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0" r:id="rId3"/>
  </p:sldMasterIdLst>
  <p:notesMasterIdLst>
    <p:notesMasterId r:id="rId6"/>
  </p:notesMasterIdLst>
  <p:sldIdLst>
    <p:sldId id="1070" r:id="rId4"/>
    <p:sldId id="1147" r:id="rId5"/>
    <p:sldId id="1060" r:id="rId7"/>
    <p:sldId id="1148" r:id="rId8"/>
    <p:sldId id="1075" r:id="rId9"/>
    <p:sldId id="1152" r:id="rId10"/>
    <p:sldId id="1151" r:id="rId11"/>
    <p:sldId id="1150" r:id="rId12"/>
    <p:sldId id="1149" r:id="rId13"/>
    <p:sldId id="1154" r:id="rId14"/>
    <p:sldId id="1156" r:id="rId15"/>
    <p:sldId id="1155" r:id="rId16"/>
    <p:sldId id="1076" r:id="rId17"/>
    <p:sldId id="1153" r:id="rId18"/>
    <p:sldId id="1157" r:id="rId19"/>
    <p:sldId id="1158" r:id="rId20"/>
    <p:sldId id="1078" r:id="rId21"/>
    <p:sldId id="1159" r:id="rId22"/>
    <p:sldId id="1161" r:id="rId23"/>
    <p:sldId id="1160" r:id="rId24"/>
    <p:sldId id="1077" r:id="rId25"/>
    <p:sldId id="1236" r:id="rId26"/>
    <p:sldId id="1238" r:id="rId27"/>
    <p:sldId id="1237" r:id="rId28"/>
    <p:sldId id="1241" r:id="rId29"/>
    <p:sldId id="1240" r:id="rId30"/>
    <p:sldId id="837" r:id="rId31"/>
    <p:sldId id="1162" r:id="rId32"/>
    <p:sldId id="1167" r:id="rId33"/>
    <p:sldId id="1166" r:id="rId34"/>
    <p:sldId id="1165" r:id="rId35"/>
    <p:sldId id="1163" r:id="rId36"/>
    <p:sldId id="951" r:id="rId37"/>
    <p:sldId id="952" r:id="rId38"/>
    <p:sldId id="1169" r:id="rId39"/>
    <p:sldId id="1168" r:id="rId40"/>
    <p:sldId id="961" r:id="rId41"/>
    <p:sldId id="1175" r:id="rId42"/>
    <p:sldId id="1174" r:id="rId43"/>
    <p:sldId id="1173" r:id="rId44"/>
    <p:sldId id="1172" r:id="rId45"/>
    <p:sldId id="1170" r:id="rId46"/>
    <p:sldId id="962" r:id="rId47"/>
    <p:sldId id="1176" r:id="rId48"/>
    <p:sldId id="1217" r:id="rId49"/>
    <p:sldId id="963" r:id="rId50"/>
    <p:sldId id="1178" r:id="rId51"/>
    <p:sldId id="1177" r:id="rId52"/>
    <p:sldId id="972" r:id="rId53"/>
    <p:sldId id="1180" r:id="rId54"/>
    <p:sldId id="1179" r:id="rId55"/>
    <p:sldId id="964" r:id="rId56"/>
    <p:sldId id="965" r:id="rId57"/>
    <p:sldId id="1181" r:id="rId58"/>
    <p:sldId id="967" r:id="rId59"/>
    <p:sldId id="1183" r:id="rId60"/>
    <p:sldId id="1182" r:id="rId61"/>
    <p:sldId id="970" r:id="rId62"/>
    <p:sldId id="1184" r:id="rId63"/>
    <p:sldId id="971" r:id="rId64"/>
    <p:sldId id="1185" r:id="rId65"/>
    <p:sldId id="1187" r:id="rId66"/>
    <p:sldId id="1186" r:id="rId67"/>
    <p:sldId id="968" r:id="rId68"/>
    <p:sldId id="969" r:id="rId69"/>
    <p:sldId id="1189" r:id="rId70"/>
    <p:sldId id="1188" r:id="rId71"/>
    <p:sldId id="974" r:id="rId72"/>
    <p:sldId id="953" r:id="rId73"/>
    <p:sldId id="1193" r:id="rId74"/>
    <p:sldId id="1192" r:id="rId75"/>
    <p:sldId id="1191" r:id="rId76"/>
    <p:sldId id="1190" r:id="rId77"/>
    <p:sldId id="973" r:id="rId78"/>
    <p:sldId id="1197" r:id="rId79"/>
    <p:sldId id="1196" r:id="rId80"/>
    <p:sldId id="1195" r:id="rId81"/>
    <p:sldId id="1194" r:id="rId82"/>
    <p:sldId id="1083" r:id="rId83"/>
    <p:sldId id="954" r:id="rId84"/>
    <p:sldId id="1085" r:id="rId85"/>
    <p:sldId id="1084" r:id="rId86"/>
    <p:sldId id="1198" r:id="rId87"/>
    <p:sldId id="1199" r:id="rId88"/>
    <p:sldId id="1200" r:id="rId89"/>
    <p:sldId id="955" r:id="rId90"/>
    <p:sldId id="976" r:id="rId91"/>
    <p:sldId id="975" r:id="rId92"/>
    <p:sldId id="977" r:id="rId93"/>
    <p:sldId id="1243" r:id="rId94"/>
    <p:sldId id="978" r:id="rId95"/>
    <p:sldId id="1244" r:id="rId96"/>
    <p:sldId id="1246" r:id="rId97"/>
    <p:sldId id="956" r:id="rId98"/>
    <p:sldId id="957" r:id="rId99"/>
    <p:sldId id="1202" r:id="rId100"/>
    <p:sldId id="1201" r:id="rId101"/>
    <p:sldId id="979" r:id="rId102"/>
    <p:sldId id="1204" r:id="rId103"/>
    <p:sldId id="1203" r:id="rId104"/>
    <p:sldId id="980" r:id="rId105"/>
    <p:sldId id="982" r:id="rId106"/>
    <p:sldId id="959" r:id="rId107"/>
    <p:sldId id="983" r:id="rId108"/>
    <p:sldId id="1206" r:id="rId109"/>
    <p:sldId id="1205" r:id="rId110"/>
    <p:sldId id="986" r:id="rId111"/>
    <p:sldId id="1102" r:id="rId112"/>
    <p:sldId id="1207" r:id="rId113"/>
    <p:sldId id="1208" r:id="rId114"/>
    <p:sldId id="1103" r:id="rId115"/>
    <p:sldId id="1104" r:id="rId116"/>
    <p:sldId id="1245" r:id="rId11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1pPr>
    <a:lvl2pPr marL="4572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2pPr>
    <a:lvl3pPr marL="9144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3pPr>
    <a:lvl4pPr marL="13716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4pPr>
    <a:lvl5pPr marL="18288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5pPr>
    <a:lvl6pPr marL="22860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6pPr>
    <a:lvl7pPr marL="27432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7pPr>
    <a:lvl8pPr marL="32004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8pPr>
    <a:lvl9pPr marL="36576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900FF"/>
    <a:srgbClr val="FF3300"/>
    <a:srgbClr val="6699FF"/>
    <a:srgbClr val="660066"/>
    <a:srgbClr val="000066"/>
    <a:srgbClr val="97FFFF"/>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2161" autoAdjust="0"/>
  </p:normalViewPr>
  <p:slideViewPr>
    <p:cSldViewPr>
      <p:cViewPr varScale="1">
        <p:scale>
          <a:sx n="68" d="100"/>
          <a:sy n="68" d="100"/>
        </p:scale>
        <p:origin x="1951" y="77"/>
      </p:cViewPr>
      <p:guideLst>
        <p:guide orient="horz" pos="3168"/>
        <p:guide pos="2880"/>
      </p:guideLst>
    </p:cSldViewPr>
  </p:slideViewPr>
  <p:outlineViewPr>
    <p:cViewPr>
      <p:scale>
        <a:sx n="33" d="100"/>
        <a:sy n="33" d="100"/>
      </p:scale>
      <p:origin x="0" y="678"/>
    </p:cViewPr>
  </p:outlineViewPr>
  <p:notesTextViewPr>
    <p:cViewPr>
      <p:scale>
        <a:sx n="100" d="100"/>
        <a:sy n="100" d="100"/>
      </p:scale>
      <p:origin x="0" y="0"/>
    </p:cViewPr>
  </p:notesTextViewPr>
  <p:sorterViewPr>
    <p:cViewPr>
      <p:scale>
        <a:sx n="66" d="100"/>
        <a:sy n="66" d="100"/>
      </p:scale>
      <p:origin x="0" y="846"/>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notesMaster" Target="notesMasters/notesMaster1.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0" Type="http://schemas.openxmlformats.org/officeDocument/2006/relationships/tableStyles" Target="tableStyles.xml"/><Relationship Id="rId12" Type="http://schemas.openxmlformats.org/officeDocument/2006/relationships/slide" Target="slides/slide8.xml"/><Relationship Id="rId119" Type="http://schemas.openxmlformats.org/officeDocument/2006/relationships/viewProps" Target="viewProps.xml"/><Relationship Id="rId118" Type="http://schemas.openxmlformats.org/officeDocument/2006/relationships/presProps" Target="presProps.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7.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fld id="{F3F3FF9A-6375-4167-9E9C-744695517489}"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Before to speak about the next lesson, I want to give more details about problems where the mass of the body studied is changed. I have spoken about it a bit when I introduced the concept of momentum. The Newton second law as given here is only valid when the mass of the body don’t change with time.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First we I describe the momentum of the rocket, it is its mass multiplied by its velocity vector in our reference frame. We can also describe the x-component of its momentum as follows.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Can we use the previous expression to describe the moment of inertia for any rigid body ? A particle is an idealized point-like body. If a body can be described as a sum of point-like bodies, we could use the previous expression. But in the examples of body of rotation I show you here, we cannot strictly describe these bodies as a collection of particles.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Here is the expression to describe the moment of inertia of any rigid body, it is similar with the previous expression but in an integral form. It is the integral sum of the infinitesimal mass dm in the body of the square of the distance from the axis of rotation. I don’t give the bounds of the integrals, because these bounds depends on the shape of the body.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We can express an infinitesimal mass as the product between the local mass density in the body and the infinitesimal volume </a:t>
            </a:r>
            <a:r>
              <a:rPr lang="en-US" dirty="0" err="1"/>
              <a:t>dV</a:t>
            </a:r>
            <a:r>
              <a:rPr lang="en-US" dirty="0"/>
              <a:t>. Take care that this local mass density could be not uniform, however in most of cases we will consider it as uniform and in that case we can put it outside the integral.</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Also please to remember this expression of the moment of inertia of rigid body.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And for the cases where the mass density in the body is uniform, the expression of the moment of inertia become as follows.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Before to give you the solution, I will speak you briefly about integral calculation.  Imagine a disk which you want to describe the surface or integral over its surface and you have to describe an infinitesimal surface in this disk. The kind of the infinitesimal surface depends to which shape you are studying, here, a disk.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Here you see two possible choices of infinitesimal surfaces, but one is a wrong choice and the other one is the right choice. If you choose the rectangular infinitesimal surface, it will be not possible for you to do the integral calculation of the whole disk. So, you have to choose another kind of infinitesimal surface, as a ring-shaped infinitesimal surface. Of course, the infinitesimal volume you choose depends also on which shape of the volume you have to consider.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So, the choice of a ring-shaped infinitesimal surface is a right choice and here the choice of a rectangular infinitesimal surface is not a right choice.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Now, let’s describe the infinitesimal surface. You can see that it is the product between the circumference of the ring 2pi r, multiplied by the infinitesimal change of radius dr. This is because the infinitesimal surface is between the circles of radius r and r+ dr.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Then we do the integral calculation. Here I give you all the steps of the calculation. It is not an obligation of course, but it permit to avoid mistakes. In the brackets here, is written the anti-derivative of the function to integrate. 2 pi is putted outside the integral because it is a constant value. We obtain that the surface of the disk is pi multiplied by the square of its radius.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And we can describe the x-component of the momentum at time </a:t>
            </a:r>
            <a:r>
              <a:rPr lang="en-US" dirty="0" err="1"/>
              <a:t>t+dt</a:t>
            </a:r>
            <a:r>
              <a:rPr lang="en-US" dirty="0"/>
              <a:t> as follows. It is the mass of the rocket at time </a:t>
            </a:r>
            <a:r>
              <a:rPr lang="en-US" dirty="0" err="1"/>
              <a:t>t+dt</a:t>
            </a:r>
            <a:r>
              <a:rPr lang="en-US" dirty="0"/>
              <a:t>, so m + dm multiplied by the velocity of the rocket at time </a:t>
            </a:r>
            <a:r>
              <a:rPr lang="en-US" dirty="0" err="1"/>
              <a:t>t+dt</a:t>
            </a:r>
            <a:r>
              <a:rPr lang="en-US" dirty="0"/>
              <a:t>, so the x-velocity of the rocket at time t + an infinitesimal change of velocity.</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We can also describe the momentum of the burned fuel, which correspond to the mass dm lost by the rocket between times t and </a:t>
            </a:r>
            <a:r>
              <a:rPr lang="en-US" dirty="0" err="1"/>
              <a:t>t+dt</a:t>
            </a:r>
            <a:r>
              <a:rPr lang="en-US" dirty="0"/>
              <a:t>, and multiplied by its velocity.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a:t>
            </a:r>
            <a:r>
              <a:rPr lang="en-US" dirty="0" err="1"/>
              <a:t>LENTEMENT:We</a:t>
            </a:r>
            <a:r>
              <a:rPr lang="en-US" dirty="0"/>
              <a:t> obtain this equation where you see that the x-velocity of the rocket appears many times. This equation can be simplified.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So we have this equation to simplify.</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You can see that the product of the mass of the rocket multiplied by its x-velocity can be eliminated at both sizes of the equation</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We obtain this expression. I replace also the x-velocity of the burned fuel by its expression.</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We can simplify again this expression. The product between the infinitesimal change of mass and the infinitesimal change of velocity can be neglected because much more smaller than the other terms, so we consider it as equals 0.</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Finally, we obtain an expression of the change of velocity of the rocket.</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We can integrate both sides of the equations, for the velocity of the rocket, it is from the velocity at initial time t zero to the velocity at time t. For the mass, it is from the initial mass m zero to the mass of the rocket at time t. This kind of integral is easy to calculate.</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But considering the mass could change with time, we have to consider the Newton second law applied to the momentum. The change rate of the momentum is the net force exerted on the body.</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We obtain the following expression for the change of the velocity v minus v0,  You don’t have to remember this expression, but you should remember the principle of conservation of the momentum and apply it. That’s all about the momentum. Let’s see the next lesson.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Here is a summary of the important content of the lesson. First is the expression of the momentum of a particle. It is the mass multiplied by the velocity vector. For a body of mass M which is not a particle, it is the mass of the body multiplied by the velocity vector of its center of mass. For a system of particles, it the sum of the momentum of the particles in the system.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And we have described the change rate of the momentum, which corresponds to the net force exerted on the particle. For a system of particles the net force exerted on the particles is the sum of the external forces because the internal forces between particles in the system cancel to each other,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Also, we have described the impulse momentum theorem. The change of momentum correspond to the impulse done by the net force exerted. The impulse is described by the vector J here.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We have seen the principle of conservation of  the momentum: if no net force are exerted on a system, its momentum don’t change. This principle is useful to describe collisions between bodies.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Let’s begin the seven-</a:t>
            </a:r>
            <a:r>
              <a:rPr lang="en-US" dirty="0" err="1"/>
              <a:t>th</a:t>
            </a:r>
            <a:r>
              <a:rPr lang="en-US" dirty="0"/>
              <a:t> lesson which is about the rotational motion. I said you before that the motion of a body is translational and rotational. With the Newton second law, we describe its translational motion. Now, let’s see how to describe the rotational motion of a body. Here it said rigid bodies, which means we consider bodies which the shape don’t change during the motion.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First I will describe you rotational kinematics. Then, I will describe you the moment of inertia of a body, As the translational motion of a body depends on its mass, the rotational motion of a body depends on his moment of inertia.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And as a body as translational kinetic energy, it has also a rotational kinetic energy. We will see during this lesson that there are lot of analogies between the translational motion and the rotational motion.</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As a force push a body to move it force instance, a torque could permit to rotate a body. A torque is related to the force which rotates the body.</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PARLER LENTEMENT: And in that case, we have to include in the Newton second law a term which is the velocity vector of the body, </a:t>
            </a:r>
            <a:r>
              <a:rPr lang="en-US" dirty="0" err="1"/>
              <a:t>multipied</a:t>
            </a:r>
            <a:r>
              <a:rPr lang="en-US" dirty="0"/>
              <a:t> by the change rate of its mass.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Then we will see the rotational analogy of the Newton second law.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To finish, I will describe you the work done by a torque and the angular momentum of a body. As you can see, this lesson has many contents and we will need more than one lecture to see all of them.</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So first, let’s describe the Rotational kinematics.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First, we consider a circular motion, for instance the motion of a point of the wheel at the right which is rotating. This point as a velocity vector v. The circular motion is along a circle of radius r as you see on the figure at the left. The path s travelled between two times correspond to the angle theta, and is what I have described you by the curvilinear coordinate s. s equals the radius of the circle multiplied by the angle theta.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We can describe the velocity v as ds divided by dt. We can describe it also by the radius of the circle multiplied by the change rate of angle theta, which is </a:t>
            </a:r>
            <a:r>
              <a:rPr lang="en-US" dirty="0" err="1"/>
              <a:t>d_theta</a:t>
            </a:r>
            <a:r>
              <a:rPr lang="en-US" dirty="0"/>
              <a:t> divided by dt.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The change rate of the angle theta is also the angular velocity. You can see how it is related with the velocity vector v.</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Now let’s give more details about the angular velocity, We consider a particle moving from an angular position at time t_1 to an angular position at time t2.  We say that theta is the angular position of the particle, in respect with the x-axis. A change of angular position is described by the angle delta theta.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And which choose that the z-axis is the axis of the rotational motion., which means the particle turns around the z-axis.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The average angular velocity of the particle between times t_1 and t_2 is described as follows, it is the change of angular position delta theta divided by the time interval delta t.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Where delta theta is the change of angular position. Here the particle could have any rotational motion, what does matter is what are its initial and final angular position theta one and theta two.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Now let’s to consider a rocket which advance toward the </a:t>
            </a:r>
            <a:r>
              <a:rPr lang="en-US" dirty="0" err="1"/>
              <a:t>the</a:t>
            </a:r>
            <a:r>
              <a:rPr lang="en-US" dirty="0"/>
              <a:t> +x-direction. The rocket gains momentum in the +x-direction, The rocket exhausts gases which get momentum in the opposite direction. At the time t zero, the mass of the rocket is m zero and its velocity is v0. We consider the rocket moves outer space, which means we don’t consider gravitational forces exerted on it. The net force exerted is here zero.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Now let’s consider the time interval become infinitely small, in that case, we describe the </a:t>
            </a:r>
            <a:r>
              <a:rPr lang="en-US" dirty="0" err="1"/>
              <a:t>instantenous</a:t>
            </a:r>
            <a:r>
              <a:rPr lang="en-US" dirty="0"/>
              <a:t> angular velocity of the particle.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This instantaneous angular velocity is the infinitesimal change of angular position divided by the infinitesimal time dt. I write omega with a subscript z because the particle turn around the z-axis. Also, the expression you see here describe the z-component of the angular velocity vector.</a:t>
            </a:r>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I will describe more details about the angular velocity vector later. First, let’s see about the sign of </a:t>
            </a:r>
            <a:r>
              <a:rPr lang="en-US" dirty="0" err="1"/>
              <a:t>omega_z</a:t>
            </a:r>
            <a:r>
              <a:rPr lang="en-US" dirty="0"/>
              <a:t>. The rotational motion could be </a:t>
            </a:r>
            <a:r>
              <a:rPr lang="en-GB" dirty="0"/>
              <a:t>be clockwise or anti-clockwise. As we choose positive directions for the linear coordinate </a:t>
            </a:r>
            <a:r>
              <a:rPr lang="en-GB" dirty="0" err="1"/>
              <a:t>x,y,z</a:t>
            </a:r>
            <a:r>
              <a:rPr lang="en-GB" dirty="0"/>
              <a:t>, it is convenient to choose a positive sign corresponding to anti-clockwise motion.</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The sign of </a:t>
            </a:r>
            <a:r>
              <a:rPr lang="en-US" dirty="0" err="1"/>
              <a:t>omega_z</a:t>
            </a:r>
            <a:r>
              <a:rPr lang="en-US" dirty="0"/>
              <a:t> depends to if the motion is clockwise or anticlockwise. If the motion is anticlockwise, the infinitesimal change of theta is positive with the convention we have chosen, which means </a:t>
            </a:r>
            <a:r>
              <a:rPr lang="en-US" dirty="0" err="1"/>
              <a:t>omega_z</a:t>
            </a:r>
            <a:r>
              <a:rPr lang="en-US" dirty="0"/>
              <a:t> is position. If the rotational motion is clockwise, </a:t>
            </a:r>
            <a:r>
              <a:rPr lang="en-US" dirty="0" err="1"/>
              <a:t>omega_z</a:t>
            </a:r>
            <a:r>
              <a:rPr lang="en-US" dirty="0"/>
              <a:t> is negative.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So, let’s speak about the angular velocity vector omega. It has two possible directions. If the motion is </a:t>
            </a:r>
            <a:r>
              <a:rPr lang="en-US" dirty="0" err="1"/>
              <a:t>anticlock</a:t>
            </a:r>
            <a:r>
              <a:rPr lang="en-US" dirty="0"/>
              <a:t>-wise, the direction of the angular velocity vector is the +z-direction. If the motion is clockwise, the direction of angular velocity vector is the –z-direction. About the magnitude of the velocity vector, you can that it is the absolute value of </a:t>
            </a:r>
            <a:r>
              <a:rPr lang="en-US" dirty="0" err="1"/>
              <a:t>omega_z</a:t>
            </a:r>
            <a:r>
              <a:rPr lang="en-US" dirty="0"/>
              <a:t>, its z-component.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So, we could study the magnitude of the velocity vector instead of </a:t>
            </a:r>
            <a:r>
              <a:rPr lang="en-US" dirty="0" err="1"/>
              <a:t>omega_z</a:t>
            </a:r>
            <a:r>
              <a:rPr lang="en-US" dirty="0"/>
              <a:t>. because both of them describe an angular velocity associated with a circular motion. In that case, why it is interesting to study </a:t>
            </a:r>
            <a:r>
              <a:rPr lang="en-US" dirty="0" err="1"/>
              <a:t>omega_z</a:t>
            </a:r>
            <a:r>
              <a:rPr lang="en-US" dirty="0"/>
              <a:t> rather than the magnitude of the velocity vector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this is because the magnitude of a vector is always positive. And the direction of the angular velocity vector says if the motion is clockwise or anticlockwise. So, usually, it is more interesting to study the z-component of an angular velocity vector rather than its magnitude. </a:t>
            </a:r>
            <a:r>
              <a:rPr lang="en-US" dirty="0" err="1"/>
              <a:t>omega_z</a:t>
            </a:r>
            <a:r>
              <a:rPr lang="en-US" dirty="0"/>
              <a:t> is not the magnitude of the angular velocity vector, but it will be more convenient for me to call it the “angular velocity” of the particle rather that say every time “the z-component of the angular velocity vector”.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Take care that the angular velocity depends on the time, even we omit the time after the symbol of the angular velocity. This graph show a possible rotational motion, where </a:t>
            </a:r>
            <a:r>
              <a:rPr lang="en-US" dirty="0" err="1"/>
              <a:t>omega_z</a:t>
            </a:r>
            <a:r>
              <a:rPr lang="en-US" dirty="0"/>
              <a:t> change with the time.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In this example, you can that there could be time where the angular velocity is zero.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Also, the sign of </a:t>
            </a:r>
            <a:r>
              <a:rPr lang="en-US" dirty="0" err="1"/>
              <a:t>omega_z</a:t>
            </a:r>
            <a:r>
              <a:rPr lang="en-US" dirty="0"/>
              <a:t> says if the motion is anti-clockwise or clock-</a:t>
            </a:r>
            <a:r>
              <a:rPr lang="en-US" dirty="0" err="1"/>
              <a:t>wize</a:t>
            </a:r>
            <a:r>
              <a:rPr lang="en-US" dirty="0"/>
              <a:t>.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At a time greater than t zero, the mass of the rocket as decreased. Its mass is smaller than m zero. And its velocity v is our frame of reference, I means us who are watching this rocket from us.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To remember the direction of angular velocity vector, we can use a right-hand rule. With your right hand, as in the figure, your thumb show the direction of the z-axis. The direction of the thumb is the direction of the angular velocity vector. The curl of the other figure show if the motion is clockwise or anticlockwise. For this example, the angular velocity vector is upward and the motion is anti-clockwise.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a:t>
            </a:r>
            <a:r>
              <a:rPr lang="en-GB" dirty="0"/>
              <a:t>As there is a linear acceleration which describe the change rate of the velocity, there is an angular acceleration which describe the change rate of the angular velocity. We know that </a:t>
            </a:r>
            <a:r>
              <a:rPr lang="en-GB" dirty="0" err="1"/>
              <a:t>omega_z</a:t>
            </a:r>
            <a:r>
              <a:rPr lang="en-GB" dirty="0"/>
              <a:t> is the change rate of the angular position.</a:t>
            </a:r>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We obtain the description of the z-component of the angular acceleration named alpha z. In book you can say its describe the angular acceleration, but is more accurate to say its describes the z-component of the angular acceleration vector. The angular acceleration vector describes the change rate of the velocity vector so it is also directed toward the +z-direction or the –z-direction depending to how change the angular velocity. To simplify, I will say “angular acceleration”, but take care that it can be positive or negative, so it don’t describe the magnitude of the angular acceleration vector.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As we can describe an average angular velocity between two times, we can describe an average angular acceleration between two times.</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The average angular acceleration is the ratio between the change of angular velocity between two times and the time interval.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If this time interval become infinitely small, then we obtain the expression of the angular acceleration,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We can also express the angular acceleration vector as the change rate of the angular velocity vector.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We obtain that the z-component of the angular acceleration vector is the change rate of z-component of the angular velocity vector. Take care here also that the magnitude of a vector is always positive but </a:t>
            </a:r>
            <a:r>
              <a:rPr lang="en-US" dirty="0" err="1"/>
              <a:t>alpha_z</a:t>
            </a:r>
            <a:r>
              <a:rPr lang="en-US" dirty="0"/>
              <a:t> can be positive or negative depending to how change the angular velocity,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Here you can see an example of rotational motion, alpha z and omega z can have positive or negative sign, they can have same sign or opposite sign.</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From the time zero second to the time 2 seconds, they have the same sign which means the rotation is speeding up.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During an infinitesimal time interval dt, the Rocket as a infinitesimal change of mass dm corresponding to the burned fuel.</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From two seconds to four seconds they have opposite signs, which means the rotation is speeding down,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And after 4 seconds, they have same sign again, which means the rotation is speeding up. The sign of omega z says you if the motion is clockwise or anticlockwise.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Here is a summary of what we have seen, as you see there is analogies between the linear motion and the translation motion.  As there is a linear displacement, there is an angular displacement, As there is a linear velocity vector, there is an angular velocity vector. We describe also the angular velocity as the change rate of the angular displacement. As there is a linear acceleration vector, there is an angular acceleration vector. We describe also the angular acceleration as the change rate of the angular velocity.</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Now let’s see the particular case of the uniform circular motion. In this case, the magnitude of the velocity vector stay constant. And if the motion is anticlockwise as in the figure, its says anticlockwise,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We obtain that the angular velocity stay constant. About </a:t>
            </a:r>
            <a:r>
              <a:rPr lang="en-US" dirty="0" err="1"/>
              <a:t>omega_z</a:t>
            </a:r>
            <a:r>
              <a:rPr lang="en-US" dirty="0"/>
              <a:t> it is equal to + or minus the magnitude of the angular velocity vector depends to of the motion is anticlockwise or clockwise. In that situation we could study omega rather than </a:t>
            </a:r>
            <a:r>
              <a:rPr lang="en-US" dirty="0" err="1"/>
              <a:t>omega_z</a:t>
            </a:r>
            <a:r>
              <a:rPr lang="en-US" dirty="0"/>
              <a:t>.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And about the angular acceleration, the angular acceleration is zero.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So here, is a little exercise. Please to describe by equations the angular velocity and the angular displacement corresponding to a constant angular acceleration. Maybe this exercise will reminds you something. Take care that here the motion is not a uniform circular motion. The angular acceleration is constant.</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Let’s see how to describe a motion uniformly accelerated. Here the motion is not a uniform circular motion, The angular acceleration is constant. At the initial time t equals zero, the angular velocity </a:t>
            </a:r>
            <a:r>
              <a:rPr lang="en-US" dirty="0" err="1"/>
              <a:t>omega_z</a:t>
            </a:r>
            <a:r>
              <a:rPr lang="en-US" dirty="0"/>
              <a:t> is </a:t>
            </a:r>
            <a:r>
              <a:rPr lang="en-US" dirty="0" err="1"/>
              <a:t>omega_zero_z</a:t>
            </a:r>
            <a:r>
              <a:rPr lang="en-US" dirty="0"/>
              <a:t>.</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A change of this angular velocity is the production between the angular acceleration alpha z multiplied by the infinitesimal time dt.</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We can do the integral of both sides of the equation from the initial time to the time t at the right of the equation and from the initial angular velocity to the angular velocity at time t at the left of the equation.</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And we can describe the x-component of the velocity of the fuel in respect with our frame of reference, it is the velocity of the rocket in respect with our frame of reference minus the x-velocity of the fuel in respect with the rocket. This velocity is constant with time. To better understand what happens, imagine this velocity </a:t>
            </a:r>
            <a:r>
              <a:rPr lang="en-US" dirty="0" err="1"/>
              <a:t>v_ex</a:t>
            </a:r>
            <a:r>
              <a:rPr lang="en-US" dirty="0"/>
              <a:t> is almost zero, the burned fuel stays close to zero. In that case, the x-velocity of the burned fuel in our frame of reference is has same value that the x-velocity of the rocket. If </a:t>
            </a:r>
            <a:r>
              <a:rPr lang="en-US" dirty="0" err="1"/>
              <a:t>v_ex</a:t>
            </a:r>
            <a:r>
              <a:rPr lang="en-US" dirty="0"/>
              <a:t> is smaller that </a:t>
            </a:r>
            <a:r>
              <a:rPr lang="en-US" dirty="0" err="1"/>
              <a:t>v_x</a:t>
            </a:r>
            <a:r>
              <a:rPr lang="en-US" dirty="0"/>
              <a:t>, the burned fuel don’t stays close to the rocket but have a motion toward the +-x-direction, as for the rocket. If </a:t>
            </a:r>
            <a:r>
              <a:rPr lang="en-US" dirty="0" err="1"/>
              <a:t>v_ex</a:t>
            </a:r>
            <a:r>
              <a:rPr lang="en-US" dirty="0"/>
              <a:t> is greater than </a:t>
            </a:r>
            <a:r>
              <a:rPr lang="en-US" dirty="0" err="1"/>
              <a:t>v_x</a:t>
            </a:r>
            <a:r>
              <a:rPr lang="en-US" dirty="0"/>
              <a:t>, the x-velocity of the fuel in our frame of reference is negative, the burned fuel moves toward the –x-direction while the rocket moves toward the +x-direction.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And the angular acceleration </a:t>
            </a:r>
            <a:r>
              <a:rPr lang="en-US" dirty="0" err="1"/>
              <a:t>alpha_z</a:t>
            </a:r>
            <a:r>
              <a:rPr lang="en-US" dirty="0"/>
              <a:t> is constant, we can put it outside the integral, which permit to describe the change of angular velocity as follows.</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The initial time t zero is equal zero, thus the angular velocity </a:t>
            </a:r>
            <a:r>
              <a:rPr lang="en-US" dirty="0" err="1"/>
              <a:t>omega_z</a:t>
            </a:r>
            <a:r>
              <a:rPr lang="en-US" dirty="0"/>
              <a:t> is simply described as follows.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Now, let’s describe the angular displacement. An infinitesimal change of angle theta is the angular velocity </a:t>
            </a:r>
            <a:r>
              <a:rPr lang="en-US" dirty="0" err="1"/>
              <a:t>omega_z</a:t>
            </a:r>
            <a:r>
              <a:rPr lang="en-US" dirty="0"/>
              <a:t> multiplied by the infinitesimal time interval dt.</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We can add the integrals at both sides of the equation as previously, but take care that here, the angular velocity is not constant, we cannot put it outside the integral.</a:t>
            </a:r>
            <a:endParaRPr lang="en-US" dirty="0"/>
          </a:p>
          <a:p>
            <a:r>
              <a:rPr lang="en-US" dirty="0"/>
              <a:t>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So, the change of angle theta between initial time t zero and time t is a sum of two integrals.</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We obtain the following result, we can be simplified because the time </a:t>
            </a:r>
            <a:r>
              <a:rPr lang="en-US" dirty="0" err="1"/>
              <a:t>t_zero</a:t>
            </a:r>
            <a:r>
              <a:rPr lang="en-US" dirty="0"/>
              <a:t> equals zero.</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And we obtain finally this expression of theta, You can see that it is very similar to the case of when a particle is uniformly accelerated along an axis, as we have seen before.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Let’s to compare both cases, one his the straight line motion with uniform acceleration, the other one is the angular motion with constant angular acceleration,</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The particle move along the x-axis, The x-velocity is described as follows,</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The expression of the angular velocity omega z we have found in the exercise is described as follows.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And as for the cases of collisions we have seen last time, we consider there are no external forces exerted on the system </a:t>
            </a:r>
            <a:r>
              <a:rPr lang="en-US" dirty="0" err="1"/>
              <a:t>rocket+fuel</a:t>
            </a:r>
            <a:r>
              <a:rPr lang="en-US" dirty="0"/>
              <a:t>, so there is conservation of momentum of this system. By using the principle of conservation of momentum and the Newton second law, please to describe the change of velocity of the rocket in terms of the ratio between the mass of the rocket at time t and its initial mass zero.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And about the displacement, which means the x-coordinate of the particle, it describe by a polynomial of second order. The angular displacement is also described by a polynomial of second order,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Now, let’s see the relationship between the linear acceleration vector and the angular acceleration vector. I reminds you here the two components of the angular acceleration vector in curvilinear coordinates: the tangential component and the normal component. Take care that this acceleration vector could be not directed toward the center of the circle.</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The change rate of the velocity v is the radius of circle multiplied by the change rate of the angular velocity, We obtain that the tangential acceleration is the radius of the circular motion multiplied by the magnitude acceleration vector. Take care that this tangential acceleration component is always positive or equals zero, for both clockwise or anticlockwise motion. It is never negative, because the magnitude of the acceleration vector is always positive.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The normal acceleration is the radius of the circular motion multiplied by the square of the magnitude of the angular velocity vector. These both expressions are important to remember, but you can find them by yourself easily if you know the expression of the tangential and normal acceleration.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For the particular case of the uniform circular motion, the tangential acceleration is zero, the acceleration vector is directed toward the center O of the circle and the acceleration has the expression of the normal component.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Here I just say to take care that the tangential and normal acceleration are always positive. The normal unit vector is radially inward, and the tangential unit vector has the same direction than the velocity vector.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Now, let’s speak about the units. We consider for the velocity the SI units meter per second. For the radius of the circular motion the unit is the meter. For the tangential acceleration, the unit is meter per square second. Please to describe me for this case the unit of the omega and alpha.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We have to describe a unit for angle, and here the unit is the radian, symbol rad. So, for the angular displacement, its unit is the radian. The unit of the angular velocity is radians per second. The unit of angular acceleration is radians per square second,</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You can see here that the angle theta corresponds to the ratio between the curvilinear displacement s and the radius of the circle r. In that cases, the unit of the path s and the radius r should have the same unit, the SI unit meter for instance. If they have the same unit, the unit of angle theta is the radian.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For instance if the motion describe a full circle, the displacement s correspond to 2pi </a:t>
            </a:r>
            <a:r>
              <a:rPr lang="en-US" dirty="0" err="1"/>
              <a:t>multipled</a:t>
            </a:r>
            <a:r>
              <a:rPr lang="en-US" dirty="0"/>
              <a:t> by r , which is the circumference of the circle. Thus, the angle theta is equal to 2pi radians,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Take care that </a:t>
            </a:r>
            <a:r>
              <a:rPr lang="en-GB" dirty="0"/>
              <a:t>the momentum of any body depends to the reference frame chosen. The reference frame chosen must be the same for all bodies when we apply the principle of conservation of momentum. Let’s see the solution.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Because the angle theta is described in rad, the angular velocity is described in radians per second. And the angular acceleration is described in radians per square second. </a:t>
            </a:r>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Now, let’s describe the moment of inertia of a body.</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We consider a rigid body in rotation, as this wheel, at a certain angular velocity omega. We divide this body in particles of mass </a:t>
            </a:r>
            <a:r>
              <a:rPr lang="en-US" dirty="0" err="1"/>
              <a:t>m_i</a:t>
            </a:r>
            <a:r>
              <a:rPr lang="en-US" dirty="0"/>
              <a:t>. These particles has velocity vector vi and are at distance </a:t>
            </a:r>
            <a:r>
              <a:rPr lang="en-US" dirty="0" err="1"/>
              <a:t>r_i</a:t>
            </a:r>
            <a:r>
              <a:rPr lang="en-US" dirty="0"/>
              <a:t> from the axis of rotation,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We can describe the kinetic energy of each particle in terns of the velocity of the particle, but also in terms of the </a:t>
            </a:r>
            <a:r>
              <a:rPr lang="en-US" dirty="0" err="1"/>
              <a:t>r_i</a:t>
            </a:r>
            <a:r>
              <a:rPr lang="en-US" dirty="0"/>
              <a:t> and the angular velocity of the rotational motion.</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And the total kinetic energy of the system of the N particles is the sum of their kinetic energy,</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We obtain the following expression of the total kinetic energy of the system of N particles. You can see that the angular velocity is the same for all the particles, we can put it outside the sum.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We obtain the corresponding expression. The total kinetic energy is the half of something multiplied by the square of the angular velocity.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 Which is what we call the moment of inertia of a system of N particles. Of course, a rigid body is not strictly a system of particles, which is an idealized model and later we will see how to describe the moment of inertia of any body in rotational motion.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But the total kinetic energy we have described can be seen described for any body in rotational motion. So, here is the expression of the rotational kinetic energy of a body in rotational motion. It is the half of the moment of inertia of the body multiplied by the square of the angular velocity.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PARLER LENTEMENT: Now let’s describe more details about the moment of inertia of a system. Take care that the moment of inertia depends to which axis of rotation you consider because its expression include the distance between the particles and the axis of rotation. For instance, here is an example with two particles. The moment of inertia of the system is the sum of the moment of inertia of each particles where r_1 and r_2 is the distance between the particles and the axis of rotation. I have chosen this axis but I could have chosen another axis. </a:t>
            </a:r>
            <a:endParaRPr lang="en-US" dirty="0"/>
          </a:p>
          <a:p>
            <a:endParaRPr lang="en-US" dirty="0"/>
          </a:p>
        </p:txBody>
      </p:sp>
      <p:sp>
        <p:nvSpPr>
          <p:cNvPr id="4" name="Slide Number Placeholder 3"/>
          <p:cNvSpPr>
            <a:spLocks noGrp="1"/>
          </p:cNvSpPr>
          <p:nvPr>
            <p:ph type="sldNum" sz="quarter" idx="5"/>
          </p:nvPr>
        </p:nvSpPr>
        <p:spPr/>
        <p:txBody>
          <a:bodyPr/>
          <a:lstStyle/>
          <a:p>
            <a:fld id="{F3F3FF9A-6375-4167-9E9C-744695517489}"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EFDF768F-7CA8-4B26-9E2B-CB2AABA300C0}"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A12EC6D7-8CFF-4976-BDD2-CE5C1AC89925}"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617B03FF-6E29-4467-823F-510ED1A40179}"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8A16DD32-F0A7-4E7A-AB09-41ABC18D2FC5}"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F6DD270F-9468-4E53-9DD2-F96636D2A2AC}"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6B9752B2-3234-43A8-A2CD-6D3BC228498F}"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6"/>
          <p:cNvSpPr>
            <a:spLocks noGrp="1" noChangeArrowheads="1"/>
          </p:cNvSpPr>
          <p:nvPr>
            <p:ph type="sldNum" sz="quarter" idx="10"/>
          </p:nvPr>
        </p:nvSpPr>
        <p:spPr/>
        <p:txBody>
          <a:bodyPr/>
          <a:lstStyle>
            <a:lvl1pPr>
              <a:defRPr/>
            </a:lvl1pPr>
          </a:lstStyle>
          <a:p>
            <a:fld id="{0B7A7220-6437-4F88-BAF1-8819291E4B4B}"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6"/>
          <p:cNvSpPr>
            <a:spLocks noGrp="1" noChangeArrowheads="1"/>
          </p:cNvSpPr>
          <p:nvPr>
            <p:ph type="sldNum" sz="quarter" idx="10"/>
          </p:nvPr>
        </p:nvSpPr>
        <p:spPr/>
        <p:txBody>
          <a:bodyPr/>
          <a:lstStyle>
            <a:lvl1pPr>
              <a:defRPr/>
            </a:lvl1pPr>
          </a:lstStyle>
          <a:p>
            <a:fld id="{41A7B2A6-4997-4D6A-A223-B65D77C6B4A9}" type="slidenum">
              <a:rPr lang="en-US" altLang="zh-CN"/>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6"/>
          <p:cNvSpPr>
            <a:spLocks noGrp="1" noChangeArrowheads="1"/>
          </p:cNvSpPr>
          <p:nvPr>
            <p:ph type="sldNum" sz="quarter" idx="10"/>
          </p:nvPr>
        </p:nvSpPr>
        <p:spPr/>
        <p:txBody>
          <a:bodyPr/>
          <a:lstStyle>
            <a:lvl1pPr>
              <a:defRPr/>
            </a:lvl1pPr>
          </a:lstStyle>
          <a:p>
            <a:fld id="{C0AA7FCB-25E0-4642-9FC5-15584412CD88}" type="slidenum">
              <a:rPr lang="en-US" altLang="zh-CN"/>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6"/>
          <p:cNvSpPr>
            <a:spLocks noGrp="1" noChangeArrowheads="1"/>
          </p:cNvSpPr>
          <p:nvPr>
            <p:ph type="sldNum" sz="quarter" idx="10"/>
          </p:nvPr>
        </p:nvSpPr>
        <p:spPr/>
        <p:txBody>
          <a:bodyPr/>
          <a:lstStyle>
            <a:lvl1pPr>
              <a:defRPr/>
            </a:lvl1pPr>
          </a:lstStyle>
          <a:p>
            <a:fld id="{832778DB-10FB-4A2D-9448-1B600B50E2E3}" type="slidenum">
              <a:rPr lang="en-US" altLang="zh-CN"/>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6"/>
          <p:cNvSpPr>
            <a:spLocks noGrp="1" noChangeArrowheads="1"/>
          </p:cNvSpPr>
          <p:nvPr>
            <p:ph type="sldNum" sz="quarter" idx="10"/>
          </p:nvPr>
        </p:nvSpPr>
        <p:spPr/>
        <p:txBody>
          <a:bodyPr/>
          <a:lstStyle>
            <a:lvl1pPr>
              <a:defRPr/>
            </a:lvl1pPr>
          </a:lstStyle>
          <a:p>
            <a:fld id="{4F49718D-E2D3-4725-A5E2-2F5322F353DC}" type="slidenum">
              <a:rPr lang="en-US" altLang="zh-CN"/>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Rectangle 6"/>
          <p:cNvSpPr>
            <a:spLocks noGrp="1" noChangeArrowheads="1"/>
          </p:cNvSpPr>
          <p:nvPr>
            <p:ph type="sldNum" sz="quarter" idx="10"/>
          </p:nvPr>
        </p:nvSpPr>
        <p:spPr/>
        <p:txBody>
          <a:bodyPr/>
          <a:lstStyle>
            <a:lvl1pPr>
              <a:defRPr/>
            </a:lvl1pPr>
          </a:lstStyle>
          <a:p>
            <a:fld id="{E15AE13C-F5BB-4430-9442-93650DD5431A}" type="slidenum">
              <a:rPr lang="en-US" altLang="zh-CN"/>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fld id="{DF6A5F0E-E60F-40BD-BC8B-FC0730CB25A7}" type="slidenum">
              <a:rPr lang="en-US" altLang="zh-CN"/>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6"/>
          <p:cNvSpPr>
            <a:spLocks noGrp="1" noChangeArrowheads="1"/>
          </p:cNvSpPr>
          <p:nvPr>
            <p:ph type="sldNum" sz="quarter" idx="10"/>
          </p:nvPr>
        </p:nvSpPr>
        <p:spPr/>
        <p:txBody>
          <a:bodyPr/>
          <a:lstStyle>
            <a:lvl1pPr>
              <a:defRPr/>
            </a:lvl1pPr>
          </a:lstStyle>
          <a:p>
            <a:fld id="{6ABD4CD9-0989-422B-9E86-4088C485D669}"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CE085847-AE31-4ED9-A95B-B00EF22FCFC8}"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1C2ABFA4-10C2-4FE8-88E0-8ED92AAC6A7C}" type="slidenum">
              <a:rPr lang="en-US" altLang="zh-CN"/>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6"/>
          <p:cNvSpPr>
            <a:spLocks noGrp="1" noChangeArrowheads="1"/>
          </p:cNvSpPr>
          <p:nvPr>
            <p:ph type="sldNum" sz="quarter" idx="10"/>
          </p:nvPr>
        </p:nvSpPr>
        <p:spPr/>
        <p:txBody>
          <a:bodyPr/>
          <a:lstStyle>
            <a:lvl1pPr>
              <a:defRPr/>
            </a:lvl1pPr>
          </a:lstStyle>
          <a:p>
            <a:fld id="{CD426218-9703-410F-BF68-E4DC0EE5DB1A}" type="slidenum">
              <a:rPr lang="en-US" altLang="zh-CN"/>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6"/>
          <p:cNvSpPr>
            <a:spLocks noGrp="1" noChangeArrowheads="1"/>
          </p:cNvSpPr>
          <p:nvPr>
            <p:ph type="sldNum" sz="quarter" idx="10"/>
          </p:nvPr>
        </p:nvSpPr>
        <p:spPr/>
        <p:txBody>
          <a:bodyPr/>
          <a:lstStyle>
            <a:lvl1pPr>
              <a:defRPr/>
            </a:lvl1pPr>
          </a:lstStyle>
          <a:p>
            <a:fld id="{65DA7419-65A3-4AF2-9D91-BDFD9602CE81}" type="slidenum">
              <a:rPr lang="en-US" altLang="zh-CN"/>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6"/>
          <p:cNvSpPr>
            <a:spLocks noGrp="1" noChangeArrowheads="1"/>
          </p:cNvSpPr>
          <p:nvPr>
            <p:ph type="sldNum" sz="quarter" idx="10"/>
          </p:nvPr>
        </p:nvSpPr>
        <p:spPr/>
        <p:txBody>
          <a:bodyPr/>
          <a:lstStyle>
            <a:lvl1pPr>
              <a:defRPr/>
            </a:lvl1pPr>
          </a:lstStyle>
          <a:p>
            <a:fld id="{53E622E8-026F-4F02-8533-DBEBE3584F4A}" type="slidenum">
              <a:rPr lang="en-US" altLang="zh-CN"/>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Rectangle 6"/>
          <p:cNvSpPr>
            <a:spLocks noGrp="1" noChangeArrowheads="1"/>
          </p:cNvSpPr>
          <p:nvPr>
            <p:ph type="sldNum" sz="quarter" idx="10"/>
          </p:nvPr>
        </p:nvSpPr>
        <p:spPr/>
        <p:txBody>
          <a:bodyPr/>
          <a:lstStyle>
            <a:lvl1pPr>
              <a:defRPr/>
            </a:lvl1pPr>
          </a:lstStyle>
          <a:p>
            <a:fld id="{A8896DC2-B477-4822-AAA8-629893319401}"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A6AB0FE3-F487-4B14-8710-963B66AB09BF}"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8D0B106F-69AD-445D-93E5-C269F8A89581}"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0EA24EDE-F396-4068-9A17-2AF7669B3DDB}" type="datetime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271297C2-F457-4F43-9679-88564384D7C4}"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fld id="{8484CABC-5624-4211-81E7-658FC5E28B93}" type="datetime1">
              <a:rPr lang="zh-CN" altLang="en-US"/>
            </a:fld>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fld id="{4FA11104-6BCF-44D1-B09C-AC73D1E1FAAB}"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fld id="{71C29175-4D35-41C3-A8F6-92F11549C079}" type="datetime1">
              <a:rPr lang="zh-CN" altLang="en-US"/>
            </a:fld>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fld id="{1A7C27AC-EE6E-44BE-9CC1-C3536CB38AC5}"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3083995A-1257-48F6-BD21-856BB70ABD58}" type="datetime1">
              <a:rPr lang="zh-CN" altLang="en-US"/>
            </a:fld>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fld id="{61F686C9-9BF1-44F7-AA95-1DD17F3594B2}"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6673362D-1655-4209-B1AC-3D73B79B601E}" type="datetime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24DE65FD-825F-439D-BF48-95742B95CD1D}"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5D90CBAD-8FF6-4F49-8242-C98165052A60}" type="datetime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97457F9F-9E6F-4E6A-85E9-D0A6E1DBD651}"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image" Target="../media/image3.jpeg"/><Relationship Id="rId13" Type="http://schemas.openxmlformats.org/officeDocument/2006/relationships/image" Target="../media/image2.jpeg"/><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9219"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94212"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a:latin typeface="+mn-lt"/>
                <a:ea typeface="+mn-ea"/>
              </a:defRPr>
            </a:lvl1pPr>
          </a:lstStyle>
          <a:p>
            <a:pPr>
              <a:defRPr/>
            </a:pPr>
            <a:fld id="{48A79F31-419B-492A-B622-CBCBF58D5741}" type="datetime1">
              <a:rPr lang="zh-CN" altLang="en-US"/>
            </a:fld>
            <a:endParaRPr lang="en-US" altLang="zh-CN"/>
          </a:p>
        </p:txBody>
      </p:sp>
      <p:sp>
        <p:nvSpPr>
          <p:cNvPr id="94213"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mn-lt"/>
                <a:ea typeface="+mn-ea"/>
              </a:defRPr>
            </a:lvl1pPr>
          </a:lstStyle>
          <a:p>
            <a:pPr>
              <a:defRPr/>
            </a:pPr>
            <a:endParaRPr lang="en-US" altLang="zh-CN"/>
          </a:p>
        </p:txBody>
      </p:sp>
      <p:sp>
        <p:nvSpPr>
          <p:cNvPr id="94214"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20204" pitchFamily="34" charset="0"/>
                <a:ea typeface="宋体" panose="02010600030101010101" pitchFamily="2" charset="-122"/>
              </a:defRPr>
            </a:lvl1pPr>
          </a:lstStyle>
          <a:p>
            <a:fld id="{E8A08907-382D-4470-8045-6FF1F3C2CF07}" type="slidenum">
              <a:rPr lang="en-US" altLang="zh-CN"/>
            </a:fld>
            <a:endParaRPr lang="en-US" altLang="zh-CN"/>
          </a:p>
        </p:txBody>
      </p:sp>
      <p:pic>
        <p:nvPicPr>
          <p:cNvPr id="9223" name="Picture 7" descr="图片1"/>
          <p:cNvPicPr preferRelativeResize="0">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0" y="0"/>
            <a:ext cx="9144000" cy="688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0" name="Rectangle 6"/>
          <p:cNvSpPr>
            <a:spLocks noGrp="1" noChangeArrowheads="1"/>
          </p:cNvSpPr>
          <p:nvPr>
            <p:ph type="sldNum" sz="quarter" idx="4"/>
          </p:nvPr>
        </p:nvSpPr>
        <p:spPr bwMode="auto">
          <a:xfrm>
            <a:off x="6732588" y="6237288"/>
            <a:ext cx="2133600" cy="412750"/>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20204" pitchFamily="34" charset="0"/>
                <a:ea typeface="宋体" panose="02010600030101010101" pitchFamily="2" charset="-122"/>
              </a:defRPr>
            </a:lvl1pPr>
          </a:lstStyle>
          <a:p>
            <a:fld id="{A6608D97-39D8-478B-BB96-4961722A8189}" type="slidenum">
              <a:rPr lang="en-US" altLang="zh-CN"/>
            </a:fld>
            <a:endParaRPr lang="en-US" altLang="zh-CN"/>
          </a:p>
        </p:txBody>
      </p:sp>
      <p:grpSp>
        <p:nvGrpSpPr>
          <p:cNvPr id="10243" name="Group 17"/>
          <p:cNvGrpSpPr/>
          <p:nvPr userDrawn="1"/>
        </p:nvGrpSpPr>
        <p:grpSpPr bwMode="auto">
          <a:xfrm>
            <a:off x="0" y="0"/>
            <a:ext cx="1042988" cy="6858000"/>
            <a:chOff x="0" y="0"/>
            <a:chExt cx="657" cy="4320"/>
          </a:xfrm>
        </p:grpSpPr>
        <p:pic>
          <p:nvPicPr>
            <p:cNvPr id="10247" name="Picture 18" descr="moban-2-3"/>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391"/>
              <a:ext cx="385" cy="3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8" name="Picture 19" descr="moban-1-11"/>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657"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44" name="Oval 20"/>
          <p:cNvSpPr>
            <a:spLocks noChangeArrowheads="1"/>
          </p:cNvSpPr>
          <p:nvPr userDrawn="1"/>
        </p:nvSpPr>
        <p:spPr bwMode="auto">
          <a:xfrm>
            <a:off x="1116013" y="549275"/>
            <a:ext cx="7683500" cy="71438"/>
          </a:xfrm>
          <a:prstGeom prst="ellipse">
            <a:avLst/>
          </a:prstGeom>
          <a:gradFill rotWithShape="1">
            <a:gsLst>
              <a:gs pos="0">
                <a:schemeClr val="bg1"/>
              </a:gs>
              <a:gs pos="50000">
                <a:srgbClr val="993366"/>
              </a:gs>
              <a:gs pos="100000">
                <a:schemeClr val="bg1"/>
              </a:gs>
            </a:gsLst>
            <a:lin ang="5400000" scaled="1"/>
          </a:gradFill>
          <a:ln w="9525">
            <a:noFill/>
            <a:round/>
          </a:ln>
          <a:effectLst/>
        </p:spPr>
        <p:txBody>
          <a:bodyPr wrap="none" anchor="ctr"/>
          <a:lstStyle/>
          <a:p>
            <a:pPr>
              <a:defRPr/>
            </a:pPr>
            <a:endParaRPr lang="zh-CN" altLang="en-US"/>
          </a:p>
        </p:txBody>
      </p:sp>
      <p:pic>
        <p:nvPicPr>
          <p:cNvPr id="10245" name="Picture 27" descr="moban-2-3"/>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20713"/>
            <a:ext cx="611188" cy="623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28" descr="moban-1-11"/>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42988"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3.xml"/><Relationship Id="rId2" Type="http://schemas.openxmlformats.org/officeDocument/2006/relationships/image" Target="../media/image12.png"/><Relationship Id="rId1" Type="http://schemas.openxmlformats.org/officeDocument/2006/relationships/image" Target="../media/image10.png"/></Relationships>
</file>

<file path=ppt/slides/_rels/slide100.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170.png"/><Relationship Id="rId7" Type="http://schemas.openxmlformats.org/officeDocument/2006/relationships/image" Target="../media/image169.png"/><Relationship Id="rId6" Type="http://schemas.openxmlformats.org/officeDocument/2006/relationships/image" Target="../media/image167.png"/><Relationship Id="rId5" Type="http://schemas.openxmlformats.org/officeDocument/2006/relationships/image" Target="../media/image166.png"/><Relationship Id="rId4" Type="http://schemas.openxmlformats.org/officeDocument/2006/relationships/image" Target="../media/image163.png"/><Relationship Id="rId3" Type="http://schemas.openxmlformats.org/officeDocument/2006/relationships/image" Target="../media/image161.png"/><Relationship Id="rId2" Type="http://schemas.openxmlformats.org/officeDocument/2006/relationships/image" Target="../media/image160.png"/><Relationship Id="rId10" Type="http://schemas.openxmlformats.org/officeDocument/2006/relationships/notesSlide" Target="../notesSlides/notesSlide97.xml"/><Relationship Id="rId1" Type="http://schemas.openxmlformats.org/officeDocument/2006/relationships/image" Target="../media/image46.png"/></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13.xml"/><Relationship Id="rId1" Type="http://schemas.openxmlformats.org/officeDocument/2006/relationships/image" Target="../media/image171.png"/></Relationships>
</file>

<file path=ppt/slides/_rels/slide102.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179.png"/><Relationship Id="rId7" Type="http://schemas.openxmlformats.org/officeDocument/2006/relationships/image" Target="../media/image178.png"/><Relationship Id="rId6" Type="http://schemas.openxmlformats.org/officeDocument/2006/relationships/image" Target="../media/image177.png"/><Relationship Id="rId5" Type="http://schemas.openxmlformats.org/officeDocument/2006/relationships/image" Target="../media/image176.png"/><Relationship Id="rId4" Type="http://schemas.openxmlformats.org/officeDocument/2006/relationships/image" Target="../media/image175.png"/><Relationship Id="rId3" Type="http://schemas.openxmlformats.org/officeDocument/2006/relationships/image" Target="../media/image174.png"/><Relationship Id="rId2" Type="http://schemas.openxmlformats.org/officeDocument/2006/relationships/image" Target="../media/image173.png"/><Relationship Id="rId10" Type="http://schemas.openxmlformats.org/officeDocument/2006/relationships/notesSlide" Target="../notesSlides/notesSlide99.xml"/><Relationship Id="rId1" Type="http://schemas.openxmlformats.org/officeDocument/2006/relationships/image" Target="../media/image172.png"/></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13.xml"/><Relationship Id="rId1" Type="http://schemas.openxmlformats.org/officeDocument/2006/relationships/image" Target="../media/image180.png"/></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13.xml"/><Relationship Id="rId1" Type="http://schemas.openxmlformats.org/officeDocument/2006/relationships/image" Target="../media/image181.png"/></Relationships>
</file>

<file path=ppt/slides/_rels/slide105.xml.rels><?xml version="1.0" encoding="UTF-8" standalone="yes"?>
<Relationships xmlns="http://schemas.openxmlformats.org/package/2006/relationships"><Relationship Id="rId5" Type="http://schemas.openxmlformats.org/officeDocument/2006/relationships/notesSlide" Target="../notesSlides/notesSlide102.xml"/><Relationship Id="rId4" Type="http://schemas.openxmlformats.org/officeDocument/2006/relationships/slideLayout" Target="../slideLayouts/slideLayout13.xml"/><Relationship Id="rId3" Type="http://schemas.openxmlformats.org/officeDocument/2006/relationships/image" Target="../media/image184.png"/><Relationship Id="rId2" Type="http://schemas.openxmlformats.org/officeDocument/2006/relationships/image" Target="../media/image183.png"/><Relationship Id="rId1" Type="http://schemas.openxmlformats.org/officeDocument/2006/relationships/image" Target="../media/image182.png"/></Relationships>
</file>

<file path=ppt/slides/_rels/slide106.xml.rels><?xml version="1.0" encoding="UTF-8" standalone="yes"?>
<Relationships xmlns="http://schemas.openxmlformats.org/package/2006/relationships"><Relationship Id="rId5" Type="http://schemas.openxmlformats.org/officeDocument/2006/relationships/notesSlide" Target="../notesSlides/notesSlide103.xml"/><Relationship Id="rId4" Type="http://schemas.openxmlformats.org/officeDocument/2006/relationships/slideLayout" Target="../slideLayouts/slideLayout13.xml"/><Relationship Id="rId3" Type="http://schemas.openxmlformats.org/officeDocument/2006/relationships/image" Target="../media/image185.png"/><Relationship Id="rId2" Type="http://schemas.openxmlformats.org/officeDocument/2006/relationships/image" Target="../media/image183.png"/><Relationship Id="rId1" Type="http://schemas.openxmlformats.org/officeDocument/2006/relationships/image" Target="../media/image182.png"/></Relationships>
</file>

<file path=ppt/slides/_rels/slide107.xml.rels><?xml version="1.0" encoding="UTF-8" standalone="yes"?>
<Relationships xmlns="http://schemas.openxmlformats.org/package/2006/relationships"><Relationship Id="rId5" Type="http://schemas.openxmlformats.org/officeDocument/2006/relationships/notesSlide" Target="../notesSlides/notesSlide104.xml"/><Relationship Id="rId4" Type="http://schemas.openxmlformats.org/officeDocument/2006/relationships/slideLayout" Target="../slideLayouts/slideLayout13.xml"/><Relationship Id="rId3" Type="http://schemas.openxmlformats.org/officeDocument/2006/relationships/image" Target="../media/image188.png"/><Relationship Id="rId2" Type="http://schemas.openxmlformats.org/officeDocument/2006/relationships/image" Target="../media/image187.png"/><Relationship Id="rId1" Type="http://schemas.openxmlformats.org/officeDocument/2006/relationships/image" Target="../media/image186.png"/></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13.xml"/><Relationship Id="rId1" Type="http://schemas.openxmlformats.org/officeDocument/2006/relationships/image" Target="../media/image189.png"/></Relationships>
</file>

<file path=ppt/slides/_rels/slide109.xml.rels><?xml version="1.0" encoding="UTF-8" standalone="yes"?>
<Relationships xmlns="http://schemas.openxmlformats.org/package/2006/relationships"><Relationship Id="rId4" Type="http://schemas.openxmlformats.org/officeDocument/2006/relationships/notesSlide" Target="../notesSlides/notesSlide106.xml"/><Relationship Id="rId3" Type="http://schemas.openxmlformats.org/officeDocument/2006/relationships/slideLayout" Target="../slideLayouts/slideLayout13.xml"/><Relationship Id="rId2" Type="http://schemas.openxmlformats.org/officeDocument/2006/relationships/image" Target="../media/image190.png"/><Relationship Id="rId1" Type="http://schemas.openxmlformats.org/officeDocument/2006/relationships/image" Target="../media/image189.png"/></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0.png"/></Relationships>
</file>

<file path=ppt/slides/_rels/slide110.xml.rels><?xml version="1.0" encoding="UTF-8" standalone="yes"?>
<Relationships xmlns="http://schemas.openxmlformats.org/package/2006/relationships"><Relationship Id="rId4" Type="http://schemas.openxmlformats.org/officeDocument/2006/relationships/notesSlide" Target="../notesSlides/notesSlide107.xml"/><Relationship Id="rId3" Type="http://schemas.openxmlformats.org/officeDocument/2006/relationships/slideLayout" Target="../slideLayouts/slideLayout13.xml"/><Relationship Id="rId2" Type="http://schemas.openxmlformats.org/officeDocument/2006/relationships/image" Target="../media/image190.png"/><Relationship Id="rId1" Type="http://schemas.openxmlformats.org/officeDocument/2006/relationships/image" Target="../media/image189.png"/></Relationships>
</file>

<file path=ppt/slides/_rels/slide111.xml.rels><?xml version="1.0" encoding="UTF-8" standalone="yes"?>
<Relationships xmlns="http://schemas.openxmlformats.org/package/2006/relationships"><Relationship Id="rId8" Type="http://schemas.openxmlformats.org/officeDocument/2006/relationships/notesSlide" Target="../notesSlides/notesSlide108.xml"/><Relationship Id="rId7" Type="http://schemas.openxmlformats.org/officeDocument/2006/relationships/slideLayout" Target="../slideLayouts/slideLayout13.xml"/><Relationship Id="rId6" Type="http://schemas.openxmlformats.org/officeDocument/2006/relationships/image" Target="../media/image194.png"/><Relationship Id="rId5" Type="http://schemas.openxmlformats.org/officeDocument/2006/relationships/image" Target="../media/image193.png"/><Relationship Id="rId4" Type="http://schemas.openxmlformats.org/officeDocument/2006/relationships/image" Target="../media/image192.png"/><Relationship Id="rId3" Type="http://schemas.openxmlformats.org/officeDocument/2006/relationships/image" Target="../media/image191.png"/><Relationship Id="rId2" Type="http://schemas.openxmlformats.org/officeDocument/2006/relationships/image" Target="../media/image41.png"/><Relationship Id="rId1" Type="http://schemas.openxmlformats.org/officeDocument/2006/relationships/image" Target="../media/image189.png"/></Relationships>
</file>

<file path=ppt/slides/_rels/slide112.xml.rels><?xml version="1.0" encoding="UTF-8" standalone="yes"?>
<Relationships xmlns="http://schemas.openxmlformats.org/package/2006/relationships"><Relationship Id="rId7" Type="http://schemas.openxmlformats.org/officeDocument/2006/relationships/notesSlide" Target="../notesSlides/notesSlide109.xml"/><Relationship Id="rId6" Type="http://schemas.openxmlformats.org/officeDocument/2006/relationships/slideLayout" Target="../slideLayouts/slideLayout13.xml"/><Relationship Id="rId5" Type="http://schemas.openxmlformats.org/officeDocument/2006/relationships/image" Target="../media/image195.png"/><Relationship Id="rId4" Type="http://schemas.openxmlformats.org/officeDocument/2006/relationships/image" Target="../media/image192.png"/><Relationship Id="rId3" Type="http://schemas.openxmlformats.org/officeDocument/2006/relationships/image" Target="../media/image191.png"/><Relationship Id="rId2" Type="http://schemas.openxmlformats.org/officeDocument/2006/relationships/image" Target="../media/image41.png"/><Relationship Id="rId1" Type="http://schemas.openxmlformats.org/officeDocument/2006/relationships/image" Target="../media/image189.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12.png"/><Relationship Id="rId7" Type="http://schemas.openxmlformats.org/officeDocument/2006/relationships/image" Target="../media/image23.png"/><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22.png"/><Relationship Id="rId3" Type="http://schemas.openxmlformats.org/officeDocument/2006/relationships/image" Target="../media/image19.png"/><Relationship Id="rId2" Type="http://schemas.openxmlformats.org/officeDocument/2006/relationships/image" Target="../media/image18.png"/><Relationship Id="rId10" Type="http://schemas.openxmlformats.org/officeDocument/2006/relationships/notesSlide" Target="../notesSlides/notesSlide11.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9" Type="http://schemas.openxmlformats.org/officeDocument/2006/relationships/image" Target="../media/image25.png"/><Relationship Id="rId8" Type="http://schemas.openxmlformats.org/officeDocument/2006/relationships/image" Target="../media/image24.png"/><Relationship Id="rId7" Type="http://schemas.openxmlformats.org/officeDocument/2006/relationships/image" Target="../media/image23.png"/><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22.png"/><Relationship Id="rId3" Type="http://schemas.openxmlformats.org/officeDocument/2006/relationships/image" Target="../media/image19.png"/><Relationship Id="rId2" Type="http://schemas.openxmlformats.org/officeDocument/2006/relationships/image" Target="../media/image18.png"/><Relationship Id="rId12" Type="http://schemas.openxmlformats.org/officeDocument/2006/relationships/notesSlide" Target="../notesSlides/notesSlide12.xml"/><Relationship Id="rId11" Type="http://schemas.openxmlformats.org/officeDocument/2006/relationships/slideLayout" Target="../slideLayouts/slideLayout13.xml"/><Relationship Id="rId10" Type="http://schemas.openxmlformats.org/officeDocument/2006/relationships/image" Target="../media/image12.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9" Type="http://schemas.openxmlformats.org/officeDocument/2006/relationships/image" Target="../media/image27.png"/><Relationship Id="rId8" Type="http://schemas.openxmlformats.org/officeDocument/2006/relationships/image" Target="../media/image26.png"/><Relationship Id="rId7" Type="http://schemas.openxmlformats.org/officeDocument/2006/relationships/image" Target="../media/image23.png"/><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22.png"/><Relationship Id="rId3" Type="http://schemas.openxmlformats.org/officeDocument/2006/relationships/image" Target="../media/image19.png"/><Relationship Id="rId2" Type="http://schemas.openxmlformats.org/officeDocument/2006/relationships/image" Target="../media/image18.png"/><Relationship Id="rId13" Type="http://schemas.openxmlformats.org/officeDocument/2006/relationships/notesSlide" Target="../notesSlides/notesSlide13.xml"/><Relationship Id="rId12" Type="http://schemas.openxmlformats.org/officeDocument/2006/relationships/slideLayout" Target="../slideLayouts/slideLayout13.xml"/><Relationship Id="rId11" Type="http://schemas.openxmlformats.org/officeDocument/2006/relationships/image" Target="../media/image28.png"/><Relationship Id="rId10" Type="http://schemas.openxmlformats.org/officeDocument/2006/relationships/image" Target="../media/image12.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3.xml"/><Relationship Id="rId3" Type="http://schemas.openxmlformats.org/officeDocument/2006/relationships/image" Target="../media/image28.png"/><Relationship Id="rId2" Type="http://schemas.openxmlformats.org/officeDocument/2006/relationships/image" Target="../media/image12.png"/><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13.xml"/><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12.png"/><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13.xml"/><Relationship Id="rId5" Type="http://schemas.openxmlformats.org/officeDocument/2006/relationships/image" Target="../media/image29.png"/><Relationship Id="rId4" Type="http://schemas.openxmlformats.org/officeDocument/2006/relationships/image" Target="../media/image30.png"/><Relationship Id="rId3" Type="http://schemas.openxmlformats.org/officeDocument/2006/relationships/image" Target="../media/image28.png"/><Relationship Id="rId2" Type="http://schemas.openxmlformats.org/officeDocument/2006/relationships/image" Target="../media/image12.png"/><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13.xml"/><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12.png"/><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13.xml"/><Relationship Id="rId5" Type="http://schemas.openxmlformats.org/officeDocument/2006/relationships/image" Target="../media/image33.png"/><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12.png"/><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19.xml"/><Relationship Id="rId7" Type="http://schemas.openxmlformats.org/officeDocument/2006/relationships/slideLayout" Target="../slideLayouts/slideLayout1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12.png"/><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9" Type="http://schemas.openxmlformats.org/officeDocument/2006/relationships/notesSlide" Target="../notesSlides/notesSlide20.xml"/><Relationship Id="rId8" Type="http://schemas.openxmlformats.org/officeDocument/2006/relationships/slideLayout" Target="../slideLayouts/slideLayout13.xml"/><Relationship Id="rId7" Type="http://schemas.openxmlformats.org/officeDocument/2006/relationships/image" Target="../media/image35.png"/><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12.png"/><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13.xml"/><Relationship Id="rId4" Type="http://schemas.openxmlformats.org/officeDocument/2006/relationships/image" Target="../media/image39.png"/><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3.xml"/><Relationship Id="rId2" Type="http://schemas.openxmlformats.org/officeDocument/2006/relationships/image" Target="../media/image36.png"/><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3.xml"/><Relationship Id="rId2" Type="http://schemas.openxmlformats.org/officeDocument/2006/relationships/image" Target="../media/image40.png"/><Relationship Id="rId1" Type="http://schemas.openxmlformats.org/officeDocument/2006/relationships/image" Target="../media/image7.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3.xml"/><Relationship Id="rId2" Type="http://schemas.openxmlformats.org/officeDocument/2006/relationships/image" Target="../media/image40.png"/><Relationship Id="rId1" Type="http://schemas.openxmlformats.org/officeDocument/2006/relationships/image" Target="../media/image7.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3.xml"/><Relationship Id="rId2" Type="http://schemas.openxmlformats.org/officeDocument/2006/relationships/image" Target="../media/image40.png"/><Relationship Id="rId1" Type="http://schemas.openxmlformats.org/officeDocument/2006/relationships/image" Target="../media/image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8" Type="http://schemas.openxmlformats.org/officeDocument/2006/relationships/notesSlide" Target="../notesSlides/notesSlide33.xml"/><Relationship Id="rId7" Type="http://schemas.openxmlformats.org/officeDocument/2006/relationships/slideLayout" Target="../slideLayouts/slideLayout13.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image" Target="../media/image41.png"/></Relationships>
</file>

<file path=ppt/slides/_rels/slide35.xml.rels><?xml version="1.0" encoding="UTF-8" standalone="yes"?>
<Relationships xmlns="http://schemas.openxmlformats.org/package/2006/relationships"><Relationship Id="rId9" Type="http://schemas.openxmlformats.org/officeDocument/2006/relationships/notesSlide" Target="../notesSlides/notesSlide34.xml"/><Relationship Id="rId8" Type="http://schemas.openxmlformats.org/officeDocument/2006/relationships/slideLayout" Target="../slideLayouts/slideLayout13.xml"/><Relationship Id="rId7" Type="http://schemas.openxmlformats.org/officeDocument/2006/relationships/image" Target="../media/image47.png"/><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image" Target="../media/image41.png"/></Relationships>
</file>

<file path=ppt/slides/_rels/slide36.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48.png"/><Relationship Id="rId7" Type="http://schemas.openxmlformats.org/officeDocument/2006/relationships/image" Target="../media/image47.png"/><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 Id="rId3" Type="http://schemas.openxmlformats.org/officeDocument/2006/relationships/image" Target="../media/image43.png"/><Relationship Id="rId2" Type="http://schemas.openxmlformats.org/officeDocument/2006/relationships/image" Target="../media/image42.png"/><Relationship Id="rId10" Type="http://schemas.openxmlformats.org/officeDocument/2006/relationships/notesSlide" Target="../notesSlides/notesSlide35.xml"/><Relationship Id="rId1" Type="http://schemas.openxmlformats.org/officeDocument/2006/relationships/image" Target="../media/image41.png"/></Relationships>
</file>

<file path=ppt/slides/_rels/slide37.xml.rels><?xml version="1.0" encoding="UTF-8" standalone="yes"?>
<Relationships xmlns="http://schemas.openxmlformats.org/package/2006/relationships"><Relationship Id="rId9" Type="http://schemas.openxmlformats.org/officeDocument/2006/relationships/image" Target="../media/image54.png"/><Relationship Id="rId8" Type="http://schemas.openxmlformats.org/officeDocument/2006/relationships/image" Target="../media/image53.png"/><Relationship Id="rId7" Type="http://schemas.openxmlformats.org/officeDocument/2006/relationships/image" Target="../media/image52.png"/><Relationship Id="rId6" Type="http://schemas.openxmlformats.org/officeDocument/2006/relationships/image" Target="../media/image12.png"/><Relationship Id="rId5" Type="http://schemas.openxmlformats.org/officeDocument/2006/relationships/image" Target="../media/image45.png"/><Relationship Id="rId4" Type="http://schemas.openxmlformats.org/officeDocument/2006/relationships/image" Target="../media/image51.png"/><Relationship Id="rId3" Type="http://schemas.openxmlformats.org/officeDocument/2006/relationships/image" Target="../media/image41.png"/><Relationship Id="rId2" Type="http://schemas.openxmlformats.org/officeDocument/2006/relationships/image" Target="../media/image50.png"/><Relationship Id="rId11" Type="http://schemas.openxmlformats.org/officeDocument/2006/relationships/notesSlide" Target="../notesSlides/notesSlide36.xml"/><Relationship Id="rId10" Type="http://schemas.openxmlformats.org/officeDocument/2006/relationships/slideLayout" Target="../slideLayouts/slideLayout13.xml"/><Relationship Id="rId1" Type="http://schemas.openxmlformats.org/officeDocument/2006/relationships/image" Target="../media/image49.png"/></Relationships>
</file>

<file path=ppt/slides/_rels/slide38.xml.rels><?xml version="1.0" encoding="UTF-8" standalone="yes"?>
<Relationships xmlns="http://schemas.openxmlformats.org/package/2006/relationships"><Relationship Id="rId9" Type="http://schemas.openxmlformats.org/officeDocument/2006/relationships/image" Target="../media/image54.png"/><Relationship Id="rId8" Type="http://schemas.openxmlformats.org/officeDocument/2006/relationships/image" Target="../media/image53.png"/><Relationship Id="rId7" Type="http://schemas.openxmlformats.org/officeDocument/2006/relationships/image" Target="../media/image52.png"/><Relationship Id="rId6" Type="http://schemas.openxmlformats.org/officeDocument/2006/relationships/image" Target="../media/image12.png"/><Relationship Id="rId5" Type="http://schemas.openxmlformats.org/officeDocument/2006/relationships/image" Target="../media/image45.png"/><Relationship Id="rId4" Type="http://schemas.openxmlformats.org/officeDocument/2006/relationships/image" Target="../media/image42.png"/><Relationship Id="rId3" Type="http://schemas.openxmlformats.org/officeDocument/2006/relationships/image" Target="../media/image41.png"/><Relationship Id="rId2" Type="http://schemas.openxmlformats.org/officeDocument/2006/relationships/image" Target="../media/image50.png"/><Relationship Id="rId11" Type="http://schemas.openxmlformats.org/officeDocument/2006/relationships/notesSlide" Target="../notesSlides/notesSlide37.xml"/><Relationship Id="rId10" Type="http://schemas.openxmlformats.org/officeDocument/2006/relationships/slideLayout" Target="../slideLayouts/slideLayout13.xml"/><Relationship Id="rId1" Type="http://schemas.openxmlformats.org/officeDocument/2006/relationships/image" Target="../media/image49.png"/></Relationships>
</file>

<file path=ppt/slides/_rels/slide39.xml.rels><?xml version="1.0" encoding="UTF-8" standalone="yes"?>
<Relationships xmlns="http://schemas.openxmlformats.org/package/2006/relationships"><Relationship Id="rId9" Type="http://schemas.openxmlformats.org/officeDocument/2006/relationships/image" Target="../media/image52.png"/><Relationship Id="rId8" Type="http://schemas.openxmlformats.org/officeDocument/2006/relationships/image" Target="../media/image12.png"/><Relationship Id="rId7" Type="http://schemas.openxmlformats.org/officeDocument/2006/relationships/image" Target="../media/image45.png"/><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56.png"/><Relationship Id="rId3" Type="http://schemas.openxmlformats.org/officeDocument/2006/relationships/image" Target="../media/image50.png"/><Relationship Id="rId2" Type="http://schemas.openxmlformats.org/officeDocument/2006/relationships/image" Target="../media/image49.png"/><Relationship Id="rId13" Type="http://schemas.openxmlformats.org/officeDocument/2006/relationships/notesSlide" Target="../notesSlides/notesSlide38.xml"/><Relationship Id="rId12" Type="http://schemas.openxmlformats.org/officeDocument/2006/relationships/slideLayout" Target="../slideLayouts/slideLayout13.xml"/><Relationship Id="rId11" Type="http://schemas.openxmlformats.org/officeDocument/2006/relationships/image" Target="../media/image54.png"/><Relationship Id="rId10" Type="http://schemas.openxmlformats.org/officeDocument/2006/relationships/image" Target="../media/image53.png"/><Relationship Id="rId1" Type="http://schemas.openxmlformats.org/officeDocument/2006/relationships/image" Target="../media/image55.png"/></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45.png"/><Relationship Id="rId7" Type="http://schemas.openxmlformats.org/officeDocument/2006/relationships/image" Target="../media/image42.png"/><Relationship Id="rId6" Type="http://schemas.openxmlformats.org/officeDocument/2006/relationships/image" Target="../media/image41.png"/><Relationship Id="rId5" Type="http://schemas.openxmlformats.org/officeDocument/2006/relationships/image" Target="../media/image57.png"/><Relationship Id="rId4" Type="http://schemas.openxmlformats.org/officeDocument/2006/relationships/image" Target="../media/image56.png"/><Relationship Id="rId3" Type="http://schemas.openxmlformats.org/officeDocument/2006/relationships/image" Target="../media/image50.png"/><Relationship Id="rId2" Type="http://schemas.openxmlformats.org/officeDocument/2006/relationships/image" Target="../media/image49.png"/><Relationship Id="rId14" Type="http://schemas.openxmlformats.org/officeDocument/2006/relationships/notesSlide" Target="../notesSlides/notesSlide39.xml"/><Relationship Id="rId13" Type="http://schemas.openxmlformats.org/officeDocument/2006/relationships/slideLayout" Target="../slideLayouts/slideLayout13.xml"/><Relationship Id="rId12" Type="http://schemas.openxmlformats.org/officeDocument/2006/relationships/image" Target="../media/image54.png"/><Relationship Id="rId11" Type="http://schemas.openxmlformats.org/officeDocument/2006/relationships/image" Target="../media/image53.png"/><Relationship Id="rId10" Type="http://schemas.openxmlformats.org/officeDocument/2006/relationships/image" Target="../media/image52.png"/><Relationship Id="rId1" Type="http://schemas.openxmlformats.org/officeDocument/2006/relationships/image" Target="../media/image55.png"/></Relationships>
</file>

<file path=ppt/slides/_rels/slide41.xml.rels><?xml version="1.0" encoding="UTF-8" standalone="yes"?>
<Relationships xmlns="http://schemas.openxmlformats.org/package/2006/relationships"><Relationship Id="rId9" Type="http://schemas.openxmlformats.org/officeDocument/2006/relationships/image" Target="../media/image45.png"/><Relationship Id="rId8" Type="http://schemas.openxmlformats.org/officeDocument/2006/relationships/image" Target="../media/image42.png"/><Relationship Id="rId7" Type="http://schemas.openxmlformats.org/officeDocument/2006/relationships/image" Target="../media/image41.png"/><Relationship Id="rId6" Type="http://schemas.openxmlformats.org/officeDocument/2006/relationships/image" Target="../media/image57.png"/><Relationship Id="rId5" Type="http://schemas.openxmlformats.org/officeDocument/2006/relationships/image" Target="../media/image58.png"/><Relationship Id="rId4" Type="http://schemas.openxmlformats.org/officeDocument/2006/relationships/image" Target="../media/image56.png"/><Relationship Id="rId3" Type="http://schemas.openxmlformats.org/officeDocument/2006/relationships/image" Target="../media/image50.png"/><Relationship Id="rId2" Type="http://schemas.openxmlformats.org/officeDocument/2006/relationships/image" Target="../media/image49.png"/><Relationship Id="rId15" Type="http://schemas.openxmlformats.org/officeDocument/2006/relationships/notesSlide" Target="../notesSlides/notesSlide40.xml"/><Relationship Id="rId14" Type="http://schemas.openxmlformats.org/officeDocument/2006/relationships/slideLayout" Target="../slideLayouts/slideLayout13.xml"/><Relationship Id="rId13" Type="http://schemas.openxmlformats.org/officeDocument/2006/relationships/image" Target="../media/image54.png"/><Relationship Id="rId12" Type="http://schemas.openxmlformats.org/officeDocument/2006/relationships/image" Target="../media/image53.png"/><Relationship Id="rId11" Type="http://schemas.openxmlformats.org/officeDocument/2006/relationships/image" Target="../media/image52.png"/><Relationship Id="rId10" Type="http://schemas.openxmlformats.org/officeDocument/2006/relationships/image" Target="../media/image12.png"/><Relationship Id="rId1" Type="http://schemas.openxmlformats.org/officeDocument/2006/relationships/image" Target="../media/image55.png"/></Relationships>
</file>

<file path=ppt/slides/_rels/slide42.xml.rels><?xml version="1.0" encoding="UTF-8" standalone="yes"?>
<Relationships xmlns="http://schemas.openxmlformats.org/package/2006/relationships"><Relationship Id="rId9" Type="http://schemas.openxmlformats.org/officeDocument/2006/relationships/image" Target="../media/image41.png"/><Relationship Id="rId8" Type="http://schemas.openxmlformats.org/officeDocument/2006/relationships/image" Target="../media/image60.png"/><Relationship Id="rId7" Type="http://schemas.openxmlformats.org/officeDocument/2006/relationships/image" Target="../media/image57.png"/><Relationship Id="rId6" Type="http://schemas.openxmlformats.org/officeDocument/2006/relationships/image" Target="../media/image58.png"/><Relationship Id="rId5" Type="http://schemas.openxmlformats.org/officeDocument/2006/relationships/image" Target="../media/image56.png"/><Relationship Id="rId4" Type="http://schemas.openxmlformats.org/officeDocument/2006/relationships/image" Target="../media/image50.png"/><Relationship Id="rId3" Type="http://schemas.openxmlformats.org/officeDocument/2006/relationships/image" Target="../media/image49.png"/><Relationship Id="rId2" Type="http://schemas.openxmlformats.org/officeDocument/2006/relationships/image" Target="../media/image59.png"/><Relationship Id="rId17" Type="http://schemas.openxmlformats.org/officeDocument/2006/relationships/notesSlide" Target="../notesSlides/notesSlide41.xml"/><Relationship Id="rId16" Type="http://schemas.openxmlformats.org/officeDocument/2006/relationships/slideLayout" Target="../slideLayouts/slideLayout13.xml"/><Relationship Id="rId15" Type="http://schemas.openxmlformats.org/officeDocument/2006/relationships/image" Target="../media/image54.png"/><Relationship Id="rId14" Type="http://schemas.openxmlformats.org/officeDocument/2006/relationships/image" Target="../media/image53.png"/><Relationship Id="rId13" Type="http://schemas.openxmlformats.org/officeDocument/2006/relationships/image" Target="../media/image52.png"/><Relationship Id="rId12" Type="http://schemas.openxmlformats.org/officeDocument/2006/relationships/image" Target="../media/image12.png"/><Relationship Id="rId11" Type="http://schemas.openxmlformats.org/officeDocument/2006/relationships/image" Target="../media/image45.png"/><Relationship Id="rId10" Type="http://schemas.openxmlformats.org/officeDocument/2006/relationships/image" Target="../media/image42.png"/><Relationship Id="rId1" Type="http://schemas.openxmlformats.org/officeDocument/2006/relationships/image" Target="../media/image55.png"/></Relationships>
</file>

<file path=ppt/slides/_rels/slide43.xml.rels><?xml version="1.0" encoding="UTF-8" standalone="yes"?>
<Relationships xmlns="http://schemas.openxmlformats.org/package/2006/relationships"><Relationship Id="rId9" Type="http://schemas.openxmlformats.org/officeDocument/2006/relationships/notesSlide" Target="../notesSlides/notesSlide42.xml"/><Relationship Id="rId8" Type="http://schemas.openxmlformats.org/officeDocument/2006/relationships/slideLayout" Target="../slideLayouts/slideLayout13.xml"/><Relationship Id="rId7" Type="http://schemas.openxmlformats.org/officeDocument/2006/relationships/image" Target="../media/image53.png"/><Relationship Id="rId6" Type="http://schemas.openxmlformats.org/officeDocument/2006/relationships/image" Target="../media/image52.png"/><Relationship Id="rId5" Type="http://schemas.openxmlformats.org/officeDocument/2006/relationships/image" Target="../media/image12.png"/><Relationship Id="rId4" Type="http://schemas.openxmlformats.org/officeDocument/2006/relationships/image" Target="../media/image45.png"/><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61.png"/></Relationships>
</file>

<file path=ppt/slides/_rels/slide44.xml.rels><?xml version="1.0" encoding="UTF-8" standalone="yes"?>
<Relationships xmlns="http://schemas.openxmlformats.org/package/2006/relationships"><Relationship Id="rId9" Type="http://schemas.openxmlformats.org/officeDocument/2006/relationships/image" Target="../media/image53.png"/><Relationship Id="rId8" Type="http://schemas.openxmlformats.org/officeDocument/2006/relationships/image" Target="../media/image52.png"/><Relationship Id="rId7" Type="http://schemas.openxmlformats.org/officeDocument/2006/relationships/image" Target="../media/image12.png"/><Relationship Id="rId6" Type="http://schemas.openxmlformats.org/officeDocument/2006/relationships/image" Target="../media/image45.png"/><Relationship Id="rId5" Type="http://schemas.openxmlformats.org/officeDocument/2006/relationships/image" Target="../media/image42.png"/><Relationship Id="rId4" Type="http://schemas.openxmlformats.org/officeDocument/2006/relationships/image" Target="../media/image41.png"/><Relationship Id="rId3" Type="http://schemas.openxmlformats.org/officeDocument/2006/relationships/image" Target="../media/image63.png"/><Relationship Id="rId2" Type="http://schemas.openxmlformats.org/officeDocument/2006/relationships/image" Target="../media/image62.png"/><Relationship Id="rId13" Type="http://schemas.openxmlformats.org/officeDocument/2006/relationships/notesSlide" Target="../notesSlides/notesSlide43.xml"/><Relationship Id="rId12" Type="http://schemas.openxmlformats.org/officeDocument/2006/relationships/slideLayout" Target="../slideLayouts/slideLayout13.xml"/><Relationship Id="rId11" Type="http://schemas.openxmlformats.org/officeDocument/2006/relationships/image" Target="../media/image65.png"/><Relationship Id="rId10" Type="http://schemas.openxmlformats.org/officeDocument/2006/relationships/image" Target="../media/image64.png"/><Relationship Id="rId1" Type="http://schemas.openxmlformats.org/officeDocument/2006/relationships/image" Target="../media/image6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9" Type="http://schemas.openxmlformats.org/officeDocument/2006/relationships/image" Target="../media/image68.png"/><Relationship Id="rId8" Type="http://schemas.openxmlformats.org/officeDocument/2006/relationships/image" Target="../media/image67.png"/><Relationship Id="rId7" Type="http://schemas.openxmlformats.org/officeDocument/2006/relationships/image" Target="../media/image66.png"/><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12.png"/><Relationship Id="rId3" Type="http://schemas.openxmlformats.org/officeDocument/2006/relationships/image" Target="../media/image45.png"/><Relationship Id="rId2" Type="http://schemas.openxmlformats.org/officeDocument/2006/relationships/image" Target="../media/image42.png"/><Relationship Id="rId11" Type="http://schemas.openxmlformats.org/officeDocument/2006/relationships/notesSlide" Target="../notesSlides/notesSlide44.xml"/><Relationship Id="rId10" Type="http://schemas.openxmlformats.org/officeDocument/2006/relationships/slideLayout" Target="../slideLayouts/slideLayout13.xml"/><Relationship Id="rId1" Type="http://schemas.openxmlformats.org/officeDocument/2006/relationships/image" Target="../media/image41.png"/></Relationships>
</file>

<file path=ppt/slides/_rels/slide47.xml.rels><?xml version="1.0" encoding="UTF-8" standalone="yes"?>
<Relationships xmlns="http://schemas.openxmlformats.org/package/2006/relationships"><Relationship Id="rId9" Type="http://schemas.openxmlformats.org/officeDocument/2006/relationships/image" Target="../media/image67.png"/><Relationship Id="rId8" Type="http://schemas.openxmlformats.org/officeDocument/2006/relationships/image" Target="../media/image66.png"/><Relationship Id="rId7" Type="http://schemas.openxmlformats.org/officeDocument/2006/relationships/image" Target="../media/image53.png"/><Relationship Id="rId6" Type="http://schemas.openxmlformats.org/officeDocument/2006/relationships/image" Target="../media/image52.png"/><Relationship Id="rId5" Type="http://schemas.openxmlformats.org/officeDocument/2006/relationships/image" Target="../media/image12.png"/><Relationship Id="rId4" Type="http://schemas.openxmlformats.org/officeDocument/2006/relationships/image" Target="../media/image69.png"/><Relationship Id="rId3" Type="http://schemas.openxmlformats.org/officeDocument/2006/relationships/image" Target="../media/image45.png"/><Relationship Id="rId2" Type="http://schemas.openxmlformats.org/officeDocument/2006/relationships/image" Target="../media/image42.png"/><Relationship Id="rId12" Type="http://schemas.openxmlformats.org/officeDocument/2006/relationships/notesSlide" Target="../notesSlides/notesSlide45.xml"/><Relationship Id="rId11" Type="http://schemas.openxmlformats.org/officeDocument/2006/relationships/slideLayout" Target="../slideLayouts/slideLayout13.xml"/><Relationship Id="rId10" Type="http://schemas.openxmlformats.org/officeDocument/2006/relationships/image" Target="../media/image68.png"/><Relationship Id="rId1" Type="http://schemas.openxmlformats.org/officeDocument/2006/relationships/image" Target="../media/image41.png"/></Relationships>
</file>

<file path=ppt/slides/_rels/slide48.xml.rels><?xml version="1.0" encoding="UTF-8" standalone="yes"?>
<Relationships xmlns="http://schemas.openxmlformats.org/package/2006/relationships"><Relationship Id="rId9" Type="http://schemas.openxmlformats.org/officeDocument/2006/relationships/image" Target="../media/image70.png"/><Relationship Id="rId8" Type="http://schemas.openxmlformats.org/officeDocument/2006/relationships/image" Target="../media/image66.png"/><Relationship Id="rId7" Type="http://schemas.openxmlformats.org/officeDocument/2006/relationships/image" Target="../media/image53.png"/><Relationship Id="rId6" Type="http://schemas.openxmlformats.org/officeDocument/2006/relationships/image" Target="../media/image52.png"/><Relationship Id="rId5" Type="http://schemas.openxmlformats.org/officeDocument/2006/relationships/image" Target="../media/image12.png"/><Relationship Id="rId4" Type="http://schemas.openxmlformats.org/officeDocument/2006/relationships/image" Target="../media/image69.png"/><Relationship Id="rId3" Type="http://schemas.openxmlformats.org/officeDocument/2006/relationships/image" Target="../media/image45.png"/><Relationship Id="rId2" Type="http://schemas.openxmlformats.org/officeDocument/2006/relationships/image" Target="../media/image42.png"/><Relationship Id="rId11" Type="http://schemas.openxmlformats.org/officeDocument/2006/relationships/notesSlide" Target="../notesSlides/notesSlide46.xml"/><Relationship Id="rId10" Type="http://schemas.openxmlformats.org/officeDocument/2006/relationships/slideLayout" Target="../slideLayouts/slideLayout13.xml"/><Relationship Id="rId1" Type="http://schemas.openxmlformats.org/officeDocument/2006/relationships/image" Target="../media/image41.png"/></Relationships>
</file>

<file path=ppt/slides/_rels/slide49.xml.rels><?xml version="1.0" encoding="UTF-8" standalone="yes"?>
<Relationships xmlns="http://schemas.openxmlformats.org/package/2006/relationships"><Relationship Id="rId6" Type="http://schemas.openxmlformats.org/officeDocument/2006/relationships/notesSlide" Target="../notesSlides/notesSlide47.xml"/><Relationship Id="rId5" Type="http://schemas.openxmlformats.org/officeDocument/2006/relationships/slideLayout" Target="../slideLayouts/slideLayout13.xml"/><Relationship Id="rId4" Type="http://schemas.openxmlformats.org/officeDocument/2006/relationships/image" Target="../media/image74.png"/><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image" Target="../media/image7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3.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50.xml.rels><?xml version="1.0" encoding="UTF-8" standalone="yes"?>
<Relationships xmlns="http://schemas.openxmlformats.org/package/2006/relationships"><Relationship Id="rId7" Type="http://schemas.openxmlformats.org/officeDocument/2006/relationships/notesSlide" Target="../notesSlides/notesSlide48.xml"/><Relationship Id="rId6" Type="http://schemas.openxmlformats.org/officeDocument/2006/relationships/slideLayout" Target="../slideLayouts/slideLayout13.xml"/><Relationship Id="rId5" Type="http://schemas.openxmlformats.org/officeDocument/2006/relationships/image" Target="../media/image75.png"/><Relationship Id="rId4" Type="http://schemas.openxmlformats.org/officeDocument/2006/relationships/image" Target="../media/image74.png"/><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image" Target="../media/image71.png"/></Relationships>
</file>

<file path=ppt/slides/_rels/slide51.xml.rels><?xml version="1.0" encoding="UTF-8" standalone="yes"?>
<Relationships xmlns="http://schemas.openxmlformats.org/package/2006/relationships"><Relationship Id="rId7" Type="http://schemas.openxmlformats.org/officeDocument/2006/relationships/notesSlide" Target="../notesSlides/notesSlide49.xml"/><Relationship Id="rId6" Type="http://schemas.openxmlformats.org/officeDocument/2006/relationships/slideLayout" Target="../slideLayouts/slideLayout13.xml"/><Relationship Id="rId5" Type="http://schemas.openxmlformats.org/officeDocument/2006/relationships/image" Target="../media/image75.png"/><Relationship Id="rId4" Type="http://schemas.openxmlformats.org/officeDocument/2006/relationships/image" Target="../media/image74.png"/><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image" Target="../media/image71.png"/></Relationships>
</file>

<file path=ppt/slides/_rels/slide52.xml.rels><?xml version="1.0" encoding="UTF-8" standalone="yes"?>
<Relationships xmlns="http://schemas.openxmlformats.org/package/2006/relationships"><Relationship Id="rId9" Type="http://schemas.openxmlformats.org/officeDocument/2006/relationships/image" Target="../media/image77.png"/><Relationship Id="rId8" Type="http://schemas.openxmlformats.org/officeDocument/2006/relationships/image" Target="../media/image76.png"/><Relationship Id="rId7" Type="http://schemas.openxmlformats.org/officeDocument/2006/relationships/image" Target="../media/image66.png"/><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12.png"/><Relationship Id="rId3" Type="http://schemas.openxmlformats.org/officeDocument/2006/relationships/image" Target="../media/image45.png"/><Relationship Id="rId2" Type="http://schemas.openxmlformats.org/officeDocument/2006/relationships/image" Target="../media/image42.png"/><Relationship Id="rId12" Type="http://schemas.openxmlformats.org/officeDocument/2006/relationships/notesSlide" Target="../notesSlides/notesSlide50.xml"/><Relationship Id="rId11" Type="http://schemas.openxmlformats.org/officeDocument/2006/relationships/slideLayout" Target="../slideLayouts/slideLayout13.xml"/><Relationship Id="rId10" Type="http://schemas.openxmlformats.org/officeDocument/2006/relationships/image" Target="../media/image78.png"/><Relationship Id="rId1" Type="http://schemas.openxmlformats.org/officeDocument/2006/relationships/image" Target="../media/image41.png"/></Relationships>
</file>

<file path=ppt/slides/_rels/slide53.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80.png"/><Relationship Id="rId7" Type="http://schemas.openxmlformats.org/officeDocument/2006/relationships/image" Target="../media/image66.png"/><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12.png"/><Relationship Id="rId3" Type="http://schemas.openxmlformats.org/officeDocument/2006/relationships/image" Target="../media/image45.png"/><Relationship Id="rId2" Type="http://schemas.openxmlformats.org/officeDocument/2006/relationships/image" Target="../media/image42.png"/><Relationship Id="rId10" Type="http://schemas.openxmlformats.org/officeDocument/2006/relationships/notesSlide" Target="../notesSlides/notesSlide51.xml"/><Relationship Id="rId1" Type="http://schemas.openxmlformats.org/officeDocument/2006/relationships/image" Target="../media/image79.png"/></Relationships>
</file>

<file path=ppt/slides/_rels/slide54.xml.rels><?xml version="1.0" encoding="UTF-8" standalone="yes"?>
<Relationships xmlns="http://schemas.openxmlformats.org/package/2006/relationships"><Relationship Id="rId9" Type="http://schemas.openxmlformats.org/officeDocument/2006/relationships/image" Target="../media/image80.png"/><Relationship Id="rId8" Type="http://schemas.openxmlformats.org/officeDocument/2006/relationships/image" Target="../media/image81.png"/><Relationship Id="rId7" Type="http://schemas.openxmlformats.org/officeDocument/2006/relationships/image" Target="../media/image66.png"/><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12.png"/><Relationship Id="rId3" Type="http://schemas.openxmlformats.org/officeDocument/2006/relationships/image" Target="../media/image45.png"/><Relationship Id="rId2" Type="http://schemas.openxmlformats.org/officeDocument/2006/relationships/image" Target="../media/image42.png"/><Relationship Id="rId11" Type="http://schemas.openxmlformats.org/officeDocument/2006/relationships/notesSlide" Target="../notesSlides/notesSlide52.xml"/><Relationship Id="rId10" Type="http://schemas.openxmlformats.org/officeDocument/2006/relationships/slideLayout" Target="../slideLayouts/slideLayout13.xml"/><Relationship Id="rId1" Type="http://schemas.openxmlformats.org/officeDocument/2006/relationships/image" Target="../media/image79.png"/></Relationships>
</file>

<file path=ppt/slides/_rels/slide55.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82.png"/><Relationship Id="rId7" Type="http://schemas.openxmlformats.org/officeDocument/2006/relationships/image" Target="../media/image66.png"/><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12.png"/><Relationship Id="rId3" Type="http://schemas.openxmlformats.org/officeDocument/2006/relationships/image" Target="../media/image45.png"/><Relationship Id="rId2" Type="http://schemas.openxmlformats.org/officeDocument/2006/relationships/image" Target="../media/image42.png"/><Relationship Id="rId10" Type="http://schemas.openxmlformats.org/officeDocument/2006/relationships/notesSlide" Target="../notesSlides/notesSlide53.xml"/><Relationship Id="rId1" Type="http://schemas.openxmlformats.org/officeDocument/2006/relationships/image" Target="../media/image79.png"/></Relationships>
</file>

<file path=ppt/slides/_rels/slide56.xml.rels><?xml version="1.0" encoding="UTF-8" standalone="yes"?>
<Relationships xmlns="http://schemas.openxmlformats.org/package/2006/relationships"><Relationship Id="rId9" Type="http://schemas.openxmlformats.org/officeDocument/2006/relationships/image" Target="../media/image83.png"/><Relationship Id="rId8" Type="http://schemas.openxmlformats.org/officeDocument/2006/relationships/image" Target="../media/image82.png"/><Relationship Id="rId7" Type="http://schemas.openxmlformats.org/officeDocument/2006/relationships/image" Target="../media/image66.png"/><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12.png"/><Relationship Id="rId3" Type="http://schemas.openxmlformats.org/officeDocument/2006/relationships/image" Target="../media/image45.png"/><Relationship Id="rId2" Type="http://schemas.openxmlformats.org/officeDocument/2006/relationships/image" Target="../media/image42.png"/><Relationship Id="rId12" Type="http://schemas.openxmlformats.org/officeDocument/2006/relationships/notesSlide" Target="../notesSlides/notesSlide54.xml"/><Relationship Id="rId11" Type="http://schemas.openxmlformats.org/officeDocument/2006/relationships/slideLayout" Target="../slideLayouts/slideLayout13.xml"/><Relationship Id="rId10" Type="http://schemas.openxmlformats.org/officeDocument/2006/relationships/image" Target="../media/image84.png"/><Relationship Id="rId1" Type="http://schemas.openxmlformats.org/officeDocument/2006/relationships/image" Target="../media/image79.png"/></Relationships>
</file>

<file path=ppt/slides/_rels/slide57.xml.rels><?xml version="1.0" encoding="UTF-8" standalone="yes"?>
<Relationships xmlns="http://schemas.openxmlformats.org/package/2006/relationships"><Relationship Id="rId9" Type="http://schemas.openxmlformats.org/officeDocument/2006/relationships/image" Target="../media/image83.png"/><Relationship Id="rId8" Type="http://schemas.openxmlformats.org/officeDocument/2006/relationships/image" Target="../media/image82.png"/><Relationship Id="rId7" Type="http://schemas.openxmlformats.org/officeDocument/2006/relationships/image" Target="../media/image66.png"/><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12.png"/><Relationship Id="rId3" Type="http://schemas.openxmlformats.org/officeDocument/2006/relationships/image" Target="../media/image45.png"/><Relationship Id="rId2" Type="http://schemas.openxmlformats.org/officeDocument/2006/relationships/image" Target="../media/image42.png"/><Relationship Id="rId14" Type="http://schemas.openxmlformats.org/officeDocument/2006/relationships/notesSlide" Target="../notesSlides/notesSlide55.xml"/><Relationship Id="rId13" Type="http://schemas.openxmlformats.org/officeDocument/2006/relationships/slideLayout" Target="../slideLayouts/slideLayout13.xml"/><Relationship Id="rId12" Type="http://schemas.openxmlformats.org/officeDocument/2006/relationships/image" Target="../media/image84.png"/><Relationship Id="rId11" Type="http://schemas.openxmlformats.org/officeDocument/2006/relationships/image" Target="../media/image86.png"/><Relationship Id="rId10" Type="http://schemas.openxmlformats.org/officeDocument/2006/relationships/image" Target="../media/image85.png"/><Relationship Id="rId1" Type="http://schemas.openxmlformats.org/officeDocument/2006/relationships/image" Target="../media/image79.png"/></Relationships>
</file>

<file path=ppt/slides/_rels/slide58.xml.rels><?xml version="1.0" encoding="UTF-8" standalone="yes"?>
<Relationships xmlns="http://schemas.openxmlformats.org/package/2006/relationships"><Relationship Id="rId9" Type="http://schemas.openxmlformats.org/officeDocument/2006/relationships/image" Target="../media/image88.png"/><Relationship Id="rId8" Type="http://schemas.openxmlformats.org/officeDocument/2006/relationships/image" Target="../media/image87.png"/><Relationship Id="rId7" Type="http://schemas.openxmlformats.org/officeDocument/2006/relationships/image" Target="../media/image66.png"/><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12.png"/><Relationship Id="rId3" Type="http://schemas.openxmlformats.org/officeDocument/2006/relationships/image" Target="../media/image45.png"/><Relationship Id="rId2" Type="http://schemas.openxmlformats.org/officeDocument/2006/relationships/image" Target="../media/image42.png"/><Relationship Id="rId11" Type="http://schemas.openxmlformats.org/officeDocument/2006/relationships/notesSlide" Target="../notesSlides/notesSlide56.xml"/><Relationship Id="rId10" Type="http://schemas.openxmlformats.org/officeDocument/2006/relationships/slideLayout" Target="../slideLayouts/slideLayout13.xml"/><Relationship Id="rId1" Type="http://schemas.openxmlformats.org/officeDocument/2006/relationships/image" Target="../media/image79.png"/></Relationships>
</file>

<file path=ppt/slides/_rels/slide59.xml.rels><?xml version="1.0" encoding="UTF-8" standalone="yes"?>
<Relationships xmlns="http://schemas.openxmlformats.org/package/2006/relationships"><Relationship Id="rId9" Type="http://schemas.openxmlformats.org/officeDocument/2006/relationships/image" Target="../media/image88.png"/><Relationship Id="rId8" Type="http://schemas.openxmlformats.org/officeDocument/2006/relationships/image" Target="../media/image87.png"/><Relationship Id="rId7" Type="http://schemas.openxmlformats.org/officeDocument/2006/relationships/image" Target="../media/image66.png"/><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12.png"/><Relationship Id="rId3" Type="http://schemas.openxmlformats.org/officeDocument/2006/relationships/image" Target="../media/image45.png"/><Relationship Id="rId2" Type="http://schemas.openxmlformats.org/officeDocument/2006/relationships/image" Target="../media/image42.png"/><Relationship Id="rId13" Type="http://schemas.openxmlformats.org/officeDocument/2006/relationships/notesSlide" Target="../notesSlides/notesSlide57.xml"/><Relationship Id="rId12" Type="http://schemas.openxmlformats.org/officeDocument/2006/relationships/slideLayout" Target="../slideLayouts/slideLayout13.xml"/><Relationship Id="rId11" Type="http://schemas.openxmlformats.org/officeDocument/2006/relationships/image" Target="../media/image90.png"/><Relationship Id="rId10" Type="http://schemas.openxmlformats.org/officeDocument/2006/relationships/image" Target="../media/image89.png"/><Relationship Id="rId1" Type="http://schemas.openxmlformats.org/officeDocument/2006/relationships/image" Target="../media/image79.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3.xml"/><Relationship Id="rId4" Type="http://schemas.openxmlformats.org/officeDocument/2006/relationships/image" Target="../media/image12.png"/><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image" Target="../media/image10.png"/></Relationships>
</file>

<file path=ppt/slides/_rels/slide60.xml.rels><?xml version="1.0" encoding="UTF-8" standalone="yes"?>
<Relationships xmlns="http://schemas.openxmlformats.org/package/2006/relationships"><Relationship Id="rId5" Type="http://schemas.openxmlformats.org/officeDocument/2006/relationships/notesSlide" Target="../notesSlides/notesSlide58.xml"/><Relationship Id="rId4" Type="http://schemas.openxmlformats.org/officeDocument/2006/relationships/slideLayout" Target="../slideLayouts/slideLayout13.xml"/><Relationship Id="rId3" Type="http://schemas.openxmlformats.org/officeDocument/2006/relationships/image" Target="../media/image89.png"/><Relationship Id="rId2" Type="http://schemas.openxmlformats.org/officeDocument/2006/relationships/image" Target="../media/image92.png"/><Relationship Id="rId1" Type="http://schemas.openxmlformats.org/officeDocument/2006/relationships/image" Target="../media/image91.png"/></Relationships>
</file>

<file path=ppt/slides/_rels/slide61.xml.rels><?xml version="1.0" encoding="UTF-8" standalone="yes"?>
<Relationships xmlns="http://schemas.openxmlformats.org/package/2006/relationships"><Relationship Id="rId5" Type="http://schemas.openxmlformats.org/officeDocument/2006/relationships/notesSlide" Target="../notesSlides/notesSlide59.xml"/><Relationship Id="rId4" Type="http://schemas.openxmlformats.org/officeDocument/2006/relationships/slideLayout" Target="../slideLayouts/slideLayout13.xml"/><Relationship Id="rId3" Type="http://schemas.openxmlformats.org/officeDocument/2006/relationships/image" Target="../media/image89.png"/><Relationship Id="rId2" Type="http://schemas.openxmlformats.org/officeDocument/2006/relationships/image" Target="../media/image92.png"/><Relationship Id="rId1" Type="http://schemas.openxmlformats.org/officeDocument/2006/relationships/image" Target="../media/image91.png"/></Relationships>
</file>

<file path=ppt/slides/_rels/slide62.xml.rels><?xml version="1.0" encoding="UTF-8" standalone="yes"?>
<Relationships xmlns="http://schemas.openxmlformats.org/package/2006/relationships"><Relationship Id="rId5" Type="http://schemas.openxmlformats.org/officeDocument/2006/relationships/notesSlide" Target="../notesSlides/notesSlide60.xml"/><Relationship Id="rId4" Type="http://schemas.openxmlformats.org/officeDocument/2006/relationships/slideLayout" Target="../slideLayouts/slideLayout13.xml"/><Relationship Id="rId3" Type="http://schemas.openxmlformats.org/officeDocument/2006/relationships/image" Target="../media/image89.png"/><Relationship Id="rId2" Type="http://schemas.openxmlformats.org/officeDocument/2006/relationships/image" Target="../media/image92.png"/><Relationship Id="rId1" Type="http://schemas.openxmlformats.org/officeDocument/2006/relationships/image" Target="../media/image91.png"/></Relationships>
</file>

<file path=ppt/slides/_rels/slide63.xml.rels><?xml version="1.0" encoding="UTF-8" standalone="yes"?>
<Relationships xmlns="http://schemas.openxmlformats.org/package/2006/relationships"><Relationship Id="rId5" Type="http://schemas.openxmlformats.org/officeDocument/2006/relationships/notesSlide" Target="../notesSlides/notesSlide61.xml"/><Relationship Id="rId4" Type="http://schemas.openxmlformats.org/officeDocument/2006/relationships/slideLayout" Target="../slideLayouts/slideLayout13.xml"/><Relationship Id="rId3" Type="http://schemas.openxmlformats.org/officeDocument/2006/relationships/image" Target="../media/image89.png"/><Relationship Id="rId2" Type="http://schemas.openxmlformats.org/officeDocument/2006/relationships/image" Target="../media/image92.png"/><Relationship Id="rId1" Type="http://schemas.openxmlformats.org/officeDocument/2006/relationships/image" Target="../media/image91.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3.xml"/><Relationship Id="rId1" Type="http://schemas.openxmlformats.org/officeDocument/2006/relationships/image" Target="../media/image93.png"/></Relationships>
</file>

<file path=ppt/slides/_rels/slide65.xml.rels><?xml version="1.0" encoding="UTF-8" standalone="yes"?>
<Relationships xmlns="http://schemas.openxmlformats.org/package/2006/relationships"><Relationship Id="rId7" Type="http://schemas.openxmlformats.org/officeDocument/2006/relationships/notesSlide" Target="../notesSlides/notesSlide63.xml"/><Relationship Id="rId6" Type="http://schemas.openxmlformats.org/officeDocument/2006/relationships/slideLayout" Target="../slideLayouts/slideLayout13.xml"/><Relationship Id="rId5" Type="http://schemas.openxmlformats.org/officeDocument/2006/relationships/image" Target="../media/image53.png"/><Relationship Id="rId4" Type="http://schemas.openxmlformats.org/officeDocument/2006/relationships/image" Target="../media/image12.png"/><Relationship Id="rId3" Type="http://schemas.openxmlformats.org/officeDocument/2006/relationships/image" Target="../media/image45.png"/><Relationship Id="rId2" Type="http://schemas.openxmlformats.org/officeDocument/2006/relationships/image" Target="../media/image42.png"/><Relationship Id="rId1" Type="http://schemas.openxmlformats.org/officeDocument/2006/relationships/image" Target="../media/image79.png"/></Relationships>
</file>

<file path=ppt/slides/_rels/slide66.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96.png"/><Relationship Id="rId7" Type="http://schemas.openxmlformats.org/officeDocument/2006/relationships/image" Target="../media/image95.png"/><Relationship Id="rId6" Type="http://schemas.openxmlformats.org/officeDocument/2006/relationships/image" Target="../media/image94.png"/><Relationship Id="rId5" Type="http://schemas.openxmlformats.org/officeDocument/2006/relationships/image" Target="../media/image53.png"/><Relationship Id="rId4" Type="http://schemas.openxmlformats.org/officeDocument/2006/relationships/image" Target="../media/image12.png"/><Relationship Id="rId3" Type="http://schemas.openxmlformats.org/officeDocument/2006/relationships/image" Target="../media/image45.png"/><Relationship Id="rId2" Type="http://schemas.openxmlformats.org/officeDocument/2006/relationships/image" Target="../media/image42.png"/><Relationship Id="rId10" Type="http://schemas.openxmlformats.org/officeDocument/2006/relationships/notesSlide" Target="../notesSlides/notesSlide64.xml"/><Relationship Id="rId1" Type="http://schemas.openxmlformats.org/officeDocument/2006/relationships/image" Target="../media/image79.png"/></Relationships>
</file>

<file path=ppt/slides/_rels/slide67.xml.rels><?xml version="1.0" encoding="UTF-8" standalone="yes"?>
<Relationships xmlns="http://schemas.openxmlformats.org/package/2006/relationships"><Relationship Id="rId9" Type="http://schemas.openxmlformats.org/officeDocument/2006/relationships/image" Target="../media/image96.png"/><Relationship Id="rId8" Type="http://schemas.openxmlformats.org/officeDocument/2006/relationships/image" Target="../media/image97.png"/><Relationship Id="rId7" Type="http://schemas.openxmlformats.org/officeDocument/2006/relationships/image" Target="../media/image95.png"/><Relationship Id="rId6" Type="http://schemas.openxmlformats.org/officeDocument/2006/relationships/image" Target="../media/image94.png"/><Relationship Id="rId5" Type="http://schemas.openxmlformats.org/officeDocument/2006/relationships/image" Target="../media/image53.png"/><Relationship Id="rId4" Type="http://schemas.openxmlformats.org/officeDocument/2006/relationships/image" Target="../media/image12.png"/><Relationship Id="rId3" Type="http://schemas.openxmlformats.org/officeDocument/2006/relationships/image" Target="../media/image45.png"/><Relationship Id="rId2" Type="http://schemas.openxmlformats.org/officeDocument/2006/relationships/image" Target="../media/image42.png"/><Relationship Id="rId11" Type="http://schemas.openxmlformats.org/officeDocument/2006/relationships/notesSlide" Target="../notesSlides/notesSlide65.xml"/><Relationship Id="rId10" Type="http://schemas.openxmlformats.org/officeDocument/2006/relationships/slideLayout" Target="../slideLayouts/slideLayout13.xml"/><Relationship Id="rId1" Type="http://schemas.openxmlformats.org/officeDocument/2006/relationships/image" Target="../media/image79.png"/></Relationships>
</file>

<file path=ppt/slides/_rels/slide68.xml.rels><?xml version="1.0" encoding="UTF-8" standalone="yes"?>
<Relationships xmlns="http://schemas.openxmlformats.org/package/2006/relationships"><Relationship Id="rId9" Type="http://schemas.openxmlformats.org/officeDocument/2006/relationships/notesSlide" Target="../notesSlides/notesSlide66.xml"/><Relationship Id="rId8" Type="http://schemas.openxmlformats.org/officeDocument/2006/relationships/slideLayout" Target="../slideLayouts/slideLayout13.xml"/><Relationship Id="rId7" Type="http://schemas.openxmlformats.org/officeDocument/2006/relationships/image" Target="../media/image103.png"/><Relationship Id="rId6" Type="http://schemas.openxmlformats.org/officeDocument/2006/relationships/image" Target="../media/image102.png"/><Relationship Id="rId5" Type="http://schemas.openxmlformats.org/officeDocument/2006/relationships/image" Target="../media/image73.png"/><Relationship Id="rId4" Type="http://schemas.openxmlformats.org/officeDocument/2006/relationships/image" Target="../media/image101.png"/><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image" Target="../media/image98.png"/></Relationships>
</file>

<file path=ppt/slides/_rels/slide69.xml.rels><?xml version="1.0" encoding="UTF-8" standalone="yes"?>
<Relationships xmlns="http://schemas.openxmlformats.org/package/2006/relationships"><Relationship Id="rId4" Type="http://schemas.openxmlformats.org/officeDocument/2006/relationships/notesSlide" Target="../notesSlides/notesSlide67.xml"/><Relationship Id="rId3" Type="http://schemas.openxmlformats.org/officeDocument/2006/relationships/slideLayout" Target="../slideLayouts/slideLayout13.xml"/><Relationship Id="rId2" Type="http://schemas.openxmlformats.org/officeDocument/2006/relationships/image" Target="../media/image99.png"/><Relationship Id="rId1" Type="http://schemas.openxmlformats.org/officeDocument/2006/relationships/image" Target="../media/image98.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image" Target="../media/image10.png"/></Relationships>
</file>

<file path=ppt/slides/_rels/slide70.xml.rels><?xml version="1.0" encoding="UTF-8" standalone="yes"?>
<Relationships xmlns="http://schemas.openxmlformats.org/package/2006/relationships"><Relationship Id="rId6" Type="http://schemas.openxmlformats.org/officeDocument/2006/relationships/notesSlide" Target="../notesSlides/notesSlide68.xml"/><Relationship Id="rId5" Type="http://schemas.openxmlformats.org/officeDocument/2006/relationships/slideLayout" Target="../slideLayouts/slideLayout13.xml"/><Relationship Id="rId4" Type="http://schemas.openxmlformats.org/officeDocument/2006/relationships/image" Target="../media/image105.png"/><Relationship Id="rId3" Type="http://schemas.openxmlformats.org/officeDocument/2006/relationships/image" Target="../media/image99.png"/><Relationship Id="rId2" Type="http://schemas.openxmlformats.org/officeDocument/2006/relationships/image" Target="../media/image104.png"/><Relationship Id="rId1" Type="http://schemas.openxmlformats.org/officeDocument/2006/relationships/image" Target="../media/image98.png"/></Relationships>
</file>

<file path=ppt/slides/_rels/slide71.xml.rels><?xml version="1.0" encoding="UTF-8" standalone="yes"?>
<Relationships xmlns="http://schemas.openxmlformats.org/package/2006/relationships"><Relationship Id="rId7" Type="http://schemas.openxmlformats.org/officeDocument/2006/relationships/notesSlide" Target="../notesSlides/notesSlide69.xml"/><Relationship Id="rId6" Type="http://schemas.openxmlformats.org/officeDocument/2006/relationships/slideLayout" Target="../slideLayouts/slideLayout13.xml"/><Relationship Id="rId5" Type="http://schemas.openxmlformats.org/officeDocument/2006/relationships/image" Target="../media/image106.png"/><Relationship Id="rId4" Type="http://schemas.openxmlformats.org/officeDocument/2006/relationships/image" Target="../media/image105.png"/><Relationship Id="rId3" Type="http://schemas.openxmlformats.org/officeDocument/2006/relationships/image" Target="../media/image99.png"/><Relationship Id="rId2" Type="http://schemas.openxmlformats.org/officeDocument/2006/relationships/image" Target="../media/image104.png"/><Relationship Id="rId1" Type="http://schemas.openxmlformats.org/officeDocument/2006/relationships/image" Target="../media/image98.png"/></Relationships>
</file>

<file path=ppt/slides/_rels/slide72.xml.rels><?xml version="1.0" encoding="UTF-8" standalone="yes"?>
<Relationships xmlns="http://schemas.openxmlformats.org/package/2006/relationships"><Relationship Id="rId8" Type="http://schemas.openxmlformats.org/officeDocument/2006/relationships/notesSlide" Target="../notesSlides/notesSlide70.xml"/><Relationship Id="rId7" Type="http://schemas.openxmlformats.org/officeDocument/2006/relationships/slideLayout" Target="../slideLayouts/slideLayout13.xml"/><Relationship Id="rId6" Type="http://schemas.openxmlformats.org/officeDocument/2006/relationships/image" Target="../media/image106.png"/><Relationship Id="rId5" Type="http://schemas.openxmlformats.org/officeDocument/2006/relationships/image" Target="../media/image105.png"/><Relationship Id="rId4" Type="http://schemas.openxmlformats.org/officeDocument/2006/relationships/image" Target="../media/image99.png"/><Relationship Id="rId3" Type="http://schemas.openxmlformats.org/officeDocument/2006/relationships/image" Target="../media/image107.png"/><Relationship Id="rId2" Type="http://schemas.openxmlformats.org/officeDocument/2006/relationships/image" Target="../media/image104.png"/><Relationship Id="rId1" Type="http://schemas.openxmlformats.org/officeDocument/2006/relationships/image" Target="../media/image98.png"/></Relationships>
</file>

<file path=ppt/slides/_rels/slide73.xml.rels><?xml version="1.0" encoding="UTF-8" standalone="yes"?>
<Relationships xmlns="http://schemas.openxmlformats.org/package/2006/relationships"><Relationship Id="rId9" Type="http://schemas.openxmlformats.org/officeDocument/2006/relationships/notesSlide" Target="../notesSlides/notesSlide71.xml"/><Relationship Id="rId8" Type="http://schemas.openxmlformats.org/officeDocument/2006/relationships/slideLayout" Target="../slideLayouts/slideLayout13.xml"/><Relationship Id="rId7" Type="http://schemas.openxmlformats.org/officeDocument/2006/relationships/image" Target="../media/image108.png"/><Relationship Id="rId6" Type="http://schemas.openxmlformats.org/officeDocument/2006/relationships/image" Target="../media/image106.png"/><Relationship Id="rId5" Type="http://schemas.openxmlformats.org/officeDocument/2006/relationships/image" Target="../media/image105.png"/><Relationship Id="rId4" Type="http://schemas.openxmlformats.org/officeDocument/2006/relationships/image" Target="../media/image99.png"/><Relationship Id="rId3" Type="http://schemas.openxmlformats.org/officeDocument/2006/relationships/image" Target="../media/image107.png"/><Relationship Id="rId2" Type="http://schemas.openxmlformats.org/officeDocument/2006/relationships/image" Target="../media/image104.png"/><Relationship Id="rId1" Type="http://schemas.openxmlformats.org/officeDocument/2006/relationships/image" Target="../media/image98.png"/></Relationships>
</file>

<file path=ppt/slides/_rels/slide74.xml.rels><?xml version="1.0" encoding="UTF-8" standalone="yes"?>
<Relationships xmlns="http://schemas.openxmlformats.org/package/2006/relationships"><Relationship Id="rId7" Type="http://schemas.openxmlformats.org/officeDocument/2006/relationships/notesSlide" Target="../notesSlides/notesSlide72.xml"/><Relationship Id="rId6" Type="http://schemas.openxmlformats.org/officeDocument/2006/relationships/slideLayout" Target="../slideLayouts/slideLayout13.xml"/><Relationship Id="rId5" Type="http://schemas.openxmlformats.org/officeDocument/2006/relationships/image" Target="../media/image110.png"/><Relationship Id="rId4" Type="http://schemas.openxmlformats.org/officeDocument/2006/relationships/image" Target="../media/image80.png"/><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image" Target="../media/image99.png"/></Relationships>
</file>

<file path=ppt/slides/_rels/slide75.xml.rels><?xml version="1.0" encoding="UTF-8" standalone="yes"?>
<Relationships xmlns="http://schemas.openxmlformats.org/package/2006/relationships"><Relationship Id="rId8" Type="http://schemas.openxmlformats.org/officeDocument/2006/relationships/notesSlide" Target="../notesSlides/notesSlide73.xml"/><Relationship Id="rId7" Type="http://schemas.openxmlformats.org/officeDocument/2006/relationships/slideLayout" Target="../slideLayouts/slideLayout13.xml"/><Relationship Id="rId6" Type="http://schemas.openxmlformats.org/officeDocument/2006/relationships/image" Target="../media/image111.png"/><Relationship Id="rId5" Type="http://schemas.openxmlformats.org/officeDocument/2006/relationships/image" Target="../media/image110.png"/><Relationship Id="rId4" Type="http://schemas.openxmlformats.org/officeDocument/2006/relationships/image" Target="../media/image80.png"/><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image" Target="../media/image99.png"/></Relationships>
</file>

<file path=ppt/slides/_rels/slide76.xml.rels><?xml version="1.0" encoding="UTF-8" standalone="yes"?>
<Relationships xmlns="http://schemas.openxmlformats.org/package/2006/relationships"><Relationship Id="rId9" Type="http://schemas.openxmlformats.org/officeDocument/2006/relationships/notesSlide" Target="../notesSlides/notesSlide74.xml"/><Relationship Id="rId8" Type="http://schemas.openxmlformats.org/officeDocument/2006/relationships/slideLayout" Target="../slideLayouts/slideLayout13.xml"/><Relationship Id="rId7" Type="http://schemas.openxmlformats.org/officeDocument/2006/relationships/image" Target="../media/image111.png"/><Relationship Id="rId6" Type="http://schemas.openxmlformats.org/officeDocument/2006/relationships/image" Target="../media/image112.png"/><Relationship Id="rId5" Type="http://schemas.openxmlformats.org/officeDocument/2006/relationships/image" Target="../media/image110.png"/><Relationship Id="rId4" Type="http://schemas.openxmlformats.org/officeDocument/2006/relationships/image" Target="../media/image80.png"/><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image" Target="../media/image99.png"/></Relationships>
</file>

<file path=ppt/slides/_rels/slide77.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113.png"/><Relationship Id="rId7" Type="http://schemas.openxmlformats.org/officeDocument/2006/relationships/image" Target="../media/image111.png"/><Relationship Id="rId6" Type="http://schemas.openxmlformats.org/officeDocument/2006/relationships/image" Target="../media/image112.png"/><Relationship Id="rId5" Type="http://schemas.openxmlformats.org/officeDocument/2006/relationships/image" Target="../media/image110.png"/><Relationship Id="rId4" Type="http://schemas.openxmlformats.org/officeDocument/2006/relationships/image" Target="../media/image80.png"/><Relationship Id="rId3" Type="http://schemas.openxmlformats.org/officeDocument/2006/relationships/image" Target="../media/image109.png"/><Relationship Id="rId2" Type="http://schemas.openxmlformats.org/officeDocument/2006/relationships/image" Target="../media/image108.png"/><Relationship Id="rId10" Type="http://schemas.openxmlformats.org/officeDocument/2006/relationships/notesSlide" Target="../notesSlides/notesSlide75.xml"/><Relationship Id="rId1" Type="http://schemas.openxmlformats.org/officeDocument/2006/relationships/image" Target="../media/image99.png"/></Relationships>
</file>

<file path=ppt/slides/_rels/slide78.xml.rels><?xml version="1.0" encoding="UTF-8" standalone="yes"?>
<Relationships xmlns="http://schemas.openxmlformats.org/package/2006/relationships"><Relationship Id="rId9" Type="http://schemas.openxmlformats.org/officeDocument/2006/relationships/image" Target="../media/image114.png"/><Relationship Id="rId8" Type="http://schemas.openxmlformats.org/officeDocument/2006/relationships/image" Target="../media/image113.png"/><Relationship Id="rId7" Type="http://schemas.openxmlformats.org/officeDocument/2006/relationships/image" Target="../media/image111.png"/><Relationship Id="rId6" Type="http://schemas.openxmlformats.org/officeDocument/2006/relationships/image" Target="../media/image112.png"/><Relationship Id="rId5" Type="http://schemas.openxmlformats.org/officeDocument/2006/relationships/image" Target="../media/image110.png"/><Relationship Id="rId4" Type="http://schemas.openxmlformats.org/officeDocument/2006/relationships/image" Target="../media/image80.png"/><Relationship Id="rId3" Type="http://schemas.openxmlformats.org/officeDocument/2006/relationships/image" Target="../media/image109.png"/><Relationship Id="rId2" Type="http://schemas.openxmlformats.org/officeDocument/2006/relationships/image" Target="../media/image108.png"/><Relationship Id="rId11" Type="http://schemas.openxmlformats.org/officeDocument/2006/relationships/notesSlide" Target="../notesSlides/notesSlide76.xml"/><Relationship Id="rId10" Type="http://schemas.openxmlformats.org/officeDocument/2006/relationships/slideLayout" Target="../slideLayouts/slideLayout13.xml"/><Relationship Id="rId1" Type="http://schemas.openxmlformats.org/officeDocument/2006/relationships/image" Target="../media/image99.png"/></Relationships>
</file>

<file path=ppt/slides/_rels/slide79.xml.rels><?xml version="1.0" encoding="UTF-8" standalone="yes"?>
<Relationships xmlns="http://schemas.openxmlformats.org/package/2006/relationships"><Relationship Id="rId8" Type="http://schemas.openxmlformats.org/officeDocument/2006/relationships/notesSlide" Target="../notesSlides/notesSlide77.xml"/><Relationship Id="rId7" Type="http://schemas.openxmlformats.org/officeDocument/2006/relationships/slideLayout" Target="../slideLayouts/slideLayout13.xml"/><Relationship Id="rId6" Type="http://schemas.openxmlformats.org/officeDocument/2006/relationships/image" Target="../media/image119.png"/><Relationship Id="rId5" Type="http://schemas.openxmlformats.org/officeDocument/2006/relationships/image" Target="../media/image118.png"/><Relationship Id="rId4" Type="http://schemas.openxmlformats.org/officeDocument/2006/relationships/image" Target="../media/image117.png"/><Relationship Id="rId3" Type="http://schemas.openxmlformats.org/officeDocument/2006/relationships/image" Target="../media/image12.png"/><Relationship Id="rId2" Type="http://schemas.openxmlformats.org/officeDocument/2006/relationships/image" Target="../media/image116.png"/><Relationship Id="rId1" Type="http://schemas.openxmlformats.org/officeDocument/2006/relationships/image" Target="../media/image115.png"/></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3.xml"/><Relationship Id="rId7" Type="http://schemas.openxmlformats.org/officeDocument/2006/relationships/image" Target="../media/image12.png"/><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image" Target="../media/image10.png"/></Relationships>
</file>

<file path=ppt/slides/_rels/slide80.xml.rels><?xml version="1.0" encoding="UTF-8" standalone="yes"?>
<Relationships xmlns="http://schemas.openxmlformats.org/package/2006/relationships"><Relationship Id="rId8" Type="http://schemas.openxmlformats.org/officeDocument/2006/relationships/notesSlide" Target="../notesSlides/notesSlide78.xml"/><Relationship Id="rId7" Type="http://schemas.openxmlformats.org/officeDocument/2006/relationships/slideLayout" Target="../slideLayouts/slideLayout13.xml"/><Relationship Id="rId6" Type="http://schemas.openxmlformats.org/officeDocument/2006/relationships/image" Target="../media/image119.png"/><Relationship Id="rId5" Type="http://schemas.openxmlformats.org/officeDocument/2006/relationships/image" Target="../media/image118.png"/><Relationship Id="rId4" Type="http://schemas.openxmlformats.org/officeDocument/2006/relationships/image" Target="../media/image117.png"/><Relationship Id="rId3" Type="http://schemas.openxmlformats.org/officeDocument/2006/relationships/image" Target="../media/image12.png"/><Relationship Id="rId2" Type="http://schemas.openxmlformats.org/officeDocument/2006/relationships/image" Target="../media/image116.png"/><Relationship Id="rId1" Type="http://schemas.openxmlformats.org/officeDocument/2006/relationships/image" Target="../media/image120.png"/></Relationships>
</file>

<file path=ppt/slides/_rels/slide81.xml.rels><?xml version="1.0" encoding="UTF-8" standalone="yes"?>
<Relationships xmlns="http://schemas.openxmlformats.org/package/2006/relationships"><Relationship Id="rId8" Type="http://schemas.openxmlformats.org/officeDocument/2006/relationships/notesSlide" Target="../notesSlides/notesSlide79.xml"/><Relationship Id="rId7" Type="http://schemas.openxmlformats.org/officeDocument/2006/relationships/slideLayout" Target="../slideLayouts/slideLayout13.xml"/><Relationship Id="rId6" Type="http://schemas.openxmlformats.org/officeDocument/2006/relationships/image" Target="../media/image119.png"/><Relationship Id="rId5" Type="http://schemas.openxmlformats.org/officeDocument/2006/relationships/image" Target="../media/image118.png"/><Relationship Id="rId4" Type="http://schemas.openxmlformats.org/officeDocument/2006/relationships/image" Target="../media/image117.png"/><Relationship Id="rId3" Type="http://schemas.openxmlformats.org/officeDocument/2006/relationships/image" Target="../media/image12.png"/><Relationship Id="rId2" Type="http://schemas.openxmlformats.org/officeDocument/2006/relationships/image" Target="../media/image116.png"/><Relationship Id="rId1" Type="http://schemas.openxmlformats.org/officeDocument/2006/relationships/image" Target="../media/image121.png"/></Relationships>
</file>

<file path=ppt/slides/_rels/slide82.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119.png"/><Relationship Id="rId7" Type="http://schemas.openxmlformats.org/officeDocument/2006/relationships/image" Target="../media/image118.png"/><Relationship Id="rId6" Type="http://schemas.openxmlformats.org/officeDocument/2006/relationships/image" Target="../media/image117.png"/><Relationship Id="rId5" Type="http://schemas.openxmlformats.org/officeDocument/2006/relationships/image" Target="../media/image12.png"/><Relationship Id="rId4" Type="http://schemas.openxmlformats.org/officeDocument/2006/relationships/image" Target="../media/image116.png"/><Relationship Id="rId3" Type="http://schemas.openxmlformats.org/officeDocument/2006/relationships/image" Target="../media/image122.png"/><Relationship Id="rId2" Type="http://schemas.openxmlformats.org/officeDocument/2006/relationships/tags" Target="../tags/tag2.xml"/><Relationship Id="rId10" Type="http://schemas.openxmlformats.org/officeDocument/2006/relationships/notesSlide" Target="../notesSlides/notesSlide80.xml"/><Relationship Id="rId1" Type="http://schemas.openxmlformats.org/officeDocument/2006/relationships/tags" Target="../tags/tag1.xml"/></Relationships>
</file>

<file path=ppt/slides/_rels/slide83.xml.rels><?xml version="1.0" encoding="UTF-8" standalone="yes"?>
<Relationships xmlns="http://schemas.openxmlformats.org/package/2006/relationships"><Relationship Id="rId9" Type="http://schemas.openxmlformats.org/officeDocument/2006/relationships/image" Target="../media/image129.png"/><Relationship Id="rId8" Type="http://schemas.openxmlformats.org/officeDocument/2006/relationships/image" Target="../media/image41.png"/><Relationship Id="rId7" Type="http://schemas.openxmlformats.org/officeDocument/2006/relationships/image" Target="../media/image128.png"/><Relationship Id="rId6" Type="http://schemas.openxmlformats.org/officeDocument/2006/relationships/image" Target="../media/image127.png"/><Relationship Id="rId5" Type="http://schemas.openxmlformats.org/officeDocument/2006/relationships/image" Target="../media/image45.png"/><Relationship Id="rId4" Type="http://schemas.openxmlformats.org/officeDocument/2006/relationships/image" Target="../media/image126.png"/><Relationship Id="rId3" Type="http://schemas.openxmlformats.org/officeDocument/2006/relationships/image" Target="../media/image125.png"/><Relationship Id="rId2" Type="http://schemas.openxmlformats.org/officeDocument/2006/relationships/image" Target="../media/image124.png"/><Relationship Id="rId13" Type="http://schemas.openxmlformats.org/officeDocument/2006/relationships/notesSlide" Target="../notesSlides/notesSlide81.xml"/><Relationship Id="rId12" Type="http://schemas.openxmlformats.org/officeDocument/2006/relationships/slideLayout" Target="../slideLayouts/slideLayout13.xml"/><Relationship Id="rId11" Type="http://schemas.openxmlformats.org/officeDocument/2006/relationships/image" Target="../media/image131.png"/><Relationship Id="rId10" Type="http://schemas.openxmlformats.org/officeDocument/2006/relationships/image" Target="../media/image130.png"/><Relationship Id="rId1" Type="http://schemas.openxmlformats.org/officeDocument/2006/relationships/image" Target="../media/image123.png"/></Relationships>
</file>

<file path=ppt/slides/_rels/slide84.xml.rels><?xml version="1.0" encoding="UTF-8" standalone="yes"?>
<Relationships xmlns="http://schemas.openxmlformats.org/package/2006/relationships"><Relationship Id="rId9" Type="http://schemas.openxmlformats.org/officeDocument/2006/relationships/image" Target="../media/image128.png"/><Relationship Id="rId8" Type="http://schemas.openxmlformats.org/officeDocument/2006/relationships/image" Target="../media/image127.png"/><Relationship Id="rId7" Type="http://schemas.openxmlformats.org/officeDocument/2006/relationships/image" Target="../media/image45.png"/><Relationship Id="rId6" Type="http://schemas.openxmlformats.org/officeDocument/2006/relationships/image" Target="../media/image126.png"/><Relationship Id="rId5" Type="http://schemas.openxmlformats.org/officeDocument/2006/relationships/image" Target="../media/image133.png"/><Relationship Id="rId4" Type="http://schemas.openxmlformats.org/officeDocument/2006/relationships/image" Target="../media/image132.png"/><Relationship Id="rId3" Type="http://schemas.openxmlformats.org/officeDocument/2006/relationships/image" Target="../media/image125.png"/><Relationship Id="rId2" Type="http://schemas.openxmlformats.org/officeDocument/2006/relationships/image" Target="../media/image124.png"/><Relationship Id="rId15" Type="http://schemas.openxmlformats.org/officeDocument/2006/relationships/notesSlide" Target="../notesSlides/notesSlide82.xml"/><Relationship Id="rId14" Type="http://schemas.openxmlformats.org/officeDocument/2006/relationships/slideLayout" Target="../slideLayouts/slideLayout13.xml"/><Relationship Id="rId13" Type="http://schemas.openxmlformats.org/officeDocument/2006/relationships/image" Target="../media/image131.png"/><Relationship Id="rId12" Type="http://schemas.openxmlformats.org/officeDocument/2006/relationships/image" Target="../media/image130.png"/><Relationship Id="rId11" Type="http://schemas.openxmlformats.org/officeDocument/2006/relationships/image" Target="../media/image129.png"/><Relationship Id="rId10" Type="http://schemas.openxmlformats.org/officeDocument/2006/relationships/image" Target="../media/image41.png"/><Relationship Id="rId1" Type="http://schemas.openxmlformats.org/officeDocument/2006/relationships/image" Target="../media/image123.png"/></Relationships>
</file>

<file path=ppt/slides/_rels/slide85.xml.rels><?xml version="1.0" encoding="UTF-8" standalone="yes"?>
<Relationships xmlns="http://schemas.openxmlformats.org/package/2006/relationships"><Relationship Id="rId9" Type="http://schemas.openxmlformats.org/officeDocument/2006/relationships/image" Target="../media/image127.png"/><Relationship Id="rId8" Type="http://schemas.openxmlformats.org/officeDocument/2006/relationships/image" Target="../media/image45.png"/><Relationship Id="rId7" Type="http://schemas.openxmlformats.org/officeDocument/2006/relationships/image" Target="../media/image126.png"/><Relationship Id="rId6" Type="http://schemas.openxmlformats.org/officeDocument/2006/relationships/image" Target="../media/image133.png"/><Relationship Id="rId5" Type="http://schemas.openxmlformats.org/officeDocument/2006/relationships/image" Target="../media/image132.png"/><Relationship Id="rId4" Type="http://schemas.openxmlformats.org/officeDocument/2006/relationships/image" Target="../media/image134.png"/><Relationship Id="rId3" Type="http://schemas.openxmlformats.org/officeDocument/2006/relationships/image" Target="../media/image125.png"/><Relationship Id="rId2" Type="http://schemas.openxmlformats.org/officeDocument/2006/relationships/image" Target="../media/image124.png"/><Relationship Id="rId17" Type="http://schemas.openxmlformats.org/officeDocument/2006/relationships/notesSlide" Target="../notesSlides/notesSlide83.xml"/><Relationship Id="rId16" Type="http://schemas.openxmlformats.org/officeDocument/2006/relationships/slideLayout" Target="../slideLayouts/slideLayout13.xml"/><Relationship Id="rId15" Type="http://schemas.openxmlformats.org/officeDocument/2006/relationships/image" Target="../media/image135.png"/><Relationship Id="rId14" Type="http://schemas.openxmlformats.org/officeDocument/2006/relationships/image" Target="../media/image131.png"/><Relationship Id="rId13" Type="http://schemas.openxmlformats.org/officeDocument/2006/relationships/image" Target="../media/image130.png"/><Relationship Id="rId12" Type="http://schemas.openxmlformats.org/officeDocument/2006/relationships/image" Target="../media/image129.png"/><Relationship Id="rId11" Type="http://schemas.openxmlformats.org/officeDocument/2006/relationships/image" Target="../media/image41.png"/><Relationship Id="rId10" Type="http://schemas.openxmlformats.org/officeDocument/2006/relationships/image" Target="../media/image128.png"/><Relationship Id="rId1" Type="http://schemas.openxmlformats.org/officeDocument/2006/relationships/image" Target="../media/image123.png"/></Relationships>
</file>

<file path=ppt/slides/_rels/slide86.xml.rels><?xml version="1.0" encoding="UTF-8" standalone="yes"?>
<Relationships xmlns="http://schemas.openxmlformats.org/package/2006/relationships"><Relationship Id="rId9" Type="http://schemas.openxmlformats.org/officeDocument/2006/relationships/image" Target="../media/image127.png"/><Relationship Id="rId8" Type="http://schemas.openxmlformats.org/officeDocument/2006/relationships/image" Target="../media/image45.png"/><Relationship Id="rId7" Type="http://schemas.openxmlformats.org/officeDocument/2006/relationships/image" Target="../media/image126.png"/><Relationship Id="rId6" Type="http://schemas.openxmlformats.org/officeDocument/2006/relationships/image" Target="../media/image133.png"/><Relationship Id="rId5" Type="http://schemas.openxmlformats.org/officeDocument/2006/relationships/image" Target="../media/image132.png"/><Relationship Id="rId4" Type="http://schemas.openxmlformats.org/officeDocument/2006/relationships/image" Target="../media/image134.png"/><Relationship Id="rId3" Type="http://schemas.openxmlformats.org/officeDocument/2006/relationships/image" Target="../media/image125.png"/><Relationship Id="rId2" Type="http://schemas.openxmlformats.org/officeDocument/2006/relationships/image" Target="../media/image124.png"/><Relationship Id="rId19" Type="http://schemas.openxmlformats.org/officeDocument/2006/relationships/notesSlide" Target="../notesSlides/notesSlide84.xml"/><Relationship Id="rId18" Type="http://schemas.openxmlformats.org/officeDocument/2006/relationships/slideLayout" Target="../slideLayouts/slideLayout13.xml"/><Relationship Id="rId17" Type="http://schemas.openxmlformats.org/officeDocument/2006/relationships/image" Target="../media/image137.png"/><Relationship Id="rId16" Type="http://schemas.openxmlformats.org/officeDocument/2006/relationships/image" Target="../media/image136.png"/><Relationship Id="rId15" Type="http://schemas.openxmlformats.org/officeDocument/2006/relationships/image" Target="../media/image135.png"/><Relationship Id="rId14" Type="http://schemas.openxmlformats.org/officeDocument/2006/relationships/image" Target="../media/image131.png"/><Relationship Id="rId13" Type="http://schemas.openxmlformats.org/officeDocument/2006/relationships/image" Target="../media/image130.png"/><Relationship Id="rId12" Type="http://schemas.openxmlformats.org/officeDocument/2006/relationships/image" Target="../media/image129.png"/><Relationship Id="rId11" Type="http://schemas.openxmlformats.org/officeDocument/2006/relationships/image" Target="../media/image41.png"/><Relationship Id="rId10" Type="http://schemas.openxmlformats.org/officeDocument/2006/relationships/image" Target="../media/image128.png"/><Relationship Id="rId1" Type="http://schemas.openxmlformats.org/officeDocument/2006/relationships/image" Target="../media/image123.png"/></Relationships>
</file>

<file path=ppt/slides/_rels/slide87.xml.rels><?xml version="1.0" encoding="UTF-8" standalone="yes"?>
<Relationships xmlns="http://schemas.openxmlformats.org/package/2006/relationships"><Relationship Id="rId9" Type="http://schemas.openxmlformats.org/officeDocument/2006/relationships/image" Target="../media/image130.png"/><Relationship Id="rId8" Type="http://schemas.openxmlformats.org/officeDocument/2006/relationships/image" Target="../media/image129.png"/><Relationship Id="rId7" Type="http://schemas.openxmlformats.org/officeDocument/2006/relationships/image" Target="../media/image41.png"/><Relationship Id="rId6" Type="http://schemas.openxmlformats.org/officeDocument/2006/relationships/image" Target="../media/image128.png"/><Relationship Id="rId5" Type="http://schemas.openxmlformats.org/officeDocument/2006/relationships/image" Target="../media/image127.png"/><Relationship Id="rId4" Type="http://schemas.openxmlformats.org/officeDocument/2006/relationships/image" Target="../media/image45.png"/><Relationship Id="rId3" Type="http://schemas.openxmlformats.org/officeDocument/2006/relationships/image" Target="../media/image126.png"/><Relationship Id="rId2" Type="http://schemas.openxmlformats.org/officeDocument/2006/relationships/image" Target="../media/image138.png"/><Relationship Id="rId17" Type="http://schemas.openxmlformats.org/officeDocument/2006/relationships/notesSlide" Target="../notesSlides/notesSlide85.xml"/><Relationship Id="rId16" Type="http://schemas.openxmlformats.org/officeDocument/2006/relationships/slideLayout" Target="../slideLayouts/slideLayout13.xml"/><Relationship Id="rId15" Type="http://schemas.openxmlformats.org/officeDocument/2006/relationships/image" Target="../media/image144.png"/><Relationship Id="rId14" Type="http://schemas.openxmlformats.org/officeDocument/2006/relationships/image" Target="../media/image143.png"/><Relationship Id="rId13" Type="http://schemas.openxmlformats.org/officeDocument/2006/relationships/image" Target="../media/image142.png"/><Relationship Id="rId12" Type="http://schemas.openxmlformats.org/officeDocument/2006/relationships/image" Target="../media/image141.png"/><Relationship Id="rId11" Type="http://schemas.openxmlformats.org/officeDocument/2006/relationships/image" Target="../media/image140.png"/><Relationship Id="rId10" Type="http://schemas.openxmlformats.org/officeDocument/2006/relationships/image" Target="../media/image139.png"/><Relationship Id="rId1" Type="http://schemas.openxmlformats.org/officeDocument/2006/relationships/image" Target="../media/image123.png"/></Relationships>
</file>

<file path=ppt/slides/_rels/slide88.xml.rels><?xml version="1.0" encoding="UTF-8" standalone="yes"?>
<Relationships xmlns="http://schemas.openxmlformats.org/package/2006/relationships"><Relationship Id="rId9" Type="http://schemas.openxmlformats.org/officeDocument/2006/relationships/image" Target="../media/image152.png"/><Relationship Id="rId8" Type="http://schemas.openxmlformats.org/officeDocument/2006/relationships/image" Target="../media/image151.png"/><Relationship Id="rId7" Type="http://schemas.openxmlformats.org/officeDocument/2006/relationships/image" Target="../media/image150.png"/><Relationship Id="rId6" Type="http://schemas.openxmlformats.org/officeDocument/2006/relationships/image" Target="../media/image149.png"/><Relationship Id="rId5" Type="http://schemas.openxmlformats.org/officeDocument/2006/relationships/image" Target="../media/image148.png"/><Relationship Id="rId4" Type="http://schemas.openxmlformats.org/officeDocument/2006/relationships/image" Target="../media/image147.png"/><Relationship Id="rId3" Type="http://schemas.openxmlformats.org/officeDocument/2006/relationships/image" Target="../media/image146.png"/><Relationship Id="rId2" Type="http://schemas.openxmlformats.org/officeDocument/2006/relationships/image" Target="../media/image145.png"/><Relationship Id="rId11" Type="http://schemas.openxmlformats.org/officeDocument/2006/relationships/notesSlide" Target="../notesSlides/notesSlide86.xml"/><Relationship Id="rId10" Type="http://schemas.openxmlformats.org/officeDocument/2006/relationships/slideLayout" Target="../slideLayouts/slideLayout13.xml"/><Relationship Id="rId1" Type="http://schemas.openxmlformats.org/officeDocument/2006/relationships/image" Target="../media/image133.png"/></Relationships>
</file>

<file path=ppt/slides/_rels/slide89.xml.rels><?xml version="1.0" encoding="UTF-8" standalone="yes"?>
<Relationships xmlns="http://schemas.openxmlformats.org/package/2006/relationships"><Relationship Id="rId9" Type="http://schemas.openxmlformats.org/officeDocument/2006/relationships/image" Target="../media/image151.png"/><Relationship Id="rId8" Type="http://schemas.openxmlformats.org/officeDocument/2006/relationships/image" Target="../media/image154.png"/><Relationship Id="rId7" Type="http://schemas.openxmlformats.org/officeDocument/2006/relationships/image" Target="../media/image153.png"/><Relationship Id="rId6" Type="http://schemas.openxmlformats.org/officeDocument/2006/relationships/image" Target="../media/image149.png"/><Relationship Id="rId5" Type="http://schemas.openxmlformats.org/officeDocument/2006/relationships/image" Target="../media/image148.png"/><Relationship Id="rId4" Type="http://schemas.openxmlformats.org/officeDocument/2006/relationships/image" Target="../media/image147.png"/><Relationship Id="rId3" Type="http://schemas.openxmlformats.org/officeDocument/2006/relationships/image" Target="../media/image146.png"/><Relationship Id="rId2" Type="http://schemas.openxmlformats.org/officeDocument/2006/relationships/image" Target="../media/image145.png"/><Relationship Id="rId13" Type="http://schemas.openxmlformats.org/officeDocument/2006/relationships/notesSlide" Target="../notesSlides/notesSlide87.xml"/><Relationship Id="rId12" Type="http://schemas.openxmlformats.org/officeDocument/2006/relationships/slideLayout" Target="../slideLayouts/slideLayout13.xml"/><Relationship Id="rId11" Type="http://schemas.openxmlformats.org/officeDocument/2006/relationships/image" Target="../media/image155.png"/><Relationship Id="rId10" Type="http://schemas.openxmlformats.org/officeDocument/2006/relationships/image" Target="../media/image152.png"/><Relationship Id="rId1" Type="http://schemas.openxmlformats.org/officeDocument/2006/relationships/image" Target="../media/image133.png"/></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12.png"/><Relationship Id="rId7" Type="http://schemas.openxmlformats.org/officeDocument/2006/relationships/image" Target="../media/image16.png"/><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1.png"/><Relationship Id="rId2" Type="http://schemas.openxmlformats.org/officeDocument/2006/relationships/image" Target="../media/image17.png"/><Relationship Id="rId10" Type="http://schemas.openxmlformats.org/officeDocument/2006/relationships/notesSlide" Target="../notesSlides/notesSlide8.xml"/><Relationship Id="rId1" Type="http://schemas.openxmlformats.org/officeDocument/2006/relationships/image" Target="../media/image10.png"/></Relationships>
</file>

<file path=ppt/slides/_rels/slide90.xml.rels><?xml version="1.0" encoding="UTF-8" standalone="yes"?>
<Relationships xmlns="http://schemas.openxmlformats.org/package/2006/relationships"><Relationship Id="rId9" Type="http://schemas.openxmlformats.org/officeDocument/2006/relationships/notesSlide" Target="../notesSlides/notesSlide88.xml"/><Relationship Id="rId8" Type="http://schemas.openxmlformats.org/officeDocument/2006/relationships/slideLayout" Target="../slideLayouts/slideLayout13.xml"/><Relationship Id="rId7" Type="http://schemas.openxmlformats.org/officeDocument/2006/relationships/image" Target="../media/image157.png"/><Relationship Id="rId6" Type="http://schemas.openxmlformats.org/officeDocument/2006/relationships/image" Target="../media/image156.png"/><Relationship Id="rId5" Type="http://schemas.openxmlformats.org/officeDocument/2006/relationships/image" Target="../media/image45.png"/><Relationship Id="rId4" Type="http://schemas.openxmlformats.org/officeDocument/2006/relationships/image" Target="../media/image43.png"/><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151.png"/></Relationships>
</file>

<file path=ppt/slides/_rels/slide91.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157.png"/><Relationship Id="rId7" Type="http://schemas.openxmlformats.org/officeDocument/2006/relationships/image" Target="../media/image158.png"/><Relationship Id="rId6" Type="http://schemas.openxmlformats.org/officeDocument/2006/relationships/image" Target="../media/image156.png"/><Relationship Id="rId5" Type="http://schemas.openxmlformats.org/officeDocument/2006/relationships/image" Target="../media/image45.png"/><Relationship Id="rId4" Type="http://schemas.openxmlformats.org/officeDocument/2006/relationships/image" Target="../media/image43.png"/><Relationship Id="rId3" Type="http://schemas.openxmlformats.org/officeDocument/2006/relationships/image" Target="../media/image42.png"/><Relationship Id="rId2" Type="http://schemas.openxmlformats.org/officeDocument/2006/relationships/image" Target="../media/image41.png"/><Relationship Id="rId10" Type="http://schemas.openxmlformats.org/officeDocument/2006/relationships/notesSlide" Target="../notesSlides/notesSlide89.xml"/><Relationship Id="rId1" Type="http://schemas.openxmlformats.org/officeDocument/2006/relationships/image" Target="../media/image151.png"/></Relationships>
</file>

<file path=ppt/slides/_rels/slide92.xml.rels><?xml version="1.0" encoding="UTF-8" standalone="yes"?>
<Relationships xmlns="http://schemas.openxmlformats.org/package/2006/relationships"><Relationship Id="rId9" Type="http://schemas.openxmlformats.org/officeDocument/2006/relationships/image" Target="../media/image157.png"/><Relationship Id="rId8" Type="http://schemas.openxmlformats.org/officeDocument/2006/relationships/image" Target="../media/image159.png"/><Relationship Id="rId7" Type="http://schemas.openxmlformats.org/officeDocument/2006/relationships/image" Target="../media/image158.png"/><Relationship Id="rId6" Type="http://schemas.openxmlformats.org/officeDocument/2006/relationships/image" Target="../media/image156.png"/><Relationship Id="rId5" Type="http://schemas.openxmlformats.org/officeDocument/2006/relationships/image" Target="../media/image45.png"/><Relationship Id="rId4" Type="http://schemas.openxmlformats.org/officeDocument/2006/relationships/image" Target="../media/image43.png"/><Relationship Id="rId3" Type="http://schemas.openxmlformats.org/officeDocument/2006/relationships/image" Target="../media/image42.png"/><Relationship Id="rId2" Type="http://schemas.openxmlformats.org/officeDocument/2006/relationships/image" Target="../media/image41.png"/><Relationship Id="rId11" Type="http://schemas.openxmlformats.org/officeDocument/2006/relationships/notesSlide" Target="../notesSlides/notesSlide90.xml"/><Relationship Id="rId10" Type="http://schemas.openxmlformats.org/officeDocument/2006/relationships/slideLayout" Target="../slideLayouts/slideLayout13.xml"/><Relationship Id="rId1" Type="http://schemas.openxmlformats.org/officeDocument/2006/relationships/image" Target="../media/image15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8" Type="http://schemas.openxmlformats.org/officeDocument/2006/relationships/notesSlide" Target="../notesSlides/notesSlide92.xml"/><Relationship Id="rId7" Type="http://schemas.openxmlformats.org/officeDocument/2006/relationships/slideLayout" Target="../slideLayouts/slideLayout13.xml"/><Relationship Id="rId6" Type="http://schemas.openxmlformats.org/officeDocument/2006/relationships/image" Target="../media/image164.png"/><Relationship Id="rId5" Type="http://schemas.openxmlformats.org/officeDocument/2006/relationships/image" Target="../media/image163.png"/><Relationship Id="rId4" Type="http://schemas.openxmlformats.org/officeDocument/2006/relationships/image" Target="../media/image162.png"/><Relationship Id="rId3" Type="http://schemas.openxmlformats.org/officeDocument/2006/relationships/image" Target="../media/image161.png"/><Relationship Id="rId2" Type="http://schemas.openxmlformats.org/officeDocument/2006/relationships/image" Target="../media/image160.png"/><Relationship Id="rId1" Type="http://schemas.openxmlformats.org/officeDocument/2006/relationships/image" Target="../media/image46.png"/></Relationships>
</file>

<file path=ppt/slides/_rels/slide96.xml.rels><?xml version="1.0" encoding="UTF-8" standalone="yes"?>
<Relationships xmlns="http://schemas.openxmlformats.org/package/2006/relationships"><Relationship Id="rId9" Type="http://schemas.openxmlformats.org/officeDocument/2006/relationships/notesSlide" Target="../notesSlides/notesSlide93.xml"/><Relationship Id="rId8" Type="http://schemas.openxmlformats.org/officeDocument/2006/relationships/slideLayout" Target="../slideLayouts/slideLayout13.xml"/><Relationship Id="rId7" Type="http://schemas.openxmlformats.org/officeDocument/2006/relationships/image" Target="../media/image164.png"/><Relationship Id="rId6" Type="http://schemas.openxmlformats.org/officeDocument/2006/relationships/image" Target="../media/image165.png"/><Relationship Id="rId5" Type="http://schemas.openxmlformats.org/officeDocument/2006/relationships/image" Target="../media/image163.png"/><Relationship Id="rId4" Type="http://schemas.openxmlformats.org/officeDocument/2006/relationships/image" Target="../media/image162.png"/><Relationship Id="rId3" Type="http://schemas.openxmlformats.org/officeDocument/2006/relationships/image" Target="../media/image161.png"/><Relationship Id="rId2" Type="http://schemas.openxmlformats.org/officeDocument/2006/relationships/image" Target="../media/image160.png"/><Relationship Id="rId1" Type="http://schemas.openxmlformats.org/officeDocument/2006/relationships/image" Target="../media/image46.png"/></Relationships>
</file>

<file path=ppt/slides/_rels/slide97.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164.png"/><Relationship Id="rId7" Type="http://schemas.openxmlformats.org/officeDocument/2006/relationships/image" Target="../media/image166.png"/><Relationship Id="rId6" Type="http://schemas.openxmlformats.org/officeDocument/2006/relationships/image" Target="../media/image165.png"/><Relationship Id="rId5" Type="http://schemas.openxmlformats.org/officeDocument/2006/relationships/image" Target="../media/image163.png"/><Relationship Id="rId4" Type="http://schemas.openxmlformats.org/officeDocument/2006/relationships/image" Target="../media/image162.png"/><Relationship Id="rId3" Type="http://schemas.openxmlformats.org/officeDocument/2006/relationships/image" Target="../media/image161.png"/><Relationship Id="rId2" Type="http://schemas.openxmlformats.org/officeDocument/2006/relationships/image" Target="../media/image160.png"/><Relationship Id="rId10" Type="http://schemas.openxmlformats.org/officeDocument/2006/relationships/notesSlide" Target="../notesSlides/notesSlide94.xml"/><Relationship Id="rId1" Type="http://schemas.openxmlformats.org/officeDocument/2006/relationships/image" Target="../media/image46.png"/></Relationships>
</file>

<file path=ppt/slides/_rels/slide98.xml.rels><?xml version="1.0" encoding="UTF-8" standalone="yes"?>
<Relationships xmlns="http://schemas.openxmlformats.org/package/2006/relationships"><Relationship Id="rId8" Type="http://schemas.openxmlformats.org/officeDocument/2006/relationships/notesSlide" Target="../notesSlides/notesSlide95.xml"/><Relationship Id="rId7" Type="http://schemas.openxmlformats.org/officeDocument/2006/relationships/slideLayout" Target="../slideLayouts/slideLayout13.xml"/><Relationship Id="rId6" Type="http://schemas.openxmlformats.org/officeDocument/2006/relationships/image" Target="../media/image167.png"/><Relationship Id="rId5" Type="http://schemas.openxmlformats.org/officeDocument/2006/relationships/image" Target="../media/image166.png"/><Relationship Id="rId4" Type="http://schemas.openxmlformats.org/officeDocument/2006/relationships/image" Target="../media/image163.png"/><Relationship Id="rId3" Type="http://schemas.openxmlformats.org/officeDocument/2006/relationships/image" Target="../media/image161.png"/><Relationship Id="rId2" Type="http://schemas.openxmlformats.org/officeDocument/2006/relationships/image" Target="../media/image160.png"/><Relationship Id="rId1" Type="http://schemas.openxmlformats.org/officeDocument/2006/relationships/image" Target="../media/image46.png"/></Relationships>
</file>

<file path=ppt/slides/_rels/slide99.xml.rels><?xml version="1.0" encoding="UTF-8" standalone="yes"?>
<Relationships xmlns="http://schemas.openxmlformats.org/package/2006/relationships"><Relationship Id="rId9" Type="http://schemas.openxmlformats.org/officeDocument/2006/relationships/notesSlide" Target="../notesSlides/notesSlide96.xml"/><Relationship Id="rId8" Type="http://schemas.openxmlformats.org/officeDocument/2006/relationships/slideLayout" Target="../slideLayouts/slideLayout13.xml"/><Relationship Id="rId7" Type="http://schemas.openxmlformats.org/officeDocument/2006/relationships/image" Target="../media/image168.png"/><Relationship Id="rId6" Type="http://schemas.openxmlformats.org/officeDocument/2006/relationships/image" Target="../media/image167.png"/><Relationship Id="rId5" Type="http://schemas.openxmlformats.org/officeDocument/2006/relationships/image" Target="../media/image166.png"/><Relationship Id="rId4" Type="http://schemas.openxmlformats.org/officeDocument/2006/relationships/image" Target="../media/image163.png"/><Relationship Id="rId3" Type="http://schemas.openxmlformats.org/officeDocument/2006/relationships/image" Target="../media/image161.png"/><Relationship Id="rId2" Type="http://schemas.openxmlformats.org/officeDocument/2006/relationships/image" Target="../media/image160.png"/><Relationship Id="rId1" Type="http://schemas.openxmlformats.org/officeDocument/2006/relationships/image" Target="../media/image4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683568" y="1192188"/>
            <a:ext cx="7776864" cy="18047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67544" y="1340768"/>
            <a:ext cx="8229600" cy="1143000"/>
          </a:xfrm>
        </p:spPr>
        <p:txBody>
          <a:bodyPr/>
          <a:lstStyle/>
          <a:p>
            <a:r>
              <a:rPr lang="en-US" sz="3200" dirty="0"/>
              <a:t>University physics, classical mechanics, Lecture 7.</a:t>
            </a:r>
            <a:br>
              <a:rPr lang="en-US" sz="3200" dirty="0"/>
            </a:br>
            <a:r>
              <a:rPr lang="en-US" sz="3200" dirty="0"/>
              <a:t>Still Lesson 6: Momentum and impulse</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TextBox 4"/>
          <p:cNvSpPr txBox="1"/>
          <p:nvPr/>
        </p:nvSpPr>
        <p:spPr>
          <a:xfrm>
            <a:off x="2987824" y="3714196"/>
            <a:ext cx="2438488" cy="646331"/>
          </a:xfrm>
          <a:prstGeom prst="rect">
            <a:avLst/>
          </a:prstGeom>
          <a:noFill/>
        </p:spPr>
        <p:txBody>
          <a:bodyPr wrap="none" rtlCol="0">
            <a:spAutoFit/>
          </a:bodyPr>
          <a:lstStyle/>
          <a:p>
            <a:r>
              <a:rPr lang="en-GB" dirty="0"/>
              <a:t>Teacher: </a:t>
            </a:r>
            <a:r>
              <a:rPr lang="en-GB" dirty="0" err="1"/>
              <a:t>Dr.</a:t>
            </a:r>
            <a:r>
              <a:rPr lang="en-GB" dirty="0"/>
              <a:t> Paul Briard</a:t>
            </a:r>
            <a:endParaRPr lang="en-GB" dirty="0"/>
          </a:p>
          <a:p>
            <a:r>
              <a:rPr lang="en-GB" dirty="0" err="1"/>
              <a:t>Wechat</a:t>
            </a:r>
            <a:r>
              <a:rPr lang="en-GB" dirty="0"/>
              <a:t>: Paulbg123</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167875"/>
            <a:ext cx="8229600" cy="1143000"/>
          </a:xfrm>
        </p:spPr>
        <p:txBody>
          <a:bodyPr/>
          <a:lstStyle/>
          <a:p>
            <a:r>
              <a:rPr lang="en-GB" dirty="0"/>
              <a:t>Rocket propulsion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10" name="TextBox 9"/>
          <p:cNvSpPr txBox="1"/>
          <p:nvPr/>
        </p:nvSpPr>
        <p:spPr>
          <a:xfrm flipH="1">
            <a:off x="847011" y="708792"/>
            <a:ext cx="8019177" cy="369332"/>
          </a:xfrm>
          <a:prstGeom prst="rect">
            <a:avLst/>
          </a:prstGeom>
          <a:noFill/>
        </p:spPr>
        <p:txBody>
          <a:bodyPr wrap="square" rtlCol="0">
            <a:spAutoFit/>
          </a:bodyPr>
          <a:lstStyle/>
          <a:p>
            <a:r>
              <a:rPr lang="en-GB" dirty="0"/>
              <a:t>We consider a rocket propagating in outer space (no gravity considered)</a:t>
            </a:r>
            <a:endParaRPr lang="en-US" dirty="0"/>
          </a:p>
        </p:txBody>
      </p:sp>
      <p:pic>
        <p:nvPicPr>
          <p:cNvPr id="12" name="Picture 11"/>
          <p:cNvPicPr>
            <a:picLocks noChangeAspect="1"/>
          </p:cNvPicPr>
          <p:nvPr/>
        </p:nvPicPr>
        <p:blipFill>
          <a:blip r:embed="rId1"/>
          <a:stretch>
            <a:fillRect/>
          </a:stretch>
        </p:blipFill>
        <p:spPr>
          <a:xfrm>
            <a:off x="1759276" y="1165737"/>
            <a:ext cx="5915550" cy="1659919"/>
          </a:xfrm>
          <a:prstGeom prst="rect">
            <a:avLst/>
          </a:prstGeom>
        </p:spPr>
      </p:pic>
      <p:sp>
        <p:nvSpPr>
          <p:cNvPr id="3" name="TextBox 2"/>
          <p:cNvSpPr txBox="1"/>
          <p:nvPr/>
        </p:nvSpPr>
        <p:spPr>
          <a:xfrm>
            <a:off x="251520" y="3231541"/>
            <a:ext cx="8271839" cy="923330"/>
          </a:xfrm>
          <a:prstGeom prst="rect">
            <a:avLst/>
          </a:prstGeom>
          <a:noFill/>
        </p:spPr>
        <p:txBody>
          <a:bodyPr wrap="square" rtlCol="0">
            <a:spAutoFit/>
          </a:bodyPr>
          <a:lstStyle/>
          <a:p>
            <a:r>
              <a:rPr lang="en-GB" dirty="0">
                <a:solidFill>
                  <a:srgbClr val="FF0000"/>
                </a:solidFill>
              </a:rPr>
              <a:t>Warning</a:t>
            </a:r>
            <a:r>
              <a:rPr lang="en-GB" dirty="0"/>
              <a:t>: the momentum of any body depends to the reference frame chosen. The reference frame chosen must be the same for all bodies when we apply the principle of conservation of momentum.   </a:t>
            </a:r>
            <a:endParaRPr lang="en-US" dirty="0"/>
          </a:p>
        </p:txBody>
      </p:sp>
      <p:cxnSp>
        <p:nvCxnSpPr>
          <p:cNvPr id="23" name="Straight Arrow Connector 22"/>
          <p:cNvCxnSpPr/>
          <p:nvPr/>
        </p:nvCxnSpPr>
        <p:spPr>
          <a:xfrm flipV="1">
            <a:off x="1482138" y="1091672"/>
            <a:ext cx="6192688" cy="13427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 name="TextBox 23"/>
              <p:cNvSpPr txBox="1"/>
              <p:nvPr/>
            </p:nvSpPr>
            <p:spPr>
              <a:xfrm>
                <a:off x="7674826" y="939624"/>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24" name="TextBox 23"/>
              <p:cNvSpPr txBox="1">
                <a:spLocks noRot="1" noChangeAspect="1" noMove="1" noResize="1" noEditPoints="1" noAdjustHandles="1" noChangeArrowheads="1" noChangeShapeType="1" noTextEdit="1"/>
              </p:cNvSpPr>
              <p:nvPr/>
            </p:nvSpPr>
            <p:spPr>
              <a:xfrm>
                <a:off x="7674826" y="939624"/>
                <a:ext cx="188128" cy="276999"/>
              </a:xfrm>
              <a:prstGeom prst="rect">
                <a:avLst/>
              </a:prstGeom>
              <a:blipFill rotWithShape="1">
                <a:blip r:embed="rId2"/>
                <a:stretch>
                  <a:fillRect l="-115" t="-166" r="-15998" b="216"/>
                </a:stretch>
              </a:blipFill>
            </p:spPr>
            <p:txBody>
              <a:bodyPr/>
              <a:lstStyle/>
              <a:p>
                <a:r>
                  <a:rPr lang="zh-CN" altLang="en-US">
                    <a:noFill/>
                  </a:rPr>
                  <a:t> </a:t>
                </a:r>
              </a:p>
            </p:txBody>
          </p:sp>
        </mc:Fallback>
      </mc:AlternateContent>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1"/>
          <a:stretch>
            <a:fillRect/>
          </a:stretch>
        </p:blipFill>
        <p:spPr>
          <a:xfrm>
            <a:off x="323528" y="645942"/>
            <a:ext cx="4133302" cy="4079202"/>
          </a:xfrm>
          <a:prstGeom prst="rect">
            <a:avLst/>
          </a:prstGeom>
        </p:spPr>
      </p:pic>
      <p:sp>
        <p:nvSpPr>
          <p:cNvPr id="2" name="Title 1"/>
          <p:cNvSpPr>
            <a:spLocks noGrp="1"/>
          </p:cNvSpPr>
          <p:nvPr>
            <p:ph type="title"/>
          </p:nvPr>
        </p:nvSpPr>
        <p:spPr>
          <a:xfrm>
            <a:off x="636588" y="-243408"/>
            <a:ext cx="8229600" cy="1143000"/>
          </a:xfrm>
        </p:spPr>
        <p:txBody>
          <a:bodyPr/>
          <a:lstStyle/>
          <a:p>
            <a:r>
              <a:rPr lang="en-GB" dirty="0"/>
              <a:t>Introduction </a:t>
            </a:r>
            <a:endParaRPr lang="en-US" dirty="0"/>
          </a:p>
        </p:txBody>
      </p:sp>
      <p:sp>
        <p:nvSpPr>
          <p:cNvPr id="4" name="Slide Number Placeholder 3"/>
          <p:cNvSpPr>
            <a:spLocks noGrp="1"/>
          </p:cNvSpPr>
          <p:nvPr>
            <p:ph type="sldNum" sz="quarter" idx="10"/>
          </p:nvPr>
        </p:nvSpPr>
        <p:spPr>
          <a:xfrm>
            <a:off x="6648994" y="6237288"/>
            <a:ext cx="2217194" cy="372518"/>
          </a:xfrm>
        </p:spPr>
        <p:txBody>
          <a:bodyPr/>
          <a:lstStyle/>
          <a:p>
            <a:fld id="{41A7B2A6-4997-4D6A-A223-B65D77C6B4A9}" type="slidenum">
              <a:rPr lang="en-US" altLang="zh-CN" smtClean="0"/>
            </a:fld>
            <a:endParaRPr lang="en-US" altLang="zh-CN"/>
          </a:p>
        </p:txBody>
      </p:sp>
      <p:sp>
        <p:nvSpPr>
          <p:cNvPr id="5" name="Oval 4"/>
          <p:cNvSpPr/>
          <p:nvPr/>
        </p:nvSpPr>
        <p:spPr>
          <a:xfrm>
            <a:off x="4247244" y="2383262"/>
            <a:ext cx="216024"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V="1">
            <a:off x="4319252" y="1977376"/>
            <a:ext cx="0" cy="54990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 name="TextBox 6"/>
              <p:cNvSpPr txBox="1"/>
              <p:nvPr/>
            </p:nvSpPr>
            <p:spPr>
              <a:xfrm>
                <a:off x="4424248" y="2153751"/>
                <a:ext cx="25513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𝑖</m:t>
                              </m:r>
                            </m:sub>
                          </m:sSub>
                        </m:e>
                      </m:acc>
                    </m:oMath>
                  </m:oMathPara>
                </a14:m>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4424248" y="2153751"/>
                <a:ext cx="255134" cy="276999"/>
              </a:xfrm>
              <a:prstGeom prst="rect">
                <a:avLst/>
              </a:prstGeom>
              <a:blipFill rotWithShape="1">
                <a:blip r:embed="rId2"/>
                <a:stretch>
                  <a:fillRect l="-80" t="-168" r="-12169" b="-469"/>
                </a:stretch>
              </a:blipFill>
            </p:spPr>
            <p:txBody>
              <a:bodyPr/>
              <a:lstStyle/>
              <a:p>
                <a:r>
                  <a:rPr lang="zh-CN" altLang="en-US">
                    <a:noFill/>
                  </a:rPr>
                  <a:t> </a:t>
                </a:r>
              </a:p>
            </p:txBody>
          </p:sp>
        </mc:Fallback>
      </mc:AlternateContent>
      <p:cxnSp>
        <p:nvCxnSpPr>
          <p:cNvPr id="9" name="Straight Connector 8"/>
          <p:cNvCxnSpPr>
            <a:endCxn id="5" idx="2"/>
          </p:cNvCxnSpPr>
          <p:nvPr/>
        </p:nvCxnSpPr>
        <p:spPr>
          <a:xfrm flipV="1">
            <a:off x="2462187" y="2527278"/>
            <a:ext cx="1785057" cy="1440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 name="TextBox 10"/>
              <p:cNvSpPr txBox="1"/>
              <p:nvPr/>
            </p:nvSpPr>
            <p:spPr>
              <a:xfrm>
                <a:off x="3269389" y="2657421"/>
                <a:ext cx="21595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oMath>
                  </m:oMathPara>
                </a14:m>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3269389" y="2657421"/>
                <a:ext cx="215957" cy="276999"/>
              </a:xfrm>
              <a:prstGeom prst="rect">
                <a:avLst/>
              </a:prstGeom>
              <a:blipFill rotWithShape="1">
                <a:blip r:embed="rId3"/>
                <a:stretch>
                  <a:fillRect l="-189" t="-210" r="-19779" b="3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4463268" y="2527278"/>
                <a:ext cx="32630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𝑖</m:t>
                          </m:r>
                        </m:sub>
                      </m:sSub>
                    </m:oMath>
                  </m:oMathPara>
                </a14:m>
                <a:endParaRPr lang="en-US" dirty="0"/>
              </a:p>
            </p:txBody>
          </p:sp>
        </mc:Choice>
        <mc:Fallback>
          <p:sp>
            <p:nvSpPr>
              <p:cNvPr id="13" name="TextBox 12"/>
              <p:cNvSpPr txBox="1">
                <a:spLocks noRot="1" noChangeAspect="1" noMove="1" noResize="1" noEditPoints="1" noAdjustHandles="1" noChangeArrowheads="1" noChangeShapeType="1" noTextEdit="1"/>
              </p:cNvSpPr>
              <p:nvPr/>
            </p:nvSpPr>
            <p:spPr>
              <a:xfrm>
                <a:off x="4463268" y="2527278"/>
                <a:ext cx="326308" cy="276999"/>
              </a:xfrm>
              <a:prstGeom prst="rect">
                <a:avLst/>
              </a:prstGeom>
              <a:blipFill rotWithShape="1">
                <a:blip r:embed="rId4"/>
                <a:stretch>
                  <a:fillRect l="-150" t="-221" r="-8827" b="42"/>
                </a:stretch>
              </a:blipFill>
            </p:spPr>
            <p:txBody>
              <a:bodyPr/>
              <a:lstStyle/>
              <a:p>
                <a:r>
                  <a:rPr lang="zh-CN" altLang="en-US">
                    <a:noFill/>
                  </a:rPr>
                  <a:t> </a:t>
                </a:r>
              </a:p>
            </p:txBody>
          </p:sp>
        </mc:Fallback>
      </mc:AlternateContent>
      <p:sp>
        <p:nvSpPr>
          <p:cNvPr id="17" name="TextBox 16"/>
          <p:cNvSpPr txBox="1"/>
          <p:nvPr/>
        </p:nvSpPr>
        <p:spPr>
          <a:xfrm>
            <a:off x="4691324" y="1067103"/>
            <a:ext cx="3915339" cy="646331"/>
          </a:xfrm>
          <a:prstGeom prst="rect">
            <a:avLst/>
          </a:prstGeom>
          <a:noFill/>
        </p:spPr>
        <p:txBody>
          <a:bodyPr wrap="square" rtlCol="0">
            <a:spAutoFit/>
          </a:bodyPr>
          <a:lstStyle/>
          <a:p>
            <a:r>
              <a:rPr lang="en-GB" dirty="0"/>
              <a:t>The total kinetic energy of the body of N particles is: </a:t>
            </a:r>
            <a:endParaRPr lang="en-US" dirty="0"/>
          </a:p>
        </p:txBody>
      </p:sp>
      <mc:AlternateContent xmlns:mc="http://schemas.openxmlformats.org/markup-compatibility/2006">
        <mc:Choice xmlns:a14="http://schemas.microsoft.com/office/drawing/2010/main" Requires="a14">
          <p:sp>
            <p:nvSpPr>
              <p:cNvPr id="18" name="TextBox 17"/>
              <p:cNvSpPr txBox="1"/>
              <p:nvPr/>
            </p:nvSpPr>
            <p:spPr>
              <a:xfrm>
                <a:off x="5925209" y="1855043"/>
                <a:ext cx="1340560" cy="67223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𝐾</m:t>
                          </m:r>
                        </m:sub>
                      </m:sSub>
                      <m:r>
                        <a:rPr lang="en-GB" b="0" i="1" smtClean="0">
                          <a:latin typeface="Cambria Math" panose="02040503050406030204" pitchFamily="18" charset="0"/>
                        </a:rPr>
                        <m:t>=</m:t>
                      </m:r>
                      <m:nary>
                        <m:naryPr>
                          <m:chr m:val="∑"/>
                          <m:supHide m:val="on"/>
                          <m:ctrlPr>
                            <a:rPr lang="en-GB" b="0" i="1" smtClean="0">
                              <a:latin typeface="Cambria Math" panose="02040503050406030204" pitchFamily="18" charset="0"/>
                            </a:rPr>
                          </m:ctrlPr>
                        </m:naryPr>
                        <m:sub>
                          <m:r>
                            <m:rPr>
                              <m:brk m:alnAt="7"/>
                            </m:rPr>
                            <a:rPr lang="en-GB" b="0" i="1" smtClean="0">
                              <a:latin typeface="Cambria Math" panose="02040503050406030204" pitchFamily="18" charset="0"/>
                            </a:rPr>
                            <m:t>𝑖</m:t>
                          </m:r>
                        </m:sub>
                        <m:sup/>
                        <m:e>
                          <m:sSub>
                            <m:sSubPr>
                              <m:ctrlPr>
                                <a:rPr lang="en-GB" b="0"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𝐾</m:t>
                              </m:r>
                              <m:r>
                                <a:rPr lang="en-GB" b="0" i="1" smtClean="0">
                                  <a:latin typeface="Cambria Math" panose="02040503050406030204" pitchFamily="18" charset="0"/>
                                </a:rPr>
                                <m:t>,</m:t>
                              </m:r>
                              <m:r>
                                <a:rPr lang="en-GB" b="0" i="1" smtClean="0">
                                  <a:latin typeface="Cambria Math" panose="02040503050406030204" pitchFamily="18" charset="0"/>
                                </a:rPr>
                                <m:t>𝑖</m:t>
                              </m:r>
                            </m:sub>
                          </m:sSub>
                        </m:e>
                      </m:nary>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5925209" y="1855043"/>
                <a:ext cx="1340560" cy="672235"/>
              </a:xfrm>
              <a:prstGeom prst="rect">
                <a:avLst/>
              </a:prstGeom>
              <a:blipFill rotWithShape="1">
                <a:blip r:embed="rId5"/>
                <a:stretch>
                  <a:fillRect l="-2" t="-31" r="-2124" b="9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TextBox 18"/>
              <p:cNvSpPr txBox="1"/>
              <p:nvPr/>
            </p:nvSpPr>
            <p:spPr>
              <a:xfrm>
                <a:off x="5940152" y="2612749"/>
                <a:ext cx="2009589" cy="67223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𝐾</m:t>
                          </m:r>
                        </m:sub>
                      </m:sSub>
                      <m:r>
                        <a:rPr lang="en-GB" b="0" i="1" smtClean="0">
                          <a:latin typeface="Cambria Math" panose="02040503050406030204" pitchFamily="18" charset="0"/>
                        </a:rPr>
                        <m:t>=</m:t>
                      </m:r>
                      <m:nary>
                        <m:naryPr>
                          <m:chr m:val="∑"/>
                          <m:supHide m:val="on"/>
                          <m:ctrlPr>
                            <a:rPr lang="en-GB" b="0" i="1" smtClean="0">
                              <a:latin typeface="Cambria Math" panose="02040503050406030204" pitchFamily="18" charset="0"/>
                            </a:rPr>
                          </m:ctrlPr>
                        </m:naryPr>
                        <m:sub>
                          <m:r>
                            <m:rPr>
                              <m:brk m:alnAt="7"/>
                            </m:rPr>
                            <a:rPr lang="en-GB" b="0" i="1" smtClean="0">
                              <a:latin typeface="Cambria Math" panose="02040503050406030204" pitchFamily="18" charset="0"/>
                            </a:rPr>
                            <m:t>𝑖</m:t>
                          </m:r>
                        </m:sub>
                        <m:sup/>
                        <m:e>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den>
                          </m:f>
                          <m:sSub>
                            <m:sSubPr>
                              <m:ctrlPr>
                                <a:rPr lang="en-GB" i="1">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𝑖</m:t>
                              </m:r>
                            </m:sub>
                          </m:sSub>
                          <m:sSup>
                            <m:sSupPr>
                              <m:ctrlPr>
                                <a:rPr lang="en-GB" i="1">
                                  <a:latin typeface="Cambria Math" panose="02040503050406030204" pitchFamily="18" charset="0"/>
                                </a:rPr>
                              </m:ctrlPr>
                            </m:sSupPr>
                            <m:e>
                              <m:sSub>
                                <m:sSubPr>
                                  <m:ctrlPr>
                                    <a:rPr lang="en-GB" i="1">
                                      <a:latin typeface="Cambria Math" panose="02040503050406030204" pitchFamily="18" charset="0"/>
                                    </a:rPr>
                                  </m:ctrlPr>
                                </m:sSubPr>
                                <m:e>
                                  <m:r>
                                    <a:rPr lang="en-GB" i="1">
                                      <a:latin typeface="Cambria Math" panose="02040503050406030204" pitchFamily="18" charset="0"/>
                                    </a:rPr>
                                    <m:t>𝑟</m:t>
                                  </m:r>
                                </m:e>
                                <m:sub>
                                  <m:r>
                                    <a:rPr lang="en-GB" i="1">
                                      <a:latin typeface="Cambria Math" panose="02040503050406030204" pitchFamily="18" charset="0"/>
                                    </a:rPr>
                                    <m:t>𝑖</m:t>
                                  </m:r>
                                </m:sub>
                              </m:sSub>
                            </m:e>
                            <m:sup>
                              <m:r>
                                <a:rPr lang="en-GB" i="1">
                                  <a:latin typeface="Cambria Math" panose="02040503050406030204" pitchFamily="18" charset="0"/>
                                </a:rPr>
                                <m:t>2</m:t>
                              </m:r>
                            </m:sup>
                          </m:sSup>
                          <m:sSup>
                            <m:sSupPr>
                              <m:ctrlPr>
                                <a:rPr lang="en-GB" i="1">
                                  <a:latin typeface="Cambria Math" panose="02040503050406030204" pitchFamily="18" charset="0"/>
                                </a:rPr>
                              </m:ctrlPr>
                            </m:sSupPr>
                            <m:e>
                              <m:r>
                                <a:rPr lang="en-GB" i="1">
                                  <a:latin typeface="Cambria Math" panose="02040503050406030204" pitchFamily="18" charset="0"/>
                                  <a:ea typeface="Cambria Math" panose="02040503050406030204" pitchFamily="18" charset="0"/>
                                </a:rPr>
                                <m:t>𝜔</m:t>
                              </m:r>
                            </m:e>
                            <m:sup>
                              <m:r>
                                <a:rPr lang="en-GB" i="1">
                                  <a:latin typeface="Cambria Math" panose="02040503050406030204" pitchFamily="18" charset="0"/>
                                </a:rPr>
                                <m:t>2</m:t>
                              </m:r>
                            </m:sup>
                          </m:sSup>
                          <m:r>
                            <m:rPr>
                              <m:nor/>
                            </m:rPr>
                            <a:rPr lang="en-US" dirty="0">
                              <a:latin typeface="Cambria Math" panose="02040503050406030204" pitchFamily="18" charset="0"/>
                            </a:rPr>
                            <m:t> </m:t>
                          </m:r>
                        </m:e>
                      </m:nary>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5940152" y="2612749"/>
                <a:ext cx="2009589" cy="672235"/>
              </a:xfrm>
              <a:prstGeom prst="rect">
                <a:avLst/>
              </a:prstGeom>
              <a:blipFill rotWithShape="1">
                <a:blip r:embed="rId6"/>
                <a:stretch>
                  <a:fillRect l="-18" t="-53" r="-1192" b="1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5890889" y="3481730"/>
                <a:ext cx="2329420" cy="73654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𝐸</m:t>
                          </m:r>
                        </m:e>
                        <m:sub>
                          <m:r>
                            <a:rPr lang="en-GB" b="0" i="1" smtClean="0">
                              <a:solidFill>
                                <a:srgbClr val="FF0000"/>
                              </a:solidFill>
                              <a:latin typeface="Cambria Math" panose="02040503050406030204" pitchFamily="18" charset="0"/>
                            </a:rPr>
                            <m:t>𝐾</m:t>
                          </m:r>
                        </m:sub>
                      </m:sSub>
                      <m:r>
                        <a:rPr lang="en-GB" b="0" i="1" smtClean="0">
                          <a:solidFill>
                            <a:srgbClr val="FF0000"/>
                          </a:solidFill>
                          <a:latin typeface="Cambria Math" panose="02040503050406030204" pitchFamily="18" charset="0"/>
                        </a:rPr>
                        <m:t>=</m:t>
                      </m:r>
                      <m:f>
                        <m:fPr>
                          <m:ctrlPr>
                            <a:rPr lang="en-GB" i="1">
                              <a:solidFill>
                                <a:srgbClr val="FF0000"/>
                              </a:solidFill>
                              <a:latin typeface="Cambria Math" panose="02040503050406030204" pitchFamily="18" charset="0"/>
                            </a:rPr>
                          </m:ctrlPr>
                        </m:fPr>
                        <m:num>
                          <m:r>
                            <a:rPr lang="en-GB" i="1">
                              <a:solidFill>
                                <a:srgbClr val="FF0000"/>
                              </a:solidFill>
                              <a:latin typeface="Cambria Math" panose="02040503050406030204" pitchFamily="18" charset="0"/>
                            </a:rPr>
                            <m:t>1</m:t>
                          </m:r>
                        </m:num>
                        <m:den>
                          <m:r>
                            <a:rPr lang="en-GB" i="1">
                              <a:solidFill>
                                <a:srgbClr val="FF0000"/>
                              </a:solidFill>
                              <a:latin typeface="Cambria Math" panose="02040503050406030204" pitchFamily="18" charset="0"/>
                            </a:rPr>
                            <m:t>2</m:t>
                          </m:r>
                        </m:den>
                      </m:f>
                      <m:d>
                        <m:dPr>
                          <m:ctrlPr>
                            <a:rPr lang="en-GB" i="1" smtClean="0">
                              <a:solidFill>
                                <a:srgbClr val="FF0000"/>
                              </a:solidFill>
                              <a:latin typeface="Cambria Math" panose="02040503050406030204" pitchFamily="18" charset="0"/>
                            </a:rPr>
                          </m:ctrlPr>
                        </m:dPr>
                        <m:e>
                          <m:nary>
                            <m:naryPr>
                              <m:chr m:val="∑"/>
                              <m:supHide m:val="on"/>
                              <m:ctrlPr>
                                <a:rPr lang="en-GB" i="1">
                                  <a:solidFill>
                                    <a:srgbClr val="FF0000"/>
                                  </a:solidFill>
                                  <a:latin typeface="Cambria Math" panose="02040503050406030204" pitchFamily="18" charset="0"/>
                                </a:rPr>
                              </m:ctrlPr>
                            </m:naryPr>
                            <m:sub>
                              <m:r>
                                <m:rPr>
                                  <m:brk m:alnAt="7"/>
                                </m:rPr>
                                <a:rPr lang="en-GB" i="1">
                                  <a:solidFill>
                                    <a:srgbClr val="FF0000"/>
                                  </a:solidFill>
                                  <a:latin typeface="Cambria Math" panose="02040503050406030204" pitchFamily="18" charset="0"/>
                                </a:rPr>
                                <m:t>𝑖</m:t>
                              </m:r>
                            </m:sub>
                            <m:sup/>
                            <m:e>
                              <m:sSub>
                                <m:sSubPr>
                                  <m:ctrlPr>
                                    <a:rPr lang="en-GB" i="1">
                                      <a:solidFill>
                                        <a:srgbClr val="FF0000"/>
                                      </a:solidFill>
                                      <a:latin typeface="Cambria Math" panose="02040503050406030204" pitchFamily="18" charset="0"/>
                                    </a:rPr>
                                  </m:ctrlPr>
                                </m:sSubPr>
                                <m:e>
                                  <m:r>
                                    <a:rPr lang="en-GB" i="1">
                                      <a:solidFill>
                                        <a:srgbClr val="FF0000"/>
                                      </a:solidFill>
                                      <a:latin typeface="Cambria Math" panose="02040503050406030204" pitchFamily="18" charset="0"/>
                                    </a:rPr>
                                    <m:t>𝑚</m:t>
                                  </m:r>
                                </m:e>
                                <m:sub>
                                  <m:r>
                                    <a:rPr lang="en-GB" i="1">
                                      <a:solidFill>
                                        <a:srgbClr val="FF0000"/>
                                      </a:solidFill>
                                      <a:latin typeface="Cambria Math" panose="02040503050406030204" pitchFamily="18" charset="0"/>
                                    </a:rPr>
                                    <m:t>𝑖</m:t>
                                  </m:r>
                                </m:sub>
                              </m:sSub>
                              <m:sSup>
                                <m:sSupPr>
                                  <m:ctrlPr>
                                    <a:rPr lang="en-GB" i="1">
                                      <a:solidFill>
                                        <a:srgbClr val="FF0000"/>
                                      </a:solidFill>
                                      <a:latin typeface="Cambria Math" panose="02040503050406030204" pitchFamily="18" charset="0"/>
                                    </a:rPr>
                                  </m:ctrlPr>
                                </m:sSupPr>
                                <m:e>
                                  <m:sSub>
                                    <m:sSubPr>
                                      <m:ctrlPr>
                                        <a:rPr lang="en-GB" i="1">
                                          <a:solidFill>
                                            <a:srgbClr val="FF0000"/>
                                          </a:solidFill>
                                          <a:latin typeface="Cambria Math" panose="02040503050406030204" pitchFamily="18" charset="0"/>
                                        </a:rPr>
                                      </m:ctrlPr>
                                    </m:sSubPr>
                                    <m:e>
                                      <m:r>
                                        <a:rPr lang="en-GB" i="1">
                                          <a:solidFill>
                                            <a:srgbClr val="FF0000"/>
                                          </a:solidFill>
                                          <a:latin typeface="Cambria Math" panose="02040503050406030204" pitchFamily="18" charset="0"/>
                                        </a:rPr>
                                        <m:t>𝑟</m:t>
                                      </m:r>
                                    </m:e>
                                    <m:sub>
                                      <m:r>
                                        <a:rPr lang="en-GB" i="1">
                                          <a:solidFill>
                                            <a:srgbClr val="FF0000"/>
                                          </a:solidFill>
                                          <a:latin typeface="Cambria Math" panose="02040503050406030204" pitchFamily="18" charset="0"/>
                                        </a:rPr>
                                        <m:t>𝑖</m:t>
                                      </m:r>
                                    </m:sub>
                                  </m:sSub>
                                </m:e>
                                <m:sup>
                                  <m:r>
                                    <a:rPr lang="en-GB" i="1">
                                      <a:solidFill>
                                        <a:srgbClr val="FF0000"/>
                                      </a:solidFill>
                                      <a:latin typeface="Cambria Math" panose="02040503050406030204" pitchFamily="18" charset="0"/>
                                    </a:rPr>
                                    <m:t>2</m:t>
                                  </m:r>
                                </m:sup>
                              </m:sSup>
                              <m:r>
                                <m:rPr>
                                  <m:nor/>
                                </m:rPr>
                                <a:rPr lang="en-US" dirty="0">
                                  <a:solidFill>
                                    <a:srgbClr val="FF0000"/>
                                  </a:solidFill>
                                  <a:latin typeface="Cambria Math" panose="02040503050406030204" pitchFamily="18" charset="0"/>
                                </a:rPr>
                                <m:t> </m:t>
                              </m:r>
                            </m:e>
                          </m:nary>
                        </m:e>
                      </m:d>
                      <m:sSup>
                        <m:sSupPr>
                          <m:ctrlPr>
                            <a:rPr lang="en-GB" i="1" smtClean="0">
                              <a:solidFill>
                                <a:srgbClr val="FF0000"/>
                              </a:solidFill>
                              <a:latin typeface="Cambria Math" panose="02040503050406030204" pitchFamily="18" charset="0"/>
                            </a:rPr>
                          </m:ctrlPr>
                        </m:sSupPr>
                        <m:e>
                          <m:r>
                            <a:rPr lang="en-GB" i="1" smtClean="0">
                              <a:solidFill>
                                <a:srgbClr val="FF0000"/>
                              </a:solidFill>
                              <a:latin typeface="Cambria Math" panose="02040503050406030204" pitchFamily="18" charset="0"/>
                              <a:ea typeface="Cambria Math" panose="02040503050406030204" pitchFamily="18" charset="0"/>
                            </a:rPr>
                            <m:t>𝜔</m:t>
                          </m:r>
                        </m:e>
                        <m:sup>
                          <m:r>
                            <a:rPr lang="en-GB" b="0" i="1" smtClean="0">
                              <a:solidFill>
                                <a:srgbClr val="FF0000"/>
                              </a:solidFill>
                              <a:latin typeface="Cambria Math" panose="02040503050406030204" pitchFamily="18" charset="0"/>
                            </a:rPr>
                            <m:t>2</m:t>
                          </m:r>
                        </m:sup>
                      </m:sSup>
                    </m:oMath>
                  </m:oMathPara>
                </a14:m>
                <a:endParaRPr lang="en-GB" b="0" i="1" dirty="0" smtClean="0">
                  <a:solidFill>
                    <a:srgbClr val="FF0000"/>
                  </a:solidFill>
                  <a:latin typeface="Cambria Math" panose="02040503050406030204" pitchFamily="18" charset="0"/>
                  <a:cs typeface="Cambria Math" panose="02040503050406030204" pitchFamily="18" charset="0"/>
                </a:endParaRPr>
              </a:p>
            </p:txBody>
          </p:sp>
        </mc:Choice>
        <mc:Fallback>
          <p:sp>
            <p:nvSpPr>
              <p:cNvPr id="20" name="TextBox 19"/>
              <p:cNvSpPr txBox="1">
                <a:spLocks noRot="1" noChangeAspect="1" noMove="1" noResize="1" noEditPoints="1" noAdjustHandles="1" noChangeArrowheads="1" noChangeShapeType="1" noTextEdit="1"/>
              </p:cNvSpPr>
              <p:nvPr/>
            </p:nvSpPr>
            <p:spPr>
              <a:xfrm>
                <a:off x="5890889" y="3481730"/>
                <a:ext cx="2329420" cy="736548"/>
              </a:xfrm>
              <a:prstGeom prst="rect">
                <a:avLst/>
              </a:prstGeom>
              <a:blipFill rotWithShape="1">
                <a:blip r:embed="rId7"/>
                <a:stretch>
                  <a:fillRect l="-27" t="-3" r="-944" b="8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TextBox 2"/>
              <p:cNvSpPr txBox="1"/>
              <p:nvPr/>
            </p:nvSpPr>
            <p:spPr>
              <a:xfrm>
                <a:off x="3131766" y="5094593"/>
                <a:ext cx="5089525" cy="735330"/>
              </a:xfrm>
              <a:prstGeom prst="rect">
                <a:avLst/>
              </a:prstGeom>
              <a:noFill/>
            </p:spPr>
            <p:txBody>
              <a:bodyPr wrap="none" lIns="0" tIns="0" rIns="0" bIns="0" rtlCol="0">
                <a:spAutoFit/>
              </a:bodyPr>
              <a:lstStyle/>
              <a:p>
                <a14:m>
                  <m:oMath xmlns:m="http://schemas.openxmlformats.org/officeDocument/2006/math">
                    <m:r>
                      <a:rPr lang="en-GB" sz="3600" b="0" i="1" smtClean="0">
                        <a:solidFill>
                          <a:srgbClr val="FF0000"/>
                        </a:solidFill>
                        <a:latin typeface="Cambria Math" panose="02040503050406030204" pitchFamily="18" charset="0"/>
                      </a:rPr>
                      <m:t>𝐼</m:t>
                    </m:r>
                    <m:r>
                      <a:rPr lang="en-GB" sz="3600" b="0" i="1" smtClean="0">
                        <a:solidFill>
                          <a:srgbClr val="FF0000"/>
                        </a:solidFill>
                        <a:latin typeface="Cambria Math" panose="02040503050406030204" pitchFamily="18" charset="0"/>
                      </a:rPr>
                      <m:t>=</m:t>
                    </m:r>
                    <m:nary>
                      <m:naryPr>
                        <m:chr m:val="∑"/>
                        <m:ctrlPr>
                          <a:rPr lang="en-GB" sz="3600" b="0" i="1" smtClean="0">
                            <a:solidFill>
                              <a:srgbClr val="FF0000"/>
                            </a:solidFill>
                            <a:latin typeface="Cambria Math" panose="02040503050406030204" pitchFamily="18" charset="0"/>
                          </a:rPr>
                        </m:ctrlPr>
                      </m:naryPr>
                      <m:sub>
                        <m:r>
                          <m:rPr>
                            <m:brk m:alnAt="23"/>
                          </m:rPr>
                          <a:rPr lang="en-US" sz="3600" b="0" i="1" smtClean="0">
                            <a:solidFill>
                              <a:srgbClr val="FF0000"/>
                            </a:solidFill>
                            <a:latin typeface="Cambria Math" panose="02040503050406030204" pitchFamily="18" charset="0"/>
                          </a:rPr>
                          <m:t>𝑖</m:t>
                        </m:r>
                        <m:r>
                          <a:rPr lang="en-US" sz="3600" b="0" i="1" smtClean="0">
                            <a:solidFill>
                              <a:srgbClr val="FF0000"/>
                            </a:solidFill>
                            <a:latin typeface="Cambria Math" panose="02040503050406030204" pitchFamily="18" charset="0"/>
                          </a:rPr>
                          <m:t>=</m:t>
                        </m:r>
                        <m:r>
                          <a:rPr lang="en-US" sz="3600" b="0" i="1" smtClean="0">
                            <a:solidFill>
                              <a:srgbClr val="FF0000"/>
                            </a:solidFill>
                            <a:latin typeface="Cambria Math" panose="02040503050406030204" pitchFamily="18" charset="0"/>
                          </a:rPr>
                          <m:t>1</m:t>
                        </m:r>
                      </m:sub>
                      <m:sup>
                        <m:r>
                          <a:rPr lang="en-US" sz="3600" b="0" i="1" smtClean="0">
                            <a:solidFill>
                              <a:srgbClr val="FF0000"/>
                            </a:solidFill>
                            <a:latin typeface="Cambria Math" panose="02040503050406030204" pitchFamily="18" charset="0"/>
                          </a:rPr>
                          <m:t>𝑁</m:t>
                        </m:r>
                      </m:sup>
                      <m:e>
                        <m:sSub>
                          <m:sSubPr>
                            <m:ctrlPr>
                              <a:rPr lang="en-GB" sz="3600" i="1">
                                <a:solidFill>
                                  <a:srgbClr val="FF0000"/>
                                </a:solidFill>
                                <a:latin typeface="Cambria Math" panose="02040503050406030204" pitchFamily="18" charset="0"/>
                              </a:rPr>
                            </m:ctrlPr>
                          </m:sSubPr>
                          <m:e>
                            <m:r>
                              <a:rPr lang="en-GB" sz="3600" i="1">
                                <a:solidFill>
                                  <a:srgbClr val="FF0000"/>
                                </a:solidFill>
                                <a:latin typeface="Cambria Math" panose="02040503050406030204" pitchFamily="18" charset="0"/>
                              </a:rPr>
                              <m:t>𝑚</m:t>
                            </m:r>
                          </m:e>
                          <m:sub>
                            <m:r>
                              <a:rPr lang="en-GB" sz="3600" i="1">
                                <a:solidFill>
                                  <a:srgbClr val="FF0000"/>
                                </a:solidFill>
                                <a:latin typeface="Cambria Math" panose="02040503050406030204" pitchFamily="18" charset="0"/>
                              </a:rPr>
                              <m:t>𝑖</m:t>
                            </m:r>
                          </m:sub>
                        </m:sSub>
                        <m:sSup>
                          <m:sSupPr>
                            <m:ctrlPr>
                              <a:rPr lang="en-GB" sz="3600" i="1">
                                <a:solidFill>
                                  <a:srgbClr val="FF0000"/>
                                </a:solidFill>
                                <a:latin typeface="Cambria Math" panose="02040503050406030204" pitchFamily="18" charset="0"/>
                              </a:rPr>
                            </m:ctrlPr>
                          </m:sSupPr>
                          <m:e>
                            <m:sSub>
                              <m:sSubPr>
                                <m:ctrlPr>
                                  <a:rPr lang="en-GB" sz="3600" i="1">
                                    <a:solidFill>
                                      <a:srgbClr val="FF0000"/>
                                    </a:solidFill>
                                    <a:latin typeface="Cambria Math" panose="02040503050406030204" pitchFamily="18" charset="0"/>
                                  </a:rPr>
                                </m:ctrlPr>
                              </m:sSubPr>
                              <m:e>
                                <m:r>
                                  <a:rPr lang="en-GB" sz="3600" i="1">
                                    <a:solidFill>
                                      <a:srgbClr val="FF0000"/>
                                    </a:solidFill>
                                    <a:latin typeface="Cambria Math" panose="02040503050406030204" pitchFamily="18" charset="0"/>
                                  </a:rPr>
                                  <m:t>𝑟</m:t>
                                </m:r>
                              </m:e>
                              <m:sub>
                                <m:r>
                                  <a:rPr lang="en-GB" sz="3600" i="1">
                                    <a:solidFill>
                                      <a:srgbClr val="FF0000"/>
                                    </a:solidFill>
                                    <a:latin typeface="Cambria Math" panose="02040503050406030204" pitchFamily="18" charset="0"/>
                                  </a:rPr>
                                  <m:t>𝑖</m:t>
                                </m:r>
                              </m:sub>
                            </m:sSub>
                          </m:e>
                          <m:sup>
                            <m:r>
                              <a:rPr lang="en-GB" sz="3600" i="1">
                                <a:solidFill>
                                  <a:srgbClr val="FF0000"/>
                                </a:solidFill>
                                <a:latin typeface="Cambria Math" panose="02040503050406030204" pitchFamily="18" charset="0"/>
                              </a:rPr>
                              <m:t>2</m:t>
                            </m:r>
                          </m:sup>
                        </m:sSup>
                      </m:e>
                    </m:nary>
                    <m:r>
                      <a:rPr lang="en-US" altLang="en-GB" sz="3600" i="1">
                        <a:solidFill>
                          <a:srgbClr val="FF0000"/>
                        </a:solidFill>
                        <a:latin typeface="Cambria Math" panose="02040503050406030204" pitchFamily="18" charset="0"/>
                        <a:cs typeface="Cambria Math" panose="02040503050406030204" pitchFamily="18" charset="0"/>
                      </a:rPr>
                      <m:t>    </m:t>
                    </m:r>
                  </m:oMath>
                </a14:m>
                <a:r>
                  <a:rPr lang="zh-CN" altLang="en-GB" sz="3600">
                    <a:solidFill>
                      <a:srgbClr val="FF0000"/>
                    </a:solidFill>
                    <a:latin typeface="Cambria Math" panose="02040503050406030204" pitchFamily="18" charset="0"/>
                    <a:cs typeface="Cambria Math" panose="02040503050406030204" pitchFamily="18" charset="0"/>
                  </a:rPr>
                  <a:t>转动惯量</a:t>
                </a:r>
                <a:endParaRPr lang="zh-CN" altLang="en-GB" sz="3600" dirty="0">
                  <a:solidFill>
                    <a:srgbClr val="FF0000"/>
                  </a:solidFill>
                  <a:latin typeface="Cambria Math" panose="02040503050406030204" pitchFamily="18" charset="0"/>
                  <a:cs typeface="Cambria Math" panose="02040503050406030204" pitchFamily="18" charset="0"/>
                </a:endParaRPr>
              </a:p>
            </p:txBody>
          </p:sp>
        </mc:Choice>
        <mc:Fallback>
          <p:sp>
            <p:nvSpPr>
              <p:cNvPr id="3" name="TextBox 2"/>
              <p:cNvSpPr txBox="1">
                <a:spLocks noRot="1" noChangeAspect="1" noMove="1" noResize="1" noEditPoints="1" noAdjustHandles="1" noChangeArrowheads="1" noChangeShapeType="1" noTextEdit="1"/>
              </p:cNvSpPr>
              <p:nvPr/>
            </p:nvSpPr>
            <p:spPr>
              <a:xfrm>
                <a:off x="3131766" y="5094593"/>
                <a:ext cx="5089525" cy="735330"/>
              </a:xfrm>
              <a:prstGeom prst="rect">
                <a:avLst/>
              </a:prstGeom>
              <a:blipFill rotWithShape="1">
                <a:blip r:embed="rId8"/>
                <a:stretch>
                  <a:fillRect l="-11" t="-85" r="-2484" b="85"/>
                </a:stretch>
              </a:blipFill>
            </p:spPr>
            <p:txBody>
              <a:bodyPr/>
              <a:lstStyle/>
              <a:p>
                <a:r>
                  <a:rPr lang="zh-CN" altLang="en-US">
                    <a:noFill/>
                  </a:rPr>
                  <a:t> </a:t>
                </a:r>
              </a:p>
            </p:txBody>
          </p:sp>
        </mc:Fallback>
      </mc:AlternateContent>
      <p:sp>
        <p:nvSpPr>
          <p:cNvPr id="10" name="TextBox 9"/>
          <p:cNvSpPr txBox="1"/>
          <p:nvPr/>
        </p:nvSpPr>
        <p:spPr>
          <a:xfrm>
            <a:off x="1042888" y="4725144"/>
            <a:ext cx="6408712" cy="369332"/>
          </a:xfrm>
          <a:prstGeom prst="rect">
            <a:avLst/>
          </a:prstGeom>
          <a:noFill/>
        </p:spPr>
        <p:txBody>
          <a:bodyPr wrap="square" rtlCol="0">
            <a:spAutoFit/>
          </a:bodyPr>
          <a:lstStyle/>
          <a:p>
            <a:r>
              <a:rPr lang="en-GB" dirty="0">
                <a:solidFill>
                  <a:srgbClr val="FF0000"/>
                </a:solidFill>
              </a:rPr>
              <a:t>The moment of inertia of a system of N particles is described by: </a:t>
            </a:r>
            <a:r>
              <a:rPr lang="en-GB" dirty="0"/>
              <a:t> </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9392"/>
            <a:ext cx="8229600" cy="1143000"/>
          </a:xfrm>
        </p:spPr>
        <p:txBody>
          <a:bodyPr/>
          <a:lstStyle/>
          <a:p>
            <a:r>
              <a:rPr lang="en-GB" dirty="0"/>
              <a:t>Rotational kinetic energy and moment of inertia</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TextBox 2"/>
          <p:cNvSpPr txBox="1"/>
          <p:nvPr/>
        </p:nvSpPr>
        <p:spPr>
          <a:xfrm>
            <a:off x="755576" y="1700808"/>
            <a:ext cx="7219605" cy="523220"/>
          </a:xfrm>
          <a:prstGeom prst="rect">
            <a:avLst/>
          </a:prstGeom>
          <a:noFill/>
        </p:spPr>
        <p:txBody>
          <a:bodyPr wrap="none" rtlCol="0">
            <a:spAutoFit/>
          </a:bodyPr>
          <a:lstStyle/>
          <a:p>
            <a:r>
              <a:rPr lang="en-GB" sz="2800" dirty="0"/>
              <a:t>A body in rotation as a rotational kinetic energy: </a:t>
            </a:r>
            <a:endParaRPr lang="en-US" sz="2800" dirty="0"/>
          </a:p>
        </p:txBody>
      </p:sp>
      <mc:AlternateContent xmlns:mc="http://schemas.openxmlformats.org/markup-compatibility/2006">
        <mc:Choice xmlns:a14="http://schemas.microsoft.com/office/drawing/2010/main" Requires="a14">
          <p:sp>
            <p:nvSpPr>
              <p:cNvPr id="5" name="TextBox 4"/>
              <p:cNvSpPr txBox="1"/>
              <p:nvPr/>
            </p:nvSpPr>
            <p:spPr>
              <a:xfrm>
                <a:off x="2483768" y="2304980"/>
                <a:ext cx="3170555" cy="114300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4000" b="1" i="1" smtClean="0">
                              <a:solidFill>
                                <a:srgbClr val="FF0000"/>
                              </a:solidFill>
                              <a:latin typeface="Cambria Math" panose="02040503050406030204" pitchFamily="18" charset="0"/>
                            </a:rPr>
                          </m:ctrlPr>
                        </m:sSubPr>
                        <m:e>
                          <m:r>
                            <a:rPr lang="en-GB" sz="4000" b="1" i="1" smtClean="0">
                              <a:solidFill>
                                <a:srgbClr val="FF0000"/>
                              </a:solidFill>
                              <a:latin typeface="Cambria Math" panose="02040503050406030204" pitchFamily="18" charset="0"/>
                            </a:rPr>
                            <m:t>𝑬</m:t>
                          </m:r>
                        </m:e>
                        <m:sub>
                          <m:r>
                            <a:rPr lang="en-GB" sz="4000" b="1" i="1" smtClean="0">
                              <a:solidFill>
                                <a:srgbClr val="FF0000"/>
                              </a:solidFill>
                              <a:latin typeface="Cambria Math" panose="02040503050406030204" pitchFamily="18" charset="0"/>
                            </a:rPr>
                            <m:t>𝑲</m:t>
                          </m:r>
                          <m:r>
                            <a:rPr lang="en-GB" sz="4000" b="1" i="1" smtClean="0">
                              <a:solidFill>
                                <a:srgbClr val="FF0000"/>
                              </a:solidFill>
                              <a:latin typeface="Cambria Math" panose="02040503050406030204" pitchFamily="18" charset="0"/>
                            </a:rPr>
                            <m:t>,</m:t>
                          </m:r>
                          <m:r>
                            <a:rPr lang="en-GB" sz="4000" b="1" i="1" smtClean="0">
                              <a:solidFill>
                                <a:srgbClr val="FF0000"/>
                              </a:solidFill>
                              <a:latin typeface="Cambria Math" panose="02040503050406030204" pitchFamily="18" charset="0"/>
                            </a:rPr>
                            <m:t>𝒓𝒐𝒕</m:t>
                          </m:r>
                        </m:sub>
                      </m:sSub>
                      <m:r>
                        <a:rPr lang="en-GB" sz="4000" b="1" i="1" smtClean="0">
                          <a:solidFill>
                            <a:srgbClr val="FF0000"/>
                          </a:solidFill>
                          <a:latin typeface="Cambria Math" panose="02040503050406030204" pitchFamily="18" charset="0"/>
                        </a:rPr>
                        <m:t>=</m:t>
                      </m:r>
                      <m:f>
                        <m:fPr>
                          <m:ctrlPr>
                            <a:rPr lang="en-GB" sz="4000" b="1" i="1" smtClean="0">
                              <a:solidFill>
                                <a:srgbClr val="FF0000"/>
                              </a:solidFill>
                              <a:latin typeface="Cambria Math" panose="02040503050406030204" pitchFamily="18" charset="0"/>
                            </a:rPr>
                          </m:ctrlPr>
                        </m:fPr>
                        <m:num>
                          <m:r>
                            <a:rPr lang="en-GB" sz="4000" b="1" i="1" smtClean="0">
                              <a:solidFill>
                                <a:srgbClr val="FF0000"/>
                              </a:solidFill>
                              <a:latin typeface="Cambria Math" panose="02040503050406030204" pitchFamily="18" charset="0"/>
                            </a:rPr>
                            <m:t>𝟏</m:t>
                          </m:r>
                        </m:num>
                        <m:den>
                          <m:r>
                            <a:rPr lang="en-GB" sz="4000" b="1" i="1" smtClean="0">
                              <a:solidFill>
                                <a:srgbClr val="FF0000"/>
                              </a:solidFill>
                              <a:latin typeface="Cambria Math" panose="02040503050406030204" pitchFamily="18" charset="0"/>
                            </a:rPr>
                            <m:t>𝟐</m:t>
                          </m:r>
                        </m:den>
                      </m:f>
                      <m:r>
                        <a:rPr lang="en-GB" sz="4000" b="1" i="1" smtClean="0">
                          <a:solidFill>
                            <a:srgbClr val="FF0000"/>
                          </a:solidFill>
                          <a:latin typeface="Cambria Math" panose="02040503050406030204" pitchFamily="18" charset="0"/>
                        </a:rPr>
                        <m:t>𝑰</m:t>
                      </m:r>
                      <m:sSup>
                        <m:sSupPr>
                          <m:ctrlPr>
                            <a:rPr lang="en-GB" sz="4000" b="1" i="1" smtClean="0">
                              <a:solidFill>
                                <a:srgbClr val="FF0000"/>
                              </a:solidFill>
                              <a:latin typeface="Cambria Math" panose="02040503050406030204" pitchFamily="18" charset="0"/>
                            </a:rPr>
                          </m:ctrlPr>
                        </m:sSupPr>
                        <m:e>
                          <m:r>
                            <a:rPr lang="en-GB" sz="4000" b="1" i="1" smtClean="0">
                              <a:solidFill>
                                <a:srgbClr val="FF0000"/>
                              </a:solidFill>
                              <a:latin typeface="Cambria Math" panose="02040503050406030204" pitchFamily="18" charset="0"/>
                              <a:ea typeface="Cambria Math" panose="02040503050406030204" pitchFamily="18" charset="0"/>
                            </a:rPr>
                            <m:t>𝝎</m:t>
                          </m:r>
                        </m:e>
                        <m:sup>
                          <m:r>
                            <a:rPr lang="en-GB" sz="4000" b="1" i="1" smtClean="0">
                              <a:solidFill>
                                <a:srgbClr val="FF0000"/>
                              </a:solidFill>
                              <a:latin typeface="Cambria Math" panose="02040503050406030204" pitchFamily="18" charset="0"/>
                            </a:rPr>
                            <m:t>𝟐</m:t>
                          </m:r>
                        </m:sup>
                      </m:sSup>
                    </m:oMath>
                  </m:oMathPara>
                </a14:m>
                <a:endParaRPr lang="en-GB" sz="4000" b="1" i="1" dirty="0" smtClean="0">
                  <a:solidFill>
                    <a:srgbClr val="FF0000"/>
                  </a:solidFill>
                  <a:latin typeface="Cambria Math" panose="02040503050406030204" pitchFamily="18" charset="0"/>
                  <a:cs typeface="Cambria Math" panose="02040503050406030204" pitchFamily="18" charset="0"/>
                </a:endParaRPr>
              </a:p>
            </p:txBody>
          </p:sp>
        </mc:Choice>
        <mc:Fallback>
          <p:sp>
            <p:nvSpPr>
              <p:cNvPr id="5" name="TextBox 4"/>
              <p:cNvSpPr txBox="1">
                <a:spLocks noRot="1" noChangeAspect="1" noMove="1" noResize="1" noEditPoints="1" noAdjustHandles="1" noChangeArrowheads="1" noChangeShapeType="1" noTextEdit="1"/>
              </p:cNvSpPr>
              <p:nvPr/>
            </p:nvSpPr>
            <p:spPr>
              <a:xfrm>
                <a:off x="2483768" y="2304980"/>
                <a:ext cx="3170555" cy="1143000"/>
              </a:xfrm>
              <a:prstGeom prst="rect">
                <a:avLst/>
              </a:prstGeom>
              <a:blipFill rotWithShape="1">
                <a:blip r:embed="rId1"/>
                <a:stretch>
                  <a:fillRect l="-9" t="-49" r="-5278" b="49"/>
                </a:stretch>
              </a:blipFill>
            </p:spPr>
            <p:txBody>
              <a:bodyPr/>
              <a:lstStyle/>
              <a:p>
                <a:r>
                  <a:rPr lang="zh-CN" altLang="en-US">
                    <a:noFill/>
                  </a:rPr>
                  <a:t> </a:t>
                </a:r>
              </a:p>
            </p:txBody>
          </p:sp>
        </mc:Fallback>
      </mc:AlternateContent>
      <p:cxnSp>
        <p:nvCxnSpPr>
          <p:cNvPr id="7" name="Straight Arrow Connector 6"/>
          <p:cNvCxnSpPr/>
          <p:nvPr/>
        </p:nvCxnSpPr>
        <p:spPr>
          <a:xfrm flipV="1">
            <a:off x="2771800" y="3636624"/>
            <a:ext cx="216024" cy="6916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5029200" y="3284984"/>
            <a:ext cx="406896" cy="7200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flipH="1">
            <a:off x="5074919" y="4005064"/>
            <a:ext cx="2900262" cy="646331"/>
          </a:xfrm>
          <a:prstGeom prst="rect">
            <a:avLst/>
          </a:prstGeom>
          <a:noFill/>
        </p:spPr>
        <p:txBody>
          <a:bodyPr wrap="square" rtlCol="0">
            <a:spAutoFit/>
          </a:bodyPr>
          <a:lstStyle/>
          <a:p>
            <a:r>
              <a:rPr lang="en-GB" dirty="0"/>
              <a:t>Moment of inertia of the body in rotation</a:t>
            </a:r>
            <a:endParaRPr lang="en-US" dirty="0"/>
          </a:p>
        </p:txBody>
      </p:sp>
      <p:sp>
        <p:nvSpPr>
          <p:cNvPr id="11" name="TextBox 10"/>
          <p:cNvSpPr txBox="1"/>
          <p:nvPr/>
        </p:nvSpPr>
        <p:spPr>
          <a:xfrm>
            <a:off x="1047610" y="4471597"/>
            <a:ext cx="3884430" cy="1200329"/>
          </a:xfrm>
          <a:prstGeom prst="rect">
            <a:avLst/>
          </a:prstGeom>
          <a:noFill/>
        </p:spPr>
        <p:txBody>
          <a:bodyPr wrap="square" rtlCol="0">
            <a:spAutoFit/>
          </a:bodyPr>
          <a:lstStyle/>
          <a:p>
            <a:r>
              <a:rPr lang="en-GB" dirty="0"/>
              <a:t>Rotational kinetic energy </a:t>
            </a:r>
            <a:endParaRPr lang="en-GB" dirty="0"/>
          </a:p>
          <a:p>
            <a:r>
              <a:rPr lang="en-GB" dirty="0"/>
              <a:t>(the subscript “rot” could be omitted, but we will see later why we add it here)</a:t>
            </a:r>
            <a:endParaRPr lang="en-US" dirty="0"/>
          </a:p>
        </p:txBody>
      </p:sp>
      <p:cxnSp>
        <p:nvCxnSpPr>
          <p:cNvPr id="8" name="Straight Arrow Connector 7"/>
          <p:cNvCxnSpPr/>
          <p:nvPr/>
        </p:nvCxnSpPr>
        <p:spPr>
          <a:xfrm flipH="1" flipV="1">
            <a:off x="5580112" y="3140968"/>
            <a:ext cx="1152476" cy="3165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870033" y="3299221"/>
            <a:ext cx="1678665" cy="369332"/>
          </a:xfrm>
          <a:prstGeom prst="rect">
            <a:avLst/>
          </a:prstGeom>
          <a:noFill/>
        </p:spPr>
        <p:txBody>
          <a:bodyPr wrap="none" rtlCol="0">
            <a:spAutoFit/>
          </a:bodyPr>
          <a:lstStyle/>
          <a:p>
            <a:r>
              <a:rPr lang="en-GB" dirty="0"/>
              <a:t>angular velocity</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9392"/>
            <a:ext cx="8229600" cy="1143000"/>
          </a:xfrm>
        </p:spPr>
        <p:txBody>
          <a:bodyPr/>
          <a:lstStyle/>
          <a:p>
            <a:r>
              <a:rPr lang="en-GB" dirty="0"/>
              <a:t>The moment of inertia</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17" name="TextBox 16"/>
              <p:cNvSpPr txBox="1"/>
              <p:nvPr/>
            </p:nvSpPr>
            <p:spPr>
              <a:xfrm>
                <a:off x="5029200" y="3501948"/>
                <a:ext cx="354103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r>
                        <a:rPr lang="en-GB" b="0" i="1" smtClean="0">
                          <a:latin typeface="Cambria Math" panose="02040503050406030204" pitchFamily="18" charset="0"/>
                        </a:rPr>
                        <m:t>:</m:t>
                      </m:r>
                      <m:r>
                        <a:rPr lang="en-GB" b="0" i="1" smtClean="0">
                          <a:latin typeface="Cambria Math" panose="02040503050406030204" pitchFamily="18" charset="0"/>
                        </a:rPr>
                        <m:t>𝑑𝑖𝑠𝑡𝑎𝑛𝑐𝑒</m:t>
                      </m:r>
                      <m:r>
                        <a:rPr lang="en-GB" b="0" i="1" smtClean="0">
                          <a:latin typeface="Cambria Math" panose="02040503050406030204" pitchFamily="18" charset="0"/>
                        </a:rPr>
                        <m:t> </m:t>
                      </m:r>
                      <m:r>
                        <a:rPr lang="en-GB" b="0" i="1" smtClean="0">
                          <a:latin typeface="Cambria Math" panose="02040503050406030204" pitchFamily="18" charset="0"/>
                        </a:rPr>
                        <m:t>𝑓𝑟𝑜𝑚</m:t>
                      </m:r>
                      <m:r>
                        <a:rPr lang="en-GB" b="0" i="1" smtClean="0">
                          <a:latin typeface="Cambria Math" panose="02040503050406030204" pitchFamily="18" charset="0"/>
                        </a:rPr>
                        <m:t> </m:t>
                      </m:r>
                      <m:r>
                        <a:rPr lang="en-GB" b="0" i="1" smtClean="0">
                          <a:latin typeface="Cambria Math" panose="02040503050406030204" pitchFamily="18" charset="0"/>
                        </a:rPr>
                        <m:t>𝑎𝑥𝑖𝑠</m:t>
                      </m:r>
                      <m:r>
                        <a:rPr lang="en-GB" b="0" i="1" smtClean="0">
                          <a:latin typeface="Cambria Math" panose="02040503050406030204" pitchFamily="18" charset="0"/>
                        </a:rPr>
                        <m:t> </m:t>
                      </m:r>
                      <m:r>
                        <a:rPr lang="en-GB" b="0" i="1" smtClean="0">
                          <a:latin typeface="Cambria Math" panose="02040503050406030204" pitchFamily="18" charset="0"/>
                        </a:rPr>
                        <m:t>𝑜𝑓</m:t>
                      </m:r>
                      <m:r>
                        <a:rPr lang="en-GB" b="0" i="1" smtClean="0">
                          <a:latin typeface="Cambria Math" panose="02040503050406030204" pitchFamily="18" charset="0"/>
                        </a:rPr>
                        <m:t> </m:t>
                      </m:r>
                      <m:r>
                        <a:rPr lang="en-GB" b="0" i="1" smtClean="0">
                          <a:latin typeface="Cambria Math" panose="02040503050406030204" pitchFamily="18" charset="0"/>
                        </a:rPr>
                        <m:t>𝑟𝑜𝑡𝑎𝑡𝑖𝑜𝑛</m:t>
                      </m:r>
                    </m:oMath>
                  </m:oMathPara>
                </a14:m>
                <a:endParaRPr lang="en-US" dirty="0"/>
              </a:p>
            </p:txBody>
          </p:sp>
        </mc:Choice>
        <mc:Fallback>
          <p:sp>
            <p:nvSpPr>
              <p:cNvPr id="17" name="TextBox 16"/>
              <p:cNvSpPr txBox="1">
                <a:spLocks noRot="1" noChangeAspect="1" noMove="1" noResize="1" noEditPoints="1" noAdjustHandles="1" noChangeArrowheads="1" noChangeShapeType="1" noTextEdit="1"/>
              </p:cNvSpPr>
              <p:nvPr/>
            </p:nvSpPr>
            <p:spPr>
              <a:xfrm>
                <a:off x="5029200" y="3501948"/>
                <a:ext cx="3541034" cy="276999"/>
              </a:xfrm>
              <a:prstGeom prst="rect">
                <a:avLst/>
              </a:prstGeom>
              <a:blipFill rotWithShape="1">
                <a:blip r:embed="rId1"/>
                <a:stretch>
                  <a:fillRect t="-201" r="-369" b="22"/>
                </a:stretch>
              </a:blipFill>
            </p:spPr>
            <p:txBody>
              <a:bodyPr/>
              <a:lstStyle/>
              <a:p>
                <a:r>
                  <a:rPr lang="zh-CN" altLang="en-US">
                    <a:noFill/>
                  </a:rPr>
                  <a:t> </a:t>
                </a:r>
              </a:p>
            </p:txBody>
          </p:sp>
        </mc:Fallback>
      </mc:AlternateContent>
      <p:sp>
        <p:nvSpPr>
          <p:cNvPr id="18" name="TextBox 17"/>
          <p:cNvSpPr txBox="1"/>
          <p:nvPr/>
        </p:nvSpPr>
        <p:spPr>
          <a:xfrm flipH="1">
            <a:off x="1115616" y="4175369"/>
            <a:ext cx="3240360" cy="400110"/>
          </a:xfrm>
          <a:prstGeom prst="rect">
            <a:avLst/>
          </a:prstGeom>
          <a:noFill/>
        </p:spPr>
        <p:txBody>
          <a:bodyPr wrap="square" rtlCol="0">
            <a:spAutoFit/>
          </a:bodyPr>
          <a:lstStyle/>
          <a:p>
            <a:r>
              <a:rPr lang="en-GB" sz="2000" dirty="0"/>
              <a:t>Example: </a:t>
            </a:r>
            <a:endParaRPr lang="en-US" sz="2000" dirty="0"/>
          </a:p>
        </p:txBody>
      </p:sp>
      <p:sp>
        <p:nvSpPr>
          <p:cNvPr id="20" name="TextBox 19"/>
          <p:cNvSpPr txBox="1"/>
          <p:nvPr/>
        </p:nvSpPr>
        <p:spPr>
          <a:xfrm flipH="1">
            <a:off x="2889526" y="4175369"/>
            <a:ext cx="3410665" cy="369332"/>
          </a:xfrm>
          <a:prstGeom prst="rect">
            <a:avLst/>
          </a:prstGeom>
          <a:noFill/>
        </p:spPr>
        <p:txBody>
          <a:bodyPr wrap="square" rtlCol="0">
            <a:spAutoFit/>
          </a:bodyPr>
          <a:lstStyle/>
          <a:p>
            <a:r>
              <a:rPr lang="en-GB" dirty="0"/>
              <a:t>With two particles  </a:t>
            </a:r>
            <a:endParaRPr lang="en-US" dirty="0"/>
          </a:p>
        </p:txBody>
      </p:sp>
      <mc:AlternateContent xmlns:mc="http://schemas.openxmlformats.org/markup-compatibility/2006">
        <mc:Choice xmlns:a14="http://schemas.microsoft.com/office/drawing/2010/main" Requires="a14">
          <p:sp>
            <p:nvSpPr>
              <p:cNvPr id="21" name="TextBox 20"/>
              <p:cNvSpPr txBox="1"/>
              <p:nvPr/>
            </p:nvSpPr>
            <p:spPr>
              <a:xfrm>
                <a:off x="2997641" y="6166664"/>
                <a:ext cx="348962"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1</m:t>
                          </m:r>
                        </m:sub>
                      </m:sSub>
                    </m:oMath>
                  </m:oMathPara>
                </a14:m>
                <a:endParaRPr lang="en-US" dirty="0"/>
              </a:p>
            </p:txBody>
          </p:sp>
        </mc:Choice>
        <mc:Fallback>
          <p:sp>
            <p:nvSpPr>
              <p:cNvPr id="21" name="TextBox 20"/>
              <p:cNvSpPr txBox="1">
                <a:spLocks noRot="1" noChangeAspect="1" noMove="1" noResize="1" noEditPoints="1" noAdjustHandles="1" noChangeArrowheads="1" noChangeShapeType="1" noTextEdit="1"/>
              </p:cNvSpPr>
              <p:nvPr/>
            </p:nvSpPr>
            <p:spPr>
              <a:xfrm>
                <a:off x="2997641" y="6166664"/>
                <a:ext cx="348962" cy="276999"/>
              </a:xfrm>
              <a:prstGeom prst="rect">
                <a:avLst/>
              </a:prstGeom>
              <a:blipFill rotWithShape="1">
                <a:blip r:embed="rId2"/>
                <a:stretch>
                  <a:fillRect l="-126" t="-65" r="44" b="11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TextBox 21"/>
              <p:cNvSpPr txBox="1"/>
              <p:nvPr/>
            </p:nvSpPr>
            <p:spPr>
              <a:xfrm>
                <a:off x="4860032" y="6176337"/>
                <a:ext cx="348962"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2</m:t>
                          </m:r>
                        </m:sub>
                      </m:sSub>
                    </m:oMath>
                  </m:oMathPara>
                </a14:m>
                <a:endParaRPr lang="en-US" dirty="0"/>
              </a:p>
            </p:txBody>
          </p:sp>
        </mc:Choice>
        <mc:Fallback>
          <p:sp>
            <p:nvSpPr>
              <p:cNvPr id="22" name="TextBox 21"/>
              <p:cNvSpPr txBox="1">
                <a:spLocks noRot="1" noChangeAspect="1" noMove="1" noResize="1" noEditPoints="1" noAdjustHandles="1" noChangeArrowheads="1" noChangeShapeType="1" noTextEdit="1"/>
              </p:cNvSpPr>
              <p:nvPr/>
            </p:nvSpPr>
            <p:spPr>
              <a:xfrm>
                <a:off x="4860032" y="6176337"/>
                <a:ext cx="348962" cy="276999"/>
              </a:xfrm>
              <a:prstGeom prst="rect">
                <a:avLst/>
              </a:prstGeom>
              <a:blipFill rotWithShape="1">
                <a:blip r:embed="rId3"/>
                <a:stretch>
                  <a:fillRect l="-108" t="-118" r="26" b="168"/>
                </a:stretch>
              </a:blipFill>
            </p:spPr>
            <p:txBody>
              <a:bodyPr/>
              <a:lstStyle/>
              <a:p>
                <a:r>
                  <a:rPr lang="zh-CN" altLang="en-US">
                    <a:noFill/>
                  </a:rPr>
                  <a:t> </a:t>
                </a:r>
              </a:p>
            </p:txBody>
          </p:sp>
        </mc:Fallback>
      </mc:AlternateContent>
      <p:cxnSp>
        <p:nvCxnSpPr>
          <p:cNvPr id="24" name="Straight Connector 23"/>
          <p:cNvCxnSpPr/>
          <p:nvPr/>
        </p:nvCxnSpPr>
        <p:spPr>
          <a:xfrm>
            <a:off x="3172122" y="6021288"/>
            <a:ext cx="74170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6" name="Rectangle 25"/>
              <p:cNvSpPr/>
              <p:nvPr/>
            </p:nvSpPr>
            <p:spPr>
              <a:xfrm>
                <a:off x="3377028" y="5614274"/>
                <a:ext cx="428001"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1</m:t>
                          </m:r>
                        </m:sub>
                      </m:sSub>
                    </m:oMath>
                  </m:oMathPara>
                </a14:m>
                <a:endParaRPr lang="en-US" dirty="0"/>
              </a:p>
            </p:txBody>
          </p:sp>
        </mc:Choice>
        <mc:Fallback>
          <p:sp>
            <p:nvSpPr>
              <p:cNvPr id="26" name="Rectangle 25"/>
              <p:cNvSpPr>
                <a:spLocks noRot="1" noChangeAspect="1" noMove="1" noResize="1" noEditPoints="1" noAdjustHandles="1" noChangeArrowheads="1" noChangeShapeType="1" noTextEdit="1"/>
              </p:cNvSpPr>
              <p:nvPr/>
            </p:nvSpPr>
            <p:spPr>
              <a:xfrm>
                <a:off x="3377028" y="5614274"/>
                <a:ext cx="428001" cy="369332"/>
              </a:xfrm>
              <a:prstGeom prst="rect">
                <a:avLst/>
              </a:prstGeom>
              <a:blipFill rotWithShape="1">
                <a:blip r:embed="rId4"/>
                <a:stretch>
                  <a:fillRect l="-23" t="-65" r="25"/>
                </a:stretch>
              </a:blipFill>
            </p:spPr>
            <p:txBody>
              <a:bodyPr/>
              <a:lstStyle/>
              <a:p>
                <a:r>
                  <a:rPr lang="zh-CN" altLang="en-US">
                    <a:noFill/>
                  </a:rPr>
                  <a:t> </a:t>
                </a:r>
              </a:p>
            </p:txBody>
          </p:sp>
        </mc:Fallback>
      </mc:AlternateContent>
      <p:cxnSp>
        <p:nvCxnSpPr>
          <p:cNvPr id="27" name="Straight Connector 26"/>
          <p:cNvCxnSpPr/>
          <p:nvPr/>
        </p:nvCxnSpPr>
        <p:spPr>
          <a:xfrm>
            <a:off x="3974311" y="6021288"/>
            <a:ext cx="74170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8" name="Rectangle 27"/>
              <p:cNvSpPr/>
              <p:nvPr/>
            </p:nvSpPr>
            <p:spPr>
              <a:xfrm>
                <a:off x="4283968" y="5949280"/>
                <a:ext cx="433324"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2</m:t>
                          </m:r>
                        </m:sub>
                      </m:sSub>
                    </m:oMath>
                  </m:oMathPara>
                </a14:m>
                <a:endParaRPr lang="en-US" dirty="0"/>
              </a:p>
            </p:txBody>
          </p:sp>
        </mc:Choice>
        <mc:Fallback>
          <p:sp>
            <p:nvSpPr>
              <p:cNvPr id="28" name="Rectangle 27"/>
              <p:cNvSpPr>
                <a:spLocks noRot="1" noChangeAspect="1" noMove="1" noResize="1" noEditPoints="1" noAdjustHandles="1" noChangeArrowheads="1" noChangeShapeType="1" noTextEdit="1"/>
              </p:cNvSpPr>
              <p:nvPr/>
            </p:nvSpPr>
            <p:spPr>
              <a:xfrm>
                <a:off x="4283968" y="5949280"/>
                <a:ext cx="433324" cy="369332"/>
              </a:xfrm>
              <a:prstGeom prst="rect">
                <a:avLst/>
              </a:prstGeom>
              <a:blipFill rotWithShape="1">
                <a:blip r:embed="rId5"/>
                <a:stretch>
                  <a:fillRect l="-60" t="-162" r="118" b="9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TextBox 28"/>
              <p:cNvSpPr txBox="1"/>
              <p:nvPr/>
            </p:nvSpPr>
            <p:spPr>
              <a:xfrm>
                <a:off x="5500093" y="5241428"/>
                <a:ext cx="2551660"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400" b="0" i="1" smtClean="0">
                          <a:solidFill>
                            <a:srgbClr val="FF0000"/>
                          </a:solidFill>
                          <a:latin typeface="Cambria Math" panose="02040503050406030204" pitchFamily="18" charset="0"/>
                        </a:rPr>
                        <m:t>𝐼</m:t>
                      </m:r>
                      <m:r>
                        <a:rPr lang="en-GB" sz="2400" b="0" i="1" smtClean="0">
                          <a:solidFill>
                            <a:srgbClr val="FF0000"/>
                          </a:solidFill>
                          <a:latin typeface="Cambria Math" panose="02040503050406030204" pitchFamily="18" charset="0"/>
                        </a:rPr>
                        <m:t>=</m:t>
                      </m:r>
                      <m:sSub>
                        <m:sSubPr>
                          <m:ctrlPr>
                            <a:rPr lang="en-GB" sz="2400" b="0" i="1" smtClean="0">
                              <a:solidFill>
                                <a:srgbClr val="FF0000"/>
                              </a:solidFill>
                              <a:latin typeface="Cambria Math" panose="02040503050406030204" pitchFamily="18" charset="0"/>
                            </a:rPr>
                          </m:ctrlPr>
                        </m:sSubPr>
                        <m:e>
                          <m:r>
                            <a:rPr lang="en-GB" sz="2400" b="0" i="1" smtClean="0">
                              <a:solidFill>
                                <a:srgbClr val="FF0000"/>
                              </a:solidFill>
                              <a:latin typeface="Cambria Math" panose="02040503050406030204" pitchFamily="18" charset="0"/>
                            </a:rPr>
                            <m:t>𝑚</m:t>
                          </m:r>
                        </m:e>
                        <m:sub>
                          <m:r>
                            <a:rPr lang="en-GB" sz="2400" b="0" i="1" smtClean="0">
                              <a:solidFill>
                                <a:srgbClr val="FF0000"/>
                              </a:solidFill>
                              <a:latin typeface="Cambria Math" panose="02040503050406030204" pitchFamily="18" charset="0"/>
                            </a:rPr>
                            <m:t>1</m:t>
                          </m:r>
                        </m:sub>
                      </m:sSub>
                      <m:sSup>
                        <m:sSupPr>
                          <m:ctrlPr>
                            <a:rPr lang="en-GB" sz="2400" b="0" i="1" smtClean="0">
                              <a:solidFill>
                                <a:srgbClr val="FF0000"/>
                              </a:solidFill>
                              <a:latin typeface="Cambria Math" panose="02040503050406030204" pitchFamily="18" charset="0"/>
                            </a:rPr>
                          </m:ctrlPr>
                        </m:sSupPr>
                        <m:e>
                          <m:sSub>
                            <m:sSubPr>
                              <m:ctrlPr>
                                <a:rPr lang="en-GB" sz="2400" b="0" i="1" smtClean="0">
                                  <a:solidFill>
                                    <a:srgbClr val="FF0000"/>
                                  </a:solidFill>
                                  <a:latin typeface="Cambria Math" panose="02040503050406030204" pitchFamily="18" charset="0"/>
                                </a:rPr>
                              </m:ctrlPr>
                            </m:sSubPr>
                            <m:e>
                              <m:r>
                                <a:rPr lang="en-GB" sz="2400" b="0" i="1" smtClean="0">
                                  <a:solidFill>
                                    <a:srgbClr val="FF0000"/>
                                  </a:solidFill>
                                  <a:latin typeface="Cambria Math" panose="02040503050406030204" pitchFamily="18" charset="0"/>
                                </a:rPr>
                                <m:t>𝑟</m:t>
                              </m:r>
                            </m:e>
                            <m:sub>
                              <m:r>
                                <a:rPr lang="en-GB" sz="2400" b="0" i="1" smtClean="0">
                                  <a:solidFill>
                                    <a:srgbClr val="FF0000"/>
                                  </a:solidFill>
                                  <a:latin typeface="Cambria Math" panose="02040503050406030204" pitchFamily="18" charset="0"/>
                                </a:rPr>
                                <m:t>1</m:t>
                              </m:r>
                            </m:sub>
                          </m:sSub>
                        </m:e>
                        <m:sup>
                          <m:r>
                            <a:rPr lang="en-GB" sz="2400" b="0" i="1" smtClean="0">
                              <a:solidFill>
                                <a:srgbClr val="FF0000"/>
                              </a:solidFill>
                              <a:latin typeface="Cambria Math" panose="02040503050406030204" pitchFamily="18" charset="0"/>
                            </a:rPr>
                            <m:t>2</m:t>
                          </m:r>
                        </m:sup>
                      </m:sSup>
                      <m:r>
                        <a:rPr lang="en-GB" sz="2400" b="0" i="1" smtClean="0">
                          <a:solidFill>
                            <a:srgbClr val="FF0000"/>
                          </a:solidFill>
                          <a:latin typeface="Cambria Math" panose="02040503050406030204" pitchFamily="18" charset="0"/>
                        </a:rPr>
                        <m:t>+</m:t>
                      </m:r>
                      <m:sSub>
                        <m:sSubPr>
                          <m:ctrlPr>
                            <a:rPr lang="en-GB" sz="2400" b="0" i="1" smtClean="0">
                              <a:solidFill>
                                <a:srgbClr val="FF0000"/>
                              </a:solidFill>
                              <a:latin typeface="Cambria Math" panose="02040503050406030204" pitchFamily="18" charset="0"/>
                            </a:rPr>
                          </m:ctrlPr>
                        </m:sSubPr>
                        <m:e>
                          <m:r>
                            <a:rPr lang="en-GB" sz="2400" b="0" i="1" smtClean="0">
                              <a:solidFill>
                                <a:srgbClr val="FF0000"/>
                              </a:solidFill>
                              <a:latin typeface="Cambria Math" panose="02040503050406030204" pitchFamily="18" charset="0"/>
                            </a:rPr>
                            <m:t>𝑚</m:t>
                          </m:r>
                        </m:e>
                        <m:sub>
                          <m:r>
                            <a:rPr lang="en-GB" sz="2400" b="0" i="1" smtClean="0">
                              <a:solidFill>
                                <a:srgbClr val="FF0000"/>
                              </a:solidFill>
                              <a:latin typeface="Cambria Math" panose="02040503050406030204" pitchFamily="18" charset="0"/>
                            </a:rPr>
                            <m:t>2</m:t>
                          </m:r>
                        </m:sub>
                      </m:sSub>
                      <m:sSup>
                        <m:sSupPr>
                          <m:ctrlPr>
                            <a:rPr lang="en-GB" sz="2400" b="0" i="1" smtClean="0">
                              <a:solidFill>
                                <a:srgbClr val="FF0000"/>
                              </a:solidFill>
                              <a:latin typeface="Cambria Math" panose="02040503050406030204" pitchFamily="18" charset="0"/>
                            </a:rPr>
                          </m:ctrlPr>
                        </m:sSupPr>
                        <m:e>
                          <m:sSub>
                            <m:sSubPr>
                              <m:ctrlPr>
                                <a:rPr lang="en-GB" sz="2400" b="0" i="1" smtClean="0">
                                  <a:solidFill>
                                    <a:srgbClr val="FF0000"/>
                                  </a:solidFill>
                                  <a:latin typeface="Cambria Math" panose="02040503050406030204" pitchFamily="18" charset="0"/>
                                </a:rPr>
                              </m:ctrlPr>
                            </m:sSubPr>
                            <m:e>
                              <m:r>
                                <a:rPr lang="en-GB" sz="2400" b="0" i="1" smtClean="0">
                                  <a:solidFill>
                                    <a:srgbClr val="FF0000"/>
                                  </a:solidFill>
                                  <a:latin typeface="Cambria Math" panose="02040503050406030204" pitchFamily="18" charset="0"/>
                                </a:rPr>
                                <m:t>𝑟</m:t>
                              </m:r>
                            </m:e>
                            <m:sub>
                              <m:r>
                                <a:rPr lang="en-GB" sz="2400" b="0" i="1" smtClean="0">
                                  <a:solidFill>
                                    <a:srgbClr val="FF0000"/>
                                  </a:solidFill>
                                  <a:latin typeface="Cambria Math" panose="02040503050406030204" pitchFamily="18" charset="0"/>
                                </a:rPr>
                                <m:t>2</m:t>
                              </m:r>
                            </m:sub>
                          </m:sSub>
                        </m:e>
                        <m:sup>
                          <m:r>
                            <a:rPr lang="en-GB" sz="2400" b="0" i="1" smtClean="0">
                              <a:solidFill>
                                <a:srgbClr val="FF0000"/>
                              </a:solidFill>
                              <a:latin typeface="Cambria Math" panose="02040503050406030204" pitchFamily="18" charset="0"/>
                            </a:rPr>
                            <m:t>2</m:t>
                          </m:r>
                        </m:sup>
                      </m:sSup>
                    </m:oMath>
                  </m:oMathPara>
                </a14:m>
                <a:endParaRPr lang="en-GB" sz="2400" b="0" i="1" dirty="0" smtClean="0">
                  <a:solidFill>
                    <a:srgbClr val="FF0000"/>
                  </a:solidFill>
                  <a:latin typeface="Cambria Math" panose="02040503050406030204" pitchFamily="18" charset="0"/>
                  <a:cs typeface="Cambria Math" panose="02040503050406030204" pitchFamily="18" charset="0"/>
                </a:endParaRPr>
              </a:p>
            </p:txBody>
          </p:sp>
        </mc:Choice>
        <mc:Fallback>
          <p:sp>
            <p:nvSpPr>
              <p:cNvPr id="29" name="TextBox 28"/>
              <p:cNvSpPr txBox="1">
                <a:spLocks noRot="1" noChangeAspect="1" noMove="1" noResize="1" noEditPoints="1" noAdjustHandles="1" noChangeArrowheads="1" noChangeShapeType="1" noTextEdit="1"/>
              </p:cNvSpPr>
              <p:nvPr/>
            </p:nvSpPr>
            <p:spPr>
              <a:xfrm>
                <a:off x="5500093" y="5241428"/>
                <a:ext cx="2551660" cy="369332"/>
              </a:xfrm>
              <a:prstGeom prst="rect">
                <a:avLst/>
              </a:prstGeom>
              <a:blipFill rotWithShape="1">
                <a:blip r:embed="rId6"/>
                <a:stretch>
                  <a:fillRect l="-14" t="-37" r="-2764" b="145"/>
                </a:stretch>
              </a:blipFill>
            </p:spPr>
            <p:txBody>
              <a:bodyPr/>
              <a:lstStyle/>
              <a:p>
                <a:r>
                  <a:rPr lang="zh-CN" altLang="en-US">
                    <a:noFill/>
                  </a:rPr>
                  <a:t> </a:t>
                </a:r>
              </a:p>
            </p:txBody>
          </p:sp>
        </mc:Fallback>
      </mc:AlternateContent>
      <p:sp>
        <p:nvSpPr>
          <p:cNvPr id="3" name="Oval 2"/>
          <p:cNvSpPr/>
          <p:nvPr/>
        </p:nvSpPr>
        <p:spPr>
          <a:xfrm>
            <a:off x="3131840" y="5949280"/>
            <a:ext cx="93591" cy="1306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644008" y="5949280"/>
            <a:ext cx="93591" cy="1306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flipH="1" flipV="1">
            <a:off x="3928663" y="5126018"/>
            <a:ext cx="30812" cy="164652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225431" y="4796848"/>
            <a:ext cx="1862391" cy="369332"/>
          </a:xfrm>
          <a:prstGeom prst="rect">
            <a:avLst/>
          </a:prstGeom>
          <a:noFill/>
        </p:spPr>
        <p:txBody>
          <a:bodyPr wrap="square" rtlCol="0">
            <a:spAutoFit/>
          </a:bodyPr>
          <a:lstStyle/>
          <a:p>
            <a:r>
              <a:rPr lang="en-GB" dirty="0"/>
              <a:t>Axis of rotation </a:t>
            </a:r>
            <a:endParaRPr lang="en-US" dirty="0"/>
          </a:p>
        </p:txBody>
      </p:sp>
      <mc:AlternateContent xmlns:mc="http://schemas.openxmlformats.org/markup-compatibility/2006">
        <mc:Choice xmlns:a14="http://schemas.microsoft.com/office/drawing/2010/main" Requires="a14">
          <p:sp>
            <p:nvSpPr>
              <p:cNvPr id="30" name="TextBox 29"/>
              <p:cNvSpPr txBox="1"/>
              <p:nvPr/>
            </p:nvSpPr>
            <p:spPr>
              <a:xfrm>
                <a:off x="1066800" y="968292"/>
                <a:ext cx="7416824" cy="646331"/>
              </a:xfrm>
              <a:prstGeom prst="rect">
                <a:avLst/>
              </a:prstGeom>
              <a:noFill/>
            </p:spPr>
            <p:txBody>
              <a:bodyPr wrap="square" rtlCol="0">
                <a:spAutoFit/>
              </a:bodyPr>
              <a:lstStyle/>
              <a:p>
                <a:r>
                  <a:rPr lang="en-GB" dirty="0"/>
                  <a:t>If the body is composed by N particles of mass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𝑖</m:t>
                        </m:r>
                      </m:sub>
                    </m:sSub>
                  </m:oMath>
                </a14:m>
                <a:r>
                  <a:rPr lang="en-GB" dirty="0"/>
                  <a:t>, the moment of inertial of the body in rotational motion is: </a:t>
                </a:r>
                <a:endParaRPr lang="en-US" dirty="0"/>
              </a:p>
            </p:txBody>
          </p:sp>
        </mc:Choice>
        <mc:Fallback>
          <p:sp>
            <p:nvSpPr>
              <p:cNvPr id="30" name="TextBox 29"/>
              <p:cNvSpPr txBox="1">
                <a:spLocks noRot="1" noChangeAspect="1" noMove="1" noResize="1" noEditPoints="1" noAdjustHandles="1" noChangeArrowheads="1" noChangeShapeType="1" noTextEdit="1"/>
              </p:cNvSpPr>
              <p:nvPr/>
            </p:nvSpPr>
            <p:spPr>
              <a:xfrm>
                <a:off x="1066800" y="968292"/>
                <a:ext cx="7416824" cy="646331"/>
              </a:xfrm>
              <a:prstGeom prst="rect">
                <a:avLst/>
              </a:prstGeom>
              <a:blipFill rotWithShape="1">
                <a:blip r:embed="rId7"/>
                <a:stretch>
                  <a:fillRect t="-85" b="70"/>
                </a:stretch>
              </a:blipFill>
            </p:spPr>
            <p:txBody>
              <a:bodyPr/>
              <a:lstStyle/>
              <a:p>
                <a:r>
                  <a:rPr lang="zh-CN" altLang="en-US">
                    <a:noFill/>
                  </a:rPr>
                  <a:t> </a:t>
                </a:r>
              </a:p>
            </p:txBody>
          </p:sp>
        </mc:Fallback>
      </mc:AlternateContent>
      <p:cxnSp>
        <p:nvCxnSpPr>
          <p:cNvPr id="31" name="Straight Arrow Connector 30"/>
          <p:cNvCxnSpPr/>
          <p:nvPr/>
        </p:nvCxnSpPr>
        <p:spPr>
          <a:xfrm flipH="1" flipV="1">
            <a:off x="5588496" y="2573288"/>
            <a:ext cx="720080" cy="10081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2" name="TextBox 31"/>
              <p:cNvSpPr txBox="1"/>
              <p:nvPr/>
            </p:nvSpPr>
            <p:spPr>
              <a:xfrm>
                <a:off x="3311332" y="1439136"/>
                <a:ext cx="2663421" cy="155773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600" b="0" i="1" smtClean="0">
                          <a:latin typeface="Cambria Math" panose="02040503050406030204" pitchFamily="18" charset="0"/>
                        </a:rPr>
                        <m:t>𝐼</m:t>
                      </m:r>
                      <m:r>
                        <a:rPr lang="en-GB" sz="3600" b="0" i="1" smtClean="0">
                          <a:latin typeface="Cambria Math" panose="02040503050406030204" pitchFamily="18" charset="0"/>
                        </a:rPr>
                        <m:t>=</m:t>
                      </m:r>
                      <m:nary>
                        <m:naryPr>
                          <m:chr m:val="∑"/>
                          <m:ctrlPr>
                            <a:rPr lang="en-GB" sz="3600" b="0" i="1" smtClean="0">
                              <a:latin typeface="Cambria Math" panose="02040503050406030204" pitchFamily="18" charset="0"/>
                            </a:rPr>
                          </m:ctrlPr>
                        </m:naryPr>
                        <m:sub>
                          <m:r>
                            <m:rPr>
                              <m:brk m:alnAt="23"/>
                            </m:rPr>
                            <a:rPr lang="en-US" sz="3600" b="0" i="1" smtClean="0">
                              <a:latin typeface="Cambria Math" panose="02040503050406030204" pitchFamily="18" charset="0"/>
                            </a:rPr>
                            <m:t>𝑖</m:t>
                          </m:r>
                          <m:r>
                            <a:rPr lang="en-US" sz="3600" b="0" i="1" smtClean="0">
                              <a:latin typeface="Cambria Math" panose="02040503050406030204" pitchFamily="18" charset="0"/>
                            </a:rPr>
                            <m:t>=</m:t>
                          </m:r>
                          <m:r>
                            <a:rPr lang="en-US" sz="3600" b="0" i="1" smtClean="0">
                              <a:latin typeface="Cambria Math" panose="02040503050406030204" pitchFamily="18" charset="0"/>
                            </a:rPr>
                            <m:t>1</m:t>
                          </m:r>
                        </m:sub>
                        <m:sup>
                          <m:r>
                            <a:rPr lang="en-US" sz="3600" b="0" i="1" smtClean="0">
                              <a:latin typeface="Cambria Math" panose="02040503050406030204" pitchFamily="18" charset="0"/>
                            </a:rPr>
                            <m:t>𝑁</m:t>
                          </m:r>
                        </m:sup>
                        <m:e>
                          <m:sSub>
                            <m:sSubPr>
                              <m:ctrlPr>
                                <a:rPr lang="en-GB" sz="3600" i="1">
                                  <a:latin typeface="Cambria Math" panose="02040503050406030204" pitchFamily="18" charset="0"/>
                                </a:rPr>
                              </m:ctrlPr>
                            </m:sSubPr>
                            <m:e>
                              <m:r>
                                <a:rPr lang="en-GB" sz="3600" i="1">
                                  <a:latin typeface="Cambria Math" panose="02040503050406030204" pitchFamily="18" charset="0"/>
                                </a:rPr>
                                <m:t>𝑚</m:t>
                              </m:r>
                            </m:e>
                            <m:sub>
                              <m:r>
                                <a:rPr lang="en-GB" sz="3600" i="1">
                                  <a:latin typeface="Cambria Math" panose="02040503050406030204" pitchFamily="18" charset="0"/>
                                </a:rPr>
                                <m:t>𝑖</m:t>
                              </m:r>
                            </m:sub>
                          </m:sSub>
                          <m:sSup>
                            <m:sSupPr>
                              <m:ctrlPr>
                                <a:rPr lang="en-GB" sz="3600" i="1">
                                  <a:latin typeface="Cambria Math" panose="02040503050406030204" pitchFamily="18" charset="0"/>
                                </a:rPr>
                              </m:ctrlPr>
                            </m:sSupPr>
                            <m:e>
                              <m:sSub>
                                <m:sSubPr>
                                  <m:ctrlPr>
                                    <a:rPr lang="en-GB" sz="3600" i="1">
                                      <a:latin typeface="Cambria Math" panose="02040503050406030204" pitchFamily="18" charset="0"/>
                                    </a:rPr>
                                  </m:ctrlPr>
                                </m:sSubPr>
                                <m:e>
                                  <m:r>
                                    <a:rPr lang="en-GB" sz="3600" i="1">
                                      <a:latin typeface="Cambria Math" panose="02040503050406030204" pitchFamily="18" charset="0"/>
                                    </a:rPr>
                                    <m:t>𝑟</m:t>
                                  </m:r>
                                </m:e>
                                <m:sub>
                                  <m:r>
                                    <a:rPr lang="en-GB" sz="3600" i="1">
                                      <a:latin typeface="Cambria Math" panose="02040503050406030204" pitchFamily="18" charset="0"/>
                                    </a:rPr>
                                    <m:t>𝑖</m:t>
                                  </m:r>
                                </m:sub>
                              </m:sSub>
                            </m:e>
                            <m:sup>
                              <m:r>
                                <a:rPr lang="en-GB" sz="3600" i="1">
                                  <a:latin typeface="Cambria Math" panose="02040503050406030204" pitchFamily="18" charset="0"/>
                                </a:rPr>
                                <m:t>2</m:t>
                              </m:r>
                            </m:sup>
                          </m:sSup>
                        </m:e>
                      </m:nary>
                    </m:oMath>
                  </m:oMathPara>
                </a14:m>
                <a:endParaRPr lang="en-US" sz="3600" dirty="0"/>
              </a:p>
            </p:txBody>
          </p:sp>
        </mc:Choice>
        <mc:Fallback>
          <p:sp>
            <p:nvSpPr>
              <p:cNvPr id="32" name="TextBox 31"/>
              <p:cNvSpPr txBox="1">
                <a:spLocks noRot="1" noChangeAspect="1" noMove="1" noResize="1" noEditPoints="1" noAdjustHandles="1" noChangeArrowheads="1" noChangeShapeType="1" noTextEdit="1"/>
              </p:cNvSpPr>
              <p:nvPr/>
            </p:nvSpPr>
            <p:spPr>
              <a:xfrm>
                <a:off x="3311332" y="1439136"/>
                <a:ext cx="2663421" cy="1557734"/>
              </a:xfrm>
              <a:prstGeom prst="rect">
                <a:avLst/>
              </a:prstGeom>
              <a:blipFill rotWithShape="1">
                <a:blip r:embed="rId8"/>
                <a:stretch>
                  <a:fillRect l="-17" t="-15" r="-2216" b="20"/>
                </a:stretch>
              </a:blipFill>
            </p:spPr>
            <p:txBody>
              <a:bodyPr/>
              <a:lstStyle/>
              <a:p>
                <a:r>
                  <a:rPr lang="zh-CN" altLang="en-US">
                    <a:noFill/>
                  </a:rPr>
                  <a:t> </a:t>
                </a:r>
              </a:p>
            </p:txBody>
          </p:sp>
        </mc:Fallback>
      </mc:AlternateContent>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999" y="-99392"/>
            <a:ext cx="8229600" cy="1143000"/>
          </a:xfrm>
        </p:spPr>
        <p:txBody>
          <a:bodyPr/>
          <a:lstStyle/>
          <a:p>
            <a:r>
              <a:rPr lang="en-GB" dirty="0"/>
              <a:t>The moment of inertia</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TextBox 2"/>
          <p:cNvSpPr txBox="1"/>
          <p:nvPr/>
        </p:nvSpPr>
        <p:spPr>
          <a:xfrm>
            <a:off x="971600" y="764704"/>
            <a:ext cx="8172400" cy="954107"/>
          </a:xfrm>
          <a:prstGeom prst="rect">
            <a:avLst/>
          </a:prstGeom>
          <a:noFill/>
        </p:spPr>
        <p:txBody>
          <a:bodyPr wrap="square" rtlCol="0">
            <a:spAutoFit/>
          </a:bodyPr>
          <a:lstStyle/>
          <a:p>
            <a:r>
              <a:rPr lang="en-GB" sz="2800" dirty="0"/>
              <a:t>However, a particle is an idealized point-like body associated to a mass.</a:t>
            </a:r>
            <a:endParaRPr lang="en-US" sz="2800" dirty="0"/>
          </a:p>
        </p:txBody>
      </p:sp>
      <p:sp>
        <p:nvSpPr>
          <p:cNvPr id="6" name="TextBox 5"/>
          <p:cNvSpPr txBox="1"/>
          <p:nvPr/>
        </p:nvSpPr>
        <p:spPr>
          <a:xfrm>
            <a:off x="641983" y="1697269"/>
            <a:ext cx="8679946" cy="954107"/>
          </a:xfrm>
          <a:prstGeom prst="rect">
            <a:avLst/>
          </a:prstGeom>
          <a:noFill/>
        </p:spPr>
        <p:txBody>
          <a:bodyPr wrap="square" rtlCol="0">
            <a:spAutoFit/>
          </a:bodyPr>
          <a:lstStyle/>
          <a:p>
            <a:r>
              <a:rPr lang="en-GB" sz="2800" dirty="0"/>
              <a:t>How to describe the moment of inertia of real bodies, which are not point-like or a sum of point-like particles  ?</a:t>
            </a:r>
            <a:endParaRPr lang="en-US" sz="2800" dirty="0"/>
          </a:p>
        </p:txBody>
      </p:sp>
      <p:pic>
        <p:nvPicPr>
          <p:cNvPr id="7" name="Picture 6"/>
          <p:cNvPicPr>
            <a:picLocks noChangeAspect="1"/>
          </p:cNvPicPr>
          <p:nvPr/>
        </p:nvPicPr>
        <p:blipFill>
          <a:blip r:embed="rId1"/>
          <a:stretch>
            <a:fillRect/>
          </a:stretch>
        </p:blipFill>
        <p:spPr>
          <a:xfrm>
            <a:off x="2195736" y="2777158"/>
            <a:ext cx="3522117" cy="3466337"/>
          </a:xfrm>
          <a:prstGeom prst="rect">
            <a:avLst/>
          </a:prstGeom>
        </p:spPr>
      </p:pic>
      <p:sp>
        <p:nvSpPr>
          <p:cNvPr id="8" name="TextBox 7"/>
          <p:cNvSpPr txBox="1"/>
          <p:nvPr/>
        </p:nvSpPr>
        <p:spPr>
          <a:xfrm>
            <a:off x="2627784" y="6237288"/>
            <a:ext cx="3384376" cy="369332"/>
          </a:xfrm>
          <a:prstGeom prst="rect">
            <a:avLst/>
          </a:prstGeom>
          <a:noFill/>
        </p:spPr>
        <p:txBody>
          <a:bodyPr wrap="square" rtlCol="0">
            <a:spAutoFit/>
          </a:bodyPr>
          <a:lstStyle/>
          <a:p>
            <a:r>
              <a:rPr lang="en-GB" dirty="0"/>
              <a:t>Examples of bodies in rotation</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999" y="-99392"/>
            <a:ext cx="8229600" cy="1143000"/>
          </a:xfrm>
        </p:spPr>
        <p:txBody>
          <a:bodyPr/>
          <a:lstStyle/>
          <a:p>
            <a:r>
              <a:rPr lang="en-GB" dirty="0"/>
              <a:t>The moment of inertia</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5" name="TextBox 4"/>
              <p:cNvSpPr txBox="1"/>
              <p:nvPr/>
            </p:nvSpPr>
            <p:spPr>
              <a:xfrm>
                <a:off x="827584" y="1043608"/>
                <a:ext cx="2747162" cy="161454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4000" b="0" i="1" smtClean="0">
                          <a:latin typeface="Cambria Math" panose="02040503050406030204" pitchFamily="18" charset="0"/>
                        </a:rPr>
                        <m:t>𝐼</m:t>
                      </m:r>
                      <m:r>
                        <a:rPr lang="en-GB" sz="4000" b="0" i="1" smtClean="0">
                          <a:latin typeface="Cambria Math" panose="02040503050406030204" pitchFamily="18" charset="0"/>
                        </a:rPr>
                        <m:t>=</m:t>
                      </m:r>
                      <m:nary>
                        <m:naryPr>
                          <m:limLoc m:val="undOvr"/>
                          <m:subHide m:val="on"/>
                          <m:supHide m:val="on"/>
                          <m:ctrlPr>
                            <a:rPr lang="en-GB" sz="4000" b="0" i="1" smtClean="0">
                              <a:latin typeface="Cambria Math" panose="02040503050406030204" pitchFamily="18" charset="0"/>
                            </a:rPr>
                          </m:ctrlPr>
                        </m:naryPr>
                        <m:sub/>
                        <m:sup/>
                        <m:e>
                          <m:sSup>
                            <m:sSupPr>
                              <m:ctrlPr>
                                <a:rPr lang="en-GB" sz="4000" b="0" i="1" smtClean="0">
                                  <a:latin typeface="Cambria Math" panose="02040503050406030204" pitchFamily="18" charset="0"/>
                                </a:rPr>
                              </m:ctrlPr>
                            </m:sSupPr>
                            <m:e>
                              <m:r>
                                <a:rPr lang="en-GB" sz="4000" b="0" i="1" smtClean="0">
                                  <a:latin typeface="Cambria Math" panose="02040503050406030204" pitchFamily="18" charset="0"/>
                                </a:rPr>
                                <m:t>𝑟</m:t>
                              </m:r>
                            </m:e>
                            <m:sup>
                              <m:r>
                                <a:rPr lang="en-GB" sz="4000" b="0" i="1" smtClean="0">
                                  <a:latin typeface="Cambria Math" panose="02040503050406030204" pitchFamily="18" charset="0"/>
                                </a:rPr>
                                <m:t>2</m:t>
                              </m:r>
                            </m:sup>
                          </m:sSup>
                          <m:r>
                            <a:rPr lang="en-GB" sz="4000" b="0" i="1" smtClean="0">
                              <a:latin typeface="Cambria Math" panose="02040503050406030204" pitchFamily="18" charset="0"/>
                            </a:rPr>
                            <m:t>𝑑𝑚</m:t>
                          </m:r>
                        </m:e>
                      </m:nary>
                    </m:oMath>
                  </m:oMathPara>
                </a14:m>
                <a:endParaRPr lang="en-US" sz="4000" dirty="0"/>
              </a:p>
            </p:txBody>
          </p:sp>
        </mc:Choice>
        <mc:Fallback>
          <p:sp>
            <p:nvSpPr>
              <p:cNvPr id="5" name="TextBox 4"/>
              <p:cNvSpPr txBox="1">
                <a:spLocks noRot="1" noChangeAspect="1" noMove="1" noResize="1" noEditPoints="1" noAdjustHandles="1" noChangeArrowheads="1" noChangeShapeType="1" noTextEdit="1"/>
              </p:cNvSpPr>
              <p:nvPr/>
            </p:nvSpPr>
            <p:spPr>
              <a:xfrm>
                <a:off x="827584" y="1043608"/>
                <a:ext cx="2747162" cy="1614545"/>
              </a:xfrm>
              <a:prstGeom prst="rect">
                <a:avLst/>
              </a:prstGeom>
              <a:blipFill rotWithShape="1">
                <a:blip r:embed="rId1"/>
                <a:stretch>
                  <a:fillRect l="-7" t="-19" r="-1467" b="3"/>
                </a:stretch>
              </a:blipFill>
            </p:spPr>
            <p:txBody>
              <a:bodyPr/>
              <a:lstStyle/>
              <a:p>
                <a:r>
                  <a:rPr lang="zh-CN" altLang="en-US">
                    <a:noFill/>
                  </a:rPr>
                  <a:t> </a:t>
                </a:r>
              </a:p>
            </p:txBody>
          </p:sp>
        </mc:Fallback>
      </mc:AlternateContent>
      <p:cxnSp>
        <p:nvCxnSpPr>
          <p:cNvPr id="11" name="Straight Arrow Connector 10"/>
          <p:cNvCxnSpPr/>
          <p:nvPr/>
        </p:nvCxnSpPr>
        <p:spPr>
          <a:xfrm flipV="1">
            <a:off x="3059832" y="2252255"/>
            <a:ext cx="72008" cy="9361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699792" y="3306061"/>
            <a:ext cx="2980303" cy="369332"/>
          </a:xfrm>
          <a:prstGeom prst="rect">
            <a:avLst/>
          </a:prstGeom>
          <a:noFill/>
        </p:spPr>
        <p:txBody>
          <a:bodyPr wrap="none" rtlCol="0">
            <a:spAutoFit/>
          </a:bodyPr>
          <a:lstStyle/>
          <a:p>
            <a:r>
              <a:rPr lang="en-GB" dirty="0"/>
              <a:t>Infinitesimal mass in the body</a:t>
            </a:r>
            <a:endParaRPr lang="en-US" dirty="0"/>
          </a:p>
        </p:txBody>
      </p:sp>
      <p:cxnSp>
        <p:nvCxnSpPr>
          <p:cNvPr id="14" name="Straight Arrow Connector 13"/>
          <p:cNvCxnSpPr/>
          <p:nvPr/>
        </p:nvCxnSpPr>
        <p:spPr>
          <a:xfrm flipH="1">
            <a:off x="4898571" y="4725144"/>
            <a:ext cx="33469" cy="16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524956" y="2369957"/>
            <a:ext cx="1701903" cy="369332"/>
          </a:xfrm>
          <a:prstGeom prst="rect">
            <a:avLst/>
          </a:prstGeom>
          <a:noFill/>
        </p:spPr>
        <p:txBody>
          <a:bodyPr wrap="square" rtlCol="0">
            <a:spAutoFit/>
          </a:bodyPr>
          <a:lstStyle/>
          <a:p>
            <a:r>
              <a:rPr lang="en-GB" dirty="0"/>
              <a:t>body</a:t>
            </a:r>
            <a:endParaRPr lang="en-US" dirty="0"/>
          </a:p>
        </p:txBody>
      </p:sp>
      <p:cxnSp>
        <p:nvCxnSpPr>
          <p:cNvPr id="21" name="Straight Arrow Connector 20"/>
          <p:cNvCxnSpPr/>
          <p:nvPr/>
        </p:nvCxnSpPr>
        <p:spPr>
          <a:xfrm flipV="1">
            <a:off x="2267744" y="2060848"/>
            <a:ext cx="108163" cy="25202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483007" y="4741817"/>
            <a:ext cx="3243196" cy="369332"/>
          </a:xfrm>
          <a:prstGeom prst="rect">
            <a:avLst/>
          </a:prstGeom>
          <a:noFill/>
        </p:spPr>
        <p:txBody>
          <a:bodyPr wrap="none" rtlCol="0">
            <a:spAutoFit/>
          </a:bodyPr>
          <a:lstStyle/>
          <a:p>
            <a:r>
              <a:rPr lang="en-GB" dirty="0"/>
              <a:t>distance from the axis of rotation</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999" y="-99392"/>
            <a:ext cx="8229600" cy="1143000"/>
          </a:xfrm>
        </p:spPr>
        <p:txBody>
          <a:bodyPr/>
          <a:lstStyle/>
          <a:p>
            <a:r>
              <a:rPr lang="en-GB" dirty="0"/>
              <a:t>The moment of inertia</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5" name="TextBox 4"/>
              <p:cNvSpPr txBox="1"/>
              <p:nvPr/>
            </p:nvSpPr>
            <p:spPr>
              <a:xfrm>
                <a:off x="827584" y="1043608"/>
                <a:ext cx="5344476" cy="161454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4000" b="0" i="1" smtClean="0">
                          <a:latin typeface="Cambria Math" panose="02040503050406030204" pitchFamily="18" charset="0"/>
                        </a:rPr>
                        <m:t>𝐼</m:t>
                      </m:r>
                      <m:r>
                        <a:rPr lang="en-GB" sz="4000" b="0" i="1" smtClean="0">
                          <a:latin typeface="Cambria Math" panose="02040503050406030204" pitchFamily="18" charset="0"/>
                        </a:rPr>
                        <m:t>=</m:t>
                      </m:r>
                      <m:nary>
                        <m:naryPr>
                          <m:limLoc m:val="undOvr"/>
                          <m:subHide m:val="on"/>
                          <m:supHide m:val="on"/>
                          <m:ctrlPr>
                            <a:rPr lang="en-GB" sz="4000" b="0" i="1" smtClean="0">
                              <a:latin typeface="Cambria Math" panose="02040503050406030204" pitchFamily="18" charset="0"/>
                            </a:rPr>
                          </m:ctrlPr>
                        </m:naryPr>
                        <m:sub/>
                        <m:sup/>
                        <m:e>
                          <m:sSup>
                            <m:sSupPr>
                              <m:ctrlPr>
                                <a:rPr lang="en-GB" sz="4000" b="0" i="1" smtClean="0">
                                  <a:latin typeface="Cambria Math" panose="02040503050406030204" pitchFamily="18" charset="0"/>
                                </a:rPr>
                              </m:ctrlPr>
                            </m:sSupPr>
                            <m:e>
                              <m:r>
                                <a:rPr lang="en-GB" sz="4000" b="0" i="1" smtClean="0">
                                  <a:latin typeface="Cambria Math" panose="02040503050406030204" pitchFamily="18" charset="0"/>
                                </a:rPr>
                                <m:t>𝑟</m:t>
                              </m:r>
                            </m:e>
                            <m:sup>
                              <m:r>
                                <a:rPr lang="en-GB" sz="4000" b="0" i="1" smtClean="0">
                                  <a:latin typeface="Cambria Math" panose="02040503050406030204" pitchFamily="18" charset="0"/>
                                </a:rPr>
                                <m:t>2</m:t>
                              </m:r>
                            </m:sup>
                          </m:sSup>
                          <m:r>
                            <a:rPr lang="en-GB" sz="4000" b="0" i="1" smtClean="0">
                              <a:latin typeface="Cambria Math" panose="02040503050406030204" pitchFamily="18" charset="0"/>
                            </a:rPr>
                            <m:t>𝑑𝑚</m:t>
                          </m:r>
                        </m:e>
                      </m:nary>
                      <m:r>
                        <a:rPr lang="en-GB" sz="4000" b="0" i="1" smtClean="0">
                          <a:latin typeface="Cambria Math" panose="02040503050406030204" pitchFamily="18" charset="0"/>
                        </a:rPr>
                        <m:t>=</m:t>
                      </m:r>
                      <m:nary>
                        <m:naryPr>
                          <m:limLoc m:val="undOvr"/>
                          <m:subHide m:val="on"/>
                          <m:supHide m:val="on"/>
                          <m:ctrlPr>
                            <a:rPr lang="en-GB" sz="4000" b="0" i="1" smtClean="0">
                              <a:latin typeface="Cambria Math" panose="02040503050406030204" pitchFamily="18" charset="0"/>
                            </a:rPr>
                          </m:ctrlPr>
                        </m:naryPr>
                        <m:sub/>
                        <m:sup/>
                        <m:e>
                          <m:sSup>
                            <m:sSupPr>
                              <m:ctrlPr>
                                <a:rPr lang="en-GB" sz="4000" b="0" i="1" smtClean="0">
                                  <a:latin typeface="Cambria Math" panose="02040503050406030204" pitchFamily="18" charset="0"/>
                                </a:rPr>
                              </m:ctrlPr>
                            </m:sSupPr>
                            <m:e>
                              <m:r>
                                <a:rPr lang="en-GB" sz="4000" b="0" i="1" smtClean="0">
                                  <a:latin typeface="Cambria Math" panose="02040503050406030204" pitchFamily="18" charset="0"/>
                                </a:rPr>
                                <m:t>𝑟</m:t>
                              </m:r>
                            </m:e>
                            <m:sup>
                              <m:r>
                                <a:rPr lang="en-GB" sz="4000" b="0" i="1" smtClean="0">
                                  <a:latin typeface="Cambria Math" panose="02040503050406030204" pitchFamily="18" charset="0"/>
                                </a:rPr>
                                <m:t>2</m:t>
                              </m:r>
                            </m:sup>
                          </m:sSup>
                          <m:r>
                            <a:rPr lang="en-GB" sz="4000" b="0" i="1" smtClean="0">
                              <a:latin typeface="Cambria Math" panose="02040503050406030204" pitchFamily="18" charset="0"/>
                              <a:ea typeface="Cambria Math" panose="02040503050406030204" pitchFamily="18" charset="0"/>
                            </a:rPr>
                            <m:t>𝜌</m:t>
                          </m:r>
                          <m:r>
                            <a:rPr lang="en-GB" sz="4000" b="0" i="1" smtClean="0">
                              <a:latin typeface="Cambria Math" panose="02040503050406030204" pitchFamily="18" charset="0"/>
                              <a:ea typeface="Cambria Math" panose="02040503050406030204" pitchFamily="18" charset="0"/>
                            </a:rPr>
                            <m:t>𝑑𝑉</m:t>
                          </m:r>
                        </m:e>
                      </m:nary>
                    </m:oMath>
                  </m:oMathPara>
                </a14:m>
                <a:endParaRPr lang="en-US" sz="4000" dirty="0"/>
              </a:p>
            </p:txBody>
          </p:sp>
        </mc:Choice>
        <mc:Fallback>
          <p:sp>
            <p:nvSpPr>
              <p:cNvPr id="5" name="TextBox 4"/>
              <p:cNvSpPr txBox="1">
                <a:spLocks noRot="1" noChangeAspect="1" noMove="1" noResize="1" noEditPoints="1" noAdjustHandles="1" noChangeArrowheads="1" noChangeShapeType="1" noTextEdit="1"/>
              </p:cNvSpPr>
              <p:nvPr/>
            </p:nvSpPr>
            <p:spPr>
              <a:xfrm>
                <a:off x="827584" y="1043608"/>
                <a:ext cx="5344476" cy="1614545"/>
              </a:xfrm>
              <a:prstGeom prst="rect">
                <a:avLst/>
              </a:prstGeom>
              <a:blipFill rotWithShape="1">
                <a:blip r:embed="rId1"/>
                <a:stretch>
                  <a:fillRect l="-3" t="-19" r="-145" b="3"/>
                </a:stretch>
              </a:blipFill>
            </p:spPr>
            <p:txBody>
              <a:bodyPr/>
              <a:lstStyle/>
              <a:p>
                <a:r>
                  <a:rPr lang="zh-CN" altLang="en-US">
                    <a:noFill/>
                  </a:rPr>
                  <a:t> </a:t>
                </a:r>
              </a:p>
            </p:txBody>
          </p:sp>
        </mc:Fallback>
      </mc:AlternateContent>
      <p:cxnSp>
        <p:nvCxnSpPr>
          <p:cNvPr id="11" name="Straight Arrow Connector 10"/>
          <p:cNvCxnSpPr/>
          <p:nvPr/>
        </p:nvCxnSpPr>
        <p:spPr>
          <a:xfrm flipV="1">
            <a:off x="3059832" y="2252255"/>
            <a:ext cx="72008" cy="9361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699792" y="3306061"/>
            <a:ext cx="2980303" cy="369332"/>
          </a:xfrm>
          <a:prstGeom prst="rect">
            <a:avLst/>
          </a:prstGeom>
          <a:noFill/>
        </p:spPr>
        <p:txBody>
          <a:bodyPr wrap="none" rtlCol="0">
            <a:spAutoFit/>
          </a:bodyPr>
          <a:lstStyle/>
          <a:p>
            <a:r>
              <a:rPr lang="en-GB" dirty="0"/>
              <a:t>Infinitesimal mass in the body</a:t>
            </a:r>
            <a:endParaRPr lang="en-US" dirty="0"/>
          </a:p>
        </p:txBody>
      </p:sp>
      <p:cxnSp>
        <p:nvCxnSpPr>
          <p:cNvPr id="14" name="Straight Arrow Connector 13"/>
          <p:cNvCxnSpPr/>
          <p:nvPr/>
        </p:nvCxnSpPr>
        <p:spPr>
          <a:xfrm flipH="1">
            <a:off x="4898571" y="4725144"/>
            <a:ext cx="33469" cy="16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524956" y="2369957"/>
            <a:ext cx="1701903" cy="369332"/>
          </a:xfrm>
          <a:prstGeom prst="rect">
            <a:avLst/>
          </a:prstGeom>
          <a:noFill/>
        </p:spPr>
        <p:txBody>
          <a:bodyPr wrap="square" rtlCol="0">
            <a:spAutoFit/>
          </a:bodyPr>
          <a:lstStyle/>
          <a:p>
            <a:r>
              <a:rPr lang="en-GB" dirty="0"/>
              <a:t>body</a:t>
            </a:r>
            <a:endParaRPr lang="en-US" dirty="0"/>
          </a:p>
        </p:txBody>
      </p:sp>
      <mc:AlternateContent xmlns:mc="http://schemas.openxmlformats.org/markup-compatibility/2006">
        <mc:Choice xmlns:a14="http://schemas.microsoft.com/office/drawing/2010/main" Requires="a14">
          <p:sp>
            <p:nvSpPr>
              <p:cNvPr id="18" name="TextBox 17"/>
              <p:cNvSpPr txBox="1"/>
              <p:nvPr/>
            </p:nvSpPr>
            <p:spPr>
              <a:xfrm>
                <a:off x="3022479" y="3783990"/>
                <a:ext cx="110453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𝑑𝑚</m:t>
                      </m:r>
                      <m:r>
                        <a:rPr lang="en-GB" b="0" i="1" smtClean="0">
                          <a:latin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𝜌</m:t>
                      </m:r>
                      <m:r>
                        <a:rPr lang="en-GB" b="0" i="1" smtClean="0">
                          <a:latin typeface="Cambria Math" panose="02040503050406030204" pitchFamily="18" charset="0"/>
                          <a:ea typeface="Cambria Math" panose="02040503050406030204" pitchFamily="18" charset="0"/>
                        </a:rPr>
                        <m:t>𝑑𝑉</m:t>
                      </m:r>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3022479" y="3783990"/>
                <a:ext cx="1104533" cy="276999"/>
              </a:xfrm>
              <a:prstGeom prst="rect">
                <a:avLst/>
              </a:prstGeom>
              <a:blipFill rotWithShape="1">
                <a:blip r:embed="rId2"/>
                <a:stretch>
                  <a:fillRect l="-47" t="-9" r="-2171" b="59"/>
                </a:stretch>
              </a:blipFill>
            </p:spPr>
            <p:txBody>
              <a:bodyPr/>
              <a:lstStyle/>
              <a:p>
                <a:r>
                  <a:rPr lang="zh-CN" altLang="en-US">
                    <a:noFill/>
                  </a:rPr>
                  <a:t> </a:t>
                </a:r>
              </a:p>
            </p:txBody>
          </p:sp>
        </mc:Fallback>
      </mc:AlternateContent>
      <p:cxnSp>
        <p:nvCxnSpPr>
          <p:cNvPr id="21" name="Straight Arrow Connector 20"/>
          <p:cNvCxnSpPr/>
          <p:nvPr/>
        </p:nvCxnSpPr>
        <p:spPr>
          <a:xfrm flipV="1">
            <a:off x="2267744" y="2060848"/>
            <a:ext cx="108163" cy="25202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483007" y="4741817"/>
            <a:ext cx="3243196" cy="369332"/>
          </a:xfrm>
          <a:prstGeom prst="rect">
            <a:avLst/>
          </a:prstGeom>
          <a:noFill/>
        </p:spPr>
        <p:txBody>
          <a:bodyPr wrap="none" rtlCol="0">
            <a:spAutoFit/>
          </a:bodyPr>
          <a:lstStyle/>
          <a:p>
            <a:r>
              <a:rPr lang="en-GB" dirty="0"/>
              <a:t>distance from the axis of rotation</a:t>
            </a:r>
            <a:endParaRPr lang="en-US" dirty="0"/>
          </a:p>
        </p:txBody>
      </p:sp>
      <mc:AlternateContent xmlns:mc="http://schemas.openxmlformats.org/markup-compatibility/2006">
        <mc:Choice xmlns:a14="http://schemas.microsoft.com/office/drawing/2010/main" Requires="a14">
          <p:sp>
            <p:nvSpPr>
              <p:cNvPr id="23" name="TextBox 22"/>
              <p:cNvSpPr txBox="1"/>
              <p:nvPr/>
            </p:nvSpPr>
            <p:spPr>
              <a:xfrm>
                <a:off x="419548" y="5406474"/>
                <a:ext cx="8876533" cy="646331"/>
              </a:xfrm>
              <a:prstGeom prst="rect">
                <a:avLst/>
              </a:prstGeom>
              <a:noFill/>
            </p:spPr>
            <p:txBody>
              <a:bodyPr wrap="none" rtlCol="0">
                <a:spAutoFit/>
              </a:bodyPr>
              <a:lstStyle/>
              <a:p>
                <a:r>
                  <a:rPr lang="en-GB" dirty="0"/>
                  <a:t>where</a:t>
                </a:r>
                <a:r>
                  <a:rPr lang="en-GB" dirty="0">
                    <a:solidFill>
                      <a:srgbClr val="FF0000"/>
                    </a:solidFill>
                  </a:rPr>
                  <a:t> </a:t>
                </a:r>
                <a14:m>
                  <m:oMath xmlns:m="http://schemas.openxmlformats.org/officeDocument/2006/math">
                    <m:r>
                      <a:rPr lang="en-GB" i="1" smtClean="0">
                        <a:latin typeface="Cambria Math" panose="02040503050406030204" pitchFamily="18" charset="0"/>
                        <a:ea typeface="Cambria Math" panose="02040503050406030204" pitchFamily="18" charset="0"/>
                      </a:rPr>
                      <m:t>𝜌</m:t>
                    </m:r>
                  </m:oMath>
                </a14:m>
                <a:r>
                  <a:rPr lang="en-US" dirty="0"/>
                  <a:t> is the local mass density (SI unit: </a:t>
                </a:r>
                <a14:m>
                  <m:oMath xmlns:m="http://schemas.openxmlformats.org/officeDocument/2006/math">
                    <m:r>
                      <a:rPr lang="en-GB" b="0" i="1" smtClean="0">
                        <a:latin typeface="Cambria Math" panose="02040503050406030204" pitchFamily="18" charset="0"/>
                      </a:rPr>
                      <m:t>𝑘𝑔</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𝑚</m:t>
                        </m:r>
                      </m:e>
                      <m:sup>
                        <m:r>
                          <a:rPr lang="en-GB" b="0" i="1" smtClean="0">
                            <a:latin typeface="Cambria Math" panose="02040503050406030204" pitchFamily="18" charset="0"/>
                          </a:rPr>
                          <m:t>−</m:t>
                        </m:r>
                        <m:r>
                          <a:rPr lang="en-GB" b="0" i="1" smtClean="0">
                            <a:latin typeface="Cambria Math" panose="02040503050406030204" pitchFamily="18" charset="0"/>
                          </a:rPr>
                          <m:t>3</m:t>
                        </m:r>
                      </m:sup>
                    </m:sSup>
                  </m:oMath>
                </a14:m>
                <a:r>
                  <a:rPr lang="en-US" dirty="0"/>
                  <a:t>), </a:t>
                </a:r>
                <a14:m>
                  <m:oMath xmlns:m="http://schemas.openxmlformats.org/officeDocument/2006/math">
                    <m:r>
                      <a:rPr lang="en-GB" b="0" i="1" smtClean="0">
                        <a:latin typeface="Cambria Math" panose="02040503050406030204" pitchFamily="18" charset="0"/>
                      </a:rPr>
                      <m:t>𝑑𝑉</m:t>
                    </m:r>
                  </m:oMath>
                </a14:m>
                <a:r>
                  <a:rPr lang="en-US" dirty="0"/>
                  <a:t> is an infinitesimal volume in the body</a:t>
                </a:r>
                <a:endParaRPr lang="en-US" dirty="0"/>
              </a:p>
              <a:p>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419548" y="5406474"/>
                <a:ext cx="8876533" cy="646331"/>
              </a:xfrm>
              <a:prstGeom prst="rect">
                <a:avLst/>
              </a:prstGeom>
              <a:blipFill rotWithShape="1">
                <a:blip r:embed="rId3"/>
                <a:stretch>
                  <a:fillRect l="-5" t="-13" r="4" b="96"/>
                </a:stretch>
              </a:blipFill>
            </p:spPr>
            <p:txBody>
              <a:bodyPr/>
              <a:lstStyle/>
              <a:p>
                <a:r>
                  <a:rPr lang="zh-CN" altLang="en-US">
                    <a:noFill/>
                  </a:rPr>
                  <a:t> </a:t>
                </a:r>
              </a:p>
            </p:txBody>
          </p:sp>
        </mc:Fallback>
      </mc:AlternateContent>
      <p:sp>
        <p:nvSpPr>
          <p:cNvPr id="16" name="TextBox 15"/>
          <p:cNvSpPr txBox="1"/>
          <p:nvPr/>
        </p:nvSpPr>
        <p:spPr>
          <a:xfrm>
            <a:off x="3950217" y="2348880"/>
            <a:ext cx="1701903" cy="369332"/>
          </a:xfrm>
          <a:prstGeom prst="rect">
            <a:avLst/>
          </a:prstGeom>
          <a:noFill/>
        </p:spPr>
        <p:txBody>
          <a:bodyPr wrap="square" rtlCol="0">
            <a:spAutoFit/>
          </a:bodyPr>
          <a:lstStyle/>
          <a:p>
            <a:r>
              <a:rPr lang="en-GB" dirty="0"/>
              <a:t>body</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999" y="-99392"/>
            <a:ext cx="8229600" cy="1143000"/>
          </a:xfrm>
        </p:spPr>
        <p:txBody>
          <a:bodyPr/>
          <a:lstStyle/>
          <a:p>
            <a:r>
              <a:rPr lang="en-GB" dirty="0"/>
              <a:t>The moment of inertia</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5" name="TextBox 4"/>
              <p:cNvSpPr txBox="1"/>
              <p:nvPr/>
            </p:nvSpPr>
            <p:spPr>
              <a:xfrm>
                <a:off x="827584" y="1043608"/>
                <a:ext cx="5344476" cy="161454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4000" b="0" i="1" smtClean="0">
                          <a:latin typeface="Cambria Math" panose="02040503050406030204" pitchFamily="18" charset="0"/>
                        </a:rPr>
                        <m:t>𝐼</m:t>
                      </m:r>
                      <m:r>
                        <a:rPr lang="en-GB" sz="4000" b="0" i="1" smtClean="0">
                          <a:latin typeface="Cambria Math" panose="02040503050406030204" pitchFamily="18" charset="0"/>
                        </a:rPr>
                        <m:t>=</m:t>
                      </m:r>
                      <m:nary>
                        <m:naryPr>
                          <m:limLoc m:val="undOvr"/>
                          <m:subHide m:val="on"/>
                          <m:supHide m:val="on"/>
                          <m:ctrlPr>
                            <a:rPr lang="en-GB" sz="4000" b="0" i="1" smtClean="0">
                              <a:latin typeface="Cambria Math" panose="02040503050406030204" pitchFamily="18" charset="0"/>
                            </a:rPr>
                          </m:ctrlPr>
                        </m:naryPr>
                        <m:sub/>
                        <m:sup/>
                        <m:e>
                          <m:sSup>
                            <m:sSupPr>
                              <m:ctrlPr>
                                <a:rPr lang="en-GB" sz="4000" b="0" i="1" smtClean="0">
                                  <a:latin typeface="Cambria Math" panose="02040503050406030204" pitchFamily="18" charset="0"/>
                                </a:rPr>
                              </m:ctrlPr>
                            </m:sSupPr>
                            <m:e>
                              <m:r>
                                <a:rPr lang="en-GB" sz="4000" b="0" i="1" smtClean="0">
                                  <a:latin typeface="Cambria Math" panose="02040503050406030204" pitchFamily="18" charset="0"/>
                                </a:rPr>
                                <m:t>𝑟</m:t>
                              </m:r>
                            </m:e>
                            <m:sup>
                              <m:r>
                                <a:rPr lang="en-GB" sz="4000" b="0" i="1" smtClean="0">
                                  <a:latin typeface="Cambria Math" panose="02040503050406030204" pitchFamily="18" charset="0"/>
                                </a:rPr>
                                <m:t>2</m:t>
                              </m:r>
                            </m:sup>
                          </m:sSup>
                          <m:r>
                            <a:rPr lang="en-GB" sz="4000" b="0" i="1" smtClean="0">
                              <a:latin typeface="Cambria Math" panose="02040503050406030204" pitchFamily="18" charset="0"/>
                            </a:rPr>
                            <m:t>𝑑𝑚</m:t>
                          </m:r>
                        </m:e>
                      </m:nary>
                      <m:r>
                        <a:rPr lang="en-GB" sz="4000" b="0" i="1" smtClean="0">
                          <a:latin typeface="Cambria Math" panose="02040503050406030204" pitchFamily="18" charset="0"/>
                        </a:rPr>
                        <m:t>=</m:t>
                      </m:r>
                      <m:nary>
                        <m:naryPr>
                          <m:limLoc m:val="undOvr"/>
                          <m:subHide m:val="on"/>
                          <m:supHide m:val="on"/>
                          <m:ctrlPr>
                            <a:rPr lang="en-GB" sz="4000" b="0" i="1" smtClean="0">
                              <a:latin typeface="Cambria Math" panose="02040503050406030204" pitchFamily="18" charset="0"/>
                            </a:rPr>
                          </m:ctrlPr>
                        </m:naryPr>
                        <m:sub/>
                        <m:sup/>
                        <m:e>
                          <m:sSup>
                            <m:sSupPr>
                              <m:ctrlPr>
                                <a:rPr lang="en-GB" sz="4000" b="0" i="1" smtClean="0">
                                  <a:latin typeface="Cambria Math" panose="02040503050406030204" pitchFamily="18" charset="0"/>
                                </a:rPr>
                              </m:ctrlPr>
                            </m:sSupPr>
                            <m:e>
                              <m:r>
                                <a:rPr lang="en-GB" sz="4000" b="0" i="1" smtClean="0">
                                  <a:latin typeface="Cambria Math" panose="02040503050406030204" pitchFamily="18" charset="0"/>
                                </a:rPr>
                                <m:t>𝑟</m:t>
                              </m:r>
                            </m:e>
                            <m:sup>
                              <m:r>
                                <a:rPr lang="en-GB" sz="4000" b="0" i="1" smtClean="0">
                                  <a:latin typeface="Cambria Math" panose="02040503050406030204" pitchFamily="18" charset="0"/>
                                </a:rPr>
                                <m:t>2</m:t>
                              </m:r>
                            </m:sup>
                          </m:sSup>
                          <m:r>
                            <a:rPr lang="en-GB" sz="4000" b="0" i="1" smtClean="0">
                              <a:latin typeface="Cambria Math" panose="02040503050406030204" pitchFamily="18" charset="0"/>
                              <a:ea typeface="Cambria Math" panose="02040503050406030204" pitchFamily="18" charset="0"/>
                            </a:rPr>
                            <m:t>𝜌</m:t>
                          </m:r>
                          <m:r>
                            <a:rPr lang="en-GB" sz="4000" b="0" i="1" smtClean="0">
                              <a:latin typeface="Cambria Math" panose="02040503050406030204" pitchFamily="18" charset="0"/>
                              <a:ea typeface="Cambria Math" panose="02040503050406030204" pitchFamily="18" charset="0"/>
                            </a:rPr>
                            <m:t>𝑑𝑉</m:t>
                          </m:r>
                        </m:e>
                      </m:nary>
                    </m:oMath>
                  </m:oMathPara>
                </a14:m>
                <a:endParaRPr lang="en-US" sz="4000" dirty="0"/>
              </a:p>
            </p:txBody>
          </p:sp>
        </mc:Choice>
        <mc:Fallback>
          <p:sp>
            <p:nvSpPr>
              <p:cNvPr id="5" name="TextBox 4"/>
              <p:cNvSpPr txBox="1">
                <a:spLocks noRot="1" noChangeAspect="1" noMove="1" noResize="1" noEditPoints="1" noAdjustHandles="1" noChangeArrowheads="1" noChangeShapeType="1" noTextEdit="1"/>
              </p:cNvSpPr>
              <p:nvPr/>
            </p:nvSpPr>
            <p:spPr>
              <a:xfrm>
                <a:off x="827584" y="1043608"/>
                <a:ext cx="5344476" cy="1614545"/>
              </a:xfrm>
              <a:prstGeom prst="rect">
                <a:avLst/>
              </a:prstGeom>
              <a:blipFill rotWithShape="1">
                <a:blip r:embed="rId1"/>
                <a:stretch>
                  <a:fillRect l="-3" t="-19" r="-145" b="3"/>
                </a:stretch>
              </a:blipFill>
            </p:spPr>
            <p:txBody>
              <a:bodyPr/>
              <a:lstStyle/>
              <a:p>
                <a:r>
                  <a:rPr lang="zh-CN" altLang="en-US">
                    <a:noFill/>
                  </a:rPr>
                  <a:t> </a:t>
                </a:r>
              </a:p>
            </p:txBody>
          </p:sp>
        </mc:Fallback>
      </mc:AlternateContent>
      <p:cxnSp>
        <p:nvCxnSpPr>
          <p:cNvPr id="11" name="Straight Arrow Connector 10"/>
          <p:cNvCxnSpPr/>
          <p:nvPr/>
        </p:nvCxnSpPr>
        <p:spPr>
          <a:xfrm flipV="1">
            <a:off x="3059832" y="2252255"/>
            <a:ext cx="72008" cy="9361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699792" y="3306061"/>
            <a:ext cx="2980303" cy="369332"/>
          </a:xfrm>
          <a:prstGeom prst="rect">
            <a:avLst/>
          </a:prstGeom>
          <a:noFill/>
        </p:spPr>
        <p:txBody>
          <a:bodyPr wrap="none" rtlCol="0">
            <a:spAutoFit/>
          </a:bodyPr>
          <a:lstStyle/>
          <a:p>
            <a:r>
              <a:rPr lang="en-GB" dirty="0"/>
              <a:t>Infinitesimal mass in the body</a:t>
            </a:r>
            <a:endParaRPr lang="en-US" dirty="0"/>
          </a:p>
        </p:txBody>
      </p:sp>
      <p:cxnSp>
        <p:nvCxnSpPr>
          <p:cNvPr id="14" name="Straight Arrow Connector 13"/>
          <p:cNvCxnSpPr/>
          <p:nvPr/>
        </p:nvCxnSpPr>
        <p:spPr>
          <a:xfrm flipH="1">
            <a:off x="4898571" y="4725144"/>
            <a:ext cx="33469" cy="16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524956" y="2369957"/>
            <a:ext cx="1701903" cy="369332"/>
          </a:xfrm>
          <a:prstGeom prst="rect">
            <a:avLst/>
          </a:prstGeom>
          <a:noFill/>
        </p:spPr>
        <p:txBody>
          <a:bodyPr wrap="square" rtlCol="0">
            <a:spAutoFit/>
          </a:bodyPr>
          <a:lstStyle/>
          <a:p>
            <a:r>
              <a:rPr lang="en-GB" dirty="0"/>
              <a:t>body</a:t>
            </a:r>
            <a:endParaRPr lang="en-US" dirty="0"/>
          </a:p>
        </p:txBody>
      </p:sp>
      <p:sp>
        <p:nvSpPr>
          <p:cNvPr id="17" name="TextBox 16"/>
          <p:cNvSpPr txBox="1"/>
          <p:nvPr/>
        </p:nvSpPr>
        <p:spPr>
          <a:xfrm>
            <a:off x="6444208" y="1589303"/>
            <a:ext cx="2326278" cy="369332"/>
          </a:xfrm>
          <a:prstGeom prst="rect">
            <a:avLst/>
          </a:prstGeom>
          <a:noFill/>
        </p:spPr>
        <p:txBody>
          <a:bodyPr wrap="none" rtlCol="0">
            <a:spAutoFit/>
          </a:bodyPr>
          <a:lstStyle/>
          <a:p>
            <a:r>
              <a:rPr lang="en-GB" dirty="0">
                <a:solidFill>
                  <a:srgbClr val="FF0000"/>
                </a:solidFill>
              </a:rPr>
              <a:t>Important to remember</a:t>
            </a:r>
            <a:endParaRPr lang="en-US" dirty="0">
              <a:solidFill>
                <a:srgbClr val="FF0000"/>
              </a:solidFill>
            </a:endParaRPr>
          </a:p>
        </p:txBody>
      </p:sp>
      <mc:AlternateContent xmlns:mc="http://schemas.openxmlformats.org/markup-compatibility/2006">
        <mc:Choice xmlns:a14="http://schemas.microsoft.com/office/drawing/2010/main" Requires="a14">
          <p:sp>
            <p:nvSpPr>
              <p:cNvPr id="18" name="TextBox 17"/>
              <p:cNvSpPr txBox="1"/>
              <p:nvPr/>
            </p:nvSpPr>
            <p:spPr>
              <a:xfrm>
                <a:off x="3022479" y="3783990"/>
                <a:ext cx="110453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𝑑𝑚</m:t>
                      </m:r>
                      <m:r>
                        <a:rPr lang="en-GB" b="0" i="1" smtClean="0">
                          <a:latin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𝜌</m:t>
                      </m:r>
                      <m:r>
                        <a:rPr lang="en-GB" b="0" i="1" smtClean="0">
                          <a:latin typeface="Cambria Math" panose="02040503050406030204" pitchFamily="18" charset="0"/>
                          <a:ea typeface="Cambria Math" panose="02040503050406030204" pitchFamily="18" charset="0"/>
                        </a:rPr>
                        <m:t>𝑑𝑉</m:t>
                      </m:r>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3022479" y="3783990"/>
                <a:ext cx="1104533" cy="276999"/>
              </a:xfrm>
              <a:prstGeom prst="rect">
                <a:avLst/>
              </a:prstGeom>
              <a:blipFill rotWithShape="1">
                <a:blip r:embed="rId2"/>
                <a:stretch>
                  <a:fillRect l="-47" t="-9" r="-2171" b="59"/>
                </a:stretch>
              </a:blipFill>
            </p:spPr>
            <p:txBody>
              <a:bodyPr/>
              <a:lstStyle/>
              <a:p>
                <a:r>
                  <a:rPr lang="zh-CN" altLang="en-US">
                    <a:noFill/>
                  </a:rPr>
                  <a:t> </a:t>
                </a:r>
              </a:p>
            </p:txBody>
          </p:sp>
        </mc:Fallback>
      </mc:AlternateContent>
      <p:cxnSp>
        <p:nvCxnSpPr>
          <p:cNvPr id="21" name="Straight Arrow Connector 20"/>
          <p:cNvCxnSpPr/>
          <p:nvPr/>
        </p:nvCxnSpPr>
        <p:spPr>
          <a:xfrm flipV="1">
            <a:off x="2267744" y="2060848"/>
            <a:ext cx="108163" cy="25202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483007" y="4741817"/>
            <a:ext cx="3243196" cy="369332"/>
          </a:xfrm>
          <a:prstGeom prst="rect">
            <a:avLst/>
          </a:prstGeom>
          <a:noFill/>
        </p:spPr>
        <p:txBody>
          <a:bodyPr wrap="none" rtlCol="0">
            <a:spAutoFit/>
          </a:bodyPr>
          <a:lstStyle/>
          <a:p>
            <a:r>
              <a:rPr lang="en-GB" dirty="0"/>
              <a:t>distance from the axis of rotation</a:t>
            </a:r>
            <a:endParaRPr lang="en-US" dirty="0"/>
          </a:p>
        </p:txBody>
      </p:sp>
      <mc:AlternateContent xmlns:mc="http://schemas.openxmlformats.org/markup-compatibility/2006">
        <mc:Choice xmlns:a14="http://schemas.microsoft.com/office/drawing/2010/main" Requires="a14">
          <p:sp>
            <p:nvSpPr>
              <p:cNvPr id="23" name="TextBox 22"/>
              <p:cNvSpPr txBox="1"/>
              <p:nvPr/>
            </p:nvSpPr>
            <p:spPr>
              <a:xfrm>
                <a:off x="419548" y="5406474"/>
                <a:ext cx="8940653" cy="646331"/>
              </a:xfrm>
              <a:prstGeom prst="rect">
                <a:avLst/>
              </a:prstGeom>
              <a:noFill/>
            </p:spPr>
            <p:txBody>
              <a:bodyPr wrap="none" rtlCol="0">
                <a:spAutoFit/>
              </a:bodyPr>
              <a:lstStyle/>
              <a:p>
                <a:r>
                  <a:rPr lang="en-GB" dirty="0"/>
                  <a:t>where</a:t>
                </a:r>
                <a:r>
                  <a:rPr lang="en-GB" dirty="0">
                    <a:solidFill>
                      <a:srgbClr val="FF0000"/>
                    </a:solidFill>
                  </a:rPr>
                  <a:t> </a:t>
                </a:r>
                <a14:m>
                  <m:oMath xmlns:m="http://schemas.openxmlformats.org/officeDocument/2006/math">
                    <m:r>
                      <a:rPr lang="en-GB" i="1" smtClean="0">
                        <a:latin typeface="Cambria Math" panose="02040503050406030204" pitchFamily="18" charset="0"/>
                        <a:ea typeface="Cambria Math" panose="02040503050406030204" pitchFamily="18" charset="0"/>
                      </a:rPr>
                      <m:t>𝜌</m:t>
                    </m:r>
                  </m:oMath>
                </a14:m>
                <a:r>
                  <a:rPr lang="en-US" dirty="0"/>
                  <a:t> is the local mass density (SI unit: </a:t>
                </a:r>
                <a14:m>
                  <m:oMath xmlns:m="http://schemas.openxmlformats.org/officeDocument/2006/math">
                    <m:r>
                      <a:rPr lang="en-GB" b="0" i="1" smtClean="0">
                        <a:latin typeface="Cambria Math" panose="02040503050406030204" pitchFamily="18" charset="0"/>
                      </a:rPr>
                      <m:t>𝑘𝑔</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𝑚</m:t>
                        </m:r>
                      </m:e>
                      <m:sup>
                        <m:r>
                          <a:rPr lang="en-GB" b="0" i="1" smtClean="0">
                            <a:latin typeface="Cambria Math" panose="02040503050406030204" pitchFamily="18" charset="0"/>
                          </a:rPr>
                          <m:t>−</m:t>
                        </m:r>
                        <m:r>
                          <a:rPr lang="en-GB" b="0" i="1" smtClean="0">
                            <a:latin typeface="Cambria Math" panose="02040503050406030204" pitchFamily="18" charset="0"/>
                          </a:rPr>
                          <m:t>3</m:t>
                        </m:r>
                      </m:sup>
                    </m:sSup>
                  </m:oMath>
                </a14:m>
                <a:r>
                  <a:rPr lang="en-US" dirty="0"/>
                  <a:t>), </a:t>
                </a:r>
                <a14:m>
                  <m:oMath xmlns:m="http://schemas.openxmlformats.org/officeDocument/2006/math">
                    <m:r>
                      <a:rPr lang="en-GB" b="0" i="1" smtClean="0">
                        <a:latin typeface="Cambria Math" panose="02040503050406030204" pitchFamily="18" charset="0"/>
                      </a:rPr>
                      <m:t>𝑑𝑉</m:t>
                    </m:r>
                  </m:oMath>
                </a14:m>
                <a:r>
                  <a:rPr lang="en-US" dirty="0"/>
                  <a:t> is an infinitesimal volume in the body</a:t>
                </a:r>
                <a:endParaRPr lang="en-US" dirty="0"/>
              </a:p>
              <a:p>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419548" y="5406474"/>
                <a:ext cx="8940653" cy="646331"/>
              </a:xfrm>
              <a:prstGeom prst="rect">
                <a:avLst/>
              </a:prstGeom>
              <a:blipFill rotWithShape="1">
                <a:blip r:embed="rId3"/>
                <a:stretch>
                  <a:fillRect l="-5" t="-13" r="3" b="96"/>
                </a:stretch>
              </a:blipFill>
            </p:spPr>
            <p:txBody>
              <a:bodyPr/>
              <a:lstStyle/>
              <a:p>
                <a:r>
                  <a:rPr lang="zh-CN" altLang="en-US">
                    <a:noFill/>
                  </a:rPr>
                  <a:t> </a:t>
                </a:r>
              </a:p>
            </p:txBody>
          </p:sp>
        </mc:Fallback>
      </mc:AlternateContent>
      <p:sp>
        <p:nvSpPr>
          <p:cNvPr id="24" name="TextBox 23"/>
          <p:cNvSpPr txBox="1"/>
          <p:nvPr/>
        </p:nvSpPr>
        <p:spPr>
          <a:xfrm>
            <a:off x="682587" y="6071131"/>
            <a:ext cx="7908026" cy="646331"/>
          </a:xfrm>
          <a:prstGeom prst="rect">
            <a:avLst/>
          </a:prstGeom>
          <a:noFill/>
        </p:spPr>
        <p:txBody>
          <a:bodyPr wrap="square" rtlCol="0">
            <a:spAutoFit/>
          </a:bodyPr>
          <a:lstStyle/>
          <a:p>
            <a:r>
              <a:rPr lang="en-GB" dirty="0">
                <a:solidFill>
                  <a:srgbClr val="FF0000"/>
                </a:solidFill>
              </a:rPr>
              <a:t>Warning</a:t>
            </a:r>
            <a:r>
              <a:rPr lang="en-GB" dirty="0"/>
              <a:t>: take care that the mass density of the body could be not uniform ! But for us, we will consider in most of cases that it is uniform.</a:t>
            </a:r>
            <a:endParaRPr lang="en-US" dirty="0"/>
          </a:p>
        </p:txBody>
      </p:sp>
      <p:sp>
        <p:nvSpPr>
          <p:cNvPr id="16" name="TextBox 15"/>
          <p:cNvSpPr txBox="1"/>
          <p:nvPr/>
        </p:nvSpPr>
        <p:spPr>
          <a:xfrm>
            <a:off x="3950217" y="2348880"/>
            <a:ext cx="1701903" cy="369332"/>
          </a:xfrm>
          <a:prstGeom prst="rect">
            <a:avLst/>
          </a:prstGeom>
          <a:noFill/>
        </p:spPr>
        <p:txBody>
          <a:bodyPr wrap="square" rtlCol="0">
            <a:spAutoFit/>
          </a:bodyPr>
          <a:lstStyle/>
          <a:p>
            <a:r>
              <a:rPr lang="en-GB" dirty="0"/>
              <a:t>body</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699792" y="4065638"/>
            <a:ext cx="3472268" cy="1614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5999" y="-99392"/>
            <a:ext cx="8229600" cy="1143000"/>
          </a:xfrm>
        </p:spPr>
        <p:txBody>
          <a:bodyPr/>
          <a:lstStyle/>
          <a:p>
            <a:r>
              <a:rPr lang="en-GB" dirty="0"/>
              <a:t>The moment of inertia</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5" name="TextBox 4"/>
              <p:cNvSpPr txBox="1"/>
              <p:nvPr/>
            </p:nvSpPr>
            <p:spPr>
              <a:xfrm>
                <a:off x="827584" y="1043608"/>
                <a:ext cx="5344476" cy="161454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4000" b="0" i="1" smtClean="0">
                          <a:solidFill>
                            <a:srgbClr val="FF0000"/>
                          </a:solidFill>
                          <a:latin typeface="Cambria Math" panose="02040503050406030204" pitchFamily="18" charset="0"/>
                        </a:rPr>
                        <m:t>𝐼</m:t>
                      </m:r>
                      <m:r>
                        <a:rPr lang="en-GB" sz="4000" b="0" i="1" smtClean="0">
                          <a:solidFill>
                            <a:srgbClr val="FF0000"/>
                          </a:solidFill>
                          <a:latin typeface="Cambria Math" panose="02040503050406030204" pitchFamily="18" charset="0"/>
                        </a:rPr>
                        <m:t>=</m:t>
                      </m:r>
                      <m:nary>
                        <m:naryPr>
                          <m:limLoc m:val="undOvr"/>
                          <m:subHide m:val="on"/>
                          <m:supHide m:val="on"/>
                          <m:ctrlPr>
                            <a:rPr lang="en-GB" sz="4000" b="0" i="1" smtClean="0">
                              <a:solidFill>
                                <a:srgbClr val="FF0000"/>
                              </a:solidFill>
                              <a:latin typeface="Cambria Math" panose="02040503050406030204" pitchFamily="18" charset="0"/>
                            </a:rPr>
                          </m:ctrlPr>
                        </m:naryPr>
                        <m:sub/>
                        <m:sup/>
                        <m:e>
                          <m:sSup>
                            <m:sSupPr>
                              <m:ctrlPr>
                                <a:rPr lang="en-GB" sz="4000" b="0" i="1" smtClean="0">
                                  <a:solidFill>
                                    <a:srgbClr val="FF0000"/>
                                  </a:solidFill>
                                  <a:latin typeface="Cambria Math" panose="02040503050406030204" pitchFamily="18" charset="0"/>
                                </a:rPr>
                              </m:ctrlPr>
                            </m:sSupPr>
                            <m:e>
                              <m:r>
                                <a:rPr lang="en-GB" sz="4000" b="0" i="1" smtClean="0">
                                  <a:solidFill>
                                    <a:srgbClr val="FF0000"/>
                                  </a:solidFill>
                                  <a:latin typeface="Cambria Math" panose="02040503050406030204" pitchFamily="18" charset="0"/>
                                </a:rPr>
                                <m:t>𝑟</m:t>
                              </m:r>
                            </m:e>
                            <m:sup>
                              <m:r>
                                <a:rPr lang="en-GB" sz="4000" b="0" i="1" smtClean="0">
                                  <a:solidFill>
                                    <a:srgbClr val="FF0000"/>
                                  </a:solidFill>
                                  <a:latin typeface="Cambria Math" panose="02040503050406030204" pitchFamily="18" charset="0"/>
                                </a:rPr>
                                <m:t>2</m:t>
                              </m:r>
                            </m:sup>
                          </m:sSup>
                          <m:r>
                            <a:rPr lang="en-GB" sz="4000" b="0" i="1" smtClean="0">
                              <a:solidFill>
                                <a:srgbClr val="FF0000"/>
                              </a:solidFill>
                              <a:latin typeface="Cambria Math" panose="02040503050406030204" pitchFamily="18" charset="0"/>
                            </a:rPr>
                            <m:t>𝑑𝑚</m:t>
                          </m:r>
                        </m:e>
                      </m:nary>
                      <m:r>
                        <a:rPr lang="en-GB" sz="4000" b="0" i="1" smtClean="0">
                          <a:solidFill>
                            <a:srgbClr val="FF0000"/>
                          </a:solidFill>
                          <a:latin typeface="Cambria Math" panose="02040503050406030204" pitchFamily="18" charset="0"/>
                        </a:rPr>
                        <m:t>=</m:t>
                      </m:r>
                      <m:nary>
                        <m:naryPr>
                          <m:limLoc m:val="undOvr"/>
                          <m:subHide m:val="on"/>
                          <m:supHide m:val="on"/>
                          <m:ctrlPr>
                            <a:rPr lang="en-GB" sz="4000" b="0" i="1" smtClean="0">
                              <a:solidFill>
                                <a:srgbClr val="FF0000"/>
                              </a:solidFill>
                              <a:latin typeface="Cambria Math" panose="02040503050406030204" pitchFamily="18" charset="0"/>
                            </a:rPr>
                          </m:ctrlPr>
                        </m:naryPr>
                        <m:sub/>
                        <m:sup/>
                        <m:e>
                          <m:sSup>
                            <m:sSupPr>
                              <m:ctrlPr>
                                <a:rPr lang="en-GB" sz="4000" b="0" i="1" smtClean="0">
                                  <a:solidFill>
                                    <a:srgbClr val="FF0000"/>
                                  </a:solidFill>
                                  <a:latin typeface="Cambria Math" panose="02040503050406030204" pitchFamily="18" charset="0"/>
                                </a:rPr>
                              </m:ctrlPr>
                            </m:sSupPr>
                            <m:e>
                              <m:r>
                                <a:rPr lang="en-GB" sz="4000" b="0" i="1" smtClean="0">
                                  <a:solidFill>
                                    <a:srgbClr val="FF0000"/>
                                  </a:solidFill>
                                  <a:latin typeface="Cambria Math" panose="02040503050406030204" pitchFamily="18" charset="0"/>
                                </a:rPr>
                                <m:t>𝑟</m:t>
                              </m:r>
                            </m:e>
                            <m:sup>
                              <m:r>
                                <a:rPr lang="en-GB" sz="4000" b="0" i="1" smtClean="0">
                                  <a:solidFill>
                                    <a:srgbClr val="FF0000"/>
                                  </a:solidFill>
                                  <a:latin typeface="Cambria Math" panose="02040503050406030204" pitchFamily="18" charset="0"/>
                                </a:rPr>
                                <m:t>2</m:t>
                              </m:r>
                            </m:sup>
                          </m:sSup>
                          <m:r>
                            <a:rPr lang="en-GB" sz="4000" b="0" i="1" smtClean="0">
                              <a:solidFill>
                                <a:srgbClr val="FF0000"/>
                              </a:solidFill>
                              <a:latin typeface="Cambria Math" panose="02040503050406030204" pitchFamily="18" charset="0"/>
                              <a:ea typeface="Cambria Math" panose="02040503050406030204" pitchFamily="18" charset="0"/>
                            </a:rPr>
                            <m:t>𝜌</m:t>
                          </m:r>
                          <m:r>
                            <a:rPr lang="en-GB" sz="4000" b="0" i="1" smtClean="0">
                              <a:solidFill>
                                <a:srgbClr val="FF0000"/>
                              </a:solidFill>
                              <a:latin typeface="Cambria Math" panose="02040503050406030204" pitchFamily="18" charset="0"/>
                              <a:ea typeface="Cambria Math" panose="02040503050406030204" pitchFamily="18" charset="0"/>
                            </a:rPr>
                            <m:t>𝑑𝑉</m:t>
                          </m:r>
                        </m:e>
                      </m:nary>
                    </m:oMath>
                  </m:oMathPara>
                </a14:m>
                <a:endParaRPr lang="en-GB" sz="4000" b="0" i="1" dirty="0" smtClean="0">
                  <a:solidFill>
                    <a:srgbClr val="FF0000"/>
                  </a:solidFill>
                  <a:latin typeface="Cambria Math" panose="02040503050406030204" pitchFamily="18" charset="0"/>
                  <a:ea typeface="Cambria Math" panose="02040503050406030204" pitchFamily="18" charset="0"/>
                  <a:cs typeface="Cambria Math" panose="02040503050406030204" pitchFamily="18" charset="0"/>
                </a:endParaRPr>
              </a:p>
            </p:txBody>
          </p:sp>
        </mc:Choice>
        <mc:Fallback>
          <p:sp>
            <p:nvSpPr>
              <p:cNvPr id="5" name="TextBox 4"/>
              <p:cNvSpPr txBox="1">
                <a:spLocks noRot="1" noChangeAspect="1" noMove="1" noResize="1" noEditPoints="1" noAdjustHandles="1" noChangeArrowheads="1" noChangeShapeType="1" noTextEdit="1"/>
              </p:cNvSpPr>
              <p:nvPr/>
            </p:nvSpPr>
            <p:spPr>
              <a:xfrm>
                <a:off x="827584" y="1043608"/>
                <a:ext cx="5344476" cy="1614545"/>
              </a:xfrm>
              <a:prstGeom prst="rect">
                <a:avLst/>
              </a:prstGeom>
              <a:blipFill rotWithShape="1">
                <a:blip r:embed="rId1"/>
                <a:stretch>
                  <a:fillRect l="-3" t="-19" r="-145" b="3"/>
                </a:stretch>
              </a:blipFill>
            </p:spPr>
            <p:txBody>
              <a:bodyPr/>
              <a:lstStyle/>
              <a:p>
                <a:r>
                  <a:rPr lang="zh-CN" altLang="en-US">
                    <a:noFill/>
                  </a:rPr>
                  <a:t> </a:t>
                </a:r>
              </a:p>
            </p:txBody>
          </p:sp>
        </mc:Fallback>
      </mc:AlternateContent>
      <p:sp>
        <p:nvSpPr>
          <p:cNvPr id="15" name="TextBox 14"/>
          <p:cNvSpPr txBox="1"/>
          <p:nvPr/>
        </p:nvSpPr>
        <p:spPr>
          <a:xfrm>
            <a:off x="1547664" y="2348880"/>
            <a:ext cx="1701903" cy="369332"/>
          </a:xfrm>
          <a:prstGeom prst="rect">
            <a:avLst/>
          </a:prstGeom>
          <a:noFill/>
        </p:spPr>
        <p:txBody>
          <a:bodyPr wrap="square" rtlCol="0">
            <a:spAutoFit/>
          </a:bodyPr>
          <a:lstStyle/>
          <a:p>
            <a:r>
              <a:rPr lang="en-GB" dirty="0">
                <a:solidFill>
                  <a:srgbClr val="FF0000"/>
                </a:solidFill>
              </a:rPr>
              <a:t>body</a:t>
            </a:r>
            <a:endParaRPr lang="en-GB" dirty="0">
              <a:solidFill>
                <a:srgbClr val="FF0000"/>
              </a:solidFill>
            </a:endParaRPr>
          </a:p>
        </p:txBody>
      </p:sp>
      <p:sp>
        <p:nvSpPr>
          <p:cNvPr id="17" name="TextBox 16"/>
          <p:cNvSpPr txBox="1"/>
          <p:nvPr/>
        </p:nvSpPr>
        <p:spPr>
          <a:xfrm>
            <a:off x="6444208" y="1589303"/>
            <a:ext cx="2326278" cy="369332"/>
          </a:xfrm>
          <a:prstGeom prst="rect">
            <a:avLst/>
          </a:prstGeom>
          <a:noFill/>
        </p:spPr>
        <p:txBody>
          <a:bodyPr wrap="none" rtlCol="0">
            <a:spAutoFit/>
          </a:bodyPr>
          <a:lstStyle/>
          <a:p>
            <a:r>
              <a:rPr lang="en-GB" dirty="0">
                <a:solidFill>
                  <a:srgbClr val="FF0000"/>
                </a:solidFill>
              </a:rPr>
              <a:t>Important to remember</a:t>
            </a:r>
            <a:endParaRPr lang="en-US" dirty="0">
              <a:solidFill>
                <a:srgbClr val="FF0000"/>
              </a:solidFill>
            </a:endParaRPr>
          </a:p>
        </p:txBody>
      </p:sp>
      <mc:AlternateContent xmlns:mc="http://schemas.openxmlformats.org/markup-compatibility/2006">
        <mc:Choice xmlns:a14="http://schemas.microsoft.com/office/drawing/2010/main" Requires="a14">
          <p:sp>
            <p:nvSpPr>
              <p:cNvPr id="3" name="TextBox 2"/>
              <p:cNvSpPr txBox="1"/>
              <p:nvPr/>
            </p:nvSpPr>
            <p:spPr>
              <a:xfrm>
                <a:off x="712388" y="3383351"/>
                <a:ext cx="5282793" cy="461665"/>
              </a:xfrm>
              <a:prstGeom prst="rect">
                <a:avLst/>
              </a:prstGeom>
              <a:noFill/>
            </p:spPr>
            <p:txBody>
              <a:bodyPr wrap="none" rtlCol="0">
                <a:spAutoFit/>
              </a:bodyPr>
              <a:lstStyle/>
              <a:p>
                <a:r>
                  <a:rPr lang="en-GB" sz="2400" dirty="0"/>
                  <a:t>For a body with uniform mass density </a:t>
                </a:r>
                <a14:m>
                  <m:oMath xmlns:m="http://schemas.openxmlformats.org/officeDocument/2006/math">
                    <m:r>
                      <a:rPr lang="en-GB" sz="2400" i="1" smtClean="0">
                        <a:latin typeface="Cambria Math" panose="02040503050406030204" pitchFamily="18" charset="0"/>
                        <a:ea typeface="Cambria Math" panose="02040503050406030204" pitchFamily="18" charset="0"/>
                      </a:rPr>
                      <m:t>𝜌</m:t>
                    </m:r>
                  </m:oMath>
                </a14:m>
                <a:r>
                  <a:rPr lang="en-GB" sz="2400" dirty="0"/>
                  <a:t>: </a:t>
                </a:r>
                <a:endParaRPr lang="en-US" sz="2400" dirty="0"/>
              </a:p>
            </p:txBody>
          </p:sp>
        </mc:Choice>
        <mc:Fallback>
          <p:sp>
            <p:nvSpPr>
              <p:cNvPr id="3" name="TextBox 2"/>
              <p:cNvSpPr txBox="1">
                <a:spLocks noRot="1" noChangeAspect="1" noMove="1" noResize="1" noEditPoints="1" noAdjustHandles="1" noChangeArrowheads="1" noChangeShapeType="1" noTextEdit="1"/>
              </p:cNvSpPr>
              <p:nvPr/>
            </p:nvSpPr>
            <p:spPr>
              <a:xfrm>
                <a:off x="712388" y="3383351"/>
                <a:ext cx="5282793" cy="461665"/>
              </a:xfrm>
              <a:prstGeom prst="rect">
                <a:avLst/>
              </a:prstGeom>
              <a:blipFill rotWithShape="1">
                <a:blip r:embed="rId2"/>
                <a:stretch>
                  <a:fillRect l="-10" t="-15" r="-310" b="2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2967621" y="4065638"/>
                <a:ext cx="2918460" cy="116903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4000" b="1" i="1" smtClean="0">
                          <a:solidFill>
                            <a:srgbClr val="FF0000"/>
                          </a:solidFill>
                          <a:latin typeface="Cambria Math" panose="02040503050406030204" pitchFamily="18" charset="0"/>
                        </a:rPr>
                        <m:t>𝑰</m:t>
                      </m:r>
                      <m:r>
                        <a:rPr lang="en-GB" sz="4000" b="1" i="1" smtClean="0">
                          <a:solidFill>
                            <a:srgbClr val="FF0000"/>
                          </a:solidFill>
                          <a:latin typeface="Cambria Math" panose="02040503050406030204" pitchFamily="18" charset="0"/>
                        </a:rPr>
                        <m:t>=</m:t>
                      </m:r>
                      <m:r>
                        <a:rPr lang="en-GB" sz="4000" b="1" i="1" smtClean="0">
                          <a:solidFill>
                            <a:srgbClr val="FF0000"/>
                          </a:solidFill>
                          <a:latin typeface="Cambria Math" panose="02040503050406030204" pitchFamily="18" charset="0"/>
                          <a:ea typeface="Cambria Math" panose="02040503050406030204" pitchFamily="18" charset="0"/>
                        </a:rPr>
                        <m:t>𝝆</m:t>
                      </m:r>
                      <m:nary>
                        <m:naryPr>
                          <m:limLoc m:val="undOvr"/>
                          <m:subHide m:val="on"/>
                          <m:supHide m:val="on"/>
                          <m:ctrlPr>
                            <a:rPr lang="en-GB" sz="4000" b="1" i="1" smtClean="0">
                              <a:solidFill>
                                <a:srgbClr val="FF0000"/>
                              </a:solidFill>
                              <a:latin typeface="Cambria Math" panose="02040503050406030204" pitchFamily="18" charset="0"/>
                            </a:rPr>
                          </m:ctrlPr>
                        </m:naryPr>
                        <m:sub/>
                        <m:sup/>
                        <m:e>
                          <m:sSup>
                            <m:sSupPr>
                              <m:ctrlPr>
                                <a:rPr lang="en-GB" sz="4000" b="1" i="1" smtClean="0">
                                  <a:solidFill>
                                    <a:srgbClr val="FF0000"/>
                                  </a:solidFill>
                                  <a:latin typeface="Cambria Math" panose="02040503050406030204" pitchFamily="18" charset="0"/>
                                </a:rPr>
                              </m:ctrlPr>
                            </m:sSupPr>
                            <m:e>
                              <m:r>
                                <a:rPr lang="en-GB" sz="4000" b="1" i="1" smtClean="0">
                                  <a:solidFill>
                                    <a:srgbClr val="FF0000"/>
                                  </a:solidFill>
                                  <a:latin typeface="Cambria Math" panose="02040503050406030204" pitchFamily="18" charset="0"/>
                                </a:rPr>
                                <m:t>𝒓</m:t>
                              </m:r>
                            </m:e>
                            <m:sup>
                              <m:r>
                                <a:rPr lang="en-GB" sz="4000" b="1" i="1" smtClean="0">
                                  <a:solidFill>
                                    <a:srgbClr val="FF0000"/>
                                  </a:solidFill>
                                  <a:latin typeface="Cambria Math" panose="02040503050406030204" pitchFamily="18" charset="0"/>
                                </a:rPr>
                                <m:t>𝟐</m:t>
                              </m:r>
                            </m:sup>
                          </m:sSup>
                          <m:r>
                            <a:rPr lang="en-GB" sz="4000" b="1" i="1" smtClean="0">
                              <a:solidFill>
                                <a:srgbClr val="FF0000"/>
                              </a:solidFill>
                              <a:latin typeface="Cambria Math" panose="02040503050406030204" pitchFamily="18" charset="0"/>
                              <a:ea typeface="Cambria Math" panose="02040503050406030204" pitchFamily="18" charset="0"/>
                            </a:rPr>
                            <m:t>𝒅𝑽</m:t>
                          </m:r>
                        </m:e>
                      </m:nary>
                    </m:oMath>
                  </m:oMathPara>
                </a14:m>
                <a:endParaRPr lang="en-GB" sz="4000" b="1" i="1" dirty="0" smtClean="0">
                  <a:solidFill>
                    <a:srgbClr val="FF0000"/>
                  </a:solidFill>
                  <a:latin typeface="Cambria Math" panose="02040503050406030204" pitchFamily="18" charset="0"/>
                  <a:ea typeface="Cambria Math" panose="02040503050406030204" pitchFamily="18" charset="0"/>
                  <a:cs typeface="Cambria Math" panose="02040503050406030204" pitchFamily="18" charset="0"/>
                </a:endParaRPr>
              </a:p>
            </p:txBody>
          </p:sp>
        </mc:Choice>
        <mc:Fallback>
          <p:sp>
            <p:nvSpPr>
              <p:cNvPr id="16" name="TextBox 15"/>
              <p:cNvSpPr txBox="1">
                <a:spLocks noRot="1" noChangeAspect="1" noMove="1" noResize="1" noEditPoints="1" noAdjustHandles="1" noChangeArrowheads="1" noChangeShapeType="1" noTextEdit="1"/>
              </p:cNvSpPr>
              <p:nvPr/>
            </p:nvSpPr>
            <p:spPr>
              <a:xfrm>
                <a:off x="2967621" y="4065638"/>
                <a:ext cx="2918460" cy="1169035"/>
              </a:xfrm>
              <a:prstGeom prst="rect">
                <a:avLst/>
              </a:prstGeom>
              <a:blipFill rotWithShape="1">
                <a:blip r:embed="rId3"/>
                <a:stretch>
                  <a:fillRect l="-9" t="-31" r="-5887" b="31"/>
                </a:stretch>
              </a:blipFill>
            </p:spPr>
            <p:txBody>
              <a:bodyPr/>
              <a:lstStyle/>
              <a:p>
                <a:r>
                  <a:rPr lang="zh-CN" altLang="en-US">
                    <a:noFill/>
                  </a:rPr>
                  <a:t> </a:t>
                </a:r>
              </a:p>
            </p:txBody>
          </p:sp>
        </mc:Fallback>
      </mc:AlternateContent>
      <p:sp>
        <p:nvSpPr>
          <p:cNvPr id="19" name="TextBox 18"/>
          <p:cNvSpPr txBox="1"/>
          <p:nvPr/>
        </p:nvSpPr>
        <p:spPr>
          <a:xfrm>
            <a:off x="3950217" y="2348880"/>
            <a:ext cx="1701903" cy="369332"/>
          </a:xfrm>
          <a:prstGeom prst="rect">
            <a:avLst/>
          </a:prstGeom>
          <a:noFill/>
        </p:spPr>
        <p:txBody>
          <a:bodyPr wrap="square" rtlCol="0">
            <a:spAutoFit/>
          </a:bodyPr>
          <a:lstStyle/>
          <a:p>
            <a:r>
              <a:rPr lang="en-GB" dirty="0">
                <a:solidFill>
                  <a:srgbClr val="FF0000"/>
                </a:solidFill>
              </a:rPr>
              <a:t>body</a:t>
            </a:r>
            <a:endParaRPr lang="en-GB" dirty="0">
              <a:solidFill>
                <a:srgbClr val="FF0000"/>
              </a:solidFill>
            </a:endParaRPr>
          </a:p>
        </p:txBody>
      </p:sp>
      <p:sp>
        <p:nvSpPr>
          <p:cNvPr id="11" name="TextBox 10"/>
          <p:cNvSpPr txBox="1"/>
          <p:nvPr/>
        </p:nvSpPr>
        <p:spPr>
          <a:xfrm>
            <a:off x="4067944" y="5373216"/>
            <a:ext cx="1701903" cy="368300"/>
          </a:xfrm>
          <a:prstGeom prst="rect">
            <a:avLst/>
          </a:prstGeom>
          <a:noFill/>
        </p:spPr>
        <p:txBody>
          <a:bodyPr wrap="square" rtlCol="0">
            <a:spAutoFit/>
          </a:bodyPr>
          <a:lstStyle/>
          <a:p>
            <a:r>
              <a:rPr lang="en-GB" b="1" dirty="0">
                <a:solidFill>
                  <a:srgbClr val="FF0000"/>
                </a:solidFill>
              </a:rPr>
              <a:t>body</a:t>
            </a:r>
            <a:endParaRPr lang="en-GB" b="1" dirty="0">
              <a:solidFill>
                <a:srgbClr val="FF0000"/>
              </a:solidFill>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TextBox 4"/>
          <p:cNvSpPr txBox="1"/>
          <p:nvPr/>
        </p:nvSpPr>
        <p:spPr>
          <a:xfrm>
            <a:off x="755576" y="1242512"/>
            <a:ext cx="7822583" cy="369332"/>
          </a:xfrm>
          <a:prstGeom prst="rect">
            <a:avLst/>
          </a:prstGeom>
          <a:noFill/>
        </p:spPr>
        <p:txBody>
          <a:bodyPr wrap="square" rtlCol="0">
            <a:spAutoFit/>
          </a:bodyPr>
          <a:lstStyle/>
          <a:p>
            <a:r>
              <a:rPr lang="en-GB" dirty="0"/>
              <a:t>Imagine we want to use integral calculation to describe the surface of a disk </a:t>
            </a:r>
            <a:endParaRPr lang="en-US" dirty="0"/>
          </a:p>
        </p:txBody>
      </p:sp>
      <p:sp>
        <p:nvSpPr>
          <p:cNvPr id="6" name="Oval 5"/>
          <p:cNvSpPr/>
          <p:nvPr/>
        </p:nvSpPr>
        <p:spPr>
          <a:xfrm>
            <a:off x="3590338" y="1628800"/>
            <a:ext cx="1656184" cy="19442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563888" y="3639850"/>
            <a:ext cx="2013693" cy="369332"/>
          </a:xfrm>
          <a:prstGeom prst="rect">
            <a:avLst/>
          </a:prstGeom>
          <a:noFill/>
        </p:spPr>
        <p:txBody>
          <a:bodyPr wrap="none" rtlCol="0">
            <a:spAutoFit/>
          </a:bodyPr>
          <a:lstStyle/>
          <a:p>
            <a:r>
              <a:rPr lang="en-GB" dirty="0"/>
              <a:t>Disk of surface S=?</a:t>
            </a:r>
            <a:endParaRPr lang="en-US" dirty="0"/>
          </a:p>
        </p:txBody>
      </p:sp>
      <p:cxnSp>
        <p:nvCxnSpPr>
          <p:cNvPr id="9" name="Straight Connector 8"/>
          <p:cNvCxnSpPr>
            <a:endCxn id="6" idx="7"/>
          </p:cNvCxnSpPr>
          <p:nvPr/>
        </p:nvCxnSpPr>
        <p:spPr>
          <a:xfrm flipV="1">
            <a:off x="4418430" y="1913524"/>
            <a:ext cx="585549" cy="8674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TextBox 9"/>
              <p:cNvSpPr txBox="1"/>
              <p:nvPr/>
            </p:nvSpPr>
            <p:spPr>
              <a:xfrm>
                <a:off x="4499287" y="2167176"/>
                <a:ext cx="21191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𝑅</m:t>
                      </m:r>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4499287" y="2167176"/>
                <a:ext cx="211917" cy="276999"/>
              </a:xfrm>
              <a:prstGeom prst="rect">
                <a:avLst/>
              </a:prstGeom>
              <a:blipFill rotWithShape="1">
                <a:blip r:embed="rId1"/>
                <a:stretch>
                  <a:fillRect l="-147" t="-201" r="-14018" b="22"/>
                </a:stretch>
              </a:blipFill>
            </p:spPr>
            <p:txBody>
              <a:bodyPr/>
              <a:lstStyle/>
              <a:p>
                <a:r>
                  <a:rPr lang="zh-CN" altLang="en-US">
                    <a:noFill/>
                  </a:rPr>
                  <a:t> </a:t>
                </a:r>
              </a:p>
            </p:txBody>
          </p:sp>
        </mc:Fallback>
      </mc:AlternateContent>
      <p:sp>
        <p:nvSpPr>
          <p:cNvPr id="27" name="Title 1"/>
          <p:cNvSpPr>
            <a:spLocks noGrp="1"/>
          </p:cNvSpPr>
          <p:nvPr>
            <p:ph type="title"/>
          </p:nvPr>
        </p:nvSpPr>
        <p:spPr>
          <a:xfrm>
            <a:off x="457200" y="116734"/>
            <a:ext cx="8229600" cy="1143000"/>
          </a:xfrm>
        </p:spPr>
        <p:txBody>
          <a:bodyPr/>
          <a:lstStyle/>
          <a:p>
            <a:r>
              <a:rPr lang="en-GB" sz="2400" dirty="0"/>
              <a:t>A word about integral calculation</a:t>
            </a:r>
            <a:endParaRPr lang="en-US" sz="2400"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TextBox 4"/>
          <p:cNvSpPr txBox="1"/>
          <p:nvPr/>
        </p:nvSpPr>
        <p:spPr>
          <a:xfrm>
            <a:off x="755576" y="1242512"/>
            <a:ext cx="7822583" cy="369332"/>
          </a:xfrm>
          <a:prstGeom prst="rect">
            <a:avLst/>
          </a:prstGeom>
          <a:noFill/>
        </p:spPr>
        <p:txBody>
          <a:bodyPr wrap="square" rtlCol="0">
            <a:spAutoFit/>
          </a:bodyPr>
          <a:lstStyle/>
          <a:p>
            <a:r>
              <a:rPr lang="en-GB" dirty="0"/>
              <a:t>Imagine we want to use integral calculation to describe the surface of a disk </a:t>
            </a:r>
            <a:endParaRPr lang="en-US" dirty="0"/>
          </a:p>
        </p:txBody>
      </p:sp>
      <p:sp>
        <p:nvSpPr>
          <p:cNvPr id="6" name="Oval 5"/>
          <p:cNvSpPr/>
          <p:nvPr/>
        </p:nvSpPr>
        <p:spPr>
          <a:xfrm>
            <a:off x="3590338" y="1628800"/>
            <a:ext cx="1656184" cy="19442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563888" y="3639850"/>
            <a:ext cx="2013693" cy="369332"/>
          </a:xfrm>
          <a:prstGeom prst="rect">
            <a:avLst/>
          </a:prstGeom>
          <a:noFill/>
        </p:spPr>
        <p:txBody>
          <a:bodyPr wrap="none" rtlCol="0">
            <a:spAutoFit/>
          </a:bodyPr>
          <a:lstStyle/>
          <a:p>
            <a:r>
              <a:rPr lang="en-GB" dirty="0"/>
              <a:t>Disk of surface S=?</a:t>
            </a:r>
            <a:endParaRPr lang="en-US" dirty="0"/>
          </a:p>
        </p:txBody>
      </p:sp>
      <p:cxnSp>
        <p:nvCxnSpPr>
          <p:cNvPr id="9" name="Straight Connector 8"/>
          <p:cNvCxnSpPr>
            <a:endCxn id="6" idx="7"/>
          </p:cNvCxnSpPr>
          <p:nvPr/>
        </p:nvCxnSpPr>
        <p:spPr>
          <a:xfrm flipV="1">
            <a:off x="4418430" y="1913524"/>
            <a:ext cx="585549" cy="8674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TextBox 9"/>
              <p:cNvSpPr txBox="1"/>
              <p:nvPr/>
            </p:nvSpPr>
            <p:spPr>
              <a:xfrm>
                <a:off x="4499287" y="2167176"/>
                <a:ext cx="21191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𝑅</m:t>
                      </m:r>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4499287" y="2167176"/>
                <a:ext cx="211917" cy="276999"/>
              </a:xfrm>
              <a:prstGeom prst="rect">
                <a:avLst/>
              </a:prstGeom>
              <a:blipFill rotWithShape="1">
                <a:blip r:embed="rId1"/>
                <a:stretch>
                  <a:fillRect l="-147" t="-201" r="-14018" b="2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449620" y="4102849"/>
                <a:ext cx="8523167" cy="369332"/>
              </a:xfrm>
              <a:prstGeom prst="rect">
                <a:avLst/>
              </a:prstGeom>
              <a:noFill/>
            </p:spPr>
            <p:txBody>
              <a:bodyPr wrap="none" rtlCol="0">
                <a:spAutoFit/>
              </a:bodyPr>
              <a:lstStyle/>
              <a:p>
                <a:r>
                  <a:rPr lang="en-GB" dirty="0"/>
                  <a:t>The choice of the infinitesimal surface </a:t>
                </a:r>
                <a14:m>
                  <m:oMath xmlns:m="http://schemas.openxmlformats.org/officeDocument/2006/math">
                    <m:r>
                      <a:rPr lang="en-GB" b="0" i="1" smtClean="0">
                        <a:latin typeface="Cambria Math" panose="02040503050406030204" pitchFamily="18" charset="0"/>
                      </a:rPr>
                      <m:t>𝑑𝑆</m:t>
                    </m:r>
                  </m:oMath>
                </a14:m>
                <a:r>
                  <a:rPr lang="en-US" dirty="0"/>
                  <a:t> within the disk depends to the shape considered.</a:t>
                </a:r>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449620" y="4102849"/>
                <a:ext cx="8523167" cy="369332"/>
              </a:xfrm>
              <a:prstGeom prst="rect">
                <a:avLst/>
              </a:prstGeom>
              <a:blipFill rotWithShape="1">
                <a:blip r:embed="rId2"/>
                <a:stretch>
                  <a:fillRect t="-31" r="3" b="138"/>
                </a:stretch>
              </a:blipFill>
            </p:spPr>
            <p:txBody>
              <a:bodyPr/>
              <a:lstStyle/>
              <a:p>
                <a:r>
                  <a:rPr lang="zh-CN" altLang="en-US">
                    <a:noFill/>
                  </a:rPr>
                  <a:t> </a:t>
                </a:r>
              </a:p>
            </p:txBody>
          </p:sp>
        </mc:Fallback>
      </mc:AlternateContent>
      <p:sp>
        <p:nvSpPr>
          <p:cNvPr id="12" name="Oval 11"/>
          <p:cNvSpPr/>
          <p:nvPr/>
        </p:nvSpPr>
        <p:spPr>
          <a:xfrm>
            <a:off x="1259632" y="4564387"/>
            <a:ext cx="1656184" cy="19442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619672" y="5085184"/>
            <a:ext cx="1008112" cy="792088"/>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695872" y="5189004"/>
            <a:ext cx="855712" cy="584448"/>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flipH="1">
            <a:off x="2703984" y="4848227"/>
            <a:ext cx="652264" cy="6882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398006" y="4564387"/>
            <a:ext cx="1394602" cy="923330"/>
          </a:xfrm>
          <a:prstGeom prst="rect">
            <a:avLst/>
          </a:prstGeom>
          <a:noFill/>
        </p:spPr>
        <p:txBody>
          <a:bodyPr wrap="square" rtlCol="0">
            <a:spAutoFit/>
          </a:bodyPr>
          <a:lstStyle/>
          <a:p>
            <a:r>
              <a:rPr lang="en-GB" dirty="0"/>
              <a:t>Rectangular infinitesimal surface </a:t>
            </a:r>
            <a:r>
              <a:rPr lang="en-GB" dirty="0" err="1"/>
              <a:t>dS</a:t>
            </a:r>
            <a:endParaRPr lang="en-US" dirty="0"/>
          </a:p>
        </p:txBody>
      </p:sp>
      <p:sp>
        <p:nvSpPr>
          <p:cNvPr id="19" name="Oval 18"/>
          <p:cNvSpPr/>
          <p:nvPr/>
        </p:nvSpPr>
        <p:spPr>
          <a:xfrm>
            <a:off x="5369197" y="4581128"/>
            <a:ext cx="1656184" cy="19442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p:nvPr/>
        </p:nvCxnSpPr>
        <p:spPr>
          <a:xfrm flipH="1">
            <a:off x="6808440" y="4864968"/>
            <a:ext cx="652264" cy="6882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502461" y="4581128"/>
            <a:ext cx="1876791" cy="923330"/>
          </a:xfrm>
          <a:prstGeom prst="rect">
            <a:avLst/>
          </a:prstGeom>
          <a:noFill/>
        </p:spPr>
        <p:txBody>
          <a:bodyPr wrap="square" rtlCol="0">
            <a:spAutoFit/>
          </a:bodyPr>
          <a:lstStyle/>
          <a:p>
            <a:r>
              <a:rPr lang="en-GB" dirty="0"/>
              <a:t>A ring-shaped  infinitesimal surface </a:t>
            </a:r>
            <a:r>
              <a:rPr lang="en-GB" dirty="0" err="1"/>
              <a:t>dS</a:t>
            </a:r>
            <a:endParaRPr lang="en-US" dirty="0"/>
          </a:p>
        </p:txBody>
      </p:sp>
      <p:sp>
        <p:nvSpPr>
          <p:cNvPr id="25" name="Oval 24"/>
          <p:cNvSpPr/>
          <p:nvPr/>
        </p:nvSpPr>
        <p:spPr>
          <a:xfrm>
            <a:off x="5652120" y="5013176"/>
            <a:ext cx="1080468" cy="1043157"/>
          </a:xfrm>
          <a:prstGeom prst="ellipse">
            <a:avLst/>
          </a:prstGeom>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778563" y="5154147"/>
            <a:ext cx="841725" cy="793023"/>
          </a:xfrm>
          <a:prstGeom prst="ellipse">
            <a:avLst/>
          </a:prstGeom>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1"/>
          <p:cNvSpPr>
            <a:spLocks noGrp="1"/>
          </p:cNvSpPr>
          <p:nvPr>
            <p:ph type="title"/>
          </p:nvPr>
        </p:nvSpPr>
        <p:spPr>
          <a:xfrm>
            <a:off x="457200" y="116734"/>
            <a:ext cx="8229600" cy="1143000"/>
          </a:xfrm>
        </p:spPr>
        <p:txBody>
          <a:bodyPr/>
          <a:lstStyle/>
          <a:p>
            <a:r>
              <a:rPr lang="en-GB" sz="2400" dirty="0"/>
              <a:t>A word about integral calculation</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167875"/>
            <a:ext cx="8229600" cy="1143000"/>
          </a:xfrm>
        </p:spPr>
        <p:txBody>
          <a:bodyPr/>
          <a:lstStyle/>
          <a:p>
            <a:r>
              <a:rPr lang="en-GB" dirty="0"/>
              <a:t>Rocket propulsion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10" name="TextBox 9"/>
          <p:cNvSpPr txBox="1"/>
          <p:nvPr/>
        </p:nvSpPr>
        <p:spPr>
          <a:xfrm flipH="1">
            <a:off x="847011" y="708792"/>
            <a:ext cx="8019177" cy="369332"/>
          </a:xfrm>
          <a:prstGeom prst="rect">
            <a:avLst/>
          </a:prstGeom>
          <a:noFill/>
        </p:spPr>
        <p:txBody>
          <a:bodyPr wrap="square" rtlCol="0">
            <a:spAutoFit/>
          </a:bodyPr>
          <a:lstStyle/>
          <a:p>
            <a:r>
              <a:rPr lang="en-GB" dirty="0"/>
              <a:t>We consider a rocket propagating in outer space (no gravity considered)</a:t>
            </a:r>
            <a:endParaRPr lang="en-US" dirty="0"/>
          </a:p>
        </p:txBody>
      </p:sp>
      <p:pic>
        <p:nvPicPr>
          <p:cNvPr id="12" name="Picture 11"/>
          <p:cNvPicPr>
            <a:picLocks noChangeAspect="1"/>
          </p:cNvPicPr>
          <p:nvPr/>
        </p:nvPicPr>
        <p:blipFill>
          <a:blip r:embed="rId1"/>
          <a:stretch>
            <a:fillRect/>
          </a:stretch>
        </p:blipFill>
        <p:spPr>
          <a:xfrm>
            <a:off x="1759276" y="1165737"/>
            <a:ext cx="5915550" cy="1659919"/>
          </a:xfrm>
          <a:prstGeom prst="rect">
            <a:avLst/>
          </a:prstGeom>
        </p:spPr>
      </p:pic>
      <p:sp>
        <p:nvSpPr>
          <p:cNvPr id="3" name="TextBox 2"/>
          <p:cNvSpPr txBox="1"/>
          <p:nvPr/>
        </p:nvSpPr>
        <p:spPr>
          <a:xfrm>
            <a:off x="251520" y="3231541"/>
            <a:ext cx="8271839" cy="923330"/>
          </a:xfrm>
          <a:prstGeom prst="rect">
            <a:avLst/>
          </a:prstGeom>
          <a:noFill/>
        </p:spPr>
        <p:txBody>
          <a:bodyPr wrap="square" rtlCol="0">
            <a:spAutoFit/>
          </a:bodyPr>
          <a:lstStyle/>
          <a:p>
            <a:r>
              <a:rPr lang="en-GB" dirty="0">
                <a:solidFill>
                  <a:srgbClr val="FF0000"/>
                </a:solidFill>
              </a:rPr>
              <a:t>Warning</a:t>
            </a:r>
            <a:r>
              <a:rPr lang="en-GB" dirty="0"/>
              <a:t>: the momentum of any body depends to the reference frame chosen. The reference frame chosen must be the same for all bodies when we apply the principle of conservation of momentum.   </a:t>
            </a:r>
            <a:endParaRPr lang="en-US" dirty="0"/>
          </a:p>
        </p:txBody>
      </p:sp>
      <mc:AlternateContent xmlns:mc="http://schemas.openxmlformats.org/markup-compatibility/2006">
        <mc:Choice xmlns:a14="http://schemas.microsoft.com/office/drawing/2010/main" Requires="a14">
          <p:sp>
            <p:nvSpPr>
              <p:cNvPr id="5" name="TextBox 4"/>
              <p:cNvSpPr txBox="1"/>
              <p:nvPr/>
            </p:nvSpPr>
            <p:spPr>
              <a:xfrm>
                <a:off x="4717051" y="4201037"/>
                <a:ext cx="168796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𝑝</m:t>
                          </m:r>
                        </m:e>
                      </m:acc>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𝑚</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𝑣</m:t>
                          </m:r>
                        </m:e>
                      </m:acc>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m:oMathPara>
                </a14:m>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4717051" y="4201037"/>
                <a:ext cx="1687963" cy="276999"/>
              </a:xfrm>
              <a:prstGeom prst="rect">
                <a:avLst/>
              </a:prstGeom>
              <a:blipFill rotWithShape="1">
                <a:blip r:embed="rId2"/>
                <a:stretch>
                  <a:fillRect l="-16" t="-185" r="-540" b="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395536" y="4154871"/>
                <a:ext cx="4536504" cy="369332"/>
              </a:xfrm>
              <a:prstGeom prst="rect">
                <a:avLst/>
              </a:prstGeom>
              <a:noFill/>
            </p:spPr>
            <p:txBody>
              <a:bodyPr wrap="square" rtlCol="0">
                <a:spAutoFit/>
              </a:bodyPr>
              <a:lstStyle/>
              <a:p>
                <a:r>
                  <a:rPr lang="en-GB" dirty="0"/>
                  <a:t>Momentum of the rocket at time </a:t>
                </a:r>
                <a14:m>
                  <m:oMath xmlns:m="http://schemas.openxmlformats.org/officeDocument/2006/math">
                    <m:r>
                      <a:rPr lang="en-GB" b="0" i="1" smtClean="0">
                        <a:latin typeface="Cambria Math" panose="02040503050406030204" pitchFamily="18" charset="0"/>
                      </a:rPr>
                      <m:t>𝑡</m:t>
                    </m:r>
                  </m:oMath>
                </a14:m>
                <a:r>
                  <a:rPr lang="en-GB" dirty="0"/>
                  <a:t>: </a:t>
                </a:r>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395536" y="4154871"/>
                <a:ext cx="4536504" cy="369332"/>
              </a:xfrm>
              <a:prstGeom prst="rect">
                <a:avLst/>
              </a:prstGeom>
              <a:blipFill rotWithShape="1">
                <a:blip r:embed="rId3"/>
                <a:stretch>
                  <a:fillRect l="-12" t="-18" r="14" b="12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2411760" y="4640068"/>
                <a:ext cx="1297406" cy="276999"/>
              </a:xfrm>
              <a:prstGeom prst="rect">
                <a:avLst/>
              </a:prstGeom>
              <a:noFill/>
            </p:spPr>
            <p:txBody>
              <a:bodyPr wrap="none" lIns="0" tIns="0" rIns="0" bIns="0" rtlCol="0">
                <a:spAutoFit/>
              </a:bodyPr>
              <a:lstStyle/>
              <a:p>
                <a14:m>
                  <m:oMath xmlns:m="http://schemas.openxmlformats.org/officeDocument/2006/math">
                    <m:r>
                      <a:rPr lang="en-GB" b="0" i="1" smtClean="0">
                        <a:latin typeface="Cambria Math" panose="02040503050406030204" pitchFamily="18" charset="0"/>
                      </a:rPr>
                      <m:t>𝑥</m:t>
                    </m:r>
                  </m:oMath>
                </a14:m>
                <a:r>
                  <a:rPr lang="en-US" dirty="0"/>
                  <a:t>-component:</a:t>
                </a:r>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2411760" y="4640068"/>
                <a:ext cx="1297406" cy="276999"/>
              </a:xfrm>
              <a:prstGeom prst="rect">
                <a:avLst/>
              </a:prstGeom>
              <a:blipFill rotWithShape="1">
                <a:blip r:embed="rId4"/>
                <a:stretch>
                  <a:fillRect l="-2" t="-44" r="-3367" b="9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4703988" y="4679901"/>
                <a:ext cx="188269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𝑝</m:t>
                          </m:r>
                        </m:e>
                        <m:sub>
                          <m:r>
                            <a:rPr lang="en-GB" b="0" i="1" smtClean="0">
                              <a:latin typeface="Cambria Math" panose="02040503050406030204" pitchFamily="18" charset="0"/>
                            </a:rPr>
                            <m:t>𝑥</m:t>
                          </m:r>
                        </m:sub>
                      </m:sSub>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𝑚</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m:oMathPara>
                </a14:m>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4703988" y="4679901"/>
                <a:ext cx="1882695" cy="276999"/>
              </a:xfrm>
              <a:prstGeom prst="rect">
                <a:avLst/>
              </a:prstGeom>
              <a:blipFill rotWithShape="1">
                <a:blip r:embed="rId5"/>
                <a:stretch>
                  <a:fillRect l="-29" t="-212" r="-954" b="32"/>
                </a:stretch>
              </a:blipFill>
            </p:spPr>
            <p:txBody>
              <a:bodyPr/>
              <a:lstStyle/>
              <a:p>
                <a:r>
                  <a:rPr lang="zh-CN" altLang="en-US">
                    <a:noFill/>
                  </a:rPr>
                  <a:t> </a:t>
                </a:r>
              </a:p>
            </p:txBody>
          </p:sp>
        </mc:Fallback>
      </mc:AlternateContent>
      <p:cxnSp>
        <p:nvCxnSpPr>
          <p:cNvPr id="23" name="Straight Arrow Connector 22"/>
          <p:cNvCxnSpPr/>
          <p:nvPr/>
        </p:nvCxnSpPr>
        <p:spPr>
          <a:xfrm flipV="1">
            <a:off x="1482138" y="1091672"/>
            <a:ext cx="6192688" cy="13427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 name="TextBox 23"/>
              <p:cNvSpPr txBox="1"/>
              <p:nvPr/>
            </p:nvSpPr>
            <p:spPr>
              <a:xfrm>
                <a:off x="7674826" y="939624"/>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24" name="TextBox 23"/>
              <p:cNvSpPr txBox="1">
                <a:spLocks noRot="1" noChangeAspect="1" noMove="1" noResize="1" noEditPoints="1" noAdjustHandles="1" noChangeArrowheads="1" noChangeShapeType="1" noTextEdit="1"/>
              </p:cNvSpPr>
              <p:nvPr/>
            </p:nvSpPr>
            <p:spPr>
              <a:xfrm>
                <a:off x="7674826" y="939624"/>
                <a:ext cx="188128" cy="276999"/>
              </a:xfrm>
              <a:prstGeom prst="rect">
                <a:avLst/>
              </a:prstGeom>
              <a:blipFill rotWithShape="1">
                <a:blip r:embed="rId6"/>
                <a:stretch>
                  <a:fillRect l="-115" t="-166" r="-15998" b="216"/>
                </a:stretch>
              </a:blipFill>
            </p:spPr>
            <p:txBody>
              <a:bodyPr/>
              <a:lstStyle/>
              <a:p>
                <a:r>
                  <a:rPr lang="zh-CN" altLang="en-US">
                    <a:noFill/>
                  </a:rPr>
                  <a:t> </a:t>
                </a:r>
              </a:p>
            </p:txBody>
          </p:sp>
        </mc:Fallback>
      </mc:AlternateContent>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TextBox 4"/>
          <p:cNvSpPr txBox="1"/>
          <p:nvPr/>
        </p:nvSpPr>
        <p:spPr>
          <a:xfrm>
            <a:off x="755576" y="1242512"/>
            <a:ext cx="7822583" cy="369332"/>
          </a:xfrm>
          <a:prstGeom prst="rect">
            <a:avLst/>
          </a:prstGeom>
          <a:noFill/>
        </p:spPr>
        <p:txBody>
          <a:bodyPr wrap="square" rtlCol="0">
            <a:spAutoFit/>
          </a:bodyPr>
          <a:lstStyle/>
          <a:p>
            <a:r>
              <a:rPr lang="en-GB" dirty="0"/>
              <a:t>Imagine we want to use integral calculation to describe the surface of a disk </a:t>
            </a:r>
            <a:endParaRPr lang="en-US" dirty="0"/>
          </a:p>
        </p:txBody>
      </p:sp>
      <p:sp>
        <p:nvSpPr>
          <p:cNvPr id="6" name="Oval 5"/>
          <p:cNvSpPr/>
          <p:nvPr/>
        </p:nvSpPr>
        <p:spPr>
          <a:xfrm>
            <a:off x="3590338" y="1628800"/>
            <a:ext cx="1656184" cy="19442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563888" y="3639850"/>
            <a:ext cx="2013693" cy="369332"/>
          </a:xfrm>
          <a:prstGeom prst="rect">
            <a:avLst/>
          </a:prstGeom>
          <a:noFill/>
        </p:spPr>
        <p:txBody>
          <a:bodyPr wrap="none" rtlCol="0">
            <a:spAutoFit/>
          </a:bodyPr>
          <a:lstStyle/>
          <a:p>
            <a:r>
              <a:rPr lang="en-GB" dirty="0"/>
              <a:t>Disk of surface S=?</a:t>
            </a:r>
            <a:endParaRPr lang="en-US" dirty="0"/>
          </a:p>
        </p:txBody>
      </p:sp>
      <p:cxnSp>
        <p:nvCxnSpPr>
          <p:cNvPr id="9" name="Straight Connector 8"/>
          <p:cNvCxnSpPr>
            <a:endCxn id="6" idx="7"/>
          </p:cNvCxnSpPr>
          <p:nvPr/>
        </p:nvCxnSpPr>
        <p:spPr>
          <a:xfrm flipV="1">
            <a:off x="4418430" y="1913524"/>
            <a:ext cx="585549" cy="8674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TextBox 9"/>
              <p:cNvSpPr txBox="1"/>
              <p:nvPr/>
            </p:nvSpPr>
            <p:spPr>
              <a:xfrm>
                <a:off x="4499287" y="2167176"/>
                <a:ext cx="21191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𝑅</m:t>
                      </m:r>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4499287" y="2167176"/>
                <a:ext cx="211917" cy="276999"/>
              </a:xfrm>
              <a:prstGeom prst="rect">
                <a:avLst/>
              </a:prstGeom>
              <a:blipFill rotWithShape="1">
                <a:blip r:embed="rId1"/>
                <a:stretch>
                  <a:fillRect l="-147" t="-201" r="-14018" b="2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449620" y="4102849"/>
                <a:ext cx="8523167" cy="369332"/>
              </a:xfrm>
              <a:prstGeom prst="rect">
                <a:avLst/>
              </a:prstGeom>
              <a:noFill/>
            </p:spPr>
            <p:txBody>
              <a:bodyPr wrap="none" rtlCol="0">
                <a:spAutoFit/>
              </a:bodyPr>
              <a:lstStyle/>
              <a:p>
                <a:r>
                  <a:rPr lang="en-GB" dirty="0"/>
                  <a:t>The choice of the infinitesimal surface </a:t>
                </a:r>
                <a14:m>
                  <m:oMath xmlns:m="http://schemas.openxmlformats.org/officeDocument/2006/math">
                    <m:r>
                      <a:rPr lang="en-GB" b="0" i="1" smtClean="0">
                        <a:latin typeface="Cambria Math" panose="02040503050406030204" pitchFamily="18" charset="0"/>
                      </a:rPr>
                      <m:t>𝑑𝑆</m:t>
                    </m:r>
                  </m:oMath>
                </a14:m>
                <a:r>
                  <a:rPr lang="en-US" dirty="0"/>
                  <a:t> within the disk depends to the shape considered.</a:t>
                </a:r>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449620" y="4102849"/>
                <a:ext cx="8523167" cy="369332"/>
              </a:xfrm>
              <a:prstGeom prst="rect">
                <a:avLst/>
              </a:prstGeom>
              <a:blipFill rotWithShape="1">
                <a:blip r:embed="rId2"/>
                <a:stretch>
                  <a:fillRect t="-31" r="3" b="138"/>
                </a:stretch>
              </a:blipFill>
            </p:spPr>
            <p:txBody>
              <a:bodyPr/>
              <a:lstStyle/>
              <a:p>
                <a:r>
                  <a:rPr lang="zh-CN" altLang="en-US">
                    <a:noFill/>
                  </a:rPr>
                  <a:t> </a:t>
                </a:r>
              </a:p>
            </p:txBody>
          </p:sp>
        </mc:Fallback>
      </mc:AlternateContent>
      <p:sp>
        <p:nvSpPr>
          <p:cNvPr id="12" name="Oval 11"/>
          <p:cNvSpPr/>
          <p:nvPr/>
        </p:nvSpPr>
        <p:spPr>
          <a:xfrm>
            <a:off x="1259632" y="4564387"/>
            <a:ext cx="1656184" cy="19442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619672" y="5085184"/>
            <a:ext cx="1008112" cy="792088"/>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695872" y="5189004"/>
            <a:ext cx="855712" cy="584448"/>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flipH="1">
            <a:off x="2703984" y="4848227"/>
            <a:ext cx="652264" cy="6882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398006" y="4564387"/>
            <a:ext cx="1394602" cy="923330"/>
          </a:xfrm>
          <a:prstGeom prst="rect">
            <a:avLst/>
          </a:prstGeom>
          <a:noFill/>
        </p:spPr>
        <p:txBody>
          <a:bodyPr wrap="square" rtlCol="0">
            <a:spAutoFit/>
          </a:bodyPr>
          <a:lstStyle/>
          <a:p>
            <a:r>
              <a:rPr lang="en-GB" dirty="0"/>
              <a:t>Rectangular infinitesimal surface </a:t>
            </a:r>
            <a:r>
              <a:rPr lang="en-GB" dirty="0" err="1"/>
              <a:t>dS</a:t>
            </a:r>
            <a:endParaRPr lang="en-US" dirty="0"/>
          </a:p>
        </p:txBody>
      </p:sp>
      <p:sp>
        <p:nvSpPr>
          <p:cNvPr id="18" name="TextBox 17"/>
          <p:cNvSpPr txBox="1"/>
          <p:nvPr/>
        </p:nvSpPr>
        <p:spPr>
          <a:xfrm>
            <a:off x="3181882" y="5536495"/>
            <a:ext cx="1839030" cy="369332"/>
          </a:xfrm>
          <a:prstGeom prst="rect">
            <a:avLst/>
          </a:prstGeom>
          <a:noFill/>
        </p:spPr>
        <p:txBody>
          <a:bodyPr wrap="none" rtlCol="0">
            <a:spAutoFit/>
          </a:bodyPr>
          <a:lstStyle/>
          <a:p>
            <a:r>
              <a:rPr lang="en-GB" dirty="0"/>
              <a:t>A wrong choice ! </a:t>
            </a:r>
            <a:endParaRPr lang="en-US" dirty="0"/>
          </a:p>
        </p:txBody>
      </p:sp>
      <p:sp>
        <p:nvSpPr>
          <p:cNvPr id="19" name="Oval 18"/>
          <p:cNvSpPr/>
          <p:nvPr/>
        </p:nvSpPr>
        <p:spPr>
          <a:xfrm>
            <a:off x="5369197" y="4581128"/>
            <a:ext cx="1656184" cy="19442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p:nvPr/>
        </p:nvCxnSpPr>
        <p:spPr>
          <a:xfrm flipH="1">
            <a:off x="6808440" y="4864968"/>
            <a:ext cx="652264" cy="6882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502461" y="4581128"/>
            <a:ext cx="1876791" cy="923330"/>
          </a:xfrm>
          <a:prstGeom prst="rect">
            <a:avLst/>
          </a:prstGeom>
          <a:noFill/>
        </p:spPr>
        <p:txBody>
          <a:bodyPr wrap="square" rtlCol="0">
            <a:spAutoFit/>
          </a:bodyPr>
          <a:lstStyle/>
          <a:p>
            <a:r>
              <a:rPr lang="en-GB" dirty="0">
                <a:solidFill>
                  <a:srgbClr val="FF0000"/>
                </a:solidFill>
              </a:rPr>
              <a:t>A ring-shaped  infinitesimal surface </a:t>
            </a:r>
            <a:r>
              <a:rPr lang="en-GB" dirty="0" err="1">
                <a:solidFill>
                  <a:srgbClr val="FF0000"/>
                </a:solidFill>
              </a:rPr>
              <a:t>dS</a:t>
            </a:r>
            <a:endParaRPr lang="en-GB" dirty="0" err="1">
              <a:solidFill>
                <a:srgbClr val="FF0000"/>
              </a:solidFill>
            </a:endParaRPr>
          </a:p>
        </p:txBody>
      </p:sp>
      <p:sp>
        <p:nvSpPr>
          <p:cNvPr id="24" name="TextBox 23"/>
          <p:cNvSpPr txBox="1"/>
          <p:nvPr/>
        </p:nvSpPr>
        <p:spPr>
          <a:xfrm>
            <a:off x="7334718" y="5525930"/>
            <a:ext cx="1730089" cy="369332"/>
          </a:xfrm>
          <a:prstGeom prst="rect">
            <a:avLst/>
          </a:prstGeom>
          <a:noFill/>
        </p:spPr>
        <p:txBody>
          <a:bodyPr wrap="none" rtlCol="0">
            <a:spAutoFit/>
          </a:bodyPr>
          <a:lstStyle/>
          <a:p>
            <a:r>
              <a:rPr lang="en-GB" dirty="0"/>
              <a:t> </a:t>
            </a:r>
            <a:r>
              <a:rPr lang="en-GB" dirty="0">
                <a:solidFill>
                  <a:srgbClr val="FF0000"/>
                </a:solidFill>
              </a:rPr>
              <a:t>A right choice ! </a:t>
            </a:r>
            <a:endParaRPr lang="en-GB" dirty="0">
              <a:solidFill>
                <a:srgbClr val="FF0000"/>
              </a:solidFill>
            </a:endParaRPr>
          </a:p>
        </p:txBody>
      </p:sp>
      <p:sp>
        <p:nvSpPr>
          <p:cNvPr id="25" name="Oval 24"/>
          <p:cNvSpPr/>
          <p:nvPr/>
        </p:nvSpPr>
        <p:spPr>
          <a:xfrm>
            <a:off x="5652120" y="5013176"/>
            <a:ext cx="1080468" cy="1043157"/>
          </a:xfrm>
          <a:prstGeom prst="ellipse">
            <a:avLst/>
          </a:prstGeom>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778563" y="5154147"/>
            <a:ext cx="841725" cy="793023"/>
          </a:xfrm>
          <a:prstGeom prst="ellipse">
            <a:avLst/>
          </a:prstGeom>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1"/>
          <p:cNvSpPr>
            <a:spLocks noGrp="1"/>
          </p:cNvSpPr>
          <p:nvPr>
            <p:ph type="title"/>
          </p:nvPr>
        </p:nvSpPr>
        <p:spPr>
          <a:xfrm>
            <a:off x="457200" y="116734"/>
            <a:ext cx="8229600" cy="1143000"/>
          </a:xfrm>
        </p:spPr>
        <p:txBody>
          <a:bodyPr/>
          <a:lstStyle/>
          <a:p>
            <a:r>
              <a:rPr lang="en-GB" sz="2400" dirty="0"/>
              <a:t>A word about integral calculation</a:t>
            </a:r>
            <a:endParaRPr lang="en-US" sz="2400"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TextBox 4"/>
          <p:cNvSpPr txBox="1"/>
          <p:nvPr/>
        </p:nvSpPr>
        <p:spPr>
          <a:xfrm>
            <a:off x="755576" y="1242512"/>
            <a:ext cx="7822583" cy="369332"/>
          </a:xfrm>
          <a:prstGeom prst="rect">
            <a:avLst/>
          </a:prstGeom>
          <a:noFill/>
        </p:spPr>
        <p:txBody>
          <a:bodyPr wrap="square" rtlCol="0">
            <a:spAutoFit/>
          </a:bodyPr>
          <a:lstStyle/>
          <a:p>
            <a:r>
              <a:rPr lang="en-GB" dirty="0"/>
              <a:t>Imagine we want to use integral calculation to describe the surface of a disk </a:t>
            </a:r>
            <a:endParaRPr lang="en-US" dirty="0"/>
          </a:p>
        </p:txBody>
      </p:sp>
      <p:sp>
        <p:nvSpPr>
          <p:cNvPr id="6" name="Oval 5"/>
          <p:cNvSpPr/>
          <p:nvPr/>
        </p:nvSpPr>
        <p:spPr>
          <a:xfrm>
            <a:off x="2497997" y="1727517"/>
            <a:ext cx="2880320" cy="28754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148300" y="4692073"/>
            <a:ext cx="2013693" cy="369332"/>
          </a:xfrm>
          <a:prstGeom prst="rect">
            <a:avLst/>
          </a:prstGeom>
          <a:noFill/>
        </p:spPr>
        <p:txBody>
          <a:bodyPr wrap="none" rtlCol="0">
            <a:spAutoFit/>
          </a:bodyPr>
          <a:lstStyle/>
          <a:p>
            <a:r>
              <a:rPr lang="en-GB" dirty="0"/>
              <a:t>Disk of surface S=?</a:t>
            </a:r>
            <a:endParaRPr lang="en-US" dirty="0"/>
          </a:p>
        </p:txBody>
      </p:sp>
      <p:cxnSp>
        <p:nvCxnSpPr>
          <p:cNvPr id="9" name="Straight Connector 8"/>
          <p:cNvCxnSpPr/>
          <p:nvPr/>
        </p:nvCxnSpPr>
        <p:spPr>
          <a:xfrm>
            <a:off x="2771800" y="2294582"/>
            <a:ext cx="1192169" cy="84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TextBox 9"/>
              <p:cNvSpPr txBox="1"/>
              <p:nvPr/>
            </p:nvSpPr>
            <p:spPr>
              <a:xfrm>
                <a:off x="2999575" y="2167498"/>
                <a:ext cx="21191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𝑅</m:t>
                      </m:r>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2999575" y="2167498"/>
                <a:ext cx="211917" cy="276999"/>
              </a:xfrm>
              <a:prstGeom prst="rect">
                <a:avLst/>
              </a:prstGeom>
              <a:blipFill rotWithShape="1">
                <a:blip r:embed="rId1"/>
                <a:stretch>
                  <a:fillRect l="-222" t="-88" r="-13943" b="138"/>
                </a:stretch>
              </a:blipFill>
            </p:spPr>
            <p:txBody>
              <a:bodyPr/>
              <a:lstStyle/>
              <a:p>
                <a:r>
                  <a:rPr lang="zh-CN" altLang="en-US">
                    <a:noFill/>
                  </a:rPr>
                  <a:t> </a:t>
                </a:r>
              </a:p>
            </p:txBody>
          </p:sp>
        </mc:Fallback>
      </mc:AlternateContent>
      <p:cxnSp>
        <p:nvCxnSpPr>
          <p:cNvPr id="15" name="Straight Arrow Connector 14"/>
          <p:cNvCxnSpPr/>
          <p:nvPr/>
        </p:nvCxnSpPr>
        <p:spPr>
          <a:xfrm>
            <a:off x="3963969" y="3138652"/>
            <a:ext cx="27686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3211294" y="2440968"/>
            <a:ext cx="1495708" cy="141892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2980566" y="2264561"/>
            <a:ext cx="1938155" cy="1771736"/>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0" name="TextBox 19"/>
              <p:cNvSpPr txBox="1"/>
              <p:nvPr/>
            </p:nvSpPr>
            <p:spPr>
              <a:xfrm>
                <a:off x="6732588" y="3000152"/>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𝑟</m:t>
                      </m:r>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6732588" y="3000152"/>
                <a:ext cx="171777" cy="276999"/>
              </a:xfrm>
              <a:prstGeom prst="rect">
                <a:avLst/>
              </a:prstGeom>
              <a:blipFill rotWithShape="1">
                <a:blip r:embed="rId2"/>
                <a:stretch>
                  <a:fillRect l="-185" t="-149" r="-18108" b="19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TextBox 20"/>
              <p:cNvSpPr txBox="1"/>
              <p:nvPr/>
            </p:nvSpPr>
            <p:spPr>
              <a:xfrm>
                <a:off x="5079310" y="3275662"/>
                <a:ext cx="30482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𝑑𝑟</m:t>
                      </m:r>
                    </m:oMath>
                  </m:oMathPara>
                </a14:m>
                <a:endParaRPr lang="en-US" dirty="0">
                  <a:solidFill>
                    <a:srgbClr val="FF0000"/>
                  </a:solidFill>
                </a:endParaRPr>
              </a:p>
            </p:txBody>
          </p:sp>
        </mc:Choice>
        <mc:Fallback>
          <p:sp>
            <p:nvSpPr>
              <p:cNvPr id="21" name="TextBox 20"/>
              <p:cNvSpPr txBox="1">
                <a:spLocks noRot="1" noChangeAspect="1" noMove="1" noResize="1" noEditPoints="1" noAdjustHandles="1" noChangeArrowheads="1" noChangeShapeType="1" noTextEdit="1"/>
              </p:cNvSpPr>
              <p:nvPr/>
            </p:nvSpPr>
            <p:spPr>
              <a:xfrm>
                <a:off x="5079310" y="3275662"/>
                <a:ext cx="304827" cy="276999"/>
              </a:xfrm>
              <a:prstGeom prst="rect">
                <a:avLst/>
              </a:prstGeom>
              <a:blipFill rotWithShape="1">
                <a:blip r:embed="rId3"/>
                <a:stretch>
                  <a:fillRect l="-190" t="-120" r="-10217" b="170"/>
                </a:stretch>
              </a:blipFill>
            </p:spPr>
            <p:txBody>
              <a:bodyPr/>
              <a:lstStyle/>
              <a:p>
                <a:r>
                  <a:rPr lang="zh-CN" altLang="en-US">
                    <a:noFill/>
                  </a:rPr>
                  <a:t> </a:t>
                </a:r>
              </a:p>
            </p:txBody>
          </p:sp>
        </mc:Fallback>
      </mc:AlternateContent>
      <p:cxnSp>
        <p:nvCxnSpPr>
          <p:cNvPr id="30" name="Straight Arrow Connector 29"/>
          <p:cNvCxnSpPr/>
          <p:nvPr/>
        </p:nvCxnSpPr>
        <p:spPr>
          <a:xfrm flipH="1" flipV="1">
            <a:off x="4786755" y="3210259"/>
            <a:ext cx="241176" cy="13849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endCxn id="28" idx="6"/>
          </p:cNvCxnSpPr>
          <p:nvPr/>
        </p:nvCxnSpPr>
        <p:spPr>
          <a:xfrm>
            <a:off x="4666867" y="3138651"/>
            <a:ext cx="251854" cy="117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4666867" y="1988840"/>
            <a:ext cx="1129269" cy="7277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7" name="TextBox 36"/>
              <p:cNvSpPr txBox="1"/>
              <p:nvPr/>
            </p:nvSpPr>
            <p:spPr>
              <a:xfrm>
                <a:off x="5896915" y="1815286"/>
                <a:ext cx="3170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𝑑𝑆</m:t>
                      </m:r>
                    </m:oMath>
                  </m:oMathPara>
                </a14:m>
                <a:endParaRPr lang="en-US" dirty="0"/>
              </a:p>
            </p:txBody>
          </p:sp>
        </mc:Choice>
        <mc:Fallback>
          <p:sp>
            <p:nvSpPr>
              <p:cNvPr id="37" name="TextBox 36"/>
              <p:cNvSpPr txBox="1">
                <a:spLocks noRot="1" noChangeAspect="1" noMove="1" noResize="1" noEditPoints="1" noAdjustHandles="1" noChangeArrowheads="1" noChangeShapeType="1" noTextEdit="1"/>
              </p:cNvSpPr>
              <p:nvPr/>
            </p:nvSpPr>
            <p:spPr>
              <a:xfrm>
                <a:off x="5896915" y="1815286"/>
                <a:ext cx="317074" cy="276999"/>
              </a:xfrm>
              <a:prstGeom prst="rect">
                <a:avLst/>
              </a:prstGeom>
              <a:blipFill rotWithShape="1">
                <a:blip r:embed="rId4"/>
                <a:stretch>
                  <a:fillRect l="-96" t="-165" r="-9851" b="21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8" name="TextBox 37"/>
              <p:cNvSpPr txBox="1"/>
              <p:nvPr/>
            </p:nvSpPr>
            <p:spPr>
              <a:xfrm>
                <a:off x="768790" y="5227967"/>
                <a:ext cx="7330008" cy="646331"/>
              </a:xfrm>
              <a:prstGeom prst="rect">
                <a:avLst/>
              </a:prstGeom>
              <a:noFill/>
            </p:spPr>
            <p:txBody>
              <a:bodyPr wrap="square" rtlCol="0">
                <a:spAutoFit/>
              </a:bodyPr>
              <a:lstStyle/>
              <a:p>
                <a:r>
                  <a:rPr lang="en-GB" dirty="0"/>
                  <a:t>The infinitesimal surface is here the ring between the circle of radius </a:t>
                </a:r>
                <a14:m>
                  <m:oMath xmlns:m="http://schemas.openxmlformats.org/officeDocument/2006/math">
                    <m:r>
                      <a:rPr lang="en-GB" i="1" dirty="0" smtClean="0">
                        <a:latin typeface="Cambria Math" panose="02040503050406030204" pitchFamily="18" charset="0"/>
                      </a:rPr>
                      <m:t>𝑟</m:t>
                    </m:r>
                    <m:r>
                      <a:rPr lang="en-GB" i="1" dirty="0" smtClean="0">
                        <a:latin typeface="Cambria Math" panose="02040503050406030204" pitchFamily="18" charset="0"/>
                      </a:rPr>
                      <m:t> </m:t>
                    </m:r>
                  </m:oMath>
                </a14:m>
                <a:r>
                  <a:rPr lang="en-GB" dirty="0"/>
                  <a:t>and the circle of radius </a:t>
                </a:r>
                <a14:m>
                  <m:oMath xmlns:m="http://schemas.openxmlformats.org/officeDocument/2006/math">
                    <m:r>
                      <a:rPr lang="en-GB" i="1" dirty="0" smtClean="0">
                        <a:latin typeface="Cambria Math" panose="02040503050406030204" pitchFamily="18" charset="0"/>
                      </a:rPr>
                      <m:t>𝑟</m:t>
                    </m:r>
                    <m:r>
                      <a:rPr lang="en-GB" i="1" dirty="0" smtClean="0">
                        <a:latin typeface="Cambria Math" panose="02040503050406030204" pitchFamily="18" charset="0"/>
                      </a:rPr>
                      <m:t>+</m:t>
                    </m:r>
                    <m:r>
                      <a:rPr lang="en-GB" i="1" dirty="0" smtClean="0">
                        <a:latin typeface="Cambria Math" panose="02040503050406030204" pitchFamily="18" charset="0"/>
                      </a:rPr>
                      <m:t>𝑑𝑟</m:t>
                    </m:r>
                  </m:oMath>
                </a14:m>
                <a:r>
                  <a:rPr lang="en-US" dirty="0"/>
                  <a:t>, i.e. </a:t>
                </a:r>
                <a:endParaRPr lang="en-US" dirty="0"/>
              </a:p>
            </p:txBody>
          </p:sp>
        </mc:Choice>
        <mc:Fallback>
          <p:sp>
            <p:nvSpPr>
              <p:cNvPr id="38" name="TextBox 37"/>
              <p:cNvSpPr txBox="1">
                <a:spLocks noRot="1" noChangeAspect="1" noMove="1" noResize="1" noEditPoints="1" noAdjustHandles="1" noChangeArrowheads="1" noChangeShapeType="1" noTextEdit="1"/>
              </p:cNvSpPr>
              <p:nvPr/>
            </p:nvSpPr>
            <p:spPr>
              <a:xfrm>
                <a:off x="768790" y="5227967"/>
                <a:ext cx="7330008" cy="646331"/>
              </a:xfrm>
              <a:prstGeom prst="rect">
                <a:avLst/>
              </a:prstGeom>
              <a:blipFill rotWithShape="1">
                <a:blip r:embed="rId5"/>
                <a:stretch>
                  <a:fillRect l="-6" t="-2" b="8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9" name="TextBox 38"/>
              <p:cNvSpPr txBox="1"/>
              <p:nvPr/>
            </p:nvSpPr>
            <p:spPr>
              <a:xfrm>
                <a:off x="3194737" y="6060620"/>
                <a:ext cx="123905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𝑑𝑆</m:t>
                      </m:r>
                      <m:r>
                        <a:rPr lang="en-GB" b="0" i="1" smtClean="0">
                          <a:solidFill>
                            <a:srgbClr val="FF0000"/>
                          </a:solidFill>
                          <a:latin typeface="Cambria Math" panose="02040503050406030204" pitchFamily="18" charset="0"/>
                        </a:rPr>
                        <m:t>=</m:t>
                      </m:r>
                      <m:r>
                        <a:rPr lang="en-GB" b="0" i="1" smtClean="0">
                          <a:solidFill>
                            <a:srgbClr val="FF0000"/>
                          </a:solidFill>
                          <a:latin typeface="Cambria Math" panose="02040503050406030204" pitchFamily="18" charset="0"/>
                        </a:rPr>
                        <m:t>2</m:t>
                      </m:r>
                      <m:r>
                        <a:rPr lang="en-GB" b="0" i="1" smtClean="0">
                          <a:solidFill>
                            <a:srgbClr val="FF0000"/>
                          </a:solidFill>
                          <a:latin typeface="Cambria Math" panose="02040503050406030204" pitchFamily="18" charset="0"/>
                          <a:ea typeface="Cambria Math" panose="02040503050406030204" pitchFamily="18" charset="0"/>
                        </a:rPr>
                        <m:t>𝜋</m:t>
                      </m:r>
                      <m:r>
                        <a:rPr lang="en-GB" b="0" i="1" smtClean="0">
                          <a:solidFill>
                            <a:srgbClr val="FF0000"/>
                          </a:solidFill>
                          <a:latin typeface="Cambria Math" panose="02040503050406030204" pitchFamily="18" charset="0"/>
                          <a:ea typeface="Cambria Math" panose="02040503050406030204" pitchFamily="18" charset="0"/>
                          <a:cs typeface="Cambria Math" panose="02040503050406030204" pitchFamily="18" charset="0"/>
                        </a:rPr>
                        <m:t>𝑟𝑑𝑟</m:t>
                      </m:r>
                    </m:oMath>
                  </m:oMathPara>
                </a14:m>
                <a:endParaRPr lang="en-GB" b="0" i="1" dirty="0" smtClean="0">
                  <a:solidFill>
                    <a:srgbClr val="FF0000"/>
                  </a:solidFill>
                  <a:latin typeface="Cambria Math" panose="02040503050406030204" pitchFamily="18" charset="0"/>
                  <a:ea typeface="Cambria Math" panose="02040503050406030204" pitchFamily="18" charset="0"/>
                  <a:cs typeface="Cambria Math" panose="02040503050406030204" pitchFamily="18" charset="0"/>
                </a:endParaRPr>
              </a:p>
            </p:txBody>
          </p:sp>
        </mc:Choice>
        <mc:Fallback>
          <p:sp>
            <p:nvSpPr>
              <p:cNvPr id="39" name="TextBox 38"/>
              <p:cNvSpPr txBox="1">
                <a:spLocks noRot="1" noChangeAspect="1" noMove="1" noResize="1" noEditPoints="1" noAdjustHandles="1" noChangeArrowheads="1" noChangeShapeType="1" noTextEdit="1"/>
              </p:cNvSpPr>
              <p:nvPr/>
            </p:nvSpPr>
            <p:spPr>
              <a:xfrm>
                <a:off x="3194737" y="6060620"/>
                <a:ext cx="1239057" cy="276999"/>
              </a:xfrm>
              <a:prstGeom prst="rect">
                <a:avLst/>
              </a:prstGeom>
              <a:blipFill rotWithShape="1">
                <a:blip r:embed="rId6"/>
                <a:stretch>
                  <a:fillRect l="-4" t="-65" r="-2032" b="115"/>
                </a:stretch>
              </a:blipFill>
            </p:spPr>
            <p:txBody>
              <a:bodyPr/>
              <a:lstStyle/>
              <a:p>
                <a:r>
                  <a:rPr lang="zh-CN" altLang="en-US">
                    <a:noFill/>
                  </a:rPr>
                  <a:t> </a:t>
                </a:r>
              </a:p>
            </p:txBody>
          </p:sp>
        </mc:Fallback>
      </mc:AlternateContent>
      <p:sp>
        <p:nvSpPr>
          <p:cNvPr id="22" name="Title 1"/>
          <p:cNvSpPr>
            <a:spLocks noGrp="1"/>
          </p:cNvSpPr>
          <p:nvPr>
            <p:ph type="title"/>
          </p:nvPr>
        </p:nvSpPr>
        <p:spPr>
          <a:xfrm>
            <a:off x="457200" y="116734"/>
            <a:ext cx="8229600" cy="1143000"/>
          </a:xfrm>
        </p:spPr>
        <p:txBody>
          <a:bodyPr/>
          <a:lstStyle/>
          <a:p>
            <a:r>
              <a:rPr lang="en-GB" sz="2400" dirty="0"/>
              <a:t>A word about integral calculation</a:t>
            </a:r>
            <a:endParaRPr lang="en-US" sz="2400"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734"/>
            <a:ext cx="8229600" cy="1143000"/>
          </a:xfrm>
        </p:spPr>
        <p:txBody>
          <a:bodyPr/>
          <a:lstStyle/>
          <a:p>
            <a:r>
              <a:rPr lang="en-GB" sz="2400" dirty="0"/>
              <a:t>A word about integral calculation</a:t>
            </a:r>
            <a:endParaRPr lang="en-US" sz="24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TextBox 4"/>
          <p:cNvSpPr txBox="1"/>
          <p:nvPr/>
        </p:nvSpPr>
        <p:spPr>
          <a:xfrm>
            <a:off x="755576" y="1242512"/>
            <a:ext cx="7822583" cy="369332"/>
          </a:xfrm>
          <a:prstGeom prst="rect">
            <a:avLst/>
          </a:prstGeom>
          <a:noFill/>
        </p:spPr>
        <p:txBody>
          <a:bodyPr wrap="square" rtlCol="0">
            <a:spAutoFit/>
          </a:bodyPr>
          <a:lstStyle/>
          <a:p>
            <a:r>
              <a:rPr lang="en-GB" dirty="0"/>
              <a:t>Imagine we want to use integral calculation to describe the surface of a disk </a:t>
            </a:r>
            <a:endParaRPr lang="en-US" dirty="0"/>
          </a:p>
        </p:txBody>
      </p:sp>
      <p:sp>
        <p:nvSpPr>
          <p:cNvPr id="6" name="Oval 5"/>
          <p:cNvSpPr/>
          <p:nvPr/>
        </p:nvSpPr>
        <p:spPr>
          <a:xfrm>
            <a:off x="2497997" y="1727517"/>
            <a:ext cx="2880320" cy="28754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148300" y="4692073"/>
            <a:ext cx="2013693" cy="369332"/>
          </a:xfrm>
          <a:prstGeom prst="rect">
            <a:avLst/>
          </a:prstGeom>
          <a:noFill/>
        </p:spPr>
        <p:txBody>
          <a:bodyPr wrap="none" rtlCol="0">
            <a:spAutoFit/>
          </a:bodyPr>
          <a:lstStyle/>
          <a:p>
            <a:r>
              <a:rPr lang="en-GB" dirty="0"/>
              <a:t>Disk of surface S=?</a:t>
            </a:r>
            <a:endParaRPr lang="en-US" dirty="0"/>
          </a:p>
        </p:txBody>
      </p:sp>
      <p:cxnSp>
        <p:nvCxnSpPr>
          <p:cNvPr id="9" name="Straight Connector 8"/>
          <p:cNvCxnSpPr/>
          <p:nvPr/>
        </p:nvCxnSpPr>
        <p:spPr>
          <a:xfrm>
            <a:off x="2771800" y="2294582"/>
            <a:ext cx="1192169" cy="84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TextBox 9"/>
              <p:cNvSpPr txBox="1"/>
              <p:nvPr/>
            </p:nvSpPr>
            <p:spPr>
              <a:xfrm>
                <a:off x="2999575" y="2167498"/>
                <a:ext cx="21191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𝑅</m:t>
                      </m:r>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2999575" y="2167498"/>
                <a:ext cx="211917" cy="276999"/>
              </a:xfrm>
              <a:prstGeom prst="rect">
                <a:avLst/>
              </a:prstGeom>
              <a:blipFill rotWithShape="1">
                <a:blip r:embed="rId1"/>
                <a:stretch>
                  <a:fillRect l="-222" t="-88" r="-13943" b="138"/>
                </a:stretch>
              </a:blipFill>
            </p:spPr>
            <p:txBody>
              <a:bodyPr/>
              <a:lstStyle/>
              <a:p>
                <a:r>
                  <a:rPr lang="zh-CN" altLang="en-US">
                    <a:noFill/>
                  </a:rPr>
                  <a:t> </a:t>
                </a:r>
              </a:p>
            </p:txBody>
          </p:sp>
        </mc:Fallback>
      </mc:AlternateContent>
      <p:cxnSp>
        <p:nvCxnSpPr>
          <p:cNvPr id="15" name="Straight Arrow Connector 14"/>
          <p:cNvCxnSpPr/>
          <p:nvPr/>
        </p:nvCxnSpPr>
        <p:spPr>
          <a:xfrm>
            <a:off x="3963969" y="3138652"/>
            <a:ext cx="27686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3211294" y="2440968"/>
            <a:ext cx="1495708" cy="141892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2980566" y="2264561"/>
            <a:ext cx="1938155" cy="1771736"/>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0" name="TextBox 19"/>
              <p:cNvSpPr txBox="1"/>
              <p:nvPr/>
            </p:nvSpPr>
            <p:spPr>
              <a:xfrm>
                <a:off x="6732588" y="3000152"/>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𝑟</m:t>
                      </m:r>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6732588" y="3000152"/>
                <a:ext cx="171777" cy="276999"/>
              </a:xfrm>
              <a:prstGeom prst="rect">
                <a:avLst/>
              </a:prstGeom>
              <a:blipFill rotWithShape="1">
                <a:blip r:embed="rId2"/>
                <a:stretch>
                  <a:fillRect l="-185" t="-149" r="-18108" b="19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TextBox 20"/>
              <p:cNvSpPr txBox="1"/>
              <p:nvPr/>
            </p:nvSpPr>
            <p:spPr>
              <a:xfrm>
                <a:off x="5079310" y="3275662"/>
                <a:ext cx="30482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𝑑𝑟</m:t>
                      </m:r>
                    </m:oMath>
                  </m:oMathPara>
                </a14:m>
                <a:endParaRPr lang="en-US" dirty="0">
                  <a:solidFill>
                    <a:srgbClr val="FF0000"/>
                  </a:solidFill>
                </a:endParaRPr>
              </a:p>
            </p:txBody>
          </p:sp>
        </mc:Choice>
        <mc:Fallback>
          <p:sp>
            <p:nvSpPr>
              <p:cNvPr id="21" name="TextBox 20"/>
              <p:cNvSpPr txBox="1">
                <a:spLocks noRot="1" noChangeAspect="1" noMove="1" noResize="1" noEditPoints="1" noAdjustHandles="1" noChangeArrowheads="1" noChangeShapeType="1" noTextEdit="1"/>
              </p:cNvSpPr>
              <p:nvPr/>
            </p:nvSpPr>
            <p:spPr>
              <a:xfrm>
                <a:off x="5079310" y="3275662"/>
                <a:ext cx="304827" cy="276999"/>
              </a:xfrm>
              <a:prstGeom prst="rect">
                <a:avLst/>
              </a:prstGeom>
              <a:blipFill rotWithShape="1">
                <a:blip r:embed="rId3"/>
                <a:stretch>
                  <a:fillRect l="-190" t="-120" r="-10217" b="170"/>
                </a:stretch>
              </a:blipFill>
            </p:spPr>
            <p:txBody>
              <a:bodyPr/>
              <a:lstStyle/>
              <a:p>
                <a:r>
                  <a:rPr lang="zh-CN" altLang="en-US">
                    <a:noFill/>
                  </a:rPr>
                  <a:t> </a:t>
                </a:r>
              </a:p>
            </p:txBody>
          </p:sp>
        </mc:Fallback>
      </mc:AlternateContent>
      <p:cxnSp>
        <p:nvCxnSpPr>
          <p:cNvPr id="30" name="Straight Arrow Connector 29"/>
          <p:cNvCxnSpPr/>
          <p:nvPr/>
        </p:nvCxnSpPr>
        <p:spPr>
          <a:xfrm flipH="1" flipV="1">
            <a:off x="4786755" y="3210259"/>
            <a:ext cx="241176" cy="13849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endCxn id="28" idx="6"/>
          </p:cNvCxnSpPr>
          <p:nvPr/>
        </p:nvCxnSpPr>
        <p:spPr>
          <a:xfrm>
            <a:off x="4666867" y="3138651"/>
            <a:ext cx="251854" cy="117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4666867" y="1988840"/>
            <a:ext cx="1129269" cy="7277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7" name="TextBox 36"/>
              <p:cNvSpPr txBox="1"/>
              <p:nvPr/>
            </p:nvSpPr>
            <p:spPr>
              <a:xfrm>
                <a:off x="5896915" y="1815286"/>
                <a:ext cx="3170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𝑑𝑆</m:t>
                      </m:r>
                    </m:oMath>
                  </m:oMathPara>
                </a14:m>
                <a:endParaRPr lang="en-US" dirty="0"/>
              </a:p>
            </p:txBody>
          </p:sp>
        </mc:Choice>
        <mc:Fallback>
          <p:sp>
            <p:nvSpPr>
              <p:cNvPr id="37" name="TextBox 36"/>
              <p:cNvSpPr txBox="1">
                <a:spLocks noRot="1" noChangeAspect="1" noMove="1" noResize="1" noEditPoints="1" noAdjustHandles="1" noChangeArrowheads="1" noChangeShapeType="1" noTextEdit="1"/>
              </p:cNvSpPr>
              <p:nvPr/>
            </p:nvSpPr>
            <p:spPr>
              <a:xfrm>
                <a:off x="5896915" y="1815286"/>
                <a:ext cx="317074" cy="276999"/>
              </a:xfrm>
              <a:prstGeom prst="rect">
                <a:avLst/>
              </a:prstGeom>
              <a:blipFill rotWithShape="1">
                <a:blip r:embed="rId4"/>
                <a:stretch>
                  <a:fillRect l="-96" t="-165" r="-9851" b="21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9" name="TextBox 38"/>
              <p:cNvSpPr txBox="1"/>
              <p:nvPr/>
            </p:nvSpPr>
            <p:spPr>
              <a:xfrm>
                <a:off x="1258940" y="5229200"/>
                <a:ext cx="5342745" cy="83490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m:t>
                      </m:r>
                      <m:r>
                        <a:rPr lang="en-GB" b="0" i="1" smtClean="0">
                          <a:latin typeface="Cambria Math" panose="02040503050406030204" pitchFamily="18" charset="0"/>
                        </a:rPr>
                        <m:t>=</m:t>
                      </m:r>
                      <m:nary>
                        <m:naryPr>
                          <m:limLoc m:val="undOvr"/>
                          <m:subHide m:val="on"/>
                          <m:supHide m:val="on"/>
                          <m:ctrlPr>
                            <a:rPr lang="en-GB" b="0" i="1" smtClean="0">
                              <a:latin typeface="Cambria Math" panose="02040503050406030204" pitchFamily="18" charset="0"/>
                            </a:rPr>
                          </m:ctrlPr>
                        </m:naryPr>
                        <m:sub/>
                        <m:sup/>
                        <m:e>
                          <m:r>
                            <a:rPr lang="en-GB" b="0" i="1" smtClean="0">
                              <a:latin typeface="Cambria Math" panose="02040503050406030204" pitchFamily="18" charset="0"/>
                            </a:rPr>
                            <m:t>𝑑𝑆</m:t>
                          </m:r>
                        </m:e>
                      </m:nary>
                      <m:r>
                        <a:rPr lang="en-GB" b="0" i="1" smtClean="0">
                          <a:latin typeface="Cambria Math" panose="02040503050406030204" pitchFamily="18" charset="0"/>
                        </a:rPr>
                        <m:t>=</m:t>
                      </m:r>
                      <m:nary>
                        <m:naryPr>
                          <m:limLoc m:val="undOvr"/>
                          <m:ctrlPr>
                            <a:rPr lang="en-GB" b="0" i="1" smtClean="0">
                              <a:latin typeface="Cambria Math" panose="02040503050406030204" pitchFamily="18" charset="0"/>
                            </a:rPr>
                          </m:ctrlPr>
                        </m:naryPr>
                        <m:sub>
                          <m:r>
                            <m:rPr>
                              <m:brk m:alnAt="24"/>
                            </m:rPr>
                            <a:rPr lang="en-GB" b="0" i="1" smtClean="0">
                              <a:latin typeface="Cambria Math" panose="02040503050406030204" pitchFamily="18" charset="0"/>
                            </a:rPr>
                            <m:t>𝑟</m:t>
                          </m:r>
                          <m:r>
                            <a:rPr lang="en-GB" b="0" i="1" smtClean="0">
                              <a:latin typeface="Cambria Math" panose="02040503050406030204" pitchFamily="18" charset="0"/>
                            </a:rPr>
                            <m:t>=</m:t>
                          </m:r>
                          <m:r>
                            <a:rPr lang="en-GB" b="0" i="1" smtClean="0">
                              <a:latin typeface="Cambria Math" panose="02040503050406030204" pitchFamily="18" charset="0"/>
                            </a:rPr>
                            <m:t>0</m:t>
                          </m:r>
                        </m:sub>
                        <m:sup>
                          <m:r>
                            <a:rPr lang="en-GB" b="0" i="1" smtClean="0">
                              <a:latin typeface="Cambria Math" panose="02040503050406030204" pitchFamily="18" charset="0"/>
                            </a:rPr>
                            <m:t>𝑟</m:t>
                          </m:r>
                          <m:r>
                            <a:rPr lang="en-GB" b="0" i="1" smtClean="0">
                              <a:latin typeface="Cambria Math" panose="02040503050406030204" pitchFamily="18" charset="0"/>
                            </a:rPr>
                            <m:t>=</m:t>
                          </m:r>
                          <m:r>
                            <a:rPr lang="en-GB" b="0" i="1" smtClean="0">
                              <a:latin typeface="Cambria Math" panose="02040503050406030204" pitchFamily="18" charset="0"/>
                            </a:rPr>
                            <m:t>𝑅</m:t>
                          </m:r>
                        </m:sup>
                        <m:e>
                          <m:r>
                            <a:rPr lang="en-GB" i="1">
                              <a:latin typeface="Cambria Math" panose="02040503050406030204" pitchFamily="18" charset="0"/>
                            </a:rPr>
                            <m:t>2</m:t>
                          </m:r>
                          <m:r>
                            <a:rPr lang="en-GB" i="1">
                              <a:latin typeface="Cambria Math" panose="02040503050406030204" pitchFamily="18" charset="0"/>
                              <a:ea typeface="Cambria Math" panose="02040503050406030204" pitchFamily="18" charset="0"/>
                            </a:rPr>
                            <m:t>𝜋</m:t>
                          </m:r>
                          <m:r>
                            <a:rPr lang="en-GB" i="1">
                              <a:latin typeface="Cambria Math" panose="02040503050406030204" pitchFamily="18" charset="0"/>
                              <a:ea typeface="Cambria Math" panose="02040503050406030204" pitchFamily="18" charset="0"/>
                            </a:rPr>
                            <m:t>𝑟𝑑𝑟</m:t>
                          </m:r>
                          <m:r>
                            <m:rPr>
                              <m:nor/>
                            </m:rPr>
                            <a:rPr lang="en-US" dirty="0">
                              <a:latin typeface="Cambria Math" panose="02040503050406030204" pitchFamily="18" charset="0"/>
                            </a:rPr>
                            <m:t> </m:t>
                          </m:r>
                        </m:e>
                      </m:nary>
                      <m:r>
                        <a:rPr lang="en-GB" b="0" i="1" smtClean="0">
                          <a:latin typeface="Cambria Math" panose="02040503050406030204" pitchFamily="18" charset="0"/>
                        </a:rPr>
                        <m:t>=</m:t>
                      </m:r>
                      <m:r>
                        <a:rPr lang="en-GB" b="0" i="1" smtClean="0">
                          <a:latin typeface="Cambria Math" panose="02040503050406030204" pitchFamily="18" charset="0"/>
                        </a:rPr>
                        <m:t>2</m:t>
                      </m:r>
                      <m:r>
                        <a:rPr lang="en-GB" b="0" i="1" smtClean="0">
                          <a:latin typeface="Cambria Math" panose="02040503050406030204" pitchFamily="18" charset="0"/>
                          <a:ea typeface="Cambria Math" panose="02040503050406030204" pitchFamily="18" charset="0"/>
                        </a:rPr>
                        <m:t>𝜋</m:t>
                      </m:r>
                      <m:sSubSup>
                        <m:sSubSupPr>
                          <m:ctrlPr>
                            <a:rPr lang="en-GB" b="0" i="1" smtClean="0">
                              <a:latin typeface="Cambria Math" panose="02040503050406030204" pitchFamily="18" charset="0"/>
                              <a:ea typeface="Cambria Math" panose="02040503050406030204" pitchFamily="18" charset="0"/>
                            </a:rPr>
                          </m:ctrlPr>
                        </m:sSubSupPr>
                        <m:e>
                          <m:d>
                            <m:dPr>
                              <m:begChr m:val="["/>
                              <m:endChr m:val="]"/>
                              <m:ctrlPr>
                                <a:rPr lang="en-GB" b="0" i="1" smtClean="0">
                                  <a:latin typeface="Cambria Math" panose="02040503050406030204" pitchFamily="18" charset="0"/>
                                  <a:ea typeface="Cambria Math" panose="02040503050406030204" pitchFamily="18" charset="0"/>
                                </a:rPr>
                              </m:ctrlPr>
                            </m:dPr>
                            <m:e>
                              <m:f>
                                <m:fPr>
                                  <m:ctrlPr>
                                    <a:rPr lang="en-GB" b="0" i="1" smtClean="0">
                                      <a:latin typeface="Cambria Math" panose="02040503050406030204" pitchFamily="18" charset="0"/>
                                      <a:ea typeface="Cambria Math" panose="02040503050406030204" pitchFamily="18" charset="0"/>
                                    </a:rPr>
                                  </m:ctrlPr>
                                </m:fPr>
                                <m:num>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𝑟</m:t>
                                      </m:r>
                                    </m:e>
                                    <m:sup>
                                      <m:r>
                                        <a:rPr lang="en-GB" b="0" i="1" smtClean="0">
                                          <a:latin typeface="Cambria Math" panose="02040503050406030204" pitchFamily="18" charset="0"/>
                                          <a:ea typeface="Cambria Math" panose="02040503050406030204" pitchFamily="18" charset="0"/>
                                        </a:rPr>
                                        <m:t>2</m:t>
                                      </m:r>
                                    </m:sup>
                                  </m:sSup>
                                </m:num>
                                <m:den>
                                  <m:r>
                                    <a:rPr lang="en-GB" b="0" i="1" smtClean="0">
                                      <a:latin typeface="Cambria Math" panose="02040503050406030204" pitchFamily="18" charset="0"/>
                                      <a:ea typeface="Cambria Math" panose="02040503050406030204" pitchFamily="18" charset="0"/>
                                    </a:rPr>
                                    <m:t>2</m:t>
                                  </m:r>
                                </m:den>
                              </m:f>
                            </m:e>
                          </m:d>
                        </m:e>
                        <m:sub>
                          <m:r>
                            <a:rPr lang="en-GB" b="0" i="1" smtClean="0">
                              <a:latin typeface="Cambria Math" panose="02040503050406030204" pitchFamily="18" charset="0"/>
                              <a:ea typeface="Cambria Math" panose="02040503050406030204" pitchFamily="18" charset="0"/>
                            </a:rPr>
                            <m:t>0</m:t>
                          </m:r>
                        </m:sub>
                        <m:sup>
                          <m:r>
                            <a:rPr lang="en-GB" b="0" i="1" smtClean="0">
                              <a:latin typeface="Cambria Math" panose="02040503050406030204" pitchFamily="18" charset="0"/>
                              <a:ea typeface="Cambria Math" panose="02040503050406030204" pitchFamily="18" charset="0"/>
                            </a:rPr>
                            <m:t>𝑅</m:t>
                          </m:r>
                        </m:sup>
                      </m:sSubSup>
                      <m:r>
                        <a:rPr lang="en-GB" b="0" i="1" smtClean="0">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𝜋</m:t>
                      </m:r>
                      <m:sSup>
                        <m:sSupPr>
                          <m:ctrlPr>
                            <a:rPr lang="en-GB" i="1">
                              <a:latin typeface="Cambria Math" panose="02040503050406030204" pitchFamily="18" charset="0"/>
                              <a:ea typeface="Cambria Math" panose="02040503050406030204" pitchFamily="18" charset="0"/>
                            </a:rPr>
                          </m:ctrlPr>
                        </m:sSupPr>
                        <m:e>
                          <m:r>
                            <a:rPr lang="en-GB" i="1">
                              <a:latin typeface="Cambria Math" panose="02040503050406030204" pitchFamily="18" charset="0"/>
                              <a:ea typeface="Cambria Math" panose="02040503050406030204" pitchFamily="18" charset="0"/>
                            </a:rPr>
                            <m:t>𝑅</m:t>
                          </m:r>
                        </m:e>
                        <m:sup>
                          <m:r>
                            <a:rPr lang="en-GB" i="1">
                              <a:latin typeface="Cambria Math" panose="02040503050406030204" pitchFamily="18" charset="0"/>
                              <a:ea typeface="Cambria Math" panose="02040503050406030204" pitchFamily="18" charset="0"/>
                            </a:rPr>
                            <m:t>2</m:t>
                          </m:r>
                        </m:sup>
                      </m:sSup>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𝜋</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𝑅</m:t>
                          </m:r>
                        </m:e>
                        <m:sup>
                          <m:r>
                            <a:rPr lang="en-GB" b="0" i="1" smtClean="0">
                              <a:latin typeface="Cambria Math" panose="02040503050406030204" pitchFamily="18" charset="0"/>
                              <a:ea typeface="Cambria Math" panose="02040503050406030204" pitchFamily="18" charset="0"/>
                            </a:rPr>
                            <m:t>2</m:t>
                          </m:r>
                        </m:sup>
                      </m:sSup>
                    </m:oMath>
                  </m:oMathPara>
                </a14:m>
                <a:endParaRPr lang="en-US" dirty="0"/>
              </a:p>
            </p:txBody>
          </p:sp>
        </mc:Choice>
        <mc:Fallback>
          <p:sp>
            <p:nvSpPr>
              <p:cNvPr id="39" name="TextBox 38"/>
              <p:cNvSpPr txBox="1">
                <a:spLocks noRot="1" noChangeAspect="1" noMove="1" noResize="1" noEditPoints="1" noAdjustHandles="1" noChangeArrowheads="1" noChangeShapeType="1" noTextEdit="1"/>
              </p:cNvSpPr>
              <p:nvPr/>
            </p:nvSpPr>
            <p:spPr>
              <a:xfrm>
                <a:off x="1258940" y="5229200"/>
                <a:ext cx="5342745" cy="834909"/>
              </a:xfrm>
              <a:prstGeom prst="rect">
                <a:avLst/>
              </a:prstGeom>
              <a:blipFill rotWithShape="1">
                <a:blip r:embed="rId5"/>
                <a:stretch>
                  <a:fillRect l="-7" t="-73" r="4" b="59"/>
                </a:stretch>
              </a:blipFill>
            </p:spPr>
            <p:txBody>
              <a:bodyPr/>
              <a:lstStyle/>
              <a:p>
                <a:r>
                  <a:rPr lang="zh-CN" altLang="en-US">
                    <a:noFill/>
                  </a:rPr>
                  <a:t> </a:t>
                </a:r>
              </a:p>
            </p:txBody>
          </p:sp>
        </mc:Fallback>
      </mc:AlternateContent>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00808"/>
            <a:ext cx="8229600" cy="1143000"/>
          </a:xfrm>
        </p:spPr>
        <p:txBody>
          <a:bodyPr/>
          <a:lstStyle/>
          <a:p>
            <a:r>
              <a:rPr lang="en-US" dirty="0"/>
              <a:t>End of lecture 7</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167875"/>
            <a:ext cx="8229600" cy="1143000"/>
          </a:xfrm>
        </p:spPr>
        <p:txBody>
          <a:bodyPr/>
          <a:lstStyle/>
          <a:p>
            <a:r>
              <a:rPr lang="en-GB" dirty="0"/>
              <a:t>Rocket propulsion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10" name="TextBox 9"/>
          <p:cNvSpPr txBox="1"/>
          <p:nvPr/>
        </p:nvSpPr>
        <p:spPr>
          <a:xfrm flipH="1">
            <a:off x="847011" y="708792"/>
            <a:ext cx="8019177" cy="369332"/>
          </a:xfrm>
          <a:prstGeom prst="rect">
            <a:avLst/>
          </a:prstGeom>
          <a:noFill/>
        </p:spPr>
        <p:txBody>
          <a:bodyPr wrap="square" rtlCol="0">
            <a:spAutoFit/>
          </a:bodyPr>
          <a:lstStyle/>
          <a:p>
            <a:r>
              <a:rPr lang="en-GB" dirty="0"/>
              <a:t>We consider a rocket propagating in outer space (no gravity considered)</a:t>
            </a:r>
            <a:endParaRPr lang="en-US" dirty="0"/>
          </a:p>
        </p:txBody>
      </p:sp>
      <p:pic>
        <p:nvPicPr>
          <p:cNvPr id="12" name="Picture 11"/>
          <p:cNvPicPr>
            <a:picLocks noChangeAspect="1"/>
          </p:cNvPicPr>
          <p:nvPr/>
        </p:nvPicPr>
        <p:blipFill>
          <a:blip r:embed="rId1"/>
          <a:stretch>
            <a:fillRect/>
          </a:stretch>
        </p:blipFill>
        <p:spPr>
          <a:xfrm>
            <a:off x="1759276" y="1165737"/>
            <a:ext cx="5915550" cy="1659919"/>
          </a:xfrm>
          <a:prstGeom prst="rect">
            <a:avLst/>
          </a:prstGeom>
        </p:spPr>
      </p:pic>
      <p:sp>
        <p:nvSpPr>
          <p:cNvPr id="3" name="TextBox 2"/>
          <p:cNvSpPr txBox="1"/>
          <p:nvPr/>
        </p:nvSpPr>
        <p:spPr>
          <a:xfrm>
            <a:off x="251520" y="3231541"/>
            <a:ext cx="8271839" cy="923330"/>
          </a:xfrm>
          <a:prstGeom prst="rect">
            <a:avLst/>
          </a:prstGeom>
          <a:noFill/>
        </p:spPr>
        <p:txBody>
          <a:bodyPr wrap="square" rtlCol="0">
            <a:spAutoFit/>
          </a:bodyPr>
          <a:lstStyle/>
          <a:p>
            <a:r>
              <a:rPr lang="en-GB" dirty="0">
                <a:solidFill>
                  <a:srgbClr val="FF0000"/>
                </a:solidFill>
              </a:rPr>
              <a:t>Warning</a:t>
            </a:r>
            <a:r>
              <a:rPr lang="en-GB" dirty="0"/>
              <a:t>: the momentum of any body depends to the reference frame chosen. The reference frame chosen must be the same for all bodies when we apply the principle of conservation of momentum.   </a:t>
            </a:r>
            <a:endParaRPr lang="en-US" dirty="0"/>
          </a:p>
        </p:txBody>
      </p:sp>
      <mc:AlternateContent xmlns:mc="http://schemas.openxmlformats.org/markup-compatibility/2006">
        <mc:Choice xmlns:a14="http://schemas.microsoft.com/office/drawing/2010/main" Requires="a14">
          <p:sp>
            <p:nvSpPr>
              <p:cNvPr id="5" name="TextBox 4"/>
              <p:cNvSpPr txBox="1"/>
              <p:nvPr/>
            </p:nvSpPr>
            <p:spPr>
              <a:xfrm>
                <a:off x="4717051" y="4201037"/>
                <a:ext cx="168796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𝑝</m:t>
                          </m:r>
                        </m:e>
                      </m:acc>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𝑚</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𝑣</m:t>
                          </m:r>
                        </m:e>
                      </m:acc>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m:oMathPara>
                </a14:m>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4717051" y="4201037"/>
                <a:ext cx="1687963" cy="276999"/>
              </a:xfrm>
              <a:prstGeom prst="rect">
                <a:avLst/>
              </a:prstGeom>
              <a:blipFill rotWithShape="1">
                <a:blip r:embed="rId2"/>
                <a:stretch>
                  <a:fillRect l="-16" t="-185" r="-540" b="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395536" y="4154871"/>
                <a:ext cx="4536504" cy="369332"/>
              </a:xfrm>
              <a:prstGeom prst="rect">
                <a:avLst/>
              </a:prstGeom>
              <a:noFill/>
            </p:spPr>
            <p:txBody>
              <a:bodyPr wrap="square" rtlCol="0">
                <a:spAutoFit/>
              </a:bodyPr>
              <a:lstStyle/>
              <a:p>
                <a:r>
                  <a:rPr lang="en-GB" dirty="0"/>
                  <a:t>Momentum of the rocket at time </a:t>
                </a:r>
                <a14:m>
                  <m:oMath xmlns:m="http://schemas.openxmlformats.org/officeDocument/2006/math">
                    <m:r>
                      <a:rPr lang="en-GB" b="0" i="1" smtClean="0">
                        <a:latin typeface="Cambria Math" panose="02040503050406030204" pitchFamily="18" charset="0"/>
                      </a:rPr>
                      <m:t>𝑡</m:t>
                    </m:r>
                  </m:oMath>
                </a14:m>
                <a:r>
                  <a:rPr lang="en-GB" dirty="0"/>
                  <a:t>: </a:t>
                </a:r>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395536" y="4154871"/>
                <a:ext cx="4536504" cy="369332"/>
              </a:xfrm>
              <a:prstGeom prst="rect">
                <a:avLst/>
              </a:prstGeom>
              <a:blipFill rotWithShape="1">
                <a:blip r:embed="rId3"/>
                <a:stretch>
                  <a:fillRect l="-12" t="-18" r="14" b="12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395536" y="5147900"/>
                <a:ext cx="5904656" cy="369332"/>
              </a:xfrm>
              <a:prstGeom prst="rect">
                <a:avLst/>
              </a:prstGeom>
              <a:noFill/>
            </p:spPr>
            <p:txBody>
              <a:bodyPr wrap="square" rtlCol="0">
                <a:spAutoFit/>
              </a:bodyPr>
              <a:lstStyle/>
              <a:p>
                <a14:m>
                  <m:oMath xmlns:m="http://schemas.openxmlformats.org/officeDocument/2006/math">
                    <m:r>
                      <a:rPr lang="en-GB" i="1" dirty="0" smtClean="0">
                        <a:latin typeface="Cambria Math" panose="02040503050406030204" pitchFamily="18" charset="0"/>
                      </a:rPr>
                      <m:t>𝑥</m:t>
                    </m:r>
                  </m:oMath>
                </a14:m>
                <a:r>
                  <a:rPr lang="en-GB" dirty="0"/>
                  <a:t>-component of momentum of the rocket at time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𝑑𝑡</m:t>
                    </m:r>
                  </m:oMath>
                </a14:m>
                <a:r>
                  <a:rPr lang="en-GB" dirty="0"/>
                  <a:t>: </a:t>
                </a:r>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395536" y="5147900"/>
                <a:ext cx="5904656" cy="369332"/>
              </a:xfrm>
              <a:prstGeom prst="rect">
                <a:avLst/>
              </a:prstGeom>
              <a:blipFill rotWithShape="1">
                <a:blip r:embed="rId4"/>
                <a:stretch>
                  <a:fillRect l="-10" t="-160" r="6" b="9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2411760" y="4640068"/>
                <a:ext cx="1297406" cy="276999"/>
              </a:xfrm>
              <a:prstGeom prst="rect">
                <a:avLst/>
              </a:prstGeom>
              <a:noFill/>
            </p:spPr>
            <p:txBody>
              <a:bodyPr wrap="none" lIns="0" tIns="0" rIns="0" bIns="0" rtlCol="0">
                <a:spAutoFit/>
              </a:bodyPr>
              <a:lstStyle/>
              <a:p>
                <a14:m>
                  <m:oMath xmlns:m="http://schemas.openxmlformats.org/officeDocument/2006/math">
                    <m:r>
                      <a:rPr lang="en-GB" b="0" i="1" smtClean="0">
                        <a:latin typeface="Cambria Math" panose="02040503050406030204" pitchFamily="18" charset="0"/>
                      </a:rPr>
                      <m:t>𝑥</m:t>
                    </m:r>
                  </m:oMath>
                </a14:m>
                <a:r>
                  <a:rPr lang="en-US" dirty="0"/>
                  <a:t>-component:</a:t>
                </a:r>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2411760" y="4640068"/>
                <a:ext cx="1297406" cy="276999"/>
              </a:xfrm>
              <a:prstGeom prst="rect">
                <a:avLst/>
              </a:prstGeom>
              <a:blipFill rotWithShape="1">
                <a:blip r:embed="rId5"/>
                <a:stretch>
                  <a:fillRect l="-2" t="-44" r="-3367" b="9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4703988" y="4679901"/>
                <a:ext cx="188269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𝑝</m:t>
                          </m:r>
                        </m:e>
                        <m:sub>
                          <m:r>
                            <a:rPr lang="en-GB" b="0" i="1" smtClean="0">
                              <a:latin typeface="Cambria Math" panose="02040503050406030204" pitchFamily="18" charset="0"/>
                            </a:rPr>
                            <m:t>𝑥</m:t>
                          </m:r>
                        </m:sub>
                      </m:sSub>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𝑚</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m:oMathPara>
                </a14:m>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4703988" y="4679901"/>
                <a:ext cx="1882695" cy="276999"/>
              </a:xfrm>
              <a:prstGeom prst="rect">
                <a:avLst/>
              </a:prstGeom>
              <a:blipFill rotWithShape="1">
                <a:blip r:embed="rId6"/>
                <a:stretch>
                  <a:fillRect l="-29" t="-212" r="-954" b="3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4139952" y="5609565"/>
                <a:ext cx="391812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𝑝</m:t>
                          </m:r>
                        </m:e>
                        <m:sub>
                          <m:r>
                            <a:rPr lang="en-GB" b="0" i="1" smtClean="0">
                              <a:latin typeface="Cambria Math" panose="02040503050406030204" pitchFamily="18" charset="0"/>
                            </a:rPr>
                            <m:t>𝑥</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𝑑𝑡</m:t>
                          </m:r>
                        </m:e>
                      </m:d>
                      <m:r>
                        <a:rPr lang="en-GB" b="0" i="1" smtClean="0">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𝑚</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𝑑𝑚</m:t>
                          </m:r>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𝑑𝑣</m:t>
                      </m:r>
                      <m:r>
                        <a:rPr lang="en-GB" b="0" i="1" smtClean="0">
                          <a:latin typeface="Cambria Math" panose="02040503050406030204" pitchFamily="18" charset="0"/>
                        </a:rPr>
                        <m:t>)</m:t>
                      </m:r>
                    </m:oMath>
                  </m:oMathPara>
                </a14:m>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4139952" y="5609565"/>
                <a:ext cx="3918124" cy="276999"/>
              </a:xfrm>
              <a:prstGeom prst="rect">
                <a:avLst/>
              </a:prstGeom>
              <a:blipFill rotWithShape="1">
                <a:blip r:embed="rId7"/>
                <a:stretch>
                  <a:fillRect l="-10" t="-220" r="-51" b="41"/>
                </a:stretch>
              </a:blipFill>
            </p:spPr>
            <p:txBody>
              <a:bodyPr/>
              <a:lstStyle/>
              <a:p>
                <a:r>
                  <a:rPr lang="zh-CN" altLang="en-US">
                    <a:noFill/>
                  </a:rPr>
                  <a:t> </a:t>
                </a:r>
              </a:p>
            </p:txBody>
          </p:sp>
        </mc:Fallback>
      </mc:AlternateContent>
      <p:cxnSp>
        <p:nvCxnSpPr>
          <p:cNvPr id="23" name="Straight Arrow Connector 22"/>
          <p:cNvCxnSpPr/>
          <p:nvPr/>
        </p:nvCxnSpPr>
        <p:spPr>
          <a:xfrm flipV="1">
            <a:off x="1482138" y="1091672"/>
            <a:ext cx="6192688" cy="13427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 name="TextBox 23"/>
              <p:cNvSpPr txBox="1"/>
              <p:nvPr/>
            </p:nvSpPr>
            <p:spPr>
              <a:xfrm>
                <a:off x="7674826" y="939624"/>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24" name="TextBox 23"/>
              <p:cNvSpPr txBox="1">
                <a:spLocks noRot="1" noChangeAspect="1" noMove="1" noResize="1" noEditPoints="1" noAdjustHandles="1" noChangeArrowheads="1" noChangeShapeType="1" noTextEdit="1"/>
              </p:cNvSpPr>
              <p:nvPr/>
            </p:nvSpPr>
            <p:spPr>
              <a:xfrm>
                <a:off x="7674826" y="939624"/>
                <a:ext cx="188128" cy="276999"/>
              </a:xfrm>
              <a:prstGeom prst="rect">
                <a:avLst/>
              </a:prstGeom>
              <a:blipFill rotWithShape="1">
                <a:blip r:embed="rId8"/>
                <a:stretch>
                  <a:fillRect l="-115" t="-166" r="-15998" b="216"/>
                </a:stretch>
              </a:blipFill>
            </p:spPr>
            <p:txBody>
              <a:bodyPr/>
              <a:lstStyle/>
              <a:p>
                <a:r>
                  <a:rPr lang="zh-CN" alt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167875"/>
            <a:ext cx="8229600" cy="1143000"/>
          </a:xfrm>
        </p:spPr>
        <p:txBody>
          <a:bodyPr/>
          <a:lstStyle/>
          <a:p>
            <a:r>
              <a:rPr lang="en-GB" dirty="0"/>
              <a:t>Rocket propulsion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10" name="TextBox 9"/>
          <p:cNvSpPr txBox="1"/>
          <p:nvPr/>
        </p:nvSpPr>
        <p:spPr>
          <a:xfrm flipH="1">
            <a:off x="847011" y="708792"/>
            <a:ext cx="8019177" cy="369332"/>
          </a:xfrm>
          <a:prstGeom prst="rect">
            <a:avLst/>
          </a:prstGeom>
          <a:noFill/>
        </p:spPr>
        <p:txBody>
          <a:bodyPr wrap="square" rtlCol="0">
            <a:spAutoFit/>
          </a:bodyPr>
          <a:lstStyle/>
          <a:p>
            <a:r>
              <a:rPr lang="en-GB" dirty="0"/>
              <a:t>We consider a rocket propagating in outer space (no gravity considered)</a:t>
            </a:r>
            <a:endParaRPr lang="en-US" dirty="0"/>
          </a:p>
        </p:txBody>
      </p:sp>
      <p:pic>
        <p:nvPicPr>
          <p:cNvPr id="12" name="Picture 11"/>
          <p:cNvPicPr>
            <a:picLocks noChangeAspect="1"/>
          </p:cNvPicPr>
          <p:nvPr/>
        </p:nvPicPr>
        <p:blipFill>
          <a:blip r:embed="rId1"/>
          <a:stretch>
            <a:fillRect/>
          </a:stretch>
        </p:blipFill>
        <p:spPr>
          <a:xfrm>
            <a:off x="1759276" y="1165737"/>
            <a:ext cx="5915550" cy="1659919"/>
          </a:xfrm>
          <a:prstGeom prst="rect">
            <a:avLst/>
          </a:prstGeom>
        </p:spPr>
      </p:pic>
      <p:sp>
        <p:nvSpPr>
          <p:cNvPr id="3" name="TextBox 2"/>
          <p:cNvSpPr txBox="1"/>
          <p:nvPr/>
        </p:nvSpPr>
        <p:spPr>
          <a:xfrm>
            <a:off x="251520" y="3231541"/>
            <a:ext cx="8271839" cy="923330"/>
          </a:xfrm>
          <a:prstGeom prst="rect">
            <a:avLst/>
          </a:prstGeom>
          <a:noFill/>
        </p:spPr>
        <p:txBody>
          <a:bodyPr wrap="square" rtlCol="0">
            <a:spAutoFit/>
          </a:bodyPr>
          <a:lstStyle/>
          <a:p>
            <a:r>
              <a:rPr lang="en-GB" dirty="0">
                <a:solidFill>
                  <a:srgbClr val="FF0000"/>
                </a:solidFill>
              </a:rPr>
              <a:t>Warning</a:t>
            </a:r>
            <a:r>
              <a:rPr lang="en-GB" dirty="0"/>
              <a:t>: the momentum of any body depends to the reference frame chosen. The reference frame chosen must be the same for all bodies when we apply the principle of conservation of momentum.   </a:t>
            </a:r>
            <a:endParaRPr lang="en-US" dirty="0"/>
          </a:p>
        </p:txBody>
      </p:sp>
      <mc:AlternateContent xmlns:mc="http://schemas.openxmlformats.org/markup-compatibility/2006">
        <mc:Choice xmlns:a14="http://schemas.microsoft.com/office/drawing/2010/main" Requires="a14">
          <p:sp>
            <p:nvSpPr>
              <p:cNvPr id="5" name="TextBox 4"/>
              <p:cNvSpPr txBox="1"/>
              <p:nvPr/>
            </p:nvSpPr>
            <p:spPr>
              <a:xfrm>
                <a:off x="4717051" y="4201037"/>
                <a:ext cx="168796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𝑝</m:t>
                          </m:r>
                        </m:e>
                      </m:acc>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𝑚</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𝑣</m:t>
                          </m:r>
                        </m:e>
                      </m:acc>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m:oMathPara>
                </a14:m>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4717051" y="4201037"/>
                <a:ext cx="1687963" cy="276999"/>
              </a:xfrm>
              <a:prstGeom prst="rect">
                <a:avLst/>
              </a:prstGeom>
              <a:blipFill rotWithShape="1">
                <a:blip r:embed="rId2"/>
                <a:stretch>
                  <a:fillRect l="-16" t="-185" r="-540" b="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395536" y="4154871"/>
                <a:ext cx="4536504" cy="369332"/>
              </a:xfrm>
              <a:prstGeom prst="rect">
                <a:avLst/>
              </a:prstGeom>
              <a:noFill/>
            </p:spPr>
            <p:txBody>
              <a:bodyPr wrap="square" rtlCol="0">
                <a:spAutoFit/>
              </a:bodyPr>
              <a:lstStyle/>
              <a:p>
                <a:r>
                  <a:rPr lang="en-GB" dirty="0"/>
                  <a:t>Momentum of the rocket at time </a:t>
                </a:r>
                <a14:m>
                  <m:oMath xmlns:m="http://schemas.openxmlformats.org/officeDocument/2006/math">
                    <m:r>
                      <a:rPr lang="en-GB" b="0" i="1" smtClean="0">
                        <a:latin typeface="Cambria Math" panose="02040503050406030204" pitchFamily="18" charset="0"/>
                      </a:rPr>
                      <m:t>𝑡</m:t>
                    </m:r>
                  </m:oMath>
                </a14:m>
                <a:r>
                  <a:rPr lang="en-GB" dirty="0"/>
                  <a:t>: </a:t>
                </a:r>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395536" y="4154871"/>
                <a:ext cx="4536504" cy="369332"/>
              </a:xfrm>
              <a:prstGeom prst="rect">
                <a:avLst/>
              </a:prstGeom>
              <a:blipFill rotWithShape="1">
                <a:blip r:embed="rId3"/>
                <a:stretch>
                  <a:fillRect l="-12" t="-18" r="14" b="12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395536" y="5147900"/>
                <a:ext cx="5904656" cy="369332"/>
              </a:xfrm>
              <a:prstGeom prst="rect">
                <a:avLst/>
              </a:prstGeom>
              <a:noFill/>
            </p:spPr>
            <p:txBody>
              <a:bodyPr wrap="square" rtlCol="0">
                <a:spAutoFit/>
              </a:bodyPr>
              <a:lstStyle/>
              <a:p>
                <a14:m>
                  <m:oMath xmlns:m="http://schemas.openxmlformats.org/officeDocument/2006/math">
                    <m:r>
                      <a:rPr lang="en-GB" i="1" dirty="0" smtClean="0">
                        <a:latin typeface="Cambria Math" panose="02040503050406030204" pitchFamily="18" charset="0"/>
                      </a:rPr>
                      <m:t>𝑥</m:t>
                    </m:r>
                  </m:oMath>
                </a14:m>
                <a:r>
                  <a:rPr lang="en-GB" dirty="0"/>
                  <a:t>-component of momentum of the rocket at time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𝑑𝑡</m:t>
                    </m:r>
                  </m:oMath>
                </a14:m>
                <a:r>
                  <a:rPr lang="en-GB" dirty="0"/>
                  <a:t>: </a:t>
                </a:r>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395536" y="5147900"/>
                <a:ext cx="5904656" cy="369332"/>
              </a:xfrm>
              <a:prstGeom prst="rect">
                <a:avLst/>
              </a:prstGeom>
              <a:blipFill rotWithShape="1">
                <a:blip r:embed="rId4"/>
                <a:stretch>
                  <a:fillRect l="-10" t="-160" r="6" b="9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2411760" y="4640068"/>
                <a:ext cx="1297406" cy="276999"/>
              </a:xfrm>
              <a:prstGeom prst="rect">
                <a:avLst/>
              </a:prstGeom>
              <a:noFill/>
            </p:spPr>
            <p:txBody>
              <a:bodyPr wrap="none" lIns="0" tIns="0" rIns="0" bIns="0" rtlCol="0">
                <a:spAutoFit/>
              </a:bodyPr>
              <a:lstStyle/>
              <a:p>
                <a14:m>
                  <m:oMath xmlns:m="http://schemas.openxmlformats.org/officeDocument/2006/math">
                    <m:r>
                      <a:rPr lang="en-GB" b="0" i="1" smtClean="0">
                        <a:latin typeface="Cambria Math" panose="02040503050406030204" pitchFamily="18" charset="0"/>
                      </a:rPr>
                      <m:t>𝑥</m:t>
                    </m:r>
                  </m:oMath>
                </a14:m>
                <a:r>
                  <a:rPr lang="en-US" dirty="0"/>
                  <a:t>-component:</a:t>
                </a:r>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2411760" y="4640068"/>
                <a:ext cx="1297406" cy="276999"/>
              </a:xfrm>
              <a:prstGeom prst="rect">
                <a:avLst/>
              </a:prstGeom>
              <a:blipFill rotWithShape="1">
                <a:blip r:embed="rId5"/>
                <a:stretch>
                  <a:fillRect l="-2" t="-44" r="-3367" b="9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4703988" y="4679901"/>
                <a:ext cx="188269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𝑝</m:t>
                          </m:r>
                        </m:e>
                        <m:sub>
                          <m:r>
                            <a:rPr lang="en-GB" b="0" i="1" smtClean="0">
                              <a:latin typeface="Cambria Math" panose="02040503050406030204" pitchFamily="18" charset="0"/>
                            </a:rPr>
                            <m:t>𝑥</m:t>
                          </m:r>
                        </m:sub>
                      </m:sSub>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𝑚</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m:oMathPara>
                </a14:m>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4703988" y="4679901"/>
                <a:ext cx="1882695" cy="276999"/>
              </a:xfrm>
              <a:prstGeom prst="rect">
                <a:avLst/>
              </a:prstGeom>
              <a:blipFill rotWithShape="1">
                <a:blip r:embed="rId6"/>
                <a:stretch>
                  <a:fillRect l="-29" t="-212" r="-954" b="3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4139952" y="5609565"/>
                <a:ext cx="391812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𝑝</m:t>
                          </m:r>
                        </m:e>
                        <m:sub>
                          <m:r>
                            <a:rPr lang="en-GB" b="0" i="1" smtClean="0">
                              <a:latin typeface="Cambria Math" panose="02040503050406030204" pitchFamily="18" charset="0"/>
                            </a:rPr>
                            <m:t>𝑥</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𝑑𝑡</m:t>
                          </m:r>
                        </m:e>
                      </m:d>
                      <m:r>
                        <a:rPr lang="en-GB" b="0" i="1" smtClean="0">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𝑚</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𝑑𝑚</m:t>
                          </m:r>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𝑑𝑣</m:t>
                      </m:r>
                      <m:r>
                        <a:rPr lang="en-GB" b="0" i="1" smtClean="0">
                          <a:latin typeface="Cambria Math" panose="02040503050406030204" pitchFamily="18" charset="0"/>
                        </a:rPr>
                        <m:t>)</m:t>
                      </m:r>
                    </m:oMath>
                  </m:oMathPara>
                </a14:m>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4139952" y="5609565"/>
                <a:ext cx="3918124" cy="276999"/>
              </a:xfrm>
              <a:prstGeom prst="rect">
                <a:avLst/>
              </a:prstGeom>
              <a:blipFill rotWithShape="1">
                <a:blip r:embed="rId7"/>
                <a:stretch>
                  <a:fillRect l="-10" t="-220" r="-51" b="4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TextBox 21"/>
              <p:cNvSpPr txBox="1"/>
              <p:nvPr/>
            </p:nvSpPr>
            <p:spPr>
              <a:xfrm>
                <a:off x="396062" y="6028318"/>
                <a:ext cx="6984250" cy="369332"/>
              </a:xfrm>
              <a:prstGeom prst="rect">
                <a:avLst/>
              </a:prstGeom>
              <a:noFill/>
            </p:spPr>
            <p:txBody>
              <a:bodyPr wrap="square" rtlCol="0">
                <a:spAutoFit/>
              </a:bodyPr>
              <a:lstStyle/>
              <a:p>
                <a14:m>
                  <m:oMath xmlns:m="http://schemas.openxmlformats.org/officeDocument/2006/math">
                    <m:r>
                      <a:rPr lang="en-GB" i="1" dirty="0" smtClean="0">
                        <a:latin typeface="Cambria Math" panose="02040503050406030204" pitchFamily="18" charset="0"/>
                      </a:rPr>
                      <m:t>𝑥</m:t>
                    </m:r>
                  </m:oMath>
                </a14:m>
                <a:r>
                  <a:rPr lang="en-GB" dirty="0"/>
                  <a:t>-component of momentum of burned fuel (between times</a:t>
                </a:r>
                <a14:m>
                  <m:oMath xmlns:m="http://schemas.openxmlformats.org/officeDocument/2006/math">
                    <m:r>
                      <a:rPr lang="en-GB" i="1" dirty="0" smtClean="0">
                        <a:latin typeface="Cambria Math" panose="02040503050406030204" pitchFamily="18" charset="0"/>
                      </a:rPr>
                      <m:t> </m:t>
                    </m:r>
                    <m:r>
                      <a:rPr lang="en-GB" i="1" dirty="0" smtClean="0">
                        <a:latin typeface="Cambria Math" panose="02040503050406030204" pitchFamily="18" charset="0"/>
                      </a:rPr>
                      <m:t>𝑡</m:t>
                    </m:r>
                    <m:r>
                      <a:rPr lang="en-GB" i="1" dirty="0" smtClean="0">
                        <a:latin typeface="Cambria Math" panose="02040503050406030204" pitchFamily="18" charset="0"/>
                      </a:rPr>
                      <m:t> </m:t>
                    </m:r>
                  </m:oMath>
                </a14:m>
                <a:r>
                  <a:rPr lang="en-GB" dirty="0"/>
                  <a:t>and </a:t>
                </a:r>
                <a14:m>
                  <m:oMath xmlns:m="http://schemas.openxmlformats.org/officeDocument/2006/math">
                    <m:r>
                      <a:rPr lang="en-GB" i="1" dirty="0" smtClean="0">
                        <a:latin typeface="Cambria Math" panose="02040503050406030204" pitchFamily="18" charset="0"/>
                      </a:rPr>
                      <m:t>𝑡</m:t>
                    </m:r>
                    <m:r>
                      <a:rPr lang="en-GB" i="1" dirty="0" smtClean="0">
                        <a:latin typeface="Cambria Math" panose="02040503050406030204" pitchFamily="18" charset="0"/>
                      </a:rPr>
                      <m:t>+</m:t>
                    </m:r>
                    <m:r>
                      <a:rPr lang="en-GB" i="1" dirty="0" smtClean="0">
                        <a:latin typeface="Cambria Math" panose="02040503050406030204" pitchFamily="18" charset="0"/>
                      </a:rPr>
                      <m:t>𝑑𝑡</m:t>
                    </m:r>
                  </m:oMath>
                </a14:m>
                <a:r>
                  <a:rPr lang="en-GB" dirty="0"/>
                  <a:t>): </a:t>
                </a:r>
                <a:endParaRPr lang="en-US" dirty="0"/>
              </a:p>
            </p:txBody>
          </p:sp>
        </mc:Choice>
        <mc:Fallback>
          <p:sp>
            <p:nvSpPr>
              <p:cNvPr id="22" name="TextBox 21"/>
              <p:cNvSpPr txBox="1">
                <a:spLocks noRot="1" noChangeAspect="1" noMove="1" noResize="1" noEditPoints="1" noAdjustHandles="1" noChangeArrowheads="1" noChangeShapeType="1" noTextEdit="1"/>
              </p:cNvSpPr>
              <p:nvPr/>
            </p:nvSpPr>
            <p:spPr>
              <a:xfrm>
                <a:off x="396062" y="6028318"/>
                <a:ext cx="6984250" cy="369332"/>
              </a:xfrm>
              <a:prstGeom prst="rect">
                <a:avLst/>
              </a:prstGeom>
              <a:blipFill rotWithShape="1">
                <a:blip r:embed="rId8"/>
                <a:stretch>
                  <a:fillRect l="-7" t="-71" r="5" b="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7211676" y="6056468"/>
                <a:ext cx="1932324" cy="26597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GB" sz="1600" b="0" i="1" smtClean="0">
                              <a:latin typeface="Cambria Math" panose="02040503050406030204" pitchFamily="18" charset="0"/>
                            </a:rPr>
                            <m:t>𝑝</m:t>
                          </m:r>
                        </m:e>
                        <m:sub>
                          <m:r>
                            <a:rPr lang="en-GB" sz="1600" b="0" i="1" smtClean="0">
                              <a:latin typeface="Cambria Math" panose="02040503050406030204" pitchFamily="18" charset="0"/>
                            </a:rPr>
                            <m:t>𝑓𝑢𝑒𝑙</m:t>
                          </m:r>
                          <m:r>
                            <a:rPr lang="en-GB" sz="1600" b="0" i="1" smtClean="0">
                              <a:latin typeface="Cambria Math" panose="02040503050406030204" pitchFamily="18" charset="0"/>
                            </a:rPr>
                            <m:t>,</m:t>
                          </m:r>
                          <m:r>
                            <a:rPr lang="en-GB" sz="1600" b="0" i="1" smtClean="0">
                              <a:latin typeface="Cambria Math" panose="02040503050406030204" pitchFamily="18" charset="0"/>
                            </a:rPr>
                            <m:t>𝑥</m:t>
                          </m:r>
                        </m:sub>
                      </m:sSub>
                      <m:r>
                        <a:rPr lang="en-GB" sz="1600" b="0" i="1" smtClean="0">
                          <a:latin typeface="Cambria Math" panose="02040503050406030204" pitchFamily="18" charset="0"/>
                        </a:rPr>
                        <m:t>=−</m:t>
                      </m:r>
                      <m:r>
                        <a:rPr lang="en-GB" sz="1600" b="0" i="1" smtClean="0">
                          <a:latin typeface="Cambria Math" panose="02040503050406030204" pitchFamily="18" charset="0"/>
                        </a:rPr>
                        <m:t>𝑑𝑚</m:t>
                      </m:r>
                      <m:r>
                        <a:rPr lang="en-GB" sz="1600" b="0" i="1" smtClean="0">
                          <a:latin typeface="Cambria Math" panose="02040503050406030204" pitchFamily="18" charset="0"/>
                        </a:rPr>
                        <m:t> </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𝑣</m:t>
                          </m:r>
                        </m:e>
                        <m:sub>
                          <m:r>
                            <a:rPr lang="en-GB" sz="1600" b="0" i="1" smtClean="0">
                              <a:latin typeface="Cambria Math" panose="02040503050406030204" pitchFamily="18" charset="0"/>
                            </a:rPr>
                            <m:t>𝑓𝑢𝑒𝑙</m:t>
                          </m:r>
                          <m:r>
                            <a:rPr lang="en-GB" sz="1600" b="0" i="1" smtClean="0">
                              <a:latin typeface="Cambria Math" panose="02040503050406030204" pitchFamily="18" charset="0"/>
                            </a:rPr>
                            <m:t>,</m:t>
                          </m:r>
                          <m:r>
                            <a:rPr lang="en-GB" sz="1600" b="0" i="1" smtClean="0">
                              <a:latin typeface="Cambria Math" panose="02040503050406030204" pitchFamily="18" charset="0"/>
                            </a:rPr>
                            <m:t>𝑥</m:t>
                          </m:r>
                        </m:sub>
                      </m:sSub>
                    </m:oMath>
                  </m:oMathPara>
                </a14:m>
                <a:endParaRPr lang="en-US" sz="1600" dirty="0"/>
              </a:p>
            </p:txBody>
          </p:sp>
        </mc:Choice>
        <mc:Fallback>
          <p:sp>
            <p:nvSpPr>
              <p:cNvPr id="11" name="TextBox 10"/>
              <p:cNvSpPr txBox="1">
                <a:spLocks noRot="1" noChangeAspect="1" noMove="1" noResize="1" noEditPoints="1" noAdjustHandles="1" noChangeArrowheads="1" noChangeShapeType="1" noTextEdit="1"/>
              </p:cNvSpPr>
              <p:nvPr/>
            </p:nvSpPr>
            <p:spPr>
              <a:xfrm>
                <a:off x="7211676" y="6056468"/>
                <a:ext cx="1932324" cy="265970"/>
              </a:xfrm>
              <a:prstGeom prst="rect">
                <a:avLst/>
              </a:prstGeom>
              <a:blipFill rotWithShape="1">
                <a:blip r:embed="rId9"/>
                <a:stretch>
                  <a:fillRect l="-32" t="-178" r="-361" b="142"/>
                </a:stretch>
              </a:blipFill>
            </p:spPr>
            <p:txBody>
              <a:bodyPr/>
              <a:lstStyle/>
              <a:p>
                <a:r>
                  <a:rPr lang="zh-CN" altLang="en-US">
                    <a:noFill/>
                  </a:rPr>
                  <a:t> </a:t>
                </a:r>
              </a:p>
            </p:txBody>
          </p:sp>
        </mc:Fallback>
      </mc:AlternateContent>
      <p:cxnSp>
        <p:nvCxnSpPr>
          <p:cNvPr id="23" name="Straight Arrow Connector 22"/>
          <p:cNvCxnSpPr/>
          <p:nvPr/>
        </p:nvCxnSpPr>
        <p:spPr>
          <a:xfrm flipV="1">
            <a:off x="1482138" y="1091672"/>
            <a:ext cx="6192688" cy="13427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 name="TextBox 23"/>
              <p:cNvSpPr txBox="1"/>
              <p:nvPr/>
            </p:nvSpPr>
            <p:spPr>
              <a:xfrm>
                <a:off x="7674826" y="939624"/>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24" name="TextBox 23"/>
              <p:cNvSpPr txBox="1">
                <a:spLocks noRot="1" noChangeAspect="1" noMove="1" noResize="1" noEditPoints="1" noAdjustHandles="1" noChangeArrowheads="1" noChangeShapeType="1" noTextEdit="1"/>
              </p:cNvSpPr>
              <p:nvPr/>
            </p:nvSpPr>
            <p:spPr>
              <a:xfrm>
                <a:off x="7674826" y="939624"/>
                <a:ext cx="188128" cy="276999"/>
              </a:xfrm>
              <a:prstGeom prst="rect">
                <a:avLst/>
              </a:prstGeom>
              <a:blipFill rotWithShape="1">
                <a:blip r:embed="rId10"/>
                <a:stretch>
                  <a:fillRect l="-115" t="-166" r="-15998" b="216"/>
                </a:stretch>
              </a:blipFill>
            </p:spPr>
            <p:txBody>
              <a:bodyPr/>
              <a:lstStyle/>
              <a:p>
                <a:r>
                  <a:rPr lang="zh-CN" altLang="en-US">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167875"/>
            <a:ext cx="8229600" cy="1143000"/>
          </a:xfrm>
        </p:spPr>
        <p:txBody>
          <a:bodyPr/>
          <a:lstStyle/>
          <a:p>
            <a:r>
              <a:rPr lang="en-GB" dirty="0"/>
              <a:t>Rocket propulsion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10" name="TextBox 9"/>
          <p:cNvSpPr txBox="1"/>
          <p:nvPr/>
        </p:nvSpPr>
        <p:spPr>
          <a:xfrm flipH="1">
            <a:off x="847011" y="708792"/>
            <a:ext cx="8019177" cy="369332"/>
          </a:xfrm>
          <a:prstGeom prst="rect">
            <a:avLst/>
          </a:prstGeom>
          <a:noFill/>
        </p:spPr>
        <p:txBody>
          <a:bodyPr wrap="square" rtlCol="0">
            <a:spAutoFit/>
          </a:bodyPr>
          <a:lstStyle/>
          <a:p>
            <a:r>
              <a:rPr lang="en-GB" dirty="0"/>
              <a:t>We consider a rocket propagating in outer space (no gravity considered)</a:t>
            </a:r>
            <a:endParaRPr lang="en-US" dirty="0"/>
          </a:p>
        </p:txBody>
      </p:sp>
      <p:pic>
        <p:nvPicPr>
          <p:cNvPr id="12" name="Picture 11"/>
          <p:cNvPicPr>
            <a:picLocks noChangeAspect="1"/>
          </p:cNvPicPr>
          <p:nvPr/>
        </p:nvPicPr>
        <p:blipFill>
          <a:blip r:embed="rId1"/>
          <a:stretch>
            <a:fillRect/>
          </a:stretch>
        </p:blipFill>
        <p:spPr>
          <a:xfrm>
            <a:off x="1759276" y="1165737"/>
            <a:ext cx="5915550" cy="1659919"/>
          </a:xfrm>
          <a:prstGeom prst="rect">
            <a:avLst/>
          </a:prstGeom>
        </p:spPr>
      </p:pic>
      <p:sp>
        <p:nvSpPr>
          <p:cNvPr id="3" name="TextBox 2"/>
          <p:cNvSpPr txBox="1"/>
          <p:nvPr/>
        </p:nvSpPr>
        <p:spPr>
          <a:xfrm>
            <a:off x="251520" y="3231541"/>
            <a:ext cx="8271839" cy="923330"/>
          </a:xfrm>
          <a:prstGeom prst="rect">
            <a:avLst/>
          </a:prstGeom>
          <a:noFill/>
        </p:spPr>
        <p:txBody>
          <a:bodyPr wrap="square" rtlCol="0">
            <a:spAutoFit/>
          </a:bodyPr>
          <a:lstStyle/>
          <a:p>
            <a:r>
              <a:rPr lang="en-GB" dirty="0">
                <a:solidFill>
                  <a:srgbClr val="FF0000"/>
                </a:solidFill>
              </a:rPr>
              <a:t>Warning</a:t>
            </a:r>
            <a:r>
              <a:rPr lang="en-GB" dirty="0"/>
              <a:t>: the momentum of any body depends to the reference frame chosen. The reference frame chosen must be the same for all bodies when we apply the principle of conservation of momentum.   </a:t>
            </a:r>
            <a:endParaRPr lang="en-US" dirty="0"/>
          </a:p>
        </p:txBody>
      </p:sp>
      <mc:AlternateContent xmlns:mc="http://schemas.openxmlformats.org/markup-compatibility/2006">
        <mc:Choice xmlns:a14="http://schemas.microsoft.com/office/drawing/2010/main" Requires="a14">
          <p:sp>
            <p:nvSpPr>
              <p:cNvPr id="5" name="TextBox 4"/>
              <p:cNvSpPr txBox="1"/>
              <p:nvPr/>
            </p:nvSpPr>
            <p:spPr>
              <a:xfrm>
                <a:off x="4717051" y="4201037"/>
                <a:ext cx="168796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𝑝</m:t>
                          </m:r>
                        </m:e>
                      </m:acc>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𝑚</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𝑣</m:t>
                          </m:r>
                        </m:e>
                      </m:acc>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m:oMathPara>
                </a14:m>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4717051" y="4201037"/>
                <a:ext cx="1687963" cy="276999"/>
              </a:xfrm>
              <a:prstGeom prst="rect">
                <a:avLst/>
              </a:prstGeom>
              <a:blipFill rotWithShape="1">
                <a:blip r:embed="rId2"/>
                <a:stretch>
                  <a:fillRect l="-16" t="-185" r="-540" b="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395536" y="4154871"/>
                <a:ext cx="4536504" cy="369332"/>
              </a:xfrm>
              <a:prstGeom prst="rect">
                <a:avLst/>
              </a:prstGeom>
              <a:noFill/>
            </p:spPr>
            <p:txBody>
              <a:bodyPr wrap="square" rtlCol="0">
                <a:spAutoFit/>
              </a:bodyPr>
              <a:lstStyle/>
              <a:p>
                <a:r>
                  <a:rPr lang="en-GB" dirty="0"/>
                  <a:t>Momentum of the rocket at time </a:t>
                </a:r>
                <a14:m>
                  <m:oMath xmlns:m="http://schemas.openxmlformats.org/officeDocument/2006/math">
                    <m:r>
                      <a:rPr lang="en-GB" b="0" i="1" smtClean="0">
                        <a:latin typeface="Cambria Math" panose="02040503050406030204" pitchFamily="18" charset="0"/>
                      </a:rPr>
                      <m:t>𝑡</m:t>
                    </m:r>
                  </m:oMath>
                </a14:m>
                <a:r>
                  <a:rPr lang="en-GB" dirty="0"/>
                  <a:t>: </a:t>
                </a:r>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395536" y="4154871"/>
                <a:ext cx="4536504" cy="369332"/>
              </a:xfrm>
              <a:prstGeom prst="rect">
                <a:avLst/>
              </a:prstGeom>
              <a:blipFill rotWithShape="1">
                <a:blip r:embed="rId3"/>
                <a:stretch>
                  <a:fillRect l="-12" t="-18" r="14" b="12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395536" y="5147900"/>
                <a:ext cx="5904656" cy="369332"/>
              </a:xfrm>
              <a:prstGeom prst="rect">
                <a:avLst/>
              </a:prstGeom>
              <a:noFill/>
            </p:spPr>
            <p:txBody>
              <a:bodyPr wrap="square" rtlCol="0">
                <a:spAutoFit/>
              </a:bodyPr>
              <a:lstStyle/>
              <a:p>
                <a14:m>
                  <m:oMath xmlns:m="http://schemas.openxmlformats.org/officeDocument/2006/math">
                    <m:r>
                      <a:rPr lang="en-GB" i="1" dirty="0" smtClean="0">
                        <a:latin typeface="Cambria Math" panose="02040503050406030204" pitchFamily="18" charset="0"/>
                      </a:rPr>
                      <m:t>𝑥</m:t>
                    </m:r>
                  </m:oMath>
                </a14:m>
                <a:r>
                  <a:rPr lang="en-GB" dirty="0"/>
                  <a:t>-component of momentum of the rocket at time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𝑑𝑡</m:t>
                    </m:r>
                  </m:oMath>
                </a14:m>
                <a:r>
                  <a:rPr lang="en-GB" dirty="0"/>
                  <a:t>: </a:t>
                </a:r>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395536" y="5147900"/>
                <a:ext cx="5904656" cy="369332"/>
              </a:xfrm>
              <a:prstGeom prst="rect">
                <a:avLst/>
              </a:prstGeom>
              <a:blipFill rotWithShape="1">
                <a:blip r:embed="rId4"/>
                <a:stretch>
                  <a:fillRect l="-10" t="-160" r="6" b="9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2411760" y="4640068"/>
                <a:ext cx="1297406" cy="276999"/>
              </a:xfrm>
              <a:prstGeom prst="rect">
                <a:avLst/>
              </a:prstGeom>
              <a:noFill/>
            </p:spPr>
            <p:txBody>
              <a:bodyPr wrap="none" lIns="0" tIns="0" rIns="0" bIns="0" rtlCol="0">
                <a:spAutoFit/>
              </a:bodyPr>
              <a:lstStyle/>
              <a:p>
                <a14:m>
                  <m:oMath xmlns:m="http://schemas.openxmlformats.org/officeDocument/2006/math">
                    <m:r>
                      <a:rPr lang="en-GB" b="0" i="1" smtClean="0">
                        <a:latin typeface="Cambria Math" panose="02040503050406030204" pitchFamily="18" charset="0"/>
                      </a:rPr>
                      <m:t>𝑥</m:t>
                    </m:r>
                  </m:oMath>
                </a14:m>
                <a:r>
                  <a:rPr lang="en-US" dirty="0"/>
                  <a:t>-component:</a:t>
                </a:r>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2411760" y="4640068"/>
                <a:ext cx="1297406" cy="276999"/>
              </a:xfrm>
              <a:prstGeom prst="rect">
                <a:avLst/>
              </a:prstGeom>
              <a:blipFill rotWithShape="1">
                <a:blip r:embed="rId5"/>
                <a:stretch>
                  <a:fillRect l="-2" t="-44" r="-3367" b="9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4703988" y="4679901"/>
                <a:ext cx="188269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𝑝</m:t>
                          </m:r>
                        </m:e>
                        <m:sub>
                          <m:r>
                            <a:rPr lang="en-GB" b="0" i="1" smtClean="0">
                              <a:latin typeface="Cambria Math" panose="02040503050406030204" pitchFamily="18" charset="0"/>
                            </a:rPr>
                            <m:t>𝑥</m:t>
                          </m:r>
                        </m:sub>
                      </m:sSub>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𝑚</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m:oMathPara>
                </a14:m>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4703988" y="4679901"/>
                <a:ext cx="1882695" cy="276999"/>
              </a:xfrm>
              <a:prstGeom prst="rect">
                <a:avLst/>
              </a:prstGeom>
              <a:blipFill rotWithShape="1">
                <a:blip r:embed="rId6"/>
                <a:stretch>
                  <a:fillRect l="-29" t="-212" r="-954" b="3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4139952" y="5609565"/>
                <a:ext cx="391812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𝑝</m:t>
                          </m:r>
                        </m:e>
                        <m:sub>
                          <m:r>
                            <a:rPr lang="en-GB" b="0" i="1" smtClean="0">
                              <a:latin typeface="Cambria Math" panose="02040503050406030204" pitchFamily="18" charset="0"/>
                            </a:rPr>
                            <m:t>𝑥</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𝑑𝑡</m:t>
                          </m:r>
                        </m:e>
                      </m:d>
                      <m:r>
                        <a:rPr lang="en-GB" b="0" i="1" smtClean="0">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𝑚</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𝑑𝑚</m:t>
                          </m:r>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𝑑𝑣</m:t>
                      </m:r>
                      <m:r>
                        <a:rPr lang="en-GB" b="0" i="1" smtClean="0">
                          <a:latin typeface="Cambria Math" panose="02040503050406030204" pitchFamily="18" charset="0"/>
                        </a:rPr>
                        <m:t>)</m:t>
                      </m:r>
                    </m:oMath>
                  </m:oMathPara>
                </a14:m>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4139952" y="5609565"/>
                <a:ext cx="3918124" cy="276999"/>
              </a:xfrm>
              <a:prstGeom prst="rect">
                <a:avLst/>
              </a:prstGeom>
              <a:blipFill rotWithShape="1">
                <a:blip r:embed="rId7"/>
                <a:stretch>
                  <a:fillRect l="-10" t="-220" r="-51" b="4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TextBox 21"/>
              <p:cNvSpPr txBox="1"/>
              <p:nvPr/>
            </p:nvSpPr>
            <p:spPr>
              <a:xfrm>
                <a:off x="396063" y="6028318"/>
                <a:ext cx="5904656" cy="369332"/>
              </a:xfrm>
              <a:prstGeom prst="rect">
                <a:avLst/>
              </a:prstGeom>
              <a:noFill/>
            </p:spPr>
            <p:txBody>
              <a:bodyPr wrap="square" rtlCol="0">
                <a:spAutoFit/>
              </a:bodyPr>
              <a:lstStyle/>
              <a:p>
                <a14:m>
                  <m:oMath xmlns:m="http://schemas.openxmlformats.org/officeDocument/2006/math">
                    <m:r>
                      <a:rPr lang="en-GB" i="1" dirty="0" smtClean="0">
                        <a:latin typeface="Cambria Math" panose="02040503050406030204" pitchFamily="18" charset="0"/>
                      </a:rPr>
                      <m:t>𝑥</m:t>
                    </m:r>
                  </m:oMath>
                </a14:m>
                <a:r>
                  <a:rPr lang="en-GB" dirty="0"/>
                  <a:t>-component of momentum of burned fuel: </a:t>
                </a:r>
                <a:endParaRPr lang="en-US" dirty="0"/>
              </a:p>
            </p:txBody>
          </p:sp>
        </mc:Choice>
        <mc:Fallback>
          <p:sp>
            <p:nvSpPr>
              <p:cNvPr id="22" name="TextBox 21"/>
              <p:cNvSpPr txBox="1">
                <a:spLocks noRot="1" noChangeAspect="1" noMove="1" noResize="1" noEditPoints="1" noAdjustHandles="1" noChangeArrowheads="1" noChangeShapeType="1" noTextEdit="1"/>
              </p:cNvSpPr>
              <p:nvPr/>
            </p:nvSpPr>
            <p:spPr>
              <a:xfrm>
                <a:off x="396063" y="6028318"/>
                <a:ext cx="5904656" cy="369332"/>
              </a:xfrm>
              <a:prstGeom prst="rect">
                <a:avLst/>
              </a:prstGeom>
              <a:blipFill rotWithShape="1">
                <a:blip r:embed="rId8"/>
                <a:stretch>
                  <a:fillRect l="-8" t="-71" r="4" b="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4751388" y="6090135"/>
                <a:ext cx="2172839" cy="29924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𝑝</m:t>
                          </m:r>
                        </m:e>
                        <m:sub>
                          <m:r>
                            <a:rPr lang="en-GB" b="0" i="1" smtClean="0">
                              <a:latin typeface="Cambria Math" panose="02040503050406030204" pitchFamily="18" charset="0"/>
                            </a:rPr>
                            <m:t>𝑓𝑢𝑒𝑙</m:t>
                          </m:r>
                          <m:r>
                            <a:rPr lang="en-GB" b="0" i="1" smtClean="0">
                              <a:latin typeface="Cambria Math" panose="02040503050406030204" pitchFamily="18" charset="0"/>
                            </a:rPr>
                            <m:t>,</m:t>
                          </m:r>
                          <m:r>
                            <a:rPr lang="en-GB" b="0" i="1" smtClean="0">
                              <a:latin typeface="Cambria Math" panose="02040503050406030204" pitchFamily="18" charset="0"/>
                            </a:rPr>
                            <m:t>𝑥</m:t>
                          </m:r>
                        </m:sub>
                      </m:sSub>
                      <m:r>
                        <a:rPr lang="en-GB" b="0" i="1" smtClean="0">
                          <a:latin typeface="Cambria Math" panose="02040503050406030204" pitchFamily="18" charset="0"/>
                        </a:rPr>
                        <m:t>=−</m:t>
                      </m:r>
                      <m:r>
                        <a:rPr lang="en-GB" b="0" i="1" smtClean="0">
                          <a:latin typeface="Cambria Math" panose="02040503050406030204" pitchFamily="18" charset="0"/>
                        </a:rPr>
                        <m:t>𝑑𝑚</m:t>
                      </m:r>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𝑓𝑢𝑒𝑙</m:t>
                          </m:r>
                          <m:r>
                            <a:rPr lang="en-GB" b="0" i="1" smtClean="0">
                              <a:latin typeface="Cambria Math" panose="02040503050406030204" pitchFamily="18" charset="0"/>
                            </a:rPr>
                            <m:t>,</m:t>
                          </m:r>
                          <m:r>
                            <a:rPr lang="en-GB" b="0" i="1" smtClean="0">
                              <a:latin typeface="Cambria Math" panose="02040503050406030204" pitchFamily="18" charset="0"/>
                            </a:rPr>
                            <m:t>𝑥</m:t>
                          </m:r>
                        </m:sub>
                      </m:sSub>
                    </m:oMath>
                  </m:oMathPara>
                </a14:m>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4751388" y="6090135"/>
                <a:ext cx="2172839" cy="299249"/>
              </a:xfrm>
              <a:prstGeom prst="rect">
                <a:avLst/>
              </a:prstGeom>
              <a:blipFill rotWithShape="1">
                <a:blip r:embed="rId9"/>
                <a:stretch>
                  <a:fillRect l="-15" t="-162" r="-576" b="5"/>
                </a:stretch>
              </a:blipFill>
            </p:spPr>
            <p:txBody>
              <a:bodyPr/>
              <a:lstStyle/>
              <a:p>
                <a:r>
                  <a:rPr lang="zh-CN" altLang="en-US">
                    <a:noFill/>
                  </a:rPr>
                  <a:t> </a:t>
                </a:r>
              </a:p>
            </p:txBody>
          </p:sp>
        </mc:Fallback>
      </mc:AlternateContent>
      <p:cxnSp>
        <p:nvCxnSpPr>
          <p:cNvPr id="23" name="Straight Arrow Connector 22"/>
          <p:cNvCxnSpPr/>
          <p:nvPr/>
        </p:nvCxnSpPr>
        <p:spPr>
          <a:xfrm flipV="1">
            <a:off x="1482138" y="1091672"/>
            <a:ext cx="6192688" cy="13427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 name="TextBox 23"/>
              <p:cNvSpPr txBox="1"/>
              <p:nvPr/>
            </p:nvSpPr>
            <p:spPr>
              <a:xfrm>
                <a:off x="7674826" y="939624"/>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24" name="TextBox 23"/>
              <p:cNvSpPr txBox="1">
                <a:spLocks noRot="1" noChangeAspect="1" noMove="1" noResize="1" noEditPoints="1" noAdjustHandles="1" noChangeArrowheads="1" noChangeShapeType="1" noTextEdit="1"/>
              </p:cNvSpPr>
              <p:nvPr/>
            </p:nvSpPr>
            <p:spPr>
              <a:xfrm>
                <a:off x="7674826" y="939624"/>
                <a:ext cx="188128" cy="276999"/>
              </a:xfrm>
              <a:prstGeom prst="rect">
                <a:avLst/>
              </a:prstGeom>
              <a:blipFill rotWithShape="1">
                <a:blip r:embed="rId10"/>
                <a:stretch>
                  <a:fillRect l="-115" t="-166" r="-15998" b="21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TextBox 25"/>
              <p:cNvSpPr txBox="1"/>
              <p:nvPr/>
            </p:nvSpPr>
            <p:spPr>
              <a:xfrm>
                <a:off x="1525120" y="6488011"/>
                <a:ext cx="5399107" cy="85324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𝑚</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d>
                        <m:dPr>
                          <m:ctrlPr>
                            <a:rPr lang="en-GB" i="1">
                              <a:latin typeface="Cambria Math" panose="02040503050406030204" pitchFamily="18" charset="0"/>
                            </a:rPr>
                          </m:ctrlPr>
                        </m:dPr>
                        <m:e>
                          <m:r>
                            <a:rPr lang="en-GB" i="1">
                              <a:latin typeface="Cambria Math" panose="02040503050406030204" pitchFamily="18" charset="0"/>
                            </a:rPr>
                            <m:t>𝑚</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i="1">
                              <a:latin typeface="Cambria Math" panose="02040503050406030204" pitchFamily="18" charset="0"/>
                            </a:rPr>
                            <m:t>𝑑𝑚</m:t>
                          </m:r>
                        </m:e>
                      </m:d>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𝑥</m:t>
                              </m:r>
                            </m:sub>
                          </m:sSub>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i="1">
                              <a:latin typeface="Cambria Math" panose="02040503050406030204" pitchFamily="18" charset="0"/>
                            </a:rPr>
                            <m:t>𝑑𝑣</m:t>
                          </m:r>
                        </m:e>
                      </m:d>
                      <m:r>
                        <a:rPr lang="en-GB" i="1">
                          <a:latin typeface="Cambria Math" panose="02040503050406030204" pitchFamily="18" charset="0"/>
                        </a:rPr>
                        <m:t>−</m:t>
                      </m:r>
                      <m:r>
                        <a:rPr lang="en-GB" i="1">
                          <a:latin typeface="Cambria Math" panose="02040503050406030204" pitchFamily="18" charset="0"/>
                        </a:rPr>
                        <m:t>𝑑𝑚</m:t>
                      </m:r>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𝑓𝑢𝑒𝑙</m:t>
                          </m:r>
                          <m:r>
                            <a:rPr lang="en-GB" i="1">
                              <a:latin typeface="Cambria Math" panose="02040503050406030204" pitchFamily="18" charset="0"/>
                            </a:rPr>
                            <m:t>,</m:t>
                          </m:r>
                          <m:r>
                            <a:rPr lang="en-GB" i="1">
                              <a:latin typeface="Cambria Math" panose="02040503050406030204" pitchFamily="18" charset="0"/>
                            </a:rPr>
                            <m:t>𝑥</m:t>
                          </m:r>
                        </m:sub>
                      </m:sSub>
                    </m:oMath>
                  </m:oMathPara>
                </a14:m>
                <a:endParaRPr lang="en-US" dirty="0"/>
              </a:p>
              <a:p>
                <a:endParaRPr lang="en-US" dirty="0"/>
              </a:p>
              <a:p>
                <a:endParaRPr lang="en-US" dirty="0"/>
              </a:p>
            </p:txBody>
          </p:sp>
        </mc:Choice>
        <mc:Fallback>
          <p:sp>
            <p:nvSpPr>
              <p:cNvPr id="26" name="TextBox 25"/>
              <p:cNvSpPr txBox="1">
                <a:spLocks noRot="1" noChangeAspect="1" noMove="1" noResize="1" noEditPoints="1" noAdjustHandles="1" noChangeArrowheads="1" noChangeShapeType="1" noTextEdit="1"/>
              </p:cNvSpPr>
              <p:nvPr/>
            </p:nvSpPr>
            <p:spPr>
              <a:xfrm>
                <a:off x="1525120" y="6488011"/>
                <a:ext cx="5399107" cy="853247"/>
              </a:xfrm>
              <a:prstGeom prst="rect">
                <a:avLst/>
              </a:prstGeom>
              <a:blipFill rotWithShape="1">
                <a:blip r:embed="rId11"/>
                <a:stretch>
                  <a:fillRect l="-9" t="-25" r="3" b="3"/>
                </a:stretch>
              </a:blipFill>
            </p:spPr>
            <p:txBody>
              <a:bodyPr/>
              <a:lstStyle/>
              <a:p>
                <a:r>
                  <a:rPr lang="zh-CN" alt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167875"/>
            <a:ext cx="8229600" cy="1143000"/>
          </a:xfrm>
        </p:spPr>
        <p:txBody>
          <a:bodyPr/>
          <a:lstStyle/>
          <a:p>
            <a:r>
              <a:rPr lang="en-GB" dirty="0"/>
              <a:t>Rocket propulsion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10" name="TextBox 9"/>
          <p:cNvSpPr txBox="1"/>
          <p:nvPr/>
        </p:nvSpPr>
        <p:spPr>
          <a:xfrm flipH="1">
            <a:off x="847011" y="708792"/>
            <a:ext cx="8019177" cy="369332"/>
          </a:xfrm>
          <a:prstGeom prst="rect">
            <a:avLst/>
          </a:prstGeom>
          <a:noFill/>
        </p:spPr>
        <p:txBody>
          <a:bodyPr wrap="square" rtlCol="0">
            <a:spAutoFit/>
          </a:bodyPr>
          <a:lstStyle/>
          <a:p>
            <a:r>
              <a:rPr lang="en-GB" dirty="0"/>
              <a:t>We consider a rocket propagating in outer space (no gravity considered)</a:t>
            </a:r>
            <a:endParaRPr lang="en-US" dirty="0"/>
          </a:p>
        </p:txBody>
      </p:sp>
      <p:pic>
        <p:nvPicPr>
          <p:cNvPr id="12" name="Picture 11"/>
          <p:cNvPicPr>
            <a:picLocks noChangeAspect="1"/>
          </p:cNvPicPr>
          <p:nvPr/>
        </p:nvPicPr>
        <p:blipFill>
          <a:blip r:embed="rId1"/>
          <a:stretch>
            <a:fillRect/>
          </a:stretch>
        </p:blipFill>
        <p:spPr>
          <a:xfrm>
            <a:off x="1759276" y="1165737"/>
            <a:ext cx="5915550" cy="1659919"/>
          </a:xfrm>
          <a:prstGeom prst="rect">
            <a:avLst/>
          </a:prstGeom>
        </p:spPr>
      </p:pic>
      <p:cxnSp>
        <p:nvCxnSpPr>
          <p:cNvPr id="23" name="Straight Arrow Connector 22"/>
          <p:cNvCxnSpPr/>
          <p:nvPr/>
        </p:nvCxnSpPr>
        <p:spPr>
          <a:xfrm flipV="1">
            <a:off x="1482138" y="1091672"/>
            <a:ext cx="6192688" cy="13427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 name="TextBox 23"/>
              <p:cNvSpPr txBox="1"/>
              <p:nvPr/>
            </p:nvSpPr>
            <p:spPr>
              <a:xfrm>
                <a:off x="7674826" y="939624"/>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24" name="TextBox 23"/>
              <p:cNvSpPr txBox="1">
                <a:spLocks noRot="1" noChangeAspect="1" noMove="1" noResize="1" noEditPoints="1" noAdjustHandles="1" noChangeArrowheads="1" noChangeShapeType="1" noTextEdit="1"/>
              </p:cNvSpPr>
              <p:nvPr/>
            </p:nvSpPr>
            <p:spPr>
              <a:xfrm>
                <a:off x="7674826" y="939624"/>
                <a:ext cx="188128" cy="276999"/>
              </a:xfrm>
              <a:prstGeom prst="rect">
                <a:avLst/>
              </a:prstGeom>
              <a:blipFill rotWithShape="1">
                <a:blip r:embed="rId2"/>
                <a:stretch>
                  <a:fillRect l="-115" t="-166" r="-15998" b="21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TextBox 25"/>
              <p:cNvSpPr txBox="1"/>
              <p:nvPr/>
            </p:nvSpPr>
            <p:spPr>
              <a:xfrm>
                <a:off x="1115616" y="3573016"/>
                <a:ext cx="5399107" cy="85324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𝑚</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d>
                        <m:dPr>
                          <m:ctrlPr>
                            <a:rPr lang="en-GB" i="1">
                              <a:latin typeface="Cambria Math" panose="02040503050406030204" pitchFamily="18" charset="0"/>
                            </a:rPr>
                          </m:ctrlPr>
                        </m:dPr>
                        <m:e>
                          <m:r>
                            <a:rPr lang="en-GB" i="1">
                              <a:latin typeface="Cambria Math" panose="02040503050406030204" pitchFamily="18" charset="0"/>
                            </a:rPr>
                            <m:t>𝑚</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i="1">
                              <a:latin typeface="Cambria Math" panose="02040503050406030204" pitchFamily="18" charset="0"/>
                            </a:rPr>
                            <m:t>𝑑𝑚</m:t>
                          </m:r>
                        </m:e>
                      </m:d>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𝑥</m:t>
                              </m:r>
                            </m:sub>
                          </m:sSub>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i="1">
                              <a:latin typeface="Cambria Math" panose="02040503050406030204" pitchFamily="18" charset="0"/>
                            </a:rPr>
                            <m:t>𝑑𝑣</m:t>
                          </m:r>
                        </m:e>
                      </m:d>
                      <m:r>
                        <a:rPr lang="en-GB" i="1">
                          <a:latin typeface="Cambria Math" panose="02040503050406030204" pitchFamily="18" charset="0"/>
                        </a:rPr>
                        <m:t>−</m:t>
                      </m:r>
                      <m:r>
                        <a:rPr lang="en-GB" i="1">
                          <a:latin typeface="Cambria Math" panose="02040503050406030204" pitchFamily="18" charset="0"/>
                        </a:rPr>
                        <m:t>𝑑𝑚</m:t>
                      </m:r>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𝑓𝑢𝑒𝑙</m:t>
                          </m:r>
                          <m:r>
                            <a:rPr lang="en-GB" i="1">
                              <a:latin typeface="Cambria Math" panose="02040503050406030204" pitchFamily="18" charset="0"/>
                            </a:rPr>
                            <m:t>,</m:t>
                          </m:r>
                          <m:r>
                            <a:rPr lang="en-GB" i="1">
                              <a:latin typeface="Cambria Math" panose="02040503050406030204" pitchFamily="18" charset="0"/>
                            </a:rPr>
                            <m:t>𝑥</m:t>
                          </m:r>
                        </m:sub>
                      </m:sSub>
                    </m:oMath>
                  </m:oMathPara>
                </a14:m>
                <a:endParaRPr lang="en-US" dirty="0"/>
              </a:p>
              <a:p>
                <a:endParaRPr lang="en-US" dirty="0"/>
              </a:p>
              <a:p>
                <a:endParaRPr lang="en-US" dirty="0"/>
              </a:p>
            </p:txBody>
          </p:sp>
        </mc:Choice>
        <mc:Fallback>
          <p:sp>
            <p:nvSpPr>
              <p:cNvPr id="26" name="TextBox 25"/>
              <p:cNvSpPr txBox="1">
                <a:spLocks noRot="1" noChangeAspect="1" noMove="1" noResize="1" noEditPoints="1" noAdjustHandles="1" noChangeArrowheads="1" noChangeShapeType="1" noTextEdit="1"/>
              </p:cNvSpPr>
              <p:nvPr/>
            </p:nvSpPr>
            <p:spPr>
              <a:xfrm>
                <a:off x="1115616" y="3573016"/>
                <a:ext cx="5399107" cy="853247"/>
              </a:xfrm>
              <a:prstGeom prst="rect">
                <a:avLst/>
              </a:prstGeom>
              <a:blipFill rotWithShape="1">
                <a:blip r:embed="rId3"/>
                <a:stretch>
                  <a:fillRect l="-10" t="-59" r="5" b="37"/>
                </a:stretch>
              </a:blipFill>
            </p:spPr>
            <p:txBody>
              <a:bodyPr/>
              <a:lstStyle/>
              <a:p>
                <a:r>
                  <a:rPr lang="zh-CN" altLang="en-US">
                    <a:noFill/>
                  </a:rPr>
                  <a:t> </a:t>
                </a:r>
              </a:p>
            </p:txBody>
          </p:sp>
        </mc:Fallback>
      </mc:AlternateContent>
      <p:sp>
        <p:nvSpPr>
          <p:cNvPr id="13" name="TextBox 12"/>
          <p:cNvSpPr txBox="1"/>
          <p:nvPr/>
        </p:nvSpPr>
        <p:spPr>
          <a:xfrm>
            <a:off x="636589" y="2924944"/>
            <a:ext cx="7967860" cy="646331"/>
          </a:xfrm>
          <a:prstGeom prst="rect">
            <a:avLst/>
          </a:prstGeom>
          <a:noFill/>
        </p:spPr>
        <p:txBody>
          <a:bodyPr wrap="square" rtlCol="0">
            <a:spAutoFit/>
          </a:bodyPr>
          <a:lstStyle/>
          <a:p>
            <a:r>
              <a:rPr lang="en-GB" dirty="0"/>
              <a:t>Conservation of momentum of the system (</a:t>
            </a:r>
            <a:r>
              <a:rPr lang="en-GB" dirty="0" err="1"/>
              <a:t>rocket+fuel</a:t>
            </a:r>
            <a:r>
              <a:rPr lang="en-GB" dirty="0"/>
              <a:t>), because there is no external forces exerted on it: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167875"/>
            <a:ext cx="8229600" cy="1143000"/>
          </a:xfrm>
        </p:spPr>
        <p:txBody>
          <a:bodyPr/>
          <a:lstStyle/>
          <a:p>
            <a:r>
              <a:rPr lang="en-GB" dirty="0"/>
              <a:t>Rocket propulsion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10" name="TextBox 9"/>
          <p:cNvSpPr txBox="1"/>
          <p:nvPr/>
        </p:nvSpPr>
        <p:spPr>
          <a:xfrm flipH="1">
            <a:off x="847011" y="708792"/>
            <a:ext cx="8019177" cy="369332"/>
          </a:xfrm>
          <a:prstGeom prst="rect">
            <a:avLst/>
          </a:prstGeom>
          <a:noFill/>
        </p:spPr>
        <p:txBody>
          <a:bodyPr wrap="square" rtlCol="0">
            <a:spAutoFit/>
          </a:bodyPr>
          <a:lstStyle/>
          <a:p>
            <a:r>
              <a:rPr lang="en-GB" dirty="0"/>
              <a:t>We consider a rocket propagating in outer space (no gravity considered)</a:t>
            </a:r>
            <a:endParaRPr lang="en-US" dirty="0"/>
          </a:p>
        </p:txBody>
      </p:sp>
      <p:pic>
        <p:nvPicPr>
          <p:cNvPr id="12" name="Picture 11"/>
          <p:cNvPicPr>
            <a:picLocks noChangeAspect="1"/>
          </p:cNvPicPr>
          <p:nvPr/>
        </p:nvPicPr>
        <p:blipFill>
          <a:blip r:embed="rId1"/>
          <a:stretch>
            <a:fillRect/>
          </a:stretch>
        </p:blipFill>
        <p:spPr>
          <a:xfrm>
            <a:off x="1759276" y="1165737"/>
            <a:ext cx="5915550" cy="1659919"/>
          </a:xfrm>
          <a:prstGeom prst="rect">
            <a:avLst/>
          </a:prstGeom>
        </p:spPr>
      </p:pic>
      <p:cxnSp>
        <p:nvCxnSpPr>
          <p:cNvPr id="23" name="Straight Arrow Connector 22"/>
          <p:cNvCxnSpPr/>
          <p:nvPr/>
        </p:nvCxnSpPr>
        <p:spPr>
          <a:xfrm flipV="1">
            <a:off x="1482138" y="1091672"/>
            <a:ext cx="6192688" cy="13427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 name="TextBox 23"/>
              <p:cNvSpPr txBox="1"/>
              <p:nvPr/>
            </p:nvSpPr>
            <p:spPr>
              <a:xfrm>
                <a:off x="7674826" y="939624"/>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24" name="TextBox 23"/>
              <p:cNvSpPr txBox="1">
                <a:spLocks noRot="1" noChangeAspect="1" noMove="1" noResize="1" noEditPoints="1" noAdjustHandles="1" noChangeArrowheads="1" noChangeShapeType="1" noTextEdit="1"/>
              </p:cNvSpPr>
              <p:nvPr/>
            </p:nvSpPr>
            <p:spPr>
              <a:xfrm>
                <a:off x="7674826" y="939624"/>
                <a:ext cx="188128" cy="276999"/>
              </a:xfrm>
              <a:prstGeom prst="rect">
                <a:avLst/>
              </a:prstGeom>
              <a:blipFill rotWithShape="1">
                <a:blip r:embed="rId2"/>
                <a:stretch>
                  <a:fillRect l="-115" t="-166" r="-15998" b="21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TextBox 25"/>
              <p:cNvSpPr txBox="1"/>
              <p:nvPr/>
            </p:nvSpPr>
            <p:spPr>
              <a:xfrm>
                <a:off x="1115616" y="3573016"/>
                <a:ext cx="5399107" cy="85324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𝑚</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d>
                        <m:dPr>
                          <m:ctrlPr>
                            <a:rPr lang="en-GB" i="1">
                              <a:latin typeface="Cambria Math" panose="02040503050406030204" pitchFamily="18" charset="0"/>
                            </a:rPr>
                          </m:ctrlPr>
                        </m:dPr>
                        <m:e>
                          <m:r>
                            <a:rPr lang="en-GB" i="1">
                              <a:latin typeface="Cambria Math" panose="02040503050406030204" pitchFamily="18" charset="0"/>
                            </a:rPr>
                            <m:t>𝑚</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i="1">
                              <a:latin typeface="Cambria Math" panose="02040503050406030204" pitchFamily="18" charset="0"/>
                            </a:rPr>
                            <m:t>𝑑𝑚</m:t>
                          </m:r>
                        </m:e>
                      </m:d>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𝑥</m:t>
                              </m:r>
                            </m:sub>
                          </m:sSub>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i="1">
                              <a:latin typeface="Cambria Math" panose="02040503050406030204" pitchFamily="18" charset="0"/>
                            </a:rPr>
                            <m:t>𝑑𝑣</m:t>
                          </m:r>
                        </m:e>
                      </m:d>
                      <m:r>
                        <a:rPr lang="en-GB" i="1">
                          <a:latin typeface="Cambria Math" panose="02040503050406030204" pitchFamily="18" charset="0"/>
                        </a:rPr>
                        <m:t>−</m:t>
                      </m:r>
                      <m:r>
                        <a:rPr lang="en-GB" i="1">
                          <a:latin typeface="Cambria Math" panose="02040503050406030204" pitchFamily="18" charset="0"/>
                        </a:rPr>
                        <m:t>𝑑𝑚</m:t>
                      </m:r>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𝑓𝑢𝑒𝑙</m:t>
                          </m:r>
                          <m:r>
                            <a:rPr lang="en-GB" i="1">
                              <a:latin typeface="Cambria Math" panose="02040503050406030204" pitchFamily="18" charset="0"/>
                            </a:rPr>
                            <m:t>,</m:t>
                          </m:r>
                          <m:r>
                            <a:rPr lang="en-GB" i="1">
                              <a:latin typeface="Cambria Math" panose="02040503050406030204" pitchFamily="18" charset="0"/>
                            </a:rPr>
                            <m:t>𝑥</m:t>
                          </m:r>
                        </m:sub>
                      </m:sSub>
                    </m:oMath>
                  </m:oMathPara>
                </a14:m>
                <a:endParaRPr lang="en-US" dirty="0"/>
              </a:p>
              <a:p>
                <a:endParaRPr lang="en-US" dirty="0"/>
              </a:p>
              <a:p>
                <a:endParaRPr lang="en-US" dirty="0"/>
              </a:p>
            </p:txBody>
          </p:sp>
        </mc:Choice>
        <mc:Fallback>
          <p:sp>
            <p:nvSpPr>
              <p:cNvPr id="26" name="TextBox 25"/>
              <p:cNvSpPr txBox="1">
                <a:spLocks noRot="1" noChangeAspect="1" noMove="1" noResize="1" noEditPoints="1" noAdjustHandles="1" noChangeArrowheads="1" noChangeShapeType="1" noTextEdit="1"/>
              </p:cNvSpPr>
              <p:nvPr/>
            </p:nvSpPr>
            <p:spPr>
              <a:xfrm>
                <a:off x="1115616" y="3573016"/>
                <a:ext cx="5399107" cy="853247"/>
              </a:xfrm>
              <a:prstGeom prst="rect">
                <a:avLst/>
              </a:prstGeom>
              <a:blipFill rotWithShape="1">
                <a:blip r:embed="rId3"/>
                <a:stretch>
                  <a:fillRect l="-10" t="-59" r="5" b="37"/>
                </a:stretch>
              </a:blipFill>
            </p:spPr>
            <p:txBody>
              <a:bodyPr/>
              <a:lstStyle/>
              <a:p>
                <a:r>
                  <a:rPr lang="zh-CN" altLang="en-US">
                    <a:noFill/>
                  </a:rPr>
                  <a:t> </a:t>
                </a:r>
              </a:p>
            </p:txBody>
          </p:sp>
        </mc:Fallback>
      </mc:AlternateContent>
      <p:sp>
        <p:nvSpPr>
          <p:cNvPr id="13" name="TextBox 12"/>
          <p:cNvSpPr txBox="1"/>
          <p:nvPr/>
        </p:nvSpPr>
        <p:spPr>
          <a:xfrm>
            <a:off x="636589" y="2924944"/>
            <a:ext cx="7967860" cy="646331"/>
          </a:xfrm>
          <a:prstGeom prst="rect">
            <a:avLst/>
          </a:prstGeom>
          <a:noFill/>
        </p:spPr>
        <p:txBody>
          <a:bodyPr wrap="square" rtlCol="0">
            <a:spAutoFit/>
          </a:bodyPr>
          <a:lstStyle/>
          <a:p>
            <a:r>
              <a:rPr lang="en-GB" dirty="0"/>
              <a:t>Conservation of momentum of the system (</a:t>
            </a:r>
            <a:r>
              <a:rPr lang="en-GB" dirty="0" err="1"/>
              <a:t>rocket+fuel</a:t>
            </a:r>
            <a:r>
              <a:rPr lang="en-GB" dirty="0"/>
              <a:t>), because there is no external forces exerted on it:</a:t>
            </a:r>
            <a:endParaRPr lang="en-US" dirty="0"/>
          </a:p>
        </p:txBody>
      </p:sp>
      <mc:AlternateContent xmlns:mc="http://schemas.openxmlformats.org/markup-compatibility/2006">
        <mc:Choice xmlns:a14="http://schemas.microsoft.com/office/drawing/2010/main" Requires="a14">
          <p:sp>
            <p:nvSpPr>
              <p:cNvPr id="21" name="TextBox 20"/>
              <p:cNvSpPr txBox="1"/>
              <p:nvPr/>
            </p:nvSpPr>
            <p:spPr>
              <a:xfrm>
                <a:off x="1115616" y="4296446"/>
                <a:ext cx="6707414" cy="85324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𝑚</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i="1">
                          <a:latin typeface="Cambria Math" panose="02040503050406030204" pitchFamily="18" charset="0"/>
                        </a:rPr>
                        <m:t>𝑚</m:t>
                      </m:r>
                      <m:d>
                        <m:dPr>
                          <m:ctrlPr>
                            <a:rPr lang="en-GB" i="1">
                              <a:latin typeface="Cambria Math" panose="02040503050406030204" pitchFamily="18" charset="0"/>
                            </a:rPr>
                          </m:ctrlPr>
                        </m:dPr>
                        <m:e>
                          <m:r>
                            <a:rPr lang="en-GB" i="1">
                              <a:latin typeface="Cambria Math" panose="02040503050406030204" pitchFamily="18" charset="0"/>
                            </a:rPr>
                            <m:t>𝑡</m:t>
                          </m:r>
                        </m:e>
                      </m:d>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𝑥</m:t>
                          </m:r>
                        </m:sub>
                      </m:sSub>
                      <m:d>
                        <m:dPr>
                          <m:ctrlPr>
                            <a:rPr lang="en-GB" i="1">
                              <a:latin typeface="Cambria Math" panose="02040503050406030204" pitchFamily="18" charset="0"/>
                            </a:rPr>
                          </m:ctrlPr>
                        </m:dPr>
                        <m:e>
                          <m:r>
                            <a:rPr lang="en-GB" i="1">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𝑚</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𝑑𝑣</m:t>
                      </m:r>
                      <m:r>
                        <a:rPr lang="en-GB" b="0" i="1" smtClean="0">
                          <a:latin typeface="Cambria Math" panose="02040503050406030204" pitchFamily="18" charset="0"/>
                        </a:rPr>
                        <m:t>+</m:t>
                      </m:r>
                      <m:r>
                        <a:rPr lang="en-GB" b="0" i="1" smtClean="0">
                          <a:latin typeface="Cambria Math" panose="02040503050406030204" pitchFamily="18" charset="0"/>
                        </a:rPr>
                        <m:t>𝑑𝑚</m:t>
                      </m:r>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𝑑𝑚𝑑𝑣</m:t>
                      </m:r>
                      <m:r>
                        <a:rPr lang="en-GB" i="1">
                          <a:latin typeface="Cambria Math" panose="02040503050406030204" pitchFamily="18" charset="0"/>
                        </a:rPr>
                        <m:t>−</m:t>
                      </m:r>
                      <m:r>
                        <a:rPr lang="en-GB" i="1">
                          <a:latin typeface="Cambria Math" panose="02040503050406030204" pitchFamily="18" charset="0"/>
                        </a:rPr>
                        <m:t>𝑑𝑚</m:t>
                      </m:r>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𝑓𝑢𝑒𝑙</m:t>
                          </m:r>
                          <m:r>
                            <a:rPr lang="en-GB" i="1">
                              <a:latin typeface="Cambria Math" panose="02040503050406030204" pitchFamily="18" charset="0"/>
                            </a:rPr>
                            <m:t>,</m:t>
                          </m:r>
                          <m:r>
                            <a:rPr lang="en-GB" i="1">
                              <a:latin typeface="Cambria Math" panose="02040503050406030204" pitchFamily="18" charset="0"/>
                            </a:rPr>
                            <m:t>𝑥</m:t>
                          </m:r>
                        </m:sub>
                      </m:sSub>
                    </m:oMath>
                  </m:oMathPara>
                </a14:m>
                <a:endParaRPr lang="en-US" dirty="0"/>
              </a:p>
              <a:p>
                <a:endParaRPr lang="en-US" dirty="0"/>
              </a:p>
              <a:p>
                <a:endParaRPr lang="en-US" dirty="0"/>
              </a:p>
            </p:txBody>
          </p:sp>
        </mc:Choice>
        <mc:Fallback>
          <p:sp>
            <p:nvSpPr>
              <p:cNvPr id="21" name="TextBox 20"/>
              <p:cNvSpPr txBox="1">
                <a:spLocks noRot="1" noChangeAspect="1" noMove="1" noResize="1" noEditPoints="1" noAdjustHandles="1" noChangeArrowheads="1" noChangeShapeType="1" noTextEdit="1"/>
              </p:cNvSpPr>
              <p:nvPr/>
            </p:nvSpPr>
            <p:spPr>
              <a:xfrm>
                <a:off x="1115616" y="4296446"/>
                <a:ext cx="6707414" cy="853247"/>
              </a:xfrm>
              <a:prstGeom prst="rect">
                <a:avLst/>
              </a:prstGeom>
              <a:blipFill rotWithShape="1">
                <a:blip r:embed="rId4"/>
                <a:stretch>
                  <a:fillRect l="-8" t="-4" r="7" b="56"/>
                </a:stretch>
              </a:blipFill>
            </p:spPr>
            <p:txBody>
              <a:bodyPr/>
              <a:lstStyle/>
              <a:p>
                <a:r>
                  <a:rPr lang="zh-CN" alt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167875"/>
            <a:ext cx="8229600" cy="1143000"/>
          </a:xfrm>
        </p:spPr>
        <p:txBody>
          <a:bodyPr/>
          <a:lstStyle/>
          <a:p>
            <a:r>
              <a:rPr lang="en-GB" dirty="0"/>
              <a:t>Rocket propulsion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10" name="TextBox 9"/>
          <p:cNvSpPr txBox="1"/>
          <p:nvPr/>
        </p:nvSpPr>
        <p:spPr>
          <a:xfrm flipH="1">
            <a:off x="847011" y="708792"/>
            <a:ext cx="8019177" cy="369332"/>
          </a:xfrm>
          <a:prstGeom prst="rect">
            <a:avLst/>
          </a:prstGeom>
          <a:noFill/>
        </p:spPr>
        <p:txBody>
          <a:bodyPr wrap="square" rtlCol="0">
            <a:spAutoFit/>
          </a:bodyPr>
          <a:lstStyle/>
          <a:p>
            <a:r>
              <a:rPr lang="en-GB" dirty="0"/>
              <a:t>We consider a rocket propagating in outer space (no gravity considered)</a:t>
            </a:r>
            <a:endParaRPr lang="en-US" dirty="0"/>
          </a:p>
        </p:txBody>
      </p:sp>
      <p:pic>
        <p:nvPicPr>
          <p:cNvPr id="12" name="Picture 11"/>
          <p:cNvPicPr>
            <a:picLocks noChangeAspect="1"/>
          </p:cNvPicPr>
          <p:nvPr/>
        </p:nvPicPr>
        <p:blipFill>
          <a:blip r:embed="rId1"/>
          <a:stretch>
            <a:fillRect/>
          </a:stretch>
        </p:blipFill>
        <p:spPr>
          <a:xfrm>
            <a:off x="1759276" y="1165737"/>
            <a:ext cx="5915550" cy="1659919"/>
          </a:xfrm>
          <a:prstGeom prst="rect">
            <a:avLst/>
          </a:prstGeom>
        </p:spPr>
      </p:pic>
      <p:cxnSp>
        <p:nvCxnSpPr>
          <p:cNvPr id="23" name="Straight Arrow Connector 22"/>
          <p:cNvCxnSpPr/>
          <p:nvPr/>
        </p:nvCxnSpPr>
        <p:spPr>
          <a:xfrm flipV="1">
            <a:off x="1482138" y="1091672"/>
            <a:ext cx="6192688" cy="13427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 name="TextBox 23"/>
              <p:cNvSpPr txBox="1"/>
              <p:nvPr/>
            </p:nvSpPr>
            <p:spPr>
              <a:xfrm>
                <a:off x="7674826" y="939624"/>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24" name="TextBox 23"/>
              <p:cNvSpPr txBox="1">
                <a:spLocks noRot="1" noChangeAspect="1" noMove="1" noResize="1" noEditPoints="1" noAdjustHandles="1" noChangeArrowheads="1" noChangeShapeType="1" noTextEdit="1"/>
              </p:cNvSpPr>
              <p:nvPr/>
            </p:nvSpPr>
            <p:spPr>
              <a:xfrm>
                <a:off x="7674826" y="939624"/>
                <a:ext cx="188128" cy="276999"/>
              </a:xfrm>
              <a:prstGeom prst="rect">
                <a:avLst/>
              </a:prstGeom>
              <a:blipFill rotWithShape="1">
                <a:blip r:embed="rId2"/>
                <a:stretch>
                  <a:fillRect l="-115" t="-166" r="-15998" b="21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TextBox 25"/>
              <p:cNvSpPr txBox="1"/>
              <p:nvPr/>
            </p:nvSpPr>
            <p:spPr>
              <a:xfrm>
                <a:off x="1115616" y="3573016"/>
                <a:ext cx="5399107" cy="85324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𝑚</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d>
                        <m:dPr>
                          <m:ctrlPr>
                            <a:rPr lang="en-GB" i="1">
                              <a:latin typeface="Cambria Math" panose="02040503050406030204" pitchFamily="18" charset="0"/>
                            </a:rPr>
                          </m:ctrlPr>
                        </m:dPr>
                        <m:e>
                          <m:r>
                            <a:rPr lang="en-GB" i="1">
                              <a:latin typeface="Cambria Math" panose="02040503050406030204" pitchFamily="18" charset="0"/>
                            </a:rPr>
                            <m:t>𝑚</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i="1">
                              <a:latin typeface="Cambria Math" panose="02040503050406030204" pitchFamily="18" charset="0"/>
                            </a:rPr>
                            <m:t>𝑑𝑚</m:t>
                          </m:r>
                        </m:e>
                      </m:d>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𝑥</m:t>
                              </m:r>
                            </m:sub>
                          </m:sSub>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i="1">
                              <a:latin typeface="Cambria Math" panose="02040503050406030204" pitchFamily="18" charset="0"/>
                            </a:rPr>
                            <m:t>𝑑𝑣</m:t>
                          </m:r>
                        </m:e>
                      </m:d>
                      <m:r>
                        <a:rPr lang="en-GB" i="1">
                          <a:latin typeface="Cambria Math" panose="02040503050406030204" pitchFamily="18" charset="0"/>
                        </a:rPr>
                        <m:t>−</m:t>
                      </m:r>
                      <m:r>
                        <a:rPr lang="en-GB" i="1">
                          <a:latin typeface="Cambria Math" panose="02040503050406030204" pitchFamily="18" charset="0"/>
                        </a:rPr>
                        <m:t>𝑑𝑚</m:t>
                      </m:r>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𝑓𝑢𝑒𝑙</m:t>
                          </m:r>
                          <m:r>
                            <a:rPr lang="en-GB" i="1">
                              <a:latin typeface="Cambria Math" panose="02040503050406030204" pitchFamily="18" charset="0"/>
                            </a:rPr>
                            <m:t>,</m:t>
                          </m:r>
                          <m:r>
                            <a:rPr lang="en-GB" i="1">
                              <a:latin typeface="Cambria Math" panose="02040503050406030204" pitchFamily="18" charset="0"/>
                            </a:rPr>
                            <m:t>𝑥</m:t>
                          </m:r>
                        </m:sub>
                      </m:sSub>
                    </m:oMath>
                  </m:oMathPara>
                </a14:m>
                <a:endParaRPr lang="en-US" dirty="0"/>
              </a:p>
              <a:p>
                <a:endParaRPr lang="en-US" dirty="0"/>
              </a:p>
              <a:p>
                <a:endParaRPr lang="en-US" dirty="0"/>
              </a:p>
            </p:txBody>
          </p:sp>
        </mc:Choice>
        <mc:Fallback>
          <p:sp>
            <p:nvSpPr>
              <p:cNvPr id="26" name="TextBox 25"/>
              <p:cNvSpPr txBox="1">
                <a:spLocks noRot="1" noChangeAspect="1" noMove="1" noResize="1" noEditPoints="1" noAdjustHandles="1" noChangeArrowheads="1" noChangeShapeType="1" noTextEdit="1"/>
              </p:cNvSpPr>
              <p:nvPr/>
            </p:nvSpPr>
            <p:spPr>
              <a:xfrm>
                <a:off x="1115616" y="3573016"/>
                <a:ext cx="5399107" cy="853247"/>
              </a:xfrm>
              <a:prstGeom prst="rect">
                <a:avLst/>
              </a:prstGeom>
              <a:blipFill rotWithShape="1">
                <a:blip r:embed="rId3"/>
                <a:stretch>
                  <a:fillRect l="-10" t="-59" r="5" b="37"/>
                </a:stretch>
              </a:blipFill>
            </p:spPr>
            <p:txBody>
              <a:bodyPr/>
              <a:lstStyle/>
              <a:p>
                <a:r>
                  <a:rPr lang="zh-CN" altLang="en-US">
                    <a:noFill/>
                  </a:rPr>
                  <a:t> </a:t>
                </a:r>
              </a:p>
            </p:txBody>
          </p:sp>
        </mc:Fallback>
      </mc:AlternateContent>
      <p:sp>
        <p:nvSpPr>
          <p:cNvPr id="13" name="TextBox 12"/>
          <p:cNvSpPr txBox="1"/>
          <p:nvPr/>
        </p:nvSpPr>
        <p:spPr>
          <a:xfrm>
            <a:off x="636589" y="2924944"/>
            <a:ext cx="7967860" cy="646331"/>
          </a:xfrm>
          <a:prstGeom prst="rect">
            <a:avLst/>
          </a:prstGeom>
          <a:noFill/>
        </p:spPr>
        <p:txBody>
          <a:bodyPr wrap="square" rtlCol="0">
            <a:spAutoFit/>
          </a:bodyPr>
          <a:lstStyle/>
          <a:p>
            <a:r>
              <a:rPr lang="en-GB" dirty="0"/>
              <a:t>Conservation of momentum of the system (</a:t>
            </a:r>
            <a:r>
              <a:rPr lang="en-GB" dirty="0" err="1"/>
              <a:t>rocket+fuel</a:t>
            </a:r>
            <a:r>
              <a:rPr lang="en-GB" dirty="0"/>
              <a:t>), because there is no external forces exerted on it:</a:t>
            </a:r>
            <a:endParaRPr lang="en-US" dirty="0"/>
          </a:p>
        </p:txBody>
      </p:sp>
      <mc:AlternateContent xmlns:mc="http://schemas.openxmlformats.org/markup-compatibility/2006">
        <mc:Choice xmlns:a14="http://schemas.microsoft.com/office/drawing/2010/main" Requires="a14">
          <p:sp>
            <p:nvSpPr>
              <p:cNvPr id="19" name="Rectangle 18"/>
              <p:cNvSpPr/>
              <p:nvPr/>
            </p:nvSpPr>
            <p:spPr>
              <a:xfrm>
                <a:off x="1115616" y="5073361"/>
                <a:ext cx="5438797" cy="64633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𝑚</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𝑑𝑣</m:t>
                      </m:r>
                      <m:r>
                        <a:rPr lang="en-GB" b="0" i="1" smtClean="0">
                          <a:latin typeface="Cambria Math" panose="02040503050406030204" pitchFamily="18" charset="0"/>
                        </a:rPr>
                        <m:t>+</m:t>
                      </m:r>
                      <m:r>
                        <a:rPr lang="en-GB" b="0" i="1" smtClean="0">
                          <a:latin typeface="Cambria Math" panose="02040503050406030204" pitchFamily="18" charset="0"/>
                        </a:rPr>
                        <m:t>𝑑𝑚</m:t>
                      </m:r>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𝑑𝑚</m:t>
                      </m:r>
                      <m:r>
                        <a:rPr lang="en-GB" b="0" i="1" smtClean="0">
                          <a:latin typeface="Cambria Math" panose="02040503050406030204" pitchFamily="18" charset="0"/>
                        </a:rPr>
                        <m:t> </m:t>
                      </m:r>
                      <m:r>
                        <a:rPr lang="en-GB" b="0" i="1" smtClean="0">
                          <a:latin typeface="Cambria Math" panose="02040503050406030204" pitchFamily="18" charset="0"/>
                        </a:rPr>
                        <m:t>𝑑𝑣</m:t>
                      </m:r>
                      <m:r>
                        <a:rPr lang="en-GB" i="1">
                          <a:latin typeface="Cambria Math" panose="02040503050406030204" pitchFamily="18" charset="0"/>
                        </a:rPr>
                        <m:t>−</m:t>
                      </m:r>
                      <m:r>
                        <a:rPr lang="en-GB" i="1">
                          <a:latin typeface="Cambria Math" panose="02040503050406030204" pitchFamily="18" charset="0"/>
                        </a:rPr>
                        <m:t>𝑑𝑚</m:t>
                      </m:r>
                      <m:d>
                        <m:dPr>
                          <m:ctrlPr>
                            <a:rPr lang="en-GB" i="1" smtClean="0">
                              <a:latin typeface="Cambria Math" panose="02040503050406030204" pitchFamily="18" charset="0"/>
                            </a:rPr>
                          </m:ctrlPr>
                        </m:dPr>
                        <m:e>
                          <m:sSub>
                            <m:sSubPr>
                              <m:ctrlPr>
                                <a:rPr lang="en-GB"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𝑒𝑥</m:t>
                              </m:r>
                            </m:sub>
                          </m:sSub>
                        </m:e>
                      </m:d>
                    </m:oMath>
                  </m:oMathPara>
                </a14:m>
                <a:endParaRPr lang="en-US" dirty="0"/>
              </a:p>
              <a:p>
                <a:endParaRPr lang="en-US" dirty="0"/>
              </a:p>
            </p:txBody>
          </p:sp>
        </mc:Choice>
        <mc:Fallback>
          <p:sp>
            <p:nvSpPr>
              <p:cNvPr id="19" name="Rectangle 18"/>
              <p:cNvSpPr>
                <a:spLocks noRot="1" noChangeAspect="1" noMove="1" noResize="1" noEditPoints="1" noAdjustHandles="1" noChangeArrowheads="1" noChangeShapeType="1" noTextEdit="1"/>
              </p:cNvSpPr>
              <p:nvPr/>
            </p:nvSpPr>
            <p:spPr>
              <a:xfrm>
                <a:off x="1115616" y="5073361"/>
                <a:ext cx="5438797" cy="646331"/>
              </a:xfrm>
              <a:prstGeom prst="rect">
                <a:avLst/>
              </a:prstGeom>
              <a:blipFill rotWithShape="1">
                <a:blip r:embed="rId4"/>
                <a:stretch>
                  <a:fillRect l="-10" t="-54" r="11" b="3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TextBox 20"/>
              <p:cNvSpPr txBox="1"/>
              <p:nvPr/>
            </p:nvSpPr>
            <p:spPr>
              <a:xfrm>
                <a:off x="1115616" y="4296446"/>
                <a:ext cx="6707414" cy="85324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𝑚</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i="1">
                          <a:latin typeface="Cambria Math" panose="02040503050406030204" pitchFamily="18" charset="0"/>
                        </a:rPr>
                        <m:t>𝑚</m:t>
                      </m:r>
                      <m:d>
                        <m:dPr>
                          <m:ctrlPr>
                            <a:rPr lang="en-GB" i="1">
                              <a:latin typeface="Cambria Math" panose="02040503050406030204" pitchFamily="18" charset="0"/>
                            </a:rPr>
                          </m:ctrlPr>
                        </m:dPr>
                        <m:e>
                          <m:r>
                            <a:rPr lang="en-GB" i="1">
                              <a:latin typeface="Cambria Math" panose="02040503050406030204" pitchFamily="18" charset="0"/>
                            </a:rPr>
                            <m:t>𝑡</m:t>
                          </m:r>
                        </m:e>
                      </m:d>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𝑥</m:t>
                          </m:r>
                        </m:sub>
                      </m:sSub>
                      <m:d>
                        <m:dPr>
                          <m:ctrlPr>
                            <a:rPr lang="en-GB" i="1">
                              <a:latin typeface="Cambria Math" panose="02040503050406030204" pitchFamily="18" charset="0"/>
                            </a:rPr>
                          </m:ctrlPr>
                        </m:dPr>
                        <m:e>
                          <m:r>
                            <a:rPr lang="en-GB" i="1">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𝑚</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𝑑𝑣</m:t>
                      </m:r>
                      <m:r>
                        <a:rPr lang="en-GB" b="0" i="1" smtClean="0">
                          <a:latin typeface="Cambria Math" panose="02040503050406030204" pitchFamily="18" charset="0"/>
                        </a:rPr>
                        <m:t>+</m:t>
                      </m:r>
                      <m:r>
                        <a:rPr lang="en-GB" b="0" i="1" smtClean="0">
                          <a:latin typeface="Cambria Math" panose="02040503050406030204" pitchFamily="18" charset="0"/>
                        </a:rPr>
                        <m:t>𝑑𝑚</m:t>
                      </m:r>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𝑑𝑚𝑑𝑣</m:t>
                      </m:r>
                      <m:r>
                        <a:rPr lang="en-GB" i="1">
                          <a:latin typeface="Cambria Math" panose="02040503050406030204" pitchFamily="18" charset="0"/>
                        </a:rPr>
                        <m:t>−</m:t>
                      </m:r>
                      <m:r>
                        <a:rPr lang="en-GB" i="1">
                          <a:latin typeface="Cambria Math" panose="02040503050406030204" pitchFamily="18" charset="0"/>
                        </a:rPr>
                        <m:t>𝑑𝑚</m:t>
                      </m:r>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𝑓𝑢𝑒𝑙</m:t>
                          </m:r>
                          <m:r>
                            <a:rPr lang="en-GB" i="1">
                              <a:latin typeface="Cambria Math" panose="02040503050406030204" pitchFamily="18" charset="0"/>
                            </a:rPr>
                            <m:t>,</m:t>
                          </m:r>
                          <m:r>
                            <a:rPr lang="en-GB" i="1">
                              <a:latin typeface="Cambria Math" panose="02040503050406030204" pitchFamily="18" charset="0"/>
                            </a:rPr>
                            <m:t>𝑥</m:t>
                          </m:r>
                        </m:sub>
                      </m:sSub>
                    </m:oMath>
                  </m:oMathPara>
                </a14:m>
                <a:endParaRPr lang="en-US" dirty="0"/>
              </a:p>
              <a:p>
                <a:endParaRPr lang="en-US" dirty="0"/>
              </a:p>
              <a:p>
                <a:endParaRPr lang="en-US" dirty="0"/>
              </a:p>
            </p:txBody>
          </p:sp>
        </mc:Choice>
        <mc:Fallback>
          <p:sp>
            <p:nvSpPr>
              <p:cNvPr id="21" name="TextBox 20"/>
              <p:cNvSpPr txBox="1">
                <a:spLocks noRot="1" noChangeAspect="1" noMove="1" noResize="1" noEditPoints="1" noAdjustHandles="1" noChangeArrowheads="1" noChangeShapeType="1" noTextEdit="1"/>
              </p:cNvSpPr>
              <p:nvPr/>
            </p:nvSpPr>
            <p:spPr>
              <a:xfrm>
                <a:off x="1115616" y="4296446"/>
                <a:ext cx="6707414" cy="853247"/>
              </a:xfrm>
              <a:prstGeom prst="rect">
                <a:avLst/>
              </a:prstGeom>
              <a:blipFill rotWithShape="1">
                <a:blip r:embed="rId5"/>
                <a:stretch>
                  <a:fillRect l="-8" t="-4" r="7" b="56"/>
                </a:stretch>
              </a:blipFill>
            </p:spPr>
            <p:txBody>
              <a:bodyPr/>
              <a:lstStyle/>
              <a:p>
                <a:r>
                  <a:rPr lang="zh-CN" altLang="en-US">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167875"/>
            <a:ext cx="8229600" cy="1143000"/>
          </a:xfrm>
        </p:spPr>
        <p:txBody>
          <a:bodyPr/>
          <a:lstStyle/>
          <a:p>
            <a:r>
              <a:rPr lang="en-GB" dirty="0"/>
              <a:t>Rocket propulsion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10" name="TextBox 9"/>
          <p:cNvSpPr txBox="1"/>
          <p:nvPr/>
        </p:nvSpPr>
        <p:spPr>
          <a:xfrm flipH="1">
            <a:off x="847011" y="708792"/>
            <a:ext cx="8019177" cy="369332"/>
          </a:xfrm>
          <a:prstGeom prst="rect">
            <a:avLst/>
          </a:prstGeom>
          <a:noFill/>
        </p:spPr>
        <p:txBody>
          <a:bodyPr wrap="square" rtlCol="0">
            <a:spAutoFit/>
          </a:bodyPr>
          <a:lstStyle/>
          <a:p>
            <a:r>
              <a:rPr lang="en-GB" dirty="0"/>
              <a:t>We consider a rocket propagating in outer space (no gravity considered)</a:t>
            </a:r>
            <a:endParaRPr lang="en-US" dirty="0"/>
          </a:p>
        </p:txBody>
      </p:sp>
      <p:pic>
        <p:nvPicPr>
          <p:cNvPr id="12" name="Picture 11"/>
          <p:cNvPicPr>
            <a:picLocks noChangeAspect="1"/>
          </p:cNvPicPr>
          <p:nvPr/>
        </p:nvPicPr>
        <p:blipFill>
          <a:blip r:embed="rId1"/>
          <a:stretch>
            <a:fillRect/>
          </a:stretch>
        </p:blipFill>
        <p:spPr>
          <a:xfrm>
            <a:off x="1759276" y="1165737"/>
            <a:ext cx="5915550" cy="1659919"/>
          </a:xfrm>
          <a:prstGeom prst="rect">
            <a:avLst/>
          </a:prstGeom>
        </p:spPr>
      </p:pic>
      <p:cxnSp>
        <p:nvCxnSpPr>
          <p:cNvPr id="26" name="Straight Arrow Connector 25"/>
          <p:cNvCxnSpPr/>
          <p:nvPr/>
        </p:nvCxnSpPr>
        <p:spPr>
          <a:xfrm flipV="1">
            <a:off x="1482138" y="1091672"/>
            <a:ext cx="6192688" cy="13427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7" name="TextBox 26"/>
              <p:cNvSpPr txBox="1"/>
              <p:nvPr/>
            </p:nvSpPr>
            <p:spPr>
              <a:xfrm>
                <a:off x="7674826" y="939624"/>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27" name="TextBox 26"/>
              <p:cNvSpPr txBox="1">
                <a:spLocks noRot="1" noChangeAspect="1" noMove="1" noResize="1" noEditPoints="1" noAdjustHandles="1" noChangeArrowheads="1" noChangeShapeType="1" noTextEdit="1"/>
              </p:cNvSpPr>
              <p:nvPr/>
            </p:nvSpPr>
            <p:spPr>
              <a:xfrm>
                <a:off x="7674826" y="939624"/>
                <a:ext cx="188128" cy="276999"/>
              </a:xfrm>
              <a:prstGeom prst="rect">
                <a:avLst/>
              </a:prstGeom>
              <a:blipFill rotWithShape="1">
                <a:blip r:embed="rId2"/>
                <a:stretch>
                  <a:fillRect l="-115" t="-166" r="-15998" b="21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Rectangle 30"/>
              <p:cNvSpPr/>
              <p:nvPr/>
            </p:nvSpPr>
            <p:spPr>
              <a:xfrm>
                <a:off x="1436369" y="3011374"/>
                <a:ext cx="5181547" cy="64633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𝑚𝑑𝑣</m:t>
                      </m:r>
                      <m:r>
                        <a:rPr lang="en-GB" b="0" i="1" smtClean="0">
                          <a:latin typeface="Cambria Math" panose="02040503050406030204" pitchFamily="18" charset="0"/>
                        </a:rPr>
                        <m:t>+</m:t>
                      </m:r>
                      <m:r>
                        <a:rPr lang="en-GB" b="0" i="1" smtClean="0">
                          <a:latin typeface="Cambria Math" panose="02040503050406030204" pitchFamily="18" charset="0"/>
                        </a:rPr>
                        <m:t>𝑑𝑚</m:t>
                      </m:r>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𝑑𝑚</m:t>
                      </m:r>
                      <m:r>
                        <a:rPr lang="en-GB" b="0" i="1" smtClean="0">
                          <a:latin typeface="Cambria Math" panose="02040503050406030204" pitchFamily="18" charset="0"/>
                        </a:rPr>
                        <m:t> </m:t>
                      </m:r>
                      <m:r>
                        <a:rPr lang="en-GB" b="0" i="1" smtClean="0">
                          <a:latin typeface="Cambria Math" panose="02040503050406030204" pitchFamily="18" charset="0"/>
                        </a:rPr>
                        <m:t>𝑑𝑣</m:t>
                      </m:r>
                      <m:r>
                        <a:rPr lang="en-GB" i="1">
                          <a:latin typeface="Cambria Math" panose="02040503050406030204" pitchFamily="18" charset="0"/>
                        </a:rPr>
                        <m:t>−</m:t>
                      </m:r>
                      <m:r>
                        <a:rPr lang="en-GB" i="1">
                          <a:latin typeface="Cambria Math" panose="02040503050406030204" pitchFamily="18" charset="0"/>
                        </a:rPr>
                        <m:t>𝑑𝑚</m:t>
                      </m:r>
                      <m:d>
                        <m:dPr>
                          <m:ctrlPr>
                            <a:rPr lang="en-GB" i="1" smtClean="0">
                              <a:latin typeface="Cambria Math" panose="02040503050406030204" pitchFamily="18" charset="0"/>
                            </a:rPr>
                          </m:ctrlPr>
                        </m:dPr>
                        <m:e>
                          <m:sSub>
                            <m:sSubPr>
                              <m:ctrlPr>
                                <a:rPr lang="en-GB"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𝑒𝑥</m:t>
                              </m:r>
                            </m:sub>
                          </m:sSub>
                        </m:e>
                      </m:d>
                    </m:oMath>
                  </m:oMathPara>
                </a14:m>
                <a:endParaRPr lang="en-US" dirty="0"/>
              </a:p>
              <a:p>
                <a:endParaRPr lang="en-US" dirty="0"/>
              </a:p>
            </p:txBody>
          </p:sp>
        </mc:Choice>
        <mc:Fallback>
          <p:sp>
            <p:nvSpPr>
              <p:cNvPr id="31" name="Rectangle 30"/>
              <p:cNvSpPr>
                <a:spLocks noRot="1" noChangeAspect="1" noMove="1" noResize="1" noEditPoints="1" noAdjustHandles="1" noChangeArrowheads="1" noChangeShapeType="1" noTextEdit="1"/>
              </p:cNvSpPr>
              <p:nvPr/>
            </p:nvSpPr>
            <p:spPr>
              <a:xfrm>
                <a:off x="1436369" y="3011374"/>
                <a:ext cx="5181547" cy="646331"/>
              </a:xfrm>
              <a:prstGeom prst="rect">
                <a:avLst/>
              </a:prstGeom>
              <a:blipFill rotWithShape="1">
                <a:blip r:embed="rId3"/>
                <a:stretch>
                  <a:fillRect l="-12" t="-32" r="11" b="1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 name="TextBox 31"/>
              <p:cNvSpPr txBox="1"/>
              <p:nvPr/>
            </p:nvSpPr>
            <p:spPr>
              <a:xfrm>
                <a:off x="856582" y="3564051"/>
                <a:ext cx="7675858" cy="553998"/>
              </a:xfrm>
              <a:prstGeom prst="rect">
                <a:avLst/>
              </a:prstGeom>
              <a:noFill/>
            </p:spPr>
            <p:txBody>
              <a:bodyPr wrap="square" lIns="0" tIns="0" rIns="0" bIns="0" rtlCol="0">
                <a:spAutoFit/>
              </a:bodyPr>
              <a:lstStyle/>
              <a:p>
                <a14:m>
                  <m:oMath xmlns:m="http://schemas.openxmlformats.org/officeDocument/2006/math">
                    <m:r>
                      <a:rPr lang="en-GB" b="0" i="1" smtClean="0">
                        <a:latin typeface="Cambria Math" panose="02040503050406030204" pitchFamily="18" charset="0"/>
                      </a:rPr>
                      <m:t>𝑑𝑚</m:t>
                    </m:r>
                  </m:oMath>
                </a14:m>
                <a:r>
                  <a:rPr lang="en-US" dirty="0"/>
                  <a:t> </a:t>
                </a:r>
                <a14:m>
                  <m:oMath xmlns:m="http://schemas.openxmlformats.org/officeDocument/2006/math">
                    <m:r>
                      <a:rPr lang="en-GB" b="0" i="1" dirty="0" smtClean="0">
                        <a:latin typeface="Cambria Math" panose="02040503050406030204" pitchFamily="18" charset="0"/>
                      </a:rPr>
                      <m:t>𝑑𝑣</m:t>
                    </m:r>
                  </m:oMath>
                </a14:m>
                <a:r>
                  <a:rPr lang="en-US" dirty="0"/>
                  <a:t> can be neglected in respect to the other quantities (because it’s a product between two infinitesimal quantities).</a:t>
                </a:r>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856582" y="3564051"/>
                <a:ext cx="7675858" cy="553998"/>
              </a:xfrm>
              <a:prstGeom prst="rect">
                <a:avLst/>
              </a:prstGeom>
              <a:blipFill rotWithShape="1">
                <a:blip r:embed="rId4"/>
                <a:stretch>
                  <a:fillRect l="-8" t="-78" r="8" b="13"/>
                </a:stretch>
              </a:blipFill>
            </p:spPr>
            <p:txBody>
              <a:bodyPr/>
              <a:lstStyle/>
              <a:p>
                <a:r>
                  <a:rPr lang="zh-CN" altLang="en-US">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167875"/>
            <a:ext cx="8229600" cy="1143000"/>
          </a:xfrm>
        </p:spPr>
        <p:txBody>
          <a:bodyPr/>
          <a:lstStyle/>
          <a:p>
            <a:r>
              <a:rPr lang="en-GB" dirty="0"/>
              <a:t>Rocket propulsion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10" name="TextBox 9"/>
          <p:cNvSpPr txBox="1"/>
          <p:nvPr/>
        </p:nvSpPr>
        <p:spPr>
          <a:xfrm flipH="1">
            <a:off x="847011" y="708792"/>
            <a:ext cx="8019177" cy="369332"/>
          </a:xfrm>
          <a:prstGeom prst="rect">
            <a:avLst/>
          </a:prstGeom>
          <a:noFill/>
        </p:spPr>
        <p:txBody>
          <a:bodyPr wrap="square" rtlCol="0">
            <a:spAutoFit/>
          </a:bodyPr>
          <a:lstStyle/>
          <a:p>
            <a:r>
              <a:rPr lang="en-GB" dirty="0"/>
              <a:t>We consider a rocket propagating in outer space (no gravity considered)</a:t>
            </a:r>
            <a:endParaRPr lang="en-US" dirty="0"/>
          </a:p>
        </p:txBody>
      </p:sp>
      <p:pic>
        <p:nvPicPr>
          <p:cNvPr id="12" name="Picture 11"/>
          <p:cNvPicPr>
            <a:picLocks noChangeAspect="1"/>
          </p:cNvPicPr>
          <p:nvPr/>
        </p:nvPicPr>
        <p:blipFill>
          <a:blip r:embed="rId1"/>
          <a:stretch>
            <a:fillRect/>
          </a:stretch>
        </p:blipFill>
        <p:spPr>
          <a:xfrm>
            <a:off x="1759276" y="1165737"/>
            <a:ext cx="5915550" cy="1659919"/>
          </a:xfrm>
          <a:prstGeom prst="rect">
            <a:avLst/>
          </a:prstGeom>
        </p:spPr>
      </p:pic>
      <p:cxnSp>
        <p:nvCxnSpPr>
          <p:cNvPr id="26" name="Straight Arrow Connector 25"/>
          <p:cNvCxnSpPr/>
          <p:nvPr/>
        </p:nvCxnSpPr>
        <p:spPr>
          <a:xfrm flipV="1">
            <a:off x="1482138" y="1091672"/>
            <a:ext cx="6192688" cy="13427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7" name="TextBox 26"/>
              <p:cNvSpPr txBox="1"/>
              <p:nvPr/>
            </p:nvSpPr>
            <p:spPr>
              <a:xfrm>
                <a:off x="7674826" y="939624"/>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27" name="TextBox 26"/>
              <p:cNvSpPr txBox="1">
                <a:spLocks noRot="1" noChangeAspect="1" noMove="1" noResize="1" noEditPoints="1" noAdjustHandles="1" noChangeArrowheads="1" noChangeShapeType="1" noTextEdit="1"/>
              </p:cNvSpPr>
              <p:nvPr/>
            </p:nvSpPr>
            <p:spPr>
              <a:xfrm>
                <a:off x="7674826" y="939624"/>
                <a:ext cx="188128" cy="276999"/>
              </a:xfrm>
              <a:prstGeom prst="rect">
                <a:avLst/>
              </a:prstGeom>
              <a:blipFill rotWithShape="1">
                <a:blip r:embed="rId2"/>
                <a:stretch>
                  <a:fillRect l="-115" t="-166" r="-15998" b="21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Rectangle 30"/>
              <p:cNvSpPr/>
              <p:nvPr/>
            </p:nvSpPr>
            <p:spPr>
              <a:xfrm>
                <a:off x="1436369" y="3011374"/>
                <a:ext cx="5181547" cy="64633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𝑚𝑑𝑣</m:t>
                      </m:r>
                      <m:r>
                        <a:rPr lang="en-GB" b="0" i="1" smtClean="0">
                          <a:latin typeface="Cambria Math" panose="02040503050406030204" pitchFamily="18" charset="0"/>
                        </a:rPr>
                        <m:t>+</m:t>
                      </m:r>
                      <m:r>
                        <a:rPr lang="en-GB" b="0" i="1" smtClean="0">
                          <a:latin typeface="Cambria Math" panose="02040503050406030204" pitchFamily="18" charset="0"/>
                        </a:rPr>
                        <m:t>𝑑𝑚</m:t>
                      </m:r>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𝑑𝑚</m:t>
                      </m:r>
                      <m:r>
                        <a:rPr lang="en-GB" b="0" i="1" smtClean="0">
                          <a:latin typeface="Cambria Math" panose="02040503050406030204" pitchFamily="18" charset="0"/>
                        </a:rPr>
                        <m:t> </m:t>
                      </m:r>
                      <m:r>
                        <a:rPr lang="en-GB" b="0" i="1" smtClean="0">
                          <a:latin typeface="Cambria Math" panose="02040503050406030204" pitchFamily="18" charset="0"/>
                        </a:rPr>
                        <m:t>𝑑𝑣</m:t>
                      </m:r>
                      <m:r>
                        <a:rPr lang="en-GB" i="1">
                          <a:latin typeface="Cambria Math" panose="02040503050406030204" pitchFamily="18" charset="0"/>
                        </a:rPr>
                        <m:t>−</m:t>
                      </m:r>
                      <m:r>
                        <a:rPr lang="en-GB" i="1">
                          <a:latin typeface="Cambria Math" panose="02040503050406030204" pitchFamily="18" charset="0"/>
                        </a:rPr>
                        <m:t>𝑑𝑚</m:t>
                      </m:r>
                      <m:d>
                        <m:dPr>
                          <m:ctrlPr>
                            <a:rPr lang="en-GB" i="1" smtClean="0">
                              <a:latin typeface="Cambria Math" panose="02040503050406030204" pitchFamily="18" charset="0"/>
                            </a:rPr>
                          </m:ctrlPr>
                        </m:dPr>
                        <m:e>
                          <m:sSub>
                            <m:sSubPr>
                              <m:ctrlPr>
                                <a:rPr lang="en-GB"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𝑒𝑥</m:t>
                              </m:r>
                            </m:sub>
                          </m:sSub>
                        </m:e>
                      </m:d>
                    </m:oMath>
                  </m:oMathPara>
                </a14:m>
                <a:endParaRPr lang="en-US" dirty="0"/>
              </a:p>
              <a:p>
                <a:endParaRPr lang="en-US" dirty="0"/>
              </a:p>
            </p:txBody>
          </p:sp>
        </mc:Choice>
        <mc:Fallback>
          <p:sp>
            <p:nvSpPr>
              <p:cNvPr id="31" name="Rectangle 30"/>
              <p:cNvSpPr>
                <a:spLocks noRot="1" noChangeAspect="1" noMove="1" noResize="1" noEditPoints="1" noAdjustHandles="1" noChangeArrowheads="1" noChangeShapeType="1" noTextEdit="1"/>
              </p:cNvSpPr>
              <p:nvPr/>
            </p:nvSpPr>
            <p:spPr>
              <a:xfrm>
                <a:off x="1436369" y="3011374"/>
                <a:ext cx="5181547" cy="646331"/>
              </a:xfrm>
              <a:prstGeom prst="rect">
                <a:avLst/>
              </a:prstGeom>
              <a:blipFill rotWithShape="1">
                <a:blip r:embed="rId3"/>
                <a:stretch>
                  <a:fillRect l="-12" t="-32" r="11" b="1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 name="TextBox 31"/>
              <p:cNvSpPr txBox="1"/>
              <p:nvPr/>
            </p:nvSpPr>
            <p:spPr>
              <a:xfrm>
                <a:off x="856582" y="3564051"/>
                <a:ext cx="7675858" cy="553998"/>
              </a:xfrm>
              <a:prstGeom prst="rect">
                <a:avLst/>
              </a:prstGeom>
              <a:noFill/>
            </p:spPr>
            <p:txBody>
              <a:bodyPr wrap="square" lIns="0" tIns="0" rIns="0" bIns="0" rtlCol="0">
                <a:spAutoFit/>
              </a:bodyPr>
              <a:lstStyle/>
              <a:p>
                <a14:m>
                  <m:oMath xmlns:m="http://schemas.openxmlformats.org/officeDocument/2006/math">
                    <m:r>
                      <a:rPr lang="en-GB" b="0" i="1" smtClean="0">
                        <a:latin typeface="Cambria Math" panose="02040503050406030204" pitchFamily="18" charset="0"/>
                      </a:rPr>
                      <m:t>𝑑𝑚</m:t>
                    </m:r>
                  </m:oMath>
                </a14:m>
                <a:r>
                  <a:rPr lang="en-US" dirty="0"/>
                  <a:t> </a:t>
                </a:r>
                <a14:m>
                  <m:oMath xmlns:m="http://schemas.openxmlformats.org/officeDocument/2006/math">
                    <m:r>
                      <a:rPr lang="en-GB" b="0" i="1" dirty="0" smtClean="0">
                        <a:latin typeface="Cambria Math" panose="02040503050406030204" pitchFamily="18" charset="0"/>
                      </a:rPr>
                      <m:t>𝑑𝑣</m:t>
                    </m:r>
                  </m:oMath>
                </a14:m>
                <a:r>
                  <a:rPr lang="en-US" dirty="0"/>
                  <a:t> can be neglected in respect to the other quantities (because it’s a product between two infinitesimal quantities).</a:t>
                </a:r>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856582" y="3564051"/>
                <a:ext cx="7675858" cy="553998"/>
              </a:xfrm>
              <a:prstGeom prst="rect">
                <a:avLst/>
              </a:prstGeom>
              <a:blipFill rotWithShape="1">
                <a:blip r:embed="rId4"/>
                <a:stretch>
                  <a:fillRect l="-8" t="-78" r="8" b="13"/>
                </a:stretch>
              </a:blipFill>
            </p:spPr>
            <p:txBody>
              <a:bodyPr/>
              <a:lstStyle/>
              <a:p>
                <a:r>
                  <a:rPr lang="zh-CN" altLang="en-US">
                    <a:noFill/>
                  </a:rPr>
                  <a:t> </a:t>
                </a:r>
              </a:p>
            </p:txBody>
          </p:sp>
        </mc:Fallback>
      </mc:AlternateContent>
      <p:sp>
        <p:nvSpPr>
          <p:cNvPr id="33" name="TextBox 32"/>
          <p:cNvSpPr txBox="1"/>
          <p:nvPr/>
        </p:nvSpPr>
        <p:spPr>
          <a:xfrm>
            <a:off x="814660" y="4257830"/>
            <a:ext cx="1243417" cy="369332"/>
          </a:xfrm>
          <a:prstGeom prst="rect">
            <a:avLst/>
          </a:prstGeom>
          <a:noFill/>
        </p:spPr>
        <p:txBody>
          <a:bodyPr wrap="none" rtlCol="0">
            <a:spAutoFit/>
          </a:bodyPr>
          <a:lstStyle/>
          <a:p>
            <a:r>
              <a:rPr lang="en-GB" dirty="0"/>
              <a:t>We obtain: </a:t>
            </a:r>
            <a:endParaRPr lang="en-US" dirty="0"/>
          </a:p>
        </p:txBody>
      </p:sp>
      <mc:AlternateContent xmlns:mc="http://schemas.openxmlformats.org/markup-compatibility/2006">
        <mc:Choice xmlns:a14="http://schemas.microsoft.com/office/drawing/2010/main" Requires="a14">
          <p:sp>
            <p:nvSpPr>
              <p:cNvPr id="34" name="TextBox 33"/>
              <p:cNvSpPr txBox="1"/>
              <p:nvPr/>
            </p:nvSpPr>
            <p:spPr>
              <a:xfrm>
                <a:off x="2381563" y="4303996"/>
                <a:ext cx="1498039" cy="52411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𝑑𝑣</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𝑒𝑥</m:t>
                              </m:r>
                            </m:sub>
                          </m:sSub>
                          <m:r>
                            <a:rPr lang="en-GB" i="1">
                              <a:latin typeface="Cambria Math" panose="02040503050406030204" pitchFamily="18" charset="0"/>
                            </a:rPr>
                            <m:t>𝑑𝑚</m:t>
                          </m:r>
                          <m:r>
                            <m:rPr>
                              <m:nor/>
                            </m:rPr>
                            <a:rPr lang="en-US" dirty="0">
                              <a:latin typeface="Cambria Math" panose="02040503050406030204" pitchFamily="18" charset="0"/>
                            </a:rPr>
                            <m:t> </m:t>
                          </m:r>
                        </m:num>
                        <m:den>
                          <m:r>
                            <a:rPr lang="en-GB" b="0" i="1" smtClean="0">
                              <a:latin typeface="Cambria Math" panose="02040503050406030204" pitchFamily="18" charset="0"/>
                            </a:rPr>
                            <m:t>𝑚</m:t>
                          </m:r>
                        </m:den>
                      </m:f>
                    </m:oMath>
                  </m:oMathPara>
                </a14:m>
                <a:endParaRPr lang="en-US" dirty="0"/>
              </a:p>
            </p:txBody>
          </p:sp>
        </mc:Choice>
        <mc:Fallback>
          <p:sp>
            <p:nvSpPr>
              <p:cNvPr id="34" name="TextBox 33"/>
              <p:cNvSpPr txBox="1">
                <a:spLocks noRot="1" noChangeAspect="1" noMove="1" noResize="1" noEditPoints="1" noAdjustHandles="1" noChangeArrowheads="1" noChangeShapeType="1" noTextEdit="1"/>
              </p:cNvSpPr>
              <p:nvPr/>
            </p:nvSpPr>
            <p:spPr>
              <a:xfrm>
                <a:off x="2381563" y="4303996"/>
                <a:ext cx="1498039" cy="524118"/>
              </a:xfrm>
              <a:prstGeom prst="rect">
                <a:avLst/>
              </a:prstGeom>
              <a:blipFill rotWithShape="1">
                <a:blip r:embed="rId5"/>
                <a:stretch>
                  <a:fillRect l="-21" t="-115" r="-3323" b="40"/>
                </a:stretch>
              </a:blipFill>
            </p:spPr>
            <p:txBody>
              <a:bodyPr/>
              <a:lstStyle/>
              <a:p>
                <a:r>
                  <a:rPr lang="zh-CN" altLang="en-US">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167875"/>
            <a:ext cx="8229600" cy="1143000"/>
          </a:xfrm>
        </p:spPr>
        <p:txBody>
          <a:bodyPr/>
          <a:lstStyle/>
          <a:p>
            <a:r>
              <a:rPr lang="en-GB" dirty="0"/>
              <a:t>Mass changing problems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TextBox 4"/>
          <p:cNvSpPr txBox="1"/>
          <p:nvPr/>
        </p:nvSpPr>
        <p:spPr>
          <a:xfrm>
            <a:off x="636588" y="1124744"/>
            <a:ext cx="8856984" cy="646331"/>
          </a:xfrm>
          <a:prstGeom prst="rect">
            <a:avLst/>
          </a:prstGeom>
          <a:noFill/>
        </p:spPr>
        <p:txBody>
          <a:bodyPr wrap="square" rtlCol="0">
            <a:spAutoFit/>
          </a:bodyPr>
          <a:lstStyle/>
          <a:p>
            <a:r>
              <a:rPr lang="en-GB" dirty="0"/>
              <a:t>The concept of momentum permits also to describe problems where the mass of the body considered is changing,</a:t>
            </a:r>
            <a:endParaRPr lang="en-US" dirty="0"/>
          </a:p>
        </p:txBody>
      </p:sp>
      <p:sp>
        <p:nvSpPr>
          <p:cNvPr id="6" name="TextBox 5"/>
          <p:cNvSpPr txBox="1"/>
          <p:nvPr/>
        </p:nvSpPr>
        <p:spPr>
          <a:xfrm>
            <a:off x="641537" y="2132856"/>
            <a:ext cx="4099199" cy="369332"/>
          </a:xfrm>
          <a:prstGeom prst="rect">
            <a:avLst/>
          </a:prstGeom>
          <a:noFill/>
        </p:spPr>
        <p:txBody>
          <a:bodyPr wrap="none" rtlCol="0">
            <a:spAutoFit/>
          </a:bodyPr>
          <a:lstStyle/>
          <a:p>
            <a:r>
              <a:rPr lang="en-GB" dirty="0"/>
              <a:t>Take care that the Newton’s second law as</a:t>
            </a:r>
            <a:endParaRPr lang="en-GB" dirty="0"/>
          </a:p>
        </p:txBody>
      </p:sp>
      <mc:AlternateContent xmlns:mc="http://schemas.openxmlformats.org/markup-compatibility/2006">
        <mc:Choice xmlns:a14="http://schemas.microsoft.com/office/drawing/2010/main" Requires="a14">
          <p:sp>
            <p:nvSpPr>
              <p:cNvPr id="7" name="TextBox 6"/>
              <p:cNvSpPr txBox="1"/>
              <p:nvPr/>
            </p:nvSpPr>
            <p:spPr>
              <a:xfrm>
                <a:off x="4740736" y="2055639"/>
                <a:ext cx="1017715" cy="54470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𝑚</m:t>
                      </m:r>
                      <m:f>
                        <m:fPr>
                          <m:ctrlPr>
                            <a:rPr lang="en-GB" b="0" i="1" smtClean="0">
                              <a:latin typeface="Cambria Math" panose="02040503050406030204" pitchFamily="18" charset="0"/>
                            </a:rPr>
                          </m:ctrlPr>
                        </m:fPr>
                        <m:num>
                          <m:r>
                            <a:rPr lang="en-GB" i="1">
                              <a:latin typeface="Cambria Math" panose="02040503050406030204" pitchFamily="18" charset="0"/>
                            </a:rPr>
                            <m:t>𝑑</m:t>
                          </m:r>
                          <m:acc>
                            <m:accPr>
                              <m:chr m:val="⃗"/>
                              <m:ctrlPr>
                                <a:rPr lang="en-GB" i="1">
                                  <a:latin typeface="Cambria Math" panose="02040503050406030204" pitchFamily="18" charset="0"/>
                                </a:rPr>
                              </m:ctrlPr>
                            </m:accPr>
                            <m:e>
                              <m:r>
                                <a:rPr lang="en-GB" i="1">
                                  <a:latin typeface="Cambria Math" panose="02040503050406030204" pitchFamily="18" charset="0"/>
                                </a:rPr>
                                <m:t>𝑣</m:t>
                              </m:r>
                            </m:e>
                          </m:acc>
                        </m:num>
                        <m:den>
                          <m:r>
                            <a:rPr lang="en-GB" b="0" i="1" smtClean="0">
                              <a:latin typeface="Cambria Math" panose="02040503050406030204" pitchFamily="18" charset="0"/>
                            </a:rPr>
                            <m:t>𝑑𝑡</m:t>
                          </m:r>
                        </m:den>
                      </m:f>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𝐹</m:t>
                          </m:r>
                        </m:e>
                      </m:acc>
                    </m:oMath>
                  </m:oMathPara>
                </a14:m>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4740736" y="2055639"/>
                <a:ext cx="1017715" cy="544701"/>
              </a:xfrm>
              <a:prstGeom prst="rect">
                <a:avLst/>
              </a:prstGeom>
              <a:blipFill rotWithShape="1">
                <a:blip r:embed="rId1"/>
                <a:stretch>
                  <a:fillRect l="-45" t="-26" r="-1596" b="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6949119" y="2086535"/>
                <a:ext cx="818301" cy="52591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GB" b="0" i="1" smtClean="0">
                              <a:latin typeface="Cambria Math" panose="02040503050406030204" pitchFamily="18" charset="0"/>
                            </a:rPr>
                            <m:t>𝑑𝑚</m:t>
                          </m:r>
                        </m:num>
                        <m:den>
                          <m:r>
                            <a:rPr lang="en-GB" b="0" i="1" smtClean="0">
                              <a:latin typeface="Cambria Math" panose="02040503050406030204" pitchFamily="18" charset="0"/>
                            </a:rPr>
                            <m:t>𝑑𝑡</m:t>
                          </m:r>
                        </m:den>
                      </m:f>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6949119" y="2086535"/>
                <a:ext cx="818301" cy="525913"/>
              </a:xfrm>
              <a:prstGeom prst="rect">
                <a:avLst/>
              </a:prstGeom>
              <a:blipFill rotWithShape="1">
                <a:blip r:embed="rId2"/>
                <a:stretch>
                  <a:fillRect l="-38" t="-106" r="-3402" b="11"/>
                </a:stretch>
              </a:blipFill>
            </p:spPr>
            <p:txBody>
              <a:bodyPr/>
              <a:lstStyle/>
              <a:p>
                <a:r>
                  <a:rPr lang="zh-CN" altLang="en-US">
                    <a:noFill/>
                  </a:rPr>
                  <a:t> </a:t>
                </a:r>
              </a:p>
            </p:txBody>
          </p:sp>
        </mc:Fallback>
      </mc:AlternateContent>
      <p:sp>
        <p:nvSpPr>
          <p:cNvPr id="15" name="Rectangle 14"/>
          <p:cNvSpPr/>
          <p:nvPr/>
        </p:nvSpPr>
        <p:spPr>
          <a:xfrm>
            <a:off x="5824685" y="2231008"/>
            <a:ext cx="1056700" cy="369332"/>
          </a:xfrm>
          <a:prstGeom prst="rect">
            <a:avLst/>
          </a:prstGeom>
        </p:spPr>
        <p:txBody>
          <a:bodyPr wrap="none">
            <a:spAutoFit/>
          </a:bodyPr>
          <a:lstStyle/>
          <a:p>
            <a:r>
              <a:rPr lang="en-GB" dirty="0"/>
              <a:t>is valid if</a:t>
            </a:r>
            <a:endParaRPr lang="en-US" dirty="0"/>
          </a:p>
        </p:txBody>
      </p:sp>
      <p:sp>
        <p:nvSpPr>
          <p:cNvPr id="16" name="TextBox 15"/>
          <p:cNvSpPr txBox="1"/>
          <p:nvPr/>
        </p:nvSpPr>
        <p:spPr>
          <a:xfrm>
            <a:off x="6577756" y="2743242"/>
            <a:ext cx="2915816" cy="369332"/>
          </a:xfrm>
          <a:prstGeom prst="rect">
            <a:avLst/>
          </a:prstGeom>
          <a:noFill/>
        </p:spPr>
        <p:txBody>
          <a:bodyPr wrap="square" rtlCol="0">
            <a:spAutoFit/>
          </a:bodyPr>
          <a:lstStyle/>
          <a:p>
            <a:r>
              <a:rPr lang="en-GB" dirty="0"/>
              <a:t>(i.e. the mass is constant)</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167875"/>
            <a:ext cx="8229600" cy="1143000"/>
          </a:xfrm>
        </p:spPr>
        <p:txBody>
          <a:bodyPr/>
          <a:lstStyle/>
          <a:p>
            <a:r>
              <a:rPr lang="en-GB" dirty="0"/>
              <a:t>Rocket propulsion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10" name="TextBox 9"/>
          <p:cNvSpPr txBox="1"/>
          <p:nvPr/>
        </p:nvSpPr>
        <p:spPr>
          <a:xfrm flipH="1">
            <a:off x="847011" y="708792"/>
            <a:ext cx="8019177" cy="369332"/>
          </a:xfrm>
          <a:prstGeom prst="rect">
            <a:avLst/>
          </a:prstGeom>
          <a:noFill/>
        </p:spPr>
        <p:txBody>
          <a:bodyPr wrap="square" rtlCol="0">
            <a:spAutoFit/>
          </a:bodyPr>
          <a:lstStyle/>
          <a:p>
            <a:r>
              <a:rPr lang="en-GB" dirty="0"/>
              <a:t>We consider a rocket propagating in outer space (no gravity considered)</a:t>
            </a:r>
            <a:endParaRPr lang="en-US" dirty="0"/>
          </a:p>
        </p:txBody>
      </p:sp>
      <p:pic>
        <p:nvPicPr>
          <p:cNvPr id="12" name="Picture 11"/>
          <p:cNvPicPr>
            <a:picLocks noChangeAspect="1"/>
          </p:cNvPicPr>
          <p:nvPr/>
        </p:nvPicPr>
        <p:blipFill>
          <a:blip r:embed="rId1"/>
          <a:stretch>
            <a:fillRect/>
          </a:stretch>
        </p:blipFill>
        <p:spPr>
          <a:xfrm>
            <a:off x="1759276" y="1165737"/>
            <a:ext cx="5915550" cy="1659919"/>
          </a:xfrm>
          <a:prstGeom prst="rect">
            <a:avLst/>
          </a:prstGeom>
        </p:spPr>
      </p:pic>
      <p:cxnSp>
        <p:nvCxnSpPr>
          <p:cNvPr id="26" name="Straight Arrow Connector 25"/>
          <p:cNvCxnSpPr/>
          <p:nvPr/>
        </p:nvCxnSpPr>
        <p:spPr>
          <a:xfrm flipV="1">
            <a:off x="1482138" y="1091672"/>
            <a:ext cx="6192688" cy="13427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7" name="TextBox 26"/>
              <p:cNvSpPr txBox="1"/>
              <p:nvPr/>
            </p:nvSpPr>
            <p:spPr>
              <a:xfrm>
                <a:off x="7674826" y="939624"/>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27" name="TextBox 26"/>
              <p:cNvSpPr txBox="1">
                <a:spLocks noRot="1" noChangeAspect="1" noMove="1" noResize="1" noEditPoints="1" noAdjustHandles="1" noChangeArrowheads="1" noChangeShapeType="1" noTextEdit="1"/>
              </p:cNvSpPr>
              <p:nvPr/>
            </p:nvSpPr>
            <p:spPr>
              <a:xfrm>
                <a:off x="7674826" y="939624"/>
                <a:ext cx="188128" cy="276999"/>
              </a:xfrm>
              <a:prstGeom prst="rect">
                <a:avLst/>
              </a:prstGeom>
              <a:blipFill rotWithShape="1">
                <a:blip r:embed="rId2"/>
                <a:stretch>
                  <a:fillRect l="-115" t="-166" r="-15998" b="21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Rectangle 30"/>
              <p:cNvSpPr/>
              <p:nvPr/>
            </p:nvSpPr>
            <p:spPr>
              <a:xfrm>
                <a:off x="1436369" y="3011374"/>
                <a:ext cx="5181547" cy="64633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𝑚𝑑𝑣</m:t>
                      </m:r>
                      <m:r>
                        <a:rPr lang="en-GB" b="0" i="1" smtClean="0">
                          <a:latin typeface="Cambria Math" panose="02040503050406030204" pitchFamily="18" charset="0"/>
                        </a:rPr>
                        <m:t>+</m:t>
                      </m:r>
                      <m:r>
                        <a:rPr lang="en-GB" b="0" i="1" smtClean="0">
                          <a:latin typeface="Cambria Math" panose="02040503050406030204" pitchFamily="18" charset="0"/>
                        </a:rPr>
                        <m:t>𝑑𝑚</m:t>
                      </m:r>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𝑑𝑚</m:t>
                      </m:r>
                      <m:r>
                        <a:rPr lang="en-GB" b="0" i="1" smtClean="0">
                          <a:latin typeface="Cambria Math" panose="02040503050406030204" pitchFamily="18" charset="0"/>
                        </a:rPr>
                        <m:t> </m:t>
                      </m:r>
                      <m:r>
                        <a:rPr lang="en-GB" b="0" i="1" smtClean="0">
                          <a:latin typeface="Cambria Math" panose="02040503050406030204" pitchFamily="18" charset="0"/>
                        </a:rPr>
                        <m:t>𝑑𝑣</m:t>
                      </m:r>
                      <m:r>
                        <a:rPr lang="en-GB" i="1">
                          <a:latin typeface="Cambria Math" panose="02040503050406030204" pitchFamily="18" charset="0"/>
                        </a:rPr>
                        <m:t>−</m:t>
                      </m:r>
                      <m:r>
                        <a:rPr lang="en-GB" i="1">
                          <a:latin typeface="Cambria Math" panose="02040503050406030204" pitchFamily="18" charset="0"/>
                        </a:rPr>
                        <m:t>𝑑𝑚</m:t>
                      </m:r>
                      <m:d>
                        <m:dPr>
                          <m:ctrlPr>
                            <a:rPr lang="en-GB" i="1" smtClean="0">
                              <a:latin typeface="Cambria Math" panose="02040503050406030204" pitchFamily="18" charset="0"/>
                            </a:rPr>
                          </m:ctrlPr>
                        </m:dPr>
                        <m:e>
                          <m:sSub>
                            <m:sSubPr>
                              <m:ctrlPr>
                                <a:rPr lang="en-GB"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𝑒𝑥</m:t>
                              </m:r>
                            </m:sub>
                          </m:sSub>
                        </m:e>
                      </m:d>
                    </m:oMath>
                  </m:oMathPara>
                </a14:m>
                <a:endParaRPr lang="en-US" dirty="0"/>
              </a:p>
              <a:p>
                <a:endParaRPr lang="en-US" dirty="0"/>
              </a:p>
            </p:txBody>
          </p:sp>
        </mc:Choice>
        <mc:Fallback>
          <p:sp>
            <p:nvSpPr>
              <p:cNvPr id="31" name="Rectangle 30"/>
              <p:cNvSpPr>
                <a:spLocks noRot="1" noChangeAspect="1" noMove="1" noResize="1" noEditPoints="1" noAdjustHandles="1" noChangeArrowheads="1" noChangeShapeType="1" noTextEdit="1"/>
              </p:cNvSpPr>
              <p:nvPr/>
            </p:nvSpPr>
            <p:spPr>
              <a:xfrm>
                <a:off x="1436369" y="3011374"/>
                <a:ext cx="5181547" cy="646331"/>
              </a:xfrm>
              <a:prstGeom prst="rect">
                <a:avLst/>
              </a:prstGeom>
              <a:blipFill rotWithShape="1">
                <a:blip r:embed="rId3"/>
                <a:stretch>
                  <a:fillRect l="-12" t="-32" r="11" b="1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 name="TextBox 31"/>
              <p:cNvSpPr txBox="1"/>
              <p:nvPr/>
            </p:nvSpPr>
            <p:spPr>
              <a:xfrm>
                <a:off x="856582" y="3564051"/>
                <a:ext cx="7675858" cy="553998"/>
              </a:xfrm>
              <a:prstGeom prst="rect">
                <a:avLst/>
              </a:prstGeom>
              <a:noFill/>
            </p:spPr>
            <p:txBody>
              <a:bodyPr wrap="square" lIns="0" tIns="0" rIns="0" bIns="0" rtlCol="0">
                <a:spAutoFit/>
              </a:bodyPr>
              <a:lstStyle/>
              <a:p>
                <a14:m>
                  <m:oMath xmlns:m="http://schemas.openxmlformats.org/officeDocument/2006/math">
                    <m:r>
                      <a:rPr lang="en-GB" b="0" i="1" smtClean="0">
                        <a:latin typeface="Cambria Math" panose="02040503050406030204" pitchFamily="18" charset="0"/>
                      </a:rPr>
                      <m:t>𝑑𝑚</m:t>
                    </m:r>
                  </m:oMath>
                </a14:m>
                <a:r>
                  <a:rPr lang="en-US" dirty="0"/>
                  <a:t> </a:t>
                </a:r>
                <a14:m>
                  <m:oMath xmlns:m="http://schemas.openxmlformats.org/officeDocument/2006/math">
                    <m:r>
                      <a:rPr lang="en-GB" b="0" i="1" dirty="0" smtClean="0">
                        <a:latin typeface="Cambria Math" panose="02040503050406030204" pitchFamily="18" charset="0"/>
                      </a:rPr>
                      <m:t>𝑑𝑣</m:t>
                    </m:r>
                  </m:oMath>
                </a14:m>
                <a:r>
                  <a:rPr lang="en-US" dirty="0"/>
                  <a:t> can be neglected in respect to the other quantities (because it’s a product between two infinitesimal quantities).</a:t>
                </a:r>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856582" y="3564051"/>
                <a:ext cx="7675858" cy="553998"/>
              </a:xfrm>
              <a:prstGeom prst="rect">
                <a:avLst/>
              </a:prstGeom>
              <a:blipFill rotWithShape="1">
                <a:blip r:embed="rId4"/>
                <a:stretch>
                  <a:fillRect l="-8" t="-78" r="8" b="13"/>
                </a:stretch>
              </a:blipFill>
            </p:spPr>
            <p:txBody>
              <a:bodyPr/>
              <a:lstStyle/>
              <a:p>
                <a:r>
                  <a:rPr lang="zh-CN" altLang="en-US">
                    <a:noFill/>
                  </a:rPr>
                  <a:t> </a:t>
                </a:r>
              </a:p>
            </p:txBody>
          </p:sp>
        </mc:Fallback>
      </mc:AlternateContent>
      <p:sp>
        <p:nvSpPr>
          <p:cNvPr id="33" name="TextBox 32"/>
          <p:cNvSpPr txBox="1"/>
          <p:nvPr/>
        </p:nvSpPr>
        <p:spPr>
          <a:xfrm>
            <a:off x="814660" y="4257830"/>
            <a:ext cx="1243417" cy="369332"/>
          </a:xfrm>
          <a:prstGeom prst="rect">
            <a:avLst/>
          </a:prstGeom>
          <a:noFill/>
        </p:spPr>
        <p:txBody>
          <a:bodyPr wrap="none" rtlCol="0">
            <a:spAutoFit/>
          </a:bodyPr>
          <a:lstStyle/>
          <a:p>
            <a:r>
              <a:rPr lang="en-GB" dirty="0"/>
              <a:t>We obtain: </a:t>
            </a:r>
            <a:endParaRPr lang="en-US" dirty="0"/>
          </a:p>
        </p:txBody>
      </p:sp>
      <mc:AlternateContent xmlns:mc="http://schemas.openxmlformats.org/markup-compatibility/2006">
        <mc:Choice xmlns:a14="http://schemas.microsoft.com/office/drawing/2010/main" Requires="a14">
          <p:sp>
            <p:nvSpPr>
              <p:cNvPr id="34" name="TextBox 33"/>
              <p:cNvSpPr txBox="1"/>
              <p:nvPr/>
            </p:nvSpPr>
            <p:spPr>
              <a:xfrm>
                <a:off x="2381563" y="4303996"/>
                <a:ext cx="1498039" cy="52411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𝑑𝑣</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𝑒𝑥</m:t>
                              </m:r>
                            </m:sub>
                          </m:sSub>
                          <m:r>
                            <a:rPr lang="en-GB" i="1">
                              <a:latin typeface="Cambria Math" panose="02040503050406030204" pitchFamily="18" charset="0"/>
                            </a:rPr>
                            <m:t>𝑑𝑚</m:t>
                          </m:r>
                          <m:r>
                            <m:rPr>
                              <m:nor/>
                            </m:rPr>
                            <a:rPr lang="en-US" dirty="0">
                              <a:latin typeface="Cambria Math" panose="02040503050406030204" pitchFamily="18" charset="0"/>
                            </a:rPr>
                            <m:t> </m:t>
                          </m:r>
                        </m:num>
                        <m:den>
                          <m:r>
                            <a:rPr lang="en-GB" b="0" i="1" smtClean="0">
                              <a:latin typeface="Cambria Math" panose="02040503050406030204" pitchFamily="18" charset="0"/>
                            </a:rPr>
                            <m:t>𝑚</m:t>
                          </m:r>
                        </m:den>
                      </m:f>
                    </m:oMath>
                  </m:oMathPara>
                </a14:m>
                <a:endParaRPr lang="en-US" dirty="0"/>
              </a:p>
            </p:txBody>
          </p:sp>
        </mc:Choice>
        <mc:Fallback>
          <p:sp>
            <p:nvSpPr>
              <p:cNvPr id="34" name="TextBox 33"/>
              <p:cNvSpPr txBox="1">
                <a:spLocks noRot="1" noChangeAspect="1" noMove="1" noResize="1" noEditPoints="1" noAdjustHandles="1" noChangeArrowheads="1" noChangeShapeType="1" noTextEdit="1"/>
              </p:cNvSpPr>
              <p:nvPr/>
            </p:nvSpPr>
            <p:spPr>
              <a:xfrm>
                <a:off x="2381563" y="4303996"/>
                <a:ext cx="1498039" cy="524118"/>
              </a:xfrm>
              <a:prstGeom prst="rect">
                <a:avLst/>
              </a:prstGeom>
              <a:blipFill rotWithShape="1">
                <a:blip r:embed="rId5"/>
                <a:stretch>
                  <a:fillRect l="-21" t="-115" r="-3323" b="4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5" name="TextBox 34"/>
              <p:cNvSpPr txBox="1"/>
              <p:nvPr/>
            </p:nvSpPr>
            <p:spPr>
              <a:xfrm>
                <a:off x="2094401" y="4888422"/>
                <a:ext cx="2072362" cy="84632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nary>
                        <m:naryPr>
                          <m:limLoc m:val="undOvr"/>
                          <m:ctrlPr>
                            <a:rPr lang="en-US" i="1" smtClean="0">
                              <a:latin typeface="Cambria Math" panose="02040503050406030204" pitchFamily="18" charset="0"/>
                            </a:rPr>
                          </m:ctrlPr>
                        </m:naryPr>
                        <m:sub>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sub>
                          </m:sSub>
                        </m:sub>
                        <m:sup>
                          <m:r>
                            <a:rPr lang="en-GB" b="0" i="1" smtClean="0">
                              <a:latin typeface="Cambria Math" panose="02040503050406030204" pitchFamily="18" charset="0"/>
                            </a:rPr>
                            <m:t>𝑣</m:t>
                          </m:r>
                        </m:sup>
                        <m:e>
                          <m:r>
                            <a:rPr lang="en-GB" b="0" i="1" smtClean="0">
                              <a:latin typeface="Cambria Math" panose="02040503050406030204" pitchFamily="18" charset="0"/>
                            </a:rPr>
                            <m:t>𝑑𝑣</m:t>
                          </m:r>
                        </m:e>
                      </m:nary>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𝑒𝑥</m:t>
                          </m:r>
                        </m:sub>
                      </m:sSub>
                      <m:nary>
                        <m:naryPr>
                          <m:limLoc m:val="undOvr"/>
                          <m:ctrlPr>
                            <a:rPr lang="en-GB" b="0" i="1" smtClean="0">
                              <a:latin typeface="Cambria Math" panose="02040503050406030204" pitchFamily="18" charset="0"/>
                            </a:rPr>
                          </m:ctrlPr>
                        </m:naryPr>
                        <m:sub>
                          <m:sSub>
                            <m:sSubPr>
                              <m:ctrlPr>
                                <a:rPr lang="en-GB" b="0"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0</m:t>
                              </m:r>
                            </m:sub>
                          </m:sSub>
                        </m:sub>
                        <m:sup>
                          <m:r>
                            <a:rPr lang="en-GB" b="0" i="1" smtClean="0">
                              <a:latin typeface="Cambria Math" panose="02040503050406030204" pitchFamily="18" charset="0"/>
                            </a:rPr>
                            <m:t>𝑚</m:t>
                          </m:r>
                        </m:sup>
                        <m:e>
                          <m:f>
                            <m:fPr>
                              <m:ctrlPr>
                                <a:rPr lang="en-GB" b="0" i="1" smtClean="0">
                                  <a:latin typeface="Cambria Math" panose="02040503050406030204" pitchFamily="18" charset="0"/>
                                </a:rPr>
                              </m:ctrlPr>
                            </m:fPr>
                            <m:num>
                              <m:r>
                                <a:rPr lang="en-GB" b="0" i="1" smtClean="0">
                                  <a:latin typeface="Cambria Math" panose="02040503050406030204" pitchFamily="18" charset="0"/>
                                </a:rPr>
                                <m:t>𝑑𝑚</m:t>
                              </m:r>
                            </m:num>
                            <m:den>
                              <m:r>
                                <a:rPr lang="en-GB" b="0" i="1" smtClean="0">
                                  <a:latin typeface="Cambria Math" panose="02040503050406030204" pitchFamily="18" charset="0"/>
                                </a:rPr>
                                <m:t>𝑚</m:t>
                              </m:r>
                            </m:den>
                          </m:f>
                        </m:e>
                      </m:nary>
                    </m:oMath>
                  </m:oMathPara>
                </a14:m>
                <a:endParaRPr lang="en-US" dirty="0"/>
              </a:p>
            </p:txBody>
          </p:sp>
        </mc:Choice>
        <mc:Fallback>
          <p:sp>
            <p:nvSpPr>
              <p:cNvPr id="35" name="TextBox 34"/>
              <p:cNvSpPr txBox="1">
                <a:spLocks noRot="1" noChangeAspect="1" noMove="1" noResize="1" noEditPoints="1" noAdjustHandles="1" noChangeArrowheads="1" noChangeShapeType="1" noTextEdit="1"/>
              </p:cNvSpPr>
              <p:nvPr/>
            </p:nvSpPr>
            <p:spPr>
              <a:xfrm>
                <a:off x="2094401" y="4888422"/>
                <a:ext cx="2072362" cy="846322"/>
              </a:xfrm>
              <a:prstGeom prst="rect">
                <a:avLst/>
              </a:prstGeom>
              <a:blipFill rotWithShape="1">
                <a:blip r:embed="rId6"/>
                <a:stretch>
                  <a:fillRect l="-8" t="-23" r="25" b="7"/>
                </a:stretch>
              </a:blipFill>
            </p:spPr>
            <p:txBody>
              <a:bodyPr/>
              <a:lstStyle/>
              <a:p>
                <a:r>
                  <a:rPr lang="zh-CN" altLang="en-US">
                    <a:noFill/>
                  </a:rPr>
                  <a:t> </a:t>
                </a: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36"/>
          <p:cNvSpPr/>
          <p:nvPr/>
        </p:nvSpPr>
        <p:spPr>
          <a:xfrm>
            <a:off x="632475" y="5869112"/>
            <a:ext cx="4443581" cy="7809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6588" y="-167875"/>
            <a:ext cx="8229600" cy="1143000"/>
          </a:xfrm>
        </p:spPr>
        <p:txBody>
          <a:bodyPr/>
          <a:lstStyle/>
          <a:p>
            <a:r>
              <a:rPr lang="en-GB" dirty="0"/>
              <a:t>Rocket propulsion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10" name="TextBox 9"/>
          <p:cNvSpPr txBox="1"/>
          <p:nvPr/>
        </p:nvSpPr>
        <p:spPr>
          <a:xfrm flipH="1">
            <a:off x="847011" y="708792"/>
            <a:ext cx="8019177" cy="369332"/>
          </a:xfrm>
          <a:prstGeom prst="rect">
            <a:avLst/>
          </a:prstGeom>
          <a:noFill/>
        </p:spPr>
        <p:txBody>
          <a:bodyPr wrap="square" rtlCol="0">
            <a:spAutoFit/>
          </a:bodyPr>
          <a:lstStyle/>
          <a:p>
            <a:r>
              <a:rPr lang="en-GB" dirty="0"/>
              <a:t>We consider a rocket propagating in outer space (no gravity considered)</a:t>
            </a:r>
            <a:endParaRPr lang="en-US" dirty="0"/>
          </a:p>
        </p:txBody>
      </p:sp>
      <p:pic>
        <p:nvPicPr>
          <p:cNvPr id="12" name="Picture 11"/>
          <p:cNvPicPr>
            <a:picLocks noChangeAspect="1"/>
          </p:cNvPicPr>
          <p:nvPr/>
        </p:nvPicPr>
        <p:blipFill>
          <a:blip r:embed="rId1"/>
          <a:stretch>
            <a:fillRect/>
          </a:stretch>
        </p:blipFill>
        <p:spPr>
          <a:xfrm>
            <a:off x="1759276" y="1165737"/>
            <a:ext cx="5915550" cy="1659919"/>
          </a:xfrm>
          <a:prstGeom prst="rect">
            <a:avLst/>
          </a:prstGeom>
        </p:spPr>
      </p:pic>
      <p:cxnSp>
        <p:nvCxnSpPr>
          <p:cNvPr id="26" name="Straight Arrow Connector 25"/>
          <p:cNvCxnSpPr/>
          <p:nvPr/>
        </p:nvCxnSpPr>
        <p:spPr>
          <a:xfrm flipV="1">
            <a:off x="1482138" y="1091672"/>
            <a:ext cx="6192688" cy="13427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7" name="TextBox 26"/>
              <p:cNvSpPr txBox="1"/>
              <p:nvPr/>
            </p:nvSpPr>
            <p:spPr>
              <a:xfrm>
                <a:off x="7674826" y="939624"/>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27" name="TextBox 26"/>
              <p:cNvSpPr txBox="1">
                <a:spLocks noRot="1" noChangeAspect="1" noMove="1" noResize="1" noEditPoints="1" noAdjustHandles="1" noChangeArrowheads="1" noChangeShapeType="1" noTextEdit="1"/>
              </p:cNvSpPr>
              <p:nvPr/>
            </p:nvSpPr>
            <p:spPr>
              <a:xfrm>
                <a:off x="7674826" y="939624"/>
                <a:ext cx="188128" cy="276999"/>
              </a:xfrm>
              <a:prstGeom prst="rect">
                <a:avLst/>
              </a:prstGeom>
              <a:blipFill rotWithShape="1">
                <a:blip r:embed="rId2"/>
                <a:stretch>
                  <a:fillRect l="-115" t="-166" r="-15998" b="21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Rectangle 30"/>
              <p:cNvSpPr/>
              <p:nvPr/>
            </p:nvSpPr>
            <p:spPr>
              <a:xfrm>
                <a:off x="1436369" y="3011374"/>
                <a:ext cx="5181547" cy="64633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𝑚𝑑𝑣</m:t>
                      </m:r>
                      <m:r>
                        <a:rPr lang="en-GB" b="0" i="1" smtClean="0">
                          <a:latin typeface="Cambria Math" panose="02040503050406030204" pitchFamily="18" charset="0"/>
                        </a:rPr>
                        <m:t>+</m:t>
                      </m:r>
                      <m:r>
                        <a:rPr lang="en-GB" b="0" i="1" smtClean="0">
                          <a:latin typeface="Cambria Math" panose="02040503050406030204" pitchFamily="18" charset="0"/>
                        </a:rPr>
                        <m:t>𝑑𝑚</m:t>
                      </m:r>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𝑑𝑚</m:t>
                      </m:r>
                      <m:r>
                        <a:rPr lang="en-GB" b="0" i="1" smtClean="0">
                          <a:latin typeface="Cambria Math" panose="02040503050406030204" pitchFamily="18" charset="0"/>
                        </a:rPr>
                        <m:t> </m:t>
                      </m:r>
                      <m:r>
                        <a:rPr lang="en-GB" b="0" i="1" smtClean="0">
                          <a:latin typeface="Cambria Math" panose="02040503050406030204" pitchFamily="18" charset="0"/>
                        </a:rPr>
                        <m:t>𝑑𝑣</m:t>
                      </m:r>
                      <m:r>
                        <a:rPr lang="en-GB" i="1">
                          <a:latin typeface="Cambria Math" panose="02040503050406030204" pitchFamily="18" charset="0"/>
                        </a:rPr>
                        <m:t>−</m:t>
                      </m:r>
                      <m:r>
                        <a:rPr lang="en-GB" i="1">
                          <a:latin typeface="Cambria Math" panose="02040503050406030204" pitchFamily="18" charset="0"/>
                        </a:rPr>
                        <m:t>𝑑𝑚</m:t>
                      </m:r>
                      <m:d>
                        <m:dPr>
                          <m:ctrlPr>
                            <a:rPr lang="en-GB" i="1" smtClean="0">
                              <a:latin typeface="Cambria Math" panose="02040503050406030204" pitchFamily="18" charset="0"/>
                            </a:rPr>
                          </m:ctrlPr>
                        </m:dPr>
                        <m:e>
                          <m:sSub>
                            <m:sSubPr>
                              <m:ctrlPr>
                                <a:rPr lang="en-GB"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𝑒𝑥</m:t>
                              </m:r>
                            </m:sub>
                          </m:sSub>
                        </m:e>
                      </m:d>
                    </m:oMath>
                  </m:oMathPara>
                </a14:m>
                <a:endParaRPr lang="en-US" dirty="0"/>
              </a:p>
              <a:p>
                <a:endParaRPr lang="en-US" dirty="0"/>
              </a:p>
            </p:txBody>
          </p:sp>
        </mc:Choice>
        <mc:Fallback>
          <p:sp>
            <p:nvSpPr>
              <p:cNvPr id="31" name="Rectangle 30"/>
              <p:cNvSpPr>
                <a:spLocks noRot="1" noChangeAspect="1" noMove="1" noResize="1" noEditPoints="1" noAdjustHandles="1" noChangeArrowheads="1" noChangeShapeType="1" noTextEdit="1"/>
              </p:cNvSpPr>
              <p:nvPr/>
            </p:nvSpPr>
            <p:spPr>
              <a:xfrm>
                <a:off x="1436369" y="3011374"/>
                <a:ext cx="5181547" cy="646331"/>
              </a:xfrm>
              <a:prstGeom prst="rect">
                <a:avLst/>
              </a:prstGeom>
              <a:blipFill rotWithShape="1">
                <a:blip r:embed="rId3"/>
                <a:stretch>
                  <a:fillRect l="-12" t="-32" r="11" b="1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 name="TextBox 31"/>
              <p:cNvSpPr txBox="1"/>
              <p:nvPr/>
            </p:nvSpPr>
            <p:spPr>
              <a:xfrm>
                <a:off x="856582" y="3564051"/>
                <a:ext cx="7675858" cy="553998"/>
              </a:xfrm>
              <a:prstGeom prst="rect">
                <a:avLst/>
              </a:prstGeom>
              <a:noFill/>
            </p:spPr>
            <p:txBody>
              <a:bodyPr wrap="square" lIns="0" tIns="0" rIns="0" bIns="0" rtlCol="0">
                <a:spAutoFit/>
              </a:bodyPr>
              <a:lstStyle/>
              <a:p>
                <a14:m>
                  <m:oMath xmlns:m="http://schemas.openxmlformats.org/officeDocument/2006/math">
                    <m:r>
                      <a:rPr lang="en-GB" b="0" i="1" smtClean="0">
                        <a:latin typeface="Cambria Math" panose="02040503050406030204" pitchFamily="18" charset="0"/>
                      </a:rPr>
                      <m:t>𝑑𝑚</m:t>
                    </m:r>
                  </m:oMath>
                </a14:m>
                <a:r>
                  <a:rPr lang="en-US" dirty="0"/>
                  <a:t> </a:t>
                </a:r>
                <a14:m>
                  <m:oMath xmlns:m="http://schemas.openxmlformats.org/officeDocument/2006/math">
                    <m:r>
                      <a:rPr lang="en-GB" b="0" i="1" dirty="0" smtClean="0">
                        <a:latin typeface="Cambria Math" panose="02040503050406030204" pitchFamily="18" charset="0"/>
                      </a:rPr>
                      <m:t>𝑑𝑣</m:t>
                    </m:r>
                  </m:oMath>
                </a14:m>
                <a:r>
                  <a:rPr lang="en-US" dirty="0"/>
                  <a:t> can be neglected in respect to the other quantities (because it’s a product between two infinitesimal quantities).</a:t>
                </a:r>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856582" y="3564051"/>
                <a:ext cx="7675858" cy="553998"/>
              </a:xfrm>
              <a:prstGeom prst="rect">
                <a:avLst/>
              </a:prstGeom>
              <a:blipFill rotWithShape="1">
                <a:blip r:embed="rId4"/>
                <a:stretch>
                  <a:fillRect l="-8" t="-78" r="8" b="13"/>
                </a:stretch>
              </a:blipFill>
            </p:spPr>
            <p:txBody>
              <a:bodyPr/>
              <a:lstStyle/>
              <a:p>
                <a:r>
                  <a:rPr lang="zh-CN" altLang="en-US">
                    <a:noFill/>
                  </a:rPr>
                  <a:t> </a:t>
                </a:r>
              </a:p>
            </p:txBody>
          </p:sp>
        </mc:Fallback>
      </mc:AlternateContent>
      <p:sp>
        <p:nvSpPr>
          <p:cNvPr id="33" name="TextBox 32"/>
          <p:cNvSpPr txBox="1"/>
          <p:nvPr/>
        </p:nvSpPr>
        <p:spPr>
          <a:xfrm>
            <a:off x="814660" y="4257830"/>
            <a:ext cx="1243417" cy="369332"/>
          </a:xfrm>
          <a:prstGeom prst="rect">
            <a:avLst/>
          </a:prstGeom>
          <a:noFill/>
        </p:spPr>
        <p:txBody>
          <a:bodyPr wrap="none" rtlCol="0">
            <a:spAutoFit/>
          </a:bodyPr>
          <a:lstStyle/>
          <a:p>
            <a:r>
              <a:rPr lang="en-GB" dirty="0"/>
              <a:t>We obtain: </a:t>
            </a:r>
            <a:endParaRPr lang="en-US" dirty="0"/>
          </a:p>
        </p:txBody>
      </p:sp>
      <mc:AlternateContent xmlns:mc="http://schemas.openxmlformats.org/markup-compatibility/2006">
        <mc:Choice xmlns:a14="http://schemas.microsoft.com/office/drawing/2010/main" Requires="a14">
          <p:sp>
            <p:nvSpPr>
              <p:cNvPr id="34" name="TextBox 33"/>
              <p:cNvSpPr txBox="1"/>
              <p:nvPr/>
            </p:nvSpPr>
            <p:spPr>
              <a:xfrm>
                <a:off x="2381563" y="4303996"/>
                <a:ext cx="1498039" cy="52411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𝑑𝑣</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𝑒𝑥</m:t>
                              </m:r>
                            </m:sub>
                          </m:sSub>
                          <m:r>
                            <a:rPr lang="en-GB" i="1">
                              <a:latin typeface="Cambria Math" panose="02040503050406030204" pitchFamily="18" charset="0"/>
                            </a:rPr>
                            <m:t>𝑑𝑚</m:t>
                          </m:r>
                          <m:r>
                            <m:rPr>
                              <m:nor/>
                            </m:rPr>
                            <a:rPr lang="en-US" dirty="0">
                              <a:latin typeface="Cambria Math" panose="02040503050406030204" pitchFamily="18" charset="0"/>
                            </a:rPr>
                            <m:t> </m:t>
                          </m:r>
                        </m:num>
                        <m:den>
                          <m:r>
                            <a:rPr lang="en-GB" b="0" i="1" smtClean="0">
                              <a:latin typeface="Cambria Math" panose="02040503050406030204" pitchFamily="18" charset="0"/>
                            </a:rPr>
                            <m:t>𝑚</m:t>
                          </m:r>
                        </m:den>
                      </m:f>
                    </m:oMath>
                  </m:oMathPara>
                </a14:m>
                <a:endParaRPr lang="en-US" dirty="0"/>
              </a:p>
            </p:txBody>
          </p:sp>
        </mc:Choice>
        <mc:Fallback>
          <p:sp>
            <p:nvSpPr>
              <p:cNvPr id="34" name="TextBox 33"/>
              <p:cNvSpPr txBox="1">
                <a:spLocks noRot="1" noChangeAspect="1" noMove="1" noResize="1" noEditPoints="1" noAdjustHandles="1" noChangeArrowheads="1" noChangeShapeType="1" noTextEdit="1"/>
              </p:cNvSpPr>
              <p:nvPr/>
            </p:nvSpPr>
            <p:spPr>
              <a:xfrm>
                <a:off x="2381563" y="4303996"/>
                <a:ext cx="1498039" cy="524118"/>
              </a:xfrm>
              <a:prstGeom prst="rect">
                <a:avLst/>
              </a:prstGeom>
              <a:blipFill rotWithShape="1">
                <a:blip r:embed="rId5"/>
                <a:stretch>
                  <a:fillRect l="-21" t="-115" r="-3323" b="4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5" name="TextBox 34"/>
              <p:cNvSpPr txBox="1"/>
              <p:nvPr/>
            </p:nvSpPr>
            <p:spPr>
              <a:xfrm>
                <a:off x="2094401" y="4888422"/>
                <a:ext cx="2072362" cy="84632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nary>
                        <m:naryPr>
                          <m:limLoc m:val="undOvr"/>
                          <m:ctrlPr>
                            <a:rPr lang="en-US" i="1" smtClean="0">
                              <a:latin typeface="Cambria Math" panose="02040503050406030204" pitchFamily="18" charset="0"/>
                            </a:rPr>
                          </m:ctrlPr>
                        </m:naryPr>
                        <m:sub>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sub>
                          </m:sSub>
                        </m:sub>
                        <m:sup>
                          <m:r>
                            <a:rPr lang="en-GB" b="0" i="1" smtClean="0">
                              <a:latin typeface="Cambria Math" panose="02040503050406030204" pitchFamily="18" charset="0"/>
                            </a:rPr>
                            <m:t>𝑣</m:t>
                          </m:r>
                        </m:sup>
                        <m:e>
                          <m:r>
                            <a:rPr lang="en-GB" b="0" i="1" smtClean="0">
                              <a:latin typeface="Cambria Math" panose="02040503050406030204" pitchFamily="18" charset="0"/>
                            </a:rPr>
                            <m:t>𝑑𝑣</m:t>
                          </m:r>
                        </m:e>
                      </m:nary>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𝑒𝑥</m:t>
                          </m:r>
                        </m:sub>
                      </m:sSub>
                      <m:nary>
                        <m:naryPr>
                          <m:limLoc m:val="undOvr"/>
                          <m:ctrlPr>
                            <a:rPr lang="en-GB" b="0" i="1" smtClean="0">
                              <a:latin typeface="Cambria Math" panose="02040503050406030204" pitchFamily="18" charset="0"/>
                            </a:rPr>
                          </m:ctrlPr>
                        </m:naryPr>
                        <m:sub>
                          <m:sSub>
                            <m:sSubPr>
                              <m:ctrlPr>
                                <a:rPr lang="en-GB" b="0"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0</m:t>
                              </m:r>
                            </m:sub>
                          </m:sSub>
                        </m:sub>
                        <m:sup>
                          <m:r>
                            <a:rPr lang="en-GB" b="0" i="1" smtClean="0">
                              <a:latin typeface="Cambria Math" panose="02040503050406030204" pitchFamily="18" charset="0"/>
                            </a:rPr>
                            <m:t>𝑚</m:t>
                          </m:r>
                        </m:sup>
                        <m:e>
                          <m:f>
                            <m:fPr>
                              <m:ctrlPr>
                                <a:rPr lang="en-GB" b="0" i="1" smtClean="0">
                                  <a:latin typeface="Cambria Math" panose="02040503050406030204" pitchFamily="18" charset="0"/>
                                </a:rPr>
                              </m:ctrlPr>
                            </m:fPr>
                            <m:num>
                              <m:r>
                                <a:rPr lang="en-GB" b="0" i="1" smtClean="0">
                                  <a:latin typeface="Cambria Math" panose="02040503050406030204" pitchFamily="18" charset="0"/>
                                </a:rPr>
                                <m:t>𝑑𝑚</m:t>
                              </m:r>
                            </m:num>
                            <m:den>
                              <m:r>
                                <a:rPr lang="en-GB" b="0" i="1" smtClean="0">
                                  <a:latin typeface="Cambria Math" panose="02040503050406030204" pitchFamily="18" charset="0"/>
                                </a:rPr>
                                <m:t>𝑚</m:t>
                              </m:r>
                            </m:den>
                          </m:f>
                        </m:e>
                      </m:nary>
                    </m:oMath>
                  </m:oMathPara>
                </a14:m>
                <a:endParaRPr lang="en-US" dirty="0"/>
              </a:p>
            </p:txBody>
          </p:sp>
        </mc:Choice>
        <mc:Fallback>
          <p:sp>
            <p:nvSpPr>
              <p:cNvPr id="35" name="TextBox 34"/>
              <p:cNvSpPr txBox="1">
                <a:spLocks noRot="1" noChangeAspect="1" noMove="1" noResize="1" noEditPoints="1" noAdjustHandles="1" noChangeArrowheads="1" noChangeShapeType="1" noTextEdit="1"/>
              </p:cNvSpPr>
              <p:nvPr/>
            </p:nvSpPr>
            <p:spPr>
              <a:xfrm>
                <a:off x="2094401" y="4888422"/>
                <a:ext cx="2072362" cy="846322"/>
              </a:xfrm>
              <a:prstGeom prst="rect">
                <a:avLst/>
              </a:prstGeom>
              <a:blipFill rotWithShape="1">
                <a:blip r:embed="rId6"/>
                <a:stretch>
                  <a:fillRect l="-8" t="-23" r="25" b="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6" name="TextBox 35"/>
              <p:cNvSpPr txBox="1"/>
              <p:nvPr/>
            </p:nvSpPr>
            <p:spPr>
              <a:xfrm>
                <a:off x="632475" y="5943708"/>
                <a:ext cx="3901646" cy="5866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𝑣</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𝑒𝑥</m:t>
                          </m:r>
                        </m:sub>
                      </m:sSub>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ln</m:t>
                          </m:r>
                        </m:fName>
                        <m:e>
                          <m:f>
                            <m:fPr>
                              <m:ctrlPr>
                                <a:rPr lang="en-GB" b="0" i="1" smtClean="0">
                                  <a:latin typeface="Cambria Math" panose="02040503050406030204" pitchFamily="18" charset="0"/>
                                </a:rPr>
                              </m:ctrlPr>
                            </m:fPr>
                            <m:num>
                              <m:r>
                                <a:rPr lang="en-GB" b="0" i="1" smtClean="0">
                                  <a:latin typeface="Cambria Math" panose="02040503050406030204" pitchFamily="18" charset="0"/>
                                </a:rPr>
                                <m:t>𝑚</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0</m:t>
                                  </m:r>
                                </m:sub>
                              </m:sSub>
                            </m:den>
                          </m:f>
                        </m:e>
                      </m:func>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𝑒𝑥</m:t>
                          </m:r>
                        </m:sub>
                      </m:sSub>
                      <m:func>
                        <m:funcPr>
                          <m:ctrlPr>
                            <a:rPr lang="en-GB" i="1">
                              <a:latin typeface="Cambria Math" panose="02040503050406030204" pitchFamily="18" charset="0"/>
                            </a:rPr>
                          </m:ctrlPr>
                        </m:funcPr>
                        <m:fName>
                          <m:r>
                            <m:rPr>
                              <m:sty m:val="p"/>
                            </m:rPr>
                            <a:rPr lang="en-GB">
                              <a:latin typeface="Cambria Math" panose="02040503050406030204" pitchFamily="18" charset="0"/>
                            </a:rPr>
                            <m:t>ln</m:t>
                          </m:r>
                        </m:fName>
                        <m:e>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0</m:t>
                                  </m:r>
                                </m:sub>
                              </m:sSub>
                            </m:num>
                            <m:den>
                              <m:r>
                                <a:rPr lang="en-GB" b="0" i="1" smtClean="0">
                                  <a:latin typeface="Cambria Math" panose="02040503050406030204" pitchFamily="18" charset="0"/>
                                </a:rPr>
                                <m:t>𝑚</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den>
                          </m:f>
                        </m:e>
                      </m:func>
                    </m:oMath>
                  </m:oMathPara>
                </a14:m>
                <a:endParaRPr lang="en-US" dirty="0"/>
              </a:p>
            </p:txBody>
          </p:sp>
        </mc:Choice>
        <mc:Fallback>
          <p:sp>
            <p:nvSpPr>
              <p:cNvPr id="36" name="TextBox 35"/>
              <p:cNvSpPr txBox="1">
                <a:spLocks noRot="1" noChangeAspect="1" noMove="1" noResize="1" noEditPoints="1" noAdjustHandles="1" noChangeArrowheads="1" noChangeShapeType="1" noTextEdit="1"/>
              </p:cNvSpPr>
              <p:nvPr/>
            </p:nvSpPr>
            <p:spPr>
              <a:xfrm>
                <a:off x="632475" y="5943708"/>
                <a:ext cx="3901646" cy="586699"/>
              </a:xfrm>
              <a:prstGeom prst="rect">
                <a:avLst/>
              </a:prstGeom>
              <a:blipFill rotWithShape="1">
                <a:blip r:embed="rId7"/>
                <a:stretch>
                  <a:fillRect t="-18" r="6" b="11"/>
                </a:stretch>
              </a:blipFill>
            </p:spPr>
            <p:txBody>
              <a:bodyPr/>
              <a:lstStyle/>
              <a:p>
                <a:r>
                  <a:rPr lang="zh-CN" altLang="en-US">
                    <a:noFill/>
                  </a:rPr>
                  <a:t> </a:t>
                </a:r>
              </a:p>
            </p:txBody>
          </p:sp>
        </mc:Fallback>
      </mc:AlternateContent>
      <p:sp>
        <p:nvSpPr>
          <p:cNvPr id="38" name="TextBox 37"/>
          <p:cNvSpPr txBox="1"/>
          <p:nvPr/>
        </p:nvSpPr>
        <p:spPr>
          <a:xfrm>
            <a:off x="5195577" y="5543467"/>
            <a:ext cx="3341672" cy="1200329"/>
          </a:xfrm>
          <a:prstGeom prst="rect">
            <a:avLst/>
          </a:prstGeom>
          <a:noFill/>
        </p:spPr>
        <p:txBody>
          <a:bodyPr wrap="square" rtlCol="0">
            <a:spAutoFit/>
          </a:bodyPr>
          <a:lstStyle/>
          <a:p>
            <a:r>
              <a:rPr lang="en-GB" dirty="0">
                <a:solidFill>
                  <a:srgbClr val="FF0000"/>
                </a:solidFill>
              </a:rPr>
              <a:t>You don’t need to remember this expression (but you must be able to apply the principle of conservation of momentum …)</a:t>
            </a:r>
            <a:endParaRPr lang="en-US" dirty="0">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69862"/>
            <a:ext cx="8229600" cy="1143000"/>
          </a:xfrm>
        </p:spPr>
        <p:txBody>
          <a:bodyPr/>
          <a:lstStyle/>
          <a:p>
            <a:r>
              <a:rPr lang="en-US" dirty="0"/>
              <a:t>Summary of lesson 6</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16" name="TextBox 15"/>
          <p:cNvSpPr txBox="1"/>
          <p:nvPr/>
        </p:nvSpPr>
        <p:spPr>
          <a:xfrm flipH="1">
            <a:off x="283958" y="1059474"/>
            <a:ext cx="7404935" cy="461665"/>
          </a:xfrm>
          <a:prstGeom prst="rect">
            <a:avLst/>
          </a:prstGeom>
          <a:noFill/>
        </p:spPr>
        <p:txBody>
          <a:bodyPr wrap="square" rtlCol="0">
            <a:spAutoFit/>
          </a:bodyPr>
          <a:lstStyle/>
          <a:p>
            <a:pPr marL="457200" indent="-457200">
              <a:buFont typeface="Arial" panose="020B0604020202020204" pitchFamily="34" charset="0"/>
              <a:buChar char="•"/>
            </a:pPr>
            <a:r>
              <a:rPr lang="en-US" sz="2400" dirty="0"/>
              <a:t>The expression of the momentum of a particle:  </a:t>
            </a:r>
            <a:endParaRPr lang="en-US" sz="2400" dirty="0"/>
          </a:p>
        </p:txBody>
      </p:sp>
      <mc:AlternateContent xmlns:mc="http://schemas.openxmlformats.org/markup-compatibility/2006">
        <mc:Choice xmlns:a14="http://schemas.microsoft.com/office/drawing/2010/main" Requires="a14">
          <p:sp>
            <p:nvSpPr>
              <p:cNvPr id="17" name="TextBox 16"/>
              <p:cNvSpPr txBox="1"/>
              <p:nvPr/>
            </p:nvSpPr>
            <p:spPr>
              <a:xfrm>
                <a:off x="7258423" y="956407"/>
                <a:ext cx="819840"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𝑝</m:t>
                          </m:r>
                        </m:e>
                      </m:acc>
                      <m:r>
                        <a:rPr lang="en-US" b="0" i="1" smtClean="0">
                          <a:latin typeface="Cambria Math" panose="02040503050406030204" pitchFamily="18" charset="0"/>
                        </a:rPr>
                        <m:t>=</m:t>
                      </m:r>
                      <m:r>
                        <a:rPr lang="en-US" b="0" i="1" smtClean="0">
                          <a:latin typeface="Cambria Math" panose="02040503050406030204" pitchFamily="18" charset="0"/>
                        </a:rPr>
                        <m:t>𝑚</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oMath>
                  </m:oMathPara>
                </a14:m>
                <a:endParaRPr lang="en-US" dirty="0"/>
              </a:p>
            </p:txBody>
          </p:sp>
        </mc:Choice>
        <mc:Fallback>
          <p:sp>
            <p:nvSpPr>
              <p:cNvPr id="17" name="TextBox 16"/>
              <p:cNvSpPr txBox="1">
                <a:spLocks noRot="1" noChangeAspect="1" noMove="1" noResize="1" noEditPoints="1" noAdjustHandles="1" noChangeArrowheads="1" noChangeShapeType="1" noTextEdit="1"/>
              </p:cNvSpPr>
              <p:nvPr/>
            </p:nvSpPr>
            <p:spPr>
              <a:xfrm>
                <a:off x="7258423" y="956407"/>
                <a:ext cx="819840" cy="276999"/>
              </a:xfrm>
              <a:prstGeom prst="rect">
                <a:avLst/>
              </a:prstGeom>
              <a:blipFill rotWithShape="1">
                <a:blip r:embed="rId1"/>
                <a:stretch>
                  <a:fillRect l="-45" t="-35" r="-2891" b="-603"/>
                </a:stretch>
              </a:blipFill>
            </p:spPr>
            <p:txBody>
              <a:bodyPr/>
              <a:lstStyle/>
              <a:p>
                <a:r>
                  <a:rPr lang="zh-CN" altLang="en-US">
                    <a:noFill/>
                  </a:rPr>
                  <a:t> </a:t>
                </a:r>
              </a:p>
            </p:txBody>
          </p:sp>
        </mc:Fallback>
      </mc:AlternateContent>
      <p:cxnSp>
        <p:nvCxnSpPr>
          <p:cNvPr id="19" name="Straight Arrow Connector 18"/>
          <p:cNvCxnSpPr/>
          <p:nvPr/>
        </p:nvCxnSpPr>
        <p:spPr>
          <a:xfrm flipV="1">
            <a:off x="6960326" y="1359932"/>
            <a:ext cx="298097" cy="3812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5989530" y="1712389"/>
            <a:ext cx="1425352" cy="369332"/>
          </a:xfrm>
          <a:prstGeom prst="rect">
            <a:avLst/>
          </a:prstGeom>
          <a:noFill/>
        </p:spPr>
        <p:txBody>
          <a:bodyPr wrap="square" rtlCol="0">
            <a:spAutoFit/>
          </a:bodyPr>
          <a:lstStyle/>
          <a:p>
            <a:r>
              <a:rPr lang="en-US" dirty="0"/>
              <a:t>momentum</a:t>
            </a:r>
            <a:endParaRPr lang="en-US" dirty="0"/>
          </a:p>
        </p:txBody>
      </p:sp>
      <p:cxnSp>
        <p:nvCxnSpPr>
          <p:cNvPr id="21" name="Straight Arrow Connector 20"/>
          <p:cNvCxnSpPr/>
          <p:nvPr/>
        </p:nvCxnSpPr>
        <p:spPr>
          <a:xfrm flipV="1">
            <a:off x="7678110" y="1310528"/>
            <a:ext cx="121278" cy="4842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7478609" y="1851336"/>
            <a:ext cx="780598" cy="369332"/>
          </a:xfrm>
          <a:prstGeom prst="rect">
            <a:avLst/>
          </a:prstGeom>
          <a:noFill/>
        </p:spPr>
        <p:txBody>
          <a:bodyPr wrap="square" rtlCol="0">
            <a:spAutoFit/>
          </a:bodyPr>
          <a:lstStyle/>
          <a:p>
            <a:r>
              <a:rPr lang="en-US" dirty="0"/>
              <a:t>mass</a:t>
            </a:r>
            <a:endParaRPr lang="en-US" dirty="0"/>
          </a:p>
        </p:txBody>
      </p:sp>
      <p:cxnSp>
        <p:nvCxnSpPr>
          <p:cNvPr id="25" name="Straight Arrow Connector 24"/>
          <p:cNvCxnSpPr/>
          <p:nvPr/>
        </p:nvCxnSpPr>
        <p:spPr>
          <a:xfrm flipH="1" flipV="1">
            <a:off x="8078263" y="1233406"/>
            <a:ext cx="382169" cy="3953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8259207" y="1758555"/>
            <a:ext cx="1425352" cy="646331"/>
          </a:xfrm>
          <a:prstGeom prst="rect">
            <a:avLst/>
          </a:prstGeom>
          <a:noFill/>
        </p:spPr>
        <p:txBody>
          <a:bodyPr wrap="square" rtlCol="0">
            <a:spAutoFit/>
          </a:bodyPr>
          <a:lstStyle/>
          <a:p>
            <a:r>
              <a:rPr lang="en-US" dirty="0"/>
              <a:t>Velocity vector</a:t>
            </a:r>
            <a:endParaRPr lang="en-US" dirty="0"/>
          </a:p>
        </p:txBody>
      </p:sp>
      <p:sp>
        <p:nvSpPr>
          <p:cNvPr id="34" name="TextBox 33"/>
          <p:cNvSpPr txBox="1"/>
          <p:nvPr/>
        </p:nvSpPr>
        <p:spPr>
          <a:xfrm>
            <a:off x="683568" y="3004459"/>
            <a:ext cx="5838904" cy="461665"/>
          </a:xfrm>
          <a:prstGeom prst="rect">
            <a:avLst/>
          </a:prstGeom>
          <a:noFill/>
        </p:spPr>
        <p:txBody>
          <a:bodyPr wrap="square">
            <a:spAutoFit/>
          </a:bodyPr>
          <a:lstStyle/>
          <a:p>
            <a:r>
              <a:rPr lang="en-US" sz="2400" dirty="0"/>
              <a:t>momentum of a system of N particles: </a:t>
            </a:r>
            <a:endParaRPr lang="en-US" sz="2400" dirty="0"/>
          </a:p>
        </p:txBody>
      </p:sp>
      <mc:AlternateContent xmlns:mc="http://schemas.openxmlformats.org/markup-compatibility/2006">
        <mc:Choice xmlns:a14="http://schemas.microsoft.com/office/drawing/2010/main" Requires="a14">
          <p:sp>
            <p:nvSpPr>
              <p:cNvPr id="35" name="TextBox 34"/>
              <p:cNvSpPr txBox="1"/>
              <p:nvPr/>
            </p:nvSpPr>
            <p:spPr>
              <a:xfrm>
                <a:off x="5710115" y="2894317"/>
                <a:ext cx="1548308" cy="77893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𝑃</m:t>
                              </m:r>
                            </m:e>
                          </m:acc>
                        </m:e>
                        <m:sub>
                          <m:r>
                            <a:rPr lang="en-US" b="0" i="1" smtClean="0">
                              <a:latin typeface="Cambria Math" panose="02040503050406030204" pitchFamily="18" charset="0"/>
                            </a:rPr>
                            <m:t>𝑡𝑜𝑡</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𝑖</m:t>
                              </m:r>
                            </m:sub>
                          </m:sSub>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e>
                          </m:acc>
                        </m:e>
                      </m:nary>
                    </m:oMath>
                  </m:oMathPara>
                </a14:m>
                <a:endParaRPr lang="en-US" dirty="0"/>
              </a:p>
            </p:txBody>
          </p:sp>
        </mc:Choice>
        <mc:Fallback>
          <p:sp>
            <p:nvSpPr>
              <p:cNvPr id="35" name="TextBox 34"/>
              <p:cNvSpPr txBox="1">
                <a:spLocks noRot="1" noChangeAspect="1" noMove="1" noResize="1" noEditPoints="1" noAdjustHandles="1" noChangeArrowheads="1" noChangeShapeType="1" noTextEdit="1"/>
              </p:cNvSpPr>
              <p:nvPr/>
            </p:nvSpPr>
            <p:spPr>
              <a:xfrm>
                <a:off x="5710115" y="2894317"/>
                <a:ext cx="1548308" cy="778931"/>
              </a:xfrm>
              <a:prstGeom prst="rect">
                <a:avLst/>
              </a:prstGeom>
              <a:blipFill rotWithShape="1">
                <a:blip r:embed="rId2"/>
                <a:stretch>
                  <a:fillRect l="-13" t="-80" r="-1945" b="5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6" name="TextBox 35"/>
              <p:cNvSpPr txBox="1"/>
              <p:nvPr/>
            </p:nvSpPr>
            <p:spPr>
              <a:xfrm>
                <a:off x="683568" y="4430648"/>
                <a:ext cx="5838904" cy="518796"/>
              </a:xfrm>
              <a:prstGeom prst="rect">
                <a:avLst/>
              </a:prstGeom>
              <a:noFill/>
            </p:spPr>
            <p:txBody>
              <a:bodyPr wrap="square">
                <a:spAutoFit/>
              </a:bodyPr>
              <a:lstStyle/>
              <a:p>
                <a:r>
                  <a:rPr lang="en-US" sz="2400" dirty="0"/>
                  <a:t>momentum of a body of mass </a:t>
                </a:r>
                <a14:m>
                  <m:oMath xmlns:m="http://schemas.openxmlformats.org/officeDocument/2006/math">
                    <m:r>
                      <a:rPr lang="en-US" sz="2400" b="0" i="1" smtClean="0">
                        <a:latin typeface="Cambria Math" panose="02040503050406030204" pitchFamily="18" charset="0"/>
                      </a:rPr>
                      <m:t>𝑀</m:t>
                    </m:r>
                    <m:r>
                      <a:rPr lang="en-US" sz="2400" b="0" i="1" smtClean="0">
                        <a:latin typeface="Cambria Math" panose="02040503050406030204" pitchFamily="18" charset="0"/>
                      </a:rPr>
                      <m:t>=</m:t>
                    </m:r>
                    <m:nary>
                      <m:naryPr>
                        <m:limLoc m:val="undOvr"/>
                        <m:subHide m:val="on"/>
                        <m:supHide m:val="on"/>
                        <m:ctrlPr>
                          <a:rPr lang="en-US" sz="2400" b="0" i="1" smtClean="0">
                            <a:latin typeface="Cambria Math" panose="02040503050406030204" pitchFamily="18" charset="0"/>
                          </a:rPr>
                        </m:ctrlPr>
                      </m:naryPr>
                      <m:sub/>
                      <m:sup/>
                      <m:e>
                        <m:r>
                          <a:rPr lang="en-US" sz="2400" b="0" i="1" smtClean="0">
                            <a:latin typeface="Cambria Math" panose="02040503050406030204" pitchFamily="18" charset="0"/>
                          </a:rPr>
                          <m:t>𝑑𝑚</m:t>
                        </m:r>
                      </m:e>
                    </m:nary>
                  </m:oMath>
                </a14:m>
                <a:r>
                  <a:rPr lang="en-US" sz="2400" dirty="0"/>
                  <a:t>:</a:t>
                </a:r>
                <a:endParaRPr lang="en-US" sz="2400" dirty="0"/>
              </a:p>
            </p:txBody>
          </p:sp>
        </mc:Choice>
        <mc:Fallback>
          <p:sp>
            <p:nvSpPr>
              <p:cNvPr id="36" name="TextBox 35"/>
              <p:cNvSpPr txBox="1">
                <a:spLocks noRot="1" noChangeAspect="1" noMove="1" noResize="1" noEditPoints="1" noAdjustHandles="1" noChangeArrowheads="1" noChangeShapeType="1" noTextEdit="1"/>
              </p:cNvSpPr>
              <p:nvPr/>
            </p:nvSpPr>
            <p:spPr>
              <a:xfrm>
                <a:off x="683568" y="4430648"/>
                <a:ext cx="5838904" cy="518796"/>
              </a:xfrm>
              <a:prstGeom prst="rect">
                <a:avLst/>
              </a:prstGeom>
              <a:blipFill rotWithShape="1">
                <a:blip r:embed="rId3"/>
                <a:stretch>
                  <a:fillRect l="-5" t="-49" r="7" b="4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7" name="TextBox 36"/>
              <p:cNvSpPr txBox="1"/>
              <p:nvPr/>
            </p:nvSpPr>
            <p:spPr>
              <a:xfrm>
                <a:off x="6181680" y="4358857"/>
                <a:ext cx="2776401" cy="72853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𝑃</m:t>
                          </m:r>
                        </m:e>
                      </m:acc>
                      <m:r>
                        <a:rPr lang="en-US" sz="2400" b="0" i="1" smtClean="0">
                          <a:latin typeface="Cambria Math" panose="02040503050406030204" pitchFamily="18" charset="0"/>
                        </a:rPr>
                        <m:t>=</m:t>
                      </m:r>
                      <m:r>
                        <a:rPr lang="en-US" sz="2400" b="0" i="1" smtClean="0">
                          <a:latin typeface="Cambria Math" panose="02040503050406030204" pitchFamily="18" charset="0"/>
                        </a:rPr>
                        <m:t>𝑀</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𝑣</m:t>
                              </m:r>
                            </m:e>
                          </m:acc>
                        </m:e>
                        <m:sub>
                          <m:r>
                            <a:rPr lang="en-US" sz="2400" b="0" i="1" smtClean="0">
                              <a:latin typeface="Cambria Math" panose="02040503050406030204" pitchFamily="18" charset="0"/>
                            </a:rPr>
                            <m:t>𝑐𝑚</m:t>
                          </m:r>
                        </m:sub>
                      </m:sSub>
                      <m:r>
                        <a:rPr lang="en-US" sz="2400" b="0" i="1" smtClean="0">
                          <a:latin typeface="Cambria Math" panose="02040503050406030204" pitchFamily="18" charset="0"/>
                        </a:rPr>
                        <m:t>=</m:t>
                      </m:r>
                      <m:r>
                        <a:rPr lang="en-US" sz="2400" b="0" i="1" smtClean="0">
                          <a:latin typeface="Cambria Math" panose="02040503050406030204" pitchFamily="18" charset="0"/>
                        </a:rPr>
                        <m:t>𝑀</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𝑟</m:t>
                                  </m:r>
                                </m:e>
                              </m:acc>
                            </m:e>
                            <m:sub>
                              <m:r>
                                <a:rPr lang="en-US" sz="2400" b="0" i="1" smtClean="0">
                                  <a:latin typeface="Cambria Math" panose="02040503050406030204" pitchFamily="18" charset="0"/>
                                </a:rPr>
                                <m:t>𝑐𝑚</m:t>
                              </m:r>
                            </m:sub>
                          </m:sSub>
                        </m:num>
                        <m:den>
                          <m:r>
                            <a:rPr lang="en-US" sz="2400" b="0" i="1" smtClean="0">
                              <a:latin typeface="Cambria Math" panose="02040503050406030204" pitchFamily="18" charset="0"/>
                            </a:rPr>
                            <m:t>𝑑𝑡</m:t>
                          </m:r>
                        </m:den>
                      </m:f>
                    </m:oMath>
                  </m:oMathPara>
                </a14:m>
                <a:endParaRPr lang="en-US" sz="2400" dirty="0"/>
              </a:p>
            </p:txBody>
          </p:sp>
        </mc:Choice>
        <mc:Fallback>
          <p:sp>
            <p:nvSpPr>
              <p:cNvPr id="37" name="TextBox 36"/>
              <p:cNvSpPr txBox="1">
                <a:spLocks noRot="1" noChangeAspect="1" noMove="1" noResize="1" noEditPoints="1" noAdjustHandles="1" noChangeArrowheads="1" noChangeShapeType="1" noTextEdit="1"/>
              </p:cNvSpPr>
              <p:nvPr/>
            </p:nvSpPr>
            <p:spPr>
              <a:xfrm>
                <a:off x="6181680" y="4358857"/>
                <a:ext cx="2776401" cy="728533"/>
              </a:xfrm>
              <a:prstGeom prst="rect">
                <a:avLst/>
              </a:prstGeom>
              <a:blipFill rotWithShape="1">
                <a:blip r:embed="rId4"/>
                <a:stretch>
                  <a:fillRect l="-21" t="-30" r="-1779" b="56"/>
                </a:stretch>
              </a:blipFill>
            </p:spPr>
            <p:txBody>
              <a:bodyPr/>
              <a:lstStyle/>
              <a:p>
                <a:r>
                  <a:rPr lang="zh-CN" altLang="en-US">
                    <a:noFill/>
                  </a:rPr>
                  <a:t> </a:t>
                </a:r>
              </a:p>
            </p:txBody>
          </p:sp>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69862"/>
            <a:ext cx="8229600" cy="1143000"/>
          </a:xfrm>
        </p:spPr>
        <p:txBody>
          <a:bodyPr/>
          <a:lstStyle/>
          <a:p>
            <a:r>
              <a:rPr lang="en-US" dirty="0"/>
              <a:t>Summary of lesson 6</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TextBox 4"/>
          <p:cNvSpPr txBox="1"/>
          <p:nvPr/>
        </p:nvSpPr>
        <p:spPr>
          <a:xfrm>
            <a:off x="107504" y="2507682"/>
            <a:ext cx="6969968" cy="461665"/>
          </a:xfrm>
          <a:prstGeom prst="rect">
            <a:avLst/>
          </a:prstGeom>
          <a:noFill/>
        </p:spPr>
        <p:txBody>
          <a:bodyPr wrap="square" rtlCol="0">
            <a:spAutoFit/>
          </a:bodyPr>
          <a:lstStyle/>
          <a:p>
            <a:pPr marL="457200" indent="-457200">
              <a:buFont typeface="Arial" panose="020B0604020202020204" pitchFamily="34" charset="0"/>
              <a:buChar char="•"/>
            </a:pPr>
            <a:r>
              <a:rPr lang="en-US" sz="2400" dirty="0"/>
              <a:t>The Newton’s second law for the momentum:</a:t>
            </a:r>
            <a:endParaRPr lang="en-US" sz="2400" dirty="0"/>
          </a:p>
        </p:txBody>
      </p:sp>
      <mc:AlternateContent xmlns:mc="http://schemas.openxmlformats.org/markup-compatibility/2006">
        <mc:Choice xmlns:a14="http://schemas.microsoft.com/office/drawing/2010/main" Requires="a14">
          <p:sp>
            <p:nvSpPr>
              <p:cNvPr id="6" name="TextBox 5"/>
              <p:cNvSpPr txBox="1"/>
              <p:nvPr/>
            </p:nvSpPr>
            <p:spPr>
              <a:xfrm>
                <a:off x="7024583" y="2484470"/>
                <a:ext cx="780598" cy="5464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num>
                        <m:den>
                          <m:r>
                            <a:rPr lang="en-US" b="0" i="1" smtClean="0">
                              <a:latin typeface="Cambria Math" panose="02040503050406030204" pitchFamily="18" charset="0"/>
                            </a:rPr>
                            <m:t>𝑑𝑡</m:t>
                          </m:r>
                        </m:den>
                      </m:f>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𝐹</m:t>
                          </m:r>
                        </m:e>
                      </m:acc>
                    </m:oMath>
                  </m:oMathPara>
                </a14:m>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7024583" y="2484470"/>
                <a:ext cx="780598" cy="546432"/>
              </a:xfrm>
              <a:prstGeom prst="rect">
                <a:avLst/>
              </a:prstGeom>
              <a:blipFill rotWithShape="1">
                <a:blip r:embed="rId1"/>
                <a:stretch>
                  <a:fillRect l="-27" t="-64" r="-2796" b="9"/>
                </a:stretch>
              </a:blipFill>
            </p:spPr>
            <p:txBody>
              <a:bodyPr/>
              <a:lstStyle/>
              <a:p>
                <a:r>
                  <a:rPr lang="zh-CN" altLang="en-US">
                    <a:noFill/>
                  </a:rPr>
                  <a:t> </a:t>
                </a:r>
              </a:p>
            </p:txBody>
          </p:sp>
        </mc:Fallback>
      </mc:AlternateContent>
      <p:cxnSp>
        <p:nvCxnSpPr>
          <p:cNvPr id="8" name="Straight Arrow Connector 7"/>
          <p:cNvCxnSpPr/>
          <p:nvPr/>
        </p:nvCxnSpPr>
        <p:spPr>
          <a:xfrm flipV="1">
            <a:off x="6729579" y="3030902"/>
            <a:ext cx="273224" cy="2236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159953" y="3286107"/>
            <a:ext cx="2653290" cy="369332"/>
          </a:xfrm>
          <a:prstGeom prst="rect">
            <a:avLst/>
          </a:prstGeom>
          <a:noFill/>
        </p:spPr>
        <p:txBody>
          <a:bodyPr wrap="none" rtlCol="0">
            <a:spAutoFit/>
          </a:bodyPr>
          <a:lstStyle/>
          <a:p>
            <a:r>
              <a:rPr lang="en-US" dirty="0"/>
              <a:t>Change rate of momentum</a:t>
            </a:r>
            <a:endParaRPr lang="en-US" dirty="0"/>
          </a:p>
        </p:txBody>
      </p:sp>
      <p:cxnSp>
        <p:nvCxnSpPr>
          <p:cNvPr id="14" name="Straight Arrow Connector 13"/>
          <p:cNvCxnSpPr/>
          <p:nvPr/>
        </p:nvCxnSpPr>
        <p:spPr>
          <a:xfrm flipH="1" flipV="1">
            <a:off x="7884368" y="2939730"/>
            <a:ext cx="345232" cy="2029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948464" y="3142709"/>
            <a:ext cx="1195536" cy="646331"/>
          </a:xfrm>
          <a:prstGeom prst="rect">
            <a:avLst/>
          </a:prstGeom>
          <a:noFill/>
        </p:spPr>
        <p:txBody>
          <a:bodyPr wrap="square" rtlCol="0">
            <a:spAutoFit/>
          </a:bodyPr>
          <a:lstStyle/>
          <a:p>
            <a:r>
              <a:rPr lang="en-US" dirty="0"/>
              <a:t>Net force exerted</a:t>
            </a:r>
            <a:endParaRPr lang="en-US" dirty="0"/>
          </a:p>
        </p:txBody>
      </p:sp>
      <p:sp>
        <p:nvSpPr>
          <p:cNvPr id="16" name="TextBox 15"/>
          <p:cNvSpPr txBox="1"/>
          <p:nvPr/>
        </p:nvSpPr>
        <p:spPr>
          <a:xfrm flipH="1">
            <a:off x="283958" y="1059474"/>
            <a:ext cx="7404935" cy="461665"/>
          </a:xfrm>
          <a:prstGeom prst="rect">
            <a:avLst/>
          </a:prstGeom>
          <a:noFill/>
        </p:spPr>
        <p:txBody>
          <a:bodyPr wrap="square" rtlCol="0">
            <a:spAutoFit/>
          </a:bodyPr>
          <a:lstStyle/>
          <a:p>
            <a:pPr marL="457200" indent="-457200">
              <a:buFont typeface="Arial" panose="020B0604020202020204" pitchFamily="34" charset="0"/>
              <a:buChar char="•"/>
            </a:pPr>
            <a:r>
              <a:rPr lang="en-US" sz="2400" dirty="0"/>
              <a:t>The expression of the momentum of a particle:  </a:t>
            </a:r>
            <a:endParaRPr lang="en-US" sz="2400" dirty="0"/>
          </a:p>
        </p:txBody>
      </p:sp>
      <mc:AlternateContent xmlns:mc="http://schemas.openxmlformats.org/markup-compatibility/2006">
        <mc:Choice xmlns:a14="http://schemas.microsoft.com/office/drawing/2010/main" Requires="a14">
          <p:sp>
            <p:nvSpPr>
              <p:cNvPr id="17" name="TextBox 16"/>
              <p:cNvSpPr txBox="1"/>
              <p:nvPr/>
            </p:nvSpPr>
            <p:spPr>
              <a:xfrm>
                <a:off x="7258423" y="956407"/>
                <a:ext cx="819840"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𝑝</m:t>
                          </m:r>
                        </m:e>
                      </m:acc>
                      <m:r>
                        <a:rPr lang="en-US" b="0" i="1" smtClean="0">
                          <a:latin typeface="Cambria Math" panose="02040503050406030204" pitchFamily="18" charset="0"/>
                        </a:rPr>
                        <m:t>=</m:t>
                      </m:r>
                      <m:r>
                        <a:rPr lang="en-US" b="0" i="1" smtClean="0">
                          <a:latin typeface="Cambria Math" panose="02040503050406030204" pitchFamily="18" charset="0"/>
                        </a:rPr>
                        <m:t>𝑚</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oMath>
                  </m:oMathPara>
                </a14:m>
                <a:endParaRPr lang="en-US" dirty="0"/>
              </a:p>
            </p:txBody>
          </p:sp>
        </mc:Choice>
        <mc:Fallback>
          <p:sp>
            <p:nvSpPr>
              <p:cNvPr id="17" name="TextBox 16"/>
              <p:cNvSpPr txBox="1">
                <a:spLocks noRot="1" noChangeAspect="1" noMove="1" noResize="1" noEditPoints="1" noAdjustHandles="1" noChangeArrowheads="1" noChangeShapeType="1" noTextEdit="1"/>
              </p:cNvSpPr>
              <p:nvPr/>
            </p:nvSpPr>
            <p:spPr>
              <a:xfrm>
                <a:off x="7258423" y="956407"/>
                <a:ext cx="819840" cy="276999"/>
              </a:xfrm>
              <a:prstGeom prst="rect">
                <a:avLst/>
              </a:prstGeom>
              <a:blipFill rotWithShape="1">
                <a:blip r:embed="rId2"/>
                <a:stretch>
                  <a:fillRect l="-45" t="-35" r="-2891" b="-603"/>
                </a:stretch>
              </a:blipFill>
            </p:spPr>
            <p:txBody>
              <a:bodyPr/>
              <a:lstStyle/>
              <a:p>
                <a:r>
                  <a:rPr lang="zh-CN" altLang="en-US">
                    <a:noFill/>
                  </a:rPr>
                  <a:t> </a:t>
                </a:r>
              </a:p>
            </p:txBody>
          </p:sp>
        </mc:Fallback>
      </mc:AlternateContent>
      <p:cxnSp>
        <p:nvCxnSpPr>
          <p:cNvPr id="19" name="Straight Arrow Connector 18"/>
          <p:cNvCxnSpPr/>
          <p:nvPr/>
        </p:nvCxnSpPr>
        <p:spPr>
          <a:xfrm flipV="1">
            <a:off x="6960326" y="1359932"/>
            <a:ext cx="298097" cy="3812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5989530" y="1712389"/>
            <a:ext cx="1425352" cy="369332"/>
          </a:xfrm>
          <a:prstGeom prst="rect">
            <a:avLst/>
          </a:prstGeom>
          <a:noFill/>
        </p:spPr>
        <p:txBody>
          <a:bodyPr wrap="square" rtlCol="0">
            <a:spAutoFit/>
          </a:bodyPr>
          <a:lstStyle/>
          <a:p>
            <a:r>
              <a:rPr lang="en-US" dirty="0"/>
              <a:t>momentum</a:t>
            </a:r>
            <a:endParaRPr lang="en-US" dirty="0"/>
          </a:p>
        </p:txBody>
      </p:sp>
      <p:cxnSp>
        <p:nvCxnSpPr>
          <p:cNvPr id="21" name="Straight Arrow Connector 20"/>
          <p:cNvCxnSpPr/>
          <p:nvPr/>
        </p:nvCxnSpPr>
        <p:spPr>
          <a:xfrm flipV="1">
            <a:off x="7678110" y="1310528"/>
            <a:ext cx="121278" cy="4842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7478609" y="1851336"/>
            <a:ext cx="780598" cy="369332"/>
          </a:xfrm>
          <a:prstGeom prst="rect">
            <a:avLst/>
          </a:prstGeom>
          <a:noFill/>
        </p:spPr>
        <p:txBody>
          <a:bodyPr wrap="square" rtlCol="0">
            <a:spAutoFit/>
          </a:bodyPr>
          <a:lstStyle/>
          <a:p>
            <a:r>
              <a:rPr lang="en-US" dirty="0"/>
              <a:t>mass</a:t>
            </a:r>
            <a:endParaRPr lang="en-US" dirty="0"/>
          </a:p>
        </p:txBody>
      </p:sp>
      <p:cxnSp>
        <p:nvCxnSpPr>
          <p:cNvPr id="25" name="Straight Arrow Connector 24"/>
          <p:cNvCxnSpPr/>
          <p:nvPr/>
        </p:nvCxnSpPr>
        <p:spPr>
          <a:xfrm flipH="1" flipV="1">
            <a:off x="8078263" y="1233406"/>
            <a:ext cx="382169" cy="3953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8259207" y="1758555"/>
            <a:ext cx="1425352" cy="646331"/>
          </a:xfrm>
          <a:prstGeom prst="rect">
            <a:avLst/>
          </a:prstGeom>
          <a:noFill/>
        </p:spPr>
        <p:txBody>
          <a:bodyPr wrap="square" rtlCol="0">
            <a:spAutoFit/>
          </a:bodyPr>
          <a:lstStyle/>
          <a:p>
            <a:r>
              <a:rPr lang="en-US" dirty="0"/>
              <a:t>Velocity vector</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69862"/>
            <a:ext cx="8229600" cy="1143000"/>
          </a:xfrm>
        </p:spPr>
        <p:txBody>
          <a:bodyPr/>
          <a:lstStyle/>
          <a:p>
            <a:r>
              <a:rPr lang="en-US" dirty="0"/>
              <a:t>Summary of lesson 6</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22" name="TextBox 21"/>
          <p:cNvSpPr txBox="1"/>
          <p:nvPr/>
        </p:nvSpPr>
        <p:spPr>
          <a:xfrm>
            <a:off x="107504" y="1796028"/>
            <a:ext cx="6969968" cy="461665"/>
          </a:xfrm>
          <a:prstGeom prst="rect">
            <a:avLst/>
          </a:prstGeom>
          <a:noFill/>
        </p:spPr>
        <p:txBody>
          <a:bodyPr wrap="square" rtlCol="0">
            <a:spAutoFit/>
          </a:bodyPr>
          <a:lstStyle/>
          <a:p>
            <a:pPr marL="457200" indent="-457200">
              <a:buFont typeface="Arial" panose="020B0604020202020204" pitchFamily="34" charset="0"/>
              <a:buChar char="•"/>
            </a:pPr>
            <a:r>
              <a:rPr lang="en-US" sz="2400" dirty="0"/>
              <a:t>The Newton’s second law for the momentum:</a:t>
            </a:r>
            <a:endParaRPr lang="en-US" sz="2400" dirty="0"/>
          </a:p>
        </p:txBody>
      </p:sp>
      <mc:AlternateContent xmlns:mc="http://schemas.openxmlformats.org/markup-compatibility/2006">
        <mc:Choice xmlns:a14="http://schemas.microsoft.com/office/drawing/2010/main" Requires="a14">
          <p:sp>
            <p:nvSpPr>
              <p:cNvPr id="24" name="TextBox 23"/>
              <p:cNvSpPr txBox="1"/>
              <p:nvPr/>
            </p:nvSpPr>
            <p:spPr>
              <a:xfrm>
                <a:off x="7024583" y="1772816"/>
                <a:ext cx="780598" cy="5464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num>
                        <m:den>
                          <m:r>
                            <a:rPr lang="en-US" b="0" i="1" smtClean="0">
                              <a:latin typeface="Cambria Math" panose="02040503050406030204" pitchFamily="18" charset="0"/>
                            </a:rPr>
                            <m:t>𝑑𝑡</m:t>
                          </m:r>
                        </m:den>
                      </m:f>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𝐹</m:t>
                          </m:r>
                        </m:e>
                      </m:acc>
                    </m:oMath>
                  </m:oMathPara>
                </a14:m>
                <a:endParaRPr lang="en-US" dirty="0"/>
              </a:p>
            </p:txBody>
          </p:sp>
        </mc:Choice>
        <mc:Fallback>
          <p:sp>
            <p:nvSpPr>
              <p:cNvPr id="24" name="TextBox 23"/>
              <p:cNvSpPr txBox="1">
                <a:spLocks noRot="1" noChangeAspect="1" noMove="1" noResize="1" noEditPoints="1" noAdjustHandles="1" noChangeArrowheads="1" noChangeShapeType="1" noTextEdit="1"/>
              </p:cNvSpPr>
              <p:nvPr/>
            </p:nvSpPr>
            <p:spPr>
              <a:xfrm>
                <a:off x="7024583" y="1772816"/>
                <a:ext cx="780598" cy="546432"/>
              </a:xfrm>
              <a:prstGeom prst="rect">
                <a:avLst/>
              </a:prstGeom>
              <a:blipFill rotWithShape="1">
                <a:blip r:embed="rId1"/>
                <a:stretch>
                  <a:fillRect l="-27" t="-97" r="-2796" b="42"/>
                </a:stretch>
              </a:blipFill>
            </p:spPr>
            <p:txBody>
              <a:bodyPr/>
              <a:lstStyle/>
              <a:p>
                <a:r>
                  <a:rPr lang="zh-CN" altLang="en-US">
                    <a:noFill/>
                  </a:rPr>
                  <a:t> </a:t>
                </a:r>
              </a:p>
            </p:txBody>
          </p:sp>
        </mc:Fallback>
      </mc:AlternateContent>
      <p:cxnSp>
        <p:nvCxnSpPr>
          <p:cNvPr id="29" name="Straight Arrow Connector 28"/>
          <p:cNvCxnSpPr/>
          <p:nvPr/>
        </p:nvCxnSpPr>
        <p:spPr>
          <a:xfrm flipV="1">
            <a:off x="6729579" y="2319248"/>
            <a:ext cx="273224" cy="2236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159953" y="2574453"/>
            <a:ext cx="2653290" cy="369332"/>
          </a:xfrm>
          <a:prstGeom prst="rect">
            <a:avLst/>
          </a:prstGeom>
          <a:noFill/>
        </p:spPr>
        <p:txBody>
          <a:bodyPr wrap="none" rtlCol="0">
            <a:spAutoFit/>
          </a:bodyPr>
          <a:lstStyle/>
          <a:p>
            <a:r>
              <a:rPr lang="en-US" dirty="0"/>
              <a:t>Change rate of momentum</a:t>
            </a:r>
            <a:endParaRPr lang="en-US" dirty="0"/>
          </a:p>
        </p:txBody>
      </p:sp>
      <p:cxnSp>
        <p:nvCxnSpPr>
          <p:cNvPr id="31" name="Straight Arrow Connector 30"/>
          <p:cNvCxnSpPr/>
          <p:nvPr/>
        </p:nvCxnSpPr>
        <p:spPr>
          <a:xfrm flipH="1" flipV="1">
            <a:off x="7884368" y="2228076"/>
            <a:ext cx="345232" cy="2029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948464" y="2431055"/>
            <a:ext cx="1195536" cy="646331"/>
          </a:xfrm>
          <a:prstGeom prst="rect">
            <a:avLst/>
          </a:prstGeom>
          <a:noFill/>
        </p:spPr>
        <p:txBody>
          <a:bodyPr wrap="square" rtlCol="0">
            <a:spAutoFit/>
          </a:bodyPr>
          <a:lstStyle/>
          <a:p>
            <a:r>
              <a:rPr lang="en-US" dirty="0"/>
              <a:t>Net force exerted</a:t>
            </a:r>
            <a:endParaRPr lang="en-US" dirty="0"/>
          </a:p>
        </p:txBody>
      </p:sp>
      <p:sp>
        <p:nvSpPr>
          <p:cNvPr id="34" name="TextBox 33"/>
          <p:cNvSpPr txBox="1"/>
          <p:nvPr/>
        </p:nvSpPr>
        <p:spPr>
          <a:xfrm flipH="1">
            <a:off x="251973" y="3219265"/>
            <a:ext cx="5138857" cy="461665"/>
          </a:xfrm>
          <a:prstGeom prst="rect">
            <a:avLst/>
          </a:prstGeom>
          <a:noFill/>
        </p:spPr>
        <p:txBody>
          <a:bodyPr wrap="square" rtlCol="0">
            <a:spAutoFit/>
          </a:bodyPr>
          <a:lstStyle/>
          <a:p>
            <a:pPr marL="457200" indent="-457200">
              <a:buFont typeface="Arial" panose="020B0604020202020204" pitchFamily="34" charset="0"/>
              <a:buChar char="•"/>
            </a:pPr>
            <a:r>
              <a:rPr lang="en-US" sz="2400" dirty="0"/>
              <a:t>The impulse-momentum theorem:</a:t>
            </a:r>
            <a:endParaRPr lang="en-US" sz="2400" dirty="0"/>
          </a:p>
        </p:txBody>
      </p:sp>
      <mc:AlternateContent xmlns:mc="http://schemas.openxmlformats.org/markup-compatibility/2006">
        <mc:Choice xmlns:a14="http://schemas.microsoft.com/office/drawing/2010/main" Requires="a14">
          <p:sp>
            <p:nvSpPr>
              <p:cNvPr id="35" name="TextBox 34"/>
              <p:cNvSpPr txBox="1"/>
              <p:nvPr/>
            </p:nvSpPr>
            <p:spPr>
              <a:xfrm>
                <a:off x="5484793" y="3226909"/>
                <a:ext cx="2764026" cy="86395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𝐽</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nary>
                        <m:naryPr>
                          <m:limLoc m:val="undOvr"/>
                          <m:ctrlPr>
                            <a:rPr lang="en-US" b="0" i="1" smtClean="0">
                              <a:latin typeface="Cambria Math" panose="02040503050406030204" pitchFamily="18" charset="0"/>
                            </a:rPr>
                          </m:ctrlPr>
                        </m:naryPr>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2</m:t>
                              </m:r>
                            </m:sub>
                          </m:sSub>
                        </m:sup>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𝐹</m:t>
                              </m:r>
                            </m:e>
                          </m:acc>
                        </m:e>
                      </m:nary>
                      <m:r>
                        <a:rPr lang="en-US" b="0" i="1" smtClean="0">
                          <a:latin typeface="Cambria Math" panose="02040503050406030204" pitchFamily="18" charset="0"/>
                        </a:rPr>
                        <m:t>𝑑𝑡</m:t>
                      </m:r>
                    </m:oMath>
                  </m:oMathPara>
                </a14:m>
                <a:endParaRPr lang="en-US" dirty="0"/>
              </a:p>
            </p:txBody>
          </p:sp>
        </mc:Choice>
        <mc:Fallback>
          <p:sp>
            <p:nvSpPr>
              <p:cNvPr id="35" name="TextBox 34"/>
              <p:cNvSpPr txBox="1">
                <a:spLocks noRot="1" noChangeAspect="1" noMove="1" noResize="1" noEditPoints="1" noAdjustHandles="1" noChangeArrowheads="1" noChangeShapeType="1" noTextEdit="1"/>
              </p:cNvSpPr>
              <p:nvPr/>
            </p:nvSpPr>
            <p:spPr>
              <a:xfrm>
                <a:off x="5484793" y="3226909"/>
                <a:ext cx="2764026" cy="863954"/>
              </a:xfrm>
              <a:prstGeom prst="rect">
                <a:avLst/>
              </a:prstGeom>
              <a:blipFill rotWithShape="1">
                <a:blip r:embed="rId2"/>
                <a:stretch>
                  <a:fillRect l="-11" t="-55" r="6" b="-1668"/>
                </a:stretch>
              </a:blipFill>
            </p:spPr>
            <p:txBody>
              <a:bodyPr/>
              <a:lstStyle/>
              <a:p>
                <a:r>
                  <a:rPr lang="zh-CN" altLang="en-US">
                    <a:noFill/>
                  </a:rPr>
                  <a:t> </a:t>
                </a:r>
              </a:p>
            </p:txBody>
          </p:sp>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69862"/>
            <a:ext cx="8229600" cy="1143000"/>
          </a:xfrm>
        </p:spPr>
        <p:txBody>
          <a:bodyPr/>
          <a:lstStyle/>
          <a:p>
            <a:r>
              <a:rPr lang="en-US" dirty="0"/>
              <a:t>Summary of lesson 6</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TextBox 2"/>
          <p:cNvSpPr txBox="1"/>
          <p:nvPr/>
        </p:nvSpPr>
        <p:spPr>
          <a:xfrm>
            <a:off x="467544" y="5373216"/>
            <a:ext cx="8784976" cy="646331"/>
          </a:xfrm>
          <a:prstGeom prst="rect">
            <a:avLst/>
          </a:prstGeom>
          <a:noFill/>
        </p:spPr>
        <p:txBody>
          <a:bodyPr wrap="square" rtlCol="0">
            <a:spAutoFit/>
          </a:bodyPr>
          <a:lstStyle/>
          <a:p>
            <a:r>
              <a:rPr lang="en-US" dirty="0"/>
              <a:t>Principle of conservation of the momentum: if no net force are exerted on a system (or if the sum of external forces exerted is zero), the momentum  of the system don’t change. </a:t>
            </a:r>
            <a:endParaRPr lang="en-US" dirty="0"/>
          </a:p>
        </p:txBody>
      </p:sp>
      <p:sp>
        <p:nvSpPr>
          <p:cNvPr id="22" name="TextBox 21"/>
          <p:cNvSpPr txBox="1"/>
          <p:nvPr/>
        </p:nvSpPr>
        <p:spPr>
          <a:xfrm>
            <a:off x="107504" y="1796028"/>
            <a:ext cx="6969968" cy="461665"/>
          </a:xfrm>
          <a:prstGeom prst="rect">
            <a:avLst/>
          </a:prstGeom>
          <a:noFill/>
        </p:spPr>
        <p:txBody>
          <a:bodyPr wrap="square" rtlCol="0">
            <a:spAutoFit/>
          </a:bodyPr>
          <a:lstStyle/>
          <a:p>
            <a:pPr marL="457200" indent="-457200">
              <a:buFont typeface="Arial" panose="020B0604020202020204" pitchFamily="34" charset="0"/>
              <a:buChar char="•"/>
            </a:pPr>
            <a:r>
              <a:rPr lang="en-US" sz="2400" dirty="0"/>
              <a:t>The Newton’s second law for the momentum:</a:t>
            </a:r>
            <a:endParaRPr lang="en-US" sz="2400" dirty="0"/>
          </a:p>
        </p:txBody>
      </p:sp>
      <mc:AlternateContent xmlns:mc="http://schemas.openxmlformats.org/markup-compatibility/2006">
        <mc:Choice xmlns:a14="http://schemas.microsoft.com/office/drawing/2010/main" Requires="a14">
          <p:sp>
            <p:nvSpPr>
              <p:cNvPr id="24" name="TextBox 23"/>
              <p:cNvSpPr txBox="1"/>
              <p:nvPr/>
            </p:nvSpPr>
            <p:spPr>
              <a:xfrm>
                <a:off x="7024583" y="1772816"/>
                <a:ext cx="780598" cy="5464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num>
                        <m:den>
                          <m:r>
                            <a:rPr lang="en-US" b="0" i="1" smtClean="0">
                              <a:latin typeface="Cambria Math" panose="02040503050406030204" pitchFamily="18" charset="0"/>
                            </a:rPr>
                            <m:t>𝑑𝑡</m:t>
                          </m:r>
                        </m:den>
                      </m:f>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𝐹</m:t>
                          </m:r>
                        </m:e>
                      </m:acc>
                    </m:oMath>
                  </m:oMathPara>
                </a14:m>
                <a:endParaRPr lang="en-US" dirty="0"/>
              </a:p>
            </p:txBody>
          </p:sp>
        </mc:Choice>
        <mc:Fallback>
          <p:sp>
            <p:nvSpPr>
              <p:cNvPr id="24" name="TextBox 23"/>
              <p:cNvSpPr txBox="1">
                <a:spLocks noRot="1" noChangeAspect="1" noMove="1" noResize="1" noEditPoints="1" noAdjustHandles="1" noChangeArrowheads="1" noChangeShapeType="1" noTextEdit="1"/>
              </p:cNvSpPr>
              <p:nvPr/>
            </p:nvSpPr>
            <p:spPr>
              <a:xfrm>
                <a:off x="7024583" y="1772816"/>
                <a:ext cx="780598" cy="546432"/>
              </a:xfrm>
              <a:prstGeom prst="rect">
                <a:avLst/>
              </a:prstGeom>
              <a:blipFill rotWithShape="1">
                <a:blip r:embed="rId1"/>
                <a:stretch>
                  <a:fillRect l="-27" t="-97" r="-2796" b="42"/>
                </a:stretch>
              </a:blipFill>
            </p:spPr>
            <p:txBody>
              <a:bodyPr/>
              <a:lstStyle/>
              <a:p>
                <a:r>
                  <a:rPr lang="zh-CN" altLang="en-US">
                    <a:noFill/>
                  </a:rPr>
                  <a:t> </a:t>
                </a:r>
              </a:p>
            </p:txBody>
          </p:sp>
        </mc:Fallback>
      </mc:AlternateContent>
      <p:cxnSp>
        <p:nvCxnSpPr>
          <p:cNvPr id="29" name="Straight Arrow Connector 28"/>
          <p:cNvCxnSpPr/>
          <p:nvPr/>
        </p:nvCxnSpPr>
        <p:spPr>
          <a:xfrm flipV="1">
            <a:off x="6729579" y="2319248"/>
            <a:ext cx="273224" cy="2236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159953" y="2574453"/>
            <a:ext cx="2653290" cy="369332"/>
          </a:xfrm>
          <a:prstGeom prst="rect">
            <a:avLst/>
          </a:prstGeom>
          <a:noFill/>
        </p:spPr>
        <p:txBody>
          <a:bodyPr wrap="none" rtlCol="0">
            <a:spAutoFit/>
          </a:bodyPr>
          <a:lstStyle/>
          <a:p>
            <a:r>
              <a:rPr lang="en-US" dirty="0"/>
              <a:t>Change rate of momentum</a:t>
            </a:r>
            <a:endParaRPr lang="en-US" dirty="0"/>
          </a:p>
        </p:txBody>
      </p:sp>
      <p:cxnSp>
        <p:nvCxnSpPr>
          <p:cNvPr id="31" name="Straight Arrow Connector 30"/>
          <p:cNvCxnSpPr/>
          <p:nvPr/>
        </p:nvCxnSpPr>
        <p:spPr>
          <a:xfrm flipH="1" flipV="1">
            <a:off x="7884368" y="2228076"/>
            <a:ext cx="345232" cy="2029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948464" y="2431055"/>
            <a:ext cx="1195536" cy="646331"/>
          </a:xfrm>
          <a:prstGeom prst="rect">
            <a:avLst/>
          </a:prstGeom>
          <a:noFill/>
        </p:spPr>
        <p:txBody>
          <a:bodyPr wrap="square" rtlCol="0">
            <a:spAutoFit/>
          </a:bodyPr>
          <a:lstStyle/>
          <a:p>
            <a:r>
              <a:rPr lang="en-US" dirty="0"/>
              <a:t>Net force exerted</a:t>
            </a:r>
            <a:endParaRPr lang="en-US" dirty="0"/>
          </a:p>
        </p:txBody>
      </p:sp>
      <p:sp>
        <p:nvSpPr>
          <p:cNvPr id="33" name="TextBox 32"/>
          <p:cNvSpPr txBox="1"/>
          <p:nvPr/>
        </p:nvSpPr>
        <p:spPr>
          <a:xfrm flipH="1">
            <a:off x="251973" y="3219265"/>
            <a:ext cx="5138857" cy="461665"/>
          </a:xfrm>
          <a:prstGeom prst="rect">
            <a:avLst/>
          </a:prstGeom>
          <a:noFill/>
        </p:spPr>
        <p:txBody>
          <a:bodyPr wrap="square" rtlCol="0">
            <a:spAutoFit/>
          </a:bodyPr>
          <a:lstStyle/>
          <a:p>
            <a:pPr marL="457200" indent="-457200">
              <a:buFont typeface="Arial" panose="020B0604020202020204" pitchFamily="34" charset="0"/>
              <a:buChar char="•"/>
            </a:pPr>
            <a:r>
              <a:rPr lang="en-US" sz="2400" dirty="0"/>
              <a:t>The impulse-momentum theorem:</a:t>
            </a:r>
            <a:endParaRPr lang="en-US" sz="2400" dirty="0"/>
          </a:p>
        </p:txBody>
      </p:sp>
      <mc:AlternateContent xmlns:mc="http://schemas.openxmlformats.org/markup-compatibility/2006">
        <mc:Choice xmlns:a14="http://schemas.microsoft.com/office/drawing/2010/main" Requires="a14">
          <p:sp>
            <p:nvSpPr>
              <p:cNvPr id="34" name="TextBox 33"/>
              <p:cNvSpPr txBox="1"/>
              <p:nvPr/>
            </p:nvSpPr>
            <p:spPr>
              <a:xfrm>
                <a:off x="5484793" y="3226909"/>
                <a:ext cx="2764026" cy="86395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𝐽</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nary>
                        <m:naryPr>
                          <m:limLoc m:val="undOvr"/>
                          <m:ctrlPr>
                            <a:rPr lang="en-US" b="0" i="1" smtClean="0">
                              <a:latin typeface="Cambria Math" panose="02040503050406030204" pitchFamily="18" charset="0"/>
                            </a:rPr>
                          </m:ctrlPr>
                        </m:naryPr>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2</m:t>
                              </m:r>
                            </m:sub>
                          </m:sSub>
                        </m:sup>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𝐹</m:t>
                              </m:r>
                            </m:e>
                          </m:acc>
                        </m:e>
                      </m:nary>
                      <m:r>
                        <a:rPr lang="en-US" b="0" i="1" smtClean="0">
                          <a:latin typeface="Cambria Math" panose="02040503050406030204" pitchFamily="18" charset="0"/>
                        </a:rPr>
                        <m:t>𝑑𝑡</m:t>
                      </m:r>
                    </m:oMath>
                  </m:oMathPara>
                </a14:m>
                <a:endParaRPr lang="en-US" dirty="0"/>
              </a:p>
            </p:txBody>
          </p:sp>
        </mc:Choice>
        <mc:Fallback>
          <p:sp>
            <p:nvSpPr>
              <p:cNvPr id="34" name="TextBox 33"/>
              <p:cNvSpPr txBox="1">
                <a:spLocks noRot="1" noChangeAspect="1" noMove="1" noResize="1" noEditPoints="1" noAdjustHandles="1" noChangeArrowheads="1" noChangeShapeType="1" noTextEdit="1"/>
              </p:cNvSpPr>
              <p:nvPr/>
            </p:nvSpPr>
            <p:spPr>
              <a:xfrm>
                <a:off x="5484793" y="3226909"/>
                <a:ext cx="2764026" cy="863954"/>
              </a:xfrm>
              <a:prstGeom prst="rect">
                <a:avLst/>
              </a:prstGeom>
              <a:blipFill rotWithShape="1">
                <a:blip r:embed="rId2"/>
                <a:stretch>
                  <a:fillRect l="-11" t="-55" r="6" b="-1668"/>
                </a:stretch>
              </a:blipFill>
            </p:spPr>
            <p:txBody>
              <a:bodyPr/>
              <a:lstStyle/>
              <a:p>
                <a:r>
                  <a:rPr lang="zh-CN" altLang="en-US">
                    <a:noFill/>
                  </a:rPr>
                  <a:t> </a:t>
                </a:r>
              </a:p>
            </p:txBody>
          </p:sp>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69862"/>
            <a:ext cx="8229600" cy="1143000"/>
          </a:xfrm>
        </p:spPr>
        <p:txBody>
          <a:bodyPr/>
          <a:lstStyle/>
          <a:p>
            <a:r>
              <a:rPr lang="en-US" dirty="0"/>
              <a:t>Summary of lesson 6</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TextBox 4"/>
          <p:cNvSpPr txBox="1"/>
          <p:nvPr/>
        </p:nvSpPr>
        <p:spPr>
          <a:xfrm>
            <a:off x="107504" y="1796028"/>
            <a:ext cx="6969968" cy="461665"/>
          </a:xfrm>
          <a:prstGeom prst="rect">
            <a:avLst/>
          </a:prstGeom>
          <a:noFill/>
        </p:spPr>
        <p:txBody>
          <a:bodyPr wrap="square" rtlCol="0">
            <a:spAutoFit/>
          </a:bodyPr>
          <a:lstStyle/>
          <a:p>
            <a:pPr marL="457200" indent="-457200">
              <a:buFont typeface="Arial" panose="020B0604020202020204" pitchFamily="34" charset="0"/>
              <a:buChar char="•"/>
            </a:pPr>
            <a:r>
              <a:rPr lang="en-US" sz="2400" dirty="0"/>
              <a:t>The Newton’s second law for the momentum:</a:t>
            </a:r>
            <a:endParaRPr lang="en-US" sz="2400" dirty="0"/>
          </a:p>
        </p:txBody>
      </p:sp>
      <mc:AlternateContent xmlns:mc="http://schemas.openxmlformats.org/markup-compatibility/2006">
        <mc:Choice xmlns:a14="http://schemas.microsoft.com/office/drawing/2010/main" Requires="a14">
          <p:sp>
            <p:nvSpPr>
              <p:cNvPr id="6" name="TextBox 5"/>
              <p:cNvSpPr txBox="1"/>
              <p:nvPr/>
            </p:nvSpPr>
            <p:spPr>
              <a:xfrm>
                <a:off x="7024583" y="1772816"/>
                <a:ext cx="780598" cy="5464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num>
                        <m:den>
                          <m:r>
                            <a:rPr lang="en-US" b="0" i="1" smtClean="0">
                              <a:latin typeface="Cambria Math" panose="02040503050406030204" pitchFamily="18" charset="0"/>
                            </a:rPr>
                            <m:t>𝑑𝑡</m:t>
                          </m:r>
                        </m:den>
                      </m:f>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𝐹</m:t>
                          </m:r>
                        </m:e>
                      </m:acc>
                    </m:oMath>
                  </m:oMathPara>
                </a14:m>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7024583" y="1772816"/>
                <a:ext cx="780598" cy="546432"/>
              </a:xfrm>
              <a:prstGeom prst="rect">
                <a:avLst/>
              </a:prstGeom>
              <a:blipFill rotWithShape="1">
                <a:blip r:embed="rId1"/>
                <a:stretch>
                  <a:fillRect l="-27" t="-97" r="-2796" b="42"/>
                </a:stretch>
              </a:blipFill>
            </p:spPr>
            <p:txBody>
              <a:bodyPr/>
              <a:lstStyle/>
              <a:p>
                <a:r>
                  <a:rPr lang="zh-CN" altLang="en-US">
                    <a:noFill/>
                  </a:rPr>
                  <a:t> </a:t>
                </a:r>
              </a:p>
            </p:txBody>
          </p:sp>
        </mc:Fallback>
      </mc:AlternateContent>
      <p:cxnSp>
        <p:nvCxnSpPr>
          <p:cNvPr id="8" name="Straight Arrow Connector 7"/>
          <p:cNvCxnSpPr/>
          <p:nvPr/>
        </p:nvCxnSpPr>
        <p:spPr>
          <a:xfrm flipV="1">
            <a:off x="6729579" y="2319248"/>
            <a:ext cx="273224" cy="2236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159953" y="2574453"/>
            <a:ext cx="2653290" cy="369332"/>
          </a:xfrm>
          <a:prstGeom prst="rect">
            <a:avLst/>
          </a:prstGeom>
          <a:noFill/>
        </p:spPr>
        <p:txBody>
          <a:bodyPr wrap="none" rtlCol="0">
            <a:spAutoFit/>
          </a:bodyPr>
          <a:lstStyle/>
          <a:p>
            <a:r>
              <a:rPr lang="en-US" dirty="0"/>
              <a:t>Change rate of momentum</a:t>
            </a:r>
            <a:endParaRPr lang="en-US" dirty="0"/>
          </a:p>
        </p:txBody>
      </p:sp>
      <p:cxnSp>
        <p:nvCxnSpPr>
          <p:cNvPr id="14" name="Straight Arrow Connector 13"/>
          <p:cNvCxnSpPr/>
          <p:nvPr/>
        </p:nvCxnSpPr>
        <p:spPr>
          <a:xfrm flipH="1" flipV="1">
            <a:off x="7884368" y="2228076"/>
            <a:ext cx="345232" cy="2029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948464" y="2431055"/>
            <a:ext cx="1195536" cy="646331"/>
          </a:xfrm>
          <a:prstGeom prst="rect">
            <a:avLst/>
          </a:prstGeom>
          <a:noFill/>
        </p:spPr>
        <p:txBody>
          <a:bodyPr wrap="square" rtlCol="0">
            <a:spAutoFit/>
          </a:bodyPr>
          <a:lstStyle/>
          <a:p>
            <a:r>
              <a:rPr lang="en-US" dirty="0"/>
              <a:t>Net force exerted</a:t>
            </a:r>
            <a:endParaRPr lang="en-US" dirty="0"/>
          </a:p>
        </p:txBody>
      </p:sp>
      <p:sp>
        <p:nvSpPr>
          <p:cNvPr id="27" name="TextBox 26"/>
          <p:cNvSpPr txBox="1"/>
          <p:nvPr/>
        </p:nvSpPr>
        <p:spPr>
          <a:xfrm flipH="1">
            <a:off x="251973" y="3219265"/>
            <a:ext cx="5138857" cy="461665"/>
          </a:xfrm>
          <a:prstGeom prst="rect">
            <a:avLst/>
          </a:prstGeom>
          <a:noFill/>
        </p:spPr>
        <p:txBody>
          <a:bodyPr wrap="square" rtlCol="0">
            <a:spAutoFit/>
          </a:bodyPr>
          <a:lstStyle/>
          <a:p>
            <a:pPr marL="457200" indent="-457200">
              <a:buFont typeface="Arial" panose="020B0604020202020204" pitchFamily="34" charset="0"/>
              <a:buChar char="•"/>
            </a:pPr>
            <a:r>
              <a:rPr lang="en-US" sz="2400" dirty="0"/>
              <a:t>The impulse-momentum theorem:</a:t>
            </a:r>
            <a:endParaRPr lang="en-US" sz="2400" dirty="0"/>
          </a:p>
        </p:txBody>
      </p:sp>
      <mc:AlternateContent xmlns:mc="http://schemas.openxmlformats.org/markup-compatibility/2006">
        <mc:Choice xmlns:a14="http://schemas.microsoft.com/office/drawing/2010/main" Requires="a14">
          <p:sp>
            <p:nvSpPr>
              <p:cNvPr id="28" name="TextBox 27"/>
              <p:cNvSpPr txBox="1"/>
              <p:nvPr/>
            </p:nvSpPr>
            <p:spPr>
              <a:xfrm>
                <a:off x="5484793" y="3226909"/>
                <a:ext cx="2764026" cy="86395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𝐽</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nary>
                        <m:naryPr>
                          <m:limLoc m:val="undOvr"/>
                          <m:ctrlPr>
                            <a:rPr lang="en-US" b="0" i="1" smtClean="0">
                              <a:latin typeface="Cambria Math" panose="02040503050406030204" pitchFamily="18" charset="0"/>
                            </a:rPr>
                          </m:ctrlPr>
                        </m:naryPr>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2</m:t>
                              </m:r>
                            </m:sub>
                          </m:sSub>
                        </m:sup>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𝐹</m:t>
                              </m:r>
                            </m:e>
                          </m:acc>
                        </m:e>
                      </m:nary>
                      <m:r>
                        <a:rPr lang="en-US" b="0" i="1" smtClean="0">
                          <a:latin typeface="Cambria Math" panose="02040503050406030204" pitchFamily="18" charset="0"/>
                        </a:rPr>
                        <m:t>𝑑𝑡</m:t>
                      </m:r>
                    </m:oMath>
                  </m:oMathPara>
                </a14:m>
                <a:endParaRPr lang="en-US" dirty="0"/>
              </a:p>
            </p:txBody>
          </p:sp>
        </mc:Choice>
        <mc:Fallback>
          <p:sp>
            <p:nvSpPr>
              <p:cNvPr id="28" name="TextBox 27"/>
              <p:cNvSpPr txBox="1">
                <a:spLocks noRot="1" noChangeAspect="1" noMove="1" noResize="1" noEditPoints="1" noAdjustHandles="1" noChangeArrowheads="1" noChangeShapeType="1" noTextEdit="1"/>
              </p:cNvSpPr>
              <p:nvPr/>
            </p:nvSpPr>
            <p:spPr>
              <a:xfrm>
                <a:off x="5484793" y="3226909"/>
                <a:ext cx="2764026" cy="863954"/>
              </a:xfrm>
              <a:prstGeom prst="rect">
                <a:avLst/>
              </a:prstGeom>
              <a:blipFill rotWithShape="1">
                <a:blip r:embed="rId2"/>
                <a:stretch>
                  <a:fillRect l="-11" t="-55" r="6" b="-1668"/>
                </a:stretch>
              </a:blipFill>
            </p:spPr>
            <p:txBody>
              <a:bodyPr/>
              <a:lstStyle/>
              <a:p>
                <a:r>
                  <a:rPr lang="zh-CN" altLang="en-US">
                    <a:noFill/>
                  </a:rPr>
                  <a:t> </a:t>
                </a:r>
              </a:p>
            </p:txBody>
          </p:sp>
        </mc:Fallback>
      </mc:AlternateContent>
      <p:sp>
        <p:nvSpPr>
          <p:cNvPr id="24" name="TextBox 23"/>
          <p:cNvSpPr txBox="1"/>
          <p:nvPr/>
        </p:nvSpPr>
        <p:spPr>
          <a:xfrm>
            <a:off x="485880" y="6141837"/>
            <a:ext cx="8784976" cy="369332"/>
          </a:xfrm>
          <a:prstGeom prst="rect">
            <a:avLst/>
          </a:prstGeom>
          <a:noFill/>
        </p:spPr>
        <p:txBody>
          <a:bodyPr wrap="square" rtlCol="0">
            <a:spAutoFit/>
          </a:bodyPr>
          <a:lstStyle/>
          <a:p>
            <a:pPr marL="285750" indent="-285750">
              <a:buFont typeface="Arial" panose="020B0604020202020204" pitchFamily="34" charset="0"/>
              <a:buChar char="•"/>
            </a:pPr>
            <a:r>
              <a:rPr lang="en-US" dirty="0"/>
              <a:t>And also the different kinds of collisions: elastic, inelastic, completely inelastic.</a:t>
            </a:r>
            <a:endParaRPr lang="en-US" dirty="0"/>
          </a:p>
        </p:txBody>
      </p:sp>
      <p:sp>
        <p:nvSpPr>
          <p:cNvPr id="29" name="TextBox 28"/>
          <p:cNvSpPr txBox="1"/>
          <p:nvPr/>
        </p:nvSpPr>
        <p:spPr>
          <a:xfrm>
            <a:off x="467544" y="5373216"/>
            <a:ext cx="8784976" cy="646331"/>
          </a:xfrm>
          <a:prstGeom prst="rect">
            <a:avLst/>
          </a:prstGeom>
          <a:noFill/>
        </p:spPr>
        <p:txBody>
          <a:bodyPr wrap="square" rtlCol="0">
            <a:spAutoFit/>
          </a:bodyPr>
          <a:lstStyle/>
          <a:p>
            <a:r>
              <a:rPr lang="en-US" dirty="0"/>
              <a:t>Principle of conservation of the momentum: if no net force are exerted on a system (or if the sum of external forces exerted is zero), the momentum  of the system don’t change. </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683568" y="1196752"/>
            <a:ext cx="7776864" cy="30963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67544" y="1340768"/>
            <a:ext cx="8229600" cy="1143000"/>
          </a:xfrm>
        </p:spPr>
        <p:txBody>
          <a:bodyPr/>
          <a:lstStyle/>
          <a:p>
            <a:r>
              <a:rPr lang="en-US" dirty="0"/>
              <a:t>University physics, classical mechanics.</a:t>
            </a:r>
            <a:br>
              <a:rPr lang="en-US" dirty="0"/>
            </a:br>
            <a:r>
              <a:rPr lang="en-US" dirty="0"/>
              <a:t>Lesson 7:Rotation of rigid bodies</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TextBox 4"/>
          <p:cNvSpPr txBox="1"/>
          <p:nvPr/>
        </p:nvSpPr>
        <p:spPr>
          <a:xfrm>
            <a:off x="3131840" y="4797152"/>
            <a:ext cx="2438488" cy="646331"/>
          </a:xfrm>
          <a:prstGeom prst="rect">
            <a:avLst/>
          </a:prstGeom>
          <a:noFill/>
        </p:spPr>
        <p:txBody>
          <a:bodyPr wrap="none" rtlCol="0">
            <a:spAutoFit/>
          </a:bodyPr>
          <a:lstStyle/>
          <a:p>
            <a:r>
              <a:rPr lang="en-GB" dirty="0"/>
              <a:t>Teacher: </a:t>
            </a:r>
            <a:r>
              <a:rPr lang="en-GB" dirty="0" err="1"/>
              <a:t>Dr.</a:t>
            </a:r>
            <a:r>
              <a:rPr lang="en-GB" dirty="0"/>
              <a:t> Paul Briard</a:t>
            </a:r>
            <a:endParaRPr lang="en-GB" dirty="0"/>
          </a:p>
          <a:p>
            <a:r>
              <a:rPr lang="en-GB" dirty="0" err="1"/>
              <a:t>Wechat</a:t>
            </a:r>
            <a:r>
              <a:rPr lang="en-GB" dirty="0"/>
              <a:t>: Paulbg123</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99392"/>
            <a:ext cx="8229600" cy="1143000"/>
          </a:xfrm>
        </p:spPr>
        <p:txBody>
          <a:bodyPr/>
          <a:lstStyle/>
          <a:p>
            <a:r>
              <a:rPr lang="en-GB" dirty="0"/>
              <a:t>	Contents</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TextBox 4"/>
          <p:cNvSpPr txBox="1"/>
          <p:nvPr/>
        </p:nvSpPr>
        <p:spPr>
          <a:xfrm>
            <a:off x="1259632" y="1367057"/>
            <a:ext cx="7365504" cy="1077218"/>
          </a:xfrm>
          <a:prstGeom prst="rect">
            <a:avLst/>
          </a:prstGeom>
          <a:noFill/>
        </p:spPr>
        <p:txBody>
          <a:bodyPr wrap="square" rtlCol="0">
            <a:spAutoFit/>
          </a:bodyPr>
          <a:lstStyle/>
          <a:p>
            <a:pPr marL="342900" indent="-342900">
              <a:buAutoNum type="arabicPeriod"/>
            </a:pPr>
            <a:r>
              <a:rPr lang="en-GB" sz="3200" dirty="0"/>
              <a:t>Rotational kinematics</a:t>
            </a:r>
            <a:endParaRPr lang="en-GB" sz="3200" dirty="0"/>
          </a:p>
          <a:p>
            <a:pPr marL="342900" indent="-342900">
              <a:buAutoNum type="arabicPeriod"/>
            </a:pPr>
            <a:r>
              <a:rPr lang="en-GB" sz="3200" dirty="0"/>
              <a:t>The moment of inertia </a:t>
            </a:r>
            <a:endParaRPr lang="en-GB" sz="32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99392"/>
            <a:ext cx="8229600" cy="1143000"/>
          </a:xfrm>
        </p:spPr>
        <p:txBody>
          <a:bodyPr/>
          <a:lstStyle/>
          <a:p>
            <a:r>
              <a:rPr lang="en-GB" dirty="0"/>
              <a:t>	Contents</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TextBox 4"/>
          <p:cNvSpPr txBox="1"/>
          <p:nvPr/>
        </p:nvSpPr>
        <p:spPr>
          <a:xfrm>
            <a:off x="1259632" y="1367057"/>
            <a:ext cx="7365504" cy="1569660"/>
          </a:xfrm>
          <a:prstGeom prst="rect">
            <a:avLst/>
          </a:prstGeom>
          <a:noFill/>
        </p:spPr>
        <p:txBody>
          <a:bodyPr wrap="square" rtlCol="0">
            <a:spAutoFit/>
          </a:bodyPr>
          <a:lstStyle/>
          <a:p>
            <a:pPr marL="342900" indent="-342900">
              <a:buAutoNum type="arabicPeriod"/>
            </a:pPr>
            <a:r>
              <a:rPr lang="en-GB" sz="3200" dirty="0"/>
              <a:t>Rotational kinematics</a:t>
            </a:r>
            <a:endParaRPr lang="en-GB" sz="3200" dirty="0"/>
          </a:p>
          <a:p>
            <a:pPr marL="342900" indent="-342900">
              <a:buAutoNum type="arabicPeriod"/>
            </a:pPr>
            <a:r>
              <a:rPr lang="en-GB" sz="3200" dirty="0"/>
              <a:t>The moment of inertia </a:t>
            </a:r>
            <a:endParaRPr lang="en-GB" sz="3200" dirty="0"/>
          </a:p>
          <a:p>
            <a:pPr marL="342900" indent="-342900">
              <a:buAutoNum type="arabicPeriod"/>
            </a:pPr>
            <a:r>
              <a:rPr lang="en-GB" sz="3200" dirty="0"/>
              <a:t>The rotational kinetic energy </a:t>
            </a:r>
            <a:endParaRPr lang="en-GB"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167875"/>
            <a:ext cx="8229600" cy="1143000"/>
          </a:xfrm>
        </p:spPr>
        <p:txBody>
          <a:bodyPr/>
          <a:lstStyle/>
          <a:p>
            <a:r>
              <a:rPr lang="en-GB" dirty="0"/>
              <a:t>Mass changing problems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TextBox 4"/>
          <p:cNvSpPr txBox="1"/>
          <p:nvPr/>
        </p:nvSpPr>
        <p:spPr>
          <a:xfrm>
            <a:off x="636588" y="1124744"/>
            <a:ext cx="8856984" cy="646331"/>
          </a:xfrm>
          <a:prstGeom prst="rect">
            <a:avLst/>
          </a:prstGeom>
          <a:noFill/>
        </p:spPr>
        <p:txBody>
          <a:bodyPr wrap="square" rtlCol="0">
            <a:spAutoFit/>
          </a:bodyPr>
          <a:lstStyle/>
          <a:p>
            <a:r>
              <a:rPr lang="en-GB" dirty="0"/>
              <a:t>The concept of momentum permits also to describe problems where the mass of the body considered is changing,</a:t>
            </a:r>
            <a:endParaRPr lang="en-US" dirty="0"/>
          </a:p>
        </p:txBody>
      </p:sp>
      <p:sp>
        <p:nvSpPr>
          <p:cNvPr id="6" name="TextBox 5"/>
          <p:cNvSpPr txBox="1"/>
          <p:nvPr/>
        </p:nvSpPr>
        <p:spPr>
          <a:xfrm>
            <a:off x="641537" y="2132856"/>
            <a:ext cx="4099199" cy="369332"/>
          </a:xfrm>
          <a:prstGeom prst="rect">
            <a:avLst/>
          </a:prstGeom>
          <a:noFill/>
        </p:spPr>
        <p:txBody>
          <a:bodyPr wrap="none" rtlCol="0">
            <a:spAutoFit/>
          </a:bodyPr>
          <a:lstStyle/>
          <a:p>
            <a:r>
              <a:rPr lang="en-GB" dirty="0"/>
              <a:t>Take care that the Newton’s second law as</a:t>
            </a:r>
            <a:endParaRPr lang="en-GB" dirty="0"/>
          </a:p>
        </p:txBody>
      </p:sp>
      <mc:AlternateContent xmlns:mc="http://schemas.openxmlformats.org/markup-compatibility/2006">
        <mc:Choice xmlns:a14="http://schemas.microsoft.com/office/drawing/2010/main" Requires="a14">
          <p:sp>
            <p:nvSpPr>
              <p:cNvPr id="7" name="TextBox 6"/>
              <p:cNvSpPr txBox="1"/>
              <p:nvPr/>
            </p:nvSpPr>
            <p:spPr>
              <a:xfrm>
                <a:off x="4740736" y="2055639"/>
                <a:ext cx="1017715" cy="54470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𝑚</m:t>
                      </m:r>
                      <m:f>
                        <m:fPr>
                          <m:ctrlPr>
                            <a:rPr lang="en-GB" b="0" i="1" smtClean="0">
                              <a:latin typeface="Cambria Math" panose="02040503050406030204" pitchFamily="18" charset="0"/>
                            </a:rPr>
                          </m:ctrlPr>
                        </m:fPr>
                        <m:num>
                          <m:r>
                            <a:rPr lang="en-GB" i="1">
                              <a:latin typeface="Cambria Math" panose="02040503050406030204" pitchFamily="18" charset="0"/>
                            </a:rPr>
                            <m:t>𝑑</m:t>
                          </m:r>
                          <m:acc>
                            <m:accPr>
                              <m:chr m:val="⃗"/>
                              <m:ctrlPr>
                                <a:rPr lang="en-GB" i="1">
                                  <a:latin typeface="Cambria Math" panose="02040503050406030204" pitchFamily="18" charset="0"/>
                                </a:rPr>
                              </m:ctrlPr>
                            </m:accPr>
                            <m:e>
                              <m:r>
                                <a:rPr lang="en-GB" i="1">
                                  <a:latin typeface="Cambria Math" panose="02040503050406030204" pitchFamily="18" charset="0"/>
                                </a:rPr>
                                <m:t>𝑣</m:t>
                              </m:r>
                            </m:e>
                          </m:acc>
                        </m:num>
                        <m:den>
                          <m:r>
                            <a:rPr lang="en-GB" b="0" i="1" smtClean="0">
                              <a:latin typeface="Cambria Math" panose="02040503050406030204" pitchFamily="18" charset="0"/>
                            </a:rPr>
                            <m:t>𝑑𝑡</m:t>
                          </m:r>
                        </m:den>
                      </m:f>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𝐹</m:t>
                          </m:r>
                        </m:e>
                      </m:acc>
                    </m:oMath>
                  </m:oMathPara>
                </a14:m>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4740736" y="2055639"/>
                <a:ext cx="1017715" cy="544701"/>
              </a:xfrm>
              <a:prstGeom prst="rect">
                <a:avLst/>
              </a:prstGeom>
              <a:blipFill rotWithShape="1">
                <a:blip r:embed="rId1"/>
                <a:stretch>
                  <a:fillRect l="-45" t="-26" r="-1596" b="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6949119" y="2086535"/>
                <a:ext cx="818301" cy="52591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GB" b="0" i="1" smtClean="0">
                              <a:latin typeface="Cambria Math" panose="02040503050406030204" pitchFamily="18" charset="0"/>
                            </a:rPr>
                            <m:t>𝑑𝑚</m:t>
                          </m:r>
                        </m:num>
                        <m:den>
                          <m:r>
                            <a:rPr lang="en-GB" b="0" i="1" smtClean="0">
                              <a:latin typeface="Cambria Math" panose="02040503050406030204" pitchFamily="18" charset="0"/>
                            </a:rPr>
                            <m:t>𝑑𝑡</m:t>
                          </m:r>
                        </m:den>
                      </m:f>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6949119" y="2086535"/>
                <a:ext cx="818301" cy="525913"/>
              </a:xfrm>
              <a:prstGeom prst="rect">
                <a:avLst/>
              </a:prstGeom>
              <a:blipFill rotWithShape="1">
                <a:blip r:embed="rId2"/>
                <a:stretch>
                  <a:fillRect l="-38" t="-106" r="-3402" b="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Rectangle 9"/>
              <p:cNvSpPr/>
              <p:nvPr/>
            </p:nvSpPr>
            <p:spPr>
              <a:xfrm>
                <a:off x="636588" y="3284984"/>
                <a:ext cx="3164328" cy="491288"/>
              </a:xfrm>
              <a:prstGeom prst="rect">
                <a:avLst/>
              </a:prstGeom>
            </p:spPr>
            <p:txBody>
              <a:bodyPr wrap="none">
                <a:spAutoFit/>
              </a:bodyPr>
              <a:lstStyle/>
              <a:p>
                <a:r>
                  <a:rPr lang="en-US" dirty="0"/>
                  <a:t>If </a:t>
                </a:r>
                <a14:m>
                  <m:oMath xmlns:m="http://schemas.openxmlformats.org/officeDocument/2006/math">
                    <m:f>
                      <m:fPr>
                        <m:ctrlPr>
                          <a:rPr lang="en-US" i="1">
                            <a:latin typeface="Cambria Math" panose="02040503050406030204" pitchFamily="18" charset="0"/>
                          </a:rPr>
                        </m:ctrlPr>
                      </m:fPr>
                      <m:num>
                        <m:r>
                          <a:rPr lang="en-GB" i="1">
                            <a:latin typeface="Cambria Math" panose="02040503050406030204" pitchFamily="18" charset="0"/>
                          </a:rPr>
                          <m:t>𝑑𝑚</m:t>
                        </m:r>
                      </m:num>
                      <m:den>
                        <m:r>
                          <a:rPr lang="en-GB" i="1">
                            <a:latin typeface="Cambria Math" panose="02040503050406030204" pitchFamily="18" charset="0"/>
                          </a:rPr>
                          <m:t>𝑑𝑡</m:t>
                        </m:r>
                      </m:den>
                    </m:f>
                    <m:r>
                      <a:rPr lang="en-GB" i="1" smtClean="0">
                        <a:latin typeface="Cambria Math" panose="02040503050406030204" pitchFamily="18" charset="0"/>
                        <a:ea typeface="Cambria Math" panose="02040503050406030204" pitchFamily="18" charset="0"/>
                      </a:rPr>
                      <m:t>≠</m:t>
                    </m:r>
                    <m:r>
                      <a:rPr lang="en-GB" i="1">
                        <a:latin typeface="Cambria Math" panose="02040503050406030204" pitchFamily="18" charset="0"/>
                      </a:rPr>
                      <m:t>0</m:t>
                    </m:r>
                  </m:oMath>
                </a14:m>
                <a:r>
                  <a:rPr lang="en-US" dirty="0"/>
                  <a:t>, it is necessary to use </a:t>
                </a:r>
                <a:endParaRPr lang="en-US" dirty="0"/>
              </a:p>
            </p:txBody>
          </p:sp>
        </mc:Choice>
        <mc:Fallback>
          <p:sp>
            <p:nvSpPr>
              <p:cNvPr id="10" name="Rectangle 9"/>
              <p:cNvSpPr>
                <a:spLocks noRot="1" noChangeAspect="1" noMove="1" noResize="1" noEditPoints="1" noAdjustHandles="1" noChangeArrowheads="1" noChangeShapeType="1" noTextEdit="1"/>
              </p:cNvSpPr>
              <p:nvPr/>
            </p:nvSpPr>
            <p:spPr>
              <a:xfrm>
                <a:off x="636588" y="3284984"/>
                <a:ext cx="3164328" cy="491288"/>
              </a:xfrm>
              <a:prstGeom prst="rect">
                <a:avLst/>
              </a:prstGeom>
              <a:blipFill rotWithShape="1">
                <a:blip r:embed="rId3"/>
                <a:stretch>
                  <a:fillRect l="-10" t="-26" r="14" b="11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3774141" y="3222659"/>
                <a:ext cx="780598" cy="5464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i="1">
                              <a:latin typeface="Cambria Math" panose="02040503050406030204" pitchFamily="18" charset="0"/>
                            </a:rPr>
                            <m:t>𝑑</m:t>
                          </m:r>
                          <m:acc>
                            <m:accPr>
                              <m:chr m:val="⃗"/>
                              <m:ctrlPr>
                                <a:rPr lang="en-GB" i="1">
                                  <a:latin typeface="Cambria Math" panose="02040503050406030204" pitchFamily="18" charset="0"/>
                                </a:rPr>
                              </m:ctrlPr>
                            </m:accPr>
                            <m:e>
                              <m:r>
                                <a:rPr lang="en-GB" b="0" i="1" smtClean="0">
                                  <a:latin typeface="Cambria Math" panose="02040503050406030204" pitchFamily="18" charset="0"/>
                                </a:rPr>
                                <m:t>𝑝</m:t>
                              </m:r>
                            </m:e>
                          </m:acc>
                        </m:num>
                        <m:den>
                          <m:r>
                            <a:rPr lang="en-GB" b="0" i="1" smtClean="0">
                              <a:latin typeface="Cambria Math" panose="02040503050406030204" pitchFamily="18" charset="0"/>
                            </a:rPr>
                            <m:t>𝑑𝑡</m:t>
                          </m:r>
                        </m:den>
                      </m:f>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𝐹</m:t>
                          </m:r>
                        </m:e>
                      </m:acc>
                    </m:oMath>
                  </m:oMathPara>
                </a14:m>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3774141" y="3222659"/>
                <a:ext cx="780598" cy="546432"/>
              </a:xfrm>
              <a:prstGeom prst="rect">
                <a:avLst/>
              </a:prstGeom>
              <a:blipFill rotWithShape="1">
                <a:blip r:embed="rId4"/>
                <a:stretch>
                  <a:fillRect l="-43" t="-6" r="-2781" b="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3774141" y="4048774"/>
                <a:ext cx="1171603" cy="54649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i="1">
                              <a:latin typeface="Cambria Math" panose="02040503050406030204" pitchFamily="18" charset="0"/>
                            </a:rPr>
                            <m:t>𝑑</m:t>
                          </m:r>
                          <m:r>
                            <a:rPr lang="en-GB" b="0" i="1" smtClean="0">
                              <a:latin typeface="Cambria Math" panose="02040503050406030204" pitchFamily="18" charset="0"/>
                            </a:rPr>
                            <m:t>(</m:t>
                          </m:r>
                          <m:r>
                            <a:rPr lang="en-GB" b="0" i="1" smtClean="0">
                              <a:latin typeface="Cambria Math" panose="02040503050406030204" pitchFamily="18" charset="0"/>
                            </a:rPr>
                            <m:t>𝑚</m:t>
                          </m:r>
                          <m:acc>
                            <m:accPr>
                              <m:chr m:val="⃗"/>
                              <m:ctrlPr>
                                <a:rPr lang="en-GB" i="1">
                                  <a:latin typeface="Cambria Math" panose="02040503050406030204" pitchFamily="18" charset="0"/>
                                </a:rPr>
                              </m:ctrlPr>
                            </m:accPr>
                            <m:e>
                              <m:r>
                                <a:rPr lang="en-GB" b="0" i="1" smtClean="0">
                                  <a:latin typeface="Cambria Math" panose="02040503050406030204" pitchFamily="18" charset="0"/>
                                </a:rPr>
                                <m:t>𝑣</m:t>
                              </m:r>
                            </m:e>
                          </m:acc>
                          <m:r>
                            <a:rPr lang="en-GB" b="0" i="1" smtClean="0">
                              <a:latin typeface="Cambria Math" panose="02040503050406030204" pitchFamily="18" charset="0"/>
                            </a:rPr>
                            <m:t>)</m:t>
                          </m:r>
                        </m:num>
                        <m:den>
                          <m:r>
                            <a:rPr lang="en-GB" b="0" i="1" smtClean="0">
                              <a:latin typeface="Cambria Math" panose="02040503050406030204" pitchFamily="18" charset="0"/>
                            </a:rPr>
                            <m:t>𝑑𝑡</m:t>
                          </m:r>
                        </m:den>
                      </m:f>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𝐹</m:t>
                          </m:r>
                        </m:e>
                      </m:acc>
                    </m:oMath>
                  </m:oMathPara>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3774141" y="4048774"/>
                <a:ext cx="1171603" cy="546496"/>
              </a:xfrm>
              <a:prstGeom prst="rect">
                <a:avLst/>
              </a:prstGeom>
              <a:blipFill rotWithShape="1">
                <a:blip r:embed="rId5"/>
                <a:stretch>
                  <a:fillRect l="-29" t="-3" r="-1270" b="7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3774140" y="5009752"/>
                <a:ext cx="1794657" cy="54649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𝑚</m:t>
                      </m:r>
                      <m:f>
                        <m:fPr>
                          <m:ctrlPr>
                            <a:rPr lang="en-GB" b="0" i="1" smtClean="0">
                              <a:latin typeface="Cambria Math" panose="02040503050406030204" pitchFamily="18" charset="0"/>
                            </a:rPr>
                          </m:ctrlPr>
                        </m:fPr>
                        <m:num>
                          <m:r>
                            <a:rPr lang="en-GB" i="1">
                              <a:latin typeface="Cambria Math" panose="02040503050406030204" pitchFamily="18" charset="0"/>
                            </a:rPr>
                            <m:t>𝑑</m:t>
                          </m:r>
                          <m:acc>
                            <m:accPr>
                              <m:chr m:val="⃗"/>
                              <m:ctrlPr>
                                <a:rPr lang="en-GB" i="1">
                                  <a:latin typeface="Cambria Math" panose="02040503050406030204" pitchFamily="18" charset="0"/>
                                </a:rPr>
                              </m:ctrlPr>
                            </m:accPr>
                            <m:e>
                              <m:r>
                                <a:rPr lang="en-GB" i="1">
                                  <a:latin typeface="Cambria Math" panose="02040503050406030204" pitchFamily="18" charset="0"/>
                                </a:rPr>
                                <m:t>𝑣</m:t>
                              </m:r>
                            </m:e>
                          </m:acc>
                        </m:num>
                        <m:den>
                          <m:r>
                            <a:rPr lang="en-GB" b="0" i="1" smtClean="0">
                              <a:latin typeface="Cambria Math" panose="02040503050406030204" pitchFamily="18" charset="0"/>
                            </a:rPr>
                            <m:t>𝑑𝑡</m:t>
                          </m:r>
                        </m:den>
                      </m:f>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𝑣</m:t>
                          </m:r>
                        </m:e>
                      </m:acc>
                      <m:f>
                        <m:fPr>
                          <m:ctrlPr>
                            <a:rPr lang="en-GB" b="0" i="1" smtClean="0">
                              <a:latin typeface="Cambria Math" panose="02040503050406030204" pitchFamily="18" charset="0"/>
                            </a:rPr>
                          </m:ctrlPr>
                        </m:fPr>
                        <m:num>
                          <m:r>
                            <a:rPr lang="en-GB" b="0" i="1" smtClean="0">
                              <a:latin typeface="Cambria Math" panose="02040503050406030204" pitchFamily="18" charset="0"/>
                            </a:rPr>
                            <m:t>𝑑𝑚</m:t>
                          </m:r>
                        </m:num>
                        <m:den>
                          <m:r>
                            <a:rPr lang="en-GB" b="0" i="1" smtClean="0">
                              <a:latin typeface="Cambria Math" panose="02040503050406030204" pitchFamily="18" charset="0"/>
                            </a:rPr>
                            <m:t>𝑑𝑡</m:t>
                          </m:r>
                        </m:den>
                      </m:f>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𝐹</m:t>
                          </m:r>
                        </m:e>
                      </m:acc>
                    </m:oMath>
                  </m:oMathPara>
                </a14:m>
                <a:endParaRPr lang="en-US" dirty="0"/>
              </a:p>
            </p:txBody>
          </p:sp>
        </mc:Choice>
        <mc:Fallback>
          <p:sp>
            <p:nvSpPr>
              <p:cNvPr id="13" name="TextBox 12"/>
              <p:cNvSpPr txBox="1">
                <a:spLocks noRot="1" noChangeAspect="1" noMove="1" noResize="1" noEditPoints="1" noAdjustHandles="1" noChangeArrowheads="1" noChangeShapeType="1" noTextEdit="1"/>
              </p:cNvSpPr>
              <p:nvPr/>
            </p:nvSpPr>
            <p:spPr>
              <a:xfrm>
                <a:off x="3774140" y="5009752"/>
                <a:ext cx="1794657" cy="546496"/>
              </a:xfrm>
              <a:prstGeom prst="rect">
                <a:avLst/>
              </a:prstGeom>
              <a:blipFill rotWithShape="1">
                <a:blip r:embed="rId6"/>
                <a:stretch>
                  <a:fillRect l="-19" t="-43" r="-433" b="116"/>
                </a:stretch>
              </a:blipFill>
            </p:spPr>
            <p:txBody>
              <a:bodyPr/>
              <a:lstStyle/>
              <a:p>
                <a:r>
                  <a:rPr lang="zh-CN" altLang="en-US">
                    <a:noFill/>
                  </a:rPr>
                  <a:t> </a:t>
                </a:r>
              </a:p>
            </p:txBody>
          </p:sp>
        </mc:Fallback>
      </mc:AlternateContent>
      <p:sp>
        <p:nvSpPr>
          <p:cNvPr id="15" name="Rectangle 14"/>
          <p:cNvSpPr/>
          <p:nvPr/>
        </p:nvSpPr>
        <p:spPr>
          <a:xfrm>
            <a:off x="5824685" y="2231008"/>
            <a:ext cx="1056700" cy="369332"/>
          </a:xfrm>
          <a:prstGeom prst="rect">
            <a:avLst/>
          </a:prstGeom>
        </p:spPr>
        <p:txBody>
          <a:bodyPr wrap="none">
            <a:spAutoFit/>
          </a:bodyPr>
          <a:lstStyle/>
          <a:p>
            <a:r>
              <a:rPr lang="en-GB" dirty="0"/>
              <a:t>is valid if</a:t>
            </a:r>
            <a:endParaRPr lang="en-US" dirty="0"/>
          </a:p>
        </p:txBody>
      </p:sp>
      <p:sp>
        <p:nvSpPr>
          <p:cNvPr id="16" name="TextBox 15"/>
          <p:cNvSpPr txBox="1"/>
          <p:nvPr/>
        </p:nvSpPr>
        <p:spPr>
          <a:xfrm>
            <a:off x="6577756" y="2743242"/>
            <a:ext cx="2915816" cy="369332"/>
          </a:xfrm>
          <a:prstGeom prst="rect">
            <a:avLst/>
          </a:prstGeom>
          <a:noFill/>
        </p:spPr>
        <p:txBody>
          <a:bodyPr wrap="square" rtlCol="0">
            <a:spAutoFit/>
          </a:bodyPr>
          <a:lstStyle/>
          <a:p>
            <a:r>
              <a:rPr lang="en-GB" dirty="0"/>
              <a:t>(i.e. the mass is constant)</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99392"/>
            <a:ext cx="8229600" cy="1143000"/>
          </a:xfrm>
        </p:spPr>
        <p:txBody>
          <a:bodyPr/>
          <a:lstStyle/>
          <a:p>
            <a:r>
              <a:rPr lang="en-GB" dirty="0"/>
              <a:t>	Contents</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TextBox 4"/>
          <p:cNvSpPr txBox="1"/>
          <p:nvPr/>
        </p:nvSpPr>
        <p:spPr>
          <a:xfrm>
            <a:off x="1259632" y="1367057"/>
            <a:ext cx="7365504" cy="2062103"/>
          </a:xfrm>
          <a:prstGeom prst="rect">
            <a:avLst/>
          </a:prstGeom>
          <a:noFill/>
        </p:spPr>
        <p:txBody>
          <a:bodyPr wrap="square" rtlCol="0">
            <a:spAutoFit/>
          </a:bodyPr>
          <a:lstStyle/>
          <a:p>
            <a:pPr marL="342900" indent="-342900">
              <a:buAutoNum type="arabicPeriod"/>
            </a:pPr>
            <a:r>
              <a:rPr lang="en-GB" sz="3200" dirty="0"/>
              <a:t>Rotational kinematics</a:t>
            </a:r>
            <a:endParaRPr lang="en-GB" sz="3200" dirty="0"/>
          </a:p>
          <a:p>
            <a:pPr marL="342900" indent="-342900">
              <a:buAutoNum type="arabicPeriod"/>
            </a:pPr>
            <a:r>
              <a:rPr lang="en-GB" sz="3200" dirty="0"/>
              <a:t>The moment of inertia </a:t>
            </a:r>
            <a:endParaRPr lang="en-GB" sz="3200" dirty="0"/>
          </a:p>
          <a:p>
            <a:pPr marL="342900" indent="-342900">
              <a:buAutoNum type="arabicPeriod"/>
            </a:pPr>
            <a:r>
              <a:rPr lang="en-GB" sz="3200" dirty="0"/>
              <a:t>The rotational kinetic energy </a:t>
            </a:r>
            <a:endParaRPr lang="en-GB" sz="3200" dirty="0"/>
          </a:p>
          <a:p>
            <a:pPr marL="342900" indent="-342900">
              <a:buAutoNum type="arabicPeriod"/>
            </a:pPr>
            <a:r>
              <a:rPr lang="en-GB" sz="3200" dirty="0"/>
              <a:t>Torque applied to a body</a:t>
            </a:r>
            <a:endParaRPr lang="en-GB" sz="32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99392"/>
            <a:ext cx="8229600" cy="1143000"/>
          </a:xfrm>
        </p:spPr>
        <p:txBody>
          <a:bodyPr/>
          <a:lstStyle/>
          <a:p>
            <a:r>
              <a:rPr lang="en-GB" dirty="0"/>
              <a:t>	Contents</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TextBox 4"/>
          <p:cNvSpPr txBox="1"/>
          <p:nvPr/>
        </p:nvSpPr>
        <p:spPr>
          <a:xfrm>
            <a:off x="1259632" y="1367057"/>
            <a:ext cx="7365504" cy="3046988"/>
          </a:xfrm>
          <a:prstGeom prst="rect">
            <a:avLst/>
          </a:prstGeom>
          <a:noFill/>
        </p:spPr>
        <p:txBody>
          <a:bodyPr wrap="square" rtlCol="0">
            <a:spAutoFit/>
          </a:bodyPr>
          <a:lstStyle/>
          <a:p>
            <a:pPr marL="342900" indent="-342900">
              <a:buAutoNum type="arabicPeriod"/>
            </a:pPr>
            <a:r>
              <a:rPr lang="en-GB" sz="3200" dirty="0"/>
              <a:t>Rotational kinematics</a:t>
            </a:r>
            <a:endParaRPr lang="en-GB" sz="3200" dirty="0"/>
          </a:p>
          <a:p>
            <a:pPr marL="342900" indent="-342900">
              <a:buAutoNum type="arabicPeriod"/>
            </a:pPr>
            <a:r>
              <a:rPr lang="en-GB" sz="3200" dirty="0"/>
              <a:t>The moment of inertia </a:t>
            </a:r>
            <a:endParaRPr lang="en-GB" sz="3200" dirty="0"/>
          </a:p>
          <a:p>
            <a:pPr marL="342900" indent="-342900">
              <a:buAutoNum type="arabicPeriod"/>
            </a:pPr>
            <a:r>
              <a:rPr lang="en-GB" sz="3200" dirty="0"/>
              <a:t>The rotational kinetic energy </a:t>
            </a:r>
            <a:endParaRPr lang="en-GB" sz="3200" dirty="0"/>
          </a:p>
          <a:p>
            <a:pPr marL="342900" indent="-342900">
              <a:buAutoNum type="arabicPeriod"/>
            </a:pPr>
            <a:r>
              <a:rPr lang="en-GB" sz="3200" dirty="0"/>
              <a:t>Torque applied to a body</a:t>
            </a:r>
            <a:endParaRPr lang="en-GB" sz="3200" dirty="0"/>
          </a:p>
          <a:p>
            <a:pPr marL="342900" indent="-342900">
              <a:buAutoNum type="arabicPeriod"/>
            </a:pPr>
            <a:r>
              <a:rPr lang="en-GB" sz="3200" dirty="0"/>
              <a:t>Rotational dynamics law (similar with Newton’s 2</a:t>
            </a:r>
            <a:r>
              <a:rPr lang="en-GB" sz="3200" baseline="30000" dirty="0"/>
              <a:t>nd</a:t>
            </a:r>
            <a:r>
              <a:rPr lang="en-GB" sz="3200" dirty="0"/>
              <a:t> law)</a:t>
            </a:r>
            <a:endParaRPr lang="en-GB" sz="32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99392"/>
            <a:ext cx="8229600" cy="1143000"/>
          </a:xfrm>
        </p:spPr>
        <p:txBody>
          <a:bodyPr/>
          <a:lstStyle/>
          <a:p>
            <a:r>
              <a:rPr lang="en-GB" dirty="0"/>
              <a:t>	Contents</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TextBox 4"/>
          <p:cNvSpPr txBox="1"/>
          <p:nvPr/>
        </p:nvSpPr>
        <p:spPr>
          <a:xfrm>
            <a:off x="1259632" y="1367057"/>
            <a:ext cx="7365504" cy="4031873"/>
          </a:xfrm>
          <a:prstGeom prst="rect">
            <a:avLst/>
          </a:prstGeom>
          <a:noFill/>
        </p:spPr>
        <p:txBody>
          <a:bodyPr wrap="square" rtlCol="0">
            <a:spAutoFit/>
          </a:bodyPr>
          <a:lstStyle/>
          <a:p>
            <a:pPr marL="342900" indent="-342900">
              <a:buAutoNum type="arabicPeriod"/>
            </a:pPr>
            <a:r>
              <a:rPr lang="en-GB" sz="3200" dirty="0"/>
              <a:t>Rotational kinematics</a:t>
            </a:r>
            <a:endParaRPr lang="en-GB" sz="3200" dirty="0"/>
          </a:p>
          <a:p>
            <a:pPr marL="342900" indent="-342900">
              <a:buAutoNum type="arabicPeriod"/>
            </a:pPr>
            <a:r>
              <a:rPr lang="en-GB" sz="3200" dirty="0"/>
              <a:t>The moment of inertia </a:t>
            </a:r>
            <a:endParaRPr lang="en-GB" sz="3200" dirty="0"/>
          </a:p>
          <a:p>
            <a:pPr marL="342900" indent="-342900">
              <a:buAutoNum type="arabicPeriod"/>
            </a:pPr>
            <a:r>
              <a:rPr lang="en-GB" sz="3200" dirty="0"/>
              <a:t>The rotational kinetic energy </a:t>
            </a:r>
            <a:endParaRPr lang="en-GB" sz="3200" dirty="0"/>
          </a:p>
          <a:p>
            <a:pPr marL="342900" indent="-342900">
              <a:buAutoNum type="arabicPeriod"/>
            </a:pPr>
            <a:r>
              <a:rPr lang="en-GB" sz="3200" dirty="0"/>
              <a:t>Torque applied to a body</a:t>
            </a:r>
            <a:endParaRPr lang="en-GB" sz="3200" dirty="0"/>
          </a:p>
          <a:p>
            <a:pPr marL="342900" indent="-342900">
              <a:buAutoNum type="arabicPeriod"/>
            </a:pPr>
            <a:r>
              <a:rPr lang="en-GB" sz="3200" dirty="0"/>
              <a:t>Rotational dynamics law (similar with Newton’s 2</a:t>
            </a:r>
            <a:r>
              <a:rPr lang="en-GB" sz="3200" baseline="30000" dirty="0"/>
              <a:t>nd</a:t>
            </a:r>
            <a:r>
              <a:rPr lang="en-GB" sz="3200" dirty="0"/>
              <a:t> law)</a:t>
            </a:r>
            <a:endParaRPr lang="en-GB" sz="3200" dirty="0"/>
          </a:p>
          <a:p>
            <a:pPr marL="342900" indent="-342900">
              <a:buAutoNum type="arabicPeriod"/>
            </a:pPr>
            <a:r>
              <a:rPr lang="en-GB" sz="3200" dirty="0"/>
              <a:t>The work done by an applied torque </a:t>
            </a:r>
            <a:endParaRPr lang="en-GB" sz="3200" dirty="0"/>
          </a:p>
          <a:p>
            <a:pPr marL="342900" indent="-342900">
              <a:buAutoNum type="arabicPeriod"/>
            </a:pPr>
            <a:r>
              <a:rPr lang="en-GB" sz="3200" dirty="0"/>
              <a:t>The angular momentum </a:t>
            </a:r>
            <a:endParaRPr lang="en-US" sz="32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36912"/>
            <a:ext cx="8229600" cy="1143000"/>
          </a:xfrm>
        </p:spPr>
        <p:txBody>
          <a:bodyPr/>
          <a:lstStyle/>
          <a:p>
            <a:r>
              <a:rPr lang="en-GB" dirty="0"/>
              <a:t>1. Rotational kinematics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028" y="-99392"/>
            <a:ext cx="8229600" cy="1143000"/>
          </a:xfrm>
        </p:spPr>
        <p:txBody>
          <a:bodyPr/>
          <a:lstStyle/>
          <a:p>
            <a:r>
              <a:rPr lang="en-GB" sz="4000" dirty="0"/>
              <a:t>The angular velocity: introduction </a:t>
            </a:r>
            <a:endParaRPr lang="en-US" sz="40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Oval 2"/>
          <p:cNvSpPr/>
          <p:nvPr/>
        </p:nvSpPr>
        <p:spPr>
          <a:xfrm>
            <a:off x="1187624" y="867061"/>
            <a:ext cx="2664296" cy="2736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725135" y="2129586"/>
            <a:ext cx="216024"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endCxn id="3" idx="7"/>
          </p:cNvCxnSpPr>
          <p:nvPr/>
        </p:nvCxnSpPr>
        <p:spPr>
          <a:xfrm flipV="1">
            <a:off x="2627784" y="1267783"/>
            <a:ext cx="833959" cy="11114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TextBox 8"/>
              <p:cNvSpPr txBox="1"/>
              <p:nvPr/>
            </p:nvSpPr>
            <p:spPr>
              <a:xfrm>
                <a:off x="2872986" y="1517519"/>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𝑟</m:t>
                      </m:r>
                    </m:oMath>
                  </m:oMathPara>
                </a14:m>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2872986" y="1517519"/>
                <a:ext cx="171777" cy="276999"/>
              </a:xfrm>
              <a:prstGeom prst="rect">
                <a:avLst/>
              </a:prstGeom>
              <a:blipFill rotWithShape="1">
                <a:blip r:embed="rId1"/>
                <a:stretch>
                  <a:fillRect l="-143" t="-182" r="-18150" b="3"/>
                </a:stretch>
              </a:blipFill>
            </p:spPr>
            <p:txBody>
              <a:bodyPr/>
              <a:lstStyle/>
              <a:p>
                <a:r>
                  <a:rPr lang="zh-CN" altLang="en-US">
                    <a:noFill/>
                  </a:rPr>
                  <a:t> </a:t>
                </a:r>
              </a:p>
            </p:txBody>
          </p:sp>
        </mc:Fallback>
      </mc:AlternateContent>
      <p:cxnSp>
        <p:nvCxnSpPr>
          <p:cNvPr id="11" name="Straight Connector 10"/>
          <p:cNvCxnSpPr>
            <a:endCxn id="3" idx="6"/>
          </p:cNvCxnSpPr>
          <p:nvPr/>
        </p:nvCxnSpPr>
        <p:spPr>
          <a:xfrm flipV="1">
            <a:off x="2656831" y="2235213"/>
            <a:ext cx="1195089" cy="1223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eeform 14"/>
          <p:cNvSpPr/>
          <p:nvPr/>
        </p:nvSpPr>
        <p:spPr>
          <a:xfrm>
            <a:off x="2870097" y="2044253"/>
            <a:ext cx="45719" cy="290229"/>
          </a:xfrm>
          <a:custGeom>
            <a:avLst/>
            <a:gdLst>
              <a:gd name="connsiteX0" fmla="*/ 39189 w 183277"/>
              <a:gd name="connsiteY0" fmla="*/ 418012 h 418012"/>
              <a:gd name="connsiteX1" fmla="*/ 182880 w 183277"/>
              <a:gd name="connsiteY1" fmla="*/ 156755 h 418012"/>
              <a:gd name="connsiteX2" fmla="*/ 0 w 183277"/>
              <a:gd name="connsiteY2" fmla="*/ 0 h 418012"/>
              <a:gd name="connsiteX3" fmla="*/ 0 w 183277"/>
              <a:gd name="connsiteY3" fmla="*/ 0 h 418012"/>
            </a:gdLst>
            <a:ahLst/>
            <a:cxnLst>
              <a:cxn ang="0">
                <a:pos x="connsiteX0" y="connsiteY0"/>
              </a:cxn>
              <a:cxn ang="0">
                <a:pos x="connsiteX1" y="connsiteY1"/>
              </a:cxn>
              <a:cxn ang="0">
                <a:pos x="connsiteX2" y="connsiteY2"/>
              </a:cxn>
              <a:cxn ang="0">
                <a:pos x="connsiteX3" y="connsiteY3"/>
              </a:cxn>
            </a:cxnLst>
            <a:rect l="l" t="t" r="r" b="b"/>
            <a:pathLst>
              <a:path w="183277" h="418012">
                <a:moveTo>
                  <a:pt x="39189" y="418012"/>
                </a:moveTo>
                <a:cubicBezTo>
                  <a:pt x="114300" y="322218"/>
                  <a:pt x="189411" y="226424"/>
                  <a:pt x="182880" y="156755"/>
                </a:cubicBezTo>
                <a:cubicBezTo>
                  <a:pt x="176349" y="87086"/>
                  <a:pt x="0" y="0"/>
                  <a:pt x="0" y="0"/>
                </a:cubicBez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6" name="TextBox 15"/>
              <p:cNvSpPr txBox="1"/>
              <p:nvPr/>
            </p:nvSpPr>
            <p:spPr>
              <a:xfrm>
                <a:off x="2958874" y="1991087"/>
                <a:ext cx="19428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16" name="TextBox 15"/>
              <p:cNvSpPr txBox="1">
                <a:spLocks noRot="1" noChangeAspect="1" noMove="1" noResize="1" noEditPoints="1" noAdjustHandles="1" noChangeArrowheads="1" noChangeShapeType="1" noTextEdit="1"/>
              </p:cNvSpPr>
              <p:nvPr/>
            </p:nvSpPr>
            <p:spPr>
              <a:xfrm>
                <a:off x="2958874" y="1991087"/>
                <a:ext cx="194284" cy="276999"/>
              </a:xfrm>
              <a:prstGeom prst="rect">
                <a:avLst/>
              </a:prstGeom>
              <a:blipFill rotWithShape="1">
                <a:blip r:embed="rId2"/>
                <a:stretch>
                  <a:fillRect l="-211" t="-131" r="-15491" b="18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3825041" y="1397759"/>
                <a:ext cx="71679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𝑠</m:t>
                      </m:r>
                      <m:r>
                        <a:rPr lang="en-GB" b="0" i="1" smtClean="0">
                          <a:latin typeface="Cambria Math" panose="02040503050406030204" pitchFamily="18" charset="0"/>
                        </a:rPr>
                        <m:t>=</m:t>
                      </m:r>
                      <m:r>
                        <a:rPr lang="en-GB" b="0" i="1" smtClean="0">
                          <a:latin typeface="Cambria Math" panose="02040503050406030204" pitchFamily="18" charset="0"/>
                        </a:rPr>
                        <m:t>𝑟</m:t>
                      </m:r>
                      <m:r>
                        <a:rPr lang="en-GB" b="0"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17" name="TextBox 16"/>
              <p:cNvSpPr txBox="1">
                <a:spLocks noRot="1" noChangeAspect="1" noMove="1" noResize="1" noEditPoints="1" noAdjustHandles="1" noChangeArrowheads="1" noChangeShapeType="1" noTextEdit="1"/>
              </p:cNvSpPr>
              <p:nvPr/>
            </p:nvSpPr>
            <p:spPr>
              <a:xfrm>
                <a:off x="3825041" y="1397759"/>
                <a:ext cx="716799" cy="276999"/>
              </a:xfrm>
              <a:prstGeom prst="rect">
                <a:avLst/>
              </a:prstGeom>
              <a:blipFill rotWithShape="1">
                <a:blip r:embed="rId3"/>
                <a:stretch>
                  <a:fillRect l="-61" t="-45" r="-3410" b="95"/>
                </a:stretch>
              </a:blipFill>
            </p:spPr>
            <p:txBody>
              <a:bodyPr/>
              <a:lstStyle/>
              <a:p>
                <a:r>
                  <a:rPr lang="zh-CN" altLang="en-US">
                    <a:noFill/>
                  </a:rPr>
                  <a:t> </a:t>
                </a:r>
              </a:p>
            </p:txBody>
          </p:sp>
        </mc:Fallback>
      </mc:AlternateContent>
      <p:sp>
        <p:nvSpPr>
          <p:cNvPr id="18" name="Freeform 17"/>
          <p:cNvSpPr/>
          <p:nvPr/>
        </p:nvSpPr>
        <p:spPr>
          <a:xfrm>
            <a:off x="3485407" y="1289910"/>
            <a:ext cx="339634" cy="940526"/>
          </a:xfrm>
          <a:custGeom>
            <a:avLst/>
            <a:gdLst>
              <a:gd name="connsiteX0" fmla="*/ 339634 w 339634"/>
              <a:gd name="connsiteY0" fmla="*/ 940526 h 940526"/>
              <a:gd name="connsiteX1" fmla="*/ 274320 w 339634"/>
              <a:gd name="connsiteY1" fmla="*/ 457200 h 940526"/>
              <a:gd name="connsiteX2" fmla="*/ 274320 w 339634"/>
              <a:gd name="connsiteY2" fmla="*/ 457200 h 940526"/>
              <a:gd name="connsiteX3" fmla="*/ 0 w 339634"/>
              <a:gd name="connsiteY3" fmla="*/ 0 h 940526"/>
            </a:gdLst>
            <a:ahLst/>
            <a:cxnLst>
              <a:cxn ang="0">
                <a:pos x="connsiteX0" y="connsiteY0"/>
              </a:cxn>
              <a:cxn ang="0">
                <a:pos x="connsiteX1" y="connsiteY1"/>
              </a:cxn>
              <a:cxn ang="0">
                <a:pos x="connsiteX2" y="connsiteY2"/>
              </a:cxn>
              <a:cxn ang="0">
                <a:pos x="connsiteX3" y="connsiteY3"/>
              </a:cxn>
            </a:cxnLst>
            <a:rect l="l" t="t" r="r" b="b"/>
            <a:pathLst>
              <a:path w="339634" h="940526">
                <a:moveTo>
                  <a:pt x="339634" y="940526"/>
                </a:moveTo>
                <a:lnTo>
                  <a:pt x="274320" y="457200"/>
                </a:lnTo>
                <a:lnTo>
                  <a:pt x="274320" y="457200"/>
                </a:lnTo>
                <a:lnTo>
                  <a:pt x="0" y="0"/>
                </a:lnTo>
              </a:path>
            </a:pathLst>
          </a:cu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p:nvPr/>
        </p:nvCxnSpPr>
        <p:spPr>
          <a:xfrm flipV="1">
            <a:off x="3852297" y="1718184"/>
            <a:ext cx="0" cy="54990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1" name="TextBox 20"/>
              <p:cNvSpPr txBox="1"/>
              <p:nvPr/>
            </p:nvSpPr>
            <p:spPr>
              <a:xfrm>
                <a:off x="539552" y="3680921"/>
                <a:ext cx="7632848" cy="646331"/>
              </a:xfrm>
              <a:prstGeom prst="rect">
                <a:avLst/>
              </a:prstGeom>
              <a:noFill/>
            </p:spPr>
            <p:txBody>
              <a:bodyPr wrap="square" rtlCol="0">
                <a:spAutoFit/>
              </a:bodyPr>
              <a:lstStyle/>
              <a:p>
                <a:r>
                  <a:rPr lang="en-GB" dirty="0"/>
                  <a:t>We consider the circular motion (for instance of a point of a wheel in rotation), along a circle of radius </a:t>
                </a:r>
                <a14:m>
                  <m:oMath xmlns:m="http://schemas.openxmlformats.org/officeDocument/2006/math">
                    <m:r>
                      <a:rPr lang="en-GB" b="0" i="1" smtClean="0">
                        <a:latin typeface="Cambria Math" panose="02040503050406030204" pitchFamily="18" charset="0"/>
                      </a:rPr>
                      <m:t>𝑟</m:t>
                    </m:r>
                    <m:r>
                      <a:rPr lang="en-GB" b="0" i="0" smtClean="0">
                        <a:latin typeface="Cambria Math" panose="02040503050406030204" pitchFamily="18" charset="0"/>
                      </a:rPr>
                      <m:t>. </m:t>
                    </m:r>
                  </m:oMath>
                </a14:m>
                <a:r>
                  <a:rPr lang="en-US" dirty="0"/>
                  <a:t> The magnitude of the velocity vector is: </a:t>
                </a:r>
                <a:endParaRPr lang="en-US" dirty="0"/>
              </a:p>
            </p:txBody>
          </p:sp>
        </mc:Choice>
        <mc:Fallback>
          <p:sp>
            <p:nvSpPr>
              <p:cNvPr id="21" name="TextBox 20"/>
              <p:cNvSpPr txBox="1">
                <a:spLocks noRot="1" noChangeAspect="1" noMove="1" noResize="1" noEditPoints="1" noAdjustHandles="1" noChangeArrowheads="1" noChangeShapeType="1" noTextEdit="1"/>
              </p:cNvSpPr>
              <p:nvPr/>
            </p:nvSpPr>
            <p:spPr>
              <a:xfrm>
                <a:off x="539552" y="3680921"/>
                <a:ext cx="7632848" cy="646331"/>
              </a:xfrm>
              <a:prstGeom prst="rect">
                <a:avLst/>
              </a:prstGeom>
              <a:blipFill rotWithShape="1">
                <a:blip r:embed="rId4"/>
                <a:stretch>
                  <a:fillRect l="-6" t="-71" r="8" b="5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TextBox 21"/>
              <p:cNvSpPr txBox="1"/>
              <p:nvPr/>
            </p:nvSpPr>
            <p:spPr>
              <a:xfrm>
                <a:off x="3957293" y="1894559"/>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22" name="TextBox 21"/>
              <p:cNvSpPr txBox="1">
                <a:spLocks noRot="1" noChangeAspect="1" noMove="1" noResize="1" noEditPoints="1" noAdjustHandles="1" noChangeArrowheads="1" noChangeShapeType="1" noTextEdit="1"/>
              </p:cNvSpPr>
              <p:nvPr/>
            </p:nvSpPr>
            <p:spPr>
              <a:xfrm>
                <a:off x="3957293" y="1894559"/>
                <a:ext cx="189474" cy="276999"/>
              </a:xfrm>
              <a:prstGeom prst="rect">
                <a:avLst/>
              </a:prstGeom>
              <a:blipFill rotWithShape="1">
                <a:blip r:embed="rId5"/>
                <a:stretch>
                  <a:fillRect l="-321" t="-128" r="-15972" b="-510"/>
                </a:stretch>
              </a:blipFill>
            </p:spPr>
            <p:txBody>
              <a:bodyPr/>
              <a:lstStyle/>
              <a:p>
                <a:r>
                  <a:rPr lang="zh-CN" altLang="en-US">
                    <a:noFill/>
                  </a:rPr>
                  <a:t> </a:t>
                </a:r>
              </a:p>
            </p:txBody>
          </p:sp>
        </mc:Fallback>
      </mc:AlternateContent>
      <p:pic>
        <p:nvPicPr>
          <p:cNvPr id="35" name="Picture 34"/>
          <p:cNvPicPr>
            <a:picLocks noChangeAspect="1"/>
          </p:cNvPicPr>
          <p:nvPr/>
        </p:nvPicPr>
        <p:blipFill>
          <a:blip r:embed="rId6"/>
          <a:stretch>
            <a:fillRect/>
          </a:stretch>
        </p:blipFill>
        <p:spPr>
          <a:xfrm>
            <a:off x="4995347" y="764704"/>
            <a:ext cx="2966646" cy="2927816"/>
          </a:xfrm>
          <a:prstGeom prst="rect">
            <a:avLst/>
          </a:prstGeom>
        </p:spPr>
      </p:pic>
      <p:sp>
        <p:nvSpPr>
          <p:cNvPr id="36" name="Oval 35"/>
          <p:cNvSpPr/>
          <p:nvPr/>
        </p:nvSpPr>
        <p:spPr>
          <a:xfrm>
            <a:off x="7812360" y="2235213"/>
            <a:ext cx="216024"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p:nvPr/>
        </p:nvCxnSpPr>
        <p:spPr>
          <a:xfrm flipV="1">
            <a:off x="7884368" y="1829327"/>
            <a:ext cx="0" cy="54990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8" name="TextBox 37"/>
              <p:cNvSpPr txBox="1"/>
              <p:nvPr/>
            </p:nvSpPr>
            <p:spPr>
              <a:xfrm>
                <a:off x="7989364" y="2005702"/>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38" name="TextBox 37"/>
              <p:cNvSpPr txBox="1">
                <a:spLocks noRot="1" noChangeAspect="1" noMove="1" noResize="1" noEditPoints="1" noAdjustHandles="1" noChangeArrowheads="1" noChangeShapeType="1" noTextEdit="1"/>
              </p:cNvSpPr>
              <p:nvPr/>
            </p:nvSpPr>
            <p:spPr>
              <a:xfrm>
                <a:off x="7989364" y="2005702"/>
                <a:ext cx="189474" cy="276999"/>
              </a:xfrm>
              <a:prstGeom prst="rect">
                <a:avLst/>
              </a:prstGeom>
              <a:blipFill rotWithShape="1">
                <a:blip r:embed="rId5"/>
                <a:stretch>
                  <a:fillRect l="-226" t="-134" r="-16067" b="-503"/>
                </a:stretch>
              </a:blipFill>
            </p:spPr>
            <p:txBody>
              <a:bodyPr/>
              <a:lstStyle/>
              <a:p>
                <a:r>
                  <a:rPr lang="zh-CN" altLang="en-US">
                    <a:noFill/>
                  </a:rPr>
                  <a:t> </a:t>
                </a:r>
              </a:p>
            </p:txBody>
          </p:sp>
        </mc:Fallback>
      </mc:AlternateContent>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028" y="-99392"/>
            <a:ext cx="8229600" cy="1143000"/>
          </a:xfrm>
        </p:spPr>
        <p:txBody>
          <a:bodyPr/>
          <a:lstStyle/>
          <a:p>
            <a:r>
              <a:rPr lang="en-GB" sz="4000" dirty="0"/>
              <a:t>The angular velocity: introduction </a:t>
            </a:r>
            <a:endParaRPr lang="en-US" sz="40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Oval 2"/>
          <p:cNvSpPr/>
          <p:nvPr/>
        </p:nvSpPr>
        <p:spPr>
          <a:xfrm>
            <a:off x="1187624" y="867061"/>
            <a:ext cx="2664296" cy="2736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725135" y="2129586"/>
            <a:ext cx="216024"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endCxn id="3" idx="7"/>
          </p:cNvCxnSpPr>
          <p:nvPr/>
        </p:nvCxnSpPr>
        <p:spPr>
          <a:xfrm flipV="1">
            <a:off x="2627784" y="1267783"/>
            <a:ext cx="833959" cy="11114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TextBox 8"/>
              <p:cNvSpPr txBox="1"/>
              <p:nvPr/>
            </p:nvSpPr>
            <p:spPr>
              <a:xfrm>
                <a:off x="2872986" y="1517519"/>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𝑟</m:t>
                      </m:r>
                    </m:oMath>
                  </m:oMathPara>
                </a14:m>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2872986" y="1517519"/>
                <a:ext cx="171777" cy="276999"/>
              </a:xfrm>
              <a:prstGeom prst="rect">
                <a:avLst/>
              </a:prstGeom>
              <a:blipFill rotWithShape="1">
                <a:blip r:embed="rId1"/>
                <a:stretch>
                  <a:fillRect l="-143" t="-182" r="-18150" b="3"/>
                </a:stretch>
              </a:blipFill>
            </p:spPr>
            <p:txBody>
              <a:bodyPr/>
              <a:lstStyle/>
              <a:p>
                <a:r>
                  <a:rPr lang="zh-CN" altLang="en-US">
                    <a:noFill/>
                  </a:rPr>
                  <a:t> </a:t>
                </a:r>
              </a:p>
            </p:txBody>
          </p:sp>
        </mc:Fallback>
      </mc:AlternateContent>
      <p:cxnSp>
        <p:nvCxnSpPr>
          <p:cNvPr id="11" name="Straight Connector 10"/>
          <p:cNvCxnSpPr>
            <a:endCxn id="3" idx="6"/>
          </p:cNvCxnSpPr>
          <p:nvPr/>
        </p:nvCxnSpPr>
        <p:spPr>
          <a:xfrm flipV="1">
            <a:off x="2656831" y="2235213"/>
            <a:ext cx="1195089" cy="1223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eeform 14"/>
          <p:cNvSpPr/>
          <p:nvPr/>
        </p:nvSpPr>
        <p:spPr>
          <a:xfrm>
            <a:off x="2870097" y="2044253"/>
            <a:ext cx="45719" cy="290229"/>
          </a:xfrm>
          <a:custGeom>
            <a:avLst/>
            <a:gdLst>
              <a:gd name="connsiteX0" fmla="*/ 39189 w 183277"/>
              <a:gd name="connsiteY0" fmla="*/ 418012 h 418012"/>
              <a:gd name="connsiteX1" fmla="*/ 182880 w 183277"/>
              <a:gd name="connsiteY1" fmla="*/ 156755 h 418012"/>
              <a:gd name="connsiteX2" fmla="*/ 0 w 183277"/>
              <a:gd name="connsiteY2" fmla="*/ 0 h 418012"/>
              <a:gd name="connsiteX3" fmla="*/ 0 w 183277"/>
              <a:gd name="connsiteY3" fmla="*/ 0 h 418012"/>
            </a:gdLst>
            <a:ahLst/>
            <a:cxnLst>
              <a:cxn ang="0">
                <a:pos x="connsiteX0" y="connsiteY0"/>
              </a:cxn>
              <a:cxn ang="0">
                <a:pos x="connsiteX1" y="connsiteY1"/>
              </a:cxn>
              <a:cxn ang="0">
                <a:pos x="connsiteX2" y="connsiteY2"/>
              </a:cxn>
              <a:cxn ang="0">
                <a:pos x="connsiteX3" y="connsiteY3"/>
              </a:cxn>
            </a:cxnLst>
            <a:rect l="l" t="t" r="r" b="b"/>
            <a:pathLst>
              <a:path w="183277" h="418012">
                <a:moveTo>
                  <a:pt x="39189" y="418012"/>
                </a:moveTo>
                <a:cubicBezTo>
                  <a:pt x="114300" y="322218"/>
                  <a:pt x="189411" y="226424"/>
                  <a:pt x="182880" y="156755"/>
                </a:cubicBezTo>
                <a:cubicBezTo>
                  <a:pt x="176349" y="87086"/>
                  <a:pt x="0" y="0"/>
                  <a:pt x="0" y="0"/>
                </a:cubicBez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6" name="TextBox 15"/>
              <p:cNvSpPr txBox="1"/>
              <p:nvPr/>
            </p:nvSpPr>
            <p:spPr>
              <a:xfrm>
                <a:off x="2958874" y="1991087"/>
                <a:ext cx="19428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16" name="TextBox 15"/>
              <p:cNvSpPr txBox="1">
                <a:spLocks noRot="1" noChangeAspect="1" noMove="1" noResize="1" noEditPoints="1" noAdjustHandles="1" noChangeArrowheads="1" noChangeShapeType="1" noTextEdit="1"/>
              </p:cNvSpPr>
              <p:nvPr/>
            </p:nvSpPr>
            <p:spPr>
              <a:xfrm>
                <a:off x="2958874" y="1991087"/>
                <a:ext cx="194284" cy="276999"/>
              </a:xfrm>
              <a:prstGeom prst="rect">
                <a:avLst/>
              </a:prstGeom>
              <a:blipFill rotWithShape="1">
                <a:blip r:embed="rId2"/>
                <a:stretch>
                  <a:fillRect l="-211" t="-131" r="-15491" b="18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3825041" y="1397759"/>
                <a:ext cx="71679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𝑠</m:t>
                      </m:r>
                      <m:r>
                        <a:rPr lang="en-GB" b="0" i="1" smtClean="0">
                          <a:latin typeface="Cambria Math" panose="02040503050406030204" pitchFamily="18" charset="0"/>
                        </a:rPr>
                        <m:t>=</m:t>
                      </m:r>
                      <m:r>
                        <a:rPr lang="en-GB" b="0" i="1" smtClean="0">
                          <a:latin typeface="Cambria Math" panose="02040503050406030204" pitchFamily="18" charset="0"/>
                        </a:rPr>
                        <m:t>𝑟</m:t>
                      </m:r>
                      <m:r>
                        <a:rPr lang="en-GB" b="0"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17" name="TextBox 16"/>
              <p:cNvSpPr txBox="1">
                <a:spLocks noRot="1" noChangeAspect="1" noMove="1" noResize="1" noEditPoints="1" noAdjustHandles="1" noChangeArrowheads="1" noChangeShapeType="1" noTextEdit="1"/>
              </p:cNvSpPr>
              <p:nvPr/>
            </p:nvSpPr>
            <p:spPr>
              <a:xfrm>
                <a:off x="3825041" y="1397759"/>
                <a:ext cx="716799" cy="276999"/>
              </a:xfrm>
              <a:prstGeom prst="rect">
                <a:avLst/>
              </a:prstGeom>
              <a:blipFill rotWithShape="1">
                <a:blip r:embed="rId3"/>
                <a:stretch>
                  <a:fillRect l="-61" t="-45" r="-3410" b="95"/>
                </a:stretch>
              </a:blipFill>
            </p:spPr>
            <p:txBody>
              <a:bodyPr/>
              <a:lstStyle/>
              <a:p>
                <a:r>
                  <a:rPr lang="zh-CN" altLang="en-US">
                    <a:noFill/>
                  </a:rPr>
                  <a:t> </a:t>
                </a:r>
              </a:p>
            </p:txBody>
          </p:sp>
        </mc:Fallback>
      </mc:AlternateContent>
      <p:sp>
        <p:nvSpPr>
          <p:cNvPr id="18" name="Freeform 17"/>
          <p:cNvSpPr/>
          <p:nvPr/>
        </p:nvSpPr>
        <p:spPr>
          <a:xfrm>
            <a:off x="3485407" y="1289910"/>
            <a:ext cx="339634" cy="940526"/>
          </a:xfrm>
          <a:custGeom>
            <a:avLst/>
            <a:gdLst>
              <a:gd name="connsiteX0" fmla="*/ 339634 w 339634"/>
              <a:gd name="connsiteY0" fmla="*/ 940526 h 940526"/>
              <a:gd name="connsiteX1" fmla="*/ 274320 w 339634"/>
              <a:gd name="connsiteY1" fmla="*/ 457200 h 940526"/>
              <a:gd name="connsiteX2" fmla="*/ 274320 w 339634"/>
              <a:gd name="connsiteY2" fmla="*/ 457200 h 940526"/>
              <a:gd name="connsiteX3" fmla="*/ 0 w 339634"/>
              <a:gd name="connsiteY3" fmla="*/ 0 h 940526"/>
            </a:gdLst>
            <a:ahLst/>
            <a:cxnLst>
              <a:cxn ang="0">
                <a:pos x="connsiteX0" y="connsiteY0"/>
              </a:cxn>
              <a:cxn ang="0">
                <a:pos x="connsiteX1" y="connsiteY1"/>
              </a:cxn>
              <a:cxn ang="0">
                <a:pos x="connsiteX2" y="connsiteY2"/>
              </a:cxn>
              <a:cxn ang="0">
                <a:pos x="connsiteX3" y="connsiteY3"/>
              </a:cxn>
            </a:cxnLst>
            <a:rect l="l" t="t" r="r" b="b"/>
            <a:pathLst>
              <a:path w="339634" h="940526">
                <a:moveTo>
                  <a:pt x="339634" y="940526"/>
                </a:moveTo>
                <a:lnTo>
                  <a:pt x="274320" y="457200"/>
                </a:lnTo>
                <a:lnTo>
                  <a:pt x="274320" y="457200"/>
                </a:lnTo>
                <a:lnTo>
                  <a:pt x="0" y="0"/>
                </a:lnTo>
              </a:path>
            </a:pathLst>
          </a:cu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p:nvPr/>
        </p:nvCxnSpPr>
        <p:spPr>
          <a:xfrm flipV="1">
            <a:off x="3852297" y="1718184"/>
            <a:ext cx="0" cy="54990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1" name="TextBox 20"/>
              <p:cNvSpPr txBox="1"/>
              <p:nvPr/>
            </p:nvSpPr>
            <p:spPr>
              <a:xfrm>
                <a:off x="539552" y="3680921"/>
                <a:ext cx="7632848" cy="646331"/>
              </a:xfrm>
              <a:prstGeom prst="rect">
                <a:avLst/>
              </a:prstGeom>
              <a:noFill/>
            </p:spPr>
            <p:txBody>
              <a:bodyPr wrap="square" rtlCol="0">
                <a:spAutoFit/>
              </a:bodyPr>
              <a:lstStyle/>
              <a:p>
                <a:r>
                  <a:rPr lang="en-GB" dirty="0"/>
                  <a:t>We consider the circular motion (for instance of a point of a wheel in rotation), along a circle of radius </a:t>
                </a:r>
                <a14:m>
                  <m:oMath xmlns:m="http://schemas.openxmlformats.org/officeDocument/2006/math">
                    <m:r>
                      <a:rPr lang="en-GB" b="0" i="1" smtClean="0">
                        <a:latin typeface="Cambria Math" panose="02040503050406030204" pitchFamily="18" charset="0"/>
                      </a:rPr>
                      <m:t>𝑟</m:t>
                    </m:r>
                    <m:r>
                      <a:rPr lang="en-GB" b="0" i="0" smtClean="0">
                        <a:latin typeface="Cambria Math" panose="02040503050406030204" pitchFamily="18" charset="0"/>
                      </a:rPr>
                      <m:t>. </m:t>
                    </m:r>
                  </m:oMath>
                </a14:m>
                <a:r>
                  <a:rPr lang="en-US" dirty="0"/>
                  <a:t> The magnitude of the velocity vector is: </a:t>
                </a:r>
                <a:endParaRPr lang="en-US" dirty="0"/>
              </a:p>
            </p:txBody>
          </p:sp>
        </mc:Choice>
        <mc:Fallback>
          <p:sp>
            <p:nvSpPr>
              <p:cNvPr id="21" name="TextBox 20"/>
              <p:cNvSpPr txBox="1">
                <a:spLocks noRot="1" noChangeAspect="1" noMove="1" noResize="1" noEditPoints="1" noAdjustHandles="1" noChangeArrowheads="1" noChangeShapeType="1" noTextEdit="1"/>
              </p:cNvSpPr>
              <p:nvPr/>
            </p:nvSpPr>
            <p:spPr>
              <a:xfrm>
                <a:off x="539552" y="3680921"/>
                <a:ext cx="7632848" cy="646331"/>
              </a:xfrm>
              <a:prstGeom prst="rect">
                <a:avLst/>
              </a:prstGeom>
              <a:blipFill rotWithShape="1">
                <a:blip r:embed="rId4"/>
                <a:stretch>
                  <a:fillRect l="-6" t="-71" r="8" b="5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TextBox 21"/>
              <p:cNvSpPr txBox="1"/>
              <p:nvPr/>
            </p:nvSpPr>
            <p:spPr>
              <a:xfrm>
                <a:off x="3957293" y="1894559"/>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22" name="TextBox 21"/>
              <p:cNvSpPr txBox="1">
                <a:spLocks noRot="1" noChangeAspect="1" noMove="1" noResize="1" noEditPoints="1" noAdjustHandles="1" noChangeArrowheads="1" noChangeShapeType="1" noTextEdit="1"/>
              </p:cNvSpPr>
              <p:nvPr/>
            </p:nvSpPr>
            <p:spPr>
              <a:xfrm>
                <a:off x="3957293" y="1894559"/>
                <a:ext cx="189474" cy="276999"/>
              </a:xfrm>
              <a:prstGeom prst="rect">
                <a:avLst/>
              </a:prstGeom>
              <a:blipFill rotWithShape="1">
                <a:blip r:embed="rId5"/>
                <a:stretch>
                  <a:fillRect l="-321" t="-128" r="-15972" b="-510"/>
                </a:stretch>
              </a:blipFill>
            </p:spPr>
            <p:txBody>
              <a:bodyPr/>
              <a:lstStyle/>
              <a:p>
                <a:r>
                  <a:rPr lang="zh-CN" altLang="en-US">
                    <a:noFill/>
                  </a:rPr>
                  <a:t> </a:t>
                </a:r>
              </a:p>
            </p:txBody>
          </p:sp>
        </mc:Fallback>
      </mc:AlternateContent>
      <p:pic>
        <p:nvPicPr>
          <p:cNvPr id="35" name="Picture 34"/>
          <p:cNvPicPr>
            <a:picLocks noChangeAspect="1"/>
          </p:cNvPicPr>
          <p:nvPr/>
        </p:nvPicPr>
        <p:blipFill>
          <a:blip r:embed="rId6"/>
          <a:stretch>
            <a:fillRect/>
          </a:stretch>
        </p:blipFill>
        <p:spPr>
          <a:xfrm>
            <a:off x="4995347" y="764704"/>
            <a:ext cx="2966646" cy="2927816"/>
          </a:xfrm>
          <a:prstGeom prst="rect">
            <a:avLst/>
          </a:prstGeom>
        </p:spPr>
      </p:pic>
      <p:sp>
        <p:nvSpPr>
          <p:cNvPr id="36" name="Oval 35"/>
          <p:cNvSpPr/>
          <p:nvPr/>
        </p:nvSpPr>
        <p:spPr>
          <a:xfrm>
            <a:off x="7812360" y="2235213"/>
            <a:ext cx="216024"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p:nvPr/>
        </p:nvCxnSpPr>
        <p:spPr>
          <a:xfrm flipV="1">
            <a:off x="7884368" y="1829327"/>
            <a:ext cx="0" cy="54990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8" name="TextBox 37"/>
              <p:cNvSpPr txBox="1"/>
              <p:nvPr/>
            </p:nvSpPr>
            <p:spPr>
              <a:xfrm>
                <a:off x="7989364" y="2005702"/>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38" name="TextBox 37"/>
              <p:cNvSpPr txBox="1">
                <a:spLocks noRot="1" noChangeAspect="1" noMove="1" noResize="1" noEditPoints="1" noAdjustHandles="1" noChangeArrowheads="1" noChangeShapeType="1" noTextEdit="1"/>
              </p:cNvSpPr>
              <p:nvPr/>
            </p:nvSpPr>
            <p:spPr>
              <a:xfrm>
                <a:off x="7989364" y="2005702"/>
                <a:ext cx="189474" cy="276999"/>
              </a:xfrm>
              <a:prstGeom prst="rect">
                <a:avLst/>
              </a:prstGeom>
              <a:blipFill rotWithShape="1">
                <a:blip r:embed="rId5"/>
                <a:stretch>
                  <a:fillRect l="-226" t="-134" r="-16067" b="-50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9" name="TextBox 38"/>
              <p:cNvSpPr txBox="1"/>
              <p:nvPr/>
            </p:nvSpPr>
            <p:spPr>
              <a:xfrm>
                <a:off x="2436636" y="4394960"/>
                <a:ext cx="3838680" cy="8180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𝑣</m:t>
                      </m:r>
                      <m:r>
                        <a:rPr lang="en-GB" sz="2800" b="0" i="1" smtClean="0">
                          <a:latin typeface="Cambria Math" panose="02040503050406030204" pitchFamily="18" charset="0"/>
                        </a:rPr>
                        <m:t>=</m:t>
                      </m:r>
                      <m:f>
                        <m:fPr>
                          <m:ctrlPr>
                            <a:rPr lang="en-US" sz="2800" i="1" smtClean="0">
                              <a:latin typeface="Cambria Math" panose="02040503050406030204" pitchFamily="18" charset="0"/>
                            </a:rPr>
                          </m:ctrlPr>
                        </m:fPr>
                        <m:num>
                          <m:r>
                            <a:rPr lang="en-GB" sz="2800" b="0" i="1" smtClean="0">
                              <a:latin typeface="Cambria Math" panose="02040503050406030204" pitchFamily="18" charset="0"/>
                            </a:rPr>
                            <m:t>𝑑𝑠</m:t>
                          </m:r>
                        </m:num>
                        <m:den>
                          <m:r>
                            <a:rPr lang="en-GB" sz="2800" b="0" i="1" smtClean="0">
                              <a:latin typeface="Cambria Math" panose="02040503050406030204" pitchFamily="18" charset="0"/>
                            </a:rPr>
                            <m:t>𝑑𝑡</m:t>
                          </m:r>
                        </m:den>
                      </m:f>
                      <m:r>
                        <a:rPr lang="en-GB" sz="2800" b="0" i="1" smtClean="0">
                          <a:latin typeface="Cambria Math" panose="02040503050406030204" pitchFamily="18" charset="0"/>
                        </a:rPr>
                        <m:t>=</m:t>
                      </m:r>
                      <m:f>
                        <m:fPr>
                          <m:ctrlPr>
                            <a:rPr lang="en-GB" sz="2800" b="0" i="1" smtClean="0">
                              <a:latin typeface="Cambria Math" panose="02040503050406030204" pitchFamily="18" charset="0"/>
                            </a:rPr>
                          </m:ctrlPr>
                        </m:fPr>
                        <m:num>
                          <m:r>
                            <a:rPr lang="en-GB" sz="2800" b="0" i="1" smtClean="0">
                              <a:latin typeface="Cambria Math" panose="02040503050406030204" pitchFamily="18" charset="0"/>
                            </a:rPr>
                            <m:t>𝑑</m:t>
                          </m:r>
                        </m:num>
                        <m:den>
                          <m:r>
                            <a:rPr lang="en-GB" sz="2800" b="0" i="1" smtClean="0">
                              <a:latin typeface="Cambria Math" panose="02040503050406030204" pitchFamily="18" charset="0"/>
                            </a:rPr>
                            <m:t>𝑑𝑡</m:t>
                          </m:r>
                        </m:den>
                      </m:f>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𝑟</m:t>
                          </m:r>
                          <m:r>
                            <a:rPr lang="en-GB" sz="2800" b="0" i="1" smtClean="0">
                              <a:latin typeface="Cambria Math" panose="02040503050406030204" pitchFamily="18" charset="0"/>
                              <a:ea typeface="Cambria Math" panose="02040503050406030204" pitchFamily="18" charset="0"/>
                            </a:rPr>
                            <m:t>𝜃</m:t>
                          </m:r>
                        </m:e>
                      </m:d>
                      <m:r>
                        <a:rPr lang="en-GB" sz="2800" b="0" i="1" smtClean="0">
                          <a:latin typeface="Cambria Math" panose="02040503050406030204" pitchFamily="18" charset="0"/>
                        </a:rPr>
                        <m:t>=</m:t>
                      </m:r>
                      <m:r>
                        <a:rPr lang="en-GB" sz="2800" b="0" i="1" smtClean="0">
                          <a:latin typeface="Cambria Math" panose="02040503050406030204" pitchFamily="18" charset="0"/>
                        </a:rPr>
                        <m:t>𝑟</m:t>
                      </m:r>
                      <m:f>
                        <m:fPr>
                          <m:ctrlPr>
                            <a:rPr lang="en-GB" sz="2800" b="0" i="1" smtClean="0">
                              <a:latin typeface="Cambria Math" panose="02040503050406030204" pitchFamily="18" charset="0"/>
                            </a:rPr>
                          </m:ctrlPr>
                        </m:fPr>
                        <m:num>
                          <m:r>
                            <a:rPr lang="en-GB" sz="2800" b="0" i="1" smtClean="0">
                              <a:latin typeface="Cambria Math" panose="02040503050406030204" pitchFamily="18" charset="0"/>
                            </a:rPr>
                            <m:t>𝑑</m:t>
                          </m:r>
                          <m:r>
                            <a:rPr lang="en-GB" sz="2800" b="0" i="1" smtClean="0">
                              <a:latin typeface="Cambria Math" panose="02040503050406030204" pitchFamily="18" charset="0"/>
                              <a:ea typeface="Cambria Math" panose="02040503050406030204" pitchFamily="18" charset="0"/>
                            </a:rPr>
                            <m:t>𝜃</m:t>
                          </m:r>
                        </m:num>
                        <m:den>
                          <m:r>
                            <a:rPr lang="en-GB" sz="2800" b="0" i="1" smtClean="0">
                              <a:latin typeface="Cambria Math" panose="02040503050406030204" pitchFamily="18" charset="0"/>
                            </a:rPr>
                            <m:t>𝑑𝑡</m:t>
                          </m:r>
                        </m:den>
                      </m:f>
                    </m:oMath>
                  </m:oMathPara>
                </a14:m>
                <a:endParaRPr lang="en-US" sz="2800" dirty="0"/>
              </a:p>
            </p:txBody>
          </p:sp>
        </mc:Choice>
        <mc:Fallback>
          <p:sp>
            <p:nvSpPr>
              <p:cNvPr id="39" name="TextBox 38"/>
              <p:cNvSpPr txBox="1">
                <a:spLocks noRot="1" noChangeAspect="1" noMove="1" noResize="1" noEditPoints="1" noAdjustHandles="1" noChangeArrowheads="1" noChangeShapeType="1" noTextEdit="1"/>
              </p:cNvSpPr>
              <p:nvPr/>
            </p:nvSpPr>
            <p:spPr>
              <a:xfrm>
                <a:off x="2436636" y="4394960"/>
                <a:ext cx="3838680" cy="818044"/>
              </a:xfrm>
              <a:prstGeom prst="rect">
                <a:avLst/>
              </a:prstGeom>
              <a:blipFill rotWithShape="1">
                <a:blip r:embed="rId7"/>
                <a:stretch>
                  <a:fillRect l="-4" t="-15" r="-258" b="35"/>
                </a:stretch>
              </a:blipFill>
            </p:spPr>
            <p:txBody>
              <a:bodyPr/>
              <a:lstStyle/>
              <a:p>
                <a:r>
                  <a:rPr lang="zh-CN" altLang="en-US">
                    <a:noFill/>
                  </a:rPr>
                  <a:t> </a:t>
                </a:r>
              </a:p>
            </p:txBody>
          </p:sp>
        </mc:Fallback>
      </mc:AlternateContent>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028" y="-99392"/>
            <a:ext cx="8229600" cy="1143000"/>
          </a:xfrm>
        </p:spPr>
        <p:txBody>
          <a:bodyPr/>
          <a:lstStyle/>
          <a:p>
            <a:r>
              <a:rPr lang="en-GB" sz="4000" dirty="0"/>
              <a:t>The angular velocity: introduction </a:t>
            </a:r>
            <a:endParaRPr lang="en-US" sz="40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Oval 2"/>
          <p:cNvSpPr/>
          <p:nvPr/>
        </p:nvSpPr>
        <p:spPr>
          <a:xfrm>
            <a:off x="1187624" y="867061"/>
            <a:ext cx="2664296" cy="2736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725135" y="2129586"/>
            <a:ext cx="216024"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endCxn id="3" idx="7"/>
          </p:cNvCxnSpPr>
          <p:nvPr/>
        </p:nvCxnSpPr>
        <p:spPr>
          <a:xfrm flipV="1">
            <a:off x="2627784" y="1267783"/>
            <a:ext cx="833959" cy="11114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TextBox 8"/>
              <p:cNvSpPr txBox="1"/>
              <p:nvPr/>
            </p:nvSpPr>
            <p:spPr>
              <a:xfrm>
                <a:off x="2872986" y="1517519"/>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𝑟</m:t>
                      </m:r>
                    </m:oMath>
                  </m:oMathPara>
                </a14:m>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2872986" y="1517519"/>
                <a:ext cx="171777" cy="276999"/>
              </a:xfrm>
              <a:prstGeom prst="rect">
                <a:avLst/>
              </a:prstGeom>
              <a:blipFill rotWithShape="1">
                <a:blip r:embed="rId1"/>
                <a:stretch>
                  <a:fillRect l="-143" t="-182" r="-18150" b="3"/>
                </a:stretch>
              </a:blipFill>
            </p:spPr>
            <p:txBody>
              <a:bodyPr/>
              <a:lstStyle/>
              <a:p>
                <a:r>
                  <a:rPr lang="zh-CN" altLang="en-US">
                    <a:noFill/>
                  </a:rPr>
                  <a:t> </a:t>
                </a:r>
              </a:p>
            </p:txBody>
          </p:sp>
        </mc:Fallback>
      </mc:AlternateContent>
      <p:cxnSp>
        <p:nvCxnSpPr>
          <p:cNvPr id="11" name="Straight Connector 10"/>
          <p:cNvCxnSpPr>
            <a:endCxn id="3" idx="6"/>
          </p:cNvCxnSpPr>
          <p:nvPr/>
        </p:nvCxnSpPr>
        <p:spPr>
          <a:xfrm flipV="1">
            <a:off x="2656831" y="2235213"/>
            <a:ext cx="1195089" cy="1223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eeform 14"/>
          <p:cNvSpPr/>
          <p:nvPr/>
        </p:nvSpPr>
        <p:spPr>
          <a:xfrm>
            <a:off x="2870097" y="2044253"/>
            <a:ext cx="45719" cy="290229"/>
          </a:xfrm>
          <a:custGeom>
            <a:avLst/>
            <a:gdLst>
              <a:gd name="connsiteX0" fmla="*/ 39189 w 183277"/>
              <a:gd name="connsiteY0" fmla="*/ 418012 h 418012"/>
              <a:gd name="connsiteX1" fmla="*/ 182880 w 183277"/>
              <a:gd name="connsiteY1" fmla="*/ 156755 h 418012"/>
              <a:gd name="connsiteX2" fmla="*/ 0 w 183277"/>
              <a:gd name="connsiteY2" fmla="*/ 0 h 418012"/>
              <a:gd name="connsiteX3" fmla="*/ 0 w 183277"/>
              <a:gd name="connsiteY3" fmla="*/ 0 h 418012"/>
            </a:gdLst>
            <a:ahLst/>
            <a:cxnLst>
              <a:cxn ang="0">
                <a:pos x="connsiteX0" y="connsiteY0"/>
              </a:cxn>
              <a:cxn ang="0">
                <a:pos x="connsiteX1" y="connsiteY1"/>
              </a:cxn>
              <a:cxn ang="0">
                <a:pos x="connsiteX2" y="connsiteY2"/>
              </a:cxn>
              <a:cxn ang="0">
                <a:pos x="connsiteX3" y="connsiteY3"/>
              </a:cxn>
            </a:cxnLst>
            <a:rect l="l" t="t" r="r" b="b"/>
            <a:pathLst>
              <a:path w="183277" h="418012">
                <a:moveTo>
                  <a:pt x="39189" y="418012"/>
                </a:moveTo>
                <a:cubicBezTo>
                  <a:pt x="114300" y="322218"/>
                  <a:pt x="189411" y="226424"/>
                  <a:pt x="182880" y="156755"/>
                </a:cubicBezTo>
                <a:cubicBezTo>
                  <a:pt x="176349" y="87086"/>
                  <a:pt x="0" y="0"/>
                  <a:pt x="0" y="0"/>
                </a:cubicBez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6" name="TextBox 15"/>
              <p:cNvSpPr txBox="1"/>
              <p:nvPr/>
            </p:nvSpPr>
            <p:spPr>
              <a:xfrm>
                <a:off x="2958874" y="1991087"/>
                <a:ext cx="19428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16" name="TextBox 15"/>
              <p:cNvSpPr txBox="1">
                <a:spLocks noRot="1" noChangeAspect="1" noMove="1" noResize="1" noEditPoints="1" noAdjustHandles="1" noChangeArrowheads="1" noChangeShapeType="1" noTextEdit="1"/>
              </p:cNvSpPr>
              <p:nvPr/>
            </p:nvSpPr>
            <p:spPr>
              <a:xfrm>
                <a:off x="2958874" y="1991087"/>
                <a:ext cx="194284" cy="276999"/>
              </a:xfrm>
              <a:prstGeom prst="rect">
                <a:avLst/>
              </a:prstGeom>
              <a:blipFill rotWithShape="1">
                <a:blip r:embed="rId2"/>
                <a:stretch>
                  <a:fillRect l="-211" t="-131" r="-15491" b="18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3825041" y="1397759"/>
                <a:ext cx="71679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𝑠</m:t>
                      </m:r>
                      <m:r>
                        <a:rPr lang="en-GB" b="0" i="1" smtClean="0">
                          <a:latin typeface="Cambria Math" panose="02040503050406030204" pitchFamily="18" charset="0"/>
                        </a:rPr>
                        <m:t>=</m:t>
                      </m:r>
                      <m:r>
                        <a:rPr lang="en-GB" b="0" i="1" smtClean="0">
                          <a:latin typeface="Cambria Math" panose="02040503050406030204" pitchFamily="18" charset="0"/>
                        </a:rPr>
                        <m:t>𝑟</m:t>
                      </m:r>
                      <m:r>
                        <a:rPr lang="en-GB" b="0"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17" name="TextBox 16"/>
              <p:cNvSpPr txBox="1">
                <a:spLocks noRot="1" noChangeAspect="1" noMove="1" noResize="1" noEditPoints="1" noAdjustHandles="1" noChangeArrowheads="1" noChangeShapeType="1" noTextEdit="1"/>
              </p:cNvSpPr>
              <p:nvPr/>
            </p:nvSpPr>
            <p:spPr>
              <a:xfrm>
                <a:off x="3825041" y="1397759"/>
                <a:ext cx="716799" cy="276999"/>
              </a:xfrm>
              <a:prstGeom prst="rect">
                <a:avLst/>
              </a:prstGeom>
              <a:blipFill rotWithShape="1">
                <a:blip r:embed="rId3"/>
                <a:stretch>
                  <a:fillRect l="-61" t="-45" r="-3410" b="95"/>
                </a:stretch>
              </a:blipFill>
            </p:spPr>
            <p:txBody>
              <a:bodyPr/>
              <a:lstStyle/>
              <a:p>
                <a:r>
                  <a:rPr lang="zh-CN" altLang="en-US">
                    <a:noFill/>
                  </a:rPr>
                  <a:t> </a:t>
                </a:r>
              </a:p>
            </p:txBody>
          </p:sp>
        </mc:Fallback>
      </mc:AlternateContent>
      <p:sp>
        <p:nvSpPr>
          <p:cNvPr id="18" name="Freeform 17"/>
          <p:cNvSpPr/>
          <p:nvPr/>
        </p:nvSpPr>
        <p:spPr>
          <a:xfrm>
            <a:off x="3485407" y="1289910"/>
            <a:ext cx="339634" cy="940526"/>
          </a:xfrm>
          <a:custGeom>
            <a:avLst/>
            <a:gdLst>
              <a:gd name="connsiteX0" fmla="*/ 339634 w 339634"/>
              <a:gd name="connsiteY0" fmla="*/ 940526 h 940526"/>
              <a:gd name="connsiteX1" fmla="*/ 274320 w 339634"/>
              <a:gd name="connsiteY1" fmla="*/ 457200 h 940526"/>
              <a:gd name="connsiteX2" fmla="*/ 274320 w 339634"/>
              <a:gd name="connsiteY2" fmla="*/ 457200 h 940526"/>
              <a:gd name="connsiteX3" fmla="*/ 0 w 339634"/>
              <a:gd name="connsiteY3" fmla="*/ 0 h 940526"/>
            </a:gdLst>
            <a:ahLst/>
            <a:cxnLst>
              <a:cxn ang="0">
                <a:pos x="connsiteX0" y="connsiteY0"/>
              </a:cxn>
              <a:cxn ang="0">
                <a:pos x="connsiteX1" y="connsiteY1"/>
              </a:cxn>
              <a:cxn ang="0">
                <a:pos x="connsiteX2" y="connsiteY2"/>
              </a:cxn>
              <a:cxn ang="0">
                <a:pos x="connsiteX3" y="connsiteY3"/>
              </a:cxn>
            </a:cxnLst>
            <a:rect l="l" t="t" r="r" b="b"/>
            <a:pathLst>
              <a:path w="339634" h="940526">
                <a:moveTo>
                  <a:pt x="339634" y="940526"/>
                </a:moveTo>
                <a:lnTo>
                  <a:pt x="274320" y="457200"/>
                </a:lnTo>
                <a:lnTo>
                  <a:pt x="274320" y="457200"/>
                </a:lnTo>
                <a:lnTo>
                  <a:pt x="0" y="0"/>
                </a:lnTo>
              </a:path>
            </a:pathLst>
          </a:cu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p:nvPr/>
        </p:nvCxnSpPr>
        <p:spPr>
          <a:xfrm flipV="1">
            <a:off x="3852297" y="1718184"/>
            <a:ext cx="0" cy="54990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1" name="TextBox 20"/>
              <p:cNvSpPr txBox="1"/>
              <p:nvPr/>
            </p:nvSpPr>
            <p:spPr>
              <a:xfrm>
                <a:off x="539552" y="3680921"/>
                <a:ext cx="7632848" cy="646331"/>
              </a:xfrm>
              <a:prstGeom prst="rect">
                <a:avLst/>
              </a:prstGeom>
              <a:noFill/>
            </p:spPr>
            <p:txBody>
              <a:bodyPr wrap="square" rtlCol="0">
                <a:spAutoFit/>
              </a:bodyPr>
              <a:lstStyle/>
              <a:p>
                <a:r>
                  <a:rPr lang="en-GB" dirty="0"/>
                  <a:t>We consider the circular motion (for instance of a point of a wheel in rotation), along a circle of radius </a:t>
                </a:r>
                <a14:m>
                  <m:oMath xmlns:m="http://schemas.openxmlformats.org/officeDocument/2006/math">
                    <m:r>
                      <a:rPr lang="en-GB" b="0" i="1" smtClean="0">
                        <a:latin typeface="Cambria Math" panose="02040503050406030204" pitchFamily="18" charset="0"/>
                      </a:rPr>
                      <m:t>𝑟</m:t>
                    </m:r>
                    <m:r>
                      <a:rPr lang="en-GB" b="0" i="0" smtClean="0">
                        <a:latin typeface="Cambria Math" panose="02040503050406030204" pitchFamily="18" charset="0"/>
                      </a:rPr>
                      <m:t>. </m:t>
                    </m:r>
                  </m:oMath>
                </a14:m>
                <a:r>
                  <a:rPr lang="en-US" dirty="0"/>
                  <a:t> The magnitude of the velocity vector is: </a:t>
                </a:r>
                <a:endParaRPr lang="en-US" dirty="0"/>
              </a:p>
            </p:txBody>
          </p:sp>
        </mc:Choice>
        <mc:Fallback>
          <p:sp>
            <p:nvSpPr>
              <p:cNvPr id="21" name="TextBox 20"/>
              <p:cNvSpPr txBox="1">
                <a:spLocks noRot="1" noChangeAspect="1" noMove="1" noResize="1" noEditPoints="1" noAdjustHandles="1" noChangeArrowheads="1" noChangeShapeType="1" noTextEdit="1"/>
              </p:cNvSpPr>
              <p:nvPr/>
            </p:nvSpPr>
            <p:spPr>
              <a:xfrm>
                <a:off x="539552" y="3680921"/>
                <a:ext cx="7632848" cy="646331"/>
              </a:xfrm>
              <a:prstGeom prst="rect">
                <a:avLst/>
              </a:prstGeom>
              <a:blipFill rotWithShape="1">
                <a:blip r:embed="rId4"/>
                <a:stretch>
                  <a:fillRect l="-6" t="-71" r="8" b="5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TextBox 21"/>
              <p:cNvSpPr txBox="1"/>
              <p:nvPr/>
            </p:nvSpPr>
            <p:spPr>
              <a:xfrm>
                <a:off x="3957293" y="1894559"/>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22" name="TextBox 21"/>
              <p:cNvSpPr txBox="1">
                <a:spLocks noRot="1" noChangeAspect="1" noMove="1" noResize="1" noEditPoints="1" noAdjustHandles="1" noChangeArrowheads="1" noChangeShapeType="1" noTextEdit="1"/>
              </p:cNvSpPr>
              <p:nvPr/>
            </p:nvSpPr>
            <p:spPr>
              <a:xfrm>
                <a:off x="3957293" y="1894559"/>
                <a:ext cx="189474" cy="276999"/>
              </a:xfrm>
              <a:prstGeom prst="rect">
                <a:avLst/>
              </a:prstGeom>
              <a:blipFill rotWithShape="1">
                <a:blip r:embed="rId5"/>
                <a:stretch>
                  <a:fillRect l="-321" t="-128" r="-15972" b="-510"/>
                </a:stretch>
              </a:blipFill>
            </p:spPr>
            <p:txBody>
              <a:bodyPr/>
              <a:lstStyle/>
              <a:p>
                <a:r>
                  <a:rPr lang="zh-CN" altLang="en-US">
                    <a:noFill/>
                  </a:rPr>
                  <a:t> </a:t>
                </a:r>
              </a:p>
            </p:txBody>
          </p:sp>
        </mc:Fallback>
      </mc:AlternateContent>
      <p:pic>
        <p:nvPicPr>
          <p:cNvPr id="35" name="Picture 34"/>
          <p:cNvPicPr>
            <a:picLocks noChangeAspect="1"/>
          </p:cNvPicPr>
          <p:nvPr/>
        </p:nvPicPr>
        <p:blipFill>
          <a:blip r:embed="rId6"/>
          <a:stretch>
            <a:fillRect/>
          </a:stretch>
        </p:blipFill>
        <p:spPr>
          <a:xfrm>
            <a:off x="4995347" y="764704"/>
            <a:ext cx="2966646" cy="2927816"/>
          </a:xfrm>
          <a:prstGeom prst="rect">
            <a:avLst/>
          </a:prstGeom>
        </p:spPr>
      </p:pic>
      <p:sp>
        <p:nvSpPr>
          <p:cNvPr id="36" name="Oval 35"/>
          <p:cNvSpPr/>
          <p:nvPr/>
        </p:nvSpPr>
        <p:spPr>
          <a:xfrm>
            <a:off x="7812360" y="2235213"/>
            <a:ext cx="216024"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p:nvPr/>
        </p:nvCxnSpPr>
        <p:spPr>
          <a:xfrm flipV="1">
            <a:off x="7884368" y="1829327"/>
            <a:ext cx="0" cy="54990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8" name="TextBox 37"/>
              <p:cNvSpPr txBox="1"/>
              <p:nvPr/>
            </p:nvSpPr>
            <p:spPr>
              <a:xfrm>
                <a:off x="7989364" y="2005702"/>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38" name="TextBox 37"/>
              <p:cNvSpPr txBox="1">
                <a:spLocks noRot="1" noChangeAspect="1" noMove="1" noResize="1" noEditPoints="1" noAdjustHandles="1" noChangeArrowheads="1" noChangeShapeType="1" noTextEdit="1"/>
              </p:cNvSpPr>
              <p:nvPr/>
            </p:nvSpPr>
            <p:spPr>
              <a:xfrm>
                <a:off x="7989364" y="2005702"/>
                <a:ext cx="189474" cy="276999"/>
              </a:xfrm>
              <a:prstGeom prst="rect">
                <a:avLst/>
              </a:prstGeom>
              <a:blipFill rotWithShape="1">
                <a:blip r:embed="rId5"/>
                <a:stretch>
                  <a:fillRect l="-226" t="-134" r="-16067" b="-50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9" name="TextBox 38"/>
              <p:cNvSpPr txBox="1"/>
              <p:nvPr/>
            </p:nvSpPr>
            <p:spPr>
              <a:xfrm>
                <a:off x="2436636" y="4394960"/>
                <a:ext cx="3838680" cy="8180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𝑣</m:t>
                      </m:r>
                      <m:r>
                        <a:rPr lang="en-GB" sz="2800" b="0" i="1" smtClean="0">
                          <a:latin typeface="Cambria Math" panose="02040503050406030204" pitchFamily="18" charset="0"/>
                        </a:rPr>
                        <m:t>=</m:t>
                      </m:r>
                      <m:f>
                        <m:fPr>
                          <m:ctrlPr>
                            <a:rPr lang="en-US" sz="2800" i="1" smtClean="0">
                              <a:latin typeface="Cambria Math" panose="02040503050406030204" pitchFamily="18" charset="0"/>
                            </a:rPr>
                          </m:ctrlPr>
                        </m:fPr>
                        <m:num>
                          <m:r>
                            <a:rPr lang="en-GB" sz="2800" b="0" i="1" smtClean="0">
                              <a:latin typeface="Cambria Math" panose="02040503050406030204" pitchFamily="18" charset="0"/>
                            </a:rPr>
                            <m:t>𝑑𝑠</m:t>
                          </m:r>
                        </m:num>
                        <m:den>
                          <m:r>
                            <a:rPr lang="en-GB" sz="2800" b="0" i="1" smtClean="0">
                              <a:latin typeface="Cambria Math" panose="02040503050406030204" pitchFamily="18" charset="0"/>
                            </a:rPr>
                            <m:t>𝑑𝑡</m:t>
                          </m:r>
                        </m:den>
                      </m:f>
                      <m:r>
                        <a:rPr lang="en-GB" sz="2800" b="0" i="1" smtClean="0">
                          <a:latin typeface="Cambria Math" panose="02040503050406030204" pitchFamily="18" charset="0"/>
                        </a:rPr>
                        <m:t>=</m:t>
                      </m:r>
                      <m:f>
                        <m:fPr>
                          <m:ctrlPr>
                            <a:rPr lang="en-GB" sz="2800" b="0" i="1" smtClean="0">
                              <a:latin typeface="Cambria Math" panose="02040503050406030204" pitchFamily="18" charset="0"/>
                            </a:rPr>
                          </m:ctrlPr>
                        </m:fPr>
                        <m:num>
                          <m:r>
                            <a:rPr lang="en-GB" sz="2800" b="0" i="1" smtClean="0">
                              <a:latin typeface="Cambria Math" panose="02040503050406030204" pitchFamily="18" charset="0"/>
                            </a:rPr>
                            <m:t>𝑑</m:t>
                          </m:r>
                        </m:num>
                        <m:den>
                          <m:r>
                            <a:rPr lang="en-GB" sz="2800" b="0" i="1" smtClean="0">
                              <a:latin typeface="Cambria Math" panose="02040503050406030204" pitchFamily="18" charset="0"/>
                            </a:rPr>
                            <m:t>𝑑𝑡</m:t>
                          </m:r>
                        </m:den>
                      </m:f>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𝑟</m:t>
                          </m:r>
                          <m:r>
                            <a:rPr lang="en-GB" sz="2800" b="0" i="1" smtClean="0">
                              <a:latin typeface="Cambria Math" panose="02040503050406030204" pitchFamily="18" charset="0"/>
                              <a:ea typeface="Cambria Math" panose="02040503050406030204" pitchFamily="18" charset="0"/>
                            </a:rPr>
                            <m:t>𝜃</m:t>
                          </m:r>
                        </m:e>
                      </m:d>
                      <m:r>
                        <a:rPr lang="en-GB" sz="2800" b="0" i="1" smtClean="0">
                          <a:latin typeface="Cambria Math" panose="02040503050406030204" pitchFamily="18" charset="0"/>
                        </a:rPr>
                        <m:t>=</m:t>
                      </m:r>
                      <m:r>
                        <a:rPr lang="en-GB" sz="2800" b="0" i="1" smtClean="0">
                          <a:latin typeface="Cambria Math" panose="02040503050406030204" pitchFamily="18" charset="0"/>
                        </a:rPr>
                        <m:t>𝑟</m:t>
                      </m:r>
                      <m:f>
                        <m:fPr>
                          <m:ctrlPr>
                            <a:rPr lang="en-GB" sz="2800" b="0" i="1" smtClean="0">
                              <a:latin typeface="Cambria Math" panose="02040503050406030204" pitchFamily="18" charset="0"/>
                            </a:rPr>
                          </m:ctrlPr>
                        </m:fPr>
                        <m:num>
                          <m:r>
                            <a:rPr lang="en-GB" sz="2800" b="0" i="1" smtClean="0">
                              <a:latin typeface="Cambria Math" panose="02040503050406030204" pitchFamily="18" charset="0"/>
                            </a:rPr>
                            <m:t>𝑑</m:t>
                          </m:r>
                          <m:r>
                            <a:rPr lang="en-GB" sz="2800" b="0" i="1" smtClean="0">
                              <a:latin typeface="Cambria Math" panose="02040503050406030204" pitchFamily="18" charset="0"/>
                              <a:ea typeface="Cambria Math" panose="02040503050406030204" pitchFamily="18" charset="0"/>
                            </a:rPr>
                            <m:t>𝜃</m:t>
                          </m:r>
                        </m:num>
                        <m:den>
                          <m:r>
                            <a:rPr lang="en-GB" sz="2800" b="0" i="1" smtClean="0">
                              <a:latin typeface="Cambria Math" panose="02040503050406030204" pitchFamily="18" charset="0"/>
                            </a:rPr>
                            <m:t>𝑑𝑡</m:t>
                          </m:r>
                        </m:den>
                      </m:f>
                    </m:oMath>
                  </m:oMathPara>
                </a14:m>
                <a:endParaRPr lang="en-US" sz="2800" dirty="0"/>
              </a:p>
            </p:txBody>
          </p:sp>
        </mc:Choice>
        <mc:Fallback>
          <p:sp>
            <p:nvSpPr>
              <p:cNvPr id="39" name="TextBox 38"/>
              <p:cNvSpPr txBox="1">
                <a:spLocks noRot="1" noChangeAspect="1" noMove="1" noResize="1" noEditPoints="1" noAdjustHandles="1" noChangeArrowheads="1" noChangeShapeType="1" noTextEdit="1"/>
              </p:cNvSpPr>
              <p:nvPr/>
            </p:nvSpPr>
            <p:spPr>
              <a:xfrm>
                <a:off x="2436636" y="4394960"/>
                <a:ext cx="3838680" cy="818044"/>
              </a:xfrm>
              <a:prstGeom prst="rect">
                <a:avLst/>
              </a:prstGeom>
              <a:blipFill rotWithShape="1">
                <a:blip r:embed="rId7"/>
                <a:stretch>
                  <a:fillRect l="-4" t="-15" r="-258" b="35"/>
                </a:stretch>
              </a:blipFill>
            </p:spPr>
            <p:txBody>
              <a:bodyPr/>
              <a:lstStyle/>
              <a:p>
                <a:r>
                  <a:rPr lang="zh-CN" altLang="en-US">
                    <a:noFill/>
                  </a:rPr>
                  <a:t> </a:t>
                </a:r>
              </a:p>
            </p:txBody>
          </p:sp>
        </mc:Fallback>
      </mc:AlternateContent>
      <p:sp>
        <p:nvSpPr>
          <p:cNvPr id="40" name="Oval 39"/>
          <p:cNvSpPr/>
          <p:nvPr/>
        </p:nvSpPr>
        <p:spPr>
          <a:xfrm>
            <a:off x="5718835" y="4218967"/>
            <a:ext cx="754542" cy="122413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p:nvPr/>
        </p:nvCxnSpPr>
        <p:spPr>
          <a:xfrm flipV="1">
            <a:off x="3719842" y="5210883"/>
            <a:ext cx="1854977" cy="8082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3" name="TextBox 42"/>
              <p:cNvSpPr txBox="1"/>
              <p:nvPr/>
            </p:nvSpPr>
            <p:spPr>
              <a:xfrm>
                <a:off x="1126478" y="6054295"/>
                <a:ext cx="3487237" cy="276999"/>
              </a:xfrm>
              <a:prstGeom prst="rect">
                <a:avLst/>
              </a:prstGeom>
              <a:noFill/>
            </p:spPr>
            <p:txBody>
              <a:bodyPr wrap="none" lIns="0" tIns="0" rIns="0" bIns="0" rtlCol="0">
                <a:spAutoFit/>
              </a:bodyPr>
              <a:lstStyle/>
              <a:p>
                <a14:m>
                  <m:oMath xmlns:m="http://schemas.openxmlformats.org/officeDocument/2006/math">
                    <m:f>
                      <m:fPr>
                        <m:type m:val="lin"/>
                        <m:ctrlPr>
                          <a:rPr lang="en-US" i="1" smtClean="0">
                            <a:latin typeface="Cambria Math" panose="02040503050406030204" pitchFamily="18" charset="0"/>
                          </a:rPr>
                        </m:ctrlPr>
                      </m:fPr>
                      <m:num>
                        <m:r>
                          <a:rPr lang="en-GB" b="0" i="1" smtClean="0">
                            <a:latin typeface="Cambria Math" panose="02040503050406030204" pitchFamily="18" charset="0"/>
                          </a:rPr>
                          <m:t>𝑑</m:t>
                        </m:r>
                        <m:r>
                          <a:rPr lang="en-GB" b="0" i="1" smtClean="0">
                            <a:latin typeface="Cambria Math" panose="02040503050406030204" pitchFamily="18" charset="0"/>
                            <a:ea typeface="Cambria Math" panose="02040503050406030204" pitchFamily="18" charset="0"/>
                          </a:rPr>
                          <m:t>𝜃</m:t>
                        </m:r>
                      </m:num>
                      <m:den>
                        <m:r>
                          <a:rPr lang="en-GB" b="0" i="1" smtClean="0">
                            <a:latin typeface="Cambria Math" panose="02040503050406030204" pitchFamily="18" charset="0"/>
                          </a:rPr>
                          <m:t>𝑑𝑡</m:t>
                        </m:r>
                      </m:den>
                    </m:f>
                    <m:r>
                      <a:rPr lang="en-GB" b="0" i="1" smtClean="0">
                        <a:latin typeface="Cambria Math" panose="02040503050406030204" pitchFamily="18" charset="0"/>
                      </a:rPr>
                      <m:t> </m:t>
                    </m:r>
                  </m:oMath>
                </a14:m>
                <a:r>
                  <a:rPr lang="en-US" dirty="0"/>
                  <a:t>describes the angular velocity </a:t>
                </a:r>
                <a:endParaRPr lang="en-US" dirty="0"/>
              </a:p>
            </p:txBody>
          </p:sp>
        </mc:Choice>
        <mc:Fallback>
          <p:sp>
            <p:nvSpPr>
              <p:cNvPr id="43" name="TextBox 42"/>
              <p:cNvSpPr txBox="1">
                <a:spLocks noRot="1" noChangeAspect="1" noMove="1" noResize="1" noEditPoints="1" noAdjustHandles="1" noChangeArrowheads="1" noChangeShapeType="1" noTextEdit="1"/>
              </p:cNvSpPr>
              <p:nvPr/>
            </p:nvSpPr>
            <p:spPr>
              <a:xfrm>
                <a:off x="1126478" y="6054295"/>
                <a:ext cx="3487237" cy="276999"/>
              </a:xfrm>
              <a:prstGeom prst="rect">
                <a:avLst/>
              </a:prstGeom>
              <a:blipFill rotWithShape="1">
                <a:blip r:embed="rId8"/>
                <a:stretch>
                  <a:fillRect l="-18" t="-74" r="-3429" b="124"/>
                </a:stretch>
              </a:blipFill>
            </p:spPr>
            <p:txBody>
              <a:bodyPr/>
              <a:lstStyle/>
              <a:p>
                <a:r>
                  <a:rPr lang="zh-CN" altLang="en-US">
                    <a:noFill/>
                  </a:rPr>
                  <a:t> </a:t>
                </a:r>
              </a:p>
            </p:txBody>
          </p:sp>
        </mc:Fallback>
      </mc:AlternateContent>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028" y="-99392"/>
            <a:ext cx="8229600" cy="1143000"/>
          </a:xfrm>
        </p:spPr>
        <p:txBody>
          <a:bodyPr/>
          <a:lstStyle/>
          <a:p>
            <a:r>
              <a:rPr lang="en-GB" dirty="0"/>
              <a:t>The angular velocity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42" name="TextBox 41"/>
              <p:cNvSpPr txBox="1"/>
              <p:nvPr/>
            </p:nvSpPr>
            <p:spPr>
              <a:xfrm>
                <a:off x="6516237" y="837504"/>
                <a:ext cx="1686344" cy="369332"/>
              </a:xfrm>
              <a:prstGeom prst="rect">
                <a:avLst/>
              </a:prstGeom>
              <a:noFill/>
            </p:spPr>
            <p:txBody>
              <a:bodyPr wrap="square" rtlCol="0">
                <a:spAutoFit/>
              </a:bodyPr>
              <a:lstStyle/>
              <a:p>
                <a:r>
                  <a:rPr lang="en-GB" dirty="0"/>
                  <a:t>at time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𝑡</m:t>
                        </m:r>
                      </m:e>
                      <m:sub>
                        <m:r>
                          <a:rPr lang="en-GB" b="0" i="1" smtClean="0">
                            <a:latin typeface="Cambria Math" panose="02040503050406030204" pitchFamily="18" charset="0"/>
                          </a:rPr>
                          <m:t>2</m:t>
                        </m:r>
                      </m:sub>
                    </m:sSub>
                  </m:oMath>
                </a14:m>
                <a:endParaRPr lang="en-US" dirty="0"/>
              </a:p>
            </p:txBody>
          </p:sp>
        </mc:Choice>
        <mc:Fallback>
          <p:sp>
            <p:nvSpPr>
              <p:cNvPr id="42" name="TextBox 41"/>
              <p:cNvSpPr txBox="1">
                <a:spLocks noRot="1" noChangeAspect="1" noMove="1" noResize="1" noEditPoints="1" noAdjustHandles="1" noChangeArrowheads="1" noChangeShapeType="1" noTextEdit="1"/>
              </p:cNvSpPr>
              <p:nvPr/>
            </p:nvSpPr>
            <p:spPr>
              <a:xfrm>
                <a:off x="6516237" y="837504"/>
                <a:ext cx="1686344" cy="369332"/>
              </a:xfrm>
              <a:prstGeom prst="rect">
                <a:avLst/>
              </a:prstGeom>
              <a:blipFill rotWithShape="1">
                <a:blip r:embed="rId1"/>
                <a:stretch>
                  <a:fillRect l="-30" t="-155" r="17" b="9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4" name="TextBox 43"/>
              <p:cNvSpPr txBox="1"/>
              <p:nvPr/>
            </p:nvSpPr>
            <p:spPr>
              <a:xfrm>
                <a:off x="6774088" y="1331476"/>
                <a:ext cx="1686344" cy="369332"/>
              </a:xfrm>
              <a:prstGeom prst="rect">
                <a:avLst/>
              </a:prstGeom>
              <a:noFill/>
            </p:spPr>
            <p:txBody>
              <a:bodyPr wrap="square" rtlCol="0">
                <a:spAutoFit/>
              </a:bodyPr>
              <a:lstStyle/>
              <a:p>
                <a:r>
                  <a:rPr lang="en-GB" dirty="0"/>
                  <a:t>at time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𝑡</m:t>
                        </m:r>
                      </m:e>
                      <m:sub>
                        <m:r>
                          <a:rPr lang="en-GB" b="0" i="1" smtClean="0">
                            <a:latin typeface="Cambria Math" panose="02040503050406030204" pitchFamily="18" charset="0"/>
                          </a:rPr>
                          <m:t>1</m:t>
                        </m:r>
                      </m:sub>
                    </m:sSub>
                  </m:oMath>
                </a14:m>
                <a:endParaRPr lang="en-US" dirty="0"/>
              </a:p>
            </p:txBody>
          </p:sp>
        </mc:Choice>
        <mc:Fallback>
          <p:sp>
            <p:nvSpPr>
              <p:cNvPr id="44" name="TextBox 43"/>
              <p:cNvSpPr txBox="1">
                <a:spLocks noRot="1" noChangeAspect="1" noMove="1" noResize="1" noEditPoints="1" noAdjustHandles="1" noChangeArrowheads="1" noChangeShapeType="1" noTextEdit="1"/>
              </p:cNvSpPr>
              <p:nvPr/>
            </p:nvSpPr>
            <p:spPr>
              <a:xfrm>
                <a:off x="6774088" y="1331476"/>
                <a:ext cx="1686344" cy="369332"/>
              </a:xfrm>
              <a:prstGeom prst="rect">
                <a:avLst/>
              </a:prstGeom>
              <a:blipFill rotWithShape="1">
                <a:blip r:embed="rId2"/>
                <a:stretch>
                  <a:fillRect l="-32" t="-140" r="19" b="75"/>
                </a:stretch>
              </a:blipFill>
            </p:spPr>
            <p:txBody>
              <a:bodyPr/>
              <a:lstStyle/>
              <a:p>
                <a:r>
                  <a:rPr lang="zh-CN" altLang="en-US">
                    <a:noFill/>
                  </a:rPr>
                  <a:t> </a:t>
                </a:r>
              </a:p>
            </p:txBody>
          </p:sp>
        </mc:Fallback>
      </mc:AlternateContent>
      <p:sp>
        <p:nvSpPr>
          <p:cNvPr id="52" name="Oval 51"/>
          <p:cNvSpPr/>
          <p:nvPr/>
        </p:nvSpPr>
        <p:spPr>
          <a:xfrm>
            <a:off x="2564581" y="908720"/>
            <a:ext cx="2664296" cy="2736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730688" y="1206836"/>
            <a:ext cx="216024"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p:cNvCxnSpPr>
            <a:endCxn id="52" idx="7"/>
          </p:cNvCxnSpPr>
          <p:nvPr/>
        </p:nvCxnSpPr>
        <p:spPr>
          <a:xfrm flipV="1">
            <a:off x="4004741" y="1309442"/>
            <a:ext cx="833959" cy="11114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5" name="TextBox 54"/>
              <p:cNvSpPr txBox="1"/>
              <p:nvPr/>
            </p:nvSpPr>
            <p:spPr>
              <a:xfrm>
                <a:off x="4249943" y="1559178"/>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𝑟</m:t>
                      </m:r>
                    </m:oMath>
                  </m:oMathPara>
                </a14:m>
                <a:endParaRPr lang="en-US" dirty="0"/>
              </a:p>
            </p:txBody>
          </p:sp>
        </mc:Choice>
        <mc:Fallback>
          <p:sp>
            <p:nvSpPr>
              <p:cNvPr id="55" name="TextBox 54"/>
              <p:cNvSpPr txBox="1">
                <a:spLocks noRot="1" noChangeAspect="1" noMove="1" noResize="1" noEditPoints="1" noAdjustHandles="1" noChangeArrowheads="1" noChangeShapeType="1" noTextEdit="1"/>
              </p:cNvSpPr>
              <p:nvPr/>
            </p:nvSpPr>
            <p:spPr>
              <a:xfrm>
                <a:off x="4249943" y="1559178"/>
                <a:ext cx="171777" cy="276999"/>
              </a:xfrm>
              <a:prstGeom prst="rect">
                <a:avLst/>
              </a:prstGeom>
              <a:blipFill rotWithShape="1">
                <a:blip r:embed="rId3"/>
                <a:stretch>
                  <a:fillRect l="-304" t="-91" r="-17988" b="142"/>
                </a:stretch>
              </a:blipFill>
            </p:spPr>
            <p:txBody>
              <a:bodyPr/>
              <a:lstStyle/>
              <a:p>
                <a:r>
                  <a:rPr lang="zh-CN" altLang="en-US">
                    <a:noFill/>
                  </a:rPr>
                  <a:t> </a:t>
                </a:r>
              </a:p>
            </p:txBody>
          </p:sp>
        </mc:Fallback>
      </mc:AlternateContent>
      <p:sp>
        <p:nvSpPr>
          <p:cNvPr id="56" name="Freeform 55"/>
          <p:cNvSpPr/>
          <p:nvPr/>
        </p:nvSpPr>
        <p:spPr>
          <a:xfrm>
            <a:off x="4220963" y="2137599"/>
            <a:ext cx="45719" cy="290229"/>
          </a:xfrm>
          <a:custGeom>
            <a:avLst/>
            <a:gdLst>
              <a:gd name="connsiteX0" fmla="*/ 39189 w 183277"/>
              <a:gd name="connsiteY0" fmla="*/ 418012 h 418012"/>
              <a:gd name="connsiteX1" fmla="*/ 182880 w 183277"/>
              <a:gd name="connsiteY1" fmla="*/ 156755 h 418012"/>
              <a:gd name="connsiteX2" fmla="*/ 0 w 183277"/>
              <a:gd name="connsiteY2" fmla="*/ 0 h 418012"/>
              <a:gd name="connsiteX3" fmla="*/ 0 w 183277"/>
              <a:gd name="connsiteY3" fmla="*/ 0 h 418012"/>
            </a:gdLst>
            <a:ahLst/>
            <a:cxnLst>
              <a:cxn ang="0">
                <a:pos x="connsiteX0" y="connsiteY0"/>
              </a:cxn>
              <a:cxn ang="0">
                <a:pos x="connsiteX1" y="connsiteY1"/>
              </a:cxn>
              <a:cxn ang="0">
                <a:pos x="connsiteX2" y="connsiteY2"/>
              </a:cxn>
              <a:cxn ang="0">
                <a:pos x="connsiteX3" y="connsiteY3"/>
              </a:cxn>
            </a:cxnLst>
            <a:rect l="l" t="t" r="r" b="b"/>
            <a:pathLst>
              <a:path w="183277" h="418012">
                <a:moveTo>
                  <a:pt x="39189" y="418012"/>
                </a:moveTo>
                <a:cubicBezTo>
                  <a:pt x="114300" y="322218"/>
                  <a:pt x="189411" y="226424"/>
                  <a:pt x="182880" y="156755"/>
                </a:cubicBezTo>
                <a:cubicBezTo>
                  <a:pt x="176349" y="87086"/>
                  <a:pt x="0" y="0"/>
                  <a:pt x="0" y="0"/>
                </a:cubicBez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57" name="TextBox 56"/>
              <p:cNvSpPr txBox="1"/>
              <p:nvPr/>
            </p:nvSpPr>
            <p:spPr>
              <a:xfrm>
                <a:off x="4279649" y="2127867"/>
                <a:ext cx="58195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𝑡</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57" name="TextBox 56"/>
              <p:cNvSpPr txBox="1">
                <a:spLocks noRot="1" noChangeAspect="1" noMove="1" noResize="1" noEditPoints="1" noAdjustHandles="1" noChangeArrowheads="1" noChangeShapeType="1" noTextEdit="1"/>
              </p:cNvSpPr>
              <p:nvPr/>
            </p:nvSpPr>
            <p:spPr>
              <a:xfrm>
                <a:off x="4279649" y="2127867"/>
                <a:ext cx="581954" cy="276999"/>
              </a:xfrm>
              <a:prstGeom prst="rect">
                <a:avLst/>
              </a:prstGeom>
              <a:blipFill rotWithShape="1">
                <a:blip r:embed="rId4"/>
                <a:stretch>
                  <a:fillRect l="-66" t="-223" r="-4794" b="44"/>
                </a:stretch>
              </a:blipFill>
            </p:spPr>
            <p:txBody>
              <a:bodyPr/>
              <a:lstStyle/>
              <a:p>
                <a:r>
                  <a:rPr lang="zh-CN" altLang="en-US">
                    <a:noFill/>
                  </a:rPr>
                  <a:t> </a:t>
                </a:r>
              </a:p>
            </p:txBody>
          </p:sp>
        </mc:Fallback>
      </mc:AlternateContent>
      <p:cxnSp>
        <p:nvCxnSpPr>
          <p:cNvPr id="58" name="Straight Arrow Connector 57"/>
          <p:cNvCxnSpPr/>
          <p:nvPr/>
        </p:nvCxnSpPr>
        <p:spPr>
          <a:xfrm flipH="1" flipV="1">
            <a:off x="4432973" y="908720"/>
            <a:ext cx="405727" cy="40072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9" name="TextBox 58"/>
              <p:cNvSpPr txBox="1"/>
              <p:nvPr/>
            </p:nvSpPr>
            <p:spPr>
              <a:xfrm>
                <a:off x="4819542" y="853889"/>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59" name="TextBox 58"/>
              <p:cNvSpPr txBox="1">
                <a:spLocks noRot="1" noChangeAspect="1" noMove="1" noResize="1" noEditPoints="1" noAdjustHandles="1" noChangeArrowheads="1" noChangeShapeType="1" noTextEdit="1"/>
              </p:cNvSpPr>
              <p:nvPr/>
            </p:nvSpPr>
            <p:spPr>
              <a:xfrm>
                <a:off x="4819542" y="853889"/>
                <a:ext cx="189474" cy="276999"/>
              </a:xfrm>
              <a:prstGeom prst="rect">
                <a:avLst/>
              </a:prstGeom>
              <a:blipFill rotWithShape="1">
                <a:blip r:embed="rId5"/>
                <a:stretch>
                  <a:fillRect l="-278" t="-162" r="-16015" b="-475"/>
                </a:stretch>
              </a:blipFill>
            </p:spPr>
            <p:txBody>
              <a:bodyPr/>
              <a:lstStyle/>
              <a:p>
                <a:r>
                  <a:rPr lang="zh-CN" altLang="en-US">
                    <a:noFill/>
                  </a:rPr>
                  <a:t> </a:t>
                </a:r>
              </a:p>
            </p:txBody>
          </p:sp>
        </mc:Fallback>
      </mc:AlternateContent>
      <p:cxnSp>
        <p:nvCxnSpPr>
          <p:cNvPr id="60" name="Straight Arrow Connector 59"/>
          <p:cNvCxnSpPr/>
          <p:nvPr/>
        </p:nvCxnSpPr>
        <p:spPr>
          <a:xfrm flipV="1">
            <a:off x="3979545" y="709873"/>
            <a:ext cx="0" cy="17110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1" name="TextBox 60"/>
              <p:cNvSpPr txBox="1"/>
              <p:nvPr/>
            </p:nvSpPr>
            <p:spPr>
              <a:xfrm>
                <a:off x="5974499" y="2276872"/>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61" name="TextBox 60"/>
              <p:cNvSpPr txBox="1">
                <a:spLocks noRot="1" noChangeAspect="1" noMove="1" noResize="1" noEditPoints="1" noAdjustHandles="1" noChangeArrowheads="1" noChangeShapeType="1" noTextEdit="1"/>
              </p:cNvSpPr>
              <p:nvPr/>
            </p:nvSpPr>
            <p:spPr>
              <a:xfrm>
                <a:off x="5974499" y="2276872"/>
                <a:ext cx="188128" cy="276999"/>
              </a:xfrm>
              <a:prstGeom prst="rect">
                <a:avLst/>
              </a:prstGeom>
              <a:blipFill rotWithShape="1">
                <a:blip r:embed="rId6"/>
                <a:stretch>
                  <a:fillRect l="-223" t="-143" r="-15890" b="194"/>
                </a:stretch>
              </a:blipFill>
            </p:spPr>
            <p:txBody>
              <a:bodyPr/>
              <a:lstStyle/>
              <a:p>
                <a:r>
                  <a:rPr lang="zh-CN" altLang="en-US">
                    <a:noFill/>
                  </a:rPr>
                  <a:t> </a:t>
                </a:r>
              </a:p>
            </p:txBody>
          </p:sp>
        </mc:Fallback>
      </mc:AlternateContent>
      <p:sp>
        <p:nvSpPr>
          <p:cNvPr id="62" name="Oval 61"/>
          <p:cNvSpPr/>
          <p:nvPr/>
        </p:nvSpPr>
        <p:spPr>
          <a:xfrm>
            <a:off x="3932733" y="2376557"/>
            <a:ext cx="97204" cy="1335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Arrow Connector 62"/>
          <p:cNvCxnSpPr/>
          <p:nvPr/>
        </p:nvCxnSpPr>
        <p:spPr>
          <a:xfrm>
            <a:off x="3979545" y="2457317"/>
            <a:ext cx="18236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4" name="TextBox 63"/>
              <p:cNvSpPr txBox="1"/>
              <p:nvPr/>
            </p:nvSpPr>
            <p:spPr>
              <a:xfrm>
                <a:off x="3704855" y="571373"/>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64" name="TextBox 63"/>
              <p:cNvSpPr txBox="1">
                <a:spLocks noRot="1" noChangeAspect="1" noMove="1" noResize="1" noEditPoints="1" noAdjustHandles="1" noChangeArrowheads="1" noChangeShapeType="1" noTextEdit="1"/>
              </p:cNvSpPr>
              <p:nvPr/>
            </p:nvSpPr>
            <p:spPr>
              <a:xfrm>
                <a:off x="3704855" y="571373"/>
                <a:ext cx="191526" cy="276999"/>
              </a:xfrm>
              <a:prstGeom prst="rect">
                <a:avLst/>
              </a:prstGeom>
              <a:blipFill rotWithShape="1">
                <a:blip r:embed="rId7"/>
                <a:stretch>
                  <a:fillRect l="-138" t="-183" r="-16235" b="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5" name="TextBox 64"/>
              <p:cNvSpPr txBox="1"/>
              <p:nvPr/>
            </p:nvSpPr>
            <p:spPr>
              <a:xfrm>
                <a:off x="3677122" y="2354924"/>
                <a:ext cx="1738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65" name="TextBox 64"/>
              <p:cNvSpPr txBox="1">
                <a:spLocks noRot="1" noChangeAspect="1" noMove="1" noResize="1" noEditPoints="1" noAdjustHandles="1" noChangeArrowheads="1" noChangeShapeType="1" noTextEdit="1"/>
              </p:cNvSpPr>
              <p:nvPr/>
            </p:nvSpPr>
            <p:spPr>
              <a:xfrm>
                <a:off x="3677122" y="2354924"/>
                <a:ext cx="173894" cy="276999"/>
              </a:xfrm>
              <a:prstGeom prst="rect">
                <a:avLst/>
              </a:prstGeom>
              <a:blipFill rotWithShape="1">
                <a:blip r:embed="rId8"/>
                <a:stretch>
                  <a:fillRect l="-271" t="-124" r="-17677" b="174"/>
                </a:stretch>
              </a:blipFill>
            </p:spPr>
            <p:txBody>
              <a:bodyPr/>
              <a:lstStyle/>
              <a:p>
                <a:r>
                  <a:rPr lang="zh-CN" altLang="en-US">
                    <a:noFill/>
                  </a:rPr>
                  <a:t> </a:t>
                </a:r>
              </a:p>
            </p:txBody>
          </p:sp>
        </mc:Fallback>
      </mc:AlternateContent>
      <p:sp>
        <p:nvSpPr>
          <p:cNvPr id="66" name="Oval 65"/>
          <p:cNvSpPr/>
          <p:nvPr/>
        </p:nvSpPr>
        <p:spPr>
          <a:xfrm>
            <a:off x="5076056" y="1916832"/>
            <a:ext cx="216024"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Arrow Connector 67"/>
          <p:cNvCxnSpPr>
            <a:stCxn id="42" idx="1"/>
          </p:cNvCxnSpPr>
          <p:nvPr/>
        </p:nvCxnSpPr>
        <p:spPr>
          <a:xfrm flipH="1">
            <a:off x="5076056" y="1022170"/>
            <a:ext cx="1440181" cy="1846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5405860" y="1662127"/>
            <a:ext cx="1237981" cy="3706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62" idx="2"/>
            <a:endCxn id="66" idx="6"/>
          </p:cNvCxnSpPr>
          <p:nvPr/>
        </p:nvCxnSpPr>
        <p:spPr>
          <a:xfrm flipV="1">
            <a:off x="3932733" y="2060848"/>
            <a:ext cx="1359347" cy="382467"/>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74" name="Freeform 73"/>
          <p:cNvSpPr/>
          <p:nvPr/>
        </p:nvSpPr>
        <p:spPr>
          <a:xfrm rot="20772102">
            <a:off x="4574419" y="1797943"/>
            <a:ext cx="159930" cy="422062"/>
          </a:xfrm>
          <a:custGeom>
            <a:avLst/>
            <a:gdLst>
              <a:gd name="connsiteX0" fmla="*/ 39189 w 183277"/>
              <a:gd name="connsiteY0" fmla="*/ 418012 h 418012"/>
              <a:gd name="connsiteX1" fmla="*/ 182880 w 183277"/>
              <a:gd name="connsiteY1" fmla="*/ 156755 h 418012"/>
              <a:gd name="connsiteX2" fmla="*/ 0 w 183277"/>
              <a:gd name="connsiteY2" fmla="*/ 0 h 418012"/>
              <a:gd name="connsiteX3" fmla="*/ 0 w 183277"/>
              <a:gd name="connsiteY3" fmla="*/ 0 h 418012"/>
            </a:gdLst>
            <a:ahLst/>
            <a:cxnLst>
              <a:cxn ang="0">
                <a:pos x="connsiteX0" y="connsiteY0"/>
              </a:cxn>
              <a:cxn ang="0">
                <a:pos x="connsiteX1" y="connsiteY1"/>
              </a:cxn>
              <a:cxn ang="0">
                <a:pos x="connsiteX2" y="connsiteY2"/>
              </a:cxn>
              <a:cxn ang="0">
                <a:pos x="connsiteX3" y="connsiteY3"/>
              </a:cxn>
            </a:cxnLst>
            <a:rect l="l" t="t" r="r" b="b"/>
            <a:pathLst>
              <a:path w="183277" h="418012">
                <a:moveTo>
                  <a:pt x="39189" y="418012"/>
                </a:moveTo>
                <a:cubicBezTo>
                  <a:pt x="114300" y="322218"/>
                  <a:pt x="189411" y="226424"/>
                  <a:pt x="182880" y="156755"/>
                </a:cubicBezTo>
                <a:cubicBezTo>
                  <a:pt x="176349" y="87086"/>
                  <a:pt x="0" y="0"/>
                  <a:pt x="0" y="0"/>
                </a:cubicBez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5" name="TextBox 74"/>
              <p:cNvSpPr txBox="1"/>
              <p:nvPr/>
            </p:nvSpPr>
            <p:spPr>
              <a:xfrm>
                <a:off x="4743262" y="1645905"/>
                <a:ext cx="33214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75" name="TextBox 74"/>
              <p:cNvSpPr txBox="1">
                <a:spLocks noRot="1" noChangeAspect="1" noMove="1" noResize="1" noEditPoints="1" noAdjustHandles="1" noChangeArrowheads="1" noChangeShapeType="1" noTextEdit="1"/>
              </p:cNvSpPr>
              <p:nvPr/>
            </p:nvSpPr>
            <p:spPr>
              <a:xfrm>
                <a:off x="4743262" y="1645905"/>
                <a:ext cx="332142" cy="276999"/>
              </a:xfrm>
              <a:prstGeom prst="rect">
                <a:avLst/>
              </a:prstGeom>
              <a:blipFill rotWithShape="1">
                <a:blip r:embed="rId9"/>
                <a:stretch>
                  <a:fillRect l="-135" t="-224" r="-8840" b="45"/>
                </a:stretch>
              </a:blipFill>
            </p:spPr>
            <p:txBody>
              <a:bodyPr/>
              <a:lstStyle/>
              <a:p>
                <a:r>
                  <a:rPr lang="zh-CN" altLang="en-US">
                    <a:noFill/>
                  </a:rPr>
                  <a:t> </a:t>
                </a:r>
              </a:p>
            </p:txBody>
          </p:sp>
        </mc:Fallback>
      </mc:AlternateContent>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ounded Rectangle 78"/>
          <p:cNvSpPr/>
          <p:nvPr/>
        </p:nvSpPr>
        <p:spPr>
          <a:xfrm>
            <a:off x="5302205" y="3001841"/>
            <a:ext cx="3563983" cy="6431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8028" y="-99392"/>
            <a:ext cx="8229600" cy="1143000"/>
          </a:xfrm>
        </p:spPr>
        <p:txBody>
          <a:bodyPr/>
          <a:lstStyle/>
          <a:p>
            <a:r>
              <a:rPr lang="en-GB" dirty="0"/>
              <a:t>The angular velocity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42" name="TextBox 41"/>
              <p:cNvSpPr txBox="1"/>
              <p:nvPr/>
            </p:nvSpPr>
            <p:spPr>
              <a:xfrm>
                <a:off x="6516237" y="837504"/>
                <a:ext cx="1686344" cy="369332"/>
              </a:xfrm>
              <a:prstGeom prst="rect">
                <a:avLst/>
              </a:prstGeom>
              <a:noFill/>
            </p:spPr>
            <p:txBody>
              <a:bodyPr wrap="square" rtlCol="0">
                <a:spAutoFit/>
              </a:bodyPr>
              <a:lstStyle/>
              <a:p>
                <a:r>
                  <a:rPr lang="en-GB" dirty="0"/>
                  <a:t>at time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𝑡</m:t>
                        </m:r>
                      </m:e>
                      <m:sub>
                        <m:r>
                          <a:rPr lang="en-GB" b="0" i="1" smtClean="0">
                            <a:latin typeface="Cambria Math" panose="02040503050406030204" pitchFamily="18" charset="0"/>
                          </a:rPr>
                          <m:t>2</m:t>
                        </m:r>
                      </m:sub>
                    </m:sSub>
                  </m:oMath>
                </a14:m>
                <a:endParaRPr lang="en-US" dirty="0"/>
              </a:p>
            </p:txBody>
          </p:sp>
        </mc:Choice>
        <mc:Fallback>
          <p:sp>
            <p:nvSpPr>
              <p:cNvPr id="42" name="TextBox 41"/>
              <p:cNvSpPr txBox="1">
                <a:spLocks noRot="1" noChangeAspect="1" noMove="1" noResize="1" noEditPoints="1" noAdjustHandles="1" noChangeArrowheads="1" noChangeShapeType="1" noTextEdit="1"/>
              </p:cNvSpPr>
              <p:nvPr/>
            </p:nvSpPr>
            <p:spPr>
              <a:xfrm>
                <a:off x="6516237" y="837504"/>
                <a:ext cx="1686344" cy="369332"/>
              </a:xfrm>
              <a:prstGeom prst="rect">
                <a:avLst/>
              </a:prstGeom>
              <a:blipFill rotWithShape="1">
                <a:blip r:embed="rId1"/>
                <a:stretch>
                  <a:fillRect l="-30" t="-155" r="17" b="9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4" name="TextBox 43"/>
              <p:cNvSpPr txBox="1"/>
              <p:nvPr/>
            </p:nvSpPr>
            <p:spPr>
              <a:xfrm>
                <a:off x="6774088" y="1331476"/>
                <a:ext cx="1686344" cy="369332"/>
              </a:xfrm>
              <a:prstGeom prst="rect">
                <a:avLst/>
              </a:prstGeom>
              <a:noFill/>
            </p:spPr>
            <p:txBody>
              <a:bodyPr wrap="square" rtlCol="0">
                <a:spAutoFit/>
              </a:bodyPr>
              <a:lstStyle/>
              <a:p>
                <a:r>
                  <a:rPr lang="en-GB" dirty="0"/>
                  <a:t>at time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𝑡</m:t>
                        </m:r>
                      </m:e>
                      <m:sub>
                        <m:r>
                          <a:rPr lang="en-GB" b="0" i="1" smtClean="0">
                            <a:latin typeface="Cambria Math" panose="02040503050406030204" pitchFamily="18" charset="0"/>
                          </a:rPr>
                          <m:t>1</m:t>
                        </m:r>
                      </m:sub>
                    </m:sSub>
                  </m:oMath>
                </a14:m>
                <a:endParaRPr lang="en-US" dirty="0"/>
              </a:p>
            </p:txBody>
          </p:sp>
        </mc:Choice>
        <mc:Fallback>
          <p:sp>
            <p:nvSpPr>
              <p:cNvPr id="44" name="TextBox 43"/>
              <p:cNvSpPr txBox="1">
                <a:spLocks noRot="1" noChangeAspect="1" noMove="1" noResize="1" noEditPoints="1" noAdjustHandles="1" noChangeArrowheads="1" noChangeShapeType="1" noTextEdit="1"/>
              </p:cNvSpPr>
              <p:nvPr/>
            </p:nvSpPr>
            <p:spPr>
              <a:xfrm>
                <a:off x="6774088" y="1331476"/>
                <a:ext cx="1686344" cy="369332"/>
              </a:xfrm>
              <a:prstGeom prst="rect">
                <a:avLst/>
              </a:prstGeom>
              <a:blipFill rotWithShape="1">
                <a:blip r:embed="rId2"/>
                <a:stretch>
                  <a:fillRect l="-32" t="-140" r="19" b="75"/>
                </a:stretch>
              </a:blipFill>
            </p:spPr>
            <p:txBody>
              <a:bodyPr/>
              <a:lstStyle/>
              <a:p>
                <a:r>
                  <a:rPr lang="zh-CN" altLang="en-US">
                    <a:noFill/>
                  </a:rPr>
                  <a:t> </a:t>
                </a:r>
              </a:p>
            </p:txBody>
          </p:sp>
        </mc:Fallback>
      </mc:AlternateContent>
      <p:sp>
        <p:nvSpPr>
          <p:cNvPr id="52" name="Oval 51"/>
          <p:cNvSpPr/>
          <p:nvPr/>
        </p:nvSpPr>
        <p:spPr>
          <a:xfrm>
            <a:off x="2564581" y="908720"/>
            <a:ext cx="2664296" cy="2736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730688" y="1206836"/>
            <a:ext cx="216024"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p:cNvCxnSpPr>
            <a:endCxn id="52" idx="7"/>
          </p:cNvCxnSpPr>
          <p:nvPr/>
        </p:nvCxnSpPr>
        <p:spPr>
          <a:xfrm flipV="1">
            <a:off x="4004741" y="1309442"/>
            <a:ext cx="833959" cy="11114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5" name="TextBox 54"/>
              <p:cNvSpPr txBox="1"/>
              <p:nvPr/>
            </p:nvSpPr>
            <p:spPr>
              <a:xfrm>
                <a:off x="4249943" y="1559178"/>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𝑟</m:t>
                      </m:r>
                    </m:oMath>
                  </m:oMathPara>
                </a14:m>
                <a:endParaRPr lang="en-US" dirty="0"/>
              </a:p>
            </p:txBody>
          </p:sp>
        </mc:Choice>
        <mc:Fallback>
          <p:sp>
            <p:nvSpPr>
              <p:cNvPr id="55" name="TextBox 54"/>
              <p:cNvSpPr txBox="1">
                <a:spLocks noRot="1" noChangeAspect="1" noMove="1" noResize="1" noEditPoints="1" noAdjustHandles="1" noChangeArrowheads="1" noChangeShapeType="1" noTextEdit="1"/>
              </p:cNvSpPr>
              <p:nvPr/>
            </p:nvSpPr>
            <p:spPr>
              <a:xfrm>
                <a:off x="4249943" y="1559178"/>
                <a:ext cx="171777" cy="276999"/>
              </a:xfrm>
              <a:prstGeom prst="rect">
                <a:avLst/>
              </a:prstGeom>
              <a:blipFill rotWithShape="1">
                <a:blip r:embed="rId3"/>
                <a:stretch>
                  <a:fillRect l="-304" t="-91" r="-17988" b="142"/>
                </a:stretch>
              </a:blipFill>
            </p:spPr>
            <p:txBody>
              <a:bodyPr/>
              <a:lstStyle/>
              <a:p>
                <a:r>
                  <a:rPr lang="zh-CN" altLang="en-US">
                    <a:noFill/>
                  </a:rPr>
                  <a:t> </a:t>
                </a:r>
              </a:p>
            </p:txBody>
          </p:sp>
        </mc:Fallback>
      </mc:AlternateContent>
      <p:sp>
        <p:nvSpPr>
          <p:cNvPr id="56" name="Freeform 55"/>
          <p:cNvSpPr/>
          <p:nvPr/>
        </p:nvSpPr>
        <p:spPr>
          <a:xfrm>
            <a:off x="4220963" y="2137599"/>
            <a:ext cx="45719" cy="290229"/>
          </a:xfrm>
          <a:custGeom>
            <a:avLst/>
            <a:gdLst>
              <a:gd name="connsiteX0" fmla="*/ 39189 w 183277"/>
              <a:gd name="connsiteY0" fmla="*/ 418012 h 418012"/>
              <a:gd name="connsiteX1" fmla="*/ 182880 w 183277"/>
              <a:gd name="connsiteY1" fmla="*/ 156755 h 418012"/>
              <a:gd name="connsiteX2" fmla="*/ 0 w 183277"/>
              <a:gd name="connsiteY2" fmla="*/ 0 h 418012"/>
              <a:gd name="connsiteX3" fmla="*/ 0 w 183277"/>
              <a:gd name="connsiteY3" fmla="*/ 0 h 418012"/>
            </a:gdLst>
            <a:ahLst/>
            <a:cxnLst>
              <a:cxn ang="0">
                <a:pos x="connsiteX0" y="connsiteY0"/>
              </a:cxn>
              <a:cxn ang="0">
                <a:pos x="connsiteX1" y="connsiteY1"/>
              </a:cxn>
              <a:cxn ang="0">
                <a:pos x="connsiteX2" y="connsiteY2"/>
              </a:cxn>
              <a:cxn ang="0">
                <a:pos x="connsiteX3" y="connsiteY3"/>
              </a:cxn>
            </a:cxnLst>
            <a:rect l="l" t="t" r="r" b="b"/>
            <a:pathLst>
              <a:path w="183277" h="418012">
                <a:moveTo>
                  <a:pt x="39189" y="418012"/>
                </a:moveTo>
                <a:cubicBezTo>
                  <a:pt x="114300" y="322218"/>
                  <a:pt x="189411" y="226424"/>
                  <a:pt x="182880" y="156755"/>
                </a:cubicBezTo>
                <a:cubicBezTo>
                  <a:pt x="176349" y="87086"/>
                  <a:pt x="0" y="0"/>
                  <a:pt x="0" y="0"/>
                </a:cubicBez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57" name="TextBox 56"/>
              <p:cNvSpPr txBox="1"/>
              <p:nvPr/>
            </p:nvSpPr>
            <p:spPr>
              <a:xfrm>
                <a:off x="4335831" y="2032746"/>
                <a:ext cx="19428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57" name="TextBox 56"/>
              <p:cNvSpPr txBox="1">
                <a:spLocks noRot="1" noChangeAspect="1" noMove="1" noResize="1" noEditPoints="1" noAdjustHandles="1" noChangeArrowheads="1" noChangeShapeType="1" noTextEdit="1"/>
              </p:cNvSpPr>
              <p:nvPr/>
            </p:nvSpPr>
            <p:spPr>
              <a:xfrm>
                <a:off x="4335831" y="2032746"/>
                <a:ext cx="194284" cy="276999"/>
              </a:xfrm>
              <a:prstGeom prst="rect">
                <a:avLst/>
              </a:prstGeom>
              <a:blipFill rotWithShape="1">
                <a:blip r:embed="rId4"/>
                <a:stretch>
                  <a:fillRect l="-26" t="-40" r="-15676" b="90"/>
                </a:stretch>
              </a:blipFill>
            </p:spPr>
            <p:txBody>
              <a:bodyPr/>
              <a:lstStyle/>
              <a:p>
                <a:r>
                  <a:rPr lang="zh-CN" altLang="en-US">
                    <a:noFill/>
                  </a:rPr>
                  <a:t> </a:t>
                </a:r>
              </a:p>
            </p:txBody>
          </p:sp>
        </mc:Fallback>
      </mc:AlternateContent>
      <p:cxnSp>
        <p:nvCxnSpPr>
          <p:cNvPr id="58" name="Straight Arrow Connector 57"/>
          <p:cNvCxnSpPr/>
          <p:nvPr/>
        </p:nvCxnSpPr>
        <p:spPr>
          <a:xfrm flipH="1" flipV="1">
            <a:off x="4432973" y="908720"/>
            <a:ext cx="405727" cy="40072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9" name="TextBox 58"/>
              <p:cNvSpPr txBox="1"/>
              <p:nvPr/>
            </p:nvSpPr>
            <p:spPr>
              <a:xfrm>
                <a:off x="4819542" y="853889"/>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59" name="TextBox 58"/>
              <p:cNvSpPr txBox="1">
                <a:spLocks noRot="1" noChangeAspect="1" noMove="1" noResize="1" noEditPoints="1" noAdjustHandles="1" noChangeArrowheads="1" noChangeShapeType="1" noTextEdit="1"/>
              </p:cNvSpPr>
              <p:nvPr/>
            </p:nvSpPr>
            <p:spPr>
              <a:xfrm>
                <a:off x="4819542" y="853889"/>
                <a:ext cx="189474" cy="276999"/>
              </a:xfrm>
              <a:prstGeom prst="rect">
                <a:avLst/>
              </a:prstGeom>
              <a:blipFill rotWithShape="1">
                <a:blip r:embed="rId5"/>
                <a:stretch>
                  <a:fillRect l="-278" t="-162" r="-16015" b="-475"/>
                </a:stretch>
              </a:blipFill>
            </p:spPr>
            <p:txBody>
              <a:bodyPr/>
              <a:lstStyle/>
              <a:p>
                <a:r>
                  <a:rPr lang="zh-CN" altLang="en-US">
                    <a:noFill/>
                  </a:rPr>
                  <a:t> </a:t>
                </a:r>
              </a:p>
            </p:txBody>
          </p:sp>
        </mc:Fallback>
      </mc:AlternateContent>
      <p:cxnSp>
        <p:nvCxnSpPr>
          <p:cNvPr id="60" name="Straight Arrow Connector 59"/>
          <p:cNvCxnSpPr/>
          <p:nvPr/>
        </p:nvCxnSpPr>
        <p:spPr>
          <a:xfrm flipV="1">
            <a:off x="3979545" y="709873"/>
            <a:ext cx="0" cy="17110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1" name="TextBox 60"/>
              <p:cNvSpPr txBox="1"/>
              <p:nvPr/>
            </p:nvSpPr>
            <p:spPr>
              <a:xfrm>
                <a:off x="5974499" y="2276872"/>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61" name="TextBox 60"/>
              <p:cNvSpPr txBox="1">
                <a:spLocks noRot="1" noChangeAspect="1" noMove="1" noResize="1" noEditPoints="1" noAdjustHandles="1" noChangeArrowheads="1" noChangeShapeType="1" noTextEdit="1"/>
              </p:cNvSpPr>
              <p:nvPr/>
            </p:nvSpPr>
            <p:spPr>
              <a:xfrm>
                <a:off x="5974499" y="2276872"/>
                <a:ext cx="188128" cy="276999"/>
              </a:xfrm>
              <a:prstGeom prst="rect">
                <a:avLst/>
              </a:prstGeom>
              <a:blipFill rotWithShape="1">
                <a:blip r:embed="rId6"/>
                <a:stretch>
                  <a:fillRect l="-223" t="-143" r="-15890" b="194"/>
                </a:stretch>
              </a:blipFill>
            </p:spPr>
            <p:txBody>
              <a:bodyPr/>
              <a:lstStyle/>
              <a:p>
                <a:r>
                  <a:rPr lang="zh-CN" altLang="en-US">
                    <a:noFill/>
                  </a:rPr>
                  <a:t> </a:t>
                </a:r>
              </a:p>
            </p:txBody>
          </p:sp>
        </mc:Fallback>
      </mc:AlternateContent>
      <p:sp>
        <p:nvSpPr>
          <p:cNvPr id="62" name="Oval 61"/>
          <p:cNvSpPr/>
          <p:nvPr/>
        </p:nvSpPr>
        <p:spPr>
          <a:xfrm>
            <a:off x="3932733" y="2376557"/>
            <a:ext cx="97204" cy="1335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Arrow Connector 62"/>
          <p:cNvCxnSpPr/>
          <p:nvPr/>
        </p:nvCxnSpPr>
        <p:spPr>
          <a:xfrm>
            <a:off x="3979545" y="2457317"/>
            <a:ext cx="18236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4" name="TextBox 63"/>
              <p:cNvSpPr txBox="1"/>
              <p:nvPr/>
            </p:nvSpPr>
            <p:spPr>
              <a:xfrm>
                <a:off x="3704855" y="571373"/>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64" name="TextBox 63"/>
              <p:cNvSpPr txBox="1">
                <a:spLocks noRot="1" noChangeAspect="1" noMove="1" noResize="1" noEditPoints="1" noAdjustHandles="1" noChangeArrowheads="1" noChangeShapeType="1" noTextEdit="1"/>
              </p:cNvSpPr>
              <p:nvPr/>
            </p:nvSpPr>
            <p:spPr>
              <a:xfrm>
                <a:off x="3704855" y="571373"/>
                <a:ext cx="191526" cy="276999"/>
              </a:xfrm>
              <a:prstGeom prst="rect">
                <a:avLst/>
              </a:prstGeom>
              <a:blipFill rotWithShape="1">
                <a:blip r:embed="rId7"/>
                <a:stretch>
                  <a:fillRect l="-138" t="-183" r="-16235" b="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5" name="TextBox 64"/>
              <p:cNvSpPr txBox="1"/>
              <p:nvPr/>
            </p:nvSpPr>
            <p:spPr>
              <a:xfrm>
                <a:off x="3677122" y="2354924"/>
                <a:ext cx="1738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65" name="TextBox 64"/>
              <p:cNvSpPr txBox="1">
                <a:spLocks noRot="1" noChangeAspect="1" noMove="1" noResize="1" noEditPoints="1" noAdjustHandles="1" noChangeArrowheads="1" noChangeShapeType="1" noTextEdit="1"/>
              </p:cNvSpPr>
              <p:nvPr/>
            </p:nvSpPr>
            <p:spPr>
              <a:xfrm>
                <a:off x="3677122" y="2354924"/>
                <a:ext cx="173894" cy="276999"/>
              </a:xfrm>
              <a:prstGeom prst="rect">
                <a:avLst/>
              </a:prstGeom>
              <a:blipFill rotWithShape="1">
                <a:blip r:embed="rId8"/>
                <a:stretch>
                  <a:fillRect l="-271" t="-124" r="-17677" b="174"/>
                </a:stretch>
              </a:blipFill>
            </p:spPr>
            <p:txBody>
              <a:bodyPr/>
              <a:lstStyle/>
              <a:p>
                <a:r>
                  <a:rPr lang="zh-CN" altLang="en-US">
                    <a:noFill/>
                  </a:rPr>
                  <a:t> </a:t>
                </a:r>
              </a:p>
            </p:txBody>
          </p:sp>
        </mc:Fallback>
      </mc:AlternateContent>
      <p:sp>
        <p:nvSpPr>
          <p:cNvPr id="66" name="Oval 65"/>
          <p:cNvSpPr/>
          <p:nvPr/>
        </p:nvSpPr>
        <p:spPr>
          <a:xfrm>
            <a:off x="5076056" y="1916832"/>
            <a:ext cx="216024"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Arrow Connector 67"/>
          <p:cNvCxnSpPr>
            <a:stCxn id="42" idx="1"/>
          </p:cNvCxnSpPr>
          <p:nvPr/>
        </p:nvCxnSpPr>
        <p:spPr>
          <a:xfrm flipH="1">
            <a:off x="5076056" y="1022170"/>
            <a:ext cx="1440181" cy="1846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5405860" y="1662127"/>
            <a:ext cx="1237981" cy="3706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62" idx="2"/>
            <a:endCxn id="66" idx="6"/>
          </p:cNvCxnSpPr>
          <p:nvPr/>
        </p:nvCxnSpPr>
        <p:spPr>
          <a:xfrm flipV="1">
            <a:off x="3932733" y="2060848"/>
            <a:ext cx="1359347" cy="382467"/>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74" name="Freeform 73"/>
          <p:cNvSpPr/>
          <p:nvPr/>
        </p:nvSpPr>
        <p:spPr>
          <a:xfrm rot="20772102">
            <a:off x="4574419" y="1797943"/>
            <a:ext cx="159930" cy="422062"/>
          </a:xfrm>
          <a:custGeom>
            <a:avLst/>
            <a:gdLst>
              <a:gd name="connsiteX0" fmla="*/ 39189 w 183277"/>
              <a:gd name="connsiteY0" fmla="*/ 418012 h 418012"/>
              <a:gd name="connsiteX1" fmla="*/ 182880 w 183277"/>
              <a:gd name="connsiteY1" fmla="*/ 156755 h 418012"/>
              <a:gd name="connsiteX2" fmla="*/ 0 w 183277"/>
              <a:gd name="connsiteY2" fmla="*/ 0 h 418012"/>
              <a:gd name="connsiteX3" fmla="*/ 0 w 183277"/>
              <a:gd name="connsiteY3" fmla="*/ 0 h 418012"/>
            </a:gdLst>
            <a:ahLst/>
            <a:cxnLst>
              <a:cxn ang="0">
                <a:pos x="connsiteX0" y="connsiteY0"/>
              </a:cxn>
              <a:cxn ang="0">
                <a:pos x="connsiteX1" y="connsiteY1"/>
              </a:cxn>
              <a:cxn ang="0">
                <a:pos x="connsiteX2" y="connsiteY2"/>
              </a:cxn>
              <a:cxn ang="0">
                <a:pos x="connsiteX3" y="connsiteY3"/>
              </a:cxn>
            </a:cxnLst>
            <a:rect l="l" t="t" r="r" b="b"/>
            <a:pathLst>
              <a:path w="183277" h="418012">
                <a:moveTo>
                  <a:pt x="39189" y="418012"/>
                </a:moveTo>
                <a:cubicBezTo>
                  <a:pt x="114300" y="322218"/>
                  <a:pt x="189411" y="226424"/>
                  <a:pt x="182880" y="156755"/>
                </a:cubicBezTo>
                <a:cubicBezTo>
                  <a:pt x="176349" y="87086"/>
                  <a:pt x="0" y="0"/>
                  <a:pt x="0" y="0"/>
                </a:cubicBez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5" name="TextBox 74"/>
              <p:cNvSpPr txBox="1"/>
              <p:nvPr/>
            </p:nvSpPr>
            <p:spPr>
              <a:xfrm>
                <a:off x="4743262" y="1645905"/>
                <a:ext cx="33214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75" name="TextBox 74"/>
              <p:cNvSpPr txBox="1">
                <a:spLocks noRot="1" noChangeAspect="1" noMove="1" noResize="1" noEditPoints="1" noAdjustHandles="1" noChangeArrowheads="1" noChangeShapeType="1" noTextEdit="1"/>
              </p:cNvSpPr>
              <p:nvPr/>
            </p:nvSpPr>
            <p:spPr>
              <a:xfrm>
                <a:off x="4743262" y="1645905"/>
                <a:ext cx="332142" cy="276999"/>
              </a:xfrm>
              <a:prstGeom prst="rect">
                <a:avLst/>
              </a:prstGeom>
              <a:blipFill rotWithShape="1">
                <a:blip r:embed="rId9"/>
                <a:stretch>
                  <a:fillRect l="-135" t="-224" r="-8840" b="45"/>
                </a:stretch>
              </a:blipFill>
            </p:spPr>
            <p:txBody>
              <a:bodyPr/>
              <a:lstStyle/>
              <a:p>
                <a:r>
                  <a:rPr lang="zh-CN" altLang="en-US">
                    <a:noFill/>
                  </a:rPr>
                  <a:t> </a:t>
                </a:r>
              </a:p>
            </p:txBody>
          </p:sp>
        </mc:Fallback>
      </mc:AlternateContent>
      <p:sp>
        <p:nvSpPr>
          <p:cNvPr id="76" name="TextBox 75"/>
          <p:cNvSpPr txBox="1"/>
          <p:nvPr/>
        </p:nvSpPr>
        <p:spPr>
          <a:xfrm>
            <a:off x="5302205" y="3001841"/>
            <a:ext cx="3374252" cy="646331"/>
          </a:xfrm>
          <a:prstGeom prst="rect">
            <a:avLst/>
          </a:prstGeom>
          <a:noFill/>
        </p:spPr>
        <p:txBody>
          <a:bodyPr wrap="square" rtlCol="0">
            <a:spAutoFit/>
          </a:bodyPr>
          <a:lstStyle/>
          <a:p>
            <a:r>
              <a:rPr lang="en-GB" dirty="0"/>
              <a:t>We choose the z-axis as the axis of the rotational motion.</a:t>
            </a:r>
            <a:endParaRPr lang="en-US" dirty="0"/>
          </a:p>
        </p:txBody>
      </p:sp>
      <p:cxnSp>
        <p:nvCxnSpPr>
          <p:cNvPr id="78" name="Straight Arrow Connector 77"/>
          <p:cNvCxnSpPr>
            <a:stCxn id="76" idx="1"/>
          </p:cNvCxnSpPr>
          <p:nvPr/>
        </p:nvCxnSpPr>
        <p:spPr>
          <a:xfrm flipH="1" flipV="1">
            <a:off x="4029937" y="2631923"/>
            <a:ext cx="1272268" cy="6930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ounded Rectangle 78"/>
          <p:cNvSpPr/>
          <p:nvPr/>
        </p:nvSpPr>
        <p:spPr>
          <a:xfrm>
            <a:off x="5302205" y="3001841"/>
            <a:ext cx="3563983" cy="6431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8028" y="-99392"/>
            <a:ext cx="8229600" cy="1143000"/>
          </a:xfrm>
        </p:spPr>
        <p:txBody>
          <a:bodyPr/>
          <a:lstStyle/>
          <a:p>
            <a:r>
              <a:rPr lang="en-GB" dirty="0"/>
              <a:t>The angular velocity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25" name="TextBox 24"/>
              <p:cNvSpPr txBox="1"/>
              <p:nvPr/>
            </p:nvSpPr>
            <p:spPr>
              <a:xfrm>
                <a:off x="565619" y="3902490"/>
                <a:ext cx="6782552" cy="369332"/>
              </a:xfrm>
              <a:prstGeom prst="rect">
                <a:avLst/>
              </a:prstGeom>
              <a:noFill/>
            </p:spPr>
            <p:txBody>
              <a:bodyPr wrap="square" rtlCol="0">
                <a:spAutoFit/>
              </a:bodyPr>
              <a:lstStyle/>
              <a:p>
                <a:r>
                  <a:rPr lang="en-GB" dirty="0"/>
                  <a:t>The average angular velocity during a time interval </a:t>
                </a:r>
                <a14:m>
                  <m:oMath xmlns:m="http://schemas.openxmlformats.org/officeDocument/2006/math">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𝑡</m:t>
                        </m:r>
                      </m:e>
                      <m:sub>
                        <m:r>
                          <a:rPr lang="en-GB" b="0" i="1" smtClean="0">
                            <a:latin typeface="Cambria Math" panose="02040503050406030204" pitchFamily="18" charset="0"/>
                            <a:ea typeface="Cambria Math" panose="02040503050406030204" pitchFamily="18" charset="0"/>
                          </a:rPr>
                          <m:t>2</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𝑡</m:t>
                        </m:r>
                      </m:e>
                      <m:sub>
                        <m:r>
                          <a:rPr lang="en-GB" b="0" i="1" smtClean="0">
                            <a:latin typeface="Cambria Math" panose="02040503050406030204" pitchFamily="18" charset="0"/>
                            <a:ea typeface="Cambria Math" panose="02040503050406030204" pitchFamily="18" charset="0"/>
                          </a:rPr>
                          <m:t>1</m:t>
                        </m:r>
                      </m:sub>
                    </m:sSub>
                  </m:oMath>
                </a14:m>
                <a:r>
                  <a:rPr lang="en-GB" dirty="0"/>
                  <a:t> is: </a:t>
                </a:r>
                <a:endParaRPr lang="en-US" dirty="0"/>
              </a:p>
            </p:txBody>
          </p:sp>
        </mc:Choice>
        <mc:Fallback>
          <p:sp>
            <p:nvSpPr>
              <p:cNvPr id="25" name="TextBox 24"/>
              <p:cNvSpPr txBox="1">
                <a:spLocks noRot="1" noChangeAspect="1" noMove="1" noResize="1" noEditPoints="1" noAdjustHandles="1" noChangeArrowheads="1" noChangeShapeType="1" noTextEdit="1"/>
              </p:cNvSpPr>
              <p:nvPr/>
            </p:nvSpPr>
            <p:spPr>
              <a:xfrm>
                <a:off x="565619" y="3902490"/>
                <a:ext cx="6782552" cy="369332"/>
              </a:xfrm>
              <a:prstGeom prst="rect">
                <a:avLst/>
              </a:prstGeom>
              <a:blipFill rotWithShape="1">
                <a:blip r:embed="rId1"/>
                <a:stretch>
                  <a:fillRect l="-7" t="-112" r="9" b="4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2" name="TextBox 41"/>
              <p:cNvSpPr txBox="1"/>
              <p:nvPr/>
            </p:nvSpPr>
            <p:spPr>
              <a:xfrm>
                <a:off x="6516237" y="837504"/>
                <a:ext cx="1686344" cy="369332"/>
              </a:xfrm>
              <a:prstGeom prst="rect">
                <a:avLst/>
              </a:prstGeom>
              <a:noFill/>
            </p:spPr>
            <p:txBody>
              <a:bodyPr wrap="square" rtlCol="0">
                <a:spAutoFit/>
              </a:bodyPr>
              <a:lstStyle/>
              <a:p>
                <a:r>
                  <a:rPr lang="en-GB" dirty="0"/>
                  <a:t>at time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𝑡</m:t>
                        </m:r>
                      </m:e>
                      <m:sub>
                        <m:r>
                          <a:rPr lang="en-GB" b="0" i="1" smtClean="0">
                            <a:latin typeface="Cambria Math" panose="02040503050406030204" pitchFamily="18" charset="0"/>
                          </a:rPr>
                          <m:t>2</m:t>
                        </m:r>
                      </m:sub>
                    </m:sSub>
                  </m:oMath>
                </a14:m>
                <a:endParaRPr lang="en-US" dirty="0"/>
              </a:p>
            </p:txBody>
          </p:sp>
        </mc:Choice>
        <mc:Fallback>
          <p:sp>
            <p:nvSpPr>
              <p:cNvPr id="42" name="TextBox 41"/>
              <p:cNvSpPr txBox="1">
                <a:spLocks noRot="1" noChangeAspect="1" noMove="1" noResize="1" noEditPoints="1" noAdjustHandles="1" noChangeArrowheads="1" noChangeShapeType="1" noTextEdit="1"/>
              </p:cNvSpPr>
              <p:nvPr/>
            </p:nvSpPr>
            <p:spPr>
              <a:xfrm>
                <a:off x="6516237" y="837504"/>
                <a:ext cx="1686344" cy="369332"/>
              </a:xfrm>
              <a:prstGeom prst="rect">
                <a:avLst/>
              </a:prstGeom>
              <a:blipFill rotWithShape="1">
                <a:blip r:embed="rId2"/>
                <a:stretch>
                  <a:fillRect l="-30" t="-155" r="17" b="9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4" name="TextBox 43"/>
              <p:cNvSpPr txBox="1"/>
              <p:nvPr/>
            </p:nvSpPr>
            <p:spPr>
              <a:xfrm>
                <a:off x="6774088" y="1331476"/>
                <a:ext cx="1686344" cy="369332"/>
              </a:xfrm>
              <a:prstGeom prst="rect">
                <a:avLst/>
              </a:prstGeom>
              <a:noFill/>
            </p:spPr>
            <p:txBody>
              <a:bodyPr wrap="square" rtlCol="0">
                <a:spAutoFit/>
              </a:bodyPr>
              <a:lstStyle/>
              <a:p>
                <a:r>
                  <a:rPr lang="en-GB" dirty="0"/>
                  <a:t>at time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𝑡</m:t>
                        </m:r>
                      </m:e>
                      <m:sub>
                        <m:r>
                          <a:rPr lang="en-GB" b="0" i="1" smtClean="0">
                            <a:latin typeface="Cambria Math" panose="02040503050406030204" pitchFamily="18" charset="0"/>
                          </a:rPr>
                          <m:t>1</m:t>
                        </m:r>
                      </m:sub>
                    </m:sSub>
                  </m:oMath>
                </a14:m>
                <a:endParaRPr lang="en-US" dirty="0"/>
              </a:p>
            </p:txBody>
          </p:sp>
        </mc:Choice>
        <mc:Fallback>
          <p:sp>
            <p:nvSpPr>
              <p:cNvPr id="44" name="TextBox 43"/>
              <p:cNvSpPr txBox="1">
                <a:spLocks noRot="1" noChangeAspect="1" noMove="1" noResize="1" noEditPoints="1" noAdjustHandles="1" noChangeArrowheads="1" noChangeShapeType="1" noTextEdit="1"/>
              </p:cNvSpPr>
              <p:nvPr/>
            </p:nvSpPr>
            <p:spPr>
              <a:xfrm>
                <a:off x="6774088" y="1331476"/>
                <a:ext cx="1686344" cy="369332"/>
              </a:xfrm>
              <a:prstGeom prst="rect">
                <a:avLst/>
              </a:prstGeom>
              <a:blipFill rotWithShape="1">
                <a:blip r:embed="rId3"/>
                <a:stretch>
                  <a:fillRect l="-32" t="-140" r="19" b="7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5" name="TextBox 44"/>
              <p:cNvSpPr txBox="1"/>
              <p:nvPr/>
            </p:nvSpPr>
            <p:spPr>
              <a:xfrm>
                <a:off x="6948264" y="3803135"/>
                <a:ext cx="2163990" cy="56804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rPr>
                            <m:t>𝑧</m:t>
                          </m:r>
                          <m:r>
                            <a:rPr lang="en-GB" b="0" i="1" smtClean="0">
                              <a:latin typeface="Cambria Math" panose="02040503050406030204" pitchFamily="18" charset="0"/>
                            </a:rPr>
                            <m:t>,</m:t>
                          </m:r>
                          <m:r>
                            <a:rPr lang="en-GB" b="0" i="1" smtClean="0">
                              <a:latin typeface="Cambria Math" panose="02040503050406030204" pitchFamily="18" charset="0"/>
                            </a:rPr>
                            <m:t>𝑎𝑣</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𝜃</m:t>
                          </m:r>
                        </m:num>
                        <m:den>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𝜃</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𝜃</m:t>
                              </m:r>
                            </m:e>
                            <m:sub>
                              <m:r>
                                <a:rPr lang="en-GB" b="0" i="1" smtClean="0">
                                  <a:latin typeface="Cambria Math" panose="02040503050406030204" pitchFamily="18" charset="0"/>
                                </a:rPr>
                                <m:t>1</m:t>
                              </m:r>
                            </m:sub>
                          </m:sSub>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1</m:t>
                              </m:r>
                            </m:sub>
                          </m:sSub>
                        </m:den>
                      </m:f>
                    </m:oMath>
                  </m:oMathPara>
                </a14:m>
                <a:endParaRPr lang="en-US" dirty="0"/>
              </a:p>
            </p:txBody>
          </p:sp>
        </mc:Choice>
        <mc:Fallback>
          <p:sp>
            <p:nvSpPr>
              <p:cNvPr id="45" name="TextBox 44"/>
              <p:cNvSpPr txBox="1">
                <a:spLocks noRot="1" noChangeAspect="1" noMove="1" noResize="1" noEditPoints="1" noAdjustHandles="1" noChangeArrowheads="1" noChangeShapeType="1" noTextEdit="1"/>
              </p:cNvSpPr>
              <p:nvPr/>
            </p:nvSpPr>
            <p:spPr>
              <a:xfrm>
                <a:off x="6948264" y="3803135"/>
                <a:ext cx="2163990" cy="568041"/>
              </a:xfrm>
              <a:prstGeom prst="rect">
                <a:avLst/>
              </a:prstGeom>
              <a:blipFill rotWithShape="1">
                <a:blip r:embed="rId4"/>
                <a:stretch>
                  <a:fillRect l="-4" t="-21" r="-1232" b="83"/>
                </a:stretch>
              </a:blipFill>
            </p:spPr>
            <p:txBody>
              <a:bodyPr/>
              <a:lstStyle/>
              <a:p>
                <a:r>
                  <a:rPr lang="zh-CN" altLang="en-US">
                    <a:noFill/>
                  </a:rPr>
                  <a:t> </a:t>
                </a:r>
              </a:p>
            </p:txBody>
          </p:sp>
        </mc:Fallback>
      </mc:AlternateContent>
      <p:sp>
        <p:nvSpPr>
          <p:cNvPr id="52" name="Oval 51"/>
          <p:cNvSpPr/>
          <p:nvPr/>
        </p:nvSpPr>
        <p:spPr>
          <a:xfrm>
            <a:off x="2564581" y="908720"/>
            <a:ext cx="2664296" cy="2736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730688" y="1206836"/>
            <a:ext cx="216024"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p:cNvCxnSpPr>
            <a:endCxn id="52" idx="7"/>
          </p:cNvCxnSpPr>
          <p:nvPr/>
        </p:nvCxnSpPr>
        <p:spPr>
          <a:xfrm flipV="1">
            <a:off x="4004741" y="1309442"/>
            <a:ext cx="833959" cy="11114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5" name="TextBox 54"/>
              <p:cNvSpPr txBox="1"/>
              <p:nvPr/>
            </p:nvSpPr>
            <p:spPr>
              <a:xfrm>
                <a:off x="4249943" y="1559178"/>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𝑟</m:t>
                      </m:r>
                    </m:oMath>
                  </m:oMathPara>
                </a14:m>
                <a:endParaRPr lang="en-US" dirty="0"/>
              </a:p>
            </p:txBody>
          </p:sp>
        </mc:Choice>
        <mc:Fallback>
          <p:sp>
            <p:nvSpPr>
              <p:cNvPr id="55" name="TextBox 54"/>
              <p:cNvSpPr txBox="1">
                <a:spLocks noRot="1" noChangeAspect="1" noMove="1" noResize="1" noEditPoints="1" noAdjustHandles="1" noChangeArrowheads="1" noChangeShapeType="1" noTextEdit="1"/>
              </p:cNvSpPr>
              <p:nvPr/>
            </p:nvSpPr>
            <p:spPr>
              <a:xfrm>
                <a:off x="4249943" y="1559178"/>
                <a:ext cx="171777" cy="276999"/>
              </a:xfrm>
              <a:prstGeom prst="rect">
                <a:avLst/>
              </a:prstGeom>
              <a:blipFill rotWithShape="1">
                <a:blip r:embed="rId5"/>
                <a:stretch>
                  <a:fillRect l="-304" t="-91" r="-17988" b="142"/>
                </a:stretch>
              </a:blipFill>
            </p:spPr>
            <p:txBody>
              <a:bodyPr/>
              <a:lstStyle/>
              <a:p>
                <a:r>
                  <a:rPr lang="zh-CN" altLang="en-US">
                    <a:noFill/>
                  </a:rPr>
                  <a:t> </a:t>
                </a:r>
              </a:p>
            </p:txBody>
          </p:sp>
        </mc:Fallback>
      </mc:AlternateContent>
      <p:sp>
        <p:nvSpPr>
          <p:cNvPr id="56" name="Freeform 55"/>
          <p:cNvSpPr/>
          <p:nvPr/>
        </p:nvSpPr>
        <p:spPr>
          <a:xfrm>
            <a:off x="4220963" y="2137599"/>
            <a:ext cx="45719" cy="290229"/>
          </a:xfrm>
          <a:custGeom>
            <a:avLst/>
            <a:gdLst>
              <a:gd name="connsiteX0" fmla="*/ 39189 w 183277"/>
              <a:gd name="connsiteY0" fmla="*/ 418012 h 418012"/>
              <a:gd name="connsiteX1" fmla="*/ 182880 w 183277"/>
              <a:gd name="connsiteY1" fmla="*/ 156755 h 418012"/>
              <a:gd name="connsiteX2" fmla="*/ 0 w 183277"/>
              <a:gd name="connsiteY2" fmla="*/ 0 h 418012"/>
              <a:gd name="connsiteX3" fmla="*/ 0 w 183277"/>
              <a:gd name="connsiteY3" fmla="*/ 0 h 418012"/>
            </a:gdLst>
            <a:ahLst/>
            <a:cxnLst>
              <a:cxn ang="0">
                <a:pos x="connsiteX0" y="connsiteY0"/>
              </a:cxn>
              <a:cxn ang="0">
                <a:pos x="connsiteX1" y="connsiteY1"/>
              </a:cxn>
              <a:cxn ang="0">
                <a:pos x="connsiteX2" y="connsiteY2"/>
              </a:cxn>
              <a:cxn ang="0">
                <a:pos x="connsiteX3" y="connsiteY3"/>
              </a:cxn>
            </a:cxnLst>
            <a:rect l="l" t="t" r="r" b="b"/>
            <a:pathLst>
              <a:path w="183277" h="418012">
                <a:moveTo>
                  <a:pt x="39189" y="418012"/>
                </a:moveTo>
                <a:cubicBezTo>
                  <a:pt x="114300" y="322218"/>
                  <a:pt x="189411" y="226424"/>
                  <a:pt x="182880" y="156755"/>
                </a:cubicBezTo>
                <a:cubicBezTo>
                  <a:pt x="176349" y="87086"/>
                  <a:pt x="0" y="0"/>
                  <a:pt x="0" y="0"/>
                </a:cubicBez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57" name="TextBox 56"/>
              <p:cNvSpPr txBox="1"/>
              <p:nvPr/>
            </p:nvSpPr>
            <p:spPr>
              <a:xfrm>
                <a:off x="4335831" y="2032746"/>
                <a:ext cx="19428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57" name="TextBox 56"/>
              <p:cNvSpPr txBox="1">
                <a:spLocks noRot="1" noChangeAspect="1" noMove="1" noResize="1" noEditPoints="1" noAdjustHandles="1" noChangeArrowheads="1" noChangeShapeType="1" noTextEdit="1"/>
              </p:cNvSpPr>
              <p:nvPr/>
            </p:nvSpPr>
            <p:spPr>
              <a:xfrm>
                <a:off x="4335831" y="2032746"/>
                <a:ext cx="194284" cy="276999"/>
              </a:xfrm>
              <a:prstGeom prst="rect">
                <a:avLst/>
              </a:prstGeom>
              <a:blipFill rotWithShape="1">
                <a:blip r:embed="rId6"/>
                <a:stretch>
                  <a:fillRect l="-26" t="-40" r="-15676" b="90"/>
                </a:stretch>
              </a:blipFill>
            </p:spPr>
            <p:txBody>
              <a:bodyPr/>
              <a:lstStyle/>
              <a:p>
                <a:r>
                  <a:rPr lang="zh-CN" altLang="en-US">
                    <a:noFill/>
                  </a:rPr>
                  <a:t> </a:t>
                </a:r>
              </a:p>
            </p:txBody>
          </p:sp>
        </mc:Fallback>
      </mc:AlternateContent>
      <p:cxnSp>
        <p:nvCxnSpPr>
          <p:cNvPr id="58" name="Straight Arrow Connector 57"/>
          <p:cNvCxnSpPr/>
          <p:nvPr/>
        </p:nvCxnSpPr>
        <p:spPr>
          <a:xfrm flipH="1" flipV="1">
            <a:off x="4432973" y="908720"/>
            <a:ext cx="405727" cy="40072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9" name="TextBox 58"/>
              <p:cNvSpPr txBox="1"/>
              <p:nvPr/>
            </p:nvSpPr>
            <p:spPr>
              <a:xfrm>
                <a:off x="4819542" y="853889"/>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59" name="TextBox 58"/>
              <p:cNvSpPr txBox="1">
                <a:spLocks noRot="1" noChangeAspect="1" noMove="1" noResize="1" noEditPoints="1" noAdjustHandles="1" noChangeArrowheads="1" noChangeShapeType="1" noTextEdit="1"/>
              </p:cNvSpPr>
              <p:nvPr/>
            </p:nvSpPr>
            <p:spPr>
              <a:xfrm>
                <a:off x="4819542" y="853889"/>
                <a:ext cx="189474" cy="276999"/>
              </a:xfrm>
              <a:prstGeom prst="rect">
                <a:avLst/>
              </a:prstGeom>
              <a:blipFill rotWithShape="1">
                <a:blip r:embed="rId7"/>
                <a:stretch>
                  <a:fillRect l="-278" t="-162" r="-16015" b="-475"/>
                </a:stretch>
              </a:blipFill>
            </p:spPr>
            <p:txBody>
              <a:bodyPr/>
              <a:lstStyle/>
              <a:p>
                <a:r>
                  <a:rPr lang="zh-CN" altLang="en-US">
                    <a:noFill/>
                  </a:rPr>
                  <a:t> </a:t>
                </a:r>
              </a:p>
            </p:txBody>
          </p:sp>
        </mc:Fallback>
      </mc:AlternateContent>
      <p:cxnSp>
        <p:nvCxnSpPr>
          <p:cNvPr id="60" name="Straight Arrow Connector 59"/>
          <p:cNvCxnSpPr/>
          <p:nvPr/>
        </p:nvCxnSpPr>
        <p:spPr>
          <a:xfrm flipV="1">
            <a:off x="3979545" y="709873"/>
            <a:ext cx="0" cy="17110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1" name="TextBox 60"/>
              <p:cNvSpPr txBox="1"/>
              <p:nvPr/>
            </p:nvSpPr>
            <p:spPr>
              <a:xfrm>
                <a:off x="5974499" y="2276872"/>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61" name="TextBox 60"/>
              <p:cNvSpPr txBox="1">
                <a:spLocks noRot="1" noChangeAspect="1" noMove="1" noResize="1" noEditPoints="1" noAdjustHandles="1" noChangeArrowheads="1" noChangeShapeType="1" noTextEdit="1"/>
              </p:cNvSpPr>
              <p:nvPr/>
            </p:nvSpPr>
            <p:spPr>
              <a:xfrm>
                <a:off x="5974499" y="2276872"/>
                <a:ext cx="188128" cy="276999"/>
              </a:xfrm>
              <a:prstGeom prst="rect">
                <a:avLst/>
              </a:prstGeom>
              <a:blipFill rotWithShape="1">
                <a:blip r:embed="rId8"/>
                <a:stretch>
                  <a:fillRect l="-223" t="-143" r="-15890" b="194"/>
                </a:stretch>
              </a:blipFill>
            </p:spPr>
            <p:txBody>
              <a:bodyPr/>
              <a:lstStyle/>
              <a:p>
                <a:r>
                  <a:rPr lang="zh-CN" altLang="en-US">
                    <a:noFill/>
                  </a:rPr>
                  <a:t> </a:t>
                </a:r>
              </a:p>
            </p:txBody>
          </p:sp>
        </mc:Fallback>
      </mc:AlternateContent>
      <p:sp>
        <p:nvSpPr>
          <p:cNvPr id="62" name="Oval 61"/>
          <p:cNvSpPr/>
          <p:nvPr/>
        </p:nvSpPr>
        <p:spPr>
          <a:xfrm>
            <a:off x="3932733" y="2376557"/>
            <a:ext cx="97204" cy="1335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Arrow Connector 62"/>
          <p:cNvCxnSpPr/>
          <p:nvPr/>
        </p:nvCxnSpPr>
        <p:spPr>
          <a:xfrm>
            <a:off x="3979545" y="2457317"/>
            <a:ext cx="18236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4" name="TextBox 63"/>
              <p:cNvSpPr txBox="1"/>
              <p:nvPr/>
            </p:nvSpPr>
            <p:spPr>
              <a:xfrm>
                <a:off x="3704855" y="571373"/>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64" name="TextBox 63"/>
              <p:cNvSpPr txBox="1">
                <a:spLocks noRot="1" noChangeAspect="1" noMove="1" noResize="1" noEditPoints="1" noAdjustHandles="1" noChangeArrowheads="1" noChangeShapeType="1" noTextEdit="1"/>
              </p:cNvSpPr>
              <p:nvPr/>
            </p:nvSpPr>
            <p:spPr>
              <a:xfrm>
                <a:off x="3704855" y="571373"/>
                <a:ext cx="191526" cy="276999"/>
              </a:xfrm>
              <a:prstGeom prst="rect">
                <a:avLst/>
              </a:prstGeom>
              <a:blipFill rotWithShape="1">
                <a:blip r:embed="rId9"/>
                <a:stretch>
                  <a:fillRect l="-138" t="-183" r="-16235" b="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5" name="TextBox 64"/>
              <p:cNvSpPr txBox="1"/>
              <p:nvPr/>
            </p:nvSpPr>
            <p:spPr>
              <a:xfrm>
                <a:off x="3677122" y="2354924"/>
                <a:ext cx="1738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65" name="TextBox 64"/>
              <p:cNvSpPr txBox="1">
                <a:spLocks noRot="1" noChangeAspect="1" noMove="1" noResize="1" noEditPoints="1" noAdjustHandles="1" noChangeArrowheads="1" noChangeShapeType="1" noTextEdit="1"/>
              </p:cNvSpPr>
              <p:nvPr/>
            </p:nvSpPr>
            <p:spPr>
              <a:xfrm>
                <a:off x="3677122" y="2354924"/>
                <a:ext cx="173894" cy="276999"/>
              </a:xfrm>
              <a:prstGeom prst="rect">
                <a:avLst/>
              </a:prstGeom>
              <a:blipFill rotWithShape="1">
                <a:blip r:embed="rId10"/>
                <a:stretch>
                  <a:fillRect l="-271" t="-124" r="-17677" b="174"/>
                </a:stretch>
              </a:blipFill>
            </p:spPr>
            <p:txBody>
              <a:bodyPr/>
              <a:lstStyle/>
              <a:p>
                <a:r>
                  <a:rPr lang="zh-CN" altLang="en-US">
                    <a:noFill/>
                  </a:rPr>
                  <a:t> </a:t>
                </a:r>
              </a:p>
            </p:txBody>
          </p:sp>
        </mc:Fallback>
      </mc:AlternateContent>
      <p:sp>
        <p:nvSpPr>
          <p:cNvPr id="66" name="Oval 65"/>
          <p:cNvSpPr/>
          <p:nvPr/>
        </p:nvSpPr>
        <p:spPr>
          <a:xfrm>
            <a:off x="5076056" y="1916832"/>
            <a:ext cx="216024"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Arrow Connector 67"/>
          <p:cNvCxnSpPr>
            <a:stCxn id="42" idx="1"/>
          </p:cNvCxnSpPr>
          <p:nvPr/>
        </p:nvCxnSpPr>
        <p:spPr>
          <a:xfrm flipH="1">
            <a:off x="5076056" y="1022170"/>
            <a:ext cx="1440181" cy="1846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5405860" y="1662127"/>
            <a:ext cx="1237981" cy="3706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62" idx="2"/>
            <a:endCxn id="66" idx="6"/>
          </p:cNvCxnSpPr>
          <p:nvPr/>
        </p:nvCxnSpPr>
        <p:spPr>
          <a:xfrm flipV="1">
            <a:off x="3932733" y="2060848"/>
            <a:ext cx="1359347" cy="382467"/>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74" name="Freeform 73"/>
          <p:cNvSpPr/>
          <p:nvPr/>
        </p:nvSpPr>
        <p:spPr>
          <a:xfrm rot="20772102">
            <a:off x="4574419" y="1797943"/>
            <a:ext cx="159930" cy="422062"/>
          </a:xfrm>
          <a:custGeom>
            <a:avLst/>
            <a:gdLst>
              <a:gd name="connsiteX0" fmla="*/ 39189 w 183277"/>
              <a:gd name="connsiteY0" fmla="*/ 418012 h 418012"/>
              <a:gd name="connsiteX1" fmla="*/ 182880 w 183277"/>
              <a:gd name="connsiteY1" fmla="*/ 156755 h 418012"/>
              <a:gd name="connsiteX2" fmla="*/ 0 w 183277"/>
              <a:gd name="connsiteY2" fmla="*/ 0 h 418012"/>
              <a:gd name="connsiteX3" fmla="*/ 0 w 183277"/>
              <a:gd name="connsiteY3" fmla="*/ 0 h 418012"/>
            </a:gdLst>
            <a:ahLst/>
            <a:cxnLst>
              <a:cxn ang="0">
                <a:pos x="connsiteX0" y="connsiteY0"/>
              </a:cxn>
              <a:cxn ang="0">
                <a:pos x="connsiteX1" y="connsiteY1"/>
              </a:cxn>
              <a:cxn ang="0">
                <a:pos x="connsiteX2" y="connsiteY2"/>
              </a:cxn>
              <a:cxn ang="0">
                <a:pos x="connsiteX3" y="connsiteY3"/>
              </a:cxn>
            </a:cxnLst>
            <a:rect l="l" t="t" r="r" b="b"/>
            <a:pathLst>
              <a:path w="183277" h="418012">
                <a:moveTo>
                  <a:pt x="39189" y="418012"/>
                </a:moveTo>
                <a:cubicBezTo>
                  <a:pt x="114300" y="322218"/>
                  <a:pt x="189411" y="226424"/>
                  <a:pt x="182880" y="156755"/>
                </a:cubicBezTo>
                <a:cubicBezTo>
                  <a:pt x="176349" y="87086"/>
                  <a:pt x="0" y="0"/>
                  <a:pt x="0" y="0"/>
                </a:cubicBez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5" name="TextBox 74"/>
              <p:cNvSpPr txBox="1"/>
              <p:nvPr/>
            </p:nvSpPr>
            <p:spPr>
              <a:xfrm>
                <a:off x="4743262" y="1645905"/>
                <a:ext cx="33214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75" name="TextBox 74"/>
              <p:cNvSpPr txBox="1">
                <a:spLocks noRot="1" noChangeAspect="1" noMove="1" noResize="1" noEditPoints="1" noAdjustHandles="1" noChangeArrowheads="1" noChangeShapeType="1" noTextEdit="1"/>
              </p:cNvSpPr>
              <p:nvPr/>
            </p:nvSpPr>
            <p:spPr>
              <a:xfrm>
                <a:off x="4743262" y="1645905"/>
                <a:ext cx="332142" cy="276999"/>
              </a:xfrm>
              <a:prstGeom prst="rect">
                <a:avLst/>
              </a:prstGeom>
              <a:blipFill rotWithShape="1">
                <a:blip r:embed="rId11"/>
                <a:stretch>
                  <a:fillRect l="-135" t="-224" r="-8840" b="45"/>
                </a:stretch>
              </a:blipFill>
            </p:spPr>
            <p:txBody>
              <a:bodyPr/>
              <a:lstStyle/>
              <a:p>
                <a:r>
                  <a:rPr lang="zh-CN" altLang="en-US">
                    <a:noFill/>
                  </a:rPr>
                  <a:t> </a:t>
                </a:r>
              </a:p>
            </p:txBody>
          </p:sp>
        </mc:Fallback>
      </mc:AlternateContent>
      <p:sp>
        <p:nvSpPr>
          <p:cNvPr id="76" name="TextBox 75"/>
          <p:cNvSpPr txBox="1"/>
          <p:nvPr/>
        </p:nvSpPr>
        <p:spPr>
          <a:xfrm>
            <a:off x="5302205" y="3001841"/>
            <a:ext cx="3374252" cy="646331"/>
          </a:xfrm>
          <a:prstGeom prst="rect">
            <a:avLst/>
          </a:prstGeom>
          <a:noFill/>
        </p:spPr>
        <p:txBody>
          <a:bodyPr wrap="square" rtlCol="0">
            <a:spAutoFit/>
          </a:bodyPr>
          <a:lstStyle/>
          <a:p>
            <a:r>
              <a:rPr lang="en-GB" dirty="0"/>
              <a:t>We choose the z-axis as the axis of the rotational motion.</a:t>
            </a:r>
            <a:endParaRPr lang="en-US" dirty="0"/>
          </a:p>
        </p:txBody>
      </p:sp>
      <p:cxnSp>
        <p:nvCxnSpPr>
          <p:cNvPr id="78" name="Straight Arrow Connector 77"/>
          <p:cNvCxnSpPr>
            <a:stCxn id="76" idx="1"/>
          </p:cNvCxnSpPr>
          <p:nvPr/>
        </p:nvCxnSpPr>
        <p:spPr>
          <a:xfrm flipH="1" flipV="1">
            <a:off x="4029937" y="2631923"/>
            <a:ext cx="1272268" cy="6930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167875"/>
            <a:ext cx="8229600" cy="1143000"/>
          </a:xfrm>
        </p:spPr>
        <p:txBody>
          <a:bodyPr/>
          <a:lstStyle/>
          <a:p>
            <a:r>
              <a:rPr lang="en-GB" dirty="0"/>
              <a:t>Mass changing problems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TextBox 4"/>
          <p:cNvSpPr txBox="1"/>
          <p:nvPr/>
        </p:nvSpPr>
        <p:spPr>
          <a:xfrm>
            <a:off x="636588" y="1124744"/>
            <a:ext cx="8856984" cy="646331"/>
          </a:xfrm>
          <a:prstGeom prst="rect">
            <a:avLst/>
          </a:prstGeom>
          <a:noFill/>
        </p:spPr>
        <p:txBody>
          <a:bodyPr wrap="square" rtlCol="0">
            <a:spAutoFit/>
          </a:bodyPr>
          <a:lstStyle/>
          <a:p>
            <a:r>
              <a:rPr lang="en-GB" dirty="0"/>
              <a:t>The concept of momentum permits also to describe problems where the mass of the body considered is changing,</a:t>
            </a:r>
            <a:endParaRPr lang="en-US" dirty="0"/>
          </a:p>
        </p:txBody>
      </p:sp>
      <p:sp>
        <p:nvSpPr>
          <p:cNvPr id="6" name="TextBox 5"/>
          <p:cNvSpPr txBox="1"/>
          <p:nvPr/>
        </p:nvSpPr>
        <p:spPr>
          <a:xfrm>
            <a:off x="641537" y="2132856"/>
            <a:ext cx="4099199" cy="369332"/>
          </a:xfrm>
          <a:prstGeom prst="rect">
            <a:avLst/>
          </a:prstGeom>
          <a:noFill/>
        </p:spPr>
        <p:txBody>
          <a:bodyPr wrap="none" rtlCol="0">
            <a:spAutoFit/>
          </a:bodyPr>
          <a:lstStyle/>
          <a:p>
            <a:r>
              <a:rPr lang="en-GB" dirty="0"/>
              <a:t>Take care that the Newton’s second law as</a:t>
            </a:r>
            <a:endParaRPr lang="en-GB" dirty="0"/>
          </a:p>
        </p:txBody>
      </p:sp>
      <mc:AlternateContent xmlns:mc="http://schemas.openxmlformats.org/markup-compatibility/2006">
        <mc:Choice xmlns:a14="http://schemas.microsoft.com/office/drawing/2010/main" Requires="a14">
          <p:sp>
            <p:nvSpPr>
              <p:cNvPr id="7" name="TextBox 6"/>
              <p:cNvSpPr txBox="1"/>
              <p:nvPr/>
            </p:nvSpPr>
            <p:spPr>
              <a:xfrm>
                <a:off x="4740736" y="2055639"/>
                <a:ext cx="1017715" cy="54470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𝑚</m:t>
                      </m:r>
                      <m:f>
                        <m:fPr>
                          <m:ctrlPr>
                            <a:rPr lang="en-GB" b="0" i="1" smtClean="0">
                              <a:latin typeface="Cambria Math" panose="02040503050406030204" pitchFamily="18" charset="0"/>
                            </a:rPr>
                          </m:ctrlPr>
                        </m:fPr>
                        <m:num>
                          <m:r>
                            <a:rPr lang="en-GB" i="1">
                              <a:latin typeface="Cambria Math" panose="02040503050406030204" pitchFamily="18" charset="0"/>
                            </a:rPr>
                            <m:t>𝑑</m:t>
                          </m:r>
                          <m:acc>
                            <m:accPr>
                              <m:chr m:val="⃗"/>
                              <m:ctrlPr>
                                <a:rPr lang="en-GB" i="1">
                                  <a:latin typeface="Cambria Math" panose="02040503050406030204" pitchFamily="18" charset="0"/>
                                </a:rPr>
                              </m:ctrlPr>
                            </m:accPr>
                            <m:e>
                              <m:r>
                                <a:rPr lang="en-GB" i="1">
                                  <a:latin typeface="Cambria Math" panose="02040503050406030204" pitchFamily="18" charset="0"/>
                                </a:rPr>
                                <m:t>𝑣</m:t>
                              </m:r>
                            </m:e>
                          </m:acc>
                        </m:num>
                        <m:den>
                          <m:r>
                            <a:rPr lang="en-GB" b="0" i="1" smtClean="0">
                              <a:latin typeface="Cambria Math" panose="02040503050406030204" pitchFamily="18" charset="0"/>
                            </a:rPr>
                            <m:t>𝑑𝑡</m:t>
                          </m:r>
                        </m:den>
                      </m:f>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𝐹</m:t>
                          </m:r>
                        </m:e>
                      </m:acc>
                    </m:oMath>
                  </m:oMathPara>
                </a14:m>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4740736" y="2055639"/>
                <a:ext cx="1017715" cy="544701"/>
              </a:xfrm>
              <a:prstGeom prst="rect">
                <a:avLst/>
              </a:prstGeom>
              <a:blipFill rotWithShape="1">
                <a:blip r:embed="rId1"/>
                <a:stretch>
                  <a:fillRect l="-45" t="-26" r="-1596" b="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6949119" y="2086535"/>
                <a:ext cx="818301" cy="52591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GB" b="0" i="1" smtClean="0">
                              <a:latin typeface="Cambria Math" panose="02040503050406030204" pitchFamily="18" charset="0"/>
                            </a:rPr>
                            <m:t>𝑑𝑚</m:t>
                          </m:r>
                        </m:num>
                        <m:den>
                          <m:r>
                            <a:rPr lang="en-GB" b="0" i="1" smtClean="0">
                              <a:latin typeface="Cambria Math" panose="02040503050406030204" pitchFamily="18" charset="0"/>
                            </a:rPr>
                            <m:t>𝑑𝑡</m:t>
                          </m:r>
                        </m:den>
                      </m:f>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6949119" y="2086535"/>
                <a:ext cx="818301" cy="525913"/>
              </a:xfrm>
              <a:prstGeom prst="rect">
                <a:avLst/>
              </a:prstGeom>
              <a:blipFill rotWithShape="1">
                <a:blip r:embed="rId2"/>
                <a:stretch>
                  <a:fillRect l="-38" t="-106" r="-3402" b="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Rectangle 9"/>
              <p:cNvSpPr/>
              <p:nvPr/>
            </p:nvSpPr>
            <p:spPr>
              <a:xfrm>
                <a:off x="636588" y="3284984"/>
                <a:ext cx="3164328" cy="491288"/>
              </a:xfrm>
              <a:prstGeom prst="rect">
                <a:avLst/>
              </a:prstGeom>
            </p:spPr>
            <p:txBody>
              <a:bodyPr wrap="none">
                <a:spAutoFit/>
              </a:bodyPr>
              <a:lstStyle/>
              <a:p>
                <a:r>
                  <a:rPr lang="en-US" dirty="0"/>
                  <a:t>If </a:t>
                </a:r>
                <a14:m>
                  <m:oMath xmlns:m="http://schemas.openxmlformats.org/officeDocument/2006/math">
                    <m:f>
                      <m:fPr>
                        <m:ctrlPr>
                          <a:rPr lang="en-US" i="1">
                            <a:latin typeface="Cambria Math" panose="02040503050406030204" pitchFamily="18" charset="0"/>
                          </a:rPr>
                        </m:ctrlPr>
                      </m:fPr>
                      <m:num>
                        <m:r>
                          <a:rPr lang="en-GB" i="1">
                            <a:latin typeface="Cambria Math" panose="02040503050406030204" pitchFamily="18" charset="0"/>
                          </a:rPr>
                          <m:t>𝑑𝑚</m:t>
                        </m:r>
                      </m:num>
                      <m:den>
                        <m:r>
                          <a:rPr lang="en-GB" i="1">
                            <a:latin typeface="Cambria Math" panose="02040503050406030204" pitchFamily="18" charset="0"/>
                          </a:rPr>
                          <m:t>𝑑𝑡</m:t>
                        </m:r>
                      </m:den>
                    </m:f>
                    <m:r>
                      <a:rPr lang="en-GB" i="1" smtClean="0">
                        <a:latin typeface="Cambria Math" panose="02040503050406030204" pitchFamily="18" charset="0"/>
                        <a:ea typeface="Cambria Math" panose="02040503050406030204" pitchFamily="18" charset="0"/>
                      </a:rPr>
                      <m:t>≠</m:t>
                    </m:r>
                    <m:r>
                      <a:rPr lang="en-GB" i="1">
                        <a:latin typeface="Cambria Math" panose="02040503050406030204" pitchFamily="18" charset="0"/>
                      </a:rPr>
                      <m:t>0</m:t>
                    </m:r>
                  </m:oMath>
                </a14:m>
                <a:r>
                  <a:rPr lang="en-US" dirty="0"/>
                  <a:t>, it is necessary to use </a:t>
                </a:r>
                <a:endParaRPr lang="en-US" dirty="0"/>
              </a:p>
            </p:txBody>
          </p:sp>
        </mc:Choice>
        <mc:Fallback>
          <p:sp>
            <p:nvSpPr>
              <p:cNvPr id="10" name="Rectangle 9"/>
              <p:cNvSpPr>
                <a:spLocks noRot="1" noChangeAspect="1" noMove="1" noResize="1" noEditPoints="1" noAdjustHandles="1" noChangeArrowheads="1" noChangeShapeType="1" noTextEdit="1"/>
              </p:cNvSpPr>
              <p:nvPr/>
            </p:nvSpPr>
            <p:spPr>
              <a:xfrm>
                <a:off x="636588" y="3284984"/>
                <a:ext cx="3164328" cy="491288"/>
              </a:xfrm>
              <a:prstGeom prst="rect">
                <a:avLst/>
              </a:prstGeom>
              <a:blipFill rotWithShape="1">
                <a:blip r:embed="rId3"/>
                <a:stretch>
                  <a:fillRect l="-10" t="-26" r="14" b="11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3774141" y="3222659"/>
                <a:ext cx="780598" cy="5464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i="1">
                              <a:latin typeface="Cambria Math" panose="02040503050406030204" pitchFamily="18" charset="0"/>
                            </a:rPr>
                            <m:t>𝑑</m:t>
                          </m:r>
                          <m:acc>
                            <m:accPr>
                              <m:chr m:val="⃗"/>
                              <m:ctrlPr>
                                <a:rPr lang="en-GB" i="1">
                                  <a:latin typeface="Cambria Math" panose="02040503050406030204" pitchFamily="18" charset="0"/>
                                </a:rPr>
                              </m:ctrlPr>
                            </m:accPr>
                            <m:e>
                              <m:r>
                                <a:rPr lang="en-GB" b="0" i="1" smtClean="0">
                                  <a:latin typeface="Cambria Math" panose="02040503050406030204" pitchFamily="18" charset="0"/>
                                </a:rPr>
                                <m:t>𝑝</m:t>
                              </m:r>
                            </m:e>
                          </m:acc>
                        </m:num>
                        <m:den>
                          <m:r>
                            <a:rPr lang="en-GB" b="0" i="1" smtClean="0">
                              <a:latin typeface="Cambria Math" panose="02040503050406030204" pitchFamily="18" charset="0"/>
                            </a:rPr>
                            <m:t>𝑑𝑡</m:t>
                          </m:r>
                        </m:den>
                      </m:f>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𝐹</m:t>
                          </m:r>
                        </m:e>
                      </m:acc>
                    </m:oMath>
                  </m:oMathPara>
                </a14:m>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3774141" y="3222659"/>
                <a:ext cx="780598" cy="546432"/>
              </a:xfrm>
              <a:prstGeom prst="rect">
                <a:avLst/>
              </a:prstGeom>
              <a:blipFill rotWithShape="1">
                <a:blip r:embed="rId4"/>
                <a:stretch>
                  <a:fillRect l="-43" t="-6" r="-2781" b="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3774141" y="4048774"/>
                <a:ext cx="1171603" cy="54649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i="1">
                              <a:latin typeface="Cambria Math" panose="02040503050406030204" pitchFamily="18" charset="0"/>
                            </a:rPr>
                            <m:t>𝑑</m:t>
                          </m:r>
                          <m:r>
                            <a:rPr lang="en-GB" b="0" i="1" smtClean="0">
                              <a:latin typeface="Cambria Math" panose="02040503050406030204" pitchFamily="18" charset="0"/>
                            </a:rPr>
                            <m:t>(</m:t>
                          </m:r>
                          <m:r>
                            <a:rPr lang="en-GB" b="0" i="1" smtClean="0">
                              <a:latin typeface="Cambria Math" panose="02040503050406030204" pitchFamily="18" charset="0"/>
                            </a:rPr>
                            <m:t>𝑚</m:t>
                          </m:r>
                          <m:acc>
                            <m:accPr>
                              <m:chr m:val="⃗"/>
                              <m:ctrlPr>
                                <a:rPr lang="en-GB" i="1">
                                  <a:latin typeface="Cambria Math" panose="02040503050406030204" pitchFamily="18" charset="0"/>
                                </a:rPr>
                              </m:ctrlPr>
                            </m:accPr>
                            <m:e>
                              <m:r>
                                <a:rPr lang="en-GB" b="0" i="1" smtClean="0">
                                  <a:latin typeface="Cambria Math" panose="02040503050406030204" pitchFamily="18" charset="0"/>
                                </a:rPr>
                                <m:t>𝑣</m:t>
                              </m:r>
                            </m:e>
                          </m:acc>
                          <m:r>
                            <a:rPr lang="en-GB" b="0" i="1" smtClean="0">
                              <a:latin typeface="Cambria Math" panose="02040503050406030204" pitchFamily="18" charset="0"/>
                            </a:rPr>
                            <m:t>)</m:t>
                          </m:r>
                        </m:num>
                        <m:den>
                          <m:r>
                            <a:rPr lang="en-GB" b="0" i="1" smtClean="0">
                              <a:latin typeface="Cambria Math" panose="02040503050406030204" pitchFamily="18" charset="0"/>
                            </a:rPr>
                            <m:t>𝑑𝑡</m:t>
                          </m:r>
                        </m:den>
                      </m:f>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𝐹</m:t>
                          </m:r>
                        </m:e>
                      </m:acc>
                    </m:oMath>
                  </m:oMathPara>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3774141" y="4048774"/>
                <a:ext cx="1171603" cy="546496"/>
              </a:xfrm>
              <a:prstGeom prst="rect">
                <a:avLst/>
              </a:prstGeom>
              <a:blipFill rotWithShape="1">
                <a:blip r:embed="rId5"/>
                <a:stretch>
                  <a:fillRect l="-29" t="-3" r="-1270" b="7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3774140" y="5009752"/>
                <a:ext cx="1794657" cy="54649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𝑚</m:t>
                      </m:r>
                      <m:f>
                        <m:fPr>
                          <m:ctrlPr>
                            <a:rPr lang="en-GB" b="0" i="1" smtClean="0">
                              <a:latin typeface="Cambria Math" panose="02040503050406030204" pitchFamily="18" charset="0"/>
                            </a:rPr>
                          </m:ctrlPr>
                        </m:fPr>
                        <m:num>
                          <m:r>
                            <a:rPr lang="en-GB" i="1">
                              <a:latin typeface="Cambria Math" panose="02040503050406030204" pitchFamily="18" charset="0"/>
                            </a:rPr>
                            <m:t>𝑑</m:t>
                          </m:r>
                          <m:acc>
                            <m:accPr>
                              <m:chr m:val="⃗"/>
                              <m:ctrlPr>
                                <a:rPr lang="en-GB" i="1">
                                  <a:latin typeface="Cambria Math" panose="02040503050406030204" pitchFamily="18" charset="0"/>
                                </a:rPr>
                              </m:ctrlPr>
                            </m:accPr>
                            <m:e>
                              <m:r>
                                <a:rPr lang="en-GB" i="1">
                                  <a:latin typeface="Cambria Math" panose="02040503050406030204" pitchFamily="18" charset="0"/>
                                </a:rPr>
                                <m:t>𝑣</m:t>
                              </m:r>
                            </m:e>
                          </m:acc>
                        </m:num>
                        <m:den>
                          <m:r>
                            <a:rPr lang="en-GB" b="0" i="1" smtClean="0">
                              <a:latin typeface="Cambria Math" panose="02040503050406030204" pitchFamily="18" charset="0"/>
                            </a:rPr>
                            <m:t>𝑑𝑡</m:t>
                          </m:r>
                        </m:den>
                      </m:f>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𝑣</m:t>
                          </m:r>
                        </m:e>
                      </m:acc>
                      <m:f>
                        <m:fPr>
                          <m:ctrlPr>
                            <a:rPr lang="en-GB" b="0" i="1" smtClean="0">
                              <a:latin typeface="Cambria Math" panose="02040503050406030204" pitchFamily="18" charset="0"/>
                            </a:rPr>
                          </m:ctrlPr>
                        </m:fPr>
                        <m:num>
                          <m:r>
                            <a:rPr lang="en-GB" b="0" i="1" smtClean="0">
                              <a:latin typeface="Cambria Math" panose="02040503050406030204" pitchFamily="18" charset="0"/>
                            </a:rPr>
                            <m:t>𝑑𝑚</m:t>
                          </m:r>
                        </m:num>
                        <m:den>
                          <m:r>
                            <a:rPr lang="en-GB" b="0" i="1" smtClean="0">
                              <a:latin typeface="Cambria Math" panose="02040503050406030204" pitchFamily="18" charset="0"/>
                            </a:rPr>
                            <m:t>𝑑𝑡</m:t>
                          </m:r>
                        </m:den>
                      </m:f>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𝐹</m:t>
                          </m:r>
                        </m:e>
                      </m:acc>
                    </m:oMath>
                  </m:oMathPara>
                </a14:m>
                <a:endParaRPr lang="en-US" dirty="0"/>
              </a:p>
            </p:txBody>
          </p:sp>
        </mc:Choice>
        <mc:Fallback>
          <p:sp>
            <p:nvSpPr>
              <p:cNvPr id="13" name="TextBox 12"/>
              <p:cNvSpPr txBox="1">
                <a:spLocks noRot="1" noChangeAspect="1" noMove="1" noResize="1" noEditPoints="1" noAdjustHandles="1" noChangeArrowheads="1" noChangeShapeType="1" noTextEdit="1"/>
              </p:cNvSpPr>
              <p:nvPr/>
            </p:nvSpPr>
            <p:spPr>
              <a:xfrm>
                <a:off x="3774140" y="5009752"/>
                <a:ext cx="1794657" cy="546496"/>
              </a:xfrm>
              <a:prstGeom prst="rect">
                <a:avLst/>
              </a:prstGeom>
              <a:blipFill rotWithShape="1">
                <a:blip r:embed="rId6"/>
                <a:stretch>
                  <a:fillRect l="-19" t="-43" r="-433" b="116"/>
                </a:stretch>
              </a:blipFill>
            </p:spPr>
            <p:txBody>
              <a:bodyPr/>
              <a:lstStyle/>
              <a:p>
                <a:r>
                  <a:rPr lang="zh-CN" altLang="en-US">
                    <a:noFill/>
                  </a:rPr>
                  <a:t> </a:t>
                </a:r>
              </a:p>
            </p:txBody>
          </p:sp>
        </mc:Fallback>
      </mc:AlternateContent>
      <p:sp>
        <p:nvSpPr>
          <p:cNvPr id="14" name="Oval 13"/>
          <p:cNvSpPr/>
          <p:nvPr/>
        </p:nvSpPr>
        <p:spPr>
          <a:xfrm>
            <a:off x="4740736" y="4778944"/>
            <a:ext cx="498205" cy="10081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824685" y="2231008"/>
            <a:ext cx="1056700" cy="369332"/>
          </a:xfrm>
          <a:prstGeom prst="rect">
            <a:avLst/>
          </a:prstGeom>
        </p:spPr>
        <p:txBody>
          <a:bodyPr wrap="none">
            <a:spAutoFit/>
          </a:bodyPr>
          <a:lstStyle/>
          <a:p>
            <a:r>
              <a:rPr lang="en-GB" dirty="0"/>
              <a:t>is valid if</a:t>
            </a:r>
            <a:endParaRPr lang="en-US" dirty="0"/>
          </a:p>
        </p:txBody>
      </p:sp>
      <p:sp>
        <p:nvSpPr>
          <p:cNvPr id="16" name="TextBox 15"/>
          <p:cNvSpPr txBox="1"/>
          <p:nvPr/>
        </p:nvSpPr>
        <p:spPr>
          <a:xfrm>
            <a:off x="6577756" y="2743242"/>
            <a:ext cx="2915816" cy="369332"/>
          </a:xfrm>
          <a:prstGeom prst="rect">
            <a:avLst/>
          </a:prstGeom>
          <a:noFill/>
        </p:spPr>
        <p:txBody>
          <a:bodyPr wrap="square" rtlCol="0">
            <a:spAutoFit/>
          </a:bodyPr>
          <a:lstStyle/>
          <a:p>
            <a:r>
              <a:rPr lang="en-GB" dirty="0"/>
              <a:t>(i.e. the mass is constant)</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ounded Rectangle 78"/>
          <p:cNvSpPr/>
          <p:nvPr/>
        </p:nvSpPr>
        <p:spPr>
          <a:xfrm>
            <a:off x="5302205" y="3001841"/>
            <a:ext cx="3563983" cy="6431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8028" y="-99392"/>
            <a:ext cx="8229600" cy="1143000"/>
          </a:xfrm>
        </p:spPr>
        <p:txBody>
          <a:bodyPr/>
          <a:lstStyle/>
          <a:p>
            <a:r>
              <a:rPr lang="en-GB" dirty="0"/>
              <a:t>The angular velocity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25" name="TextBox 24"/>
              <p:cNvSpPr txBox="1"/>
              <p:nvPr/>
            </p:nvSpPr>
            <p:spPr>
              <a:xfrm>
                <a:off x="565619" y="3902490"/>
                <a:ext cx="6782552" cy="369332"/>
              </a:xfrm>
              <a:prstGeom prst="rect">
                <a:avLst/>
              </a:prstGeom>
              <a:noFill/>
            </p:spPr>
            <p:txBody>
              <a:bodyPr wrap="square" rtlCol="0">
                <a:spAutoFit/>
              </a:bodyPr>
              <a:lstStyle/>
              <a:p>
                <a:r>
                  <a:rPr lang="en-GB" dirty="0"/>
                  <a:t>The average angular velocity during a time interval </a:t>
                </a:r>
                <a14:m>
                  <m:oMath xmlns:m="http://schemas.openxmlformats.org/officeDocument/2006/math">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𝑡</m:t>
                        </m:r>
                      </m:e>
                      <m:sub>
                        <m:r>
                          <a:rPr lang="en-GB" b="0" i="1" smtClean="0">
                            <a:latin typeface="Cambria Math" panose="02040503050406030204" pitchFamily="18" charset="0"/>
                            <a:ea typeface="Cambria Math" panose="02040503050406030204" pitchFamily="18" charset="0"/>
                          </a:rPr>
                          <m:t>2</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𝑡</m:t>
                        </m:r>
                      </m:e>
                      <m:sub>
                        <m:r>
                          <a:rPr lang="en-GB" b="0" i="1" smtClean="0">
                            <a:latin typeface="Cambria Math" panose="02040503050406030204" pitchFamily="18" charset="0"/>
                            <a:ea typeface="Cambria Math" panose="02040503050406030204" pitchFamily="18" charset="0"/>
                          </a:rPr>
                          <m:t>1</m:t>
                        </m:r>
                      </m:sub>
                    </m:sSub>
                  </m:oMath>
                </a14:m>
                <a:r>
                  <a:rPr lang="en-GB" dirty="0"/>
                  <a:t> is: </a:t>
                </a:r>
                <a:endParaRPr lang="en-US" dirty="0"/>
              </a:p>
            </p:txBody>
          </p:sp>
        </mc:Choice>
        <mc:Fallback>
          <p:sp>
            <p:nvSpPr>
              <p:cNvPr id="25" name="TextBox 24"/>
              <p:cNvSpPr txBox="1">
                <a:spLocks noRot="1" noChangeAspect="1" noMove="1" noResize="1" noEditPoints="1" noAdjustHandles="1" noChangeArrowheads="1" noChangeShapeType="1" noTextEdit="1"/>
              </p:cNvSpPr>
              <p:nvPr/>
            </p:nvSpPr>
            <p:spPr>
              <a:xfrm>
                <a:off x="565619" y="3902490"/>
                <a:ext cx="6782552" cy="369332"/>
              </a:xfrm>
              <a:prstGeom prst="rect">
                <a:avLst/>
              </a:prstGeom>
              <a:blipFill rotWithShape="1">
                <a:blip r:embed="rId1"/>
                <a:stretch>
                  <a:fillRect l="-7" t="-112" r="9" b="4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2" name="TextBox 41"/>
              <p:cNvSpPr txBox="1"/>
              <p:nvPr/>
            </p:nvSpPr>
            <p:spPr>
              <a:xfrm>
                <a:off x="6516237" y="837504"/>
                <a:ext cx="1686344" cy="369332"/>
              </a:xfrm>
              <a:prstGeom prst="rect">
                <a:avLst/>
              </a:prstGeom>
              <a:noFill/>
            </p:spPr>
            <p:txBody>
              <a:bodyPr wrap="square" rtlCol="0">
                <a:spAutoFit/>
              </a:bodyPr>
              <a:lstStyle/>
              <a:p>
                <a:r>
                  <a:rPr lang="en-GB" dirty="0"/>
                  <a:t>at time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𝑡</m:t>
                        </m:r>
                      </m:e>
                      <m:sub>
                        <m:r>
                          <a:rPr lang="en-GB" b="0" i="1" smtClean="0">
                            <a:latin typeface="Cambria Math" panose="02040503050406030204" pitchFamily="18" charset="0"/>
                          </a:rPr>
                          <m:t>2</m:t>
                        </m:r>
                      </m:sub>
                    </m:sSub>
                  </m:oMath>
                </a14:m>
                <a:endParaRPr lang="en-US" dirty="0"/>
              </a:p>
            </p:txBody>
          </p:sp>
        </mc:Choice>
        <mc:Fallback>
          <p:sp>
            <p:nvSpPr>
              <p:cNvPr id="42" name="TextBox 41"/>
              <p:cNvSpPr txBox="1">
                <a:spLocks noRot="1" noChangeAspect="1" noMove="1" noResize="1" noEditPoints="1" noAdjustHandles="1" noChangeArrowheads="1" noChangeShapeType="1" noTextEdit="1"/>
              </p:cNvSpPr>
              <p:nvPr/>
            </p:nvSpPr>
            <p:spPr>
              <a:xfrm>
                <a:off x="6516237" y="837504"/>
                <a:ext cx="1686344" cy="369332"/>
              </a:xfrm>
              <a:prstGeom prst="rect">
                <a:avLst/>
              </a:prstGeom>
              <a:blipFill rotWithShape="1">
                <a:blip r:embed="rId2"/>
                <a:stretch>
                  <a:fillRect l="-30" t="-155" r="17" b="9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4" name="TextBox 43"/>
              <p:cNvSpPr txBox="1"/>
              <p:nvPr/>
            </p:nvSpPr>
            <p:spPr>
              <a:xfrm>
                <a:off x="6774088" y="1331476"/>
                <a:ext cx="1686344" cy="369332"/>
              </a:xfrm>
              <a:prstGeom prst="rect">
                <a:avLst/>
              </a:prstGeom>
              <a:noFill/>
            </p:spPr>
            <p:txBody>
              <a:bodyPr wrap="square" rtlCol="0">
                <a:spAutoFit/>
              </a:bodyPr>
              <a:lstStyle/>
              <a:p>
                <a:r>
                  <a:rPr lang="en-GB" dirty="0"/>
                  <a:t>at time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𝑡</m:t>
                        </m:r>
                      </m:e>
                      <m:sub>
                        <m:r>
                          <a:rPr lang="en-GB" b="0" i="1" smtClean="0">
                            <a:latin typeface="Cambria Math" panose="02040503050406030204" pitchFamily="18" charset="0"/>
                          </a:rPr>
                          <m:t>1</m:t>
                        </m:r>
                      </m:sub>
                    </m:sSub>
                  </m:oMath>
                </a14:m>
                <a:endParaRPr lang="en-US" dirty="0"/>
              </a:p>
            </p:txBody>
          </p:sp>
        </mc:Choice>
        <mc:Fallback>
          <p:sp>
            <p:nvSpPr>
              <p:cNvPr id="44" name="TextBox 43"/>
              <p:cNvSpPr txBox="1">
                <a:spLocks noRot="1" noChangeAspect="1" noMove="1" noResize="1" noEditPoints="1" noAdjustHandles="1" noChangeArrowheads="1" noChangeShapeType="1" noTextEdit="1"/>
              </p:cNvSpPr>
              <p:nvPr/>
            </p:nvSpPr>
            <p:spPr>
              <a:xfrm>
                <a:off x="6774088" y="1331476"/>
                <a:ext cx="1686344" cy="369332"/>
              </a:xfrm>
              <a:prstGeom prst="rect">
                <a:avLst/>
              </a:prstGeom>
              <a:blipFill rotWithShape="1">
                <a:blip r:embed="rId3"/>
                <a:stretch>
                  <a:fillRect l="-32" t="-140" r="19" b="7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5" name="TextBox 44"/>
              <p:cNvSpPr txBox="1"/>
              <p:nvPr/>
            </p:nvSpPr>
            <p:spPr>
              <a:xfrm>
                <a:off x="6948264" y="3803135"/>
                <a:ext cx="2163990" cy="56804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rPr>
                            <m:t>𝑧</m:t>
                          </m:r>
                          <m:r>
                            <a:rPr lang="en-GB" b="0" i="1" smtClean="0">
                              <a:latin typeface="Cambria Math" panose="02040503050406030204" pitchFamily="18" charset="0"/>
                            </a:rPr>
                            <m:t>,</m:t>
                          </m:r>
                          <m:r>
                            <a:rPr lang="en-GB" b="0" i="1" smtClean="0">
                              <a:latin typeface="Cambria Math" panose="02040503050406030204" pitchFamily="18" charset="0"/>
                            </a:rPr>
                            <m:t>𝑎𝑣</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𝜃</m:t>
                          </m:r>
                        </m:num>
                        <m:den>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𝜃</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𝜃</m:t>
                              </m:r>
                            </m:e>
                            <m:sub>
                              <m:r>
                                <a:rPr lang="en-GB" b="0" i="1" smtClean="0">
                                  <a:latin typeface="Cambria Math" panose="02040503050406030204" pitchFamily="18" charset="0"/>
                                </a:rPr>
                                <m:t>1</m:t>
                              </m:r>
                            </m:sub>
                          </m:sSub>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1</m:t>
                              </m:r>
                            </m:sub>
                          </m:sSub>
                        </m:den>
                      </m:f>
                    </m:oMath>
                  </m:oMathPara>
                </a14:m>
                <a:endParaRPr lang="en-US" dirty="0"/>
              </a:p>
            </p:txBody>
          </p:sp>
        </mc:Choice>
        <mc:Fallback>
          <p:sp>
            <p:nvSpPr>
              <p:cNvPr id="45" name="TextBox 44"/>
              <p:cNvSpPr txBox="1">
                <a:spLocks noRot="1" noChangeAspect="1" noMove="1" noResize="1" noEditPoints="1" noAdjustHandles="1" noChangeArrowheads="1" noChangeShapeType="1" noTextEdit="1"/>
              </p:cNvSpPr>
              <p:nvPr/>
            </p:nvSpPr>
            <p:spPr>
              <a:xfrm>
                <a:off x="6948264" y="3803135"/>
                <a:ext cx="2163990" cy="568041"/>
              </a:xfrm>
              <a:prstGeom prst="rect">
                <a:avLst/>
              </a:prstGeom>
              <a:blipFill rotWithShape="1">
                <a:blip r:embed="rId4"/>
                <a:stretch>
                  <a:fillRect l="-4" t="-21" r="-1232" b="8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8" name="TextBox 47"/>
              <p:cNvSpPr txBox="1"/>
              <p:nvPr/>
            </p:nvSpPr>
            <p:spPr>
              <a:xfrm flipH="1">
                <a:off x="686692" y="4529528"/>
                <a:ext cx="8425561" cy="369332"/>
              </a:xfrm>
              <a:prstGeom prst="rect">
                <a:avLst/>
              </a:prstGeom>
              <a:noFill/>
            </p:spPr>
            <p:txBody>
              <a:bodyPr wrap="square" rtlCol="0">
                <a:spAutoFit/>
              </a:bodyPr>
              <a:lstStyle/>
              <a:p>
                <a:r>
                  <a:rPr lang="en-GB" dirty="0"/>
                  <a:t>where </a:t>
                </a:r>
                <a14:m>
                  <m:oMath xmlns:m="http://schemas.openxmlformats.org/officeDocument/2006/math">
                    <m:r>
                      <a:rPr lang="en-GB" i="1" smtClean="0">
                        <a:latin typeface="Cambria Math" panose="02040503050406030204" pitchFamily="18" charset="0"/>
                        <a:ea typeface="Cambria Math" panose="02040503050406030204" pitchFamily="18" charset="0"/>
                      </a:rPr>
                      <m:t>∆</m:t>
                    </m:r>
                    <m:r>
                      <a:rPr lang="en-GB" i="1" smtClean="0">
                        <a:latin typeface="Cambria Math" panose="02040503050406030204" pitchFamily="18" charset="0"/>
                        <a:ea typeface="Cambria Math" panose="02040503050406030204" pitchFamily="18" charset="0"/>
                      </a:rPr>
                      <m:t>𝜃</m:t>
                    </m:r>
                  </m:oMath>
                </a14:m>
                <a:r>
                  <a:rPr lang="en-US" dirty="0"/>
                  <a:t> is the angular displacement, from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𝜃</m:t>
                        </m:r>
                      </m:e>
                      <m:sub>
                        <m:r>
                          <a:rPr lang="en-GB" b="0" i="1" smtClean="0">
                            <a:latin typeface="Cambria Math" panose="02040503050406030204" pitchFamily="18" charset="0"/>
                          </a:rPr>
                          <m:t>1</m:t>
                        </m:r>
                      </m:sub>
                    </m:sSub>
                    <m:r>
                      <a:rPr lang="en-GB" b="0" i="1" smtClean="0">
                        <a:latin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𝜃</m:t>
                    </m:r>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e>
                      <m:sub>
                        <m:r>
                          <a:rPr lang="en-GB" b="0" i="1" smtClean="0">
                            <a:latin typeface="Cambria Math" panose="02040503050406030204" pitchFamily="18" charset="0"/>
                            <a:ea typeface="Cambria Math" panose="02040503050406030204" pitchFamily="18" charset="0"/>
                          </a:rPr>
                          <m:t>1</m:t>
                        </m:r>
                      </m:sub>
                    </m:sSub>
                    <m:r>
                      <a:rPr lang="en-GB" b="0" i="1" smtClean="0">
                        <a:latin typeface="Cambria Math" panose="02040503050406030204" pitchFamily="18" charset="0"/>
                        <a:ea typeface="Cambria Math" panose="02040503050406030204" pitchFamily="18" charset="0"/>
                      </a:rPr>
                      <m:t>)</m:t>
                    </m:r>
                  </m:oMath>
                </a14:m>
                <a:r>
                  <a:rPr lang="en-US" dirty="0"/>
                  <a:t> to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𝜃</m:t>
                        </m:r>
                      </m:e>
                      <m:sub>
                        <m:r>
                          <a:rPr lang="en-GB" b="0" i="1" smtClean="0">
                            <a:latin typeface="Cambria Math" panose="02040503050406030204" pitchFamily="18" charset="0"/>
                          </a:rPr>
                          <m:t>2</m:t>
                        </m:r>
                      </m:sub>
                    </m:sSub>
                    <m:r>
                      <a:rPr lang="en-GB" b="0" i="1" smtClean="0">
                        <a:latin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𝜃</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𝑡</m:t>
                        </m:r>
                      </m:e>
                      <m:sub>
                        <m:r>
                          <a:rPr lang="en-GB" b="0" i="1" smtClean="0">
                            <a:latin typeface="Cambria Math" panose="02040503050406030204" pitchFamily="18" charset="0"/>
                            <a:ea typeface="Cambria Math" panose="02040503050406030204" pitchFamily="18" charset="0"/>
                          </a:rPr>
                          <m:t>2</m:t>
                        </m:r>
                      </m:sub>
                    </m:sSub>
                    <m:r>
                      <a:rPr lang="en-GB" b="0" i="1" smtClean="0">
                        <a:latin typeface="Cambria Math" panose="02040503050406030204" pitchFamily="18" charset="0"/>
                        <a:ea typeface="Cambria Math" panose="02040503050406030204" pitchFamily="18" charset="0"/>
                      </a:rPr>
                      <m:t>)</m:t>
                    </m:r>
                  </m:oMath>
                </a14:m>
                <a:endParaRPr lang="en-US" dirty="0"/>
              </a:p>
            </p:txBody>
          </p:sp>
        </mc:Choice>
        <mc:Fallback>
          <p:sp>
            <p:nvSpPr>
              <p:cNvPr id="48" name="TextBox 47"/>
              <p:cNvSpPr txBox="1">
                <a:spLocks noRot="1" noChangeAspect="1" noMove="1" noResize="1" noEditPoints="1" noAdjustHandles="1" noChangeArrowheads="1" noChangeShapeType="1" noTextEdit="1"/>
              </p:cNvSpPr>
              <p:nvPr/>
            </p:nvSpPr>
            <p:spPr>
              <a:xfrm flipH="1">
                <a:off x="686692" y="4529528"/>
                <a:ext cx="8425561" cy="369332"/>
              </a:xfrm>
              <a:prstGeom prst="rect">
                <a:avLst/>
              </a:prstGeom>
              <a:blipFill rotWithShape="1">
                <a:blip r:embed="rId5"/>
                <a:stretch>
                  <a:fillRect l="-3" t="-20" b="127"/>
                </a:stretch>
              </a:blipFill>
            </p:spPr>
            <p:txBody>
              <a:bodyPr/>
              <a:lstStyle/>
              <a:p>
                <a:r>
                  <a:rPr lang="zh-CN" altLang="en-US">
                    <a:noFill/>
                  </a:rPr>
                  <a:t> </a:t>
                </a:r>
              </a:p>
            </p:txBody>
          </p:sp>
        </mc:Fallback>
      </mc:AlternateContent>
      <p:sp>
        <p:nvSpPr>
          <p:cNvPr id="52" name="Oval 51"/>
          <p:cNvSpPr/>
          <p:nvPr/>
        </p:nvSpPr>
        <p:spPr>
          <a:xfrm>
            <a:off x="2564581" y="908720"/>
            <a:ext cx="2664296" cy="2736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730688" y="1206836"/>
            <a:ext cx="216024"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p:cNvCxnSpPr>
            <a:endCxn id="52" idx="7"/>
          </p:cNvCxnSpPr>
          <p:nvPr/>
        </p:nvCxnSpPr>
        <p:spPr>
          <a:xfrm flipV="1">
            <a:off x="4004741" y="1309442"/>
            <a:ext cx="833959" cy="11114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5" name="TextBox 54"/>
              <p:cNvSpPr txBox="1"/>
              <p:nvPr/>
            </p:nvSpPr>
            <p:spPr>
              <a:xfrm>
                <a:off x="4249943" y="1559178"/>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𝑟</m:t>
                      </m:r>
                    </m:oMath>
                  </m:oMathPara>
                </a14:m>
                <a:endParaRPr lang="en-US" dirty="0"/>
              </a:p>
            </p:txBody>
          </p:sp>
        </mc:Choice>
        <mc:Fallback>
          <p:sp>
            <p:nvSpPr>
              <p:cNvPr id="55" name="TextBox 54"/>
              <p:cNvSpPr txBox="1">
                <a:spLocks noRot="1" noChangeAspect="1" noMove="1" noResize="1" noEditPoints="1" noAdjustHandles="1" noChangeArrowheads="1" noChangeShapeType="1" noTextEdit="1"/>
              </p:cNvSpPr>
              <p:nvPr/>
            </p:nvSpPr>
            <p:spPr>
              <a:xfrm>
                <a:off x="4249943" y="1559178"/>
                <a:ext cx="171777" cy="276999"/>
              </a:xfrm>
              <a:prstGeom prst="rect">
                <a:avLst/>
              </a:prstGeom>
              <a:blipFill rotWithShape="1">
                <a:blip r:embed="rId6"/>
                <a:stretch>
                  <a:fillRect l="-304" t="-91" r="-17988" b="142"/>
                </a:stretch>
              </a:blipFill>
            </p:spPr>
            <p:txBody>
              <a:bodyPr/>
              <a:lstStyle/>
              <a:p>
                <a:r>
                  <a:rPr lang="zh-CN" altLang="en-US">
                    <a:noFill/>
                  </a:rPr>
                  <a:t> </a:t>
                </a:r>
              </a:p>
            </p:txBody>
          </p:sp>
        </mc:Fallback>
      </mc:AlternateContent>
      <p:sp>
        <p:nvSpPr>
          <p:cNvPr id="56" name="Freeform 55"/>
          <p:cNvSpPr/>
          <p:nvPr/>
        </p:nvSpPr>
        <p:spPr>
          <a:xfrm>
            <a:off x="4220963" y="2137599"/>
            <a:ext cx="45719" cy="290229"/>
          </a:xfrm>
          <a:custGeom>
            <a:avLst/>
            <a:gdLst>
              <a:gd name="connsiteX0" fmla="*/ 39189 w 183277"/>
              <a:gd name="connsiteY0" fmla="*/ 418012 h 418012"/>
              <a:gd name="connsiteX1" fmla="*/ 182880 w 183277"/>
              <a:gd name="connsiteY1" fmla="*/ 156755 h 418012"/>
              <a:gd name="connsiteX2" fmla="*/ 0 w 183277"/>
              <a:gd name="connsiteY2" fmla="*/ 0 h 418012"/>
              <a:gd name="connsiteX3" fmla="*/ 0 w 183277"/>
              <a:gd name="connsiteY3" fmla="*/ 0 h 418012"/>
            </a:gdLst>
            <a:ahLst/>
            <a:cxnLst>
              <a:cxn ang="0">
                <a:pos x="connsiteX0" y="connsiteY0"/>
              </a:cxn>
              <a:cxn ang="0">
                <a:pos x="connsiteX1" y="connsiteY1"/>
              </a:cxn>
              <a:cxn ang="0">
                <a:pos x="connsiteX2" y="connsiteY2"/>
              </a:cxn>
              <a:cxn ang="0">
                <a:pos x="connsiteX3" y="connsiteY3"/>
              </a:cxn>
            </a:cxnLst>
            <a:rect l="l" t="t" r="r" b="b"/>
            <a:pathLst>
              <a:path w="183277" h="418012">
                <a:moveTo>
                  <a:pt x="39189" y="418012"/>
                </a:moveTo>
                <a:cubicBezTo>
                  <a:pt x="114300" y="322218"/>
                  <a:pt x="189411" y="226424"/>
                  <a:pt x="182880" y="156755"/>
                </a:cubicBezTo>
                <a:cubicBezTo>
                  <a:pt x="176349" y="87086"/>
                  <a:pt x="0" y="0"/>
                  <a:pt x="0" y="0"/>
                </a:cubicBez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57" name="TextBox 56"/>
              <p:cNvSpPr txBox="1"/>
              <p:nvPr/>
            </p:nvSpPr>
            <p:spPr>
              <a:xfrm>
                <a:off x="4335831" y="2032746"/>
                <a:ext cx="19428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57" name="TextBox 56"/>
              <p:cNvSpPr txBox="1">
                <a:spLocks noRot="1" noChangeAspect="1" noMove="1" noResize="1" noEditPoints="1" noAdjustHandles="1" noChangeArrowheads="1" noChangeShapeType="1" noTextEdit="1"/>
              </p:cNvSpPr>
              <p:nvPr/>
            </p:nvSpPr>
            <p:spPr>
              <a:xfrm>
                <a:off x="4335831" y="2032746"/>
                <a:ext cx="194284" cy="276999"/>
              </a:xfrm>
              <a:prstGeom prst="rect">
                <a:avLst/>
              </a:prstGeom>
              <a:blipFill rotWithShape="1">
                <a:blip r:embed="rId7"/>
                <a:stretch>
                  <a:fillRect l="-26" t="-40" r="-15676" b="90"/>
                </a:stretch>
              </a:blipFill>
            </p:spPr>
            <p:txBody>
              <a:bodyPr/>
              <a:lstStyle/>
              <a:p>
                <a:r>
                  <a:rPr lang="zh-CN" altLang="en-US">
                    <a:noFill/>
                  </a:rPr>
                  <a:t> </a:t>
                </a:r>
              </a:p>
            </p:txBody>
          </p:sp>
        </mc:Fallback>
      </mc:AlternateContent>
      <p:cxnSp>
        <p:nvCxnSpPr>
          <p:cNvPr id="58" name="Straight Arrow Connector 57"/>
          <p:cNvCxnSpPr/>
          <p:nvPr/>
        </p:nvCxnSpPr>
        <p:spPr>
          <a:xfrm flipH="1" flipV="1">
            <a:off x="4432973" y="908720"/>
            <a:ext cx="405727" cy="40072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9" name="TextBox 58"/>
              <p:cNvSpPr txBox="1"/>
              <p:nvPr/>
            </p:nvSpPr>
            <p:spPr>
              <a:xfrm>
                <a:off x="4819542" y="853889"/>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59" name="TextBox 58"/>
              <p:cNvSpPr txBox="1">
                <a:spLocks noRot="1" noChangeAspect="1" noMove="1" noResize="1" noEditPoints="1" noAdjustHandles="1" noChangeArrowheads="1" noChangeShapeType="1" noTextEdit="1"/>
              </p:cNvSpPr>
              <p:nvPr/>
            </p:nvSpPr>
            <p:spPr>
              <a:xfrm>
                <a:off x="4819542" y="853889"/>
                <a:ext cx="189474" cy="276999"/>
              </a:xfrm>
              <a:prstGeom prst="rect">
                <a:avLst/>
              </a:prstGeom>
              <a:blipFill rotWithShape="1">
                <a:blip r:embed="rId8"/>
                <a:stretch>
                  <a:fillRect l="-278" t="-162" r="-16015" b="-475"/>
                </a:stretch>
              </a:blipFill>
            </p:spPr>
            <p:txBody>
              <a:bodyPr/>
              <a:lstStyle/>
              <a:p>
                <a:r>
                  <a:rPr lang="zh-CN" altLang="en-US">
                    <a:noFill/>
                  </a:rPr>
                  <a:t> </a:t>
                </a:r>
              </a:p>
            </p:txBody>
          </p:sp>
        </mc:Fallback>
      </mc:AlternateContent>
      <p:cxnSp>
        <p:nvCxnSpPr>
          <p:cNvPr id="60" name="Straight Arrow Connector 59"/>
          <p:cNvCxnSpPr/>
          <p:nvPr/>
        </p:nvCxnSpPr>
        <p:spPr>
          <a:xfrm flipV="1">
            <a:off x="3979545" y="709873"/>
            <a:ext cx="0" cy="17110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1" name="TextBox 60"/>
              <p:cNvSpPr txBox="1"/>
              <p:nvPr/>
            </p:nvSpPr>
            <p:spPr>
              <a:xfrm>
                <a:off x="5974499" y="2276872"/>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61" name="TextBox 60"/>
              <p:cNvSpPr txBox="1">
                <a:spLocks noRot="1" noChangeAspect="1" noMove="1" noResize="1" noEditPoints="1" noAdjustHandles="1" noChangeArrowheads="1" noChangeShapeType="1" noTextEdit="1"/>
              </p:cNvSpPr>
              <p:nvPr/>
            </p:nvSpPr>
            <p:spPr>
              <a:xfrm>
                <a:off x="5974499" y="2276872"/>
                <a:ext cx="188128" cy="276999"/>
              </a:xfrm>
              <a:prstGeom prst="rect">
                <a:avLst/>
              </a:prstGeom>
              <a:blipFill rotWithShape="1">
                <a:blip r:embed="rId9"/>
                <a:stretch>
                  <a:fillRect l="-223" t="-143" r="-15890" b="194"/>
                </a:stretch>
              </a:blipFill>
            </p:spPr>
            <p:txBody>
              <a:bodyPr/>
              <a:lstStyle/>
              <a:p>
                <a:r>
                  <a:rPr lang="zh-CN" altLang="en-US">
                    <a:noFill/>
                  </a:rPr>
                  <a:t> </a:t>
                </a:r>
              </a:p>
            </p:txBody>
          </p:sp>
        </mc:Fallback>
      </mc:AlternateContent>
      <p:sp>
        <p:nvSpPr>
          <p:cNvPr id="62" name="Oval 61"/>
          <p:cNvSpPr/>
          <p:nvPr/>
        </p:nvSpPr>
        <p:spPr>
          <a:xfrm>
            <a:off x="3932733" y="2376557"/>
            <a:ext cx="97204" cy="1335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Arrow Connector 62"/>
          <p:cNvCxnSpPr/>
          <p:nvPr/>
        </p:nvCxnSpPr>
        <p:spPr>
          <a:xfrm>
            <a:off x="3979545" y="2457317"/>
            <a:ext cx="18236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4" name="TextBox 63"/>
              <p:cNvSpPr txBox="1"/>
              <p:nvPr/>
            </p:nvSpPr>
            <p:spPr>
              <a:xfrm>
                <a:off x="3704855" y="571373"/>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64" name="TextBox 63"/>
              <p:cNvSpPr txBox="1">
                <a:spLocks noRot="1" noChangeAspect="1" noMove="1" noResize="1" noEditPoints="1" noAdjustHandles="1" noChangeArrowheads="1" noChangeShapeType="1" noTextEdit="1"/>
              </p:cNvSpPr>
              <p:nvPr/>
            </p:nvSpPr>
            <p:spPr>
              <a:xfrm>
                <a:off x="3704855" y="571373"/>
                <a:ext cx="191526" cy="276999"/>
              </a:xfrm>
              <a:prstGeom prst="rect">
                <a:avLst/>
              </a:prstGeom>
              <a:blipFill rotWithShape="1">
                <a:blip r:embed="rId10"/>
                <a:stretch>
                  <a:fillRect l="-138" t="-183" r="-16235" b="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5" name="TextBox 64"/>
              <p:cNvSpPr txBox="1"/>
              <p:nvPr/>
            </p:nvSpPr>
            <p:spPr>
              <a:xfrm>
                <a:off x="3677122" y="2354924"/>
                <a:ext cx="1738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65" name="TextBox 64"/>
              <p:cNvSpPr txBox="1">
                <a:spLocks noRot="1" noChangeAspect="1" noMove="1" noResize="1" noEditPoints="1" noAdjustHandles="1" noChangeArrowheads="1" noChangeShapeType="1" noTextEdit="1"/>
              </p:cNvSpPr>
              <p:nvPr/>
            </p:nvSpPr>
            <p:spPr>
              <a:xfrm>
                <a:off x="3677122" y="2354924"/>
                <a:ext cx="173894" cy="276999"/>
              </a:xfrm>
              <a:prstGeom prst="rect">
                <a:avLst/>
              </a:prstGeom>
              <a:blipFill rotWithShape="1">
                <a:blip r:embed="rId11"/>
                <a:stretch>
                  <a:fillRect l="-271" t="-124" r="-17677" b="174"/>
                </a:stretch>
              </a:blipFill>
            </p:spPr>
            <p:txBody>
              <a:bodyPr/>
              <a:lstStyle/>
              <a:p>
                <a:r>
                  <a:rPr lang="zh-CN" altLang="en-US">
                    <a:noFill/>
                  </a:rPr>
                  <a:t> </a:t>
                </a:r>
              </a:p>
            </p:txBody>
          </p:sp>
        </mc:Fallback>
      </mc:AlternateContent>
      <p:sp>
        <p:nvSpPr>
          <p:cNvPr id="66" name="Oval 65"/>
          <p:cNvSpPr/>
          <p:nvPr/>
        </p:nvSpPr>
        <p:spPr>
          <a:xfrm>
            <a:off x="5076056" y="1916832"/>
            <a:ext cx="216024"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Arrow Connector 67"/>
          <p:cNvCxnSpPr>
            <a:stCxn id="42" idx="1"/>
          </p:cNvCxnSpPr>
          <p:nvPr/>
        </p:nvCxnSpPr>
        <p:spPr>
          <a:xfrm flipH="1">
            <a:off x="5076056" y="1022170"/>
            <a:ext cx="1440181" cy="1846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5405860" y="1662127"/>
            <a:ext cx="1237981" cy="3706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62" idx="2"/>
            <a:endCxn id="66" idx="6"/>
          </p:cNvCxnSpPr>
          <p:nvPr/>
        </p:nvCxnSpPr>
        <p:spPr>
          <a:xfrm flipV="1">
            <a:off x="3932733" y="2060848"/>
            <a:ext cx="1359347" cy="382467"/>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74" name="Freeform 73"/>
          <p:cNvSpPr/>
          <p:nvPr/>
        </p:nvSpPr>
        <p:spPr>
          <a:xfrm rot="20772102">
            <a:off x="4574419" y="1797943"/>
            <a:ext cx="159930" cy="422062"/>
          </a:xfrm>
          <a:custGeom>
            <a:avLst/>
            <a:gdLst>
              <a:gd name="connsiteX0" fmla="*/ 39189 w 183277"/>
              <a:gd name="connsiteY0" fmla="*/ 418012 h 418012"/>
              <a:gd name="connsiteX1" fmla="*/ 182880 w 183277"/>
              <a:gd name="connsiteY1" fmla="*/ 156755 h 418012"/>
              <a:gd name="connsiteX2" fmla="*/ 0 w 183277"/>
              <a:gd name="connsiteY2" fmla="*/ 0 h 418012"/>
              <a:gd name="connsiteX3" fmla="*/ 0 w 183277"/>
              <a:gd name="connsiteY3" fmla="*/ 0 h 418012"/>
            </a:gdLst>
            <a:ahLst/>
            <a:cxnLst>
              <a:cxn ang="0">
                <a:pos x="connsiteX0" y="connsiteY0"/>
              </a:cxn>
              <a:cxn ang="0">
                <a:pos x="connsiteX1" y="connsiteY1"/>
              </a:cxn>
              <a:cxn ang="0">
                <a:pos x="connsiteX2" y="connsiteY2"/>
              </a:cxn>
              <a:cxn ang="0">
                <a:pos x="connsiteX3" y="connsiteY3"/>
              </a:cxn>
            </a:cxnLst>
            <a:rect l="l" t="t" r="r" b="b"/>
            <a:pathLst>
              <a:path w="183277" h="418012">
                <a:moveTo>
                  <a:pt x="39189" y="418012"/>
                </a:moveTo>
                <a:cubicBezTo>
                  <a:pt x="114300" y="322218"/>
                  <a:pt x="189411" y="226424"/>
                  <a:pt x="182880" y="156755"/>
                </a:cubicBezTo>
                <a:cubicBezTo>
                  <a:pt x="176349" y="87086"/>
                  <a:pt x="0" y="0"/>
                  <a:pt x="0" y="0"/>
                </a:cubicBez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5" name="TextBox 74"/>
              <p:cNvSpPr txBox="1"/>
              <p:nvPr/>
            </p:nvSpPr>
            <p:spPr>
              <a:xfrm>
                <a:off x="4743262" y="1645905"/>
                <a:ext cx="33214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75" name="TextBox 74"/>
              <p:cNvSpPr txBox="1">
                <a:spLocks noRot="1" noChangeAspect="1" noMove="1" noResize="1" noEditPoints="1" noAdjustHandles="1" noChangeArrowheads="1" noChangeShapeType="1" noTextEdit="1"/>
              </p:cNvSpPr>
              <p:nvPr/>
            </p:nvSpPr>
            <p:spPr>
              <a:xfrm>
                <a:off x="4743262" y="1645905"/>
                <a:ext cx="332142" cy="276999"/>
              </a:xfrm>
              <a:prstGeom prst="rect">
                <a:avLst/>
              </a:prstGeom>
              <a:blipFill rotWithShape="1">
                <a:blip r:embed="rId12"/>
                <a:stretch>
                  <a:fillRect l="-135" t="-224" r="-8840" b="45"/>
                </a:stretch>
              </a:blipFill>
            </p:spPr>
            <p:txBody>
              <a:bodyPr/>
              <a:lstStyle/>
              <a:p>
                <a:r>
                  <a:rPr lang="zh-CN" altLang="en-US">
                    <a:noFill/>
                  </a:rPr>
                  <a:t> </a:t>
                </a:r>
              </a:p>
            </p:txBody>
          </p:sp>
        </mc:Fallback>
      </mc:AlternateContent>
      <p:sp>
        <p:nvSpPr>
          <p:cNvPr id="76" name="TextBox 75"/>
          <p:cNvSpPr txBox="1"/>
          <p:nvPr/>
        </p:nvSpPr>
        <p:spPr>
          <a:xfrm>
            <a:off x="5302205" y="3001841"/>
            <a:ext cx="3374252" cy="646331"/>
          </a:xfrm>
          <a:prstGeom prst="rect">
            <a:avLst/>
          </a:prstGeom>
          <a:noFill/>
        </p:spPr>
        <p:txBody>
          <a:bodyPr wrap="square" rtlCol="0">
            <a:spAutoFit/>
          </a:bodyPr>
          <a:lstStyle/>
          <a:p>
            <a:r>
              <a:rPr lang="en-GB" dirty="0"/>
              <a:t>We choose the z-axis as the axis of the rotational motion.</a:t>
            </a:r>
            <a:endParaRPr lang="en-US" dirty="0"/>
          </a:p>
        </p:txBody>
      </p:sp>
      <p:cxnSp>
        <p:nvCxnSpPr>
          <p:cNvPr id="78" name="Straight Arrow Connector 77"/>
          <p:cNvCxnSpPr>
            <a:stCxn id="76" idx="1"/>
          </p:cNvCxnSpPr>
          <p:nvPr/>
        </p:nvCxnSpPr>
        <p:spPr>
          <a:xfrm flipH="1" flipV="1">
            <a:off x="4029937" y="2631923"/>
            <a:ext cx="1272268" cy="6930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ounded Rectangle 78"/>
          <p:cNvSpPr/>
          <p:nvPr/>
        </p:nvSpPr>
        <p:spPr>
          <a:xfrm>
            <a:off x="5302205" y="3001841"/>
            <a:ext cx="3563983" cy="6431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8028" y="-99392"/>
            <a:ext cx="8229600" cy="1143000"/>
          </a:xfrm>
        </p:spPr>
        <p:txBody>
          <a:bodyPr/>
          <a:lstStyle/>
          <a:p>
            <a:r>
              <a:rPr lang="en-GB" dirty="0"/>
              <a:t>The angular velocity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25" name="TextBox 24"/>
              <p:cNvSpPr txBox="1"/>
              <p:nvPr/>
            </p:nvSpPr>
            <p:spPr>
              <a:xfrm>
                <a:off x="565619" y="3902490"/>
                <a:ext cx="6782552" cy="369332"/>
              </a:xfrm>
              <a:prstGeom prst="rect">
                <a:avLst/>
              </a:prstGeom>
              <a:noFill/>
            </p:spPr>
            <p:txBody>
              <a:bodyPr wrap="square" rtlCol="0">
                <a:spAutoFit/>
              </a:bodyPr>
              <a:lstStyle/>
              <a:p>
                <a:r>
                  <a:rPr lang="en-GB" dirty="0"/>
                  <a:t>The average angular velocity during a time interval </a:t>
                </a:r>
                <a14:m>
                  <m:oMath xmlns:m="http://schemas.openxmlformats.org/officeDocument/2006/math">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𝑡</m:t>
                        </m:r>
                      </m:e>
                      <m:sub>
                        <m:r>
                          <a:rPr lang="en-GB" b="0" i="1" smtClean="0">
                            <a:latin typeface="Cambria Math" panose="02040503050406030204" pitchFamily="18" charset="0"/>
                            <a:ea typeface="Cambria Math" panose="02040503050406030204" pitchFamily="18" charset="0"/>
                          </a:rPr>
                          <m:t>2</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𝑡</m:t>
                        </m:r>
                      </m:e>
                      <m:sub>
                        <m:r>
                          <a:rPr lang="en-GB" b="0" i="1" smtClean="0">
                            <a:latin typeface="Cambria Math" panose="02040503050406030204" pitchFamily="18" charset="0"/>
                            <a:ea typeface="Cambria Math" panose="02040503050406030204" pitchFamily="18" charset="0"/>
                          </a:rPr>
                          <m:t>1</m:t>
                        </m:r>
                      </m:sub>
                    </m:sSub>
                  </m:oMath>
                </a14:m>
                <a:r>
                  <a:rPr lang="en-GB" dirty="0"/>
                  <a:t> is: </a:t>
                </a:r>
                <a:endParaRPr lang="en-US" dirty="0"/>
              </a:p>
            </p:txBody>
          </p:sp>
        </mc:Choice>
        <mc:Fallback>
          <p:sp>
            <p:nvSpPr>
              <p:cNvPr id="25" name="TextBox 24"/>
              <p:cNvSpPr txBox="1">
                <a:spLocks noRot="1" noChangeAspect="1" noMove="1" noResize="1" noEditPoints="1" noAdjustHandles="1" noChangeArrowheads="1" noChangeShapeType="1" noTextEdit="1"/>
              </p:cNvSpPr>
              <p:nvPr/>
            </p:nvSpPr>
            <p:spPr>
              <a:xfrm>
                <a:off x="565619" y="3902490"/>
                <a:ext cx="6782552" cy="369332"/>
              </a:xfrm>
              <a:prstGeom prst="rect">
                <a:avLst/>
              </a:prstGeom>
              <a:blipFill rotWithShape="1">
                <a:blip r:embed="rId1"/>
                <a:stretch>
                  <a:fillRect l="-7" t="-112" r="9" b="4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2" name="TextBox 41"/>
              <p:cNvSpPr txBox="1"/>
              <p:nvPr/>
            </p:nvSpPr>
            <p:spPr>
              <a:xfrm>
                <a:off x="6516237" y="837504"/>
                <a:ext cx="1686344" cy="369332"/>
              </a:xfrm>
              <a:prstGeom prst="rect">
                <a:avLst/>
              </a:prstGeom>
              <a:noFill/>
            </p:spPr>
            <p:txBody>
              <a:bodyPr wrap="square" rtlCol="0">
                <a:spAutoFit/>
              </a:bodyPr>
              <a:lstStyle/>
              <a:p>
                <a:r>
                  <a:rPr lang="en-GB" dirty="0"/>
                  <a:t>at time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𝑡</m:t>
                        </m:r>
                      </m:e>
                      <m:sub>
                        <m:r>
                          <a:rPr lang="en-GB" b="0" i="1" smtClean="0">
                            <a:latin typeface="Cambria Math" panose="02040503050406030204" pitchFamily="18" charset="0"/>
                          </a:rPr>
                          <m:t>2</m:t>
                        </m:r>
                      </m:sub>
                    </m:sSub>
                  </m:oMath>
                </a14:m>
                <a:endParaRPr lang="en-US" dirty="0"/>
              </a:p>
            </p:txBody>
          </p:sp>
        </mc:Choice>
        <mc:Fallback>
          <p:sp>
            <p:nvSpPr>
              <p:cNvPr id="42" name="TextBox 41"/>
              <p:cNvSpPr txBox="1">
                <a:spLocks noRot="1" noChangeAspect="1" noMove="1" noResize="1" noEditPoints="1" noAdjustHandles="1" noChangeArrowheads="1" noChangeShapeType="1" noTextEdit="1"/>
              </p:cNvSpPr>
              <p:nvPr/>
            </p:nvSpPr>
            <p:spPr>
              <a:xfrm>
                <a:off x="6516237" y="837504"/>
                <a:ext cx="1686344" cy="369332"/>
              </a:xfrm>
              <a:prstGeom prst="rect">
                <a:avLst/>
              </a:prstGeom>
              <a:blipFill rotWithShape="1">
                <a:blip r:embed="rId2"/>
                <a:stretch>
                  <a:fillRect l="-30" t="-155" r="17" b="9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4" name="TextBox 43"/>
              <p:cNvSpPr txBox="1"/>
              <p:nvPr/>
            </p:nvSpPr>
            <p:spPr>
              <a:xfrm>
                <a:off x="6774088" y="1331476"/>
                <a:ext cx="1686344" cy="369332"/>
              </a:xfrm>
              <a:prstGeom prst="rect">
                <a:avLst/>
              </a:prstGeom>
              <a:noFill/>
            </p:spPr>
            <p:txBody>
              <a:bodyPr wrap="square" rtlCol="0">
                <a:spAutoFit/>
              </a:bodyPr>
              <a:lstStyle/>
              <a:p>
                <a:r>
                  <a:rPr lang="en-GB" dirty="0"/>
                  <a:t>at time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𝑡</m:t>
                        </m:r>
                      </m:e>
                      <m:sub>
                        <m:r>
                          <a:rPr lang="en-GB" b="0" i="1" smtClean="0">
                            <a:latin typeface="Cambria Math" panose="02040503050406030204" pitchFamily="18" charset="0"/>
                          </a:rPr>
                          <m:t>1</m:t>
                        </m:r>
                      </m:sub>
                    </m:sSub>
                  </m:oMath>
                </a14:m>
                <a:endParaRPr lang="en-US" dirty="0"/>
              </a:p>
            </p:txBody>
          </p:sp>
        </mc:Choice>
        <mc:Fallback>
          <p:sp>
            <p:nvSpPr>
              <p:cNvPr id="44" name="TextBox 43"/>
              <p:cNvSpPr txBox="1">
                <a:spLocks noRot="1" noChangeAspect="1" noMove="1" noResize="1" noEditPoints="1" noAdjustHandles="1" noChangeArrowheads="1" noChangeShapeType="1" noTextEdit="1"/>
              </p:cNvSpPr>
              <p:nvPr/>
            </p:nvSpPr>
            <p:spPr>
              <a:xfrm>
                <a:off x="6774088" y="1331476"/>
                <a:ext cx="1686344" cy="369332"/>
              </a:xfrm>
              <a:prstGeom prst="rect">
                <a:avLst/>
              </a:prstGeom>
              <a:blipFill rotWithShape="1">
                <a:blip r:embed="rId3"/>
                <a:stretch>
                  <a:fillRect l="-32" t="-140" r="19" b="7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5" name="TextBox 44"/>
              <p:cNvSpPr txBox="1"/>
              <p:nvPr/>
            </p:nvSpPr>
            <p:spPr>
              <a:xfrm>
                <a:off x="6948264" y="3803135"/>
                <a:ext cx="2163990" cy="56804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rPr>
                            <m:t>𝑧</m:t>
                          </m:r>
                          <m:r>
                            <a:rPr lang="en-GB" b="0" i="1" smtClean="0">
                              <a:latin typeface="Cambria Math" panose="02040503050406030204" pitchFamily="18" charset="0"/>
                            </a:rPr>
                            <m:t>,</m:t>
                          </m:r>
                          <m:r>
                            <a:rPr lang="en-GB" b="0" i="1" smtClean="0">
                              <a:latin typeface="Cambria Math" panose="02040503050406030204" pitchFamily="18" charset="0"/>
                            </a:rPr>
                            <m:t>𝑎𝑣</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𝜃</m:t>
                          </m:r>
                        </m:num>
                        <m:den>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𝜃</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𝜃</m:t>
                              </m:r>
                            </m:e>
                            <m:sub>
                              <m:r>
                                <a:rPr lang="en-GB" b="0" i="1" smtClean="0">
                                  <a:latin typeface="Cambria Math" panose="02040503050406030204" pitchFamily="18" charset="0"/>
                                </a:rPr>
                                <m:t>1</m:t>
                              </m:r>
                            </m:sub>
                          </m:sSub>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1</m:t>
                              </m:r>
                            </m:sub>
                          </m:sSub>
                        </m:den>
                      </m:f>
                    </m:oMath>
                  </m:oMathPara>
                </a14:m>
                <a:endParaRPr lang="en-US" dirty="0"/>
              </a:p>
            </p:txBody>
          </p:sp>
        </mc:Choice>
        <mc:Fallback>
          <p:sp>
            <p:nvSpPr>
              <p:cNvPr id="45" name="TextBox 44"/>
              <p:cNvSpPr txBox="1">
                <a:spLocks noRot="1" noChangeAspect="1" noMove="1" noResize="1" noEditPoints="1" noAdjustHandles="1" noChangeArrowheads="1" noChangeShapeType="1" noTextEdit="1"/>
              </p:cNvSpPr>
              <p:nvPr/>
            </p:nvSpPr>
            <p:spPr>
              <a:xfrm>
                <a:off x="6948264" y="3803135"/>
                <a:ext cx="2163990" cy="568041"/>
              </a:xfrm>
              <a:prstGeom prst="rect">
                <a:avLst/>
              </a:prstGeom>
              <a:blipFill rotWithShape="1">
                <a:blip r:embed="rId4"/>
                <a:stretch>
                  <a:fillRect l="-4" t="-21" r="-1232" b="8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6" name="TextBox 45"/>
              <p:cNvSpPr txBox="1"/>
              <p:nvPr/>
            </p:nvSpPr>
            <p:spPr>
              <a:xfrm>
                <a:off x="648028" y="5013176"/>
                <a:ext cx="5428922" cy="369332"/>
              </a:xfrm>
              <a:prstGeom prst="rect">
                <a:avLst/>
              </a:prstGeom>
              <a:noFill/>
            </p:spPr>
            <p:txBody>
              <a:bodyPr wrap="none" rtlCol="0">
                <a:spAutoFit/>
              </a:bodyPr>
              <a:lstStyle/>
              <a:p>
                <a:r>
                  <a:rPr lang="en-GB" dirty="0"/>
                  <a:t>If </a:t>
                </a:r>
                <a14:m>
                  <m:oMath xmlns:m="http://schemas.openxmlformats.org/officeDocument/2006/math">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0</m:t>
                    </m:r>
                  </m:oMath>
                </a14:m>
                <a:r>
                  <a:rPr lang="en-US" dirty="0"/>
                  <a:t>, we obtain the instantaneous angular velocity: </a:t>
                </a:r>
                <a:endParaRPr lang="en-US" dirty="0"/>
              </a:p>
            </p:txBody>
          </p:sp>
        </mc:Choice>
        <mc:Fallback>
          <p:sp>
            <p:nvSpPr>
              <p:cNvPr id="46" name="TextBox 45"/>
              <p:cNvSpPr txBox="1">
                <a:spLocks noRot="1" noChangeAspect="1" noMove="1" noResize="1" noEditPoints="1" noAdjustHandles="1" noChangeArrowheads="1" noChangeShapeType="1" noTextEdit="1"/>
              </p:cNvSpPr>
              <p:nvPr/>
            </p:nvSpPr>
            <p:spPr>
              <a:xfrm>
                <a:off x="648028" y="5013176"/>
                <a:ext cx="5428922" cy="369332"/>
              </a:xfrm>
              <a:prstGeom prst="rect">
                <a:avLst/>
              </a:prstGeom>
              <a:blipFill rotWithShape="1">
                <a:blip r:embed="rId5"/>
                <a:stretch>
                  <a:fillRect l="-6" t="-132" b="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8" name="TextBox 47"/>
              <p:cNvSpPr txBox="1"/>
              <p:nvPr/>
            </p:nvSpPr>
            <p:spPr>
              <a:xfrm flipH="1">
                <a:off x="686692" y="4529528"/>
                <a:ext cx="8425561" cy="369332"/>
              </a:xfrm>
              <a:prstGeom prst="rect">
                <a:avLst/>
              </a:prstGeom>
              <a:noFill/>
            </p:spPr>
            <p:txBody>
              <a:bodyPr wrap="square" rtlCol="0">
                <a:spAutoFit/>
              </a:bodyPr>
              <a:lstStyle/>
              <a:p>
                <a:r>
                  <a:rPr lang="en-GB" dirty="0"/>
                  <a:t>where </a:t>
                </a:r>
                <a14:m>
                  <m:oMath xmlns:m="http://schemas.openxmlformats.org/officeDocument/2006/math">
                    <m:r>
                      <a:rPr lang="en-GB" i="1" smtClean="0">
                        <a:latin typeface="Cambria Math" panose="02040503050406030204" pitchFamily="18" charset="0"/>
                        <a:ea typeface="Cambria Math" panose="02040503050406030204" pitchFamily="18" charset="0"/>
                      </a:rPr>
                      <m:t>∆</m:t>
                    </m:r>
                    <m:r>
                      <a:rPr lang="en-GB" i="1" smtClean="0">
                        <a:latin typeface="Cambria Math" panose="02040503050406030204" pitchFamily="18" charset="0"/>
                        <a:ea typeface="Cambria Math" panose="02040503050406030204" pitchFamily="18" charset="0"/>
                      </a:rPr>
                      <m:t>𝜃</m:t>
                    </m:r>
                  </m:oMath>
                </a14:m>
                <a:r>
                  <a:rPr lang="en-US" dirty="0"/>
                  <a:t> is the angular displacement, from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𝜃</m:t>
                        </m:r>
                      </m:e>
                      <m:sub>
                        <m:r>
                          <a:rPr lang="en-GB" b="0" i="1" smtClean="0">
                            <a:latin typeface="Cambria Math" panose="02040503050406030204" pitchFamily="18" charset="0"/>
                          </a:rPr>
                          <m:t>1</m:t>
                        </m:r>
                      </m:sub>
                    </m:sSub>
                    <m:r>
                      <a:rPr lang="en-GB" b="0" i="1" smtClean="0">
                        <a:latin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𝜃</m:t>
                    </m:r>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e>
                      <m:sub>
                        <m:r>
                          <a:rPr lang="en-GB" b="0" i="1" smtClean="0">
                            <a:latin typeface="Cambria Math" panose="02040503050406030204" pitchFamily="18" charset="0"/>
                            <a:ea typeface="Cambria Math" panose="02040503050406030204" pitchFamily="18" charset="0"/>
                          </a:rPr>
                          <m:t>1</m:t>
                        </m:r>
                      </m:sub>
                    </m:sSub>
                    <m:r>
                      <a:rPr lang="en-GB" b="0" i="1" smtClean="0">
                        <a:latin typeface="Cambria Math" panose="02040503050406030204" pitchFamily="18" charset="0"/>
                        <a:ea typeface="Cambria Math" panose="02040503050406030204" pitchFamily="18" charset="0"/>
                      </a:rPr>
                      <m:t>)</m:t>
                    </m:r>
                  </m:oMath>
                </a14:m>
                <a:r>
                  <a:rPr lang="en-US" dirty="0"/>
                  <a:t> to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𝜃</m:t>
                        </m:r>
                      </m:e>
                      <m:sub>
                        <m:r>
                          <a:rPr lang="en-GB" b="0" i="1" smtClean="0">
                            <a:latin typeface="Cambria Math" panose="02040503050406030204" pitchFamily="18" charset="0"/>
                          </a:rPr>
                          <m:t>2</m:t>
                        </m:r>
                      </m:sub>
                    </m:sSub>
                    <m:r>
                      <a:rPr lang="en-GB" b="0" i="1" smtClean="0">
                        <a:latin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𝜃</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𝑡</m:t>
                        </m:r>
                      </m:e>
                      <m:sub>
                        <m:r>
                          <a:rPr lang="en-GB" b="0" i="1" smtClean="0">
                            <a:latin typeface="Cambria Math" panose="02040503050406030204" pitchFamily="18" charset="0"/>
                            <a:ea typeface="Cambria Math" panose="02040503050406030204" pitchFamily="18" charset="0"/>
                          </a:rPr>
                          <m:t>2</m:t>
                        </m:r>
                      </m:sub>
                    </m:sSub>
                    <m:r>
                      <a:rPr lang="en-GB" b="0" i="1" smtClean="0">
                        <a:latin typeface="Cambria Math" panose="02040503050406030204" pitchFamily="18" charset="0"/>
                        <a:ea typeface="Cambria Math" panose="02040503050406030204" pitchFamily="18" charset="0"/>
                      </a:rPr>
                      <m:t>)</m:t>
                    </m:r>
                  </m:oMath>
                </a14:m>
                <a:endParaRPr lang="en-US" dirty="0"/>
              </a:p>
            </p:txBody>
          </p:sp>
        </mc:Choice>
        <mc:Fallback>
          <p:sp>
            <p:nvSpPr>
              <p:cNvPr id="48" name="TextBox 47"/>
              <p:cNvSpPr txBox="1">
                <a:spLocks noRot="1" noChangeAspect="1" noMove="1" noResize="1" noEditPoints="1" noAdjustHandles="1" noChangeArrowheads="1" noChangeShapeType="1" noTextEdit="1"/>
              </p:cNvSpPr>
              <p:nvPr/>
            </p:nvSpPr>
            <p:spPr>
              <a:xfrm flipH="1">
                <a:off x="686692" y="4529528"/>
                <a:ext cx="8425561" cy="369332"/>
              </a:xfrm>
              <a:prstGeom prst="rect">
                <a:avLst/>
              </a:prstGeom>
              <a:blipFill rotWithShape="1">
                <a:blip r:embed="rId6"/>
                <a:stretch>
                  <a:fillRect l="-3" t="-20" b="127"/>
                </a:stretch>
              </a:blipFill>
            </p:spPr>
            <p:txBody>
              <a:bodyPr/>
              <a:lstStyle/>
              <a:p>
                <a:r>
                  <a:rPr lang="zh-CN" altLang="en-US">
                    <a:noFill/>
                  </a:rPr>
                  <a:t> </a:t>
                </a:r>
              </a:p>
            </p:txBody>
          </p:sp>
        </mc:Fallback>
      </mc:AlternateContent>
      <p:sp>
        <p:nvSpPr>
          <p:cNvPr id="52" name="Oval 51"/>
          <p:cNvSpPr/>
          <p:nvPr/>
        </p:nvSpPr>
        <p:spPr>
          <a:xfrm>
            <a:off x="2564581" y="908720"/>
            <a:ext cx="2664296" cy="2736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730688" y="1206836"/>
            <a:ext cx="216024"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p:cNvCxnSpPr>
            <a:endCxn id="52" idx="7"/>
          </p:cNvCxnSpPr>
          <p:nvPr/>
        </p:nvCxnSpPr>
        <p:spPr>
          <a:xfrm flipV="1">
            <a:off x="4004741" y="1309442"/>
            <a:ext cx="833959" cy="11114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5" name="TextBox 54"/>
              <p:cNvSpPr txBox="1"/>
              <p:nvPr/>
            </p:nvSpPr>
            <p:spPr>
              <a:xfrm>
                <a:off x="4249943" y="1559178"/>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𝑟</m:t>
                      </m:r>
                    </m:oMath>
                  </m:oMathPara>
                </a14:m>
                <a:endParaRPr lang="en-US" dirty="0"/>
              </a:p>
            </p:txBody>
          </p:sp>
        </mc:Choice>
        <mc:Fallback>
          <p:sp>
            <p:nvSpPr>
              <p:cNvPr id="55" name="TextBox 54"/>
              <p:cNvSpPr txBox="1">
                <a:spLocks noRot="1" noChangeAspect="1" noMove="1" noResize="1" noEditPoints="1" noAdjustHandles="1" noChangeArrowheads="1" noChangeShapeType="1" noTextEdit="1"/>
              </p:cNvSpPr>
              <p:nvPr/>
            </p:nvSpPr>
            <p:spPr>
              <a:xfrm>
                <a:off x="4249943" y="1559178"/>
                <a:ext cx="171777" cy="276999"/>
              </a:xfrm>
              <a:prstGeom prst="rect">
                <a:avLst/>
              </a:prstGeom>
              <a:blipFill rotWithShape="1">
                <a:blip r:embed="rId7"/>
                <a:stretch>
                  <a:fillRect l="-304" t="-91" r="-17988" b="142"/>
                </a:stretch>
              </a:blipFill>
            </p:spPr>
            <p:txBody>
              <a:bodyPr/>
              <a:lstStyle/>
              <a:p>
                <a:r>
                  <a:rPr lang="zh-CN" altLang="en-US">
                    <a:noFill/>
                  </a:rPr>
                  <a:t> </a:t>
                </a:r>
              </a:p>
            </p:txBody>
          </p:sp>
        </mc:Fallback>
      </mc:AlternateContent>
      <p:sp>
        <p:nvSpPr>
          <p:cNvPr id="56" name="Freeform 55"/>
          <p:cNvSpPr/>
          <p:nvPr/>
        </p:nvSpPr>
        <p:spPr>
          <a:xfrm>
            <a:off x="4220963" y="2137599"/>
            <a:ext cx="45719" cy="290229"/>
          </a:xfrm>
          <a:custGeom>
            <a:avLst/>
            <a:gdLst>
              <a:gd name="connsiteX0" fmla="*/ 39189 w 183277"/>
              <a:gd name="connsiteY0" fmla="*/ 418012 h 418012"/>
              <a:gd name="connsiteX1" fmla="*/ 182880 w 183277"/>
              <a:gd name="connsiteY1" fmla="*/ 156755 h 418012"/>
              <a:gd name="connsiteX2" fmla="*/ 0 w 183277"/>
              <a:gd name="connsiteY2" fmla="*/ 0 h 418012"/>
              <a:gd name="connsiteX3" fmla="*/ 0 w 183277"/>
              <a:gd name="connsiteY3" fmla="*/ 0 h 418012"/>
            </a:gdLst>
            <a:ahLst/>
            <a:cxnLst>
              <a:cxn ang="0">
                <a:pos x="connsiteX0" y="connsiteY0"/>
              </a:cxn>
              <a:cxn ang="0">
                <a:pos x="connsiteX1" y="connsiteY1"/>
              </a:cxn>
              <a:cxn ang="0">
                <a:pos x="connsiteX2" y="connsiteY2"/>
              </a:cxn>
              <a:cxn ang="0">
                <a:pos x="connsiteX3" y="connsiteY3"/>
              </a:cxn>
            </a:cxnLst>
            <a:rect l="l" t="t" r="r" b="b"/>
            <a:pathLst>
              <a:path w="183277" h="418012">
                <a:moveTo>
                  <a:pt x="39189" y="418012"/>
                </a:moveTo>
                <a:cubicBezTo>
                  <a:pt x="114300" y="322218"/>
                  <a:pt x="189411" y="226424"/>
                  <a:pt x="182880" y="156755"/>
                </a:cubicBezTo>
                <a:cubicBezTo>
                  <a:pt x="176349" y="87086"/>
                  <a:pt x="0" y="0"/>
                  <a:pt x="0" y="0"/>
                </a:cubicBez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57" name="TextBox 56"/>
              <p:cNvSpPr txBox="1"/>
              <p:nvPr/>
            </p:nvSpPr>
            <p:spPr>
              <a:xfrm>
                <a:off x="4335831" y="2032746"/>
                <a:ext cx="19428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57" name="TextBox 56"/>
              <p:cNvSpPr txBox="1">
                <a:spLocks noRot="1" noChangeAspect="1" noMove="1" noResize="1" noEditPoints="1" noAdjustHandles="1" noChangeArrowheads="1" noChangeShapeType="1" noTextEdit="1"/>
              </p:cNvSpPr>
              <p:nvPr/>
            </p:nvSpPr>
            <p:spPr>
              <a:xfrm>
                <a:off x="4335831" y="2032746"/>
                <a:ext cx="194284" cy="276999"/>
              </a:xfrm>
              <a:prstGeom prst="rect">
                <a:avLst/>
              </a:prstGeom>
              <a:blipFill rotWithShape="1">
                <a:blip r:embed="rId8"/>
                <a:stretch>
                  <a:fillRect l="-26" t="-40" r="-15676" b="90"/>
                </a:stretch>
              </a:blipFill>
            </p:spPr>
            <p:txBody>
              <a:bodyPr/>
              <a:lstStyle/>
              <a:p>
                <a:r>
                  <a:rPr lang="zh-CN" altLang="en-US">
                    <a:noFill/>
                  </a:rPr>
                  <a:t> </a:t>
                </a:r>
              </a:p>
            </p:txBody>
          </p:sp>
        </mc:Fallback>
      </mc:AlternateContent>
      <p:cxnSp>
        <p:nvCxnSpPr>
          <p:cNvPr id="58" name="Straight Arrow Connector 57"/>
          <p:cNvCxnSpPr/>
          <p:nvPr/>
        </p:nvCxnSpPr>
        <p:spPr>
          <a:xfrm flipH="1" flipV="1">
            <a:off x="4432973" y="908720"/>
            <a:ext cx="405727" cy="40072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9" name="TextBox 58"/>
              <p:cNvSpPr txBox="1"/>
              <p:nvPr/>
            </p:nvSpPr>
            <p:spPr>
              <a:xfrm>
                <a:off x="4819542" y="853889"/>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59" name="TextBox 58"/>
              <p:cNvSpPr txBox="1">
                <a:spLocks noRot="1" noChangeAspect="1" noMove="1" noResize="1" noEditPoints="1" noAdjustHandles="1" noChangeArrowheads="1" noChangeShapeType="1" noTextEdit="1"/>
              </p:cNvSpPr>
              <p:nvPr/>
            </p:nvSpPr>
            <p:spPr>
              <a:xfrm>
                <a:off x="4819542" y="853889"/>
                <a:ext cx="189474" cy="276999"/>
              </a:xfrm>
              <a:prstGeom prst="rect">
                <a:avLst/>
              </a:prstGeom>
              <a:blipFill rotWithShape="1">
                <a:blip r:embed="rId9"/>
                <a:stretch>
                  <a:fillRect l="-278" t="-162" r="-16015" b="-475"/>
                </a:stretch>
              </a:blipFill>
            </p:spPr>
            <p:txBody>
              <a:bodyPr/>
              <a:lstStyle/>
              <a:p>
                <a:r>
                  <a:rPr lang="zh-CN" altLang="en-US">
                    <a:noFill/>
                  </a:rPr>
                  <a:t> </a:t>
                </a:r>
              </a:p>
            </p:txBody>
          </p:sp>
        </mc:Fallback>
      </mc:AlternateContent>
      <p:cxnSp>
        <p:nvCxnSpPr>
          <p:cNvPr id="60" name="Straight Arrow Connector 59"/>
          <p:cNvCxnSpPr/>
          <p:nvPr/>
        </p:nvCxnSpPr>
        <p:spPr>
          <a:xfrm flipV="1">
            <a:off x="3979545" y="709873"/>
            <a:ext cx="0" cy="17110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1" name="TextBox 60"/>
              <p:cNvSpPr txBox="1"/>
              <p:nvPr/>
            </p:nvSpPr>
            <p:spPr>
              <a:xfrm>
                <a:off x="5974499" y="2276872"/>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61" name="TextBox 60"/>
              <p:cNvSpPr txBox="1">
                <a:spLocks noRot="1" noChangeAspect="1" noMove="1" noResize="1" noEditPoints="1" noAdjustHandles="1" noChangeArrowheads="1" noChangeShapeType="1" noTextEdit="1"/>
              </p:cNvSpPr>
              <p:nvPr/>
            </p:nvSpPr>
            <p:spPr>
              <a:xfrm>
                <a:off x="5974499" y="2276872"/>
                <a:ext cx="188128" cy="276999"/>
              </a:xfrm>
              <a:prstGeom prst="rect">
                <a:avLst/>
              </a:prstGeom>
              <a:blipFill rotWithShape="1">
                <a:blip r:embed="rId10"/>
                <a:stretch>
                  <a:fillRect l="-223" t="-143" r="-15890" b="194"/>
                </a:stretch>
              </a:blipFill>
            </p:spPr>
            <p:txBody>
              <a:bodyPr/>
              <a:lstStyle/>
              <a:p>
                <a:r>
                  <a:rPr lang="zh-CN" altLang="en-US">
                    <a:noFill/>
                  </a:rPr>
                  <a:t> </a:t>
                </a:r>
              </a:p>
            </p:txBody>
          </p:sp>
        </mc:Fallback>
      </mc:AlternateContent>
      <p:sp>
        <p:nvSpPr>
          <p:cNvPr id="62" name="Oval 61"/>
          <p:cNvSpPr/>
          <p:nvPr/>
        </p:nvSpPr>
        <p:spPr>
          <a:xfrm>
            <a:off x="3932733" y="2376557"/>
            <a:ext cx="97204" cy="1335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Arrow Connector 62"/>
          <p:cNvCxnSpPr/>
          <p:nvPr/>
        </p:nvCxnSpPr>
        <p:spPr>
          <a:xfrm>
            <a:off x="3979545" y="2457317"/>
            <a:ext cx="18236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4" name="TextBox 63"/>
              <p:cNvSpPr txBox="1"/>
              <p:nvPr/>
            </p:nvSpPr>
            <p:spPr>
              <a:xfrm>
                <a:off x="3704855" y="571373"/>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64" name="TextBox 63"/>
              <p:cNvSpPr txBox="1">
                <a:spLocks noRot="1" noChangeAspect="1" noMove="1" noResize="1" noEditPoints="1" noAdjustHandles="1" noChangeArrowheads="1" noChangeShapeType="1" noTextEdit="1"/>
              </p:cNvSpPr>
              <p:nvPr/>
            </p:nvSpPr>
            <p:spPr>
              <a:xfrm>
                <a:off x="3704855" y="571373"/>
                <a:ext cx="191526" cy="276999"/>
              </a:xfrm>
              <a:prstGeom prst="rect">
                <a:avLst/>
              </a:prstGeom>
              <a:blipFill rotWithShape="1">
                <a:blip r:embed="rId11"/>
                <a:stretch>
                  <a:fillRect l="-138" t="-183" r="-16235" b="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5" name="TextBox 64"/>
              <p:cNvSpPr txBox="1"/>
              <p:nvPr/>
            </p:nvSpPr>
            <p:spPr>
              <a:xfrm>
                <a:off x="3677122" y="2354924"/>
                <a:ext cx="1738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65" name="TextBox 64"/>
              <p:cNvSpPr txBox="1">
                <a:spLocks noRot="1" noChangeAspect="1" noMove="1" noResize="1" noEditPoints="1" noAdjustHandles="1" noChangeArrowheads="1" noChangeShapeType="1" noTextEdit="1"/>
              </p:cNvSpPr>
              <p:nvPr/>
            </p:nvSpPr>
            <p:spPr>
              <a:xfrm>
                <a:off x="3677122" y="2354924"/>
                <a:ext cx="173894" cy="276999"/>
              </a:xfrm>
              <a:prstGeom prst="rect">
                <a:avLst/>
              </a:prstGeom>
              <a:blipFill rotWithShape="1">
                <a:blip r:embed="rId12"/>
                <a:stretch>
                  <a:fillRect l="-271" t="-124" r="-17677" b="174"/>
                </a:stretch>
              </a:blipFill>
            </p:spPr>
            <p:txBody>
              <a:bodyPr/>
              <a:lstStyle/>
              <a:p>
                <a:r>
                  <a:rPr lang="zh-CN" altLang="en-US">
                    <a:noFill/>
                  </a:rPr>
                  <a:t> </a:t>
                </a:r>
              </a:p>
            </p:txBody>
          </p:sp>
        </mc:Fallback>
      </mc:AlternateContent>
      <p:sp>
        <p:nvSpPr>
          <p:cNvPr id="66" name="Oval 65"/>
          <p:cNvSpPr/>
          <p:nvPr/>
        </p:nvSpPr>
        <p:spPr>
          <a:xfrm>
            <a:off x="5076056" y="1916832"/>
            <a:ext cx="216024"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Arrow Connector 67"/>
          <p:cNvCxnSpPr>
            <a:stCxn id="42" idx="1"/>
          </p:cNvCxnSpPr>
          <p:nvPr/>
        </p:nvCxnSpPr>
        <p:spPr>
          <a:xfrm flipH="1">
            <a:off x="5076056" y="1022170"/>
            <a:ext cx="1440181" cy="1846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5405860" y="1662127"/>
            <a:ext cx="1237981" cy="3706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62" idx="2"/>
            <a:endCxn id="66" idx="6"/>
          </p:cNvCxnSpPr>
          <p:nvPr/>
        </p:nvCxnSpPr>
        <p:spPr>
          <a:xfrm flipV="1">
            <a:off x="3932733" y="2060848"/>
            <a:ext cx="1359347" cy="382467"/>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74" name="Freeform 73"/>
          <p:cNvSpPr/>
          <p:nvPr/>
        </p:nvSpPr>
        <p:spPr>
          <a:xfrm rot="20772102">
            <a:off x="4574419" y="1797943"/>
            <a:ext cx="159930" cy="422062"/>
          </a:xfrm>
          <a:custGeom>
            <a:avLst/>
            <a:gdLst>
              <a:gd name="connsiteX0" fmla="*/ 39189 w 183277"/>
              <a:gd name="connsiteY0" fmla="*/ 418012 h 418012"/>
              <a:gd name="connsiteX1" fmla="*/ 182880 w 183277"/>
              <a:gd name="connsiteY1" fmla="*/ 156755 h 418012"/>
              <a:gd name="connsiteX2" fmla="*/ 0 w 183277"/>
              <a:gd name="connsiteY2" fmla="*/ 0 h 418012"/>
              <a:gd name="connsiteX3" fmla="*/ 0 w 183277"/>
              <a:gd name="connsiteY3" fmla="*/ 0 h 418012"/>
            </a:gdLst>
            <a:ahLst/>
            <a:cxnLst>
              <a:cxn ang="0">
                <a:pos x="connsiteX0" y="connsiteY0"/>
              </a:cxn>
              <a:cxn ang="0">
                <a:pos x="connsiteX1" y="connsiteY1"/>
              </a:cxn>
              <a:cxn ang="0">
                <a:pos x="connsiteX2" y="connsiteY2"/>
              </a:cxn>
              <a:cxn ang="0">
                <a:pos x="connsiteX3" y="connsiteY3"/>
              </a:cxn>
            </a:cxnLst>
            <a:rect l="l" t="t" r="r" b="b"/>
            <a:pathLst>
              <a:path w="183277" h="418012">
                <a:moveTo>
                  <a:pt x="39189" y="418012"/>
                </a:moveTo>
                <a:cubicBezTo>
                  <a:pt x="114300" y="322218"/>
                  <a:pt x="189411" y="226424"/>
                  <a:pt x="182880" y="156755"/>
                </a:cubicBezTo>
                <a:cubicBezTo>
                  <a:pt x="176349" y="87086"/>
                  <a:pt x="0" y="0"/>
                  <a:pt x="0" y="0"/>
                </a:cubicBez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5" name="TextBox 74"/>
              <p:cNvSpPr txBox="1"/>
              <p:nvPr/>
            </p:nvSpPr>
            <p:spPr>
              <a:xfrm>
                <a:off x="4743262" y="1645905"/>
                <a:ext cx="33214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75" name="TextBox 74"/>
              <p:cNvSpPr txBox="1">
                <a:spLocks noRot="1" noChangeAspect="1" noMove="1" noResize="1" noEditPoints="1" noAdjustHandles="1" noChangeArrowheads="1" noChangeShapeType="1" noTextEdit="1"/>
              </p:cNvSpPr>
              <p:nvPr/>
            </p:nvSpPr>
            <p:spPr>
              <a:xfrm>
                <a:off x="4743262" y="1645905"/>
                <a:ext cx="332142" cy="276999"/>
              </a:xfrm>
              <a:prstGeom prst="rect">
                <a:avLst/>
              </a:prstGeom>
              <a:blipFill rotWithShape="1">
                <a:blip r:embed="rId13"/>
                <a:stretch>
                  <a:fillRect l="-135" t="-224" r="-8840" b="45"/>
                </a:stretch>
              </a:blipFill>
            </p:spPr>
            <p:txBody>
              <a:bodyPr/>
              <a:lstStyle/>
              <a:p>
                <a:r>
                  <a:rPr lang="zh-CN" altLang="en-US">
                    <a:noFill/>
                  </a:rPr>
                  <a:t> </a:t>
                </a:r>
              </a:p>
            </p:txBody>
          </p:sp>
        </mc:Fallback>
      </mc:AlternateContent>
      <p:sp>
        <p:nvSpPr>
          <p:cNvPr id="76" name="TextBox 75"/>
          <p:cNvSpPr txBox="1"/>
          <p:nvPr/>
        </p:nvSpPr>
        <p:spPr>
          <a:xfrm>
            <a:off x="5302205" y="3001841"/>
            <a:ext cx="3374252" cy="646331"/>
          </a:xfrm>
          <a:prstGeom prst="rect">
            <a:avLst/>
          </a:prstGeom>
          <a:noFill/>
        </p:spPr>
        <p:txBody>
          <a:bodyPr wrap="square" rtlCol="0">
            <a:spAutoFit/>
          </a:bodyPr>
          <a:lstStyle/>
          <a:p>
            <a:r>
              <a:rPr lang="en-GB" dirty="0"/>
              <a:t>We choose the z-axis as the axis of the rotational motion.</a:t>
            </a:r>
            <a:endParaRPr lang="en-US" dirty="0"/>
          </a:p>
        </p:txBody>
      </p:sp>
      <p:cxnSp>
        <p:nvCxnSpPr>
          <p:cNvPr id="78" name="Straight Arrow Connector 77"/>
          <p:cNvCxnSpPr>
            <a:stCxn id="76" idx="1"/>
          </p:cNvCxnSpPr>
          <p:nvPr/>
        </p:nvCxnSpPr>
        <p:spPr>
          <a:xfrm flipH="1" flipV="1">
            <a:off x="4029937" y="2631923"/>
            <a:ext cx="1272268" cy="6930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ounded Rectangle 78"/>
          <p:cNvSpPr/>
          <p:nvPr/>
        </p:nvSpPr>
        <p:spPr>
          <a:xfrm>
            <a:off x="5302205" y="3001841"/>
            <a:ext cx="3563983" cy="6431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p:cNvSpPr/>
          <p:nvPr/>
        </p:nvSpPr>
        <p:spPr>
          <a:xfrm>
            <a:off x="2627784" y="5382508"/>
            <a:ext cx="2778075" cy="11428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8028" y="-99392"/>
            <a:ext cx="8229600" cy="1143000"/>
          </a:xfrm>
        </p:spPr>
        <p:txBody>
          <a:bodyPr/>
          <a:lstStyle/>
          <a:p>
            <a:r>
              <a:rPr lang="en-GB" dirty="0"/>
              <a:t>The angular velocity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25" name="TextBox 24"/>
              <p:cNvSpPr txBox="1"/>
              <p:nvPr/>
            </p:nvSpPr>
            <p:spPr>
              <a:xfrm>
                <a:off x="565619" y="3902490"/>
                <a:ext cx="6782552" cy="369332"/>
              </a:xfrm>
              <a:prstGeom prst="rect">
                <a:avLst/>
              </a:prstGeom>
              <a:noFill/>
            </p:spPr>
            <p:txBody>
              <a:bodyPr wrap="square" rtlCol="0">
                <a:spAutoFit/>
              </a:bodyPr>
              <a:lstStyle/>
              <a:p>
                <a:r>
                  <a:rPr lang="en-GB" dirty="0"/>
                  <a:t>The average angular velocity during a time interval </a:t>
                </a:r>
                <a14:m>
                  <m:oMath xmlns:m="http://schemas.openxmlformats.org/officeDocument/2006/math">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𝑡</m:t>
                        </m:r>
                      </m:e>
                      <m:sub>
                        <m:r>
                          <a:rPr lang="en-GB" b="0" i="1" smtClean="0">
                            <a:latin typeface="Cambria Math" panose="02040503050406030204" pitchFamily="18" charset="0"/>
                            <a:ea typeface="Cambria Math" panose="02040503050406030204" pitchFamily="18" charset="0"/>
                          </a:rPr>
                          <m:t>2</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𝑡</m:t>
                        </m:r>
                      </m:e>
                      <m:sub>
                        <m:r>
                          <a:rPr lang="en-GB" b="0" i="1" smtClean="0">
                            <a:latin typeface="Cambria Math" panose="02040503050406030204" pitchFamily="18" charset="0"/>
                            <a:ea typeface="Cambria Math" panose="02040503050406030204" pitchFamily="18" charset="0"/>
                          </a:rPr>
                          <m:t>1</m:t>
                        </m:r>
                      </m:sub>
                    </m:sSub>
                  </m:oMath>
                </a14:m>
                <a:r>
                  <a:rPr lang="en-GB" dirty="0"/>
                  <a:t> is: </a:t>
                </a:r>
                <a:endParaRPr lang="en-US" dirty="0"/>
              </a:p>
            </p:txBody>
          </p:sp>
        </mc:Choice>
        <mc:Fallback>
          <p:sp>
            <p:nvSpPr>
              <p:cNvPr id="25" name="TextBox 24"/>
              <p:cNvSpPr txBox="1">
                <a:spLocks noRot="1" noChangeAspect="1" noMove="1" noResize="1" noEditPoints="1" noAdjustHandles="1" noChangeArrowheads="1" noChangeShapeType="1" noTextEdit="1"/>
              </p:cNvSpPr>
              <p:nvPr/>
            </p:nvSpPr>
            <p:spPr>
              <a:xfrm>
                <a:off x="565619" y="3902490"/>
                <a:ext cx="6782552" cy="369332"/>
              </a:xfrm>
              <a:prstGeom prst="rect">
                <a:avLst/>
              </a:prstGeom>
              <a:blipFill rotWithShape="1">
                <a:blip r:embed="rId1"/>
                <a:stretch>
                  <a:fillRect l="-7" t="-112" r="9" b="4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TextBox 28"/>
              <p:cNvSpPr txBox="1"/>
              <p:nvPr/>
            </p:nvSpPr>
            <p:spPr>
              <a:xfrm>
                <a:off x="2864081" y="5587893"/>
                <a:ext cx="2651815" cy="70121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ea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𝜔</m:t>
                          </m:r>
                        </m:e>
                        <m:sub>
                          <m:r>
                            <a:rPr lang="en-GB" sz="2400" b="0" i="1" smtClean="0">
                              <a:latin typeface="Cambria Math" panose="02040503050406030204" pitchFamily="18" charset="0"/>
                              <a:ea typeface="Cambria Math" panose="02040503050406030204" pitchFamily="18" charset="0"/>
                            </a:rPr>
                            <m:t>𝑧</m:t>
                          </m:r>
                        </m:sub>
                      </m:sSub>
                      <m:r>
                        <a:rPr lang="en-GB" sz="2400" b="0" i="1" smtClean="0">
                          <a:latin typeface="Cambria Math" panose="02040503050406030204" pitchFamily="18" charset="0"/>
                          <a:ea typeface="Cambria Math" panose="02040503050406030204" pitchFamily="18" charset="0"/>
                        </a:rPr>
                        <m:t>=</m:t>
                      </m:r>
                      <m:func>
                        <m:funcPr>
                          <m:ctrlPr>
                            <a:rPr lang="en-GB" sz="2400" b="0" i="1" smtClean="0">
                              <a:latin typeface="Cambria Math" panose="02040503050406030204" pitchFamily="18" charset="0"/>
                              <a:ea typeface="Cambria Math" panose="02040503050406030204" pitchFamily="18" charset="0"/>
                            </a:rPr>
                          </m:ctrlPr>
                        </m:funcPr>
                        <m:fName>
                          <m:limLow>
                            <m:limLowPr>
                              <m:ctrlPr>
                                <a:rPr lang="en-GB" sz="2400" b="0" i="1" smtClean="0">
                                  <a:latin typeface="Cambria Math" panose="02040503050406030204" pitchFamily="18" charset="0"/>
                                  <a:ea typeface="Cambria Math" panose="02040503050406030204" pitchFamily="18" charset="0"/>
                                </a:rPr>
                              </m:ctrlPr>
                            </m:limLowPr>
                            <m:e>
                              <m:r>
                                <m:rPr>
                                  <m:sty m:val="p"/>
                                </m:rPr>
                                <a:rPr lang="en-GB" sz="2400" b="0" i="0" smtClean="0">
                                  <a:latin typeface="Cambria Math" panose="02040503050406030204" pitchFamily="18" charset="0"/>
                                  <a:ea typeface="Cambria Math" panose="02040503050406030204" pitchFamily="18" charset="0"/>
                                </a:rPr>
                                <m:t>lim</m:t>
                              </m:r>
                            </m:e>
                            <m:lim>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𝑡</m:t>
                              </m:r>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0</m:t>
                              </m:r>
                            </m:lim>
                          </m:limLow>
                        </m:fName>
                        <m:e>
                          <m:f>
                            <m:fPr>
                              <m:ctrlPr>
                                <a:rPr lang="en-GB" sz="2400" b="0" i="1" smtClean="0">
                                  <a:latin typeface="Cambria Math" panose="02040503050406030204" pitchFamily="18" charset="0"/>
                                  <a:ea typeface="Cambria Math" panose="02040503050406030204" pitchFamily="18" charset="0"/>
                                </a:rPr>
                              </m:ctrlPr>
                            </m:fPr>
                            <m:num>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𝜃</m:t>
                              </m:r>
                            </m:num>
                            <m:den>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𝑡</m:t>
                              </m:r>
                            </m:den>
                          </m:f>
                        </m:e>
                      </m:func>
                      <m:r>
                        <a:rPr lang="en-GB" sz="2400" b="0" i="1" smtClean="0">
                          <a:latin typeface="Cambria Math" panose="02040503050406030204" pitchFamily="18" charset="0"/>
                          <a:ea typeface="Cambria Math" panose="02040503050406030204" pitchFamily="18" charset="0"/>
                        </a:rPr>
                        <m:t>=</m:t>
                      </m:r>
                      <m:f>
                        <m:fPr>
                          <m:ctrlPr>
                            <a:rPr lang="en-GB" sz="2400" b="0" i="1" smtClean="0">
                              <a:latin typeface="Cambria Math" panose="02040503050406030204" pitchFamily="18" charset="0"/>
                              <a:ea typeface="Cambria Math" panose="02040503050406030204" pitchFamily="18" charset="0"/>
                            </a:rPr>
                          </m:ctrlPr>
                        </m:fPr>
                        <m:num>
                          <m:r>
                            <a:rPr lang="en-GB" sz="2400" b="0" i="1" smtClean="0">
                              <a:latin typeface="Cambria Math" panose="02040503050406030204" pitchFamily="18" charset="0"/>
                              <a:ea typeface="Cambria Math" panose="02040503050406030204" pitchFamily="18" charset="0"/>
                            </a:rPr>
                            <m:t>𝑑</m:t>
                          </m:r>
                          <m:r>
                            <a:rPr lang="en-GB" sz="2400" b="0" i="1" smtClean="0">
                              <a:latin typeface="Cambria Math" panose="02040503050406030204" pitchFamily="18" charset="0"/>
                              <a:ea typeface="Cambria Math" panose="02040503050406030204" pitchFamily="18" charset="0"/>
                            </a:rPr>
                            <m:t>𝜃</m:t>
                          </m:r>
                        </m:num>
                        <m:den>
                          <m:r>
                            <a:rPr lang="en-GB" sz="2400" b="0" i="1" smtClean="0">
                              <a:latin typeface="Cambria Math" panose="02040503050406030204" pitchFamily="18" charset="0"/>
                              <a:ea typeface="Cambria Math" panose="02040503050406030204" pitchFamily="18" charset="0"/>
                            </a:rPr>
                            <m:t>𝑑𝑡</m:t>
                          </m:r>
                        </m:den>
                      </m:f>
                    </m:oMath>
                  </m:oMathPara>
                </a14:m>
                <a:endParaRPr lang="en-US" sz="2400" dirty="0"/>
              </a:p>
            </p:txBody>
          </p:sp>
        </mc:Choice>
        <mc:Fallback>
          <p:sp>
            <p:nvSpPr>
              <p:cNvPr id="29" name="TextBox 28"/>
              <p:cNvSpPr txBox="1">
                <a:spLocks noRot="1" noChangeAspect="1" noMove="1" noResize="1" noEditPoints="1" noAdjustHandles="1" noChangeArrowheads="1" noChangeShapeType="1" noTextEdit="1"/>
              </p:cNvSpPr>
              <p:nvPr/>
            </p:nvSpPr>
            <p:spPr>
              <a:xfrm>
                <a:off x="2864081" y="5587893"/>
                <a:ext cx="2651815" cy="701218"/>
              </a:xfrm>
              <a:prstGeom prst="rect">
                <a:avLst/>
              </a:prstGeom>
              <a:blipFill rotWithShape="1">
                <a:blip r:embed="rId2"/>
                <a:stretch>
                  <a:fillRect l="-9" t="-75" r="11" b="1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2" name="TextBox 41"/>
              <p:cNvSpPr txBox="1"/>
              <p:nvPr/>
            </p:nvSpPr>
            <p:spPr>
              <a:xfrm>
                <a:off x="6516237" y="837504"/>
                <a:ext cx="1686344" cy="369332"/>
              </a:xfrm>
              <a:prstGeom prst="rect">
                <a:avLst/>
              </a:prstGeom>
              <a:noFill/>
            </p:spPr>
            <p:txBody>
              <a:bodyPr wrap="square" rtlCol="0">
                <a:spAutoFit/>
              </a:bodyPr>
              <a:lstStyle/>
              <a:p>
                <a:r>
                  <a:rPr lang="en-GB" dirty="0"/>
                  <a:t>at time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𝑡</m:t>
                        </m:r>
                      </m:e>
                      <m:sub>
                        <m:r>
                          <a:rPr lang="en-GB" b="0" i="1" smtClean="0">
                            <a:latin typeface="Cambria Math" panose="02040503050406030204" pitchFamily="18" charset="0"/>
                          </a:rPr>
                          <m:t>2</m:t>
                        </m:r>
                      </m:sub>
                    </m:sSub>
                  </m:oMath>
                </a14:m>
                <a:endParaRPr lang="en-US" dirty="0"/>
              </a:p>
            </p:txBody>
          </p:sp>
        </mc:Choice>
        <mc:Fallback>
          <p:sp>
            <p:nvSpPr>
              <p:cNvPr id="42" name="TextBox 41"/>
              <p:cNvSpPr txBox="1">
                <a:spLocks noRot="1" noChangeAspect="1" noMove="1" noResize="1" noEditPoints="1" noAdjustHandles="1" noChangeArrowheads="1" noChangeShapeType="1" noTextEdit="1"/>
              </p:cNvSpPr>
              <p:nvPr/>
            </p:nvSpPr>
            <p:spPr>
              <a:xfrm>
                <a:off x="6516237" y="837504"/>
                <a:ext cx="1686344" cy="369332"/>
              </a:xfrm>
              <a:prstGeom prst="rect">
                <a:avLst/>
              </a:prstGeom>
              <a:blipFill rotWithShape="1">
                <a:blip r:embed="rId3"/>
                <a:stretch>
                  <a:fillRect l="-30" t="-155" r="17" b="9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4" name="TextBox 43"/>
              <p:cNvSpPr txBox="1"/>
              <p:nvPr/>
            </p:nvSpPr>
            <p:spPr>
              <a:xfrm>
                <a:off x="6774088" y="1331476"/>
                <a:ext cx="1686344" cy="369332"/>
              </a:xfrm>
              <a:prstGeom prst="rect">
                <a:avLst/>
              </a:prstGeom>
              <a:noFill/>
            </p:spPr>
            <p:txBody>
              <a:bodyPr wrap="square" rtlCol="0">
                <a:spAutoFit/>
              </a:bodyPr>
              <a:lstStyle/>
              <a:p>
                <a:r>
                  <a:rPr lang="en-GB" dirty="0"/>
                  <a:t>at time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𝑡</m:t>
                        </m:r>
                      </m:e>
                      <m:sub>
                        <m:r>
                          <a:rPr lang="en-GB" b="0" i="1" smtClean="0">
                            <a:latin typeface="Cambria Math" panose="02040503050406030204" pitchFamily="18" charset="0"/>
                          </a:rPr>
                          <m:t>1</m:t>
                        </m:r>
                      </m:sub>
                    </m:sSub>
                  </m:oMath>
                </a14:m>
                <a:endParaRPr lang="en-US" dirty="0"/>
              </a:p>
            </p:txBody>
          </p:sp>
        </mc:Choice>
        <mc:Fallback>
          <p:sp>
            <p:nvSpPr>
              <p:cNvPr id="44" name="TextBox 43"/>
              <p:cNvSpPr txBox="1">
                <a:spLocks noRot="1" noChangeAspect="1" noMove="1" noResize="1" noEditPoints="1" noAdjustHandles="1" noChangeArrowheads="1" noChangeShapeType="1" noTextEdit="1"/>
              </p:cNvSpPr>
              <p:nvPr/>
            </p:nvSpPr>
            <p:spPr>
              <a:xfrm>
                <a:off x="6774088" y="1331476"/>
                <a:ext cx="1686344" cy="369332"/>
              </a:xfrm>
              <a:prstGeom prst="rect">
                <a:avLst/>
              </a:prstGeom>
              <a:blipFill rotWithShape="1">
                <a:blip r:embed="rId4"/>
                <a:stretch>
                  <a:fillRect l="-32" t="-140" r="19" b="7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5" name="TextBox 44"/>
              <p:cNvSpPr txBox="1"/>
              <p:nvPr/>
            </p:nvSpPr>
            <p:spPr>
              <a:xfrm>
                <a:off x="6948264" y="3803135"/>
                <a:ext cx="2163990" cy="56804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rPr>
                            <m:t>𝑧</m:t>
                          </m:r>
                          <m:r>
                            <a:rPr lang="en-GB" b="0" i="1" smtClean="0">
                              <a:latin typeface="Cambria Math" panose="02040503050406030204" pitchFamily="18" charset="0"/>
                            </a:rPr>
                            <m:t>,</m:t>
                          </m:r>
                          <m:r>
                            <a:rPr lang="en-GB" b="0" i="1" smtClean="0">
                              <a:latin typeface="Cambria Math" panose="02040503050406030204" pitchFamily="18" charset="0"/>
                            </a:rPr>
                            <m:t>𝑎𝑣</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𝜃</m:t>
                          </m:r>
                        </m:num>
                        <m:den>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𝜃</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𝜃</m:t>
                              </m:r>
                            </m:e>
                            <m:sub>
                              <m:r>
                                <a:rPr lang="en-GB" b="0" i="1" smtClean="0">
                                  <a:latin typeface="Cambria Math" panose="02040503050406030204" pitchFamily="18" charset="0"/>
                                </a:rPr>
                                <m:t>1</m:t>
                              </m:r>
                            </m:sub>
                          </m:sSub>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1</m:t>
                              </m:r>
                            </m:sub>
                          </m:sSub>
                        </m:den>
                      </m:f>
                    </m:oMath>
                  </m:oMathPara>
                </a14:m>
                <a:endParaRPr lang="en-US" dirty="0"/>
              </a:p>
            </p:txBody>
          </p:sp>
        </mc:Choice>
        <mc:Fallback>
          <p:sp>
            <p:nvSpPr>
              <p:cNvPr id="45" name="TextBox 44"/>
              <p:cNvSpPr txBox="1">
                <a:spLocks noRot="1" noChangeAspect="1" noMove="1" noResize="1" noEditPoints="1" noAdjustHandles="1" noChangeArrowheads="1" noChangeShapeType="1" noTextEdit="1"/>
              </p:cNvSpPr>
              <p:nvPr/>
            </p:nvSpPr>
            <p:spPr>
              <a:xfrm>
                <a:off x="6948264" y="3803135"/>
                <a:ext cx="2163990" cy="568041"/>
              </a:xfrm>
              <a:prstGeom prst="rect">
                <a:avLst/>
              </a:prstGeom>
              <a:blipFill rotWithShape="1">
                <a:blip r:embed="rId5"/>
                <a:stretch>
                  <a:fillRect l="-4" t="-21" r="-1232" b="8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6" name="TextBox 45"/>
              <p:cNvSpPr txBox="1"/>
              <p:nvPr/>
            </p:nvSpPr>
            <p:spPr>
              <a:xfrm>
                <a:off x="648028" y="5013176"/>
                <a:ext cx="5428922" cy="369332"/>
              </a:xfrm>
              <a:prstGeom prst="rect">
                <a:avLst/>
              </a:prstGeom>
              <a:noFill/>
            </p:spPr>
            <p:txBody>
              <a:bodyPr wrap="none" rtlCol="0">
                <a:spAutoFit/>
              </a:bodyPr>
              <a:lstStyle/>
              <a:p>
                <a:r>
                  <a:rPr lang="en-GB" dirty="0"/>
                  <a:t>If </a:t>
                </a:r>
                <a14:m>
                  <m:oMath xmlns:m="http://schemas.openxmlformats.org/officeDocument/2006/math">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0</m:t>
                    </m:r>
                  </m:oMath>
                </a14:m>
                <a:r>
                  <a:rPr lang="en-US" dirty="0"/>
                  <a:t>, we obtain the instantaneous angular velocity: </a:t>
                </a:r>
                <a:endParaRPr lang="en-US" dirty="0"/>
              </a:p>
            </p:txBody>
          </p:sp>
        </mc:Choice>
        <mc:Fallback>
          <p:sp>
            <p:nvSpPr>
              <p:cNvPr id="46" name="TextBox 45"/>
              <p:cNvSpPr txBox="1">
                <a:spLocks noRot="1" noChangeAspect="1" noMove="1" noResize="1" noEditPoints="1" noAdjustHandles="1" noChangeArrowheads="1" noChangeShapeType="1" noTextEdit="1"/>
              </p:cNvSpPr>
              <p:nvPr/>
            </p:nvSpPr>
            <p:spPr>
              <a:xfrm>
                <a:off x="648028" y="5013176"/>
                <a:ext cx="5428922" cy="369332"/>
              </a:xfrm>
              <a:prstGeom prst="rect">
                <a:avLst/>
              </a:prstGeom>
              <a:blipFill rotWithShape="1">
                <a:blip r:embed="rId6"/>
                <a:stretch>
                  <a:fillRect l="-6" t="-132" b="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8" name="TextBox 47"/>
              <p:cNvSpPr txBox="1"/>
              <p:nvPr/>
            </p:nvSpPr>
            <p:spPr>
              <a:xfrm flipH="1">
                <a:off x="686692" y="4529528"/>
                <a:ext cx="8425561" cy="369332"/>
              </a:xfrm>
              <a:prstGeom prst="rect">
                <a:avLst/>
              </a:prstGeom>
              <a:noFill/>
            </p:spPr>
            <p:txBody>
              <a:bodyPr wrap="square" rtlCol="0">
                <a:spAutoFit/>
              </a:bodyPr>
              <a:lstStyle/>
              <a:p>
                <a:r>
                  <a:rPr lang="en-GB" dirty="0"/>
                  <a:t>where </a:t>
                </a:r>
                <a14:m>
                  <m:oMath xmlns:m="http://schemas.openxmlformats.org/officeDocument/2006/math">
                    <m:r>
                      <a:rPr lang="en-GB" i="1" smtClean="0">
                        <a:latin typeface="Cambria Math" panose="02040503050406030204" pitchFamily="18" charset="0"/>
                        <a:ea typeface="Cambria Math" panose="02040503050406030204" pitchFamily="18" charset="0"/>
                      </a:rPr>
                      <m:t>∆</m:t>
                    </m:r>
                    <m:r>
                      <a:rPr lang="en-GB" i="1" smtClean="0">
                        <a:latin typeface="Cambria Math" panose="02040503050406030204" pitchFamily="18" charset="0"/>
                        <a:ea typeface="Cambria Math" panose="02040503050406030204" pitchFamily="18" charset="0"/>
                      </a:rPr>
                      <m:t>𝜃</m:t>
                    </m:r>
                  </m:oMath>
                </a14:m>
                <a:r>
                  <a:rPr lang="en-US" dirty="0"/>
                  <a:t> is the angular displacement, from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𝜃</m:t>
                        </m:r>
                      </m:e>
                      <m:sub>
                        <m:r>
                          <a:rPr lang="en-GB" b="0" i="1" smtClean="0">
                            <a:latin typeface="Cambria Math" panose="02040503050406030204" pitchFamily="18" charset="0"/>
                          </a:rPr>
                          <m:t>1</m:t>
                        </m:r>
                      </m:sub>
                    </m:sSub>
                    <m:r>
                      <a:rPr lang="en-GB" b="0" i="1" smtClean="0">
                        <a:latin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𝜃</m:t>
                    </m:r>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e>
                      <m:sub>
                        <m:r>
                          <a:rPr lang="en-GB" b="0" i="1" smtClean="0">
                            <a:latin typeface="Cambria Math" panose="02040503050406030204" pitchFamily="18" charset="0"/>
                            <a:ea typeface="Cambria Math" panose="02040503050406030204" pitchFamily="18" charset="0"/>
                          </a:rPr>
                          <m:t>1</m:t>
                        </m:r>
                      </m:sub>
                    </m:sSub>
                    <m:r>
                      <a:rPr lang="en-GB" b="0" i="1" smtClean="0">
                        <a:latin typeface="Cambria Math" panose="02040503050406030204" pitchFamily="18" charset="0"/>
                        <a:ea typeface="Cambria Math" panose="02040503050406030204" pitchFamily="18" charset="0"/>
                      </a:rPr>
                      <m:t>)</m:t>
                    </m:r>
                  </m:oMath>
                </a14:m>
                <a:r>
                  <a:rPr lang="en-US" dirty="0"/>
                  <a:t> to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𝜃</m:t>
                        </m:r>
                      </m:e>
                      <m:sub>
                        <m:r>
                          <a:rPr lang="en-GB" b="0" i="1" smtClean="0">
                            <a:latin typeface="Cambria Math" panose="02040503050406030204" pitchFamily="18" charset="0"/>
                          </a:rPr>
                          <m:t>2</m:t>
                        </m:r>
                      </m:sub>
                    </m:sSub>
                    <m:r>
                      <a:rPr lang="en-GB" b="0" i="1" smtClean="0">
                        <a:latin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𝜃</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𝑡</m:t>
                        </m:r>
                      </m:e>
                      <m:sub>
                        <m:r>
                          <a:rPr lang="en-GB" b="0" i="1" smtClean="0">
                            <a:latin typeface="Cambria Math" panose="02040503050406030204" pitchFamily="18" charset="0"/>
                            <a:ea typeface="Cambria Math" panose="02040503050406030204" pitchFamily="18" charset="0"/>
                          </a:rPr>
                          <m:t>2</m:t>
                        </m:r>
                      </m:sub>
                    </m:sSub>
                    <m:r>
                      <a:rPr lang="en-GB" b="0" i="1" smtClean="0">
                        <a:latin typeface="Cambria Math" panose="02040503050406030204" pitchFamily="18" charset="0"/>
                        <a:ea typeface="Cambria Math" panose="02040503050406030204" pitchFamily="18" charset="0"/>
                      </a:rPr>
                      <m:t>)</m:t>
                    </m:r>
                  </m:oMath>
                </a14:m>
                <a:endParaRPr lang="en-US" dirty="0"/>
              </a:p>
            </p:txBody>
          </p:sp>
        </mc:Choice>
        <mc:Fallback>
          <p:sp>
            <p:nvSpPr>
              <p:cNvPr id="48" name="TextBox 47"/>
              <p:cNvSpPr txBox="1">
                <a:spLocks noRot="1" noChangeAspect="1" noMove="1" noResize="1" noEditPoints="1" noAdjustHandles="1" noChangeArrowheads="1" noChangeShapeType="1" noTextEdit="1"/>
              </p:cNvSpPr>
              <p:nvPr/>
            </p:nvSpPr>
            <p:spPr>
              <a:xfrm flipH="1">
                <a:off x="686692" y="4529528"/>
                <a:ext cx="8425561" cy="369332"/>
              </a:xfrm>
              <a:prstGeom prst="rect">
                <a:avLst/>
              </a:prstGeom>
              <a:blipFill rotWithShape="1">
                <a:blip r:embed="rId7"/>
                <a:stretch>
                  <a:fillRect l="-3" t="-20" b="127"/>
                </a:stretch>
              </a:blipFill>
            </p:spPr>
            <p:txBody>
              <a:bodyPr/>
              <a:lstStyle/>
              <a:p>
                <a:r>
                  <a:rPr lang="zh-CN" altLang="en-US">
                    <a:noFill/>
                  </a:rPr>
                  <a:t> </a:t>
                </a:r>
              </a:p>
            </p:txBody>
          </p:sp>
        </mc:Fallback>
      </mc:AlternateContent>
      <p:sp>
        <p:nvSpPr>
          <p:cNvPr id="49" name="Right Arrow 48"/>
          <p:cNvSpPr/>
          <p:nvPr/>
        </p:nvSpPr>
        <p:spPr>
          <a:xfrm>
            <a:off x="686693" y="6443663"/>
            <a:ext cx="648072" cy="3671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50" name="TextBox 49"/>
              <p:cNvSpPr txBox="1"/>
              <p:nvPr/>
            </p:nvSpPr>
            <p:spPr>
              <a:xfrm>
                <a:off x="1466992" y="6558737"/>
                <a:ext cx="4065537" cy="276999"/>
              </a:xfrm>
              <a:prstGeom prst="rect">
                <a:avLst/>
              </a:prstGeom>
              <a:noFill/>
            </p:spPr>
            <p:txBody>
              <a:bodyPr wrap="none" lIns="0" tIns="0" rIns="0" bIns="0" rtlCol="0">
                <a:spAutoFit/>
              </a:bodyPr>
              <a:lstStyle/>
              <a:p>
                <a14:m>
                  <m:oMath xmlns:m="http://schemas.openxmlformats.org/officeDocument/2006/math">
                    <m:r>
                      <a:rPr lang="en-GB" b="0" i="1" smtClean="0">
                        <a:latin typeface="Cambria Math" panose="02040503050406030204" pitchFamily="18" charset="0"/>
                      </a:rPr>
                      <m:t>𝑑</m:t>
                    </m:r>
                    <m:r>
                      <a:rPr lang="en-GB" b="0" i="1" smtClean="0">
                        <a:latin typeface="Cambria Math" panose="02040503050406030204" pitchFamily="18" charset="0"/>
                        <a:ea typeface="Cambria Math" panose="02040503050406030204" pitchFamily="18" charset="0"/>
                      </a:rPr>
                      <m:t>𝜃</m:t>
                    </m:r>
                  </m:oMath>
                </a14:m>
                <a:r>
                  <a:rPr lang="en-US" dirty="0"/>
                  <a:t> is an infinitesimal angular displacement </a:t>
                </a:r>
                <a:endParaRPr lang="en-US" dirty="0"/>
              </a:p>
            </p:txBody>
          </p:sp>
        </mc:Choice>
        <mc:Fallback>
          <p:sp>
            <p:nvSpPr>
              <p:cNvPr id="50" name="TextBox 49"/>
              <p:cNvSpPr txBox="1">
                <a:spLocks noRot="1" noChangeAspect="1" noMove="1" noResize="1" noEditPoints="1" noAdjustHandles="1" noChangeArrowheads="1" noChangeShapeType="1" noTextEdit="1"/>
              </p:cNvSpPr>
              <p:nvPr/>
            </p:nvSpPr>
            <p:spPr>
              <a:xfrm>
                <a:off x="1466992" y="6558737"/>
                <a:ext cx="4065537" cy="276999"/>
              </a:xfrm>
              <a:prstGeom prst="rect">
                <a:avLst/>
              </a:prstGeom>
              <a:blipFill rotWithShape="1">
                <a:blip r:embed="rId8"/>
                <a:stretch>
                  <a:fillRect l="-3" t="-165" r="-1864" b="215"/>
                </a:stretch>
              </a:blipFill>
            </p:spPr>
            <p:txBody>
              <a:bodyPr/>
              <a:lstStyle/>
              <a:p>
                <a:r>
                  <a:rPr lang="zh-CN" altLang="en-US">
                    <a:noFill/>
                  </a:rPr>
                  <a:t> </a:t>
                </a:r>
              </a:p>
            </p:txBody>
          </p:sp>
        </mc:Fallback>
      </mc:AlternateContent>
      <p:sp>
        <p:nvSpPr>
          <p:cNvPr id="52" name="Oval 51"/>
          <p:cNvSpPr/>
          <p:nvPr/>
        </p:nvSpPr>
        <p:spPr>
          <a:xfrm>
            <a:off x="2564581" y="908720"/>
            <a:ext cx="2664296" cy="2736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730688" y="1206836"/>
            <a:ext cx="216024"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p:cNvCxnSpPr>
            <a:endCxn id="52" idx="7"/>
          </p:cNvCxnSpPr>
          <p:nvPr/>
        </p:nvCxnSpPr>
        <p:spPr>
          <a:xfrm flipV="1">
            <a:off x="4004741" y="1309442"/>
            <a:ext cx="833959" cy="11114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5" name="TextBox 54"/>
              <p:cNvSpPr txBox="1"/>
              <p:nvPr/>
            </p:nvSpPr>
            <p:spPr>
              <a:xfrm>
                <a:off x="4249943" y="1559178"/>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𝑟</m:t>
                      </m:r>
                    </m:oMath>
                  </m:oMathPara>
                </a14:m>
                <a:endParaRPr lang="en-US" dirty="0"/>
              </a:p>
            </p:txBody>
          </p:sp>
        </mc:Choice>
        <mc:Fallback>
          <p:sp>
            <p:nvSpPr>
              <p:cNvPr id="55" name="TextBox 54"/>
              <p:cNvSpPr txBox="1">
                <a:spLocks noRot="1" noChangeAspect="1" noMove="1" noResize="1" noEditPoints="1" noAdjustHandles="1" noChangeArrowheads="1" noChangeShapeType="1" noTextEdit="1"/>
              </p:cNvSpPr>
              <p:nvPr/>
            </p:nvSpPr>
            <p:spPr>
              <a:xfrm>
                <a:off x="4249943" y="1559178"/>
                <a:ext cx="171777" cy="276999"/>
              </a:xfrm>
              <a:prstGeom prst="rect">
                <a:avLst/>
              </a:prstGeom>
              <a:blipFill rotWithShape="1">
                <a:blip r:embed="rId9"/>
                <a:stretch>
                  <a:fillRect l="-304" t="-91" r="-17988" b="142"/>
                </a:stretch>
              </a:blipFill>
            </p:spPr>
            <p:txBody>
              <a:bodyPr/>
              <a:lstStyle/>
              <a:p>
                <a:r>
                  <a:rPr lang="zh-CN" altLang="en-US">
                    <a:noFill/>
                  </a:rPr>
                  <a:t> </a:t>
                </a:r>
              </a:p>
            </p:txBody>
          </p:sp>
        </mc:Fallback>
      </mc:AlternateContent>
      <p:sp>
        <p:nvSpPr>
          <p:cNvPr id="56" name="Freeform 55"/>
          <p:cNvSpPr/>
          <p:nvPr/>
        </p:nvSpPr>
        <p:spPr>
          <a:xfrm>
            <a:off x="4220963" y="2137599"/>
            <a:ext cx="45719" cy="290229"/>
          </a:xfrm>
          <a:custGeom>
            <a:avLst/>
            <a:gdLst>
              <a:gd name="connsiteX0" fmla="*/ 39189 w 183277"/>
              <a:gd name="connsiteY0" fmla="*/ 418012 h 418012"/>
              <a:gd name="connsiteX1" fmla="*/ 182880 w 183277"/>
              <a:gd name="connsiteY1" fmla="*/ 156755 h 418012"/>
              <a:gd name="connsiteX2" fmla="*/ 0 w 183277"/>
              <a:gd name="connsiteY2" fmla="*/ 0 h 418012"/>
              <a:gd name="connsiteX3" fmla="*/ 0 w 183277"/>
              <a:gd name="connsiteY3" fmla="*/ 0 h 418012"/>
            </a:gdLst>
            <a:ahLst/>
            <a:cxnLst>
              <a:cxn ang="0">
                <a:pos x="connsiteX0" y="connsiteY0"/>
              </a:cxn>
              <a:cxn ang="0">
                <a:pos x="connsiteX1" y="connsiteY1"/>
              </a:cxn>
              <a:cxn ang="0">
                <a:pos x="connsiteX2" y="connsiteY2"/>
              </a:cxn>
              <a:cxn ang="0">
                <a:pos x="connsiteX3" y="connsiteY3"/>
              </a:cxn>
            </a:cxnLst>
            <a:rect l="l" t="t" r="r" b="b"/>
            <a:pathLst>
              <a:path w="183277" h="418012">
                <a:moveTo>
                  <a:pt x="39189" y="418012"/>
                </a:moveTo>
                <a:cubicBezTo>
                  <a:pt x="114300" y="322218"/>
                  <a:pt x="189411" y="226424"/>
                  <a:pt x="182880" y="156755"/>
                </a:cubicBezTo>
                <a:cubicBezTo>
                  <a:pt x="176349" y="87086"/>
                  <a:pt x="0" y="0"/>
                  <a:pt x="0" y="0"/>
                </a:cubicBez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57" name="TextBox 56"/>
              <p:cNvSpPr txBox="1"/>
              <p:nvPr/>
            </p:nvSpPr>
            <p:spPr>
              <a:xfrm>
                <a:off x="4335831" y="2032746"/>
                <a:ext cx="19428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57" name="TextBox 56"/>
              <p:cNvSpPr txBox="1">
                <a:spLocks noRot="1" noChangeAspect="1" noMove="1" noResize="1" noEditPoints="1" noAdjustHandles="1" noChangeArrowheads="1" noChangeShapeType="1" noTextEdit="1"/>
              </p:cNvSpPr>
              <p:nvPr/>
            </p:nvSpPr>
            <p:spPr>
              <a:xfrm>
                <a:off x="4335831" y="2032746"/>
                <a:ext cx="194284" cy="276999"/>
              </a:xfrm>
              <a:prstGeom prst="rect">
                <a:avLst/>
              </a:prstGeom>
              <a:blipFill rotWithShape="1">
                <a:blip r:embed="rId10"/>
                <a:stretch>
                  <a:fillRect l="-26" t="-40" r="-15676" b="90"/>
                </a:stretch>
              </a:blipFill>
            </p:spPr>
            <p:txBody>
              <a:bodyPr/>
              <a:lstStyle/>
              <a:p>
                <a:r>
                  <a:rPr lang="zh-CN" altLang="en-US">
                    <a:noFill/>
                  </a:rPr>
                  <a:t> </a:t>
                </a:r>
              </a:p>
            </p:txBody>
          </p:sp>
        </mc:Fallback>
      </mc:AlternateContent>
      <p:cxnSp>
        <p:nvCxnSpPr>
          <p:cNvPr id="58" name="Straight Arrow Connector 57"/>
          <p:cNvCxnSpPr/>
          <p:nvPr/>
        </p:nvCxnSpPr>
        <p:spPr>
          <a:xfrm flipH="1" flipV="1">
            <a:off x="4432973" y="908720"/>
            <a:ext cx="405727" cy="40072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9" name="TextBox 58"/>
              <p:cNvSpPr txBox="1"/>
              <p:nvPr/>
            </p:nvSpPr>
            <p:spPr>
              <a:xfrm>
                <a:off x="4819542" y="853889"/>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59" name="TextBox 58"/>
              <p:cNvSpPr txBox="1">
                <a:spLocks noRot="1" noChangeAspect="1" noMove="1" noResize="1" noEditPoints="1" noAdjustHandles="1" noChangeArrowheads="1" noChangeShapeType="1" noTextEdit="1"/>
              </p:cNvSpPr>
              <p:nvPr/>
            </p:nvSpPr>
            <p:spPr>
              <a:xfrm>
                <a:off x="4819542" y="853889"/>
                <a:ext cx="189474" cy="276999"/>
              </a:xfrm>
              <a:prstGeom prst="rect">
                <a:avLst/>
              </a:prstGeom>
              <a:blipFill rotWithShape="1">
                <a:blip r:embed="rId11"/>
                <a:stretch>
                  <a:fillRect l="-278" t="-162" r="-16015" b="-475"/>
                </a:stretch>
              </a:blipFill>
            </p:spPr>
            <p:txBody>
              <a:bodyPr/>
              <a:lstStyle/>
              <a:p>
                <a:r>
                  <a:rPr lang="zh-CN" altLang="en-US">
                    <a:noFill/>
                  </a:rPr>
                  <a:t> </a:t>
                </a:r>
              </a:p>
            </p:txBody>
          </p:sp>
        </mc:Fallback>
      </mc:AlternateContent>
      <p:cxnSp>
        <p:nvCxnSpPr>
          <p:cNvPr id="60" name="Straight Arrow Connector 59"/>
          <p:cNvCxnSpPr/>
          <p:nvPr/>
        </p:nvCxnSpPr>
        <p:spPr>
          <a:xfrm flipV="1">
            <a:off x="3979545" y="709873"/>
            <a:ext cx="0" cy="17110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1" name="TextBox 60"/>
              <p:cNvSpPr txBox="1"/>
              <p:nvPr/>
            </p:nvSpPr>
            <p:spPr>
              <a:xfrm>
                <a:off x="5974499" y="2276872"/>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61" name="TextBox 60"/>
              <p:cNvSpPr txBox="1">
                <a:spLocks noRot="1" noChangeAspect="1" noMove="1" noResize="1" noEditPoints="1" noAdjustHandles="1" noChangeArrowheads="1" noChangeShapeType="1" noTextEdit="1"/>
              </p:cNvSpPr>
              <p:nvPr/>
            </p:nvSpPr>
            <p:spPr>
              <a:xfrm>
                <a:off x="5974499" y="2276872"/>
                <a:ext cx="188128" cy="276999"/>
              </a:xfrm>
              <a:prstGeom prst="rect">
                <a:avLst/>
              </a:prstGeom>
              <a:blipFill rotWithShape="1">
                <a:blip r:embed="rId12"/>
                <a:stretch>
                  <a:fillRect l="-223" t="-143" r="-15890" b="194"/>
                </a:stretch>
              </a:blipFill>
            </p:spPr>
            <p:txBody>
              <a:bodyPr/>
              <a:lstStyle/>
              <a:p>
                <a:r>
                  <a:rPr lang="zh-CN" altLang="en-US">
                    <a:noFill/>
                  </a:rPr>
                  <a:t> </a:t>
                </a:r>
              </a:p>
            </p:txBody>
          </p:sp>
        </mc:Fallback>
      </mc:AlternateContent>
      <p:sp>
        <p:nvSpPr>
          <p:cNvPr id="62" name="Oval 61"/>
          <p:cNvSpPr/>
          <p:nvPr/>
        </p:nvSpPr>
        <p:spPr>
          <a:xfrm>
            <a:off x="3932733" y="2376557"/>
            <a:ext cx="97204" cy="1335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Arrow Connector 62"/>
          <p:cNvCxnSpPr/>
          <p:nvPr/>
        </p:nvCxnSpPr>
        <p:spPr>
          <a:xfrm>
            <a:off x="3979545" y="2457317"/>
            <a:ext cx="18236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4" name="TextBox 63"/>
              <p:cNvSpPr txBox="1"/>
              <p:nvPr/>
            </p:nvSpPr>
            <p:spPr>
              <a:xfrm>
                <a:off x="3704855" y="571373"/>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64" name="TextBox 63"/>
              <p:cNvSpPr txBox="1">
                <a:spLocks noRot="1" noChangeAspect="1" noMove="1" noResize="1" noEditPoints="1" noAdjustHandles="1" noChangeArrowheads="1" noChangeShapeType="1" noTextEdit="1"/>
              </p:cNvSpPr>
              <p:nvPr/>
            </p:nvSpPr>
            <p:spPr>
              <a:xfrm>
                <a:off x="3704855" y="571373"/>
                <a:ext cx="191526" cy="276999"/>
              </a:xfrm>
              <a:prstGeom prst="rect">
                <a:avLst/>
              </a:prstGeom>
              <a:blipFill rotWithShape="1">
                <a:blip r:embed="rId13"/>
                <a:stretch>
                  <a:fillRect l="-138" t="-183" r="-16235" b="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5" name="TextBox 64"/>
              <p:cNvSpPr txBox="1"/>
              <p:nvPr/>
            </p:nvSpPr>
            <p:spPr>
              <a:xfrm>
                <a:off x="3677122" y="2354924"/>
                <a:ext cx="1738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65" name="TextBox 64"/>
              <p:cNvSpPr txBox="1">
                <a:spLocks noRot="1" noChangeAspect="1" noMove="1" noResize="1" noEditPoints="1" noAdjustHandles="1" noChangeArrowheads="1" noChangeShapeType="1" noTextEdit="1"/>
              </p:cNvSpPr>
              <p:nvPr/>
            </p:nvSpPr>
            <p:spPr>
              <a:xfrm>
                <a:off x="3677122" y="2354924"/>
                <a:ext cx="173894" cy="276999"/>
              </a:xfrm>
              <a:prstGeom prst="rect">
                <a:avLst/>
              </a:prstGeom>
              <a:blipFill rotWithShape="1">
                <a:blip r:embed="rId14"/>
                <a:stretch>
                  <a:fillRect l="-271" t="-124" r="-17677" b="174"/>
                </a:stretch>
              </a:blipFill>
            </p:spPr>
            <p:txBody>
              <a:bodyPr/>
              <a:lstStyle/>
              <a:p>
                <a:r>
                  <a:rPr lang="zh-CN" altLang="en-US">
                    <a:noFill/>
                  </a:rPr>
                  <a:t> </a:t>
                </a:r>
              </a:p>
            </p:txBody>
          </p:sp>
        </mc:Fallback>
      </mc:AlternateContent>
      <p:sp>
        <p:nvSpPr>
          <p:cNvPr id="66" name="Oval 65"/>
          <p:cNvSpPr/>
          <p:nvPr/>
        </p:nvSpPr>
        <p:spPr>
          <a:xfrm>
            <a:off x="5076056" y="1916832"/>
            <a:ext cx="216024"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Arrow Connector 67"/>
          <p:cNvCxnSpPr>
            <a:stCxn id="42" idx="1"/>
          </p:cNvCxnSpPr>
          <p:nvPr/>
        </p:nvCxnSpPr>
        <p:spPr>
          <a:xfrm flipH="1">
            <a:off x="5076056" y="1022170"/>
            <a:ext cx="1440181" cy="1846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5405860" y="1662127"/>
            <a:ext cx="1237981" cy="3706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62" idx="2"/>
            <a:endCxn id="66" idx="6"/>
          </p:cNvCxnSpPr>
          <p:nvPr/>
        </p:nvCxnSpPr>
        <p:spPr>
          <a:xfrm flipV="1">
            <a:off x="3932733" y="2060848"/>
            <a:ext cx="1359347" cy="382467"/>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74" name="Freeform 73"/>
          <p:cNvSpPr/>
          <p:nvPr/>
        </p:nvSpPr>
        <p:spPr>
          <a:xfrm rot="20772102">
            <a:off x="4574419" y="1797943"/>
            <a:ext cx="159930" cy="422062"/>
          </a:xfrm>
          <a:custGeom>
            <a:avLst/>
            <a:gdLst>
              <a:gd name="connsiteX0" fmla="*/ 39189 w 183277"/>
              <a:gd name="connsiteY0" fmla="*/ 418012 h 418012"/>
              <a:gd name="connsiteX1" fmla="*/ 182880 w 183277"/>
              <a:gd name="connsiteY1" fmla="*/ 156755 h 418012"/>
              <a:gd name="connsiteX2" fmla="*/ 0 w 183277"/>
              <a:gd name="connsiteY2" fmla="*/ 0 h 418012"/>
              <a:gd name="connsiteX3" fmla="*/ 0 w 183277"/>
              <a:gd name="connsiteY3" fmla="*/ 0 h 418012"/>
            </a:gdLst>
            <a:ahLst/>
            <a:cxnLst>
              <a:cxn ang="0">
                <a:pos x="connsiteX0" y="connsiteY0"/>
              </a:cxn>
              <a:cxn ang="0">
                <a:pos x="connsiteX1" y="connsiteY1"/>
              </a:cxn>
              <a:cxn ang="0">
                <a:pos x="connsiteX2" y="connsiteY2"/>
              </a:cxn>
              <a:cxn ang="0">
                <a:pos x="connsiteX3" y="connsiteY3"/>
              </a:cxn>
            </a:cxnLst>
            <a:rect l="l" t="t" r="r" b="b"/>
            <a:pathLst>
              <a:path w="183277" h="418012">
                <a:moveTo>
                  <a:pt x="39189" y="418012"/>
                </a:moveTo>
                <a:cubicBezTo>
                  <a:pt x="114300" y="322218"/>
                  <a:pt x="189411" y="226424"/>
                  <a:pt x="182880" y="156755"/>
                </a:cubicBezTo>
                <a:cubicBezTo>
                  <a:pt x="176349" y="87086"/>
                  <a:pt x="0" y="0"/>
                  <a:pt x="0" y="0"/>
                </a:cubicBez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5" name="TextBox 74"/>
              <p:cNvSpPr txBox="1"/>
              <p:nvPr/>
            </p:nvSpPr>
            <p:spPr>
              <a:xfrm>
                <a:off x="4743262" y="1645905"/>
                <a:ext cx="33214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75" name="TextBox 74"/>
              <p:cNvSpPr txBox="1">
                <a:spLocks noRot="1" noChangeAspect="1" noMove="1" noResize="1" noEditPoints="1" noAdjustHandles="1" noChangeArrowheads="1" noChangeShapeType="1" noTextEdit="1"/>
              </p:cNvSpPr>
              <p:nvPr/>
            </p:nvSpPr>
            <p:spPr>
              <a:xfrm>
                <a:off x="4743262" y="1645905"/>
                <a:ext cx="332142" cy="276999"/>
              </a:xfrm>
              <a:prstGeom prst="rect">
                <a:avLst/>
              </a:prstGeom>
              <a:blipFill rotWithShape="1">
                <a:blip r:embed="rId15"/>
                <a:stretch>
                  <a:fillRect l="-135" t="-224" r="-8840" b="45"/>
                </a:stretch>
              </a:blipFill>
            </p:spPr>
            <p:txBody>
              <a:bodyPr/>
              <a:lstStyle/>
              <a:p>
                <a:r>
                  <a:rPr lang="zh-CN" altLang="en-US">
                    <a:noFill/>
                  </a:rPr>
                  <a:t> </a:t>
                </a:r>
              </a:p>
            </p:txBody>
          </p:sp>
        </mc:Fallback>
      </mc:AlternateContent>
      <p:sp>
        <p:nvSpPr>
          <p:cNvPr id="76" name="TextBox 75"/>
          <p:cNvSpPr txBox="1"/>
          <p:nvPr/>
        </p:nvSpPr>
        <p:spPr>
          <a:xfrm>
            <a:off x="5302205" y="3001841"/>
            <a:ext cx="3374252" cy="646331"/>
          </a:xfrm>
          <a:prstGeom prst="rect">
            <a:avLst/>
          </a:prstGeom>
          <a:noFill/>
        </p:spPr>
        <p:txBody>
          <a:bodyPr wrap="square" rtlCol="0">
            <a:spAutoFit/>
          </a:bodyPr>
          <a:lstStyle/>
          <a:p>
            <a:r>
              <a:rPr lang="en-GB" dirty="0"/>
              <a:t>We choose the z-axis as the axis of the rotational motion.</a:t>
            </a:r>
            <a:endParaRPr lang="en-US" dirty="0"/>
          </a:p>
        </p:txBody>
      </p:sp>
      <p:cxnSp>
        <p:nvCxnSpPr>
          <p:cNvPr id="78" name="Straight Arrow Connector 77"/>
          <p:cNvCxnSpPr>
            <a:stCxn id="76" idx="1"/>
          </p:cNvCxnSpPr>
          <p:nvPr/>
        </p:nvCxnSpPr>
        <p:spPr>
          <a:xfrm flipH="1" flipV="1">
            <a:off x="4029937" y="2631923"/>
            <a:ext cx="1272268" cy="6930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a:xfrm>
            <a:off x="300547" y="3791057"/>
            <a:ext cx="8784469" cy="11007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8028" y="-99392"/>
            <a:ext cx="8229600" cy="1143000"/>
          </a:xfrm>
        </p:spPr>
        <p:txBody>
          <a:bodyPr/>
          <a:lstStyle/>
          <a:p>
            <a:r>
              <a:rPr lang="en-GB" dirty="0"/>
              <a:t>The angular velocity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6" name="TextBox 5"/>
          <p:cNvSpPr txBox="1"/>
          <p:nvPr/>
        </p:nvSpPr>
        <p:spPr>
          <a:xfrm>
            <a:off x="359531" y="3877282"/>
            <a:ext cx="8856984" cy="923330"/>
          </a:xfrm>
          <a:prstGeom prst="rect">
            <a:avLst/>
          </a:prstGeom>
          <a:noFill/>
        </p:spPr>
        <p:txBody>
          <a:bodyPr wrap="square" rtlCol="0">
            <a:spAutoFit/>
          </a:bodyPr>
          <a:lstStyle/>
          <a:p>
            <a:r>
              <a:rPr lang="en-GB" dirty="0"/>
              <a:t>The motion could be clockwise or anti-clockwise. As we choose positive directions for the linear coordinate </a:t>
            </a:r>
            <a:r>
              <a:rPr lang="en-GB" dirty="0" err="1"/>
              <a:t>x,y,z</a:t>
            </a:r>
            <a:r>
              <a:rPr lang="en-GB" dirty="0"/>
              <a:t>, it is convenient to choose a positive sign corresponding to anti-clockwise motion.</a:t>
            </a:r>
            <a:endParaRPr lang="en-US" dirty="0"/>
          </a:p>
        </p:txBody>
      </p:sp>
      <p:sp>
        <p:nvSpPr>
          <p:cNvPr id="8" name="Freeform 7"/>
          <p:cNvSpPr/>
          <p:nvPr/>
        </p:nvSpPr>
        <p:spPr>
          <a:xfrm>
            <a:off x="6177280" y="1910763"/>
            <a:ext cx="157645" cy="731520"/>
          </a:xfrm>
          <a:custGeom>
            <a:avLst/>
            <a:gdLst>
              <a:gd name="connsiteX0" fmla="*/ 52251 w 157645"/>
              <a:gd name="connsiteY0" fmla="*/ 731520 h 731520"/>
              <a:gd name="connsiteX1" fmla="*/ 156754 w 157645"/>
              <a:gd name="connsiteY1" fmla="*/ 352697 h 731520"/>
              <a:gd name="connsiteX2" fmla="*/ 0 w 157645"/>
              <a:gd name="connsiteY2" fmla="*/ 0 h 731520"/>
              <a:gd name="connsiteX3" fmla="*/ 0 w 157645"/>
              <a:gd name="connsiteY3" fmla="*/ 0 h 731520"/>
            </a:gdLst>
            <a:ahLst/>
            <a:cxnLst>
              <a:cxn ang="0">
                <a:pos x="connsiteX0" y="connsiteY0"/>
              </a:cxn>
              <a:cxn ang="0">
                <a:pos x="connsiteX1" y="connsiteY1"/>
              </a:cxn>
              <a:cxn ang="0">
                <a:pos x="connsiteX2" y="connsiteY2"/>
              </a:cxn>
              <a:cxn ang="0">
                <a:pos x="connsiteX3" y="connsiteY3"/>
              </a:cxn>
            </a:cxnLst>
            <a:rect l="l" t="t" r="r" b="b"/>
            <a:pathLst>
              <a:path w="157645" h="731520">
                <a:moveTo>
                  <a:pt x="52251" y="731520"/>
                </a:moveTo>
                <a:cubicBezTo>
                  <a:pt x="108857" y="603068"/>
                  <a:pt x="165463" y="474617"/>
                  <a:pt x="156754" y="352697"/>
                </a:cubicBezTo>
                <a:cubicBezTo>
                  <a:pt x="148046" y="230777"/>
                  <a:pt x="0" y="0"/>
                  <a:pt x="0" y="0"/>
                </a:cubicBez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a:stCxn id="8" idx="2"/>
          </p:cNvCxnSpPr>
          <p:nvPr/>
        </p:nvCxnSpPr>
        <p:spPr>
          <a:xfrm flipH="1">
            <a:off x="6156176" y="1910763"/>
            <a:ext cx="21104" cy="2479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6156176" y="1910764"/>
            <a:ext cx="314978" cy="1784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1" name="TextBox 20"/>
              <p:cNvSpPr txBox="1"/>
              <p:nvPr/>
            </p:nvSpPr>
            <p:spPr>
              <a:xfrm>
                <a:off x="6370956" y="2119515"/>
                <a:ext cx="408765"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m:t>
                      </m:r>
                    </m:oMath>
                  </m:oMathPara>
                </a14:m>
                <a:endParaRPr lang="en-US" sz="3200" dirty="0"/>
              </a:p>
            </p:txBody>
          </p:sp>
        </mc:Choice>
        <mc:Fallback>
          <p:sp>
            <p:nvSpPr>
              <p:cNvPr id="21" name="TextBox 20"/>
              <p:cNvSpPr txBox="1">
                <a:spLocks noRot="1" noChangeAspect="1" noMove="1" noResize="1" noEditPoints="1" noAdjustHandles="1" noChangeArrowheads="1" noChangeShapeType="1" noTextEdit="1"/>
              </p:cNvSpPr>
              <p:nvPr/>
            </p:nvSpPr>
            <p:spPr>
              <a:xfrm>
                <a:off x="6370956" y="2119515"/>
                <a:ext cx="408765" cy="492443"/>
              </a:xfrm>
              <a:prstGeom prst="rect">
                <a:avLst/>
              </a:prstGeom>
              <a:blipFill rotWithShape="1">
                <a:blip r:embed="rId1"/>
                <a:stretch>
                  <a:fillRect t="-106" r="-14645" b="41"/>
                </a:stretch>
              </a:blipFill>
            </p:spPr>
            <p:txBody>
              <a:bodyPr/>
              <a:lstStyle/>
              <a:p>
                <a:r>
                  <a:rPr lang="zh-CN" altLang="en-US">
                    <a:noFill/>
                  </a:rPr>
                  <a:t> </a:t>
                </a:r>
              </a:p>
            </p:txBody>
          </p:sp>
        </mc:Fallback>
      </mc:AlternateContent>
      <p:sp>
        <p:nvSpPr>
          <p:cNvPr id="55" name="Oval 54"/>
          <p:cNvSpPr/>
          <p:nvPr/>
        </p:nvSpPr>
        <p:spPr>
          <a:xfrm>
            <a:off x="2564581" y="908720"/>
            <a:ext cx="2664296" cy="2736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4749246" y="1209875"/>
            <a:ext cx="216024"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p:cNvCxnSpPr>
            <a:endCxn id="55" idx="7"/>
          </p:cNvCxnSpPr>
          <p:nvPr/>
        </p:nvCxnSpPr>
        <p:spPr>
          <a:xfrm flipV="1">
            <a:off x="4004741" y="1309442"/>
            <a:ext cx="833959" cy="11114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8" name="TextBox 57"/>
              <p:cNvSpPr txBox="1"/>
              <p:nvPr/>
            </p:nvSpPr>
            <p:spPr>
              <a:xfrm>
                <a:off x="4249943" y="1559178"/>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𝑟</m:t>
                      </m:r>
                    </m:oMath>
                  </m:oMathPara>
                </a14:m>
                <a:endParaRPr lang="en-US" dirty="0"/>
              </a:p>
            </p:txBody>
          </p:sp>
        </mc:Choice>
        <mc:Fallback>
          <p:sp>
            <p:nvSpPr>
              <p:cNvPr id="58" name="TextBox 57"/>
              <p:cNvSpPr txBox="1">
                <a:spLocks noRot="1" noChangeAspect="1" noMove="1" noResize="1" noEditPoints="1" noAdjustHandles="1" noChangeArrowheads="1" noChangeShapeType="1" noTextEdit="1"/>
              </p:cNvSpPr>
              <p:nvPr/>
            </p:nvSpPr>
            <p:spPr>
              <a:xfrm>
                <a:off x="4249943" y="1559178"/>
                <a:ext cx="171777" cy="276999"/>
              </a:xfrm>
              <a:prstGeom prst="rect">
                <a:avLst/>
              </a:prstGeom>
              <a:blipFill rotWithShape="1">
                <a:blip r:embed="rId2"/>
                <a:stretch>
                  <a:fillRect l="-304" t="-91" r="-17988" b="142"/>
                </a:stretch>
              </a:blipFill>
            </p:spPr>
            <p:txBody>
              <a:bodyPr/>
              <a:lstStyle/>
              <a:p>
                <a:r>
                  <a:rPr lang="zh-CN" altLang="en-US">
                    <a:noFill/>
                  </a:rPr>
                  <a:t> </a:t>
                </a:r>
              </a:p>
            </p:txBody>
          </p:sp>
        </mc:Fallback>
      </mc:AlternateContent>
      <p:sp>
        <p:nvSpPr>
          <p:cNvPr id="59" name="Freeform 58"/>
          <p:cNvSpPr/>
          <p:nvPr/>
        </p:nvSpPr>
        <p:spPr>
          <a:xfrm>
            <a:off x="4220963" y="2137599"/>
            <a:ext cx="45719" cy="290229"/>
          </a:xfrm>
          <a:custGeom>
            <a:avLst/>
            <a:gdLst>
              <a:gd name="connsiteX0" fmla="*/ 39189 w 183277"/>
              <a:gd name="connsiteY0" fmla="*/ 418012 h 418012"/>
              <a:gd name="connsiteX1" fmla="*/ 182880 w 183277"/>
              <a:gd name="connsiteY1" fmla="*/ 156755 h 418012"/>
              <a:gd name="connsiteX2" fmla="*/ 0 w 183277"/>
              <a:gd name="connsiteY2" fmla="*/ 0 h 418012"/>
              <a:gd name="connsiteX3" fmla="*/ 0 w 183277"/>
              <a:gd name="connsiteY3" fmla="*/ 0 h 418012"/>
            </a:gdLst>
            <a:ahLst/>
            <a:cxnLst>
              <a:cxn ang="0">
                <a:pos x="connsiteX0" y="connsiteY0"/>
              </a:cxn>
              <a:cxn ang="0">
                <a:pos x="connsiteX1" y="connsiteY1"/>
              </a:cxn>
              <a:cxn ang="0">
                <a:pos x="connsiteX2" y="connsiteY2"/>
              </a:cxn>
              <a:cxn ang="0">
                <a:pos x="connsiteX3" y="connsiteY3"/>
              </a:cxn>
            </a:cxnLst>
            <a:rect l="l" t="t" r="r" b="b"/>
            <a:pathLst>
              <a:path w="183277" h="418012">
                <a:moveTo>
                  <a:pt x="39189" y="418012"/>
                </a:moveTo>
                <a:cubicBezTo>
                  <a:pt x="114300" y="322218"/>
                  <a:pt x="189411" y="226424"/>
                  <a:pt x="182880" y="156755"/>
                </a:cubicBezTo>
                <a:cubicBezTo>
                  <a:pt x="176349" y="87086"/>
                  <a:pt x="0" y="0"/>
                  <a:pt x="0" y="0"/>
                </a:cubicBez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60" name="TextBox 59"/>
              <p:cNvSpPr txBox="1"/>
              <p:nvPr/>
            </p:nvSpPr>
            <p:spPr>
              <a:xfrm>
                <a:off x="4335831" y="2032746"/>
                <a:ext cx="19428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60" name="TextBox 59"/>
              <p:cNvSpPr txBox="1">
                <a:spLocks noRot="1" noChangeAspect="1" noMove="1" noResize="1" noEditPoints="1" noAdjustHandles="1" noChangeArrowheads="1" noChangeShapeType="1" noTextEdit="1"/>
              </p:cNvSpPr>
              <p:nvPr/>
            </p:nvSpPr>
            <p:spPr>
              <a:xfrm>
                <a:off x="4335831" y="2032746"/>
                <a:ext cx="194284" cy="276999"/>
              </a:xfrm>
              <a:prstGeom prst="rect">
                <a:avLst/>
              </a:prstGeom>
              <a:blipFill rotWithShape="1">
                <a:blip r:embed="rId3"/>
                <a:stretch>
                  <a:fillRect l="-26" t="-40" r="-15676" b="90"/>
                </a:stretch>
              </a:blipFill>
            </p:spPr>
            <p:txBody>
              <a:bodyPr/>
              <a:lstStyle/>
              <a:p>
                <a:r>
                  <a:rPr lang="zh-CN" altLang="en-US">
                    <a:noFill/>
                  </a:rPr>
                  <a:t> </a:t>
                </a:r>
              </a:p>
            </p:txBody>
          </p:sp>
        </mc:Fallback>
      </mc:AlternateContent>
      <p:cxnSp>
        <p:nvCxnSpPr>
          <p:cNvPr id="61" name="Straight Arrow Connector 60"/>
          <p:cNvCxnSpPr/>
          <p:nvPr/>
        </p:nvCxnSpPr>
        <p:spPr>
          <a:xfrm flipH="1" flipV="1">
            <a:off x="4432973" y="908720"/>
            <a:ext cx="405727" cy="40072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2" name="TextBox 61"/>
              <p:cNvSpPr txBox="1"/>
              <p:nvPr/>
            </p:nvSpPr>
            <p:spPr>
              <a:xfrm>
                <a:off x="4819542" y="853889"/>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62" name="TextBox 61"/>
              <p:cNvSpPr txBox="1">
                <a:spLocks noRot="1" noChangeAspect="1" noMove="1" noResize="1" noEditPoints="1" noAdjustHandles="1" noChangeArrowheads="1" noChangeShapeType="1" noTextEdit="1"/>
              </p:cNvSpPr>
              <p:nvPr/>
            </p:nvSpPr>
            <p:spPr>
              <a:xfrm>
                <a:off x="4819542" y="853889"/>
                <a:ext cx="189474" cy="276999"/>
              </a:xfrm>
              <a:prstGeom prst="rect">
                <a:avLst/>
              </a:prstGeom>
              <a:blipFill rotWithShape="1">
                <a:blip r:embed="rId4"/>
                <a:stretch>
                  <a:fillRect l="-278" t="-162" r="-16015" b="-475"/>
                </a:stretch>
              </a:blipFill>
            </p:spPr>
            <p:txBody>
              <a:bodyPr/>
              <a:lstStyle/>
              <a:p>
                <a:r>
                  <a:rPr lang="zh-CN" altLang="en-US">
                    <a:noFill/>
                  </a:rPr>
                  <a:t> </a:t>
                </a:r>
              </a:p>
            </p:txBody>
          </p:sp>
        </mc:Fallback>
      </mc:AlternateContent>
      <p:cxnSp>
        <p:nvCxnSpPr>
          <p:cNvPr id="63" name="Straight Arrow Connector 62"/>
          <p:cNvCxnSpPr/>
          <p:nvPr/>
        </p:nvCxnSpPr>
        <p:spPr>
          <a:xfrm flipV="1">
            <a:off x="3979545" y="709873"/>
            <a:ext cx="0" cy="17110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4" name="TextBox 63"/>
              <p:cNvSpPr txBox="1"/>
              <p:nvPr/>
            </p:nvSpPr>
            <p:spPr>
              <a:xfrm>
                <a:off x="5974499" y="2276872"/>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64" name="TextBox 63"/>
              <p:cNvSpPr txBox="1">
                <a:spLocks noRot="1" noChangeAspect="1" noMove="1" noResize="1" noEditPoints="1" noAdjustHandles="1" noChangeArrowheads="1" noChangeShapeType="1" noTextEdit="1"/>
              </p:cNvSpPr>
              <p:nvPr/>
            </p:nvSpPr>
            <p:spPr>
              <a:xfrm>
                <a:off x="5974499" y="2276872"/>
                <a:ext cx="188128" cy="276999"/>
              </a:xfrm>
              <a:prstGeom prst="rect">
                <a:avLst/>
              </a:prstGeom>
              <a:blipFill rotWithShape="1">
                <a:blip r:embed="rId5"/>
                <a:stretch>
                  <a:fillRect l="-223" t="-143" r="-15890" b="194"/>
                </a:stretch>
              </a:blipFill>
            </p:spPr>
            <p:txBody>
              <a:bodyPr/>
              <a:lstStyle/>
              <a:p>
                <a:r>
                  <a:rPr lang="zh-CN" altLang="en-US">
                    <a:noFill/>
                  </a:rPr>
                  <a:t> </a:t>
                </a:r>
              </a:p>
            </p:txBody>
          </p:sp>
        </mc:Fallback>
      </mc:AlternateContent>
      <p:sp>
        <p:nvSpPr>
          <p:cNvPr id="65" name="Oval 64"/>
          <p:cNvSpPr/>
          <p:nvPr/>
        </p:nvSpPr>
        <p:spPr>
          <a:xfrm>
            <a:off x="3932733" y="2376557"/>
            <a:ext cx="97204" cy="1335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Arrow Connector 65"/>
          <p:cNvCxnSpPr/>
          <p:nvPr/>
        </p:nvCxnSpPr>
        <p:spPr>
          <a:xfrm>
            <a:off x="3979545" y="2457317"/>
            <a:ext cx="18236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7" name="TextBox 66"/>
              <p:cNvSpPr txBox="1"/>
              <p:nvPr/>
            </p:nvSpPr>
            <p:spPr>
              <a:xfrm>
                <a:off x="3704855" y="571373"/>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67" name="TextBox 66"/>
              <p:cNvSpPr txBox="1">
                <a:spLocks noRot="1" noChangeAspect="1" noMove="1" noResize="1" noEditPoints="1" noAdjustHandles="1" noChangeArrowheads="1" noChangeShapeType="1" noTextEdit="1"/>
              </p:cNvSpPr>
              <p:nvPr/>
            </p:nvSpPr>
            <p:spPr>
              <a:xfrm>
                <a:off x="3704855" y="571373"/>
                <a:ext cx="191526" cy="276999"/>
              </a:xfrm>
              <a:prstGeom prst="rect">
                <a:avLst/>
              </a:prstGeom>
              <a:blipFill rotWithShape="1">
                <a:blip r:embed="rId6"/>
                <a:stretch>
                  <a:fillRect l="-138" t="-183" r="-16235" b="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8" name="TextBox 67"/>
              <p:cNvSpPr txBox="1"/>
              <p:nvPr/>
            </p:nvSpPr>
            <p:spPr>
              <a:xfrm>
                <a:off x="3677122" y="2354924"/>
                <a:ext cx="1738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68" name="TextBox 67"/>
              <p:cNvSpPr txBox="1">
                <a:spLocks noRot="1" noChangeAspect="1" noMove="1" noResize="1" noEditPoints="1" noAdjustHandles="1" noChangeArrowheads="1" noChangeShapeType="1" noTextEdit="1"/>
              </p:cNvSpPr>
              <p:nvPr/>
            </p:nvSpPr>
            <p:spPr>
              <a:xfrm>
                <a:off x="3677122" y="2354924"/>
                <a:ext cx="173894" cy="276999"/>
              </a:xfrm>
              <a:prstGeom prst="rect">
                <a:avLst/>
              </a:prstGeom>
              <a:blipFill rotWithShape="1">
                <a:blip r:embed="rId7"/>
                <a:stretch>
                  <a:fillRect l="-271" t="-124" r="-17677" b="174"/>
                </a:stretch>
              </a:blipFill>
            </p:spPr>
            <p:txBody>
              <a:bodyPr/>
              <a:lstStyle/>
              <a:p>
                <a:r>
                  <a:rPr lang="zh-CN" altLang="en-US">
                    <a:noFill/>
                  </a:rPr>
                  <a:t> </a:t>
                </a:r>
              </a:p>
            </p:txBody>
          </p:sp>
        </mc:Fallback>
      </mc:AlternateContent>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a:xfrm>
            <a:off x="300547" y="3791057"/>
            <a:ext cx="8784469" cy="11007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8028" y="-99392"/>
            <a:ext cx="8229600" cy="1143000"/>
          </a:xfrm>
        </p:spPr>
        <p:txBody>
          <a:bodyPr/>
          <a:lstStyle/>
          <a:p>
            <a:r>
              <a:rPr lang="en-GB" dirty="0"/>
              <a:t>The angular velocity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6" name="TextBox 5"/>
          <p:cNvSpPr txBox="1"/>
          <p:nvPr/>
        </p:nvSpPr>
        <p:spPr>
          <a:xfrm>
            <a:off x="359531" y="3877282"/>
            <a:ext cx="8856984" cy="923330"/>
          </a:xfrm>
          <a:prstGeom prst="rect">
            <a:avLst/>
          </a:prstGeom>
          <a:noFill/>
        </p:spPr>
        <p:txBody>
          <a:bodyPr wrap="square" rtlCol="0">
            <a:spAutoFit/>
          </a:bodyPr>
          <a:lstStyle/>
          <a:p>
            <a:r>
              <a:rPr lang="en-GB" dirty="0"/>
              <a:t>The motion could be clockwise or anti-clockwise. As we choose positive directions for the linear coordinate </a:t>
            </a:r>
            <a:r>
              <a:rPr lang="en-GB" dirty="0" err="1"/>
              <a:t>x,y,z</a:t>
            </a:r>
            <a:r>
              <a:rPr lang="en-GB" dirty="0"/>
              <a:t>, it is convenient to choose a positive sign corresponding to anti-clockwise motion.</a:t>
            </a:r>
            <a:endParaRPr lang="en-US" dirty="0"/>
          </a:p>
        </p:txBody>
      </p:sp>
      <p:sp>
        <p:nvSpPr>
          <p:cNvPr id="8" name="Freeform 7"/>
          <p:cNvSpPr/>
          <p:nvPr/>
        </p:nvSpPr>
        <p:spPr>
          <a:xfrm>
            <a:off x="6177280" y="1910763"/>
            <a:ext cx="157645" cy="731520"/>
          </a:xfrm>
          <a:custGeom>
            <a:avLst/>
            <a:gdLst>
              <a:gd name="connsiteX0" fmla="*/ 52251 w 157645"/>
              <a:gd name="connsiteY0" fmla="*/ 731520 h 731520"/>
              <a:gd name="connsiteX1" fmla="*/ 156754 w 157645"/>
              <a:gd name="connsiteY1" fmla="*/ 352697 h 731520"/>
              <a:gd name="connsiteX2" fmla="*/ 0 w 157645"/>
              <a:gd name="connsiteY2" fmla="*/ 0 h 731520"/>
              <a:gd name="connsiteX3" fmla="*/ 0 w 157645"/>
              <a:gd name="connsiteY3" fmla="*/ 0 h 731520"/>
            </a:gdLst>
            <a:ahLst/>
            <a:cxnLst>
              <a:cxn ang="0">
                <a:pos x="connsiteX0" y="connsiteY0"/>
              </a:cxn>
              <a:cxn ang="0">
                <a:pos x="connsiteX1" y="connsiteY1"/>
              </a:cxn>
              <a:cxn ang="0">
                <a:pos x="connsiteX2" y="connsiteY2"/>
              </a:cxn>
              <a:cxn ang="0">
                <a:pos x="connsiteX3" y="connsiteY3"/>
              </a:cxn>
            </a:cxnLst>
            <a:rect l="l" t="t" r="r" b="b"/>
            <a:pathLst>
              <a:path w="157645" h="731520">
                <a:moveTo>
                  <a:pt x="52251" y="731520"/>
                </a:moveTo>
                <a:cubicBezTo>
                  <a:pt x="108857" y="603068"/>
                  <a:pt x="165463" y="474617"/>
                  <a:pt x="156754" y="352697"/>
                </a:cubicBezTo>
                <a:cubicBezTo>
                  <a:pt x="148046" y="230777"/>
                  <a:pt x="0" y="0"/>
                  <a:pt x="0" y="0"/>
                </a:cubicBez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a:stCxn id="8" idx="2"/>
          </p:cNvCxnSpPr>
          <p:nvPr/>
        </p:nvCxnSpPr>
        <p:spPr>
          <a:xfrm flipH="1">
            <a:off x="6156176" y="1910763"/>
            <a:ext cx="21104" cy="2479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6156176" y="1910764"/>
            <a:ext cx="314978" cy="1784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1" name="TextBox 20"/>
              <p:cNvSpPr txBox="1"/>
              <p:nvPr/>
            </p:nvSpPr>
            <p:spPr>
              <a:xfrm>
                <a:off x="6370956" y="2119515"/>
                <a:ext cx="408765"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m:t>
                      </m:r>
                    </m:oMath>
                  </m:oMathPara>
                </a14:m>
                <a:endParaRPr lang="en-US" sz="3200" dirty="0"/>
              </a:p>
            </p:txBody>
          </p:sp>
        </mc:Choice>
        <mc:Fallback>
          <p:sp>
            <p:nvSpPr>
              <p:cNvPr id="21" name="TextBox 20"/>
              <p:cNvSpPr txBox="1">
                <a:spLocks noRot="1" noChangeAspect="1" noMove="1" noResize="1" noEditPoints="1" noAdjustHandles="1" noChangeArrowheads="1" noChangeShapeType="1" noTextEdit="1"/>
              </p:cNvSpPr>
              <p:nvPr/>
            </p:nvSpPr>
            <p:spPr>
              <a:xfrm>
                <a:off x="6370956" y="2119515"/>
                <a:ext cx="408765" cy="492443"/>
              </a:xfrm>
              <a:prstGeom prst="rect">
                <a:avLst/>
              </a:prstGeom>
              <a:blipFill rotWithShape="1">
                <a:blip r:embed="rId1"/>
                <a:stretch>
                  <a:fillRect t="-106" r="-14645" b="41"/>
                </a:stretch>
              </a:blipFill>
            </p:spPr>
            <p:txBody>
              <a:bodyPr/>
              <a:lstStyle/>
              <a:p>
                <a:r>
                  <a:rPr lang="zh-CN" altLang="en-US">
                    <a:noFill/>
                  </a:rPr>
                  <a:t> </a:t>
                </a:r>
              </a:p>
            </p:txBody>
          </p:sp>
        </mc:Fallback>
      </mc:AlternateContent>
      <p:sp>
        <p:nvSpPr>
          <p:cNvPr id="24" name="TextBox 23"/>
          <p:cNvSpPr txBox="1"/>
          <p:nvPr/>
        </p:nvSpPr>
        <p:spPr>
          <a:xfrm>
            <a:off x="1095954" y="4969956"/>
            <a:ext cx="3063659" cy="369332"/>
          </a:xfrm>
          <a:prstGeom prst="rect">
            <a:avLst/>
          </a:prstGeom>
          <a:noFill/>
        </p:spPr>
        <p:txBody>
          <a:bodyPr wrap="none" rtlCol="0">
            <a:spAutoFit/>
          </a:bodyPr>
          <a:lstStyle/>
          <a:p>
            <a:r>
              <a:rPr lang="en-GB" dirty="0"/>
              <a:t>If the motion is anti-clockwise </a:t>
            </a:r>
            <a:endParaRPr lang="en-US" dirty="0"/>
          </a:p>
        </p:txBody>
      </p:sp>
      <mc:AlternateContent xmlns:mc="http://schemas.openxmlformats.org/markup-compatibility/2006">
        <mc:Choice xmlns:a14="http://schemas.microsoft.com/office/drawing/2010/main" Requires="a14">
          <p:sp>
            <p:nvSpPr>
              <p:cNvPr id="26" name="TextBox 25"/>
              <p:cNvSpPr txBox="1"/>
              <p:nvPr/>
            </p:nvSpPr>
            <p:spPr>
              <a:xfrm>
                <a:off x="4159613" y="5014307"/>
                <a:ext cx="75693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r>
                        <a:rPr lang="en-GB" b="0" i="1" smtClean="0">
                          <a:latin typeface="Cambria Math" panose="02040503050406030204" pitchFamily="18" charset="0"/>
                          <a:ea typeface="Cambria Math" panose="02040503050406030204" pitchFamily="18" charset="0"/>
                        </a:rPr>
                        <m:t>𝜃</m:t>
                      </m:r>
                      <m:r>
                        <a:rPr lang="en-GB" b="0" i="1" smtClean="0">
                          <a:latin typeface="Cambria Math" panose="02040503050406030204" pitchFamily="18" charset="0"/>
                          <a:ea typeface="Cambria Math" panose="02040503050406030204" pitchFamily="18" charset="0"/>
                        </a:rPr>
                        <m:t>&gt;</m:t>
                      </m:r>
                      <m:r>
                        <a:rPr lang="en-GB" b="0" i="1" smtClean="0">
                          <a:latin typeface="Cambria Math" panose="02040503050406030204" pitchFamily="18" charset="0"/>
                          <a:ea typeface="Cambria Math" panose="02040503050406030204" pitchFamily="18" charset="0"/>
                        </a:rPr>
                        <m:t>0</m:t>
                      </m:r>
                    </m:oMath>
                  </m:oMathPara>
                </a14:m>
                <a:endParaRPr lang="en-US" dirty="0"/>
              </a:p>
            </p:txBody>
          </p:sp>
        </mc:Choice>
        <mc:Fallback>
          <p:sp>
            <p:nvSpPr>
              <p:cNvPr id="26" name="TextBox 25"/>
              <p:cNvSpPr txBox="1">
                <a:spLocks noRot="1" noChangeAspect="1" noMove="1" noResize="1" noEditPoints="1" noAdjustHandles="1" noChangeArrowheads="1" noChangeShapeType="1" noTextEdit="1"/>
              </p:cNvSpPr>
              <p:nvPr/>
            </p:nvSpPr>
            <p:spPr>
              <a:xfrm>
                <a:off x="4159613" y="5014307"/>
                <a:ext cx="756938" cy="276999"/>
              </a:xfrm>
              <a:prstGeom prst="rect">
                <a:avLst/>
              </a:prstGeom>
              <a:blipFill rotWithShape="1">
                <a:blip r:embed="rId2"/>
                <a:stretch>
                  <a:fillRect l="-48" t="-125" r="-3641" b="175"/>
                </a:stretch>
              </a:blipFill>
            </p:spPr>
            <p:txBody>
              <a:bodyPr/>
              <a:lstStyle/>
              <a:p>
                <a:r>
                  <a:rPr lang="zh-CN" altLang="en-US">
                    <a:noFill/>
                  </a:rPr>
                  <a:t> </a:t>
                </a:r>
              </a:p>
            </p:txBody>
          </p:sp>
        </mc:Fallback>
      </mc:AlternateContent>
      <p:sp>
        <p:nvSpPr>
          <p:cNvPr id="51" name="TextBox 50"/>
          <p:cNvSpPr txBox="1"/>
          <p:nvPr/>
        </p:nvSpPr>
        <p:spPr>
          <a:xfrm>
            <a:off x="1095954" y="5517232"/>
            <a:ext cx="2640466" cy="369332"/>
          </a:xfrm>
          <a:prstGeom prst="rect">
            <a:avLst/>
          </a:prstGeom>
          <a:noFill/>
        </p:spPr>
        <p:txBody>
          <a:bodyPr wrap="none" rtlCol="0">
            <a:spAutoFit/>
          </a:bodyPr>
          <a:lstStyle/>
          <a:p>
            <a:r>
              <a:rPr lang="en-GB" dirty="0"/>
              <a:t>If the motion is clockwise </a:t>
            </a:r>
            <a:endParaRPr lang="en-US" dirty="0"/>
          </a:p>
        </p:txBody>
      </p:sp>
      <mc:AlternateContent xmlns:mc="http://schemas.openxmlformats.org/markup-compatibility/2006">
        <mc:Choice xmlns:a14="http://schemas.microsoft.com/office/drawing/2010/main" Requires="a14">
          <p:sp>
            <p:nvSpPr>
              <p:cNvPr id="52" name="TextBox 51"/>
              <p:cNvSpPr txBox="1"/>
              <p:nvPr/>
            </p:nvSpPr>
            <p:spPr>
              <a:xfrm>
                <a:off x="3785434" y="5609565"/>
                <a:ext cx="75693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r>
                        <a:rPr lang="en-GB" b="0" i="1" smtClean="0">
                          <a:latin typeface="Cambria Math" panose="02040503050406030204" pitchFamily="18" charset="0"/>
                          <a:ea typeface="Cambria Math" panose="02040503050406030204" pitchFamily="18" charset="0"/>
                        </a:rPr>
                        <m:t>𝜃</m:t>
                      </m:r>
                      <m:r>
                        <a:rPr lang="en-GB" b="0" i="1" smtClean="0">
                          <a:latin typeface="Cambria Math" panose="02040503050406030204" pitchFamily="18" charset="0"/>
                          <a:ea typeface="Cambria Math" panose="02040503050406030204" pitchFamily="18" charset="0"/>
                        </a:rPr>
                        <m:t>&lt;</m:t>
                      </m:r>
                      <m:r>
                        <a:rPr lang="en-GB" b="0" i="1" smtClean="0">
                          <a:latin typeface="Cambria Math" panose="02040503050406030204" pitchFamily="18" charset="0"/>
                          <a:ea typeface="Cambria Math" panose="02040503050406030204" pitchFamily="18" charset="0"/>
                        </a:rPr>
                        <m:t>0</m:t>
                      </m:r>
                    </m:oMath>
                  </m:oMathPara>
                </a14:m>
                <a:endParaRPr lang="en-US" dirty="0"/>
              </a:p>
            </p:txBody>
          </p:sp>
        </mc:Choice>
        <mc:Fallback>
          <p:sp>
            <p:nvSpPr>
              <p:cNvPr id="52" name="TextBox 51"/>
              <p:cNvSpPr txBox="1">
                <a:spLocks noRot="1" noChangeAspect="1" noMove="1" noResize="1" noEditPoints="1" noAdjustHandles="1" noChangeArrowheads="1" noChangeShapeType="1" noTextEdit="1"/>
              </p:cNvSpPr>
              <p:nvPr/>
            </p:nvSpPr>
            <p:spPr>
              <a:xfrm>
                <a:off x="3785434" y="5609565"/>
                <a:ext cx="756938" cy="276999"/>
              </a:xfrm>
              <a:prstGeom prst="rect">
                <a:avLst/>
              </a:prstGeom>
              <a:blipFill rotWithShape="1">
                <a:blip r:embed="rId3"/>
                <a:stretch>
                  <a:fillRect l="-26" t="-220" r="-3663" b="41"/>
                </a:stretch>
              </a:blipFill>
            </p:spPr>
            <p:txBody>
              <a:bodyPr/>
              <a:lstStyle/>
              <a:p>
                <a:r>
                  <a:rPr lang="zh-CN" altLang="en-US">
                    <a:noFill/>
                  </a:rPr>
                  <a:t> </a:t>
                </a:r>
              </a:p>
            </p:txBody>
          </p:sp>
        </mc:Fallback>
      </mc:AlternateContent>
      <p:sp>
        <p:nvSpPr>
          <p:cNvPr id="55" name="Oval 54"/>
          <p:cNvSpPr/>
          <p:nvPr/>
        </p:nvSpPr>
        <p:spPr>
          <a:xfrm>
            <a:off x="2564581" y="908720"/>
            <a:ext cx="2664296" cy="2736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4749246" y="1209875"/>
            <a:ext cx="216024"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p:cNvCxnSpPr>
            <a:endCxn id="55" idx="7"/>
          </p:cNvCxnSpPr>
          <p:nvPr/>
        </p:nvCxnSpPr>
        <p:spPr>
          <a:xfrm flipV="1">
            <a:off x="4004741" y="1309442"/>
            <a:ext cx="833959" cy="11114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8" name="TextBox 57"/>
              <p:cNvSpPr txBox="1"/>
              <p:nvPr/>
            </p:nvSpPr>
            <p:spPr>
              <a:xfrm>
                <a:off x="4249943" y="1559178"/>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𝑟</m:t>
                      </m:r>
                    </m:oMath>
                  </m:oMathPara>
                </a14:m>
                <a:endParaRPr lang="en-US" dirty="0"/>
              </a:p>
            </p:txBody>
          </p:sp>
        </mc:Choice>
        <mc:Fallback>
          <p:sp>
            <p:nvSpPr>
              <p:cNvPr id="58" name="TextBox 57"/>
              <p:cNvSpPr txBox="1">
                <a:spLocks noRot="1" noChangeAspect="1" noMove="1" noResize="1" noEditPoints="1" noAdjustHandles="1" noChangeArrowheads="1" noChangeShapeType="1" noTextEdit="1"/>
              </p:cNvSpPr>
              <p:nvPr/>
            </p:nvSpPr>
            <p:spPr>
              <a:xfrm>
                <a:off x="4249943" y="1559178"/>
                <a:ext cx="171777" cy="276999"/>
              </a:xfrm>
              <a:prstGeom prst="rect">
                <a:avLst/>
              </a:prstGeom>
              <a:blipFill rotWithShape="1">
                <a:blip r:embed="rId4"/>
                <a:stretch>
                  <a:fillRect l="-304" t="-91" r="-17988" b="142"/>
                </a:stretch>
              </a:blipFill>
            </p:spPr>
            <p:txBody>
              <a:bodyPr/>
              <a:lstStyle/>
              <a:p>
                <a:r>
                  <a:rPr lang="zh-CN" altLang="en-US">
                    <a:noFill/>
                  </a:rPr>
                  <a:t> </a:t>
                </a:r>
              </a:p>
            </p:txBody>
          </p:sp>
        </mc:Fallback>
      </mc:AlternateContent>
      <p:sp>
        <p:nvSpPr>
          <p:cNvPr id="59" name="Freeform 58"/>
          <p:cNvSpPr/>
          <p:nvPr/>
        </p:nvSpPr>
        <p:spPr>
          <a:xfrm>
            <a:off x="4220963" y="2137599"/>
            <a:ext cx="45719" cy="290229"/>
          </a:xfrm>
          <a:custGeom>
            <a:avLst/>
            <a:gdLst>
              <a:gd name="connsiteX0" fmla="*/ 39189 w 183277"/>
              <a:gd name="connsiteY0" fmla="*/ 418012 h 418012"/>
              <a:gd name="connsiteX1" fmla="*/ 182880 w 183277"/>
              <a:gd name="connsiteY1" fmla="*/ 156755 h 418012"/>
              <a:gd name="connsiteX2" fmla="*/ 0 w 183277"/>
              <a:gd name="connsiteY2" fmla="*/ 0 h 418012"/>
              <a:gd name="connsiteX3" fmla="*/ 0 w 183277"/>
              <a:gd name="connsiteY3" fmla="*/ 0 h 418012"/>
            </a:gdLst>
            <a:ahLst/>
            <a:cxnLst>
              <a:cxn ang="0">
                <a:pos x="connsiteX0" y="connsiteY0"/>
              </a:cxn>
              <a:cxn ang="0">
                <a:pos x="connsiteX1" y="connsiteY1"/>
              </a:cxn>
              <a:cxn ang="0">
                <a:pos x="connsiteX2" y="connsiteY2"/>
              </a:cxn>
              <a:cxn ang="0">
                <a:pos x="connsiteX3" y="connsiteY3"/>
              </a:cxn>
            </a:cxnLst>
            <a:rect l="l" t="t" r="r" b="b"/>
            <a:pathLst>
              <a:path w="183277" h="418012">
                <a:moveTo>
                  <a:pt x="39189" y="418012"/>
                </a:moveTo>
                <a:cubicBezTo>
                  <a:pt x="114300" y="322218"/>
                  <a:pt x="189411" y="226424"/>
                  <a:pt x="182880" y="156755"/>
                </a:cubicBezTo>
                <a:cubicBezTo>
                  <a:pt x="176349" y="87086"/>
                  <a:pt x="0" y="0"/>
                  <a:pt x="0" y="0"/>
                </a:cubicBez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60" name="TextBox 59"/>
              <p:cNvSpPr txBox="1"/>
              <p:nvPr/>
            </p:nvSpPr>
            <p:spPr>
              <a:xfrm>
                <a:off x="4335831" y="2032746"/>
                <a:ext cx="19428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60" name="TextBox 59"/>
              <p:cNvSpPr txBox="1">
                <a:spLocks noRot="1" noChangeAspect="1" noMove="1" noResize="1" noEditPoints="1" noAdjustHandles="1" noChangeArrowheads="1" noChangeShapeType="1" noTextEdit="1"/>
              </p:cNvSpPr>
              <p:nvPr/>
            </p:nvSpPr>
            <p:spPr>
              <a:xfrm>
                <a:off x="4335831" y="2032746"/>
                <a:ext cx="194284" cy="276999"/>
              </a:xfrm>
              <a:prstGeom prst="rect">
                <a:avLst/>
              </a:prstGeom>
              <a:blipFill rotWithShape="1">
                <a:blip r:embed="rId5"/>
                <a:stretch>
                  <a:fillRect l="-26" t="-40" r="-15676" b="90"/>
                </a:stretch>
              </a:blipFill>
            </p:spPr>
            <p:txBody>
              <a:bodyPr/>
              <a:lstStyle/>
              <a:p>
                <a:r>
                  <a:rPr lang="zh-CN" altLang="en-US">
                    <a:noFill/>
                  </a:rPr>
                  <a:t> </a:t>
                </a:r>
              </a:p>
            </p:txBody>
          </p:sp>
        </mc:Fallback>
      </mc:AlternateContent>
      <p:cxnSp>
        <p:nvCxnSpPr>
          <p:cNvPr id="61" name="Straight Arrow Connector 60"/>
          <p:cNvCxnSpPr/>
          <p:nvPr/>
        </p:nvCxnSpPr>
        <p:spPr>
          <a:xfrm flipH="1" flipV="1">
            <a:off x="4432973" y="908720"/>
            <a:ext cx="405727" cy="40072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2" name="TextBox 61"/>
              <p:cNvSpPr txBox="1"/>
              <p:nvPr/>
            </p:nvSpPr>
            <p:spPr>
              <a:xfrm>
                <a:off x="4819542" y="853889"/>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62" name="TextBox 61"/>
              <p:cNvSpPr txBox="1">
                <a:spLocks noRot="1" noChangeAspect="1" noMove="1" noResize="1" noEditPoints="1" noAdjustHandles="1" noChangeArrowheads="1" noChangeShapeType="1" noTextEdit="1"/>
              </p:cNvSpPr>
              <p:nvPr/>
            </p:nvSpPr>
            <p:spPr>
              <a:xfrm>
                <a:off x="4819542" y="853889"/>
                <a:ext cx="189474" cy="276999"/>
              </a:xfrm>
              <a:prstGeom prst="rect">
                <a:avLst/>
              </a:prstGeom>
              <a:blipFill rotWithShape="1">
                <a:blip r:embed="rId6"/>
                <a:stretch>
                  <a:fillRect l="-278" t="-162" r="-16015" b="-475"/>
                </a:stretch>
              </a:blipFill>
            </p:spPr>
            <p:txBody>
              <a:bodyPr/>
              <a:lstStyle/>
              <a:p>
                <a:r>
                  <a:rPr lang="zh-CN" altLang="en-US">
                    <a:noFill/>
                  </a:rPr>
                  <a:t> </a:t>
                </a:r>
              </a:p>
            </p:txBody>
          </p:sp>
        </mc:Fallback>
      </mc:AlternateContent>
      <p:cxnSp>
        <p:nvCxnSpPr>
          <p:cNvPr id="63" name="Straight Arrow Connector 62"/>
          <p:cNvCxnSpPr/>
          <p:nvPr/>
        </p:nvCxnSpPr>
        <p:spPr>
          <a:xfrm flipV="1">
            <a:off x="3979545" y="709873"/>
            <a:ext cx="0" cy="17110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4" name="TextBox 63"/>
              <p:cNvSpPr txBox="1"/>
              <p:nvPr/>
            </p:nvSpPr>
            <p:spPr>
              <a:xfrm>
                <a:off x="5974499" y="2276872"/>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64" name="TextBox 63"/>
              <p:cNvSpPr txBox="1">
                <a:spLocks noRot="1" noChangeAspect="1" noMove="1" noResize="1" noEditPoints="1" noAdjustHandles="1" noChangeArrowheads="1" noChangeShapeType="1" noTextEdit="1"/>
              </p:cNvSpPr>
              <p:nvPr/>
            </p:nvSpPr>
            <p:spPr>
              <a:xfrm>
                <a:off x="5974499" y="2276872"/>
                <a:ext cx="188128" cy="276999"/>
              </a:xfrm>
              <a:prstGeom prst="rect">
                <a:avLst/>
              </a:prstGeom>
              <a:blipFill rotWithShape="1">
                <a:blip r:embed="rId7"/>
                <a:stretch>
                  <a:fillRect l="-223" t="-143" r="-15890" b="194"/>
                </a:stretch>
              </a:blipFill>
            </p:spPr>
            <p:txBody>
              <a:bodyPr/>
              <a:lstStyle/>
              <a:p>
                <a:r>
                  <a:rPr lang="zh-CN" altLang="en-US">
                    <a:noFill/>
                  </a:rPr>
                  <a:t> </a:t>
                </a:r>
              </a:p>
            </p:txBody>
          </p:sp>
        </mc:Fallback>
      </mc:AlternateContent>
      <p:sp>
        <p:nvSpPr>
          <p:cNvPr id="65" name="Oval 64"/>
          <p:cNvSpPr/>
          <p:nvPr/>
        </p:nvSpPr>
        <p:spPr>
          <a:xfrm>
            <a:off x="3932733" y="2376557"/>
            <a:ext cx="97204" cy="1335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Arrow Connector 65"/>
          <p:cNvCxnSpPr/>
          <p:nvPr/>
        </p:nvCxnSpPr>
        <p:spPr>
          <a:xfrm>
            <a:off x="3979545" y="2457317"/>
            <a:ext cx="18236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7" name="TextBox 66"/>
              <p:cNvSpPr txBox="1"/>
              <p:nvPr/>
            </p:nvSpPr>
            <p:spPr>
              <a:xfrm>
                <a:off x="3704855" y="571373"/>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67" name="TextBox 66"/>
              <p:cNvSpPr txBox="1">
                <a:spLocks noRot="1" noChangeAspect="1" noMove="1" noResize="1" noEditPoints="1" noAdjustHandles="1" noChangeArrowheads="1" noChangeShapeType="1" noTextEdit="1"/>
              </p:cNvSpPr>
              <p:nvPr/>
            </p:nvSpPr>
            <p:spPr>
              <a:xfrm>
                <a:off x="3704855" y="571373"/>
                <a:ext cx="191526" cy="276999"/>
              </a:xfrm>
              <a:prstGeom prst="rect">
                <a:avLst/>
              </a:prstGeom>
              <a:blipFill rotWithShape="1">
                <a:blip r:embed="rId8"/>
                <a:stretch>
                  <a:fillRect l="-138" t="-183" r="-16235" b="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8" name="TextBox 67"/>
              <p:cNvSpPr txBox="1"/>
              <p:nvPr/>
            </p:nvSpPr>
            <p:spPr>
              <a:xfrm>
                <a:off x="3677122" y="2354924"/>
                <a:ext cx="1738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68" name="TextBox 67"/>
              <p:cNvSpPr txBox="1">
                <a:spLocks noRot="1" noChangeAspect="1" noMove="1" noResize="1" noEditPoints="1" noAdjustHandles="1" noChangeArrowheads="1" noChangeShapeType="1" noTextEdit="1"/>
              </p:cNvSpPr>
              <p:nvPr/>
            </p:nvSpPr>
            <p:spPr>
              <a:xfrm>
                <a:off x="3677122" y="2354924"/>
                <a:ext cx="173894" cy="276999"/>
              </a:xfrm>
              <a:prstGeom prst="rect">
                <a:avLst/>
              </a:prstGeom>
              <a:blipFill rotWithShape="1">
                <a:blip r:embed="rId9"/>
                <a:stretch>
                  <a:fillRect l="-271" t="-124" r="-17677" b="174"/>
                </a:stretch>
              </a:blipFill>
            </p:spPr>
            <p:txBody>
              <a:bodyPr/>
              <a:lstStyle/>
              <a:p>
                <a:r>
                  <a:rPr lang="zh-CN" altLang="en-US">
                    <a:noFill/>
                  </a:rPr>
                  <a:t> </a:t>
                </a:r>
              </a:p>
            </p:txBody>
          </p:sp>
        </mc:Fallback>
      </mc:AlternateContent>
      <p:sp>
        <p:nvSpPr>
          <p:cNvPr id="31" name="Right Arrow 30"/>
          <p:cNvSpPr/>
          <p:nvPr/>
        </p:nvSpPr>
        <p:spPr>
          <a:xfrm>
            <a:off x="5228877" y="5014307"/>
            <a:ext cx="745622" cy="3249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2" name="TextBox 31"/>
              <p:cNvSpPr txBox="1"/>
              <p:nvPr/>
            </p:nvSpPr>
            <p:spPr>
              <a:xfrm>
                <a:off x="6097141" y="5036386"/>
                <a:ext cx="74802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rPr>
                            <m:t>𝑧</m:t>
                          </m:r>
                        </m:sub>
                      </m:sSub>
                      <m:r>
                        <a:rPr lang="en-GB" b="0" i="1" smtClean="0">
                          <a:latin typeface="Cambria Math" panose="02040503050406030204" pitchFamily="18" charset="0"/>
                        </a:rPr>
                        <m:t>&gt;</m:t>
                      </m:r>
                      <m:r>
                        <a:rPr lang="en-GB" b="0" i="1" smtClean="0">
                          <a:latin typeface="Cambria Math" panose="02040503050406030204" pitchFamily="18" charset="0"/>
                        </a:rPr>
                        <m:t>0</m:t>
                      </m:r>
                    </m:oMath>
                  </m:oMathPara>
                </a14:m>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6097141" y="5036386"/>
                <a:ext cx="748025" cy="276999"/>
              </a:xfrm>
              <a:prstGeom prst="rect">
                <a:avLst/>
              </a:prstGeom>
              <a:blipFill rotWithShape="1">
                <a:blip r:embed="rId10"/>
                <a:stretch>
                  <a:fillRect l="-68" t="-73" r="-4262" b="123"/>
                </a:stretch>
              </a:blipFill>
            </p:spPr>
            <p:txBody>
              <a:bodyPr/>
              <a:lstStyle/>
              <a:p>
                <a:r>
                  <a:rPr lang="zh-CN" altLang="en-US">
                    <a:noFill/>
                  </a:rPr>
                  <a:t> </a:t>
                </a:r>
              </a:p>
            </p:txBody>
          </p:sp>
        </mc:Fallback>
      </mc:AlternateContent>
      <p:sp>
        <p:nvSpPr>
          <p:cNvPr id="74" name="Right Arrow 73"/>
          <p:cNvSpPr/>
          <p:nvPr/>
        </p:nvSpPr>
        <p:spPr>
          <a:xfrm>
            <a:off x="5004048" y="5517232"/>
            <a:ext cx="745622" cy="3249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5" name="TextBox 74"/>
              <p:cNvSpPr txBox="1"/>
              <p:nvPr/>
            </p:nvSpPr>
            <p:spPr>
              <a:xfrm>
                <a:off x="5940152" y="5528265"/>
                <a:ext cx="74802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rPr>
                            <m:t>𝑧</m:t>
                          </m:r>
                        </m:sub>
                      </m:sSub>
                      <m:r>
                        <a:rPr lang="en-GB" b="0" i="1" smtClean="0">
                          <a:latin typeface="Cambria Math" panose="02040503050406030204" pitchFamily="18" charset="0"/>
                        </a:rPr>
                        <m:t>&lt;</m:t>
                      </m:r>
                      <m:r>
                        <a:rPr lang="en-GB" b="0" i="1" smtClean="0">
                          <a:latin typeface="Cambria Math" panose="02040503050406030204" pitchFamily="18" charset="0"/>
                        </a:rPr>
                        <m:t>0</m:t>
                      </m:r>
                    </m:oMath>
                  </m:oMathPara>
                </a14:m>
                <a:endParaRPr lang="en-US" dirty="0"/>
              </a:p>
            </p:txBody>
          </p:sp>
        </mc:Choice>
        <mc:Fallback>
          <p:sp>
            <p:nvSpPr>
              <p:cNvPr id="75" name="TextBox 74"/>
              <p:cNvSpPr txBox="1">
                <a:spLocks noRot="1" noChangeAspect="1" noMove="1" noResize="1" noEditPoints="1" noAdjustHandles="1" noChangeArrowheads="1" noChangeShapeType="1" noTextEdit="1"/>
              </p:cNvSpPr>
              <p:nvPr/>
            </p:nvSpPr>
            <p:spPr>
              <a:xfrm>
                <a:off x="5940152" y="5528265"/>
                <a:ext cx="748025" cy="276999"/>
              </a:xfrm>
              <a:prstGeom prst="rect">
                <a:avLst/>
              </a:prstGeom>
              <a:blipFill rotWithShape="1">
                <a:blip r:embed="rId11"/>
                <a:stretch>
                  <a:fillRect l="-48" t="-213" r="-4282" b="34"/>
                </a:stretch>
              </a:blipFill>
            </p:spPr>
            <p:txBody>
              <a:bodyPr/>
              <a:lstStyle/>
              <a:p>
                <a:r>
                  <a:rPr lang="zh-CN" altLang="en-US">
                    <a:noFill/>
                  </a:rPr>
                  <a:t> </a:t>
                </a:r>
              </a:p>
            </p:txBody>
          </p:sp>
        </mc:Fallback>
      </mc:AlternateContent>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6832"/>
            <a:ext cx="8229600" cy="1143000"/>
          </a:xfrm>
        </p:spPr>
        <p:txBody>
          <a:bodyPr/>
          <a:lstStyle/>
          <a:p>
            <a:r>
              <a:rPr lang="en-US" dirty="0"/>
              <a:t>Rest time (5 minutes)</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028" y="-99392"/>
            <a:ext cx="8229600" cy="1143000"/>
          </a:xfrm>
        </p:spPr>
        <p:txBody>
          <a:bodyPr/>
          <a:lstStyle/>
          <a:p>
            <a:r>
              <a:rPr lang="en-GB" dirty="0"/>
              <a:t>The angular velocity vector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Oval 2"/>
          <p:cNvSpPr/>
          <p:nvPr/>
        </p:nvSpPr>
        <p:spPr>
          <a:xfrm>
            <a:off x="3347864" y="963551"/>
            <a:ext cx="2664296" cy="2736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532529" y="1264706"/>
            <a:ext cx="216024"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endCxn id="3" idx="7"/>
          </p:cNvCxnSpPr>
          <p:nvPr/>
        </p:nvCxnSpPr>
        <p:spPr>
          <a:xfrm flipV="1">
            <a:off x="4788024" y="1364273"/>
            <a:ext cx="833959" cy="11114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TextBox 8"/>
              <p:cNvSpPr txBox="1"/>
              <p:nvPr/>
            </p:nvSpPr>
            <p:spPr>
              <a:xfrm>
                <a:off x="5033226" y="1614009"/>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𝑟</m:t>
                      </m:r>
                    </m:oMath>
                  </m:oMathPara>
                </a14:m>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5033226" y="1614009"/>
                <a:ext cx="171777" cy="276999"/>
              </a:xfrm>
              <a:prstGeom prst="rect">
                <a:avLst/>
              </a:prstGeom>
              <a:blipFill rotWithShape="1">
                <a:blip r:embed="rId1"/>
                <a:stretch>
                  <a:fillRect l="-126" t="-171" r="-18167" b="221"/>
                </a:stretch>
              </a:blipFill>
            </p:spPr>
            <p:txBody>
              <a:bodyPr/>
              <a:lstStyle/>
              <a:p>
                <a:r>
                  <a:rPr lang="zh-CN" altLang="en-US">
                    <a:noFill/>
                  </a:rPr>
                  <a:t> </a:t>
                </a:r>
              </a:p>
            </p:txBody>
          </p:sp>
        </mc:Fallback>
      </mc:AlternateContent>
      <p:sp>
        <p:nvSpPr>
          <p:cNvPr id="15" name="Freeform 14"/>
          <p:cNvSpPr/>
          <p:nvPr/>
        </p:nvSpPr>
        <p:spPr>
          <a:xfrm>
            <a:off x="5004246" y="2192430"/>
            <a:ext cx="45719" cy="290229"/>
          </a:xfrm>
          <a:custGeom>
            <a:avLst/>
            <a:gdLst>
              <a:gd name="connsiteX0" fmla="*/ 39189 w 183277"/>
              <a:gd name="connsiteY0" fmla="*/ 418012 h 418012"/>
              <a:gd name="connsiteX1" fmla="*/ 182880 w 183277"/>
              <a:gd name="connsiteY1" fmla="*/ 156755 h 418012"/>
              <a:gd name="connsiteX2" fmla="*/ 0 w 183277"/>
              <a:gd name="connsiteY2" fmla="*/ 0 h 418012"/>
              <a:gd name="connsiteX3" fmla="*/ 0 w 183277"/>
              <a:gd name="connsiteY3" fmla="*/ 0 h 418012"/>
            </a:gdLst>
            <a:ahLst/>
            <a:cxnLst>
              <a:cxn ang="0">
                <a:pos x="connsiteX0" y="connsiteY0"/>
              </a:cxn>
              <a:cxn ang="0">
                <a:pos x="connsiteX1" y="connsiteY1"/>
              </a:cxn>
              <a:cxn ang="0">
                <a:pos x="connsiteX2" y="connsiteY2"/>
              </a:cxn>
              <a:cxn ang="0">
                <a:pos x="connsiteX3" y="connsiteY3"/>
              </a:cxn>
            </a:cxnLst>
            <a:rect l="l" t="t" r="r" b="b"/>
            <a:pathLst>
              <a:path w="183277" h="418012">
                <a:moveTo>
                  <a:pt x="39189" y="418012"/>
                </a:moveTo>
                <a:cubicBezTo>
                  <a:pt x="114300" y="322218"/>
                  <a:pt x="189411" y="226424"/>
                  <a:pt x="182880" y="156755"/>
                </a:cubicBezTo>
                <a:cubicBezTo>
                  <a:pt x="176349" y="87086"/>
                  <a:pt x="0" y="0"/>
                  <a:pt x="0" y="0"/>
                </a:cubicBez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6" name="TextBox 15"/>
              <p:cNvSpPr txBox="1"/>
              <p:nvPr/>
            </p:nvSpPr>
            <p:spPr>
              <a:xfrm>
                <a:off x="5119114" y="2087577"/>
                <a:ext cx="19428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16" name="TextBox 15"/>
              <p:cNvSpPr txBox="1">
                <a:spLocks noRot="1" noChangeAspect="1" noMove="1" noResize="1" noEditPoints="1" noAdjustHandles="1" noChangeArrowheads="1" noChangeShapeType="1" noTextEdit="1"/>
              </p:cNvSpPr>
              <p:nvPr/>
            </p:nvSpPr>
            <p:spPr>
              <a:xfrm>
                <a:off x="5119114" y="2087577"/>
                <a:ext cx="194284" cy="276999"/>
              </a:xfrm>
              <a:prstGeom prst="rect">
                <a:avLst/>
              </a:prstGeom>
              <a:blipFill rotWithShape="1">
                <a:blip r:embed="rId2"/>
                <a:stretch>
                  <a:fillRect l="-195" t="-120" r="-15507" b="170"/>
                </a:stretch>
              </a:blipFill>
            </p:spPr>
            <p:txBody>
              <a:bodyPr/>
              <a:lstStyle/>
              <a:p>
                <a:r>
                  <a:rPr lang="zh-CN" altLang="en-US">
                    <a:noFill/>
                  </a:rPr>
                  <a:t> </a:t>
                </a:r>
              </a:p>
            </p:txBody>
          </p:sp>
        </mc:Fallback>
      </mc:AlternateContent>
      <p:cxnSp>
        <p:nvCxnSpPr>
          <p:cNvPr id="20" name="Straight Arrow Connector 19"/>
          <p:cNvCxnSpPr/>
          <p:nvPr/>
        </p:nvCxnSpPr>
        <p:spPr>
          <a:xfrm flipH="1" flipV="1">
            <a:off x="5216256" y="963551"/>
            <a:ext cx="405727" cy="40072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2" name="TextBox 21"/>
              <p:cNvSpPr txBox="1"/>
              <p:nvPr/>
            </p:nvSpPr>
            <p:spPr>
              <a:xfrm>
                <a:off x="5602825" y="908720"/>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22" name="TextBox 21"/>
              <p:cNvSpPr txBox="1">
                <a:spLocks noRot="1" noChangeAspect="1" noMove="1" noResize="1" noEditPoints="1" noAdjustHandles="1" noChangeArrowheads="1" noChangeShapeType="1" noTextEdit="1"/>
              </p:cNvSpPr>
              <p:nvPr/>
            </p:nvSpPr>
            <p:spPr>
              <a:xfrm>
                <a:off x="5602825" y="908720"/>
                <a:ext cx="189474" cy="276999"/>
              </a:xfrm>
              <a:prstGeom prst="rect">
                <a:avLst/>
              </a:prstGeom>
              <a:blipFill rotWithShape="1">
                <a:blip r:embed="rId3"/>
                <a:stretch>
                  <a:fillRect l="-116" t="-13" r="-16177" b="-625"/>
                </a:stretch>
              </a:blipFill>
            </p:spPr>
            <p:txBody>
              <a:bodyPr/>
              <a:lstStyle/>
              <a:p>
                <a:r>
                  <a:rPr lang="zh-CN" altLang="en-US">
                    <a:noFill/>
                  </a:rPr>
                  <a:t> </a:t>
                </a:r>
              </a:p>
            </p:txBody>
          </p:sp>
        </mc:Fallback>
      </mc:AlternateContent>
      <p:cxnSp>
        <p:nvCxnSpPr>
          <p:cNvPr id="17" name="Straight Arrow Connector 16"/>
          <p:cNvCxnSpPr/>
          <p:nvPr/>
        </p:nvCxnSpPr>
        <p:spPr>
          <a:xfrm flipV="1">
            <a:off x="4762828" y="764704"/>
            <a:ext cx="0" cy="17110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 name="TextBox 18"/>
              <p:cNvSpPr txBox="1"/>
              <p:nvPr/>
            </p:nvSpPr>
            <p:spPr>
              <a:xfrm>
                <a:off x="6757782" y="2331703"/>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6757782" y="2331703"/>
                <a:ext cx="188128" cy="276999"/>
              </a:xfrm>
              <a:prstGeom prst="rect">
                <a:avLst/>
              </a:prstGeom>
              <a:blipFill rotWithShape="1">
                <a:blip r:embed="rId4"/>
                <a:stretch>
                  <a:fillRect l="-60" t="-223" r="-16053" b="44"/>
                </a:stretch>
              </a:blipFill>
            </p:spPr>
            <p:txBody>
              <a:bodyPr/>
              <a:lstStyle/>
              <a:p>
                <a:r>
                  <a:rPr lang="zh-CN" altLang="en-US">
                    <a:noFill/>
                  </a:rPr>
                  <a:t> </a:t>
                </a:r>
              </a:p>
            </p:txBody>
          </p:sp>
        </mc:Fallback>
      </mc:AlternateContent>
      <p:sp>
        <p:nvSpPr>
          <p:cNvPr id="25" name="Oval 24"/>
          <p:cNvSpPr/>
          <p:nvPr/>
        </p:nvSpPr>
        <p:spPr>
          <a:xfrm>
            <a:off x="4716016" y="2431388"/>
            <a:ext cx="97204" cy="1335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p:nvPr/>
        </p:nvCxnSpPr>
        <p:spPr>
          <a:xfrm>
            <a:off x="4762828" y="2512148"/>
            <a:ext cx="18236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1" name="TextBox 30"/>
              <p:cNvSpPr txBox="1"/>
              <p:nvPr/>
            </p:nvSpPr>
            <p:spPr>
              <a:xfrm>
                <a:off x="4488138" y="626204"/>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31" name="TextBox 30"/>
              <p:cNvSpPr txBox="1">
                <a:spLocks noRot="1" noChangeAspect="1" noMove="1" noResize="1" noEditPoints="1" noAdjustHandles="1" noChangeArrowheads="1" noChangeShapeType="1" noTextEdit="1"/>
              </p:cNvSpPr>
              <p:nvPr/>
            </p:nvSpPr>
            <p:spPr>
              <a:xfrm>
                <a:off x="4488138" y="626204"/>
                <a:ext cx="191526" cy="276999"/>
              </a:xfrm>
              <a:prstGeom prst="rect">
                <a:avLst/>
              </a:prstGeom>
              <a:blipFill rotWithShape="1">
                <a:blip r:embed="rId5"/>
                <a:stretch>
                  <a:fillRect l="-310" t="-34" r="-16064" b="8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 name="TextBox 31"/>
              <p:cNvSpPr txBox="1"/>
              <p:nvPr/>
            </p:nvSpPr>
            <p:spPr>
              <a:xfrm>
                <a:off x="4460405" y="2409755"/>
                <a:ext cx="1738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4460405" y="2409755"/>
                <a:ext cx="173894" cy="276999"/>
              </a:xfrm>
              <a:prstGeom prst="rect">
                <a:avLst/>
              </a:prstGeom>
              <a:blipFill rotWithShape="1">
                <a:blip r:embed="rId6"/>
                <a:stretch>
                  <a:fillRect l="-95" t="-204" r="-17853" b="25"/>
                </a:stretch>
              </a:blipFill>
            </p:spPr>
            <p:txBody>
              <a:bodyPr/>
              <a:lstStyle/>
              <a:p>
                <a:r>
                  <a:rPr lang="zh-CN" altLang="en-US">
                    <a:noFill/>
                  </a:rPr>
                  <a:t> </a:t>
                </a:r>
              </a:p>
            </p:txBody>
          </p:sp>
        </mc:Fallback>
      </mc:AlternateContent>
      <p:sp>
        <p:nvSpPr>
          <p:cNvPr id="35" name="Oval 34"/>
          <p:cNvSpPr/>
          <p:nvPr/>
        </p:nvSpPr>
        <p:spPr>
          <a:xfrm>
            <a:off x="7020272" y="1484784"/>
            <a:ext cx="304454" cy="40531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7138573" y="1617471"/>
            <a:ext cx="97204" cy="13351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6" name="TextBox 35"/>
              <p:cNvSpPr txBox="1"/>
              <p:nvPr/>
            </p:nvSpPr>
            <p:spPr>
              <a:xfrm flipH="1">
                <a:off x="6897565" y="960434"/>
                <a:ext cx="2246435" cy="369332"/>
              </a:xfrm>
              <a:prstGeom prst="rect">
                <a:avLst/>
              </a:prstGeom>
              <a:noFill/>
            </p:spPr>
            <p:txBody>
              <a:bodyPr wrap="square" rtlCol="0">
                <a:spAutoFit/>
              </a:bodyPr>
              <a:lstStyle/>
              <a:p>
                <a:r>
                  <a:rPr lang="en-GB" dirty="0"/>
                  <a:t>Direction of </a:t>
                </a:r>
                <a14:m>
                  <m:oMath xmlns:m="http://schemas.openxmlformats.org/officeDocument/2006/math">
                    <m:acc>
                      <m:accPr>
                        <m:chr m:val="⃗"/>
                        <m:ctrlPr>
                          <a:rPr lang="en-GB" i="1" smtClean="0">
                            <a:latin typeface="Cambria Math" panose="02040503050406030204" pitchFamily="18" charset="0"/>
                          </a:rPr>
                        </m:ctrlPr>
                      </m:accPr>
                      <m:e>
                        <m:r>
                          <a:rPr lang="en-GB" i="1" smtClean="0">
                            <a:latin typeface="Cambria Math" panose="02040503050406030204" pitchFamily="18" charset="0"/>
                            <a:ea typeface="Cambria Math" panose="02040503050406030204" pitchFamily="18" charset="0"/>
                          </a:rPr>
                          <m:t>𝜔</m:t>
                        </m:r>
                      </m:e>
                    </m:acc>
                  </m:oMath>
                </a14:m>
                <a:endParaRPr lang="en-US" dirty="0"/>
              </a:p>
            </p:txBody>
          </p:sp>
        </mc:Choice>
        <mc:Fallback>
          <p:sp>
            <p:nvSpPr>
              <p:cNvPr id="36" name="TextBox 35"/>
              <p:cNvSpPr txBox="1">
                <a:spLocks noRot="1" noChangeAspect="1" noMove="1" noResize="1" noEditPoints="1" noAdjustHandles="1" noChangeArrowheads="1" noChangeShapeType="1" noTextEdit="1"/>
              </p:cNvSpPr>
              <p:nvPr/>
            </p:nvSpPr>
            <p:spPr>
              <a:xfrm flipH="1">
                <a:off x="6897565" y="960434"/>
                <a:ext cx="2246435" cy="369332"/>
              </a:xfrm>
              <a:prstGeom prst="rect">
                <a:avLst/>
              </a:prstGeom>
              <a:blipFill rotWithShape="1">
                <a:blip r:embed="rId7"/>
                <a:stretch>
                  <a:fillRect l="-9" t="-85" b="21"/>
                </a:stretch>
              </a:blipFill>
            </p:spPr>
            <p:txBody>
              <a:bodyPr/>
              <a:lstStyle/>
              <a:p>
                <a:r>
                  <a:rPr lang="zh-CN" altLang="en-US">
                    <a:noFill/>
                  </a:rPr>
                  <a:t> </a:t>
                </a:r>
              </a:p>
            </p:txBody>
          </p:sp>
        </mc:Fallback>
      </mc:AlternateContent>
      <p:sp>
        <p:nvSpPr>
          <p:cNvPr id="37" name="TextBox 36"/>
          <p:cNvSpPr txBox="1"/>
          <p:nvPr/>
        </p:nvSpPr>
        <p:spPr>
          <a:xfrm>
            <a:off x="7453505" y="1441246"/>
            <a:ext cx="1690496" cy="646331"/>
          </a:xfrm>
          <a:prstGeom prst="rect">
            <a:avLst/>
          </a:prstGeom>
          <a:noFill/>
        </p:spPr>
        <p:txBody>
          <a:bodyPr wrap="square" rtlCol="0">
            <a:spAutoFit/>
          </a:bodyPr>
          <a:lstStyle/>
          <a:p>
            <a:r>
              <a:rPr lang="en-GB" dirty="0"/>
              <a:t>Anti-clockwise motion</a:t>
            </a:r>
            <a:endParaRPr lang="en-US" dirty="0"/>
          </a:p>
        </p:txBody>
      </p:sp>
      <p:sp>
        <p:nvSpPr>
          <p:cNvPr id="43" name="Oval 42"/>
          <p:cNvSpPr/>
          <p:nvPr/>
        </p:nvSpPr>
        <p:spPr>
          <a:xfrm>
            <a:off x="7020272" y="2300254"/>
            <a:ext cx="304454" cy="40531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7453505" y="2276872"/>
            <a:ext cx="1690496" cy="646331"/>
          </a:xfrm>
          <a:prstGeom prst="rect">
            <a:avLst/>
          </a:prstGeom>
          <a:noFill/>
        </p:spPr>
        <p:txBody>
          <a:bodyPr wrap="square" rtlCol="0">
            <a:spAutoFit/>
          </a:bodyPr>
          <a:lstStyle/>
          <a:p>
            <a:r>
              <a:rPr lang="en-GB" dirty="0"/>
              <a:t>Clockwise motion</a:t>
            </a:r>
            <a:endParaRPr lang="en-US" dirty="0"/>
          </a:p>
        </p:txBody>
      </p:sp>
      <p:cxnSp>
        <p:nvCxnSpPr>
          <p:cNvPr id="39" name="Straight Connector 38"/>
          <p:cNvCxnSpPr>
            <a:stCxn id="43" idx="5"/>
            <a:endCxn id="43" idx="1"/>
          </p:cNvCxnSpPr>
          <p:nvPr/>
        </p:nvCxnSpPr>
        <p:spPr>
          <a:xfrm flipH="1" flipV="1">
            <a:off x="7064858" y="2359612"/>
            <a:ext cx="215282" cy="2866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3" idx="3"/>
            <a:endCxn id="43" idx="7"/>
          </p:cNvCxnSpPr>
          <p:nvPr/>
        </p:nvCxnSpPr>
        <p:spPr>
          <a:xfrm flipV="1">
            <a:off x="7064858" y="2359612"/>
            <a:ext cx="215282" cy="2866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9" name="TextBox 28"/>
              <p:cNvSpPr txBox="1"/>
              <p:nvPr/>
            </p:nvSpPr>
            <p:spPr>
              <a:xfrm flipH="1">
                <a:off x="6868077" y="2808866"/>
                <a:ext cx="2246435" cy="369332"/>
              </a:xfrm>
              <a:prstGeom prst="rect">
                <a:avLst/>
              </a:prstGeom>
              <a:noFill/>
            </p:spPr>
            <p:txBody>
              <a:bodyPr wrap="square" rtlCol="0">
                <a:spAutoFit/>
              </a:bodyPr>
              <a:lstStyle/>
              <a:p>
                <a:r>
                  <a:rPr lang="en-GB" dirty="0"/>
                  <a:t>Magnitude of </a:t>
                </a:r>
                <a14:m>
                  <m:oMath xmlns:m="http://schemas.openxmlformats.org/officeDocument/2006/math">
                    <m:acc>
                      <m:accPr>
                        <m:chr m:val="⃗"/>
                        <m:ctrlPr>
                          <a:rPr lang="en-GB" i="1" smtClean="0">
                            <a:latin typeface="Cambria Math" panose="02040503050406030204" pitchFamily="18" charset="0"/>
                          </a:rPr>
                        </m:ctrlPr>
                      </m:accPr>
                      <m:e>
                        <m:r>
                          <a:rPr lang="en-GB" i="1" smtClean="0">
                            <a:latin typeface="Cambria Math" panose="02040503050406030204" pitchFamily="18" charset="0"/>
                            <a:ea typeface="Cambria Math" panose="02040503050406030204" pitchFamily="18" charset="0"/>
                          </a:rPr>
                          <m:t>𝜔</m:t>
                        </m:r>
                      </m:e>
                    </m:acc>
                  </m:oMath>
                </a14:m>
                <a:endParaRPr lang="en-US" dirty="0"/>
              </a:p>
            </p:txBody>
          </p:sp>
        </mc:Choice>
        <mc:Fallback>
          <p:sp>
            <p:nvSpPr>
              <p:cNvPr id="29" name="TextBox 28"/>
              <p:cNvSpPr txBox="1">
                <a:spLocks noRot="1" noChangeAspect="1" noMove="1" noResize="1" noEditPoints="1" noAdjustHandles="1" noChangeArrowheads="1" noChangeShapeType="1" noTextEdit="1"/>
              </p:cNvSpPr>
              <p:nvPr/>
            </p:nvSpPr>
            <p:spPr>
              <a:xfrm flipH="1">
                <a:off x="6868077" y="2808866"/>
                <a:ext cx="2246435" cy="369332"/>
              </a:xfrm>
              <a:prstGeom prst="rect">
                <a:avLst/>
              </a:prstGeom>
              <a:blipFill rotWithShape="1">
                <a:blip r:embed="rId8"/>
                <a:stretch>
                  <a:fillRect l="-25" t="-71" r="16" b="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6459885" y="3210837"/>
                <a:ext cx="2432333" cy="61625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𝜔</m:t>
                              </m:r>
                            </m:e>
                          </m:acc>
                        </m:e>
                      </m:d>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𝑟</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𝜃</m:t>
                              </m:r>
                            </m:num>
                            <m:den>
                              <m:r>
                                <a:rPr lang="en-US" b="0" i="1" smtClean="0">
                                  <a:latin typeface="Cambria Math" panose="02040503050406030204" pitchFamily="18" charset="0"/>
                                  <a:ea typeface="Cambria Math" panose="02040503050406030204" pitchFamily="18" charset="0"/>
                                </a:rPr>
                                <m:t>𝑑𝑡</m:t>
                              </m:r>
                            </m:den>
                          </m:f>
                        </m:e>
                      </m:d>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ea typeface="Cambria Math" panose="02040503050406030204" pitchFamily="18" charset="0"/>
                                </a:rPr>
                                <m:t>𝑧</m:t>
                              </m:r>
                            </m:sub>
                          </m:sSub>
                        </m:e>
                      </m:d>
                    </m:oMath>
                  </m:oMathPara>
                </a14:m>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6459885" y="3210837"/>
                <a:ext cx="2432333" cy="616259"/>
              </a:xfrm>
              <a:prstGeom prst="rect">
                <a:avLst/>
              </a:prstGeom>
              <a:blipFill rotWithShape="1">
                <a:blip r:embed="rId9"/>
                <a:stretch>
                  <a:fillRect l="-1" t="-45" r="-535" b="95"/>
                </a:stretch>
              </a:blipFill>
            </p:spPr>
            <p:txBody>
              <a:bodyPr/>
              <a:lstStyle/>
              <a:p>
                <a:r>
                  <a:rPr lang="zh-CN" altLang="en-US">
                    <a:noFill/>
                  </a:rPr>
                  <a:t> </a:t>
                </a:r>
              </a:p>
            </p:txBody>
          </p:sp>
        </mc:Fallback>
      </mc:AlternateContent>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028" y="-99392"/>
            <a:ext cx="8229600" cy="1143000"/>
          </a:xfrm>
        </p:spPr>
        <p:txBody>
          <a:bodyPr/>
          <a:lstStyle/>
          <a:p>
            <a:r>
              <a:rPr lang="en-GB" dirty="0"/>
              <a:t>The angular velocity vector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Oval 2"/>
          <p:cNvSpPr/>
          <p:nvPr/>
        </p:nvSpPr>
        <p:spPr>
          <a:xfrm>
            <a:off x="3347864" y="963551"/>
            <a:ext cx="2664296" cy="2736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532529" y="1264706"/>
            <a:ext cx="216024"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endCxn id="3" idx="7"/>
          </p:cNvCxnSpPr>
          <p:nvPr/>
        </p:nvCxnSpPr>
        <p:spPr>
          <a:xfrm flipV="1">
            <a:off x="4788024" y="1364273"/>
            <a:ext cx="833959" cy="11114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TextBox 8"/>
              <p:cNvSpPr txBox="1"/>
              <p:nvPr/>
            </p:nvSpPr>
            <p:spPr>
              <a:xfrm>
                <a:off x="5033226" y="1614009"/>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𝑟</m:t>
                      </m:r>
                    </m:oMath>
                  </m:oMathPara>
                </a14:m>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5033226" y="1614009"/>
                <a:ext cx="171777" cy="276999"/>
              </a:xfrm>
              <a:prstGeom prst="rect">
                <a:avLst/>
              </a:prstGeom>
              <a:blipFill rotWithShape="1">
                <a:blip r:embed="rId1"/>
                <a:stretch>
                  <a:fillRect l="-126" t="-171" r="-18167" b="221"/>
                </a:stretch>
              </a:blipFill>
            </p:spPr>
            <p:txBody>
              <a:bodyPr/>
              <a:lstStyle/>
              <a:p>
                <a:r>
                  <a:rPr lang="zh-CN" altLang="en-US">
                    <a:noFill/>
                  </a:rPr>
                  <a:t> </a:t>
                </a:r>
              </a:p>
            </p:txBody>
          </p:sp>
        </mc:Fallback>
      </mc:AlternateContent>
      <p:sp>
        <p:nvSpPr>
          <p:cNvPr id="15" name="Freeform 14"/>
          <p:cNvSpPr/>
          <p:nvPr/>
        </p:nvSpPr>
        <p:spPr>
          <a:xfrm>
            <a:off x="5004246" y="2192430"/>
            <a:ext cx="45719" cy="290229"/>
          </a:xfrm>
          <a:custGeom>
            <a:avLst/>
            <a:gdLst>
              <a:gd name="connsiteX0" fmla="*/ 39189 w 183277"/>
              <a:gd name="connsiteY0" fmla="*/ 418012 h 418012"/>
              <a:gd name="connsiteX1" fmla="*/ 182880 w 183277"/>
              <a:gd name="connsiteY1" fmla="*/ 156755 h 418012"/>
              <a:gd name="connsiteX2" fmla="*/ 0 w 183277"/>
              <a:gd name="connsiteY2" fmla="*/ 0 h 418012"/>
              <a:gd name="connsiteX3" fmla="*/ 0 w 183277"/>
              <a:gd name="connsiteY3" fmla="*/ 0 h 418012"/>
            </a:gdLst>
            <a:ahLst/>
            <a:cxnLst>
              <a:cxn ang="0">
                <a:pos x="connsiteX0" y="connsiteY0"/>
              </a:cxn>
              <a:cxn ang="0">
                <a:pos x="connsiteX1" y="connsiteY1"/>
              </a:cxn>
              <a:cxn ang="0">
                <a:pos x="connsiteX2" y="connsiteY2"/>
              </a:cxn>
              <a:cxn ang="0">
                <a:pos x="connsiteX3" y="connsiteY3"/>
              </a:cxn>
            </a:cxnLst>
            <a:rect l="l" t="t" r="r" b="b"/>
            <a:pathLst>
              <a:path w="183277" h="418012">
                <a:moveTo>
                  <a:pt x="39189" y="418012"/>
                </a:moveTo>
                <a:cubicBezTo>
                  <a:pt x="114300" y="322218"/>
                  <a:pt x="189411" y="226424"/>
                  <a:pt x="182880" y="156755"/>
                </a:cubicBezTo>
                <a:cubicBezTo>
                  <a:pt x="176349" y="87086"/>
                  <a:pt x="0" y="0"/>
                  <a:pt x="0" y="0"/>
                </a:cubicBez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6" name="TextBox 15"/>
              <p:cNvSpPr txBox="1"/>
              <p:nvPr/>
            </p:nvSpPr>
            <p:spPr>
              <a:xfrm>
                <a:off x="5119114" y="2087577"/>
                <a:ext cx="19428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16" name="TextBox 15"/>
              <p:cNvSpPr txBox="1">
                <a:spLocks noRot="1" noChangeAspect="1" noMove="1" noResize="1" noEditPoints="1" noAdjustHandles="1" noChangeArrowheads="1" noChangeShapeType="1" noTextEdit="1"/>
              </p:cNvSpPr>
              <p:nvPr/>
            </p:nvSpPr>
            <p:spPr>
              <a:xfrm>
                <a:off x="5119114" y="2087577"/>
                <a:ext cx="194284" cy="276999"/>
              </a:xfrm>
              <a:prstGeom prst="rect">
                <a:avLst/>
              </a:prstGeom>
              <a:blipFill rotWithShape="1">
                <a:blip r:embed="rId2"/>
                <a:stretch>
                  <a:fillRect l="-195" t="-120" r="-15507" b="170"/>
                </a:stretch>
              </a:blipFill>
            </p:spPr>
            <p:txBody>
              <a:bodyPr/>
              <a:lstStyle/>
              <a:p>
                <a:r>
                  <a:rPr lang="zh-CN" altLang="en-US">
                    <a:noFill/>
                  </a:rPr>
                  <a:t> </a:t>
                </a:r>
              </a:p>
            </p:txBody>
          </p:sp>
        </mc:Fallback>
      </mc:AlternateContent>
      <p:cxnSp>
        <p:nvCxnSpPr>
          <p:cNvPr id="20" name="Straight Arrow Connector 19"/>
          <p:cNvCxnSpPr/>
          <p:nvPr/>
        </p:nvCxnSpPr>
        <p:spPr>
          <a:xfrm flipH="1" flipV="1">
            <a:off x="5216256" y="963551"/>
            <a:ext cx="405727" cy="40072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2" name="TextBox 21"/>
              <p:cNvSpPr txBox="1"/>
              <p:nvPr/>
            </p:nvSpPr>
            <p:spPr>
              <a:xfrm>
                <a:off x="5602825" y="908720"/>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22" name="TextBox 21"/>
              <p:cNvSpPr txBox="1">
                <a:spLocks noRot="1" noChangeAspect="1" noMove="1" noResize="1" noEditPoints="1" noAdjustHandles="1" noChangeArrowheads="1" noChangeShapeType="1" noTextEdit="1"/>
              </p:cNvSpPr>
              <p:nvPr/>
            </p:nvSpPr>
            <p:spPr>
              <a:xfrm>
                <a:off x="5602825" y="908720"/>
                <a:ext cx="189474" cy="276999"/>
              </a:xfrm>
              <a:prstGeom prst="rect">
                <a:avLst/>
              </a:prstGeom>
              <a:blipFill rotWithShape="1">
                <a:blip r:embed="rId3"/>
                <a:stretch>
                  <a:fillRect l="-116" t="-13" r="-16177" b="-62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358445" y="3944259"/>
                <a:ext cx="8715142" cy="830997"/>
              </a:xfrm>
              <a:prstGeom prst="rect">
                <a:avLst/>
              </a:prstGeom>
              <a:noFill/>
            </p:spPr>
            <p:txBody>
              <a:bodyPr wrap="square" rtlCol="0">
                <a:spAutoFit/>
              </a:bodyPr>
              <a:lstStyle/>
              <a:p>
                <a:r>
                  <a:rPr lang="en-GB" sz="2400" dirty="0"/>
                  <a:t>Why it is more interesting to study </a:t>
                </a:r>
                <a14:m>
                  <m:oMath xmlns:m="http://schemas.openxmlformats.org/officeDocument/2006/math">
                    <m:sSub>
                      <m:sSubPr>
                        <m:ctrlPr>
                          <a:rPr lang="en-GB" sz="2400" i="1" smtClean="0">
                            <a:latin typeface="Cambria Math" panose="02040503050406030204" pitchFamily="18" charset="0"/>
                          </a:rPr>
                        </m:ctrlPr>
                      </m:sSubPr>
                      <m:e>
                        <m:r>
                          <a:rPr lang="en-GB" sz="2400" i="1" smtClean="0">
                            <a:latin typeface="Cambria Math" panose="02040503050406030204" pitchFamily="18" charset="0"/>
                            <a:ea typeface="Cambria Math" panose="02040503050406030204" pitchFamily="18" charset="0"/>
                          </a:rPr>
                          <m:t>𝜔</m:t>
                        </m:r>
                      </m:e>
                      <m:sub>
                        <m:r>
                          <a:rPr lang="en-GB" sz="2400" b="0" i="1" smtClean="0">
                            <a:latin typeface="Cambria Math" panose="02040503050406030204" pitchFamily="18" charset="0"/>
                          </a:rPr>
                          <m:t>𝑧</m:t>
                        </m:r>
                      </m:sub>
                    </m:sSub>
                  </m:oMath>
                </a14:m>
                <a:r>
                  <a:rPr lang="en-US" sz="2400" dirty="0"/>
                  <a:t> rather than </a:t>
                </a:r>
                <a14:m>
                  <m:oMath xmlns:m="http://schemas.openxmlformats.org/officeDocument/2006/math">
                    <m:r>
                      <a:rPr lang="en-US" sz="2400" i="1" smtClean="0">
                        <a:latin typeface="Cambria Math" panose="02040503050406030204" pitchFamily="18" charset="0"/>
                        <a:ea typeface="Cambria Math" panose="02040503050406030204" pitchFamily="18" charset="0"/>
                      </a:rPr>
                      <m:t>𝜔</m:t>
                    </m:r>
                    <m:r>
                      <a:rPr lang="en-GB" sz="2400" b="0" i="1" smtClean="0">
                        <a:latin typeface="Cambria Math" panose="02040503050406030204" pitchFamily="18" charset="0"/>
                        <a:ea typeface="Cambria Math" panose="02040503050406030204" pitchFamily="18" charset="0"/>
                      </a:rPr>
                      <m:t>=</m:t>
                    </m:r>
                    <m:d>
                      <m:dPr>
                        <m:begChr m:val="|"/>
                        <m:endChr m:val="|"/>
                        <m:ctrlPr>
                          <a:rPr lang="en-GB" sz="2400" b="0" i="1" smtClean="0">
                            <a:latin typeface="Cambria Math" panose="02040503050406030204" pitchFamily="18" charset="0"/>
                            <a:ea typeface="Cambria Math" panose="02040503050406030204" pitchFamily="18" charset="0"/>
                          </a:rPr>
                        </m:ctrlPr>
                      </m:dPr>
                      <m:e>
                        <m:sSub>
                          <m:sSubPr>
                            <m:ctrlPr>
                              <a:rPr lang="en-GB" sz="2400" b="0" i="1" smtClean="0">
                                <a:latin typeface="Cambria Math" panose="02040503050406030204" pitchFamily="18" charset="0"/>
                                <a:ea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𝜔</m:t>
                            </m:r>
                          </m:e>
                          <m:sub>
                            <m:r>
                              <a:rPr lang="en-GB" sz="2400" b="0" i="1" smtClean="0">
                                <a:latin typeface="Cambria Math" panose="02040503050406030204" pitchFamily="18" charset="0"/>
                                <a:ea typeface="Cambria Math" panose="02040503050406030204" pitchFamily="18" charset="0"/>
                              </a:rPr>
                              <m:t>𝑧</m:t>
                            </m:r>
                          </m:sub>
                        </m:sSub>
                      </m:e>
                    </m:d>
                  </m:oMath>
                </a14:m>
                <a:r>
                  <a:rPr lang="en-US" sz="2400" dirty="0"/>
                  <a:t> , if both represent an angular velocity associated with the motion ?</a:t>
                </a:r>
                <a:endParaRPr lang="en-US" sz="2400" dirty="0"/>
              </a:p>
            </p:txBody>
          </p:sp>
        </mc:Choice>
        <mc:Fallback>
          <p:sp>
            <p:nvSpPr>
              <p:cNvPr id="12" name="TextBox 11"/>
              <p:cNvSpPr txBox="1">
                <a:spLocks noRot="1" noChangeAspect="1" noMove="1" noResize="1" noEditPoints="1" noAdjustHandles="1" noChangeArrowheads="1" noChangeShapeType="1" noTextEdit="1"/>
              </p:cNvSpPr>
              <p:nvPr/>
            </p:nvSpPr>
            <p:spPr>
              <a:xfrm>
                <a:off x="358445" y="3944259"/>
                <a:ext cx="8715142" cy="830997"/>
              </a:xfrm>
              <a:prstGeom prst="rect">
                <a:avLst/>
              </a:prstGeom>
              <a:blipFill rotWithShape="1">
                <a:blip r:embed="rId4"/>
                <a:stretch>
                  <a:fillRect l="-3" t="-33" r="1" b="7"/>
                </a:stretch>
              </a:blipFill>
            </p:spPr>
            <p:txBody>
              <a:bodyPr/>
              <a:lstStyle/>
              <a:p>
                <a:r>
                  <a:rPr lang="zh-CN" altLang="en-US">
                    <a:noFill/>
                  </a:rPr>
                  <a:t> </a:t>
                </a:r>
              </a:p>
            </p:txBody>
          </p:sp>
        </mc:Fallback>
      </mc:AlternateContent>
      <p:cxnSp>
        <p:nvCxnSpPr>
          <p:cNvPr id="17" name="Straight Arrow Connector 16"/>
          <p:cNvCxnSpPr/>
          <p:nvPr/>
        </p:nvCxnSpPr>
        <p:spPr>
          <a:xfrm flipV="1">
            <a:off x="4762828" y="764704"/>
            <a:ext cx="0" cy="17110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 name="TextBox 18"/>
              <p:cNvSpPr txBox="1"/>
              <p:nvPr/>
            </p:nvSpPr>
            <p:spPr>
              <a:xfrm>
                <a:off x="6757782" y="2331703"/>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6757782" y="2331703"/>
                <a:ext cx="188128" cy="276999"/>
              </a:xfrm>
              <a:prstGeom prst="rect">
                <a:avLst/>
              </a:prstGeom>
              <a:blipFill rotWithShape="1">
                <a:blip r:embed="rId5"/>
                <a:stretch>
                  <a:fillRect l="-60" t="-223" r="-16053" b="44"/>
                </a:stretch>
              </a:blipFill>
            </p:spPr>
            <p:txBody>
              <a:bodyPr/>
              <a:lstStyle/>
              <a:p>
                <a:r>
                  <a:rPr lang="zh-CN" altLang="en-US">
                    <a:noFill/>
                  </a:rPr>
                  <a:t> </a:t>
                </a:r>
              </a:p>
            </p:txBody>
          </p:sp>
        </mc:Fallback>
      </mc:AlternateContent>
      <p:sp>
        <p:nvSpPr>
          <p:cNvPr id="25" name="Oval 24"/>
          <p:cNvSpPr/>
          <p:nvPr/>
        </p:nvSpPr>
        <p:spPr>
          <a:xfrm>
            <a:off x="4716016" y="2431388"/>
            <a:ext cx="97204" cy="1335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p:nvPr/>
        </p:nvCxnSpPr>
        <p:spPr>
          <a:xfrm>
            <a:off x="4762828" y="2512148"/>
            <a:ext cx="18236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1" name="TextBox 30"/>
              <p:cNvSpPr txBox="1"/>
              <p:nvPr/>
            </p:nvSpPr>
            <p:spPr>
              <a:xfrm>
                <a:off x="4488138" y="626204"/>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31" name="TextBox 30"/>
              <p:cNvSpPr txBox="1">
                <a:spLocks noRot="1" noChangeAspect="1" noMove="1" noResize="1" noEditPoints="1" noAdjustHandles="1" noChangeArrowheads="1" noChangeShapeType="1" noTextEdit="1"/>
              </p:cNvSpPr>
              <p:nvPr/>
            </p:nvSpPr>
            <p:spPr>
              <a:xfrm>
                <a:off x="4488138" y="626204"/>
                <a:ext cx="191526" cy="276999"/>
              </a:xfrm>
              <a:prstGeom prst="rect">
                <a:avLst/>
              </a:prstGeom>
              <a:blipFill rotWithShape="1">
                <a:blip r:embed="rId6"/>
                <a:stretch>
                  <a:fillRect l="-310" t="-34" r="-16064" b="8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 name="TextBox 31"/>
              <p:cNvSpPr txBox="1"/>
              <p:nvPr/>
            </p:nvSpPr>
            <p:spPr>
              <a:xfrm>
                <a:off x="4460405" y="2409755"/>
                <a:ext cx="1738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4460405" y="2409755"/>
                <a:ext cx="173894" cy="276999"/>
              </a:xfrm>
              <a:prstGeom prst="rect">
                <a:avLst/>
              </a:prstGeom>
              <a:blipFill rotWithShape="1">
                <a:blip r:embed="rId7"/>
                <a:stretch>
                  <a:fillRect l="-95" t="-204" r="-17853" b="25"/>
                </a:stretch>
              </a:blipFill>
            </p:spPr>
            <p:txBody>
              <a:bodyPr/>
              <a:lstStyle/>
              <a:p>
                <a:r>
                  <a:rPr lang="zh-CN" altLang="en-US">
                    <a:noFill/>
                  </a:rPr>
                  <a:t> </a:t>
                </a:r>
              </a:p>
            </p:txBody>
          </p:sp>
        </mc:Fallback>
      </mc:AlternateContent>
      <p:sp>
        <p:nvSpPr>
          <p:cNvPr id="35" name="Oval 34"/>
          <p:cNvSpPr/>
          <p:nvPr/>
        </p:nvSpPr>
        <p:spPr>
          <a:xfrm>
            <a:off x="7020272" y="1484784"/>
            <a:ext cx="304454" cy="40531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7138573" y="1617471"/>
            <a:ext cx="97204" cy="13351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6" name="TextBox 35"/>
              <p:cNvSpPr txBox="1"/>
              <p:nvPr/>
            </p:nvSpPr>
            <p:spPr>
              <a:xfrm flipH="1">
                <a:off x="6897565" y="960434"/>
                <a:ext cx="2246435" cy="369332"/>
              </a:xfrm>
              <a:prstGeom prst="rect">
                <a:avLst/>
              </a:prstGeom>
              <a:noFill/>
            </p:spPr>
            <p:txBody>
              <a:bodyPr wrap="square" rtlCol="0">
                <a:spAutoFit/>
              </a:bodyPr>
              <a:lstStyle/>
              <a:p>
                <a:r>
                  <a:rPr lang="en-GB" dirty="0"/>
                  <a:t>Direction of </a:t>
                </a:r>
                <a14:m>
                  <m:oMath xmlns:m="http://schemas.openxmlformats.org/officeDocument/2006/math">
                    <m:acc>
                      <m:accPr>
                        <m:chr m:val="⃗"/>
                        <m:ctrlPr>
                          <a:rPr lang="en-GB" i="1" smtClean="0">
                            <a:latin typeface="Cambria Math" panose="02040503050406030204" pitchFamily="18" charset="0"/>
                          </a:rPr>
                        </m:ctrlPr>
                      </m:accPr>
                      <m:e>
                        <m:r>
                          <a:rPr lang="en-GB" i="1" smtClean="0">
                            <a:latin typeface="Cambria Math" panose="02040503050406030204" pitchFamily="18" charset="0"/>
                            <a:ea typeface="Cambria Math" panose="02040503050406030204" pitchFamily="18" charset="0"/>
                          </a:rPr>
                          <m:t>𝜔</m:t>
                        </m:r>
                      </m:e>
                    </m:acc>
                  </m:oMath>
                </a14:m>
                <a:endParaRPr lang="en-US" dirty="0"/>
              </a:p>
            </p:txBody>
          </p:sp>
        </mc:Choice>
        <mc:Fallback>
          <p:sp>
            <p:nvSpPr>
              <p:cNvPr id="36" name="TextBox 35"/>
              <p:cNvSpPr txBox="1">
                <a:spLocks noRot="1" noChangeAspect="1" noMove="1" noResize="1" noEditPoints="1" noAdjustHandles="1" noChangeArrowheads="1" noChangeShapeType="1" noTextEdit="1"/>
              </p:cNvSpPr>
              <p:nvPr/>
            </p:nvSpPr>
            <p:spPr>
              <a:xfrm flipH="1">
                <a:off x="6897565" y="960434"/>
                <a:ext cx="2246435" cy="369332"/>
              </a:xfrm>
              <a:prstGeom prst="rect">
                <a:avLst/>
              </a:prstGeom>
              <a:blipFill rotWithShape="1">
                <a:blip r:embed="rId8"/>
                <a:stretch>
                  <a:fillRect l="-9" t="-85" b="21"/>
                </a:stretch>
              </a:blipFill>
            </p:spPr>
            <p:txBody>
              <a:bodyPr/>
              <a:lstStyle/>
              <a:p>
                <a:r>
                  <a:rPr lang="zh-CN" altLang="en-US">
                    <a:noFill/>
                  </a:rPr>
                  <a:t> </a:t>
                </a:r>
              </a:p>
            </p:txBody>
          </p:sp>
        </mc:Fallback>
      </mc:AlternateContent>
      <p:sp>
        <p:nvSpPr>
          <p:cNvPr id="37" name="TextBox 36"/>
          <p:cNvSpPr txBox="1"/>
          <p:nvPr/>
        </p:nvSpPr>
        <p:spPr>
          <a:xfrm>
            <a:off x="7453505" y="1461402"/>
            <a:ext cx="1690496" cy="646331"/>
          </a:xfrm>
          <a:prstGeom prst="rect">
            <a:avLst/>
          </a:prstGeom>
          <a:noFill/>
        </p:spPr>
        <p:txBody>
          <a:bodyPr wrap="square" rtlCol="0">
            <a:spAutoFit/>
          </a:bodyPr>
          <a:lstStyle/>
          <a:p>
            <a:r>
              <a:rPr lang="en-GB" dirty="0"/>
              <a:t>Anti-clockwise motion</a:t>
            </a:r>
            <a:endParaRPr lang="en-US" dirty="0"/>
          </a:p>
        </p:txBody>
      </p:sp>
      <p:sp>
        <p:nvSpPr>
          <p:cNvPr id="43" name="Oval 42"/>
          <p:cNvSpPr/>
          <p:nvPr/>
        </p:nvSpPr>
        <p:spPr>
          <a:xfrm>
            <a:off x="7020272" y="2300254"/>
            <a:ext cx="304454" cy="40531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7453505" y="2276872"/>
            <a:ext cx="1690496" cy="646331"/>
          </a:xfrm>
          <a:prstGeom prst="rect">
            <a:avLst/>
          </a:prstGeom>
          <a:noFill/>
        </p:spPr>
        <p:txBody>
          <a:bodyPr wrap="square" rtlCol="0">
            <a:spAutoFit/>
          </a:bodyPr>
          <a:lstStyle/>
          <a:p>
            <a:r>
              <a:rPr lang="en-GB" dirty="0"/>
              <a:t>Clockwise motion</a:t>
            </a:r>
            <a:endParaRPr lang="en-US" dirty="0"/>
          </a:p>
        </p:txBody>
      </p:sp>
      <p:cxnSp>
        <p:nvCxnSpPr>
          <p:cNvPr id="39" name="Straight Connector 38"/>
          <p:cNvCxnSpPr>
            <a:stCxn id="43" idx="5"/>
            <a:endCxn id="43" idx="1"/>
          </p:cNvCxnSpPr>
          <p:nvPr/>
        </p:nvCxnSpPr>
        <p:spPr>
          <a:xfrm flipH="1" flipV="1">
            <a:off x="7064858" y="2359612"/>
            <a:ext cx="215282" cy="2866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3" idx="3"/>
            <a:endCxn id="43" idx="7"/>
          </p:cNvCxnSpPr>
          <p:nvPr/>
        </p:nvCxnSpPr>
        <p:spPr>
          <a:xfrm flipV="1">
            <a:off x="7064858" y="2359612"/>
            <a:ext cx="215282" cy="2866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7" name="TextBox 26"/>
              <p:cNvSpPr txBox="1"/>
              <p:nvPr/>
            </p:nvSpPr>
            <p:spPr>
              <a:xfrm flipH="1">
                <a:off x="6868077" y="2808866"/>
                <a:ext cx="2246435" cy="369332"/>
              </a:xfrm>
              <a:prstGeom prst="rect">
                <a:avLst/>
              </a:prstGeom>
              <a:noFill/>
            </p:spPr>
            <p:txBody>
              <a:bodyPr wrap="square" rtlCol="0">
                <a:spAutoFit/>
              </a:bodyPr>
              <a:lstStyle/>
              <a:p>
                <a:r>
                  <a:rPr lang="en-GB" dirty="0"/>
                  <a:t>Magnitude of </a:t>
                </a:r>
                <a14:m>
                  <m:oMath xmlns:m="http://schemas.openxmlformats.org/officeDocument/2006/math">
                    <m:acc>
                      <m:accPr>
                        <m:chr m:val="⃗"/>
                        <m:ctrlPr>
                          <a:rPr lang="en-GB" i="1" smtClean="0">
                            <a:latin typeface="Cambria Math" panose="02040503050406030204" pitchFamily="18" charset="0"/>
                          </a:rPr>
                        </m:ctrlPr>
                      </m:accPr>
                      <m:e>
                        <m:r>
                          <a:rPr lang="en-GB" i="1" smtClean="0">
                            <a:latin typeface="Cambria Math" panose="02040503050406030204" pitchFamily="18" charset="0"/>
                            <a:ea typeface="Cambria Math" panose="02040503050406030204" pitchFamily="18" charset="0"/>
                          </a:rPr>
                          <m:t>𝜔</m:t>
                        </m:r>
                      </m:e>
                    </m:acc>
                  </m:oMath>
                </a14:m>
                <a:endParaRPr lang="en-US" dirty="0"/>
              </a:p>
            </p:txBody>
          </p:sp>
        </mc:Choice>
        <mc:Fallback>
          <p:sp>
            <p:nvSpPr>
              <p:cNvPr id="27" name="TextBox 26"/>
              <p:cNvSpPr txBox="1">
                <a:spLocks noRot="1" noChangeAspect="1" noMove="1" noResize="1" noEditPoints="1" noAdjustHandles="1" noChangeArrowheads="1" noChangeShapeType="1" noTextEdit="1"/>
              </p:cNvSpPr>
              <p:nvPr/>
            </p:nvSpPr>
            <p:spPr>
              <a:xfrm flipH="1">
                <a:off x="6868077" y="2808866"/>
                <a:ext cx="2246435" cy="369332"/>
              </a:xfrm>
              <a:prstGeom prst="rect">
                <a:avLst/>
              </a:prstGeom>
              <a:blipFill rotWithShape="1">
                <a:blip r:embed="rId9"/>
                <a:stretch>
                  <a:fillRect l="-25" t="-71" r="16" b="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TextBox 27"/>
              <p:cNvSpPr txBox="1"/>
              <p:nvPr/>
            </p:nvSpPr>
            <p:spPr>
              <a:xfrm>
                <a:off x="6459885" y="3210837"/>
                <a:ext cx="2432333" cy="61625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𝜔</m:t>
                              </m:r>
                            </m:e>
                          </m:acc>
                        </m:e>
                      </m:d>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𝑟</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𝜃</m:t>
                              </m:r>
                            </m:num>
                            <m:den>
                              <m:r>
                                <a:rPr lang="en-US" b="0" i="1" smtClean="0">
                                  <a:latin typeface="Cambria Math" panose="02040503050406030204" pitchFamily="18" charset="0"/>
                                  <a:ea typeface="Cambria Math" panose="02040503050406030204" pitchFamily="18" charset="0"/>
                                </a:rPr>
                                <m:t>𝑑𝑡</m:t>
                              </m:r>
                            </m:den>
                          </m:f>
                        </m:e>
                      </m:d>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ea typeface="Cambria Math" panose="02040503050406030204" pitchFamily="18" charset="0"/>
                                </a:rPr>
                                <m:t>𝑧</m:t>
                              </m:r>
                            </m:sub>
                          </m:sSub>
                        </m:e>
                      </m:d>
                    </m:oMath>
                  </m:oMathPara>
                </a14:m>
                <a:endParaRPr lang="en-US" dirty="0"/>
              </a:p>
            </p:txBody>
          </p:sp>
        </mc:Choice>
        <mc:Fallback>
          <p:sp>
            <p:nvSpPr>
              <p:cNvPr id="28" name="TextBox 27"/>
              <p:cNvSpPr txBox="1">
                <a:spLocks noRot="1" noChangeAspect="1" noMove="1" noResize="1" noEditPoints="1" noAdjustHandles="1" noChangeArrowheads="1" noChangeShapeType="1" noTextEdit="1"/>
              </p:cNvSpPr>
              <p:nvPr/>
            </p:nvSpPr>
            <p:spPr>
              <a:xfrm>
                <a:off x="6459885" y="3210837"/>
                <a:ext cx="2432333" cy="616259"/>
              </a:xfrm>
              <a:prstGeom prst="rect">
                <a:avLst/>
              </a:prstGeom>
              <a:blipFill rotWithShape="1">
                <a:blip r:embed="rId10"/>
                <a:stretch>
                  <a:fillRect l="-1" t="-45" r="-535" b="95"/>
                </a:stretch>
              </a:blipFill>
            </p:spPr>
            <p:txBody>
              <a:bodyPr/>
              <a:lstStyle/>
              <a:p>
                <a:r>
                  <a:rPr lang="zh-CN" altLang="en-US">
                    <a:noFill/>
                  </a:rPr>
                  <a:t> </a:t>
                </a:r>
              </a:p>
            </p:txBody>
          </p:sp>
        </mc:Fallback>
      </mc:AlternateContent>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028" y="-99392"/>
            <a:ext cx="8229600" cy="1143000"/>
          </a:xfrm>
        </p:spPr>
        <p:txBody>
          <a:bodyPr/>
          <a:lstStyle/>
          <a:p>
            <a:r>
              <a:rPr lang="en-GB" dirty="0"/>
              <a:t>The angular velocity vector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Oval 2"/>
          <p:cNvSpPr/>
          <p:nvPr/>
        </p:nvSpPr>
        <p:spPr>
          <a:xfrm>
            <a:off x="3347864" y="963551"/>
            <a:ext cx="2664296" cy="2736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532529" y="1264706"/>
            <a:ext cx="216024"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endCxn id="3" idx="7"/>
          </p:cNvCxnSpPr>
          <p:nvPr/>
        </p:nvCxnSpPr>
        <p:spPr>
          <a:xfrm flipV="1">
            <a:off x="4788024" y="1364273"/>
            <a:ext cx="833959" cy="11114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TextBox 8"/>
              <p:cNvSpPr txBox="1"/>
              <p:nvPr/>
            </p:nvSpPr>
            <p:spPr>
              <a:xfrm>
                <a:off x="5033226" y="1614009"/>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𝑟</m:t>
                      </m:r>
                    </m:oMath>
                  </m:oMathPara>
                </a14:m>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5033226" y="1614009"/>
                <a:ext cx="171777" cy="276999"/>
              </a:xfrm>
              <a:prstGeom prst="rect">
                <a:avLst/>
              </a:prstGeom>
              <a:blipFill rotWithShape="1">
                <a:blip r:embed="rId1"/>
                <a:stretch>
                  <a:fillRect l="-126" t="-171" r="-18167" b="221"/>
                </a:stretch>
              </a:blipFill>
            </p:spPr>
            <p:txBody>
              <a:bodyPr/>
              <a:lstStyle/>
              <a:p>
                <a:r>
                  <a:rPr lang="zh-CN" altLang="en-US">
                    <a:noFill/>
                  </a:rPr>
                  <a:t> </a:t>
                </a:r>
              </a:p>
            </p:txBody>
          </p:sp>
        </mc:Fallback>
      </mc:AlternateContent>
      <p:sp>
        <p:nvSpPr>
          <p:cNvPr id="15" name="Freeform 14"/>
          <p:cNvSpPr/>
          <p:nvPr/>
        </p:nvSpPr>
        <p:spPr>
          <a:xfrm>
            <a:off x="5004246" y="2192430"/>
            <a:ext cx="45719" cy="290229"/>
          </a:xfrm>
          <a:custGeom>
            <a:avLst/>
            <a:gdLst>
              <a:gd name="connsiteX0" fmla="*/ 39189 w 183277"/>
              <a:gd name="connsiteY0" fmla="*/ 418012 h 418012"/>
              <a:gd name="connsiteX1" fmla="*/ 182880 w 183277"/>
              <a:gd name="connsiteY1" fmla="*/ 156755 h 418012"/>
              <a:gd name="connsiteX2" fmla="*/ 0 w 183277"/>
              <a:gd name="connsiteY2" fmla="*/ 0 h 418012"/>
              <a:gd name="connsiteX3" fmla="*/ 0 w 183277"/>
              <a:gd name="connsiteY3" fmla="*/ 0 h 418012"/>
            </a:gdLst>
            <a:ahLst/>
            <a:cxnLst>
              <a:cxn ang="0">
                <a:pos x="connsiteX0" y="connsiteY0"/>
              </a:cxn>
              <a:cxn ang="0">
                <a:pos x="connsiteX1" y="connsiteY1"/>
              </a:cxn>
              <a:cxn ang="0">
                <a:pos x="connsiteX2" y="connsiteY2"/>
              </a:cxn>
              <a:cxn ang="0">
                <a:pos x="connsiteX3" y="connsiteY3"/>
              </a:cxn>
            </a:cxnLst>
            <a:rect l="l" t="t" r="r" b="b"/>
            <a:pathLst>
              <a:path w="183277" h="418012">
                <a:moveTo>
                  <a:pt x="39189" y="418012"/>
                </a:moveTo>
                <a:cubicBezTo>
                  <a:pt x="114300" y="322218"/>
                  <a:pt x="189411" y="226424"/>
                  <a:pt x="182880" y="156755"/>
                </a:cubicBezTo>
                <a:cubicBezTo>
                  <a:pt x="176349" y="87086"/>
                  <a:pt x="0" y="0"/>
                  <a:pt x="0" y="0"/>
                </a:cubicBez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6" name="TextBox 15"/>
              <p:cNvSpPr txBox="1"/>
              <p:nvPr/>
            </p:nvSpPr>
            <p:spPr>
              <a:xfrm>
                <a:off x="5119114" y="2087577"/>
                <a:ext cx="19428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16" name="TextBox 15"/>
              <p:cNvSpPr txBox="1">
                <a:spLocks noRot="1" noChangeAspect="1" noMove="1" noResize="1" noEditPoints="1" noAdjustHandles="1" noChangeArrowheads="1" noChangeShapeType="1" noTextEdit="1"/>
              </p:cNvSpPr>
              <p:nvPr/>
            </p:nvSpPr>
            <p:spPr>
              <a:xfrm>
                <a:off x="5119114" y="2087577"/>
                <a:ext cx="194284" cy="276999"/>
              </a:xfrm>
              <a:prstGeom prst="rect">
                <a:avLst/>
              </a:prstGeom>
              <a:blipFill rotWithShape="1">
                <a:blip r:embed="rId2"/>
                <a:stretch>
                  <a:fillRect l="-195" t="-120" r="-15507" b="170"/>
                </a:stretch>
              </a:blipFill>
            </p:spPr>
            <p:txBody>
              <a:bodyPr/>
              <a:lstStyle/>
              <a:p>
                <a:r>
                  <a:rPr lang="zh-CN" altLang="en-US">
                    <a:noFill/>
                  </a:rPr>
                  <a:t> </a:t>
                </a:r>
              </a:p>
            </p:txBody>
          </p:sp>
        </mc:Fallback>
      </mc:AlternateContent>
      <p:cxnSp>
        <p:nvCxnSpPr>
          <p:cNvPr id="20" name="Straight Arrow Connector 19"/>
          <p:cNvCxnSpPr/>
          <p:nvPr/>
        </p:nvCxnSpPr>
        <p:spPr>
          <a:xfrm flipH="1" flipV="1">
            <a:off x="5216256" y="963551"/>
            <a:ext cx="405727" cy="40072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2" name="TextBox 21"/>
              <p:cNvSpPr txBox="1"/>
              <p:nvPr/>
            </p:nvSpPr>
            <p:spPr>
              <a:xfrm>
                <a:off x="5602825" y="908720"/>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22" name="TextBox 21"/>
              <p:cNvSpPr txBox="1">
                <a:spLocks noRot="1" noChangeAspect="1" noMove="1" noResize="1" noEditPoints="1" noAdjustHandles="1" noChangeArrowheads="1" noChangeShapeType="1" noTextEdit="1"/>
              </p:cNvSpPr>
              <p:nvPr/>
            </p:nvSpPr>
            <p:spPr>
              <a:xfrm>
                <a:off x="5602825" y="908720"/>
                <a:ext cx="189474" cy="276999"/>
              </a:xfrm>
              <a:prstGeom prst="rect">
                <a:avLst/>
              </a:prstGeom>
              <a:blipFill rotWithShape="1">
                <a:blip r:embed="rId3"/>
                <a:stretch>
                  <a:fillRect l="-116" t="-13" r="-16177" b="-62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358445" y="3944259"/>
                <a:ext cx="8715142" cy="830997"/>
              </a:xfrm>
              <a:prstGeom prst="rect">
                <a:avLst/>
              </a:prstGeom>
              <a:noFill/>
            </p:spPr>
            <p:txBody>
              <a:bodyPr wrap="square" rtlCol="0">
                <a:spAutoFit/>
              </a:bodyPr>
              <a:lstStyle/>
              <a:p>
                <a:r>
                  <a:rPr lang="en-GB" sz="2400" dirty="0"/>
                  <a:t>Why it is more interesting to study </a:t>
                </a:r>
                <a14:m>
                  <m:oMath xmlns:m="http://schemas.openxmlformats.org/officeDocument/2006/math">
                    <m:sSub>
                      <m:sSubPr>
                        <m:ctrlPr>
                          <a:rPr lang="en-GB" sz="2400" i="1" smtClean="0">
                            <a:latin typeface="Cambria Math" panose="02040503050406030204" pitchFamily="18" charset="0"/>
                          </a:rPr>
                        </m:ctrlPr>
                      </m:sSubPr>
                      <m:e>
                        <m:r>
                          <a:rPr lang="en-GB" sz="2400" i="1" smtClean="0">
                            <a:latin typeface="Cambria Math" panose="02040503050406030204" pitchFamily="18" charset="0"/>
                            <a:ea typeface="Cambria Math" panose="02040503050406030204" pitchFamily="18" charset="0"/>
                          </a:rPr>
                          <m:t>𝜔</m:t>
                        </m:r>
                      </m:e>
                      <m:sub>
                        <m:r>
                          <a:rPr lang="en-GB" sz="2400" b="0" i="1" smtClean="0">
                            <a:latin typeface="Cambria Math" panose="02040503050406030204" pitchFamily="18" charset="0"/>
                          </a:rPr>
                          <m:t>𝑧</m:t>
                        </m:r>
                      </m:sub>
                    </m:sSub>
                  </m:oMath>
                </a14:m>
                <a:r>
                  <a:rPr lang="en-US" sz="2400" dirty="0"/>
                  <a:t> rather than </a:t>
                </a:r>
                <a14:m>
                  <m:oMath xmlns:m="http://schemas.openxmlformats.org/officeDocument/2006/math">
                    <m:r>
                      <a:rPr lang="en-US" sz="2400" i="1" smtClean="0">
                        <a:latin typeface="Cambria Math" panose="02040503050406030204" pitchFamily="18" charset="0"/>
                        <a:ea typeface="Cambria Math" panose="02040503050406030204" pitchFamily="18" charset="0"/>
                      </a:rPr>
                      <m:t>𝜔</m:t>
                    </m:r>
                    <m:r>
                      <a:rPr lang="en-GB" sz="2400" b="0" i="1" smtClean="0">
                        <a:latin typeface="Cambria Math" panose="02040503050406030204" pitchFamily="18" charset="0"/>
                        <a:ea typeface="Cambria Math" panose="02040503050406030204" pitchFamily="18" charset="0"/>
                      </a:rPr>
                      <m:t>=</m:t>
                    </m:r>
                    <m:d>
                      <m:dPr>
                        <m:begChr m:val="|"/>
                        <m:endChr m:val="|"/>
                        <m:ctrlPr>
                          <a:rPr lang="en-GB" sz="2400" b="0" i="1" smtClean="0">
                            <a:latin typeface="Cambria Math" panose="02040503050406030204" pitchFamily="18" charset="0"/>
                            <a:ea typeface="Cambria Math" panose="02040503050406030204" pitchFamily="18" charset="0"/>
                          </a:rPr>
                        </m:ctrlPr>
                      </m:dPr>
                      <m:e>
                        <m:sSub>
                          <m:sSubPr>
                            <m:ctrlPr>
                              <a:rPr lang="en-GB" sz="2400" b="0" i="1" smtClean="0">
                                <a:latin typeface="Cambria Math" panose="02040503050406030204" pitchFamily="18" charset="0"/>
                                <a:ea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𝜔</m:t>
                            </m:r>
                          </m:e>
                          <m:sub>
                            <m:r>
                              <a:rPr lang="en-GB" sz="2400" b="0" i="1" smtClean="0">
                                <a:latin typeface="Cambria Math" panose="02040503050406030204" pitchFamily="18" charset="0"/>
                                <a:ea typeface="Cambria Math" panose="02040503050406030204" pitchFamily="18" charset="0"/>
                              </a:rPr>
                              <m:t>𝑧</m:t>
                            </m:r>
                          </m:sub>
                        </m:sSub>
                      </m:e>
                    </m:d>
                  </m:oMath>
                </a14:m>
                <a:r>
                  <a:rPr lang="en-US" sz="2400" dirty="0"/>
                  <a:t> , if both represent an angular velocity associated with the motion ?</a:t>
                </a:r>
                <a:endParaRPr lang="en-US" sz="2400" dirty="0"/>
              </a:p>
            </p:txBody>
          </p:sp>
        </mc:Choice>
        <mc:Fallback>
          <p:sp>
            <p:nvSpPr>
              <p:cNvPr id="12" name="TextBox 11"/>
              <p:cNvSpPr txBox="1">
                <a:spLocks noRot="1" noChangeAspect="1" noMove="1" noResize="1" noEditPoints="1" noAdjustHandles="1" noChangeArrowheads="1" noChangeShapeType="1" noTextEdit="1"/>
              </p:cNvSpPr>
              <p:nvPr/>
            </p:nvSpPr>
            <p:spPr>
              <a:xfrm>
                <a:off x="358445" y="3944259"/>
                <a:ext cx="8715142" cy="830997"/>
              </a:xfrm>
              <a:prstGeom prst="rect">
                <a:avLst/>
              </a:prstGeom>
              <a:blipFill rotWithShape="1">
                <a:blip r:embed="rId4"/>
                <a:stretch>
                  <a:fillRect l="-3" t="-33" r="1" b="7"/>
                </a:stretch>
              </a:blipFill>
            </p:spPr>
            <p:txBody>
              <a:bodyPr/>
              <a:lstStyle/>
              <a:p>
                <a:r>
                  <a:rPr lang="zh-CN" altLang="en-US">
                    <a:noFill/>
                  </a:rPr>
                  <a:t> </a:t>
                </a:r>
              </a:p>
            </p:txBody>
          </p:sp>
        </mc:Fallback>
      </mc:AlternateContent>
      <p:cxnSp>
        <p:nvCxnSpPr>
          <p:cNvPr id="17" name="Straight Arrow Connector 16"/>
          <p:cNvCxnSpPr/>
          <p:nvPr/>
        </p:nvCxnSpPr>
        <p:spPr>
          <a:xfrm flipV="1">
            <a:off x="4762828" y="764704"/>
            <a:ext cx="0" cy="17110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 name="TextBox 18"/>
              <p:cNvSpPr txBox="1"/>
              <p:nvPr/>
            </p:nvSpPr>
            <p:spPr>
              <a:xfrm>
                <a:off x="6757782" y="2331703"/>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6757782" y="2331703"/>
                <a:ext cx="188128" cy="276999"/>
              </a:xfrm>
              <a:prstGeom prst="rect">
                <a:avLst/>
              </a:prstGeom>
              <a:blipFill rotWithShape="1">
                <a:blip r:embed="rId5"/>
                <a:stretch>
                  <a:fillRect l="-60" t="-223" r="-16053" b="44"/>
                </a:stretch>
              </a:blipFill>
            </p:spPr>
            <p:txBody>
              <a:bodyPr/>
              <a:lstStyle/>
              <a:p>
                <a:r>
                  <a:rPr lang="zh-CN" altLang="en-US">
                    <a:noFill/>
                  </a:rPr>
                  <a:t> </a:t>
                </a:r>
              </a:p>
            </p:txBody>
          </p:sp>
        </mc:Fallback>
      </mc:AlternateContent>
      <p:sp>
        <p:nvSpPr>
          <p:cNvPr id="25" name="Oval 24"/>
          <p:cNvSpPr/>
          <p:nvPr/>
        </p:nvSpPr>
        <p:spPr>
          <a:xfrm>
            <a:off x="4716016" y="2431388"/>
            <a:ext cx="97204" cy="1335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p:nvPr/>
        </p:nvCxnSpPr>
        <p:spPr>
          <a:xfrm>
            <a:off x="4762828" y="2512148"/>
            <a:ext cx="18236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1" name="TextBox 30"/>
              <p:cNvSpPr txBox="1"/>
              <p:nvPr/>
            </p:nvSpPr>
            <p:spPr>
              <a:xfrm>
                <a:off x="4488138" y="626204"/>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31" name="TextBox 30"/>
              <p:cNvSpPr txBox="1">
                <a:spLocks noRot="1" noChangeAspect="1" noMove="1" noResize="1" noEditPoints="1" noAdjustHandles="1" noChangeArrowheads="1" noChangeShapeType="1" noTextEdit="1"/>
              </p:cNvSpPr>
              <p:nvPr/>
            </p:nvSpPr>
            <p:spPr>
              <a:xfrm>
                <a:off x="4488138" y="626204"/>
                <a:ext cx="191526" cy="276999"/>
              </a:xfrm>
              <a:prstGeom prst="rect">
                <a:avLst/>
              </a:prstGeom>
              <a:blipFill rotWithShape="1">
                <a:blip r:embed="rId6"/>
                <a:stretch>
                  <a:fillRect l="-310" t="-34" r="-16064" b="8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 name="TextBox 31"/>
              <p:cNvSpPr txBox="1"/>
              <p:nvPr/>
            </p:nvSpPr>
            <p:spPr>
              <a:xfrm>
                <a:off x="4460405" y="2409755"/>
                <a:ext cx="1738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4460405" y="2409755"/>
                <a:ext cx="173894" cy="276999"/>
              </a:xfrm>
              <a:prstGeom prst="rect">
                <a:avLst/>
              </a:prstGeom>
              <a:blipFill rotWithShape="1">
                <a:blip r:embed="rId7"/>
                <a:stretch>
                  <a:fillRect l="-95" t="-204" r="-17853" b="25"/>
                </a:stretch>
              </a:blipFill>
            </p:spPr>
            <p:txBody>
              <a:bodyPr/>
              <a:lstStyle/>
              <a:p>
                <a:r>
                  <a:rPr lang="zh-CN" altLang="en-US">
                    <a:noFill/>
                  </a:rPr>
                  <a:t> </a:t>
                </a:r>
              </a:p>
            </p:txBody>
          </p:sp>
        </mc:Fallback>
      </mc:AlternateContent>
      <p:sp>
        <p:nvSpPr>
          <p:cNvPr id="35" name="Oval 34"/>
          <p:cNvSpPr/>
          <p:nvPr/>
        </p:nvSpPr>
        <p:spPr>
          <a:xfrm>
            <a:off x="7020272" y="1484784"/>
            <a:ext cx="304454" cy="40531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7138573" y="1617471"/>
            <a:ext cx="97204" cy="13351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6" name="TextBox 35"/>
              <p:cNvSpPr txBox="1"/>
              <p:nvPr/>
            </p:nvSpPr>
            <p:spPr>
              <a:xfrm flipH="1">
                <a:off x="6897565" y="960434"/>
                <a:ext cx="2246435" cy="369332"/>
              </a:xfrm>
              <a:prstGeom prst="rect">
                <a:avLst/>
              </a:prstGeom>
              <a:noFill/>
            </p:spPr>
            <p:txBody>
              <a:bodyPr wrap="square" rtlCol="0">
                <a:spAutoFit/>
              </a:bodyPr>
              <a:lstStyle/>
              <a:p>
                <a:r>
                  <a:rPr lang="en-GB" dirty="0"/>
                  <a:t>Direction of </a:t>
                </a:r>
                <a14:m>
                  <m:oMath xmlns:m="http://schemas.openxmlformats.org/officeDocument/2006/math">
                    <m:acc>
                      <m:accPr>
                        <m:chr m:val="⃗"/>
                        <m:ctrlPr>
                          <a:rPr lang="en-GB" i="1" smtClean="0">
                            <a:latin typeface="Cambria Math" panose="02040503050406030204" pitchFamily="18" charset="0"/>
                          </a:rPr>
                        </m:ctrlPr>
                      </m:accPr>
                      <m:e>
                        <m:r>
                          <a:rPr lang="en-GB" i="1" smtClean="0">
                            <a:latin typeface="Cambria Math" panose="02040503050406030204" pitchFamily="18" charset="0"/>
                            <a:ea typeface="Cambria Math" panose="02040503050406030204" pitchFamily="18" charset="0"/>
                          </a:rPr>
                          <m:t>𝜔</m:t>
                        </m:r>
                      </m:e>
                    </m:acc>
                  </m:oMath>
                </a14:m>
                <a:endParaRPr lang="en-US" dirty="0"/>
              </a:p>
            </p:txBody>
          </p:sp>
        </mc:Choice>
        <mc:Fallback>
          <p:sp>
            <p:nvSpPr>
              <p:cNvPr id="36" name="TextBox 35"/>
              <p:cNvSpPr txBox="1">
                <a:spLocks noRot="1" noChangeAspect="1" noMove="1" noResize="1" noEditPoints="1" noAdjustHandles="1" noChangeArrowheads="1" noChangeShapeType="1" noTextEdit="1"/>
              </p:cNvSpPr>
              <p:nvPr/>
            </p:nvSpPr>
            <p:spPr>
              <a:xfrm flipH="1">
                <a:off x="6897565" y="960434"/>
                <a:ext cx="2246435" cy="369332"/>
              </a:xfrm>
              <a:prstGeom prst="rect">
                <a:avLst/>
              </a:prstGeom>
              <a:blipFill rotWithShape="1">
                <a:blip r:embed="rId8"/>
                <a:stretch>
                  <a:fillRect l="-9" t="-85" b="21"/>
                </a:stretch>
              </a:blipFill>
            </p:spPr>
            <p:txBody>
              <a:bodyPr/>
              <a:lstStyle/>
              <a:p>
                <a:r>
                  <a:rPr lang="zh-CN" altLang="en-US">
                    <a:noFill/>
                  </a:rPr>
                  <a:t> </a:t>
                </a:r>
              </a:p>
            </p:txBody>
          </p:sp>
        </mc:Fallback>
      </mc:AlternateContent>
      <p:sp>
        <p:nvSpPr>
          <p:cNvPr id="37" name="TextBox 36"/>
          <p:cNvSpPr txBox="1"/>
          <p:nvPr/>
        </p:nvSpPr>
        <p:spPr>
          <a:xfrm>
            <a:off x="7453505" y="1461402"/>
            <a:ext cx="1690496" cy="646331"/>
          </a:xfrm>
          <a:prstGeom prst="rect">
            <a:avLst/>
          </a:prstGeom>
          <a:noFill/>
        </p:spPr>
        <p:txBody>
          <a:bodyPr wrap="square" rtlCol="0">
            <a:spAutoFit/>
          </a:bodyPr>
          <a:lstStyle/>
          <a:p>
            <a:r>
              <a:rPr lang="en-GB" dirty="0"/>
              <a:t>Anti-clockwise motion</a:t>
            </a:r>
            <a:endParaRPr lang="en-US" dirty="0"/>
          </a:p>
        </p:txBody>
      </p:sp>
      <p:sp>
        <p:nvSpPr>
          <p:cNvPr id="43" name="Oval 42"/>
          <p:cNvSpPr/>
          <p:nvPr/>
        </p:nvSpPr>
        <p:spPr>
          <a:xfrm>
            <a:off x="7020272" y="2300254"/>
            <a:ext cx="304454" cy="40531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7453505" y="2276872"/>
            <a:ext cx="1690496" cy="646331"/>
          </a:xfrm>
          <a:prstGeom prst="rect">
            <a:avLst/>
          </a:prstGeom>
          <a:noFill/>
        </p:spPr>
        <p:txBody>
          <a:bodyPr wrap="square" rtlCol="0">
            <a:spAutoFit/>
          </a:bodyPr>
          <a:lstStyle/>
          <a:p>
            <a:r>
              <a:rPr lang="en-GB" dirty="0"/>
              <a:t>Clockwise motion</a:t>
            </a:r>
            <a:endParaRPr lang="en-US" dirty="0"/>
          </a:p>
        </p:txBody>
      </p:sp>
      <p:cxnSp>
        <p:nvCxnSpPr>
          <p:cNvPr id="39" name="Straight Connector 38"/>
          <p:cNvCxnSpPr>
            <a:stCxn id="43" idx="5"/>
            <a:endCxn id="43" idx="1"/>
          </p:cNvCxnSpPr>
          <p:nvPr/>
        </p:nvCxnSpPr>
        <p:spPr>
          <a:xfrm flipH="1" flipV="1">
            <a:off x="7064858" y="2359612"/>
            <a:ext cx="215282" cy="2866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3" idx="3"/>
            <a:endCxn id="43" idx="7"/>
          </p:cNvCxnSpPr>
          <p:nvPr/>
        </p:nvCxnSpPr>
        <p:spPr>
          <a:xfrm flipV="1">
            <a:off x="7064858" y="2359612"/>
            <a:ext cx="215282" cy="2866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0" name="Right Arrow 59"/>
          <p:cNvSpPr/>
          <p:nvPr/>
        </p:nvSpPr>
        <p:spPr>
          <a:xfrm>
            <a:off x="648028" y="4981861"/>
            <a:ext cx="720080"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61" name="TextBox 60"/>
              <p:cNvSpPr txBox="1"/>
              <p:nvPr/>
            </p:nvSpPr>
            <p:spPr>
              <a:xfrm flipH="1">
                <a:off x="1447276" y="4957723"/>
                <a:ext cx="7113940" cy="1015663"/>
              </a:xfrm>
              <a:prstGeom prst="rect">
                <a:avLst/>
              </a:prstGeom>
              <a:noFill/>
            </p:spPr>
            <p:txBody>
              <a:bodyPr wrap="square" rtlCol="0">
                <a:spAutoFit/>
              </a:bodyPr>
              <a:lstStyle/>
              <a:p>
                <a:r>
                  <a:rPr lang="en-GB" sz="2000" dirty="0"/>
                  <a:t>Because the sign of </a:t>
                </a:r>
                <a14:m>
                  <m:oMath xmlns:m="http://schemas.openxmlformats.org/officeDocument/2006/math">
                    <m:sSub>
                      <m:sSubPr>
                        <m:ctrlPr>
                          <a:rPr lang="en-GB" sz="2000" i="1" smtClean="0">
                            <a:latin typeface="Cambria Math" panose="02040503050406030204" pitchFamily="18" charset="0"/>
                          </a:rPr>
                        </m:ctrlPr>
                      </m:sSubPr>
                      <m:e>
                        <m:r>
                          <a:rPr lang="en-GB" sz="2000" i="1" smtClean="0">
                            <a:latin typeface="Cambria Math" panose="02040503050406030204" pitchFamily="18" charset="0"/>
                            <a:ea typeface="Cambria Math" panose="02040503050406030204" pitchFamily="18" charset="0"/>
                          </a:rPr>
                          <m:t>𝜔</m:t>
                        </m:r>
                      </m:e>
                      <m:sub>
                        <m:r>
                          <a:rPr lang="en-GB" sz="2000" b="0" i="1" smtClean="0">
                            <a:latin typeface="Cambria Math" panose="02040503050406030204" pitchFamily="18" charset="0"/>
                          </a:rPr>
                          <m:t>𝑧</m:t>
                        </m:r>
                      </m:sub>
                    </m:sSub>
                  </m:oMath>
                </a14:m>
                <a:r>
                  <a:rPr lang="en-US" sz="2000" dirty="0"/>
                  <a:t> describes the direction clock-wise or anti-clockwise of the motion. This information is lost if you are only interested by </a:t>
                </a:r>
                <a14:m>
                  <m:oMath xmlns:m="http://schemas.openxmlformats.org/officeDocument/2006/math">
                    <m:r>
                      <a:rPr lang="en-US" sz="2000" i="1">
                        <a:latin typeface="Cambria Math" panose="02040503050406030204" pitchFamily="18" charset="0"/>
                        <a:ea typeface="Cambria Math" panose="02040503050406030204" pitchFamily="18" charset="0"/>
                      </a:rPr>
                      <m:t>𝜔</m:t>
                    </m:r>
                    <m:r>
                      <a:rPr lang="en-GB" sz="2000" i="1">
                        <a:latin typeface="Cambria Math" panose="02040503050406030204" pitchFamily="18" charset="0"/>
                        <a:ea typeface="Cambria Math" panose="02040503050406030204" pitchFamily="18" charset="0"/>
                      </a:rPr>
                      <m:t>=</m:t>
                    </m:r>
                    <m:d>
                      <m:dPr>
                        <m:begChr m:val="|"/>
                        <m:endChr m:val="|"/>
                        <m:ctrlPr>
                          <a:rPr lang="en-GB" sz="2000" i="1">
                            <a:latin typeface="Cambria Math" panose="02040503050406030204" pitchFamily="18" charset="0"/>
                            <a:ea typeface="Cambria Math" panose="02040503050406030204" pitchFamily="18" charset="0"/>
                          </a:rPr>
                        </m:ctrlPr>
                      </m:dPr>
                      <m:e>
                        <m:sSub>
                          <m:sSubPr>
                            <m:ctrlPr>
                              <a:rPr lang="en-GB" sz="2000" i="1">
                                <a:latin typeface="Cambria Math" panose="02040503050406030204" pitchFamily="18" charset="0"/>
                                <a:ea typeface="Cambria Math" panose="02040503050406030204" pitchFamily="18" charset="0"/>
                              </a:rPr>
                            </m:ctrlPr>
                          </m:sSubPr>
                          <m:e>
                            <m:r>
                              <a:rPr lang="en-GB" sz="2000" i="1">
                                <a:latin typeface="Cambria Math" panose="02040503050406030204" pitchFamily="18" charset="0"/>
                                <a:ea typeface="Cambria Math" panose="02040503050406030204" pitchFamily="18" charset="0"/>
                              </a:rPr>
                              <m:t>𝜔</m:t>
                            </m:r>
                          </m:e>
                          <m:sub>
                            <m:r>
                              <a:rPr lang="en-GB" sz="2000" i="1">
                                <a:latin typeface="Cambria Math" panose="02040503050406030204" pitchFamily="18" charset="0"/>
                                <a:ea typeface="Cambria Math" panose="02040503050406030204" pitchFamily="18" charset="0"/>
                              </a:rPr>
                              <m:t>𝑧</m:t>
                            </m:r>
                          </m:sub>
                        </m:sSub>
                      </m:e>
                    </m:d>
                  </m:oMath>
                </a14:m>
                <a:r>
                  <a:rPr lang="en-US" sz="2000" dirty="0"/>
                  <a:t> </a:t>
                </a:r>
                <a:endParaRPr lang="en-US" sz="2000" dirty="0"/>
              </a:p>
            </p:txBody>
          </p:sp>
        </mc:Choice>
        <mc:Fallback>
          <p:sp>
            <p:nvSpPr>
              <p:cNvPr id="61" name="TextBox 60"/>
              <p:cNvSpPr txBox="1">
                <a:spLocks noRot="1" noChangeAspect="1" noMove="1" noResize="1" noEditPoints="1" noAdjustHandles="1" noChangeArrowheads="1" noChangeShapeType="1" noTextEdit="1"/>
              </p:cNvSpPr>
              <p:nvPr/>
            </p:nvSpPr>
            <p:spPr>
              <a:xfrm flipH="1">
                <a:off x="1447276" y="4957723"/>
                <a:ext cx="7113940" cy="1015663"/>
              </a:xfrm>
              <a:prstGeom prst="rect">
                <a:avLst/>
              </a:prstGeom>
              <a:blipFill rotWithShape="1">
                <a:blip r:embed="rId9"/>
                <a:stretch>
                  <a:fillRect l="-2" t="-27" r="2" b="57"/>
                </a:stretch>
              </a:blipFill>
            </p:spPr>
            <p:txBody>
              <a:bodyPr/>
              <a:lstStyle/>
              <a:p>
                <a:r>
                  <a:rPr lang="zh-CN" altLang="en-US">
                    <a:noFill/>
                  </a:rPr>
                  <a:t> </a:t>
                </a:r>
              </a:p>
            </p:txBody>
          </p:sp>
        </mc:Fallback>
      </mc:AlternateContent>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7350" y="-197420"/>
            <a:ext cx="8229600" cy="1143000"/>
          </a:xfrm>
        </p:spPr>
        <p:txBody>
          <a:bodyPr/>
          <a:lstStyle/>
          <a:p>
            <a:r>
              <a:rPr lang="en-GB" dirty="0"/>
              <a:t>The angular velocity vector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62" name="TextBox 61"/>
              <p:cNvSpPr txBox="1"/>
              <p:nvPr/>
            </p:nvSpPr>
            <p:spPr>
              <a:xfrm>
                <a:off x="1424479" y="1305633"/>
                <a:ext cx="6676698" cy="646331"/>
              </a:xfrm>
              <a:prstGeom prst="rect">
                <a:avLst/>
              </a:prstGeom>
              <a:noFill/>
            </p:spPr>
            <p:txBody>
              <a:bodyPr wrap="square" rtlCol="0">
                <a:spAutoFit/>
              </a:bodyPr>
              <a:lstStyle/>
              <a:p>
                <a:r>
                  <a:rPr lang="en-GB" dirty="0"/>
                  <a:t>Take care also that </a:t>
                </a:r>
                <a14:m>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rPr>
                          <m:t>𝑧</m:t>
                        </m:r>
                      </m:sub>
                    </m:sSub>
                  </m:oMath>
                </a14:m>
                <a:r>
                  <a:rPr lang="en-US" dirty="0"/>
                  <a:t> depends to the time (and its sign depends to the time), we could write the angular velocity </a:t>
                </a:r>
                <a14:m>
                  <m:oMath xmlns:m="http://schemas.openxmlformats.org/officeDocument/2006/math">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ea typeface="Cambria Math" panose="02040503050406030204" pitchFamily="18" charset="0"/>
                          </a:rPr>
                          <m:t>𝑧</m:t>
                        </m:r>
                      </m:sub>
                    </m:sSub>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oMath>
                </a14:m>
                <a:r>
                  <a:rPr lang="en-US" dirty="0"/>
                  <a:t> </a:t>
                </a:r>
                <a:endParaRPr lang="en-US" dirty="0"/>
              </a:p>
            </p:txBody>
          </p:sp>
        </mc:Choice>
        <mc:Fallback>
          <p:sp>
            <p:nvSpPr>
              <p:cNvPr id="62" name="TextBox 61"/>
              <p:cNvSpPr txBox="1">
                <a:spLocks noRot="1" noChangeAspect="1" noMove="1" noResize="1" noEditPoints="1" noAdjustHandles="1" noChangeArrowheads="1" noChangeShapeType="1" noTextEdit="1"/>
              </p:cNvSpPr>
              <p:nvPr/>
            </p:nvSpPr>
            <p:spPr>
              <a:xfrm>
                <a:off x="1424479" y="1305633"/>
                <a:ext cx="6676698" cy="646331"/>
              </a:xfrm>
              <a:prstGeom prst="rect">
                <a:avLst/>
              </a:prstGeom>
              <a:blipFill rotWithShape="1">
                <a:blip r:embed="rId1"/>
                <a:stretch>
                  <a:fillRect l="-3" t="-11" r="7" b="94"/>
                </a:stretch>
              </a:blipFill>
            </p:spPr>
            <p:txBody>
              <a:bodyPr/>
              <a:lstStyle/>
              <a:p>
                <a:r>
                  <a:rPr lang="zh-CN" altLang="en-US">
                    <a:noFill/>
                  </a:rPr>
                  <a:t> </a:t>
                </a:r>
              </a:p>
            </p:txBody>
          </p:sp>
        </mc:Fallback>
      </mc:AlternateContent>
      <p:cxnSp>
        <p:nvCxnSpPr>
          <p:cNvPr id="8" name="Straight Arrow Connector 7"/>
          <p:cNvCxnSpPr/>
          <p:nvPr/>
        </p:nvCxnSpPr>
        <p:spPr>
          <a:xfrm flipV="1">
            <a:off x="2316325" y="2996952"/>
            <a:ext cx="0" cy="23042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545068" y="4293096"/>
            <a:ext cx="444366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Rectangle 13"/>
              <p:cNvSpPr/>
              <p:nvPr/>
            </p:nvSpPr>
            <p:spPr>
              <a:xfrm>
                <a:off x="6044619" y="4108430"/>
                <a:ext cx="903645" cy="369332"/>
              </a:xfrm>
              <a:prstGeom prst="rect">
                <a:avLst/>
              </a:prstGeom>
            </p:spPr>
            <p:txBody>
              <a:bodyPr wrap="none">
                <a:spAutoFit/>
              </a:bodyPr>
              <a:lstStyle/>
              <a:p>
                <a14:m>
                  <m:oMath xmlns:m="http://schemas.openxmlformats.org/officeDocument/2006/math">
                    <m:r>
                      <a:rPr lang="en-GB" b="0" i="1" smtClean="0">
                        <a:latin typeface="Cambria Math" panose="02040503050406030204" pitchFamily="18" charset="0"/>
                      </a:rPr>
                      <m:t>𝑡</m:t>
                    </m:r>
                  </m:oMath>
                </a14:m>
                <a:r>
                  <a:rPr lang="en-US" dirty="0"/>
                  <a:t> (time)</a:t>
                </a:r>
                <a:endParaRPr lang="en-US" dirty="0"/>
              </a:p>
            </p:txBody>
          </p:sp>
        </mc:Choice>
        <mc:Fallback>
          <p:sp>
            <p:nvSpPr>
              <p:cNvPr id="14" name="Rectangle 13"/>
              <p:cNvSpPr>
                <a:spLocks noRot="1" noChangeAspect="1" noMove="1" noResize="1" noEditPoints="1" noAdjustHandles="1" noChangeArrowheads="1" noChangeShapeType="1" noTextEdit="1"/>
              </p:cNvSpPr>
              <p:nvPr/>
            </p:nvSpPr>
            <p:spPr>
              <a:xfrm>
                <a:off x="6044619" y="4108430"/>
                <a:ext cx="903645" cy="369332"/>
              </a:xfrm>
              <a:prstGeom prst="rect">
                <a:avLst/>
              </a:prstGeom>
              <a:blipFill rotWithShape="1">
                <a:blip r:embed="rId2"/>
                <a:stretch>
                  <a:fillRect l="-6" t="-167" r="10" b="10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2157114" y="2551982"/>
                <a:ext cx="60779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rPr>
                            <m:t>𝑧</m:t>
                          </m:r>
                        </m:sub>
                      </m:sSub>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2157114" y="2551982"/>
                <a:ext cx="607795" cy="276999"/>
              </a:xfrm>
              <a:prstGeom prst="rect">
                <a:avLst/>
              </a:prstGeom>
              <a:blipFill rotWithShape="1">
                <a:blip r:embed="rId3"/>
                <a:stretch>
                  <a:fillRect l="-3" t="-199" r="-4995" b="20"/>
                </a:stretch>
              </a:blipFill>
            </p:spPr>
            <p:txBody>
              <a:bodyPr/>
              <a:lstStyle/>
              <a:p>
                <a:r>
                  <a:rPr lang="zh-CN" altLang="en-US">
                    <a:noFill/>
                  </a:rPr>
                  <a:t> </a:t>
                </a:r>
              </a:p>
            </p:txBody>
          </p:sp>
        </mc:Fallback>
      </mc:AlternateContent>
      <p:sp>
        <p:nvSpPr>
          <p:cNvPr id="33" name="Freeform 32"/>
          <p:cNvSpPr/>
          <p:nvPr/>
        </p:nvSpPr>
        <p:spPr>
          <a:xfrm>
            <a:off x="2302086" y="3580980"/>
            <a:ext cx="3657600" cy="1527571"/>
          </a:xfrm>
          <a:custGeom>
            <a:avLst/>
            <a:gdLst>
              <a:gd name="connsiteX0" fmla="*/ 0 w 3657600"/>
              <a:gd name="connsiteY0" fmla="*/ 717674 h 1527571"/>
              <a:gd name="connsiteX1" fmla="*/ 888274 w 3657600"/>
              <a:gd name="connsiteY1" fmla="*/ 25342 h 1527571"/>
              <a:gd name="connsiteX2" fmla="*/ 2312126 w 3657600"/>
              <a:gd name="connsiteY2" fmla="*/ 1514508 h 1527571"/>
              <a:gd name="connsiteX3" fmla="*/ 2312126 w 3657600"/>
              <a:gd name="connsiteY3" fmla="*/ 1514508 h 1527571"/>
              <a:gd name="connsiteX4" fmla="*/ 3657600 w 3657600"/>
              <a:gd name="connsiteY4" fmla="*/ 1527571 h 15275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7600" h="1527571">
                <a:moveTo>
                  <a:pt x="0" y="717674"/>
                </a:moveTo>
                <a:cubicBezTo>
                  <a:pt x="251460" y="305105"/>
                  <a:pt x="502920" y="-107464"/>
                  <a:pt x="888274" y="25342"/>
                </a:cubicBezTo>
                <a:cubicBezTo>
                  <a:pt x="1273628" y="158148"/>
                  <a:pt x="2312126" y="1514508"/>
                  <a:pt x="2312126" y="1514508"/>
                </a:cubicBezTo>
                <a:lnTo>
                  <a:pt x="2312126" y="1514508"/>
                </a:lnTo>
                <a:lnTo>
                  <a:pt x="3657600" y="1527571"/>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393351" y="2119935"/>
            <a:ext cx="4743115" cy="369332"/>
          </a:xfrm>
          <a:prstGeom prst="rect">
            <a:avLst/>
          </a:prstGeom>
          <a:noFill/>
        </p:spPr>
        <p:txBody>
          <a:bodyPr wrap="square" rtlCol="0">
            <a:spAutoFit/>
          </a:bodyPr>
          <a:lstStyle/>
          <a:p>
            <a:r>
              <a:rPr lang="en-GB" dirty="0"/>
              <a:t>Example of a rotational motion:</a:t>
            </a:r>
            <a:endParaRPr lang="en-US" dirty="0"/>
          </a:p>
        </p:txBody>
      </p:sp>
      <mc:AlternateContent xmlns:mc="http://schemas.openxmlformats.org/markup-compatibility/2006">
        <mc:Choice xmlns:a14="http://schemas.microsoft.com/office/drawing/2010/main" Requires="a14">
          <p:sp>
            <p:nvSpPr>
              <p:cNvPr id="48" name="TextBox 47"/>
              <p:cNvSpPr txBox="1"/>
              <p:nvPr/>
            </p:nvSpPr>
            <p:spPr>
              <a:xfrm>
                <a:off x="1494894" y="3973232"/>
                <a:ext cx="74802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rPr>
                            <m:t>𝑧</m:t>
                          </m:r>
                        </m:sub>
                      </m:sSub>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48" name="TextBox 47"/>
              <p:cNvSpPr txBox="1">
                <a:spLocks noRot="1" noChangeAspect="1" noMove="1" noResize="1" noEditPoints="1" noAdjustHandles="1" noChangeArrowheads="1" noChangeShapeType="1" noTextEdit="1"/>
              </p:cNvSpPr>
              <p:nvPr/>
            </p:nvSpPr>
            <p:spPr>
              <a:xfrm>
                <a:off x="1494894" y="3973232"/>
                <a:ext cx="748025" cy="276999"/>
              </a:xfrm>
              <a:prstGeom prst="rect">
                <a:avLst/>
              </a:prstGeom>
              <a:blipFill rotWithShape="1">
                <a:blip r:embed="rId4"/>
                <a:stretch>
                  <a:fillRect l="-14" t="-13" r="-4316" b="64"/>
                </a:stretch>
              </a:blipFill>
            </p:spPr>
            <p:txBody>
              <a:bodyPr/>
              <a:lstStyle/>
              <a:p>
                <a:r>
                  <a:rPr lang="zh-CN" altLang="en-US">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167875"/>
            <a:ext cx="8229600" cy="1143000"/>
          </a:xfrm>
        </p:spPr>
        <p:txBody>
          <a:bodyPr/>
          <a:lstStyle/>
          <a:p>
            <a:r>
              <a:rPr lang="en-GB" dirty="0"/>
              <a:t>Rocket propulsion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10" name="TextBox 9"/>
          <p:cNvSpPr txBox="1"/>
          <p:nvPr/>
        </p:nvSpPr>
        <p:spPr>
          <a:xfrm flipH="1">
            <a:off x="847011" y="708792"/>
            <a:ext cx="8019177" cy="369332"/>
          </a:xfrm>
          <a:prstGeom prst="rect">
            <a:avLst/>
          </a:prstGeom>
          <a:noFill/>
        </p:spPr>
        <p:txBody>
          <a:bodyPr wrap="square" rtlCol="0">
            <a:spAutoFit/>
          </a:bodyPr>
          <a:lstStyle/>
          <a:p>
            <a:r>
              <a:rPr lang="en-GB" dirty="0"/>
              <a:t>We consider a rocket propagating in outer space (</a:t>
            </a:r>
            <a:r>
              <a:rPr lang="en-GB" b="1" dirty="0"/>
              <a:t>no gravity considered</a:t>
            </a:r>
            <a:r>
              <a:rPr lang="en-GB" dirty="0"/>
              <a:t>)</a:t>
            </a:r>
            <a:endParaRPr lang="en-US" dirty="0"/>
          </a:p>
        </p:txBody>
      </p:sp>
      <p:pic>
        <p:nvPicPr>
          <p:cNvPr id="12" name="Picture 11"/>
          <p:cNvPicPr>
            <a:picLocks noChangeAspect="1"/>
          </p:cNvPicPr>
          <p:nvPr/>
        </p:nvPicPr>
        <p:blipFill>
          <a:blip r:embed="rId1"/>
          <a:stretch>
            <a:fillRect/>
          </a:stretch>
        </p:blipFill>
        <p:spPr>
          <a:xfrm>
            <a:off x="1759276" y="1165737"/>
            <a:ext cx="5915550" cy="1659919"/>
          </a:xfrm>
          <a:prstGeom prst="rect">
            <a:avLst/>
          </a:prstGeom>
        </p:spPr>
      </p:pic>
      <mc:AlternateContent xmlns:mc="http://schemas.openxmlformats.org/markup-compatibility/2006">
        <mc:Choice xmlns:a14="http://schemas.microsoft.com/office/drawing/2010/main" Requires="a14">
          <p:sp>
            <p:nvSpPr>
              <p:cNvPr id="14" name="TextBox 13"/>
              <p:cNvSpPr txBox="1"/>
              <p:nvPr/>
            </p:nvSpPr>
            <p:spPr>
              <a:xfrm>
                <a:off x="183722" y="2913269"/>
                <a:ext cx="8780766" cy="646331"/>
              </a:xfrm>
              <a:prstGeom prst="rect">
                <a:avLst/>
              </a:prstGeom>
              <a:noFill/>
            </p:spPr>
            <p:txBody>
              <a:bodyPr wrap="square" rtlCol="0">
                <a:spAutoFit/>
              </a:bodyPr>
              <a:lstStyle/>
              <a:p>
                <a:r>
                  <a:rPr lang="en-GB" dirty="0"/>
                  <a:t>At the time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0</m:t>
                        </m:r>
                      </m:sub>
                    </m:sSub>
                  </m:oMath>
                </a14:m>
                <a:r>
                  <a:rPr lang="en-US" dirty="0"/>
                  <a:t>, the mass of the rocket is </a:t>
                </a:r>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0</m:t>
                        </m:r>
                      </m:sub>
                    </m:sSub>
                  </m:oMath>
                </a14:m>
                <a:r>
                  <a:rPr lang="en-US" dirty="0"/>
                  <a:t>, its velocity is </a:t>
                </a:r>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sub>
                    </m:sSub>
                  </m:oMath>
                </a14:m>
                <a:r>
                  <a:rPr lang="en-US" dirty="0"/>
                  <a:t> in our reference frame (</a:t>
                </a:r>
                <a:r>
                  <a:rPr lang="en-GB" dirty="0"/>
                  <a:t>us who are watching the rocket</a:t>
                </a:r>
                <a:r>
                  <a:rPr lang="en-US" dirty="0"/>
                  <a:t>)</a:t>
                </a:r>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183722" y="2913269"/>
                <a:ext cx="8780766" cy="646331"/>
              </a:xfrm>
              <a:prstGeom prst="rect">
                <a:avLst/>
              </a:prstGeom>
              <a:blipFill rotWithShape="1">
                <a:blip r:embed="rId2"/>
                <a:stretch>
                  <a:fillRect l="-2" t="-81" r="2" b="66"/>
                </a:stretch>
              </a:blipFill>
            </p:spPr>
            <p:txBody>
              <a:bodyPr/>
              <a:lstStyle/>
              <a:p>
                <a:r>
                  <a:rPr lang="zh-CN" altLang="en-US">
                    <a:noFill/>
                  </a:rPr>
                  <a:t> </a:t>
                </a:r>
              </a:p>
            </p:txBody>
          </p:sp>
        </mc:Fallback>
      </mc:AlternateContent>
      <p:cxnSp>
        <p:nvCxnSpPr>
          <p:cNvPr id="21" name="Straight Arrow Connector 20"/>
          <p:cNvCxnSpPr/>
          <p:nvPr/>
        </p:nvCxnSpPr>
        <p:spPr>
          <a:xfrm flipV="1">
            <a:off x="1482138" y="1091672"/>
            <a:ext cx="6192688" cy="13427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2" name="TextBox 21"/>
              <p:cNvSpPr txBox="1"/>
              <p:nvPr/>
            </p:nvSpPr>
            <p:spPr>
              <a:xfrm>
                <a:off x="7674826" y="939624"/>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22" name="TextBox 21"/>
              <p:cNvSpPr txBox="1">
                <a:spLocks noRot="1" noChangeAspect="1" noMove="1" noResize="1" noEditPoints="1" noAdjustHandles="1" noChangeArrowheads="1" noChangeShapeType="1" noTextEdit="1"/>
              </p:cNvSpPr>
              <p:nvPr/>
            </p:nvSpPr>
            <p:spPr>
              <a:xfrm>
                <a:off x="7674826" y="939624"/>
                <a:ext cx="188128" cy="276999"/>
              </a:xfrm>
              <a:prstGeom prst="rect">
                <a:avLst/>
              </a:prstGeom>
              <a:blipFill rotWithShape="1">
                <a:blip r:embed="rId3"/>
                <a:stretch>
                  <a:fillRect l="-115" t="-166" r="-15998" b="216"/>
                </a:stretch>
              </a:blipFill>
            </p:spPr>
            <p:txBody>
              <a:bodyPr/>
              <a:lstStyle/>
              <a:p>
                <a:r>
                  <a:rPr lang="zh-CN" altLang="en-US">
                    <a:noFill/>
                  </a:rPr>
                  <a:t> </a:t>
                </a:r>
              </a:p>
            </p:txBody>
          </p:sp>
        </mc:Fallback>
      </mc:AlternateContent>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7350" y="-197420"/>
            <a:ext cx="8229600" cy="1143000"/>
          </a:xfrm>
        </p:spPr>
        <p:txBody>
          <a:bodyPr/>
          <a:lstStyle/>
          <a:p>
            <a:r>
              <a:rPr lang="en-GB" dirty="0"/>
              <a:t>The angular velocity vector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62" name="TextBox 61"/>
              <p:cNvSpPr txBox="1"/>
              <p:nvPr/>
            </p:nvSpPr>
            <p:spPr>
              <a:xfrm>
                <a:off x="1424479" y="1305633"/>
                <a:ext cx="6676698" cy="646331"/>
              </a:xfrm>
              <a:prstGeom prst="rect">
                <a:avLst/>
              </a:prstGeom>
              <a:noFill/>
            </p:spPr>
            <p:txBody>
              <a:bodyPr wrap="square" rtlCol="0">
                <a:spAutoFit/>
              </a:bodyPr>
              <a:lstStyle/>
              <a:p>
                <a:r>
                  <a:rPr lang="en-GB" dirty="0"/>
                  <a:t>Take care also that </a:t>
                </a:r>
                <a14:m>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rPr>
                          <m:t>𝑧</m:t>
                        </m:r>
                      </m:sub>
                    </m:sSub>
                  </m:oMath>
                </a14:m>
                <a:r>
                  <a:rPr lang="en-US" dirty="0"/>
                  <a:t> depends to the time (and its sign depends to the time), we could write the angular velocity </a:t>
                </a:r>
                <a14:m>
                  <m:oMath xmlns:m="http://schemas.openxmlformats.org/officeDocument/2006/math">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ea typeface="Cambria Math" panose="02040503050406030204" pitchFamily="18" charset="0"/>
                          </a:rPr>
                          <m:t>𝑧</m:t>
                        </m:r>
                      </m:sub>
                    </m:sSub>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oMath>
                </a14:m>
                <a:r>
                  <a:rPr lang="en-US" dirty="0"/>
                  <a:t> </a:t>
                </a:r>
                <a:endParaRPr lang="en-US" dirty="0"/>
              </a:p>
            </p:txBody>
          </p:sp>
        </mc:Choice>
        <mc:Fallback>
          <p:sp>
            <p:nvSpPr>
              <p:cNvPr id="62" name="TextBox 61"/>
              <p:cNvSpPr txBox="1">
                <a:spLocks noRot="1" noChangeAspect="1" noMove="1" noResize="1" noEditPoints="1" noAdjustHandles="1" noChangeArrowheads="1" noChangeShapeType="1" noTextEdit="1"/>
              </p:cNvSpPr>
              <p:nvPr/>
            </p:nvSpPr>
            <p:spPr>
              <a:xfrm>
                <a:off x="1424479" y="1305633"/>
                <a:ext cx="6676698" cy="646331"/>
              </a:xfrm>
              <a:prstGeom prst="rect">
                <a:avLst/>
              </a:prstGeom>
              <a:blipFill rotWithShape="1">
                <a:blip r:embed="rId1"/>
                <a:stretch>
                  <a:fillRect l="-3" t="-11" r="7" b="94"/>
                </a:stretch>
              </a:blipFill>
            </p:spPr>
            <p:txBody>
              <a:bodyPr/>
              <a:lstStyle/>
              <a:p>
                <a:r>
                  <a:rPr lang="zh-CN" altLang="en-US">
                    <a:noFill/>
                  </a:rPr>
                  <a:t> </a:t>
                </a:r>
              </a:p>
            </p:txBody>
          </p:sp>
        </mc:Fallback>
      </mc:AlternateContent>
      <p:cxnSp>
        <p:nvCxnSpPr>
          <p:cNvPr id="8" name="Straight Arrow Connector 7"/>
          <p:cNvCxnSpPr/>
          <p:nvPr/>
        </p:nvCxnSpPr>
        <p:spPr>
          <a:xfrm flipV="1">
            <a:off x="2316325" y="2996952"/>
            <a:ext cx="0" cy="23042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545068" y="4293096"/>
            <a:ext cx="444366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Rectangle 13"/>
              <p:cNvSpPr/>
              <p:nvPr/>
            </p:nvSpPr>
            <p:spPr>
              <a:xfrm>
                <a:off x="6044619" y="4108430"/>
                <a:ext cx="903645" cy="369332"/>
              </a:xfrm>
              <a:prstGeom prst="rect">
                <a:avLst/>
              </a:prstGeom>
            </p:spPr>
            <p:txBody>
              <a:bodyPr wrap="none">
                <a:spAutoFit/>
              </a:bodyPr>
              <a:lstStyle/>
              <a:p>
                <a14:m>
                  <m:oMath xmlns:m="http://schemas.openxmlformats.org/officeDocument/2006/math">
                    <m:r>
                      <a:rPr lang="en-GB" b="0" i="1" smtClean="0">
                        <a:latin typeface="Cambria Math" panose="02040503050406030204" pitchFamily="18" charset="0"/>
                      </a:rPr>
                      <m:t>𝑡</m:t>
                    </m:r>
                  </m:oMath>
                </a14:m>
                <a:r>
                  <a:rPr lang="en-US" dirty="0"/>
                  <a:t> (time)</a:t>
                </a:r>
                <a:endParaRPr lang="en-US" dirty="0"/>
              </a:p>
            </p:txBody>
          </p:sp>
        </mc:Choice>
        <mc:Fallback>
          <p:sp>
            <p:nvSpPr>
              <p:cNvPr id="14" name="Rectangle 13"/>
              <p:cNvSpPr>
                <a:spLocks noRot="1" noChangeAspect="1" noMove="1" noResize="1" noEditPoints="1" noAdjustHandles="1" noChangeArrowheads="1" noChangeShapeType="1" noTextEdit="1"/>
              </p:cNvSpPr>
              <p:nvPr/>
            </p:nvSpPr>
            <p:spPr>
              <a:xfrm>
                <a:off x="6044619" y="4108430"/>
                <a:ext cx="903645" cy="369332"/>
              </a:xfrm>
              <a:prstGeom prst="rect">
                <a:avLst/>
              </a:prstGeom>
              <a:blipFill rotWithShape="1">
                <a:blip r:embed="rId2"/>
                <a:stretch>
                  <a:fillRect l="-6" t="-167" r="10" b="10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2157114" y="2551982"/>
                <a:ext cx="60779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rPr>
                            <m:t>𝑧</m:t>
                          </m:r>
                        </m:sub>
                      </m:sSub>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2157114" y="2551982"/>
                <a:ext cx="607795" cy="276999"/>
              </a:xfrm>
              <a:prstGeom prst="rect">
                <a:avLst/>
              </a:prstGeom>
              <a:blipFill rotWithShape="1">
                <a:blip r:embed="rId3"/>
                <a:stretch>
                  <a:fillRect l="-3" t="-199" r="-4995" b="20"/>
                </a:stretch>
              </a:blipFill>
            </p:spPr>
            <p:txBody>
              <a:bodyPr/>
              <a:lstStyle/>
              <a:p>
                <a:r>
                  <a:rPr lang="zh-CN" altLang="en-US">
                    <a:noFill/>
                  </a:rPr>
                  <a:t> </a:t>
                </a:r>
              </a:p>
            </p:txBody>
          </p:sp>
        </mc:Fallback>
      </mc:AlternateContent>
      <p:sp>
        <p:nvSpPr>
          <p:cNvPr id="33" name="Freeform 32"/>
          <p:cNvSpPr/>
          <p:nvPr/>
        </p:nvSpPr>
        <p:spPr>
          <a:xfrm>
            <a:off x="2302086" y="3580980"/>
            <a:ext cx="3657600" cy="1527571"/>
          </a:xfrm>
          <a:custGeom>
            <a:avLst/>
            <a:gdLst>
              <a:gd name="connsiteX0" fmla="*/ 0 w 3657600"/>
              <a:gd name="connsiteY0" fmla="*/ 717674 h 1527571"/>
              <a:gd name="connsiteX1" fmla="*/ 888274 w 3657600"/>
              <a:gd name="connsiteY1" fmla="*/ 25342 h 1527571"/>
              <a:gd name="connsiteX2" fmla="*/ 2312126 w 3657600"/>
              <a:gd name="connsiteY2" fmla="*/ 1514508 h 1527571"/>
              <a:gd name="connsiteX3" fmla="*/ 2312126 w 3657600"/>
              <a:gd name="connsiteY3" fmla="*/ 1514508 h 1527571"/>
              <a:gd name="connsiteX4" fmla="*/ 3657600 w 3657600"/>
              <a:gd name="connsiteY4" fmla="*/ 1527571 h 15275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7600" h="1527571">
                <a:moveTo>
                  <a:pt x="0" y="717674"/>
                </a:moveTo>
                <a:cubicBezTo>
                  <a:pt x="251460" y="305105"/>
                  <a:pt x="502920" y="-107464"/>
                  <a:pt x="888274" y="25342"/>
                </a:cubicBezTo>
                <a:cubicBezTo>
                  <a:pt x="1273628" y="158148"/>
                  <a:pt x="2312126" y="1514508"/>
                  <a:pt x="2312126" y="1514508"/>
                </a:cubicBezTo>
                <a:lnTo>
                  <a:pt x="2312126" y="1514508"/>
                </a:lnTo>
                <a:lnTo>
                  <a:pt x="3657600" y="1527571"/>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p:cNvCxnSpPr/>
          <p:nvPr/>
        </p:nvCxnSpPr>
        <p:spPr>
          <a:xfrm>
            <a:off x="3900501" y="3096949"/>
            <a:ext cx="72008" cy="210426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93351" y="2119935"/>
            <a:ext cx="4743115" cy="369332"/>
          </a:xfrm>
          <a:prstGeom prst="rect">
            <a:avLst/>
          </a:prstGeom>
          <a:noFill/>
        </p:spPr>
        <p:txBody>
          <a:bodyPr wrap="square" rtlCol="0">
            <a:spAutoFit/>
          </a:bodyPr>
          <a:lstStyle/>
          <a:p>
            <a:r>
              <a:rPr lang="en-GB" dirty="0"/>
              <a:t>Example of a rotational motion:</a:t>
            </a:r>
            <a:endParaRPr lang="en-US" dirty="0"/>
          </a:p>
        </p:txBody>
      </p:sp>
      <mc:AlternateContent xmlns:mc="http://schemas.openxmlformats.org/markup-compatibility/2006">
        <mc:Choice xmlns:a14="http://schemas.microsoft.com/office/drawing/2010/main" Requires="a14">
          <p:sp>
            <p:nvSpPr>
              <p:cNvPr id="48" name="TextBox 47"/>
              <p:cNvSpPr txBox="1"/>
              <p:nvPr/>
            </p:nvSpPr>
            <p:spPr>
              <a:xfrm>
                <a:off x="1494894" y="3973232"/>
                <a:ext cx="74802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rPr>
                            <m:t>𝑧</m:t>
                          </m:r>
                        </m:sub>
                      </m:sSub>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48" name="TextBox 47"/>
              <p:cNvSpPr txBox="1">
                <a:spLocks noRot="1" noChangeAspect="1" noMove="1" noResize="1" noEditPoints="1" noAdjustHandles="1" noChangeArrowheads="1" noChangeShapeType="1" noTextEdit="1"/>
              </p:cNvSpPr>
              <p:nvPr/>
            </p:nvSpPr>
            <p:spPr>
              <a:xfrm>
                <a:off x="1494894" y="3973232"/>
                <a:ext cx="748025" cy="276999"/>
              </a:xfrm>
              <a:prstGeom prst="rect">
                <a:avLst/>
              </a:prstGeom>
              <a:blipFill rotWithShape="1">
                <a:blip r:embed="rId4"/>
                <a:stretch>
                  <a:fillRect l="-14" t="-13" r="-4316" b="64"/>
                </a:stretch>
              </a:blipFill>
            </p:spPr>
            <p:txBody>
              <a:bodyPr/>
              <a:lstStyle/>
              <a:p>
                <a:r>
                  <a:rPr lang="zh-CN" altLang="en-US">
                    <a:noFill/>
                  </a:rPr>
                  <a:t> </a:t>
                </a:r>
              </a:p>
            </p:txBody>
          </p:sp>
        </mc:Fallback>
      </mc:AlternateContent>
      <p:cxnSp>
        <p:nvCxnSpPr>
          <p:cNvPr id="49" name="Straight Arrow Connector 48"/>
          <p:cNvCxnSpPr/>
          <p:nvPr/>
        </p:nvCxnSpPr>
        <p:spPr>
          <a:xfrm flipH="1">
            <a:off x="4074218" y="2996952"/>
            <a:ext cx="605446" cy="12532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0" name="TextBox 49"/>
              <p:cNvSpPr txBox="1"/>
              <p:nvPr/>
            </p:nvSpPr>
            <p:spPr>
              <a:xfrm>
                <a:off x="4488138" y="2636293"/>
                <a:ext cx="74802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rPr>
                            <m:t>𝑧</m:t>
                          </m:r>
                        </m:sub>
                      </m:sSub>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50" name="TextBox 49"/>
              <p:cNvSpPr txBox="1">
                <a:spLocks noRot="1" noChangeAspect="1" noMove="1" noResize="1" noEditPoints="1" noAdjustHandles="1" noChangeArrowheads="1" noChangeShapeType="1" noTextEdit="1"/>
              </p:cNvSpPr>
              <p:nvPr/>
            </p:nvSpPr>
            <p:spPr>
              <a:xfrm>
                <a:off x="4488138" y="2636293"/>
                <a:ext cx="748025" cy="276999"/>
              </a:xfrm>
              <a:prstGeom prst="rect">
                <a:avLst/>
              </a:prstGeom>
              <a:blipFill rotWithShape="1">
                <a:blip r:embed="rId4"/>
                <a:stretch>
                  <a:fillRect l="-79" t="-147" r="-4251" b="197"/>
                </a:stretch>
              </a:blipFill>
            </p:spPr>
            <p:txBody>
              <a:bodyPr/>
              <a:lstStyle/>
              <a:p>
                <a:r>
                  <a:rPr lang="zh-CN" altLang="en-US">
                    <a:noFill/>
                  </a:rPr>
                  <a:t> </a:t>
                </a:r>
              </a:p>
            </p:txBody>
          </p:sp>
        </mc:Fallback>
      </mc:AlternateContent>
      <p:sp>
        <p:nvSpPr>
          <p:cNvPr id="53" name="Right Arrow 52"/>
          <p:cNvSpPr/>
          <p:nvPr/>
        </p:nvSpPr>
        <p:spPr>
          <a:xfrm>
            <a:off x="5436096" y="2703963"/>
            <a:ext cx="584919" cy="2093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57" name="TextBox 56"/>
              <p:cNvSpPr txBox="1"/>
              <p:nvPr/>
            </p:nvSpPr>
            <p:spPr>
              <a:xfrm>
                <a:off x="6059087" y="2545670"/>
                <a:ext cx="756938" cy="52591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𝑑</m:t>
                          </m:r>
                          <m:r>
                            <a:rPr lang="en-GB" b="0" i="1" smtClean="0">
                              <a:latin typeface="Cambria Math" panose="02040503050406030204" pitchFamily="18" charset="0"/>
                              <a:ea typeface="Cambria Math" panose="02040503050406030204" pitchFamily="18" charset="0"/>
                            </a:rPr>
                            <m:t>𝜃</m:t>
                          </m:r>
                        </m:num>
                        <m:den>
                          <m:r>
                            <a:rPr lang="en-GB" b="0" i="1" smtClean="0">
                              <a:latin typeface="Cambria Math" panose="02040503050406030204" pitchFamily="18" charset="0"/>
                            </a:rPr>
                            <m:t>𝑑𝑡</m:t>
                          </m:r>
                        </m:den>
                      </m:f>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57" name="TextBox 56"/>
              <p:cNvSpPr txBox="1">
                <a:spLocks noRot="1" noChangeAspect="1" noMove="1" noResize="1" noEditPoints="1" noAdjustHandles="1" noChangeArrowheads="1" noChangeShapeType="1" noTextEdit="1"/>
              </p:cNvSpPr>
              <p:nvPr/>
            </p:nvSpPr>
            <p:spPr>
              <a:xfrm>
                <a:off x="6059087" y="2545670"/>
                <a:ext cx="756938" cy="525913"/>
              </a:xfrm>
              <a:prstGeom prst="rect">
                <a:avLst/>
              </a:prstGeom>
              <a:blipFill rotWithShape="1">
                <a:blip r:embed="rId5"/>
                <a:stretch>
                  <a:fillRect l="-73" t="-112" r="-3616" b="17"/>
                </a:stretch>
              </a:blipFill>
            </p:spPr>
            <p:txBody>
              <a:bodyPr/>
              <a:lstStyle/>
              <a:p>
                <a:r>
                  <a:rPr lang="zh-CN" altLang="en-US">
                    <a:noFill/>
                  </a:rPr>
                  <a:t> </a:t>
                </a:r>
              </a:p>
            </p:txBody>
          </p:sp>
        </mc:Fallback>
      </mc:AlternateContent>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7350" y="-197420"/>
            <a:ext cx="8229600" cy="1143000"/>
          </a:xfrm>
        </p:spPr>
        <p:txBody>
          <a:bodyPr/>
          <a:lstStyle/>
          <a:p>
            <a:r>
              <a:rPr lang="en-GB" dirty="0"/>
              <a:t>The angular velocity vector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62" name="TextBox 61"/>
              <p:cNvSpPr txBox="1"/>
              <p:nvPr/>
            </p:nvSpPr>
            <p:spPr>
              <a:xfrm>
                <a:off x="1424479" y="1305633"/>
                <a:ext cx="6676698" cy="646331"/>
              </a:xfrm>
              <a:prstGeom prst="rect">
                <a:avLst/>
              </a:prstGeom>
              <a:noFill/>
            </p:spPr>
            <p:txBody>
              <a:bodyPr wrap="square" rtlCol="0">
                <a:spAutoFit/>
              </a:bodyPr>
              <a:lstStyle/>
              <a:p>
                <a:r>
                  <a:rPr lang="en-GB" dirty="0"/>
                  <a:t>Take care also that </a:t>
                </a:r>
                <a14:m>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rPr>
                          <m:t>𝑧</m:t>
                        </m:r>
                      </m:sub>
                    </m:sSub>
                  </m:oMath>
                </a14:m>
                <a:r>
                  <a:rPr lang="en-US" dirty="0"/>
                  <a:t> depends to the time (and its sign depends to the time), we could write the angular velocity </a:t>
                </a:r>
                <a14:m>
                  <m:oMath xmlns:m="http://schemas.openxmlformats.org/officeDocument/2006/math">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ea typeface="Cambria Math" panose="02040503050406030204" pitchFamily="18" charset="0"/>
                          </a:rPr>
                          <m:t>𝑧</m:t>
                        </m:r>
                      </m:sub>
                    </m:sSub>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oMath>
                </a14:m>
                <a:r>
                  <a:rPr lang="en-US" dirty="0"/>
                  <a:t> </a:t>
                </a:r>
                <a:endParaRPr lang="en-US" dirty="0"/>
              </a:p>
            </p:txBody>
          </p:sp>
        </mc:Choice>
        <mc:Fallback>
          <p:sp>
            <p:nvSpPr>
              <p:cNvPr id="62" name="TextBox 61"/>
              <p:cNvSpPr txBox="1">
                <a:spLocks noRot="1" noChangeAspect="1" noMove="1" noResize="1" noEditPoints="1" noAdjustHandles="1" noChangeArrowheads="1" noChangeShapeType="1" noTextEdit="1"/>
              </p:cNvSpPr>
              <p:nvPr/>
            </p:nvSpPr>
            <p:spPr>
              <a:xfrm>
                <a:off x="1424479" y="1305633"/>
                <a:ext cx="6676698" cy="646331"/>
              </a:xfrm>
              <a:prstGeom prst="rect">
                <a:avLst/>
              </a:prstGeom>
              <a:blipFill rotWithShape="1">
                <a:blip r:embed="rId1"/>
                <a:stretch>
                  <a:fillRect l="-3" t="-11" r="7" b="94"/>
                </a:stretch>
              </a:blipFill>
            </p:spPr>
            <p:txBody>
              <a:bodyPr/>
              <a:lstStyle/>
              <a:p>
                <a:r>
                  <a:rPr lang="zh-CN" altLang="en-US">
                    <a:noFill/>
                  </a:rPr>
                  <a:t> </a:t>
                </a:r>
              </a:p>
            </p:txBody>
          </p:sp>
        </mc:Fallback>
      </mc:AlternateContent>
      <p:cxnSp>
        <p:nvCxnSpPr>
          <p:cNvPr id="8" name="Straight Arrow Connector 7"/>
          <p:cNvCxnSpPr/>
          <p:nvPr/>
        </p:nvCxnSpPr>
        <p:spPr>
          <a:xfrm flipV="1">
            <a:off x="2316325" y="2996952"/>
            <a:ext cx="0" cy="23042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545068" y="4293096"/>
            <a:ext cx="444366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Rectangle 13"/>
              <p:cNvSpPr/>
              <p:nvPr/>
            </p:nvSpPr>
            <p:spPr>
              <a:xfrm>
                <a:off x="6044619" y="4108430"/>
                <a:ext cx="903645" cy="369332"/>
              </a:xfrm>
              <a:prstGeom prst="rect">
                <a:avLst/>
              </a:prstGeom>
            </p:spPr>
            <p:txBody>
              <a:bodyPr wrap="none">
                <a:spAutoFit/>
              </a:bodyPr>
              <a:lstStyle/>
              <a:p>
                <a14:m>
                  <m:oMath xmlns:m="http://schemas.openxmlformats.org/officeDocument/2006/math">
                    <m:r>
                      <a:rPr lang="en-GB" b="0" i="1" smtClean="0">
                        <a:latin typeface="Cambria Math" panose="02040503050406030204" pitchFamily="18" charset="0"/>
                      </a:rPr>
                      <m:t>𝑡</m:t>
                    </m:r>
                  </m:oMath>
                </a14:m>
                <a:r>
                  <a:rPr lang="en-US" dirty="0"/>
                  <a:t> (time)</a:t>
                </a:r>
                <a:endParaRPr lang="en-US" dirty="0"/>
              </a:p>
            </p:txBody>
          </p:sp>
        </mc:Choice>
        <mc:Fallback>
          <p:sp>
            <p:nvSpPr>
              <p:cNvPr id="14" name="Rectangle 13"/>
              <p:cNvSpPr>
                <a:spLocks noRot="1" noChangeAspect="1" noMove="1" noResize="1" noEditPoints="1" noAdjustHandles="1" noChangeArrowheads="1" noChangeShapeType="1" noTextEdit="1"/>
              </p:cNvSpPr>
              <p:nvPr/>
            </p:nvSpPr>
            <p:spPr>
              <a:xfrm>
                <a:off x="6044619" y="4108430"/>
                <a:ext cx="903645" cy="369332"/>
              </a:xfrm>
              <a:prstGeom prst="rect">
                <a:avLst/>
              </a:prstGeom>
              <a:blipFill rotWithShape="1">
                <a:blip r:embed="rId2"/>
                <a:stretch>
                  <a:fillRect l="-6" t="-167" r="10" b="10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2157114" y="2551982"/>
                <a:ext cx="60779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rPr>
                            <m:t>𝑧</m:t>
                          </m:r>
                        </m:sub>
                      </m:sSub>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2157114" y="2551982"/>
                <a:ext cx="607795" cy="276999"/>
              </a:xfrm>
              <a:prstGeom prst="rect">
                <a:avLst/>
              </a:prstGeom>
              <a:blipFill rotWithShape="1">
                <a:blip r:embed="rId3"/>
                <a:stretch>
                  <a:fillRect l="-3" t="-199" r="-4995" b="20"/>
                </a:stretch>
              </a:blipFill>
            </p:spPr>
            <p:txBody>
              <a:bodyPr/>
              <a:lstStyle/>
              <a:p>
                <a:r>
                  <a:rPr lang="zh-CN" altLang="en-US">
                    <a:noFill/>
                  </a:rPr>
                  <a:t> </a:t>
                </a:r>
              </a:p>
            </p:txBody>
          </p:sp>
        </mc:Fallback>
      </mc:AlternateContent>
      <p:sp>
        <p:nvSpPr>
          <p:cNvPr id="33" name="Freeform 32"/>
          <p:cNvSpPr/>
          <p:nvPr/>
        </p:nvSpPr>
        <p:spPr>
          <a:xfrm>
            <a:off x="2302086" y="3580980"/>
            <a:ext cx="3657600" cy="1527571"/>
          </a:xfrm>
          <a:custGeom>
            <a:avLst/>
            <a:gdLst>
              <a:gd name="connsiteX0" fmla="*/ 0 w 3657600"/>
              <a:gd name="connsiteY0" fmla="*/ 717674 h 1527571"/>
              <a:gd name="connsiteX1" fmla="*/ 888274 w 3657600"/>
              <a:gd name="connsiteY1" fmla="*/ 25342 h 1527571"/>
              <a:gd name="connsiteX2" fmla="*/ 2312126 w 3657600"/>
              <a:gd name="connsiteY2" fmla="*/ 1514508 h 1527571"/>
              <a:gd name="connsiteX3" fmla="*/ 2312126 w 3657600"/>
              <a:gd name="connsiteY3" fmla="*/ 1514508 h 1527571"/>
              <a:gd name="connsiteX4" fmla="*/ 3657600 w 3657600"/>
              <a:gd name="connsiteY4" fmla="*/ 1527571 h 15275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7600" h="1527571">
                <a:moveTo>
                  <a:pt x="0" y="717674"/>
                </a:moveTo>
                <a:cubicBezTo>
                  <a:pt x="251460" y="305105"/>
                  <a:pt x="502920" y="-107464"/>
                  <a:pt x="888274" y="25342"/>
                </a:cubicBezTo>
                <a:cubicBezTo>
                  <a:pt x="1273628" y="158148"/>
                  <a:pt x="2312126" y="1514508"/>
                  <a:pt x="2312126" y="1514508"/>
                </a:cubicBezTo>
                <a:lnTo>
                  <a:pt x="2312126" y="1514508"/>
                </a:lnTo>
                <a:lnTo>
                  <a:pt x="3657600" y="1527571"/>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p:cNvCxnSpPr/>
          <p:nvPr/>
        </p:nvCxnSpPr>
        <p:spPr>
          <a:xfrm>
            <a:off x="3900501" y="3096949"/>
            <a:ext cx="72008" cy="210426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93351" y="2119935"/>
            <a:ext cx="4743115" cy="369332"/>
          </a:xfrm>
          <a:prstGeom prst="rect">
            <a:avLst/>
          </a:prstGeom>
          <a:noFill/>
        </p:spPr>
        <p:txBody>
          <a:bodyPr wrap="square" rtlCol="0">
            <a:spAutoFit/>
          </a:bodyPr>
          <a:lstStyle/>
          <a:p>
            <a:r>
              <a:rPr lang="en-GB" dirty="0"/>
              <a:t>Example of a rotational motion:</a:t>
            </a:r>
            <a:endParaRPr lang="en-US" dirty="0"/>
          </a:p>
        </p:txBody>
      </p:sp>
      <mc:AlternateContent xmlns:mc="http://schemas.openxmlformats.org/markup-compatibility/2006">
        <mc:Choice xmlns:a14="http://schemas.microsoft.com/office/drawing/2010/main" Requires="a14">
          <p:sp>
            <p:nvSpPr>
              <p:cNvPr id="48" name="TextBox 47"/>
              <p:cNvSpPr txBox="1"/>
              <p:nvPr/>
            </p:nvSpPr>
            <p:spPr>
              <a:xfrm>
                <a:off x="1494894" y="3973232"/>
                <a:ext cx="74802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rPr>
                            <m:t>𝑧</m:t>
                          </m:r>
                        </m:sub>
                      </m:sSub>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48" name="TextBox 47"/>
              <p:cNvSpPr txBox="1">
                <a:spLocks noRot="1" noChangeAspect="1" noMove="1" noResize="1" noEditPoints="1" noAdjustHandles="1" noChangeArrowheads="1" noChangeShapeType="1" noTextEdit="1"/>
              </p:cNvSpPr>
              <p:nvPr/>
            </p:nvSpPr>
            <p:spPr>
              <a:xfrm>
                <a:off x="1494894" y="3973232"/>
                <a:ext cx="748025" cy="276999"/>
              </a:xfrm>
              <a:prstGeom prst="rect">
                <a:avLst/>
              </a:prstGeom>
              <a:blipFill rotWithShape="1">
                <a:blip r:embed="rId4"/>
                <a:stretch>
                  <a:fillRect l="-14" t="-13" r="-4316" b="64"/>
                </a:stretch>
              </a:blipFill>
            </p:spPr>
            <p:txBody>
              <a:bodyPr/>
              <a:lstStyle/>
              <a:p>
                <a:r>
                  <a:rPr lang="zh-CN" altLang="en-US">
                    <a:noFill/>
                  </a:rPr>
                  <a:t> </a:t>
                </a:r>
              </a:p>
            </p:txBody>
          </p:sp>
        </mc:Fallback>
      </mc:AlternateContent>
      <p:sp>
        <p:nvSpPr>
          <p:cNvPr id="41" name="Right Brace 40"/>
          <p:cNvSpPr/>
          <p:nvPr/>
        </p:nvSpPr>
        <p:spPr>
          <a:xfrm rot="5400000">
            <a:off x="2928303" y="4682263"/>
            <a:ext cx="431700" cy="1656711"/>
          </a:xfrm>
          <a:prstGeom prst="rightBrace">
            <a:avLst>
              <a:gd name="adj1" fmla="val 84610"/>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p:cNvSpPr txBox="1"/>
          <p:nvPr/>
        </p:nvSpPr>
        <p:spPr>
          <a:xfrm>
            <a:off x="1805648" y="5828658"/>
            <a:ext cx="2268570" cy="369332"/>
          </a:xfrm>
          <a:prstGeom prst="rect">
            <a:avLst/>
          </a:prstGeom>
          <a:noFill/>
        </p:spPr>
        <p:txBody>
          <a:bodyPr wrap="none" rtlCol="0">
            <a:spAutoFit/>
          </a:bodyPr>
          <a:lstStyle/>
          <a:p>
            <a:r>
              <a:rPr lang="en-GB" dirty="0"/>
              <a:t>Motion anti-clockwise</a:t>
            </a:r>
            <a:endParaRPr lang="en-US" dirty="0"/>
          </a:p>
        </p:txBody>
      </p:sp>
      <p:sp>
        <p:nvSpPr>
          <p:cNvPr id="51" name="Right Brace 50"/>
          <p:cNvSpPr/>
          <p:nvPr/>
        </p:nvSpPr>
        <p:spPr>
          <a:xfrm rot="5400000">
            <a:off x="4680186" y="4616959"/>
            <a:ext cx="431700" cy="1800199"/>
          </a:xfrm>
          <a:prstGeom prst="rightBrace">
            <a:avLst>
              <a:gd name="adj1" fmla="val 84610"/>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TextBox 51"/>
          <p:cNvSpPr txBox="1"/>
          <p:nvPr/>
        </p:nvSpPr>
        <p:spPr>
          <a:xfrm>
            <a:off x="4175638" y="5805264"/>
            <a:ext cx="1845377" cy="369332"/>
          </a:xfrm>
          <a:prstGeom prst="rect">
            <a:avLst/>
          </a:prstGeom>
          <a:noFill/>
        </p:spPr>
        <p:txBody>
          <a:bodyPr wrap="none" rtlCol="0">
            <a:spAutoFit/>
          </a:bodyPr>
          <a:lstStyle/>
          <a:p>
            <a:r>
              <a:rPr lang="en-GB" dirty="0"/>
              <a:t>Motion clockwise</a:t>
            </a:r>
            <a:endParaRPr lang="en-US" dirty="0"/>
          </a:p>
        </p:txBody>
      </p:sp>
      <p:cxnSp>
        <p:nvCxnSpPr>
          <p:cNvPr id="49" name="Straight Arrow Connector 48"/>
          <p:cNvCxnSpPr/>
          <p:nvPr/>
        </p:nvCxnSpPr>
        <p:spPr>
          <a:xfrm flipH="1">
            <a:off x="3995936" y="2996952"/>
            <a:ext cx="683728" cy="11521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0" name="TextBox 49"/>
              <p:cNvSpPr txBox="1"/>
              <p:nvPr/>
            </p:nvSpPr>
            <p:spPr>
              <a:xfrm>
                <a:off x="4488138" y="2636293"/>
                <a:ext cx="74802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rPr>
                            <m:t>𝑧</m:t>
                          </m:r>
                        </m:sub>
                      </m:sSub>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50" name="TextBox 49"/>
              <p:cNvSpPr txBox="1">
                <a:spLocks noRot="1" noChangeAspect="1" noMove="1" noResize="1" noEditPoints="1" noAdjustHandles="1" noChangeArrowheads="1" noChangeShapeType="1" noTextEdit="1"/>
              </p:cNvSpPr>
              <p:nvPr/>
            </p:nvSpPr>
            <p:spPr>
              <a:xfrm>
                <a:off x="4488138" y="2636293"/>
                <a:ext cx="748025" cy="276999"/>
              </a:xfrm>
              <a:prstGeom prst="rect">
                <a:avLst/>
              </a:prstGeom>
              <a:blipFill rotWithShape="1">
                <a:blip r:embed="rId4"/>
                <a:stretch>
                  <a:fillRect l="-79" t="-147" r="-4251" b="197"/>
                </a:stretch>
              </a:blipFill>
            </p:spPr>
            <p:txBody>
              <a:bodyPr/>
              <a:lstStyle/>
              <a:p>
                <a:r>
                  <a:rPr lang="zh-CN" altLang="en-US">
                    <a:noFill/>
                  </a:rPr>
                  <a:t> </a:t>
                </a:r>
              </a:p>
            </p:txBody>
          </p:sp>
        </mc:Fallback>
      </mc:AlternateContent>
      <p:sp>
        <p:nvSpPr>
          <p:cNvPr id="53" name="Right Arrow 52"/>
          <p:cNvSpPr/>
          <p:nvPr/>
        </p:nvSpPr>
        <p:spPr>
          <a:xfrm>
            <a:off x="5436096" y="2703963"/>
            <a:ext cx="584919" cy="2093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57" name="TextBox 56"/>
              <p:cNvSpPr txBox="1"/>
              <p:nvPr/>
            </p:nvSpPr>
            <p:spPr>
              <a:xfrm>
                <a:off x="6059087" y="2545670"/>
                <a:ext cx="756938" cy="52591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𝑑</m:t>
                          </m:r>
                          <m:r>
                            <a:rPr lang="en-GB" b="0" i="1" smtClean="0">
                              <a:latin typeface="Cambria Math" panose="02040503050406030204" pitchFamily="18" charset="0"/>
                              <a:ea typeface="Cambria Math" panose="02040503050406030204" pitchFamily="18" charset="0"/>
                            </a:rPr>
                            <m:t>𝜃</m:t>
                          </m:r>
                        </m:num>
                        <m:den>
                          <m:r>
                            <a:rPr lang="en-GB" b="0" i="1" smtClean="0">
                              <a:latin typeface="Cambria Math" panose="02040503050406030204" pitchFamily="18" charset="0"/>
                            </a:rPr>
                            <m:t>𝑑𝑡</m:t>
                          </m:r>
                        </m:den>
                      </m:f>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US" dirty="0"/>
              </a:p>
            </p:txBody>
          </p:sp>
        </mc:Choice>
        <mc:Fallback>
          <p:sp>
            <p:nvSpPr>
              <p:cNvPr id="57" name="TextBox 56"/>
              <p:cNvSpPr txBox="1">
                <a:spLocks noRot="1" noChangeAspect="1" noMove="1" noResize="1" noEditPoints="1" noAdjustHandles="1" noChangeArrowheads="1" noChangeShapeType="1" noTextEdit="1"/>
              </p:cNvSpPr>
              <p:nvPr/>
            </p:nvSpPr>
            <p:spPr>
              <a:xfrm>
                <a:off x="6059087" y="2545670"/>
                <a:ext cx="756938" cy="525913"/>
              </a:xfrm>
              <a:prstGeom prst="rect">
                <a:avLst/>
              </a:prstGeom>
              <a:blipFill rotWithShape="1">
                <a:blip r:embed="rId5"/>
                <a:stretch>
                  <a:fillRect l="-73" t="-112" r="-3616" b="17"/>
                </a:stretch>
              </a:blipFill>
            </p:spPr>
            <p:txBody>
              <a:bodyPr/>
              <a:lstStyle/>
              <a:p>
                <a:r>
                  <a:rPr lang="zh-CN" altLang="en-US">
                    <a:noFill/>
                  </a:rPr>
                  <a:t> </a:t>
                </a:r>
              </a:p>
            </p:txBody>
          </p:sp>
        </mc:Fallback>
      </mc:AlternateContent>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028" y="-99392"/>
            <a:ext cx="8229600" cy="1143000"/>
          </a:xfrm>
        </p:spPr>
        <p:txBody>
          <a:bodyPr/>
          <a:lstStyle/>
          <a:p>
            <a:r>
              <a:rPr lang="en-GB" dirty="0"/>
              <a:t>The angular velocity vector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Oval 2"/>
          <p:cNvSpPr/>
          <p:nvPr/>
        </p:nvSpPr>
        <p:spPr>
          <a:xfrm>
            <a:off x="3347864" y="963551"/>
            <a:ext cx="2664296" cy="2736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532529" y="1264706"/>
            <a:ext cx="216024"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endCxn id="3" idx="7"/>
          </p:cNvCxnSpPr>
          <p:nvPr/>
        </p:nvCxnSpPr>
        <p:spPr>
          <a:xfrm flipV="1">
            <a:off x="4788024" y="1364273"/>
            <a:ext cx="833959" cy="11114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TextBox 8"/>
              <p:cNvSpPr txBox="1"/>
              <p:nvPr/>
            </p:nvSpPr>
            <p:spPr>
              <a:xfrm>
                <a:off x="5033226" y="1614009"/>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𝑟</m:t>
                      </m:r>
                    </m:oMath>
                  </m:oMathPara>
                </a14:m>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5033226" y="1614009"/>
                <a:ext cx="171777" cy="276999"/>
              </a:xfrm>
              <a:prstGeom prst="rect">
                <a:avLst/>
              </a:prstGeom>
              <a:blipFill rotWithShape="1">
                <a:blip r:embed="rId1"/>
                <a:stretch>
                  <a:fillRect l="-126" t="-171" r="-18167" b="221"/>
                </a:stretch>
              </a:blipFill>
            </p:spPr>
            <p:txBody>
              <a:bodyPr/>
              <a:lstStyle/>
              <a:p>
                <a:r>
                  <a:rPr lang="zh-CN" altLang="en-US">
                    <a:noFill/>
                  </a:rPr>
                  <a:t> </a:t>
                </a:r>
              </a:p>
            </p:txBody>
          </p:sp>
        </mc:Fallback>
      </mc:AlternateContent>
      <p:sp>
        <p:nvSpPr>
          <p:cNvPr id="15" name="Freeform 14"/>
          <p:cNvSpPr/>
          <p:nvPr/>
        </p:nvSpPr>
        <p:spPr>
          <a:xfrm>
            <a:off x="5004246" y="2192430"/>
            <a:ext cx="45719" cy="290229"/>
          </a:xfrm>
          <a:custGeom>
            <a:avLst/>
            <a:gdLst>
              <a:gd name="connsiteX0" fmla="*/ 39189 w 183277"/>
              <a:gd name="connsiteY0" fmla="*/ 418012 h 418012"/>
              <a:gd name="connsiteX1" fmla="*/ 182880 w 183277"/>
              <a:gd name="connsiteY1" fmla="*/ 156755 h 418012"/>
              <a:gd name="connsiteX2" fmla="*/ 0 w 183277"/>
              <a:gd name="connsiteY2" fmla="*/ 0 h 418012"/>
              <a:gd name="connsiteX3" fmla="*/ 0 w 183277"/>
              <a:gd name="connsiteY3" fmla="*/ 0 h 418012"/>
            </a:gdLst>
            <a:ahLst/>
            <a:cxnLst>
              <a:cxn ang="0">
                <a:pos x="connsiteX0" y="connsiteY0"/>
              </a:cxn>
              <a:cxn ang="0">
                <a:pos x="connsiteX1" y="connsiteY1"/>
              </a:cxn>
              <a:cxn ang="0">
                <a:pos x="connsiteX2" y="connsiteY2"/>
              </a:cxn>
              <a:cxn ang="0">
                <a:pos x="connsiteX3" y="connsiteY3"/>
              </a:cxn>
            </a:cxnLst>
            <a:rect l="l" t="t" r="r" b="b"/>
            <a:pathLst>
              <a:path w="183277" h="418012">
                <a:moveTo>
                  <a:pt x="39189" y="418012"/>
                </a:moveTo>
                <a:cubicBezTo>
                  <a:pt x="114300" y="322218"/>
                  <a:pt x="189411" y="226424"/>
                  <a:pt x="182880" y="156755"/>
                </a:cubicBezTo>
                <a:cubicBezTo>
                  <a:pt x="176349" y="87086"/>
                  <a:pt x="0" y="0"/>
                  <a:pt x="0" y="0"/>
                </a:cubicBez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6" name="TextBox 15"/>
              <p:cNvSpPr txBox="1"/>
              <p:nvPr/>
            </p:nvSpPr>
            <p:spPr>
              <a:xfrm>
                <a:off x="5119114" y="2087577"/>
                <a:ext cx="19428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16" name="TextBox 15"/>
              <p:cNvSpPr txBox="1">
                <a:spLocks noRot="1" noChangeAspect="1" noMove="1" noResize="1" noEditPoints="1" noAdjustHandles="1" noChangeArrowheads="1" noChangeShapeType="1" noTextEdit="1"/>
              </p:cNvSpPr>
              <p:nvPr/>
            </p:nvSpPr>
            <p:spPr>
              <a:xfrm>
                <a:off x="5119114" y="2087577"/>
                <a:ext cx="194284" cy="276999"/>
              </a:xfrm>
              <a:prstGeom prst="rect">
                <a:avLst/>
              </a:prstGeom>
              <a:blipFill rotWithShape="1">
                <a:blip r:embed="rId2"/>
                <a:stretch>
                  <a:fillRect l="-195" t="-120" r="-15507" b="170"/>
                </a:stretch>
              </a:blipFill>
            </p:spPr>
            <p:txBody>
              <a:bodyPr/>
              <a:lstStyle/>
              <a:p>
                <a:r>
                  <a:rPr lang="zh-CN" altLang="en-US">
                    <a:noFill/>
                  </a:rPr>
                  <a:t> </a:t>
                </a:r>
              </a:p>
            </p:txBody>
          </p:sp>
        </mc:Fallback>
      </mc:AlternateContent>
      <p:cxnSp>
        <p:nvCxnSpPr>
          <p:cNvPr id="20" name="Straight Arrow Connector 19"/>
          <p:cNvCxnSpPr/>
          <p:nvPr/>
        </p:nvCxnSpPr>
        <p:spPr>
          <a:xfrm flipH="1" flipV="1">
            <a:off x="5216256" y="963551"/>
            <a:ext cx="405727" cy="40072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2" name="TextBox 21"/>
              <p:cNvSpPr txBox="1"/>
              <p:nvPr/>
            </p:nvSpPr>
            <p:spPr>
              <a:xfrm>
                <a:off x="5602825" y="908720"/>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22" name="TextBox 21"/>
              <p:cNvSpPr txBox="1">
                <a:spLocks noRot="1" noChangeAspect="1" noMove="1" noResize="1" noEditPoints="1" noAdjustHandles="1" noChangeArrowheads="1" noChangeShapeType="1" noTextEdit="1"/>
              </p:cNvSpPr>
              <p:nvPr/>
            </p:nvSpPr>
            <p:spPr>
              <a:xfrm>
                <a:off x="5602825" y="908720"/>
                <a:ext cx="189474" cy="276999"/>
              </a:xfrm>
              <a:prstGeom prst="rect">
                <a:avLst/>
              </a:prstGeom>
              <a:blipFill rotWithShape="1">
                <a:blip r:embed="rId3"/>
                <a:stretch>
                  <a:fillRect l="-116" t="-13" r="-16177" b="-625"/>
                </a:stretch>
              </a:blipFill>
            </p:spPr>
            <p:txBody>
              <a:bodyPr/>
              <a:lstStyle/>
              <a:p>
                <a:r>
                  <a:rPr lang="zh-CN" altLang="en-US">
                    <a:noFill/>
                  </a:rPr>
                  <a:t> </a:t>
                </a:r>
              </a:p>
            </p:txBody>
          </p:sp>
        </mc:Fallback>
      </mc:AlternateContent>
      <p:cxnSp>
        <p:nvCxnSpPr>
          <p:cNvPr id="17" name="Straight Arrow Connector 16"/>
          <p:cNvCxnSpPr/>
          <p:nvPr/>
        </p:nvCxnSpPr>
        <p:spPr>
          <a:xfrm flipV="1">
            <a:off x="4762828" y="764704"/>
            <a:ext cx="0" cy="17110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 name="TextBox 18"/>
              <p:cNvSpPr txBox="1"/>
              <p:nvPr/>
            </p:nvSpPr>
            <p:spPr>
              <a:xfrm>
                <a:off x="6757782" y="2331703"/>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6757782" y="2331703"/>
                <a:ext cx="188128" cy="276999"/>
              </a:xfrm>
              <a:prstGeom prst="rect">
                <a:avLst/>
              </a:prstGeom>
              <a:blipFill rotWithShape="1">
                <a:blip r:embed="rId4"/>
                <a:stretch>
                  <a:fillRect l="-60" t="-223" r="-16053" b="44"/>
                </a:stretch>
              </a:blipFill>
            </p:spPr>
            <p:txBody>
              <a:bodyPr/>
              <a:lstStyle/>
              <a:p>
                <a:r>
                  <a:rPr lang="zh-CN" altLang="en-US">
                    <a:noFill/>
                  </a:rPr>
                  <a:t> </a:t>
                </a:r>
              </a:p>
            </p:txBody>
          </p:sp>
        </mc:Fallback>
      </mc:AlternateContent>
      <p:sp>
        <p:nvSpPr>
          <p:cNvPr id="25" name="Oval 24"/>
          <p:cNvSpPr/>
          <p:nvPr/>
        </p:nvSpPr>
        <p:spPr>
          <a:xfrm>
            <a:off x="4716016" y="2431388"/>
            <a:ext cx="97204" cy="1335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p:nvPr/>
        </p:nvCxnSpPr>
        <p:spPr>
          <a:xfrm>
            <a:off x="4762828" y="2512148"/>
            <a:ext cx="18236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1" name="TextBox 30"/>
              <p:cNvSpPr txBox="1"/>
              <p:nvPr/>
            </p:nvSpPr>
            <p:spPr>
              <a:xfrm>
                <a:off x="4488138" y="626204"/>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31" name="TextBox 30"/>
              <p:cNvSpPr txBox="1">
                <a:spLocks noRot="1" noChangeAspect="1" noMove="1" noResize="1" noEditPoints="1" noAdjustHandles="1" noChangeArrowheads="1" noChangeShapeType="1" noTextEdit="1"/>
              </p:cNvSpPr>
              <p:nvPr/>
            </p:nvSpPr>
            <p:spPr>
              <a:xfrm>
                <a:off x="4488138" y="626204"/>
                <a:ext cx="191526" cy="276999"/>
              </a:xfrm>
              <a:prstGeom prst="rect">
                <a:avLst/>
              </a:prstGeom>
              <a:blipFill rotWithShape="1">
                <a:blip r:embed="rId5"/>
                <a:stretch>
                  <a:fillRect l="-310" t="-34" r="-16064" b="8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 name="TextBox 31"/>
              <p:cNvSpPr txBox="1"/>
              <p:nvPr/>
            </p:nvSpPr>
            <p:spPr>
              <a:xfrm>
                <a:off x="4460405" y="2409755"/>
                <a:ext cx="1738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4460405" y="2409755"/>
                <a:ext cx="173894" cy="276999"/>
              </a:xfrm>
              <a:prstGeom prst="rect">
                <a:avLst/>
              </a:prstGeom>
              <a:blipFill rotWithShape="1">
                <a:blip r:embed="rId6"/>
                <a:stretch>
                  <a:fillRect l="-95" t="-204" r="-17853" b="25"/>
                </a:stretch>
              </a:blipFill>
            </p:spPr>
            <p:txBody>
              <a:bodyPr/>
              <a:lstStyle/>
              <a:p>
                <a:r>
                  <a:rPr lang="zh-CN" altLang="en-US">
                    <a:noFill/>
                  </a:rPr>
                  <a:t> </a:t>
                </a:r>
              </a:p>
            </p:txBody>
          </p:sp>
        </mc:Fallback>
      </mc:AlternateContent>
      <p:sp>
        <p:nvSpPr>
          <p:cNvPr id="35" name="Oval 34"/>
          <p:cNvSpPr/>
          <p:nvPr/>
        </p:nvSpPr>
        <p:spPr>
          <a:xfrm>
            <a:off x="7020272" y="1484784"/>
            <a:ext cx="304454" cy="40531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7138573" y="1617471"/>
            <a:ext cx="97204" cy="13351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6" name="TextBox 35"/>
              <p:cNvSpPr txBox="1"/>
              <p:nvPr/>
            </p:nvSpPr>
            <p:spPr>
              <a:xfrm flipH="1">
                <a:off x="6897565" y="960434"/>
                <a:ext cx="2246435" cy="369332"/>
              </a:xfrm>
              <a:prstGeom prst="rect">
                <a:avLst/>
              </a:prstGeom>
              <a:noFill/>
            </p:spPr>
            <p:txBody>
              <a:bodyPr wrap="square" rtlCol="0">
                <a:spAutoFit/>
              </a:bodyPr>
              <a:lstStyle/>
              <a:p>
                <a:r>
                  <a:rPr lang="en-GB" dirty="0"/>
                  <a:t>Direction of </a:t>
                </a:r>
                <a14:m>
                  <m:oMath xmlns:m="http://schemas.openxmlformats.org/officeDocument/2006/math">
                    <m:acc>
                      <m:accPr>
                        <m:chr m:val="⃗"/>
                        <m:ctrlPr>
                          <a:rPr lang="en-GB" i="1" smtClean="0">
                            <a:latin typeface="Cambria Math" panose="02040503050406030204" pitchFamily="18" charset="0"/>
                          </a:rPr>
                        </m:ctrlPr>
                      </m:accPr>
                      <m:e>
                        <m:r>
                          <a:rPr lang="en-GB" i="1" smtClean="0">
                            <a:latin typeface="Cambria Math" panose="02040503050406030204" pitchFamily="18" charset="0"/>
                            <a:ea typeface="Cambria Math" panose="02040503050406030204" pitchFamily="18" charset="0"/>
                          </a:rPr>
                          <m:t>𝜔</m:t>
                        </m:r>
                      </m:e>
                    </m:acc>
                  </m:oMath>
                </a14:m>
                <a:endParaRPr lang="en-US" dirty="0"/>
              </a:p>
            </p:txBody>
          </p:sp>
        </mc:Choice>
        <mc:Fallback>
          <p:sp>
            <p:nvSpPr>
              <p:cNvPr id="36" name="TextBox 35"/>
              <p:cNvSpPr txBox="1">
                <a:spLocks noRot="1" noChangeAspect="1" noMove="1" noResize="1" noEditPoints="1" noAdjustHandles="1" noChangeArrowheads="1" noChangeShapeType="1" noTextEdit="1"/>
              </p:cNvSpPr>
              <p:nvPr/>
            </p:nvSpPr>
            <p:spPr>
              <a:xfrm flipH="1">
                <a:off x="6897565" y="960434"/>
                <a:ext cx="2246435" cy="369332"/>
              </a:xfrm>
              <a:prstGeom prst="rect">
                <a:avLst/>
              </a:prstGeom>
              <a:blipFill rotWithShape="1">
                <a:blip r:embed="rId7"/>
                <a:stretch>
                  <a:fillRect l="-9" t="-85" b="21"/>
                </a:stretch>
              </a:blipFill>
            </p:spPr>
            <p:txBody>
              <a:bodyPr/>
              <a:lstStyle/>
              <a:p>
                <a:r>
                  <a:rPr lang="zh-CN" altLang="en-US">
                    <a:noFill/>
                  </a:rPr>
                  <a:t> </a:t>
                </a:r>
              </a:p>
            </p:txBody>
          </p:sp>
        </mc:Fallback>
      </mc:AlternateContent>
      <p:sp>
        <p:nvSpPr>
          <p:cNvPr id="37" name="TextBox 36"/>
          <p:cNvSpPr txBox="1"/>
          <p:nvPr/>
        </p:nvSpPr>
        <p:spPr>
          <a:xfrm>
            <a:off x="7453505" y="1461402"/>
            <a:ext cx="1690496" cy="646331"/>
          </a:xfrm>
          <a:prstGeom prst="rect">
            <a:avLst/>
          </a:prstGeom>
          <a:noFill/>
        </p:spPr>
        <p:txBody>
          <a:bodyPr wrap="square" rtlCol="0">
            <a:spAutoFit/>
          </a:bodyPr>
          <a:lstStyle/>
          <a:p>
            <a:r>
              <a:rPr lang="en-GB" dirty="0"/>
              <a:t>Anti-clockwise motion</a:t>
            </a:r>
            <a:endParaRPr lang="en-US" dirty="0"/>
          </a:p>
        </p:txBody>
      </p:sp>
      <p:sp>
        <p:nvSpPr>
          <p:cNvPr id="43" name="Oval 42"/>
          <p:cNvSpPr/>
          <p:nvPr/>
        </p:nvSpPr>
        <p:spPr>
          <a:xfrm>
            <a:off x="7020272" y="2300254"/>
            <a:ext cx="304454" cy="40531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7453505" y="2276872"/>
            <a:ext cx="1690496" cy="646331"/>
          </a:xfrm>
          <a:prstGeom prst="rect">
            <a:avLst/>
          </a:prstGeom>
          <a:noFill/>
        </p:spPr>
        <p:txBody>
          <a:bodyPr wrap="square" rtlCol="0">
            <a:spAutoFit/>
          </a:bodyPr>
          <a:lstStyle/>
          <a:p>
            <a:r>
              <a:rPr lang="en-GB" dirty="0"/>
              <a:t>Clockwise motion</a:t>
            </a:r>
            <a:endParaRPr lang="en-US" dirty="0"/>
          </a:p>
        </p:txBody>
      </p:sp>
      <p:cxnSp>
        <p:nvCxnSpPr>
          <p:cNvPr id="39" name="Straight Connector 38"/>
          <p:cNvCxnSpPr>
            <a:stCxn id="43" idx="5"/>
            <a:endCxn id="43" idx="1"/>
          </p:cNvCxnSpPr>
          <p:nvPr/>
        </p:nvCxnSpPr>
        <p:spPr>
          <a:xfrm flipH="1" flipV="1">
            <a:off x="7064858" y="2359612"/>
            <a:ext cx="215282" cy="2866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3" idx="3"/>
            <a:endCxn id="43" idx="7"/>
          </p:cNvCxnSpPr>
          <p:nvPr/>
        </p:nvCxnSpPr>
        <p:spPr>
          <a:xfrm flipV="1">
            <a:off x="7064858" y="2359612"/>
            <a:ext cx="215282" cy="2866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 name="TextBox 5"/>
              <p:cNvSpPr txBox="1"/>
              <p:nvPr/>
            </p:nvSpPr>
            <p:spPr>
              <a:xfrm flipH="1">
                <a:off x="343578" y="3707510"/>
                <a:ext cx="8404886" cy="369332"/>
              </a:xfrm>
              <a:prstGeom prst="rect">
                <a:avLst/>
              </a:prstGeom>
              <a:noFill/>
            </p:spPr>
            <p:txBody>
              <a:bodyPr wrap="square" rtlCol="0">
                <a:spAutoFit/>
              </a:bodyPr>
              <a:lstStyle/>
              <a:p>
                <a:r>
                  <a:rPr lang="en-GB" dirty="0"/>
                  <a:t>To remember easily the direction of angular velocity vector </a:t>
                </a:r>
                <a14:m>
                  <m:oMath xmlns:m="http://schemas.openxmlformats.org/officeDocument/2006/math">
                    <m:acc>
                      <m:accPr>
                        <m:chr m:val="⃗"/>
                        <m:ctrlPr>
                          <a:rPr lang="en-GB" i="1" smtClean="0">
                            <a:latin typeface="Cambria Math" panose="02040503050406030204" pitchFamily="18" charset="0"/>
                          </a:rPr>
                        </m:ctrlPr>
                      </m:accPr>
                      <m:e>
                        <m:r>
                          <a:rPr lang="en-GB" i="1" smtClean="0">
                            <a:latin typeface="Cambria Math" panose="02040503050406030204" pitchFamily="18" charset="0"/>
                            <a:ea typeface="Cambria Math" panose="02040503050406030204" pitchFamily="18" charset="0"/>
                          </a:rPr>
                          <m:t>𝜔</m:t>
                        </m:r>
                      </m:e>
                    </m:acc>
                  </m:oMath>
                </a14:m>
                <a:r>
                  <a:rPr lang="en-GB" dirty="0"/>
                  <a:t>, use a right-hand rule: </a:t>
                </a:r>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flipH="1">
                <a:off x="343578" y="3707510"/>
                <a:ext cx="8404886" cy="369332"/>
              </a:xfrm>
              <a:prstGeom prst="rect">
                <a:avLst/>
              </a:prstGeom>
              <a:blipFill rotWithShape="1">
                <a:blip r:embed="rId8"/>
                <a:stretch>
                  <a:fillRect l="-1" t="-103" r="1" b="38"/>
                </a:stretch>
              </a:blipFill>
            </p:spPr>
            <p:txBody>
              <a:bodyPr/>
              <a:lstStyle/>
              <a:p>
                <a:r>
                  <a:rPr lang="zh-CN" altLang="en-US">
                    <a:noFill/>
                  </a:rPr>
                  <a:t> </a:t>
                </a:r>
              </a:p>
            </p:txBody>
          </p:sp>
        </mc:Fallback>
      </mc:AlternateContent>
      <p:pic>
        <p:nvPicPr>
          <p:cNvPr id="8" name="Picture 7"/>
          <p:cNvPicPr>
            <a:picLocks noChangeAspect="1"/>
          </p:cNvPicPr>
          <p:nvPr/>
        </p:nvPicPr>
        <p:blipFill>
          <a:blip r:embed="rId9"/>
          <a:stretch>
            <a:fillRect/>
          </a:stretch>
        </p:blipFill>
        <p:spPr>
          <a:xfrm>
            <a:off x="3549922" y="4013183"/>
            <a:ext cx="1562100" cy="3019425"/>
          </a:xfrm>
          <a:prstGeom prst="rect">
            <a:avLst/>
          </a:prstGeom>
        </p:spPr>
      </p:pic>
      <mc:AlternateContent xmlns:mc="http://schemas.openxmlformats.org/markup-compatibility/2006">
        <mc:Choice xmlns:a14="http://schemas.microsoft.com/office/drawing/2010/main" Requires="a14">
          <p:sp>
            <p:nvSpPr>
              <p:cNvPr id="10" name="TextBox 9"/>
              <p:cNvSpPr txBox="1"/>
              <p:nvPr/>
            </p:nvSpPr>
            <p:spPr>
              <a:xfrm flipH="1">
                <a:off x="5292080" y="4592746"/>
                <a:ext cx="3350236" cy="1477328"/>
              </a:xfrm>
              <a:prstGeom prst="rect">
                <a:avLst/>
              </a:prstGeom>
              <a:noFill/>
            </p:spPr>
            <p:txBody>
              <a:bodyPr wrap="square" rtlCol="0">
                <a:spAutoFit/>
              </a:bodyPr>
              <a:lstStyle/>
              <a:p>
                <a:r>
                  <a:rPr lang="en-GB" dirty="0"/>
                  <a:t>The curl shows the direction of the motion (clockwise or anticlockwise)</a:t>
                </a:r>
                <a:endParaRPr lang="en-GB" dirty="0"/>
              </a:p>
              <a:p>
                <a:r>
                  <a:rPr lang="en-GB" dirty="0"/>
                  <a:t>the thumb show the direction of </a:t>
                </a:r>
                <a14:m>
                  <m:oMath xmlns:m="http://schemas.openxmlformats.org/officeDocument/2006/math">
                    <m:acc>
                      <m:accPr>
                        <m:chr m:val="⃗"/>
                        <m:ctrlPr>
                          <a:rPr lang="en-GB" i="1" smtClean="0">
                            <a:latin typeface="Cambria Math" panose="02040503050406030204" pitchFamily="18" charset="0"/>
                          </a:rPr>
                        </m:ctrlPr>
                      </m:accPr>
                      <m:e>
                        <m:r>
                          <a:rPr lang="en-GB" i="1" smtClean="0">
                            <a:latin typeface="Cambria Math" panose="02040503050406030204" pitchFamily="18" charset="0"/>
                            <a:ea typeface="Cambria Math" panose="02040503050406030204" pitchFamily="18" charset="0"/>
                          </a:rPr>
                          <m:t>𝜔</m:t>
                        </m:r>
                      </m:e>
                    </m:acc>
                  </m:oMath>
                </a14:m>
                <a:r>
                  <a:rPr lang="en-GB" dirty="0"/>
                  <a:t>. </a:t>
                </a:r>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flipH="1">
                <a:off x="5292080" y="4592746"/>
                <a:ext cx="3350236" cy="1477328"/>
              </a:xfrm>
              <a:prstGeom prst="rect">
                <a:avLst/>
              </a:prstGeom>
              <a:blipFill rotWithShape="1">
                <a:blip r:embed="rId10"/>
                <a:stretch>
                  <a:fillRect l="-19" t="-29" r="18" b="7"/>
                </a:stretch>
              </a:blipFill>
            </p:spPr>
            <p:txBody>
              <a:bodyPr/>
              <a:lstStyle/>
              <a:p>
                <a:r>
                  <a:rPr lang="zh-CN" altLang="en-US">
                    <a:noFill/>
                  </a:rPr>
                  <a:t> </a:t>
                </a:r>
              </a:p>
            </p:txBody>
          </p:sp>
        </mc:Fallback>
      </mc:AlternateContent>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028" y="-99392"/>
            <a:ext cx="8229600" cy="1143000"/>
          </a:xfrm>
        </p:spPr>
        <p:txBody>
          <a:bodyPr/>
          <a:lstStyle/>
          <a:p>
            <a:r>
              <a:rPr lang="en-GB" dirty="0"/>
              <a:t>The angular acceleration</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Oval 2"/>
          <p:cNvSpPr/>
          <p:nvPr/>
        </p:nvSpPr>
        <p:spPr>
          <a:xfrm>
            <a:off x="3347864" y="963551"/>
            <a:ext cx="2664296" cy="2736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532529" y="1264706"/>
            <a:ext cx="216024"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9" name="TextBox 8"/>
              <p:cNvSpPr txBox="1"/>
              <p:nvPr/>
            </p:nvSpPr>
            <p:spPr>
              <a:xfrm>
                <a:off x="5033226" y="1614009"/>
                <a:ext cx="17177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5033226" y="1614009"/>
                <a:ext cx="171778" cy="276999"/>
              </a:xfrm>
              <a:prstGeom prst="rect">
                <a:avLst/>
              </a:prstGeom>
              <a:blipFill rotWithShape="1">
                <a:blip r:embed="rId1"/>
                <a:stretch>
                  <a:fillRect l="-126" t="-171" r="-18166" b="221"/>
                </a:stretch>
              </a:blipFill>
            </p:spPr>
            <p:txBody>
              <a:bodyPr/>
              <a:lstStyle/>
              <a:p>
                <a:r>
                  <a:rPr lang="zh-CN" altLang="en-US">
                    <a:noFill/>
                  </a:rPr>
                  <a:t> </a:t>
                </a:r>
              </a:p>
            </p:txBody>
          </p:sp>
        </mc:Fallback>
      </mc:AlternateContent>
      <p:sp>
        <p:nvSpPr>
          <p:cNvPr id="15" name="Freeform 14"/>
          <p:cNvSpPr/>
          <p:nvPr/>
        </p:nvSpPr>
        <p:spPr>
          <a:xfrm>
            <a:off x="5004246" y="2192430"/>
            <a:ext cx="45719" cy="290229"/>
          </a:xfrm>
          <a:custGeom>
            <a:avLst/>
            <a:gdLst>
              <a:gd name="connsiteX0" fmla="*/ 39189 w 183277"/>
              <a:gd name="connsiteY0" fmla="*/ 418012 h 418012"/>
              <a:gd name="connsiteX1" fmla="*/ 182880 w 183277"/>
              <a:gd name="connsiteY1" fmla="*/ 156755 h 418012"/>
              <a:gd name="connsiteX2" fmla="*/ 0 w 183277"/>
              <a:gd name="connsiteY2" fmla="*/ 0 h 418012"/>
              <a:gd name="connsiteX3" fmla="*/ 0 w 183277"/>
              <a:gd name="connsiteY3" fmla="*/ 0 h 418012"/>
            </a:gdLst>
            <a:ahLst/>
            <a:cxnLst>
              <a:cxn ang="0">
                <a:pos x="connsiteX0" y="connsiteY0"/>
              </a:cxn>
              <a:cxn ang="0">
                <a:pos x="connsiteX1" y="connsiteY1"/>
              </a:cxn>
              <a:cxn ang="0">
                <a:pos x="connsiteX2" y="connsiteY2"/>
              </a:cxn>
              <a:cxn ang="0">
                <a:pos x="connsiteX3" y="connsiteY3"/>
              </a:cxn>
            </a:cxnLst>
            <a:rect l="l" t="t" r="r" b="b"/>
            <a:pathLst>
              <a:path w="183277" h="418012">
                <a:moveTo>
                  <a:pt x="39189" y="418012"/>
                </a:moveTo>
                <a:cubicBezTo>
                  <a:pt x="114300" y="322218"/>
                  <a:pt x="189411" y="226424"/>
                  <a:pt x="182880" y="156755"/>
                </a:cubicBezTo>
                <a:cubicBezTo>
                  <a:pt x="176349" y="87086"/>
                  <a:pt x="0" y="0"/>
                  <a:pt x="0" y="0"/>
                </a:cubicBez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6" name="TextBox 15"/>
              <p:cNvSpPr txBox="1"/>
              <p:nvPr/>
            </p:nvSpPr>
            <p:spPr>
              <a:xfrm>
                <a:off x="5119114" y="2087577"/>
                <a:ext cx="19428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16" name="TextBox 15"/>
              <p:cNvSpPr txBox="1">
                <a:spLocks noRot="1" noChangeAspect="1" noMove="1" noResize="1" noEditPoints="1" noAdjustHandles="1" noChangeArrowheads="1" noChangeShapeType="1" noTextEdit="1"/>
              </p:cNvSpPr>
              <p:nvPr/>
            </p:nvSpPr>
            <p:spPr>
              <a:xfrm>
                <a:off x="5119114" y="2087577"/>
                <a:ext cx="194284" cy="276999"/>
              </a:xfrm>
              <a:prstGeom prst="rect">
                <a:avLst/>
              </a:prstGeom>
              <a:blipFill rotWithShape="1">
                <a:blip r:embed="rId2"/>
                <a:stretch>
                  <a:fillRect l="-195" t="-120" r="-15507" b="170"/>
                </a:stretch>
              </a:blipFill>
            </p:spPr>
            <p:txBody>
              <a:bodyPr/>
              <a:lstStyle/>
              <a:p>
                <a:r>
                  <a:rPr lang="zh-CN" altLang="en-US">
                    <a:noFill/>
                  </a:rPr>
                  <a:t> </a:t>
                </a:r>
              </a:p>
            </p:txBody>
          </p:sp>
        </mc:Fallback>
      </mc:AlternateContent>
      <p:cxnSp>
        <p:nvCxnSpPr>
          <p:cNvPr id="20" name="Straight Arrow Connector 19"/>
          <p:cNvCxnSpPr/>
          <p:nvPr/>
        </p:nvCxnSpPr>
        <p:spPr>
          <a:xfrm flipH="1" flipV="1">
            <a:off x="5216256" y="963551"/>
            <a:ext cx="405727" cy="40072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2" name="TextBox 21"/>
              <p:cNvSpPr txBox="1"/>
              <p:nvPr/>
            </p:nvSpPr>
            <p:spPr>
              <a:xfrm>
                <a:off x="5602825" y="908720"/>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22" name="TextBox 21"/>
              <p:cNvSpPr txBox="1">
                <a:spLocks noRot="1" noChangeAspect="1" noMove="1" noResize="1" noEditPoints="1" noAdjustHandles="1" noChangeArrowheads="1" noChangeShapeType="1" noTextEdit="1"/>
              </p:cNvSpPr>
              <p:nvPr/>
            </p:nvSpPr>
            <p:spPr>
              <a:xfrm>
                <a:off x="5602825" y="908720"/>
                <a:ext cx="189474" cy="276999"/>
              </a:xfrm>
              <a:prstGeom prst="rect">
                <a:avLst/>
              </a:prstGeom>
              <a:blipFill rotWithShape="1">
                <a:blip r:embed="rId3"/>
                <a:stretch>
                  <a:fillRect l="-116" t="-13" r="-16177" b="-625"/>
                </a:stretch>
              </a:blipFill>
            </p:spPr>
            <p:txBody>
              <a:bodyPr/>
              <a:lstStyle/>
              <a:p>
                <a:r>
                  <a:rPr lang="zh-CN" altLang="en-US">
                    <a:noFill/>
                  </a:rPr>
                  <a:t> </a:t>
                </a:r>
              </a:p>
            </p:txBody>
          </p:sp>
        </mc:Fallback>
      </mc:AlternateContent>
      <p:cxnSp>
        <p:nvCxnSpPr>
          <p:cNvPr id="17" name="Straight Arrow Connector 16"/>
          <p:cNvCxnSpPr/>
          <p:nvPr/>
        </p:nvCxnSpPr>
        <p:spPr>
          <a:xfrm flipV="1">
            <a:off x="4762828" y="764704"/>
            <a:ext cx="0" cy="17110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 name="TextBox 18"/>
              <p:cNvSpPr txBox="1"/>
              <p:nvPr/>
            </p:nvSpPr>
            <p:spPr>
              <a:xfrm>
                <a:off x="6757782" y="2331703"/>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6757782" y="2331703"/>
                <a:ext cx="188128" cy="276999"/>
              </a:xfrm>
              <a:prstGeom prst="rect">
                <a:avLst/>
              </a:prstGeom>
              <a:blipFill rotWithShape="1">
                <a:blip r:embed="rId4"/>
                <a:stretch>
                  <a:fillRect l="-60" t="-223" r="-16053" b="44"/>
                </a:stretch>
              </a:blipFill>
            </p:spPr>
            <p:txBody>
              <a:bodyPr/>
              <a:lstStyle/>
              <a:p>
                <a:r>
                  <a:rPr lang="zh-CN" altLang="en-US">
                    <a:noFill/>
                  </a:rPr>
                  <a:t> </a:t>
                </a:r>
              </a:p>
            </p:txBody>
          </p:sp>
        </mc:Fallback>
      </mc:AlternateContent>
      <p:sp>
        <p:nvSpPr>
          <p:cNvPr id="25" name="Oval 24"/>
          <p:cNvSpPr/>
          <p:nvPr/>
        </p:nvSpPr>
        <p:spPr>
          <a:xfrm>
            <a:off x="4716016" y="2431388"/>
            <a:ext cx="97204" cy="1335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p:nvPr/>
        </p:nvCxnSpPr>
        <p:spPr>
          <a:xfrm>
            <a:off x="4762828" y="2512148"/>
            <a:ext cx="18236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1" name="TextBox 30"/>
              <p:cNvSpPr txBox="1"/>
              <p:nvPr/>
            </p:nvSpPr>
            <p:spPr>
              <a:xfrm>
                <a:off x="4488138" y="626204"/>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31" name="TextBox 30"/>
              <p:cNvSpPr txBox="1">
                <a:spLocks noRot="1" noChangeAspect="1" noMove="1" noResize="1" noEditPoints="1" noAdjustHandles="1" noChangeArrowheads="1" noChangeShapeType="1" noTextEdit="1"/>
              </p:cNvSpPr>
              <p:nvPr/>
            </p:nvSpPr>
            <p:spPr>
              <a:xfrm>
                <a:off x="4488138" y="626204"/>
                <a:ext cx="191526" cy="276999"/>
              </a:xfrm>
              <a:prstGeom prst="rect">
                <a:avLst/>
              </a:prstGeom>
              <a:blipFill rotWithShape="1">
                <a:blip r:embed="rId5"/>
                <a:stretch>
                  <a:fillRect l="-310" t="-34" r="-16064" b="8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 name="TextBox 31"/>
              <p:cNvSpPr txBox="1"/>
              <p:nvPr/>
            </p:nvSpPr>
            <p:spPr>
              <a:xfrm>
                <a:off x="4460405" y="2409755"/>
                <a:ext cx="1738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4460405" y="2409755"/>
                <a:ext cx="173894" cy="276999"/>
              </a:xfrm>
              <a:prstGeom prst="rect">
                <a:avLst/>
              </a:prstGeom>
              <a:blipFill rotWithShape="1">
                <a:blip r:embed="rId6"/>
                <a:stretch>
                  <a:fillRect l="-95" t="-204" r="-17853" b="25"/>
                </a:stretch>
              </a:blipFill>
            </p:spPr>
            <p:txBody>
              <a:bodyPr/>
              <a:lstStyle/>
              <a:p>
                <a:r>
                  <a:rPr lang="zh-CN" altLang="en-US">
                    <a:noFill/>
                  </a:rPr>
                  <a:t> </a:t>
                </a:r>
              </a:p>
            </p:txBody>
          </p:sp>
        </mc:Fallback>
      </mc:AlternateContent>
      <p:sp>
        <p:nvSpPr>
          <p:cNvPr id="35" name="Oval 34"/>
          <p:cNvSpPr/>
          <p:nvPr/>
        </p:nvSpPr>
        <p:spPr>
          <a:xfrm>
            <a:off x="7020272" y="1484784"/>
            <a:ext cx="304454" cy="40531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7138573" y="1617471"/>
            <a:ext cx="97204" cy="13351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6" name="TextBox 35"/>
              <p:cNvSpPr txBox="1"/>
              <p:nvPr/>
            </p:nvSpPr>
            <p:spPr>
              <a:xfrm flipH="1">
                <a:off x="6897565" y="960434"/>
                <a:ext cx="2246435" cy="369332"/>
              </a:xfrm>
              <a:prstGeom prst="rect">
                <a:avLst/>
              </a:prstGeom>
              <a:noFill/>
            </p:spPr>
            <p:txBody>
              <a:bodyPr wrap="square" rtlCol="0">
                <a:spAutoFit/>
              </a:bodyPr>
              <a:lstStyle/>
              <a:p>
                <a:r>
                  <a:rPr lang="en-GB" dirty="0"/>
                  <a:t>Direction of </a:t>
                </a:r>
                <a14:m>
                  <m:oMath xmlns:m="http://schemas.openxmlformats.org/officeDocument/2006/math">
                    <m:acc>
                      <m:accPr>
                        <m:chr m:val="⃗"/>
                        <m:ctrlPr>
                          <a:rPr lang="en-GB" i="1" smtClean="0">
                            <a:latin typeface="Cambria Math" panose="02040503050406030204" pitchFamily="18" charset="0"/>
                          </a:rPr>
                        </m:ctrlPr>
                      </m:accPr>
                      <m:e>
                        <m:r>
                          <a:rPr lang="en-GB" i="1" smtClean="0">
                            <a:latin typeface="Cambria Math" panose="02040503050406030204" pitchFamily="18" charset="0"/>
                            <a:ea typeface="Cambria Math" panose="02040503050406030204" pitchFamily="18" charset="0"/>
                          </a:rPr>
                          <m:t>𝜔</m:t>
                        </m:r>
                      </m:e>
                    </m:acc>
                  </m:oMath>
                </a14:m>
                <a:endParaRPr lang="en-US" dirty="0"/>
              </a:p>
            </p:txBody>
          </p:sp>
        </mc:Choice>
        <mc:Fallback>
          <p:sp>
            <p:nvSpPr>
              <p:cNvPr id="36" name="TextBox 35"/>
              <p:cNvSpPr txBox="1">
                <a:spLocks noRot="1" noChangeAspect="1" noMove="1" noResize="1" noEditPoints="1" noAdjustHandles="1" noChangeArrowheads="1" noChangeShapeType="1" noTextEdit="1"/>
              </p:cNvSpPr>
              <p:nvPr/>
            </p:nvSpPr>
            <p:spPr>
              <a:xfrm flipH="1">
                <a:off x="6897565" y="960434"/>
                <a:ext cx="2246435" cy="369332"/>
              </a:xfrm>
              <a:prstGeom prst="rect">
                <a:avLst/>
              </a:prstGeom>
              <a:blipFill rotWithShape="1">
                <a:blip r:embed="rId7"/>
                <a:stretch>
                  <a:fillRect l="-9" t="-85" b="21"/>
                </a:stretch>
              </a:blipFill>
            </p:spPr>
            <p:txBody>
              <a:bodyPr/>
              <a:lstStyle/>
              <a:p>
                <a:r>
                  <a:rPr lang="zh-CN" altLang="en-US">
                    <a:noFill/>
                  </a:rPr>
                  <a:t> </a:t>
                </a:r>
              </a:p>
            </p:txBody>
          </p:sp>
        </mc:Fallback>
      </mc:AlternateContent>
      <p:sp>
        <p:nvSpPr>
          <p:cNvPr id="37" name="TextBox 36"/>
          <p:cNvSpPr txBox="1"/>
          <p:nvPr/>
        </p:nvSpPr>
        <p:spPr>
          <a:xfrm>
            <a:off x="7453505" y="1461402"/>
            <a:ext cx="1690496" cy="646331"/>
          </a:xfrm>
          <a:prstGeom prst="rect">
            <a:avLst/>
          </a:prstGeom>
          <a:noFill/>
        </p:spPr>
        <p:txBody>
          <a:bodyPr wrap="square" rtlCol="0">
            <a:spAutoFit/>
          </a:bodyPr>
          <a:lstStyle/>
          <a:p>
            <a:r>
              <a:rPr lang="en-GB" dirty="0"/>
              <a:t>Anti-clockwise motion</a:t>
            </a:r>
            <a:endParaRPr lang="en-US" dirty="0"/>
          </a:p>
        </p:txBody>
      </p:sp>
      <p:sp>
        <p:nvSpPr>
          <p:cNvPr id="43" name="Oval 42"/>
          <p:cNvSpPr/>
          <p:nvPr/>
        </p:nvSpPr>
        <p:spPr>
          <a:xfrm>
            <a:off x="7020272" y="2300254"/>
            <a:ext cx="304454" cy="40531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7453505" y="2276872"/>
            <a:ext cx="1690496" cy="646331"/>
          </a:xfrm>
          <a:prstGeom prst="rect">
            <a:avLst/>
          </a:prstGeom>
          <a:noFill/>
        </p:spPr>
        <p:txBody>
          <a:bodyPr wrap="square" rtlCol="0">
            <a:spAutoFit/>
          </a:bodyPr>
          <a:lstStyle/>
          <a:p>
            <a:r>
              <a:rPr lang="en-GB" dirty="0"/>
              <a:t>Clockwise motion</a:t>
            </a:r>
            <a:endParaRPr lang="en-US" dirty="0"/>
          </a:p>
        </p:txBody>
      </p:sp>
      <p:cxnSp>
        <p:nvCxnSpPr>
          <p:cNvPr id="39" name="Straight Connector 38"/>
          <p:cNvCxnSpPr>
            <a:stCxn id="43" idx="5"/>
            <a:endCxn id="43" idx="1"/>
          </p:cNvCxnSpPr>
          <p:nvPr/>
        </p:nvCxnSpPr>
        <p:spPr>
          <a:xfrm flipH="1" flipV="1">
            <a:off x="7064858" y="2359612"/>
            <a:ext cx="215282" cy="2866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3" idx="3"/>
            <a:endCxn id="43" idx="7"/>
          </p:cNvCxnSpPr>
          <p:nvPr/>
        </p:nvCxnSpPr>
        <p:spPr>
          <a:xfrm flipV="1">
            <a:off x="7064858" y="2359612"/>
            <a:ext cx="215282" cy="2866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4716469" y="1374084"/>
            <a:ext cx="936597" cy="11311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38940" y="3832636"/>
            <a:ext cx="7416824" cy="923330"/>
          </a:xfrm>
          <a:prstGeom prst="rect">
            <a:avLst/>
          </a:prstGeom>
          <a:noFill/>
        </p:spPr>
        <p:txBody>
          <a:bodyPr wrap="square" rtlCol="0">
            <a:spAutoFit/>
          </a:bodyPr>
          <a:lstStyle/>
          <a:p>
            <a:r>
              <a:rPr lang="en-GB" dirty="0"/>
              <a:t>As there is a linear acceleration which describe the change rate of the velocity, there is an angular acceleration which describe the change rate of the angular velocity.</a:t>
            </a:r>
            <a:endParaRPr lang="en-US" dirty="0"/>
          </a:p>
        </p:txBody>
      </p:sp>
      <mc:AlternateContent xmlns:mc="http://schemas.openxmlformats.org/markup-compatibility/2006">
        <mc:Choice xmlns:a14="http://schemas.microsoft.com/office/drawing/2010/main" Requires="a14">
          <p:sp>
            <p:nvSpPr>
              <p:cNvPr id="27" name="TextBox 26"/>
              <p:cNvSpPr txBox="1"/>
              <p:nvPr/>
            </p:nvSpPr>
            <p:spPr>
              <a:xfrm>
                <a:off x="1576764" y="4882916"/>
                <a:ext cx="889410" cy="52591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ea typeface="Cambria Math" panose="02040503050406030204" pitchFamily="18" charset="0"/>
                            </a:rPr>
                            <m:t>𝑧</m:t>
                          </m:r>
                        </m:sub>
                      </m:sSub>
                      <m:r>
                        <a:rPr lang="en-GB" b="0" i="1" smtClean="0">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𝑑</m:t>
                          </m:r>
                          <m:r>
                            <a:rPr lang="en-GB" b="0" i="1" smtClean="0">
                              <a:latin typeface="Cambria Math" panose="02040503050406030204" pitchFamily="18" charset="0"/>
                              <a:ea typeface="Cambria Math" panose="02040503050406030204" pitchFamily="18" charset="0"/>
                            </a:rPr>
                            <m:t>𝜃</m:t>
                          </m:r>
                        </m:num>
                        <m:den>
                          <m:r>
                            <a:rPr lang="en-GB" b="0" i="1" smtClean="0">
                              <a:latin typeface="Cambria Math" panose="02040503050406030204" pitchFamily="18" charset="0"/>
                              <a:ea typeface="Cambria Math" panose="02040503050406030204" pitchFamily="18" charset="0"/>
                            </a:rPr>
                            <m:t>𝑑𝑡</m:t>
                          </m:r>
                        </m:den>
                      </m:f>
                    </m:oMath>
                  </m:oMathPara>
                </a14:m>
                <a:endParaRPr lang="en-US" dirty="0"/>
              </a:p>
            </p:txBody>
          </p:sp>
        </mc:Choice>
        <mc:Fallback>
          <p:sp>
            <p:nvSpPr>
              <p:cNvPr id="27" name="TextBox 26"/>
              <p:cNvSpPr txBox="1">
                <a:spLocks noRot="1" noChangeAspect="1" noMove="1" noResize="1" noEditPoints="1" noAdjustHandles="1" noChangeArrowheads="1" noChangeShapeType="1" noTextEdit="1"/>
              </p:cNvSpPr>
              <p:nvPr/>
            </p:nvSpPr>
            <p:spPr>
              <a:xfrm>
                <a:off x="1576764" y="4882916"/>
                <a:ext cx="889410" cy="525913"/>
              </a:xfrm>
              <a:prstGeom prst="rect">
                <a:avLst/>
              </a:prstGeom>
              <a:blipFill rotWithShape="1">
                <a:blip r:embed="rId8"/>
                <a:stretch>
                  <a:fillRect l="-7" t="-76" r="-3303" b="102"/>
                </a:stretch>
              </a:blipFill>
            </p:spPr>
            <p:txBody>
              <a:bodyPr/>
              <a:lstStyle/>
              <a:p>
                <a:r>
                  <a:rPr lang="zh-CN" altLang="en-US">
                    <a:noFill/>
                  </a:rPr>
                  <a:t> </a:t>
                </a:r>
              </a:p>
            </p:txBody>
          </p:sp>
        </mc:Fallback>
      </mc:AlternateContent>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ounded Rectangle 33"/>
          <p:cNvSpPr/>
          <p:nvPr/>
        </p:nvSpPr>
        <p:spPr>
          <a:xfrm>
            <a:off x="3779912" y="4506316"/>
            <a:ext cx="2775707" cy="10770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8028" y="-99392"/>
            <a:ext cx="8229600" cy="1143000"/>
          </a:xfrm>
        </p:spPr>
        <p:txBody>
          <a:bodyPr/>
          <a:lstStyle/>
          <a:p>
            <a:r>
              <a:rPr lang="en-GB" dirty="0"/>
              <a:t>The angular acceleration</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Oval 2"/>
          <p:cNvSpPr/>
          <p:nvPr/>
        </p:nvSpPr>
        <p:spPr>
          <a:xfrm>
            <a:off x="3347864" y="963551"/>
            <a:ext cx="2664296" cy="2736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532529" y="1264706"/>
            <a:ext cx="216024"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9" name="TextBox 8"/>
              <p:cNvSpPr txBox="1"/>
              <p:nvPr/>
            </p:nvSpPr>
            <p:spPr>
              <a:xfrm>
                <a:off x="5033226" y="1614009"/>
                <a:ext cx="17177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5033226" y="1614009"/>
                <a:ext cx="171778" cy="276999"/>
              </a:xfrm>
              <a:prstGeom prst="rect">
                <a:avLst/>
              </a:prstGeom>
              <a:blipFill rotWithShape="1">
                <a:blip r:embed="rId1"/>
                <a:stretch>
                  <a:fillRect l="-126" t="-171" r="-18166" b="221"/>
                </a:stretch>
              </a:blipFill>
            </p:spPr>
            <p:txBody>
              <a:bodyPr/>
              <a:lstStyle/>
              <a:p>
                <a:r>
                  <a:rPr lang="zh-CN" altLang="en-US">
                    <a:noFill/>
                  </a:rPr>
                  <a:t> </a:t>
                </a:r>
              </a:p>
            </p:txBody>
          </p:sp>
        </mc:Fallback>
      </mc:AlternateContent>
      <p:sp>
        <p:nvSpPr>
          <p:cNvPr id="15" name="Freeform 14"/>
          <p:cNvSpPr/>
          <p:nvPr/>
        </p:nvSpPr>
        <p:spPr>
          <a:xfrm>
            <a:off x="5004246" y="2192430"/>
            <a:ext cx="45719" cy="290229"/>
          </a:xfrm>
          <a:custGeom>
            <a:avLst/>
            <a:gdLst>
              <a:gd name="connsiteX0" fmla="*/ 39189 w 183277"/>
              <a:gd name="connsiteY0" fmla="*/ 418012 h 418012"/>
              <a:gd name="connsiteX1" fmla="*/ 182880 w 183277"/>
              <a:gd name="connsiteY1" fmla="*/ 156755 h 418012"/>
              <a:gd name="connsiteX2" fmla="*/ 0 w 183277"/>
              <a:gd name="connsiteY2" fmla="*/ 0 h 418012"/>
              <a:gd name="connsiteX3" fmla="*/ 0 w 183277"/>
              <a:gd name="connsiteY3" fmla="*/ 0 h 418012"/>
            </a:gdLst>
            <a:ahLst/>
            <a:cxnLst>
              <a:cxn ang="0">
                <a:pos x="connsiteX0" y="connsiteY0"/>
              </a:cxn>
              <a:cxn ang="0">
                <a:pos x="connsiteX1" y="connsiteY1"/>
              </a:cxn>
              <a:cxn ang="0">
                <a:pos x="connsiteX2" y="connsiteY2"/>
              </a:cxn>
              <a:cxn ang="0">
                <a:pos x="connsiteX3" y="connsiteY3"/>
              </a:cxn>
            </a:cxnLst>
            <a:rect l="l" t="t" r="r" b="b"/>
            <a:pathLst>
              <a:path w="183277" h="418012">
                <a:moveTo>
                  <a:pt x="39189" y="418012"/>
                </a:moveTo>
                <a:cubicBezTo>
                  <a:pt x="114300" y="322218"/>
                  <a:pt x="189411" y="226424"/>
                  <a:pt x="182880" y="156755"/>
                </a:cubicBezTo>
                <a:cubicBezTo>
                  <a:pt x="176349" y="87086"/>
                  <a:pt x="0" y="0"/>
                  <a:pt x="0" y="0"/>
                </a:cubicBez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6" name="TextBox 15"/>
              <p:cNvSpPr txBox="1"/>
              <p:nvPr/>
            </p:nvSpPr>
            <p:spPr>
              <a:xfrm>
                <a:off x="5119114" y="2087577"/>
                <a:ext cx="19428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16" name="TextBox 15"/>
              <p:cNvSpPr txBox="1">
                <a:spLocks noRot="1" noChangeAspect="1" noMove="1" noResize="1" noEditPoints="1" noAdjustHandles="1" noChangeArrowheads="1" noChangeShapeType="1" noTextEdit="1"/>
              </p:cNvSpPr>
              <p:nvPr/>
            </p:nvSpPr>
            <p:spPr>
              <a:xfrm>
                <a:off x="5119114" y="2087577"/>
                <a:ext cx="194284" cy="276999"/>
              </a:xfrm>
              <a:prstGeom prst="rect">
                <a:avLst/>
              </a:prstGeom>
              <a:blipFill rotWithShape="1">
                <a:blip r:embed="rId2"/>
                <a:stretch>
                  <a:fillRect l="-195" t="-120" r="-15507" b="170"/>
                </a:stretch>
              </a:blipFill>
            </p:spPr>
            <p:txBody>
              <a:bodyPr/>
              <a:lstStyle/>
              <a:p>
                <a:r>
                  <a:rPr lang="zh-CN" altLang="en-US">
                    <a:noFill/>
                  </a:rPr>
                  <a:t> </a:t>
                </a:r>
              </a:p>
            </p:txBody>
          </p:sp>
        </mc:Fallback>
      </mc:AlternateContent>
      <p:cxnSp>
        <p:nvCxnSpPr>
          <p:cNvPr id="20" name="Straight Arrow Connector 19"/>
          <p:cNvCxnSpPr/>
          <p:nvPr/>
        </p:nvCxnSpPr>
        <p:spPr>
          <a:xfrm flipH="1" flipV="1">
            <a:off x="5216256" y="963551"/>
            <a:ext cx="405727" cy="40072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2" name="TextBox 21"/>
              <p:cNvSpPr txBox="1"/>
              <p:nvPr/>
            </p:nvSpPr>
            <p:spPr>
              <a:xfrm>
                <a:off x="5602825" y="908720"/>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22" name="TextBox 21"/>
              <p:cNvSpPr txBox="1">
                <a:spLocks noRot="1" noChangeAspect="1" noMove="1" noResize="1" noEditPoints="1" noAdjustHandles="1" noChangeArrowheads="1" noChangeShapeType="1" noTextEdit="1"/>
              </p:cNvSpPr>
              <p:nvPr/>
            </p:nvSpPr>
            <p:spPr>
              <a:xfrm>
                <a:off x="5602825" y="908720"/>
                <a:ext cx="189474" cy="276999"/>
              </a:xfrm>
              <a:prstGeom prst="rect">
                <a:avLst/>
              </a:prstGeom>
              <a:blipFill rotWithShape="1">
                <a:blip r:embed="rId3"/>
                <a:stretch>
                  <a:fillRect l="-116" t="-13" r="-16177" b="-625"/>
                </a:stretch>
              </a:blipFill>
            </p:spPr>
            <p:txBody>
              <a:bodyPr/>
              <a:lstStyle/>
              <a:p>
                <a:r>
                  <a:rPr lang="zh-CN" altLang="en-US">
                    <a:noFill/>
                  </a:rPr>
                  <a:t> </a:t>
                </a:r>
              </a:p>
            </p:txBody>
          </p:sp>
        </mc:Fallback>
      </mc:AlternateContent>
      <p:cxnSp>
        <p:nvCxnSpPr>
          <p:cNvPr id="17" name="Straight Arrow Connector 16"/>
          <p:cNvCxnSpPr/>
          <p:nvPr/>
        </p:nvCxnSpPr>
        <p:spPr>
          <a:xfrm flipV="1">
            <a:off x="4762828" y="764704"/>
            <a:ext cx="0" cy="17110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 name="TextBox 18"/>
              <p:cNvSpPr txBox="1"/>
              <p:nvPr/>
            </p:nvSpPr>
            <p:spPr>
              <a:xfrm>
                <a:off x="6757782" y="2331703"/>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6757782" y="2331703"/>
                <a:ext cx="188128" cy="276999"/>
              </a:xfrm>
              <a:prstGeom prst="rect">
                <a:avLst/>
              </a:prstGeom>
              <a:blipFill rotWithShape="1">
                <a:blip r:embed="rId4"/>
                <a:stretch>
                  <a:fillRect l="-60" t="-223" r="-16053" b="44"/>
                </a:stretch>
              </a:blipFill>
            </p:spPr>
            <p:txBody>
              <a:bodyPr/>
              <a:lstStyle/>
              <a:p>
                <a:r>
                  <a:rPr lang="zh-CN" altLang="en-US">
                    <a:noFill/>
                  </a:rPr>
                  <a:t> </a:t>
                </a:r>
              </a:p>
            </p:txBody>
          </p:sp>
        </mc:Fallback>
      </mc:AlternateContent>
      <p:sp>
        <p:nvSpPr>
          <p:cNvPr id="25" name="Oval 24"/>
          <p:cNvSpPr/>
          <p:nvPr/>
        </p:nvSpPr>
        <p:spPr>
          <a:xfrm>
            <a:off x="4716016" y="2431388"/>
            <a:ext cx="97204" cy="1335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p:nvPr/>
        </p:nvCxnSpPr>
        <p:spPr>
          <a:xfrm>
            <a:off x="4762828" y="2512148"/>
            <a:ext cx="18236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1" name="TextBox 30"/>
              <p:cNvSpPr txBox="1"/>
              <p:nvPr/>
            </p:nvSpPr>
            <p:spPr>
              <a:xfrm>
                <a:off x="4488138" y="626204"/>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31" name="TextBox 30"/>
              <p:cNvSpPr txBox="1">
                <a:spLocks noRot="1" noChangeAspect="1" noMove="1" noResize="1" noEditPoints="1" noAdjustHandles="1" noChangeArrowheads="1" noChangeShapeType="1" noTextEdit="1"/>
              </p:cNvSpPr>
              <p:nvPr/>
            </p:nvSpPr>
            <p:spPr>
              <a:xfrm>
                <a:off x="4488138" y="626204"/>
                <a:ext cx="191526" cy="276999"/>
              </a:xfrm>
              <a:prstGeom prst="rect">
                <a:avLst/>
              </a:prstGeom>
              <a:blipFill rotWithShape="1">
                <a:blip r:embed="rId5"/>
                <a:stretch>
                  <a:fillRect l="-310" t="-34" r="-16064" b="8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 name="TextBox 31"/>
              <p:cNvSpPr txBox="1"/>
              <p:nvPr/>
            </p:nvSpPr>
            <p:spPr>
              <a:xfrm>
                <a:off x="4460405" y="2409755"/>
                <a:ext cx="1738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4460405" y="2409755"/>
                <a:ext cx="173894" cy="276999"/>
              </a:xfrm>
              <a:prstGeom prst="rect">
                <a:avLst/>
              </a:prstGeom>
              <a:blipFill rotWithShape="1">
                <a:blip r:embed="rId6"/>
                <a:stretch>
                  <a:fillRect l="-95" t="-204" r="-17853" b="25"/>
                </a:stretch>
              </a:blipFill>
            </p:spPr>
            <p:txBody>
              <a:bodyPr/>
              <a:lstStyle/>
              <a:p>
                <a:r>
                  <a:rPr lang="zh-CN" altLang="en-US">
                    <a:noFill/>
                  </a:rPr>
                  <a:t> </a:t>
                </a:r>
              </a:p>
            </p:txBody>
          </p:sp>
        </mc:Fallback>
      </mc:AlternateContent>
      <p:sp>
        <p:nvSpPr>
          <p:cNvPr id="35" name="Oval 34"/>
          <p:cNvSpPr/>
          <p:nvPr/>
        </p:nvSpPr>
        <p:spPr>
          <a:xfrm>
            <a:off x="7020272" y="1484784"/>
            <a:ext cx="304454" cy="40531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7138573" y="1617471"/>
            <a:ext cx="97204" cy="13351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6" name="TextBox 35"/>
              <p:cNvSpPr txBox="1"/>
              <p:nvPr/>
            </p:nvSpPr>
            <p:spPr>
              <a:xfrm flipH="1">
                <a:off x="6897565" y="960434"/>
                <a:ext cx="2246435" cy="369332"/>
              </a:xfrm>
              <a:prstGeom prst="rect">
                <a:avLst/>
              </a:prstGeom>
              <a:noFill/>
            </p:spPr>
            <p:txBody>
              <a:bodyPr wrap="square" rtlCol="0">
                <a:spAutoFit/>
              </a:bodyPr>
              <a:lstStyle/>
              <a:p>
                <a:r>
                  <a:rPr lang="en-GB" dirty="0"/>
                  <a:t>Direction of </a:t>
                </a:r>
                <a14:m>
                  <m:oMath xmlns:m="http://schemas.openxmlformats.org/officeDocument/2006/math">
                    <m:acc>
                      <m:accPr>
                        <m:chr m:val="⃗"/>
                        <m:ctrlPr>
                          <a:rPr lang="en-GB" i="1" smtClean="0">
                            <a:latin typeface="Cambria Math" panose="02040503050406030204" pitchFamily="18" charset="0"/>
                          </a:rPr>
                        </m:ctrlPr>
                      </m:accPr>
                      <m:e>
                        <m:r>
                          <a:rPr lang="en-GB" i="1" smtClean="0">
                            <a:latin typeface="Cambria Math" panose="02040503050406030204" pitchFamily="18" charset="0"/>
                            <a:ea typeface="Cambria Math" panose="02040503050406030204" pitchFamily="18" charset="0"/>
                          </a:rPr>
                          <m:t>𝜔</m:t>
                        </m:r>
                      </m:e>
                    </m:acc>
                  </m:oMath>
                </a14:m>
                <a:endParaRPr lang="en-US" dirty="0"/>
              </a:p>
            </p:txBody>
          </p:sp>
        </mc:Choice>
        <mc:Fallback>
          <p:sp>
            <p:nvSpPr>
              <p:cNvPr id="36" name="TextBox 35"/>
              <p:cNvSpPr txBox="1">
                <a:spLocks noRot="1" noChangeAspect="1" noMove="1" noResize="1" noEditPoints="1" noAdjustHandles="1" noChangeArrowheads="1" noChangeShapeType="1" noTextEdit="1"/>
              </p:cNvSpPr>
              <p:nvPr/>
            </p:nvSpPr>
            <p:spPr>
              <a:xfrm flipH="1">
                <a:off x="6897565" y="960434"/>
                <a:ext cx="2246435" cy="369332"/>
              </a:xfrm>
              <a:prstGeom prst="rect">
                <a:avLst/>
              </a:prstGeom>
              <a:blipFill rotWithShape="1">
                <a:blip r:embed="rId7"/>
                <a:stretch>
                  <a:fillRect l="-9" t="-85" b="21"/>
                </a:stretch>
              </a:blipFill>
            </p:spPr>
            <p:txBody>
              <a:bodyPr/>
              <a:lstStyle/>
              <a:p>
                <a:r>
                  <a:rPr lang="zh-CN" altLang="en-US">
                    <a:noFill/>
                  </a:rPr>
                  <a:t> </a:t>
                </a:r>
              </a:p>
            </p:txBody>
          </p:sp>
        </mc:Fallback>
      </mc:AlternateContent>
      <p:sp>
        <p:nvSpPr>
          <p:cNvPr id="37" name="TextBox 36"/>
          <p:cNvSpPr txBox="1"/>
          <p:nvPr/>
        </p:nvSpPr>
        <p:spPr>
          <a:xfrm>
            <a:off x="7453505" y="1461402"/>
            <a:ext cx="1690496" cy="646331"/>
          </a:xfrm>
          <a:prstGeom prst="rect">
            <a:avLst/>
          </a:prstGeom>
          <a:noFill/>
        </p:spPr>
        <p:txBody>
          <a:bodyPr wrap="square" rtlCol="0">
            <a:spAutoFit/>
          </a:bodyPr>
          <a:lstStyle/>
          <a:p>
            <a:r>
              <a:rPr lang="en-GB" dirty="0"/>
              <a:t>Anti-clockwise motion</a:t>
            </a:r>
            <a:endParaRPr lang="en-US" dirty="0"/>
          </a:p>
        </p:txBody>
      </p:sp>
      <p:sp>
        <p:nvSpPr>
          <p:cNvPr id="43" name="Oval 42"/>
          <p:cNvSpPr/>
          <p:nvPr/>
        </p:nvSpPr>
        <p:spPr>
          <a:xfrm>
            <a:off x="7020272" y="2300254"/>
            <a:ext cx="304454" cy="40531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7453505" y="2276872"/>
            <a:ext cx="1690496" cy="646331"/>
          </a:xfrm>
          <a:prstGeom prst="rect">
            <a:avLst/>
          </a:prstGeom>
          <a:noFill/>
        </p:spPr>
        <p:txBody>
          <a:bodyPr wrap="square" rtlCol="0">
            <a:spAutoFit/>
          </a:bodyPr>
          <a:lstStyle/>
          <a:p>
            <a:r>
              <a:rPr lang="en-GB" dirty="0"/>
              <a:t>Clockwise motion</a:t>
            </a:r>
            <a:endParaRPr lang="en-US" dirty="0"/>
          </a:p>
        </p:txBody>
      </p:sp>
      <p:cxnSp>
        <p:nvCxnSpPr>
          <p:cNvPr id="39" name="Straight Connector 38"/>
          <p:cNvCxnSpPr>
            <a:stCxn id="43" idx="5"/>
            <a:endCxn id="43" idx="1"/>
          </p:cNvCxnSpPr>
          <p:nvPr/>
        </p:nvCxnSpPr>
        <p:spPr>
          <a:xfrm flipH="1" flipV="1">
            <a:off x="7064858" y="2359612"/>
            <a:ext cx="215282" cy="2866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3" idx="3"/>
            <a:endCxn id="43" idx="7"/>
          </p:cNvCxnSpPr>
          <p:nvPr/>
        </p:nvCxnSpPr>
        <p:spPr>
          <a:xfrm flipV="1">
            <a:off x="7064858" y="2359612"/>
            <a:ext cx="215282" cy="2866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4716469" y="1374084"/>
            <a:ext cx="936597" cy="11311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38940" y="3832636"/>
            <a:ext cx="7416824" cy="923330"/>
          </a:xfrm>
          <a:prstGeom prst="rect">
            <a:avLst/>
          </a:prstGeom>
          <a:noFill/>
        </p:spPr>
        <p:txBody>
          <a:bodyPr wrap="square" rtlCol="0">
            <a:spAutoFit/>
          </a:bodyPr>
          <a:lstStyle/>
          <a:p>
            <a:r>
              <a:rPr lang="en-GB" dirty="0"/>
              <a:t>As there is a linear acceleration which describe the change rate of the velocity, there is an angular acceleration which describe the change rate of the angular velocity.</a:t>
            </a:r>
            <a:endParaRPr lang="en-US" dirty="0"/>
          </a:p>
        </p:txBody>
      </p:sp>
      <mc:AlternateContent xmlns:mc="http://schemas.openxmlformats.org/markup-compatibility/2006">
        <mc:Choice xmlns:a14="http://schemas.microsoft.com/office/drawing/2010/main" Requires="a14">
          <p:sp>
            <p:nvSpPr>
              <p:cNvPr id="24" name="TextBox 23"/>
              <p:cNvSpPr txBox="1"/>
              <p:nvPr/>
            </p:nvSpPr>
            <p:spPr>
              <a:xfrm>
                <a:off x="3886473" y="4630629"/>
                <a:ext cx="2625782" cy="86459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2800" b="0" i="1" smtClean="0">
                              <a:latin typeface="Cambria Math" panose="02040503050406030204" pitchFamily="18" charset="0"/>
                              <a:ea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𝛼</m:t>
                          </m:r>
                        </m:e>
                        <m:sub>
                          <m:r>
                            <a:rPr lang="en-GB" sz="2800" b="0" i="1" smtClean="0">
                              <a:latin typeface="Cambria Math" panose="02040503050406030204" pitchFamily="18" charset="0"/>
                              <a:ea typeface="Cambria Math" panose="02040503050406030204" pitchFamily="18" charset="0"/>
                            </a:rPr>
                            <m:t>𝑧</m:t>
                          </m:r>
                        </m:sub>
                      </m:sSub>
                      <m:r>
                        <a:rPr lang="en-GB" sz="2800" b="0" i="1" smtClean="0">
                          <a:latin typeface="Cambria Math" panose="02040503050406030204" pitchFamily="18" charset="0"/>
                          <a:ea typeface="Cambria Math" panose="02040503050406030204" pitchFamily="18" charset="0"/>
                        </a:rPr>
                        <m:t>=</m:t>
                      </m:r>
                      <m:f>
                        <m:fPr>
                          <m:ctrlPr>
                            <a:rPr lang="en-GB" sz="2800" b="0" i="1" smtClean="0">
                              <a:latin typeface="Cambria Math" panose="02040503050406030204" pitchFamily="18" charset="0"/>
                              <a:ea typeface="Cambria Math" panose="02040503050406030204" pitchFamily="18" charset="0"/>
                            </a:rPr>
                          </m:ctrlPr>
                        </m:fPr>
                        <m:num>
                          <m:r>
                            <a:rPr lang="en-GB" sz="2800" b="0" i="1" smtClean="0">
                              <a:latin typeface="Cambria Math" panose="02040503050406030204" pitchFamily="18" charset="0"/>
                              <a:ea typeface="Cambria Math" panose="02040503050406030204" pitchFamily="18" charset="0"/>
                            </a:rPr>
                            <m:t>𝑑</m:t>
                          </m:r>
                          <m:sSub>
                            <m:sSubPr>
                              <m:ctrlPr>
                                <a:rPr lang="en-GB" sz="2800" b="0" i="1" smtClean="0">
                                  <a:latin typeface="Cambria Math" panose="02040503050406030204" pitchFamily="18" charset="0"/>
                                  <a:ea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𝜔</m:t>
                              </m:r>
                            </m:e>
                            <m:sub>
                              <m:r>
                                <a:rPr lang="en-GB" sz="2800" b="0" i="1" smtClean="0">
                                  <a:latin typeface="Cambria Math" panose="02040503050406030204" pitchFamily="18" charset="0"/>
                                  <a:ea typeface="Cambria Math" panose="02040503050406030204" pitchFamily="18" charset="0"/>
                                </a:rPr>
                                <m:t>𝑧</m:t>
                              </m:r>
                            </m:sub>
                          </m:sSub>
                        </m:num>
                        <m:den>
                          <m:r>
                            <a:rPr lang="en-GB" sz="2800" b="0" i="1" smtClean="0">
                              <a:latin typeface="Cambria Math" panose="02040503050406030204" pitchFamily="18" charset="0"/>
                              <a:ea typeface="Cambria Math" panose="02040503050406030204" pitchFamily="18" charset="0"/>
                            </a:rPr>
                            <m:t>𝑑𝑡</m:t>
                          </m:r>
                        </m:den>
                      </m:f>
                      <m:r>
                        <a:rPr lang="en-GB" sz="2800" b="0" i="1" smtClean="0">
                          <a:latin typeface="Cambria Math" panose="02040503050406030204" pitchFamily="18" charset="0"/>
                          <a:ea typeface="Cambria Math" panose="02040503050406030204" pitchFamily="18" charset="0"/>
                        </a:rPr>
                        <m:t>=</m:t>
                      </m:r>
                      <m:f>
                        <m:fPr>
                          <m:ctrlPr>
                            <a:rPr lang="en-GB" sz="2800" b="0" i="1" smtClean="0">
                              <a:latin typeface="Cambria Math" panose="02040503050406030204" pitchFamily="18" charset="0"/>
                              <a:ea typeface="Cambria Math" panose="02040503050406030204" pitchFamily="18" charset="0"/>
                            </a:rPr>
                          </m:ctrlPr>
                        </m:fPr>
                        <m:num>
                          <m:sSup>
                            <m:sSupPr>
                              <m:ctrlPr>
                                <a:rPr lang="en-GB" sz="2800" b="0" i="1" smtClean="0">
                                  <a:latin typeface="Cambria Math" panose="02040503050406030204" pitchFamily="18" charset="0"/>
                                  <a:ea typeface="Cambria Math" panose="02040503050406030204" pitchFamily="18" charset="0"/>
                                </a:rPr>
                              </m:ctrlPr>
                            </m:sSupPr>
                            <m:e>
                              <m:r>
                                <a:rPr lang="en-GB" sz="2800" b="0" i="1" smtClean="0">
                                  <a:latin typeface="Cambria Math" panose="02040503050406030204" pitchFamily="18" charset="0"/>
                                  <a:ea typeface="Cambria Math" panose="02040503050406030204" pitchFamily="18" charset="0"/>
                                </a:rPr>
                                <m:t>𝑑</m:t>
                              </m:r>
                            </m:e>
                            <m:sup>
                              <m:r>
                                <a:rPr lang="en-GB" sz="2800" b="0" i="1" smtClean="0">
                                  <a:latin typeface="Cambria Math" panose="02040503050406030204" pitchFamily="18" charset="0"/>
                                  <a:ea typeface="Cambria Math" panose="02040503050406030204" pitchFamily="18" charset="0"/>
                                </a:rPr>
                                <m:t>2</m:t>
                              </m:r>
                            </m:sup>
                          </m:sSup>
                          <m:r>
                            <a:rPr lang="en-GB" sz="2800" b="0" i="1" smtClean="0">
                              <a:latin typeface="Cambria Math" panose="02040503050406030204" pitchFamily="18" charset="0"/>
                              <a:ea typeface="Cambria Math" panose="02040503050406030204" pitchFamily="18" charset="0"/>
                            </a:rPr>
                            <m:t>𝜃</m:t>
                          </m:r>
                        </m:num>
                        <m:den>
                          <m:sSup>
                            <m:sSupPr>
                              <m:ctrlPr>
                                <a:rPr lang="en-GB" sz="2800" b="0" i="1" smtClean="0">
                                  <a:latin typeface="Cambria Math" panose="02040503050406030204" pitchFamily="18" charset="0"/>
                                  <a:ea typeface="Cambria Math" panose="02040503050406030204" pitchFamily="18" charset="0"/>
                                </a:rPr>
                              </m:ctrlPr>
                            </m:sSupPr>
                            <m:e>
                              <m:r>
                                <a:rPr lang="en-GB" sz="2800" b="0" i="1" smtClean="0">
                                  <a:latin typeface="Cambria Math" panose="02040503050406030204" pitchFamily="18" charset="0"/>
                                  <a:ea typeface="Cambria Math" panose="02040503050406030204" pitchFamily="18" charset="0"/>
                                </a:rPr>
                                <m:t>𝑑𝑡</m:t>
                              </m:r>
                            </m:e>
                            <m:sup>
                              <m:r>
                                <a:rPr lang="en-GB" sz="2800" b="0" i="1" smtClean="0">
                                  <a:latin typeface="Cambria Math" panose="02040503050406030204" pitchFamily="18" charset="0"/>
                                  <a:ea typeface="Cambria Math" panose="02040503050406030204" pitchFamily="18" charset="0"/>
                                </a:rPr>
                                <m:t>2</m:t>
                              </m:r>
                            </m:sup>
                          </m:sSup>
                        </m:den>
                      </m:f>
                    </m:oMath>
                  </m:oMathPara>
                </a14:m>
                <a:endParaRPr lang="en-US" sz="2800" dirty="0"/>
              </a:p>
            </p:txBody>
          </p:sp>
        </mc:Choice>
        <mc:Fallback>
          <p:sp>
            <p:nvSpPr>
              <p:cNvPr id="24" name="TextBox 23"/>
              <p:cNvSpPr txBox="1">
                <a:spLocks noRot="1" noChangeAspect="1" noMove="1" noResize="1" noEditPoints="1" noAdjustHandles="1" noChangeArrowheads="1" noChangeShapeType="1" noTextEdit="1"/>
              </p:cNvSpPr>
              <p:nvPr/>
            </p:nvSpPr>
            <p:spPr>
              <a:xfrm>
                <a:off x="3886473" y="4630629"/>
                <a:ext cx="2625782" cy="864596"/>
              </a:xfrm>
              <a:prstGeom prst="rect">
                <a:avLst/>
              </a:prstGeom>
              <a:blipFill rotWithShape="1">
                <a:blip r:embed="rId8"/>
                <a:stretch>
                  <a:fillRect l="-10" t="-24" r="-761" b="66"/>
                </a:stretch>
              </a:blipFill>
            </p:spPr>
            <p:txBody>
              <a:bodyPr/>
              <a:lstStyle/>
              <a:p>
                <a:r>
                  <a:rPr lang="zh-CN" altLang="en-US">
                    <a:noFill/>
                  </a:rPr>
                  <a:t> </a:t>
                </a:r>
              </a:p>
            </p:txBody>
          </p:sp>
        </mc:Fallback>
      </mc:AlternateContent>
      <p:sp>
        <p:nvSpPr>
          <p:cNvPr id="26" name="Right Arrow 25"/>
          <p:cNvSpPr/>
          <p:nvPr/>
        </p:nvSpPr>
        <p:spPr>
          <a:xfrm>
            <a:off x="2735796" y="4923789"/>
            <a:ext cx="900100" cy="4507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7" name="TextBox 26"/>
              <p:cNvSpPr txBox="1"/>
              <p:nvPr/>
            </p:nvSpPr>
            <p:spPr>
              <a:xfrm>
                <a:off x="1576764" y="4882916"/>
                <a:ext cx="889410" cy="52591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ea typeface="Cambria Math" panose="02040503050406030204" pitchFamily="18" charset="0"/>
                            </a:rPr>
                            <m:t>𝑧</m:t>
                          </m:r>
                        </m:sub>
                      </m:sSub>
                      <m:r>
                        <a:rPr lang="en-GB" b="0" i="1" smtClean="0">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𝑑</m:t>
                          </m:r>
                          <m:r>
                            <a:rPr lang="en-GB" b="0" i="1" smtClean="0">
                              <a:latin typeface="Cambria Math" panose="02040503050406030204" pitchFamily="18" charset="0"/>
                              <a:ea typeface="Cambria Math" panose="02040503050406030204" pitchFamily="18" charset="0"/>
                            </a:rPr>
                            <m:t>𝜃</m:t>
                          </m:r>
                        </m:num>
                        <m:den>
                          <m:r>
                            <a:rPr lang="en-GB" b="0" i="1" smtClean="0">
                              <a:latin typeface="Cambria Math" panose="02040503050406030204" pitchFamily="18" charset="0"/>
                              <a:ea typeface="Cambria Math" panose="02040503050406030204" pitchFamily="18" charset="0"/>
                            </a:rPr>
                            <m:t>𝑑𝑡</m:t>
                          </m:r>
                        </m:den>
                      </m:f>
                    </m:oMath>
                  </m:oMathPara>
                </a14:m>
                <a:endParaRPr lang="en-US" dirty="0"/>
              </a:p>
            </p:txBody>
          </p:sp>
        </mc:Choice>
        <mc:Fallback>
          <p:sp>
            <p:nvSpPr>
              <p:cNvPr id="27" name="TextBox 26"/>
              <p:cNvSpPr txBox="1">
                <a:spLocks noRot="1" noChangeAspect="1" noMove="1" noResize="1" noEditPoints="1" noAdjustHandles="1" noChangeArrowheads="1" noChangeShapeType="1" noTextEdit="1"/>
              </p:cNvSpPr>
              <p:nvPr/>
            </p:nvSpPr>
            <p:spPr>
              <a:xfrm>
                <a:off x="1576764" y="4882916"/>
                <a:ext cx="889410" cy="525913"/>
              </a:xfrm>
              <a:prstGeom prst="rect">
                <a:avLst/>
              </a:prstGeom>
              <a:blipFill rotWithShape="1">
                <a:blip r:embed="rId9"/>
                <a:stretch>
                  <a:fillRect l="-7" t="-76" r="-3303" b="102"/>
                </a:stretch>
              </a:blipFill>
            </p:spPr>
            <p:txBody>
              <a:bodyPr/>
              <a:lstStyle/>
              <a:p>
                <a:r>
                  <a:rPr lang="zh-CN" altLang="en-US">
                    <a:noFill/>
                  </a:rPr>
                  <a:t> </a:t>
                </a:r>
              </a:p>
            </p:txBody>
          </p:sp>
        </mc:Fallback>
      </mc:AlternateContent>
      <p:sp>
        <p:nvSpPr>
          <p:cNvPr id="28" name="TextBox 27"/>
          <p:cNvSpPr txBox="1"/>
          <p:nvPr/>
        </p:nvSpPr>
        <p:spPr>
          <a:xfrm>
            <a:off x="6555619" y="4934649"/>
            <a:ext cx="2588381" cy="1200329"/>
          </a:xfrm>
          <a:prstGeom prst="rect">
            <a:avLst/>
          </a:prstGeom>
          <a:noFill/>
        </p:spPr>
        <p:txBody>
          <a:bodyPr wrap="square" rtlCol="0">
            <a:spAutoFit/>
          </a:bodyPr>
          <a:lstStyle/>
          <a:p>
            <a:r>
              <a:rPr lang="en-GB" dirty="0"/>
              <a:t>angular acceleration </a:t>
            </a:r>
            <a:endParaRPr lang="en-GB" dirty="0"/>
          </a:p>
          <a:p>
            <a:r>
              <a:rPr lang="en-GB" dirty="0"/>
              <a:t>(more accurately, “the z-component of the angular acceleration vector”)</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028" y="-99392"/>
            <a:ext cx="8229600" cy="1143000"/>
          </a:xfrm>
        </p:spPr>
        <p:txBody>
          <a:bodyPr/>
          <a:lstStyle/>
          <a:p>
            <a:r>
              <a:rPr lang="en-GB" dirty="0"/>
              <a:t>The angular acceleration</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Oval 2"/>
          <p:cNvSpPr/>
          <p:nvPr/>
        </p:nvSpPr>
        <p:spPr>
          <a:xfrm>
            <a:off x="3347864" y="963551"/>
            <a:ext cx="2664296" cy="2736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532529" y="1264706"/>
            <a:ext cx="216024"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9" name="TextBox 8"/>
              <p:cNvSpPr txBox="1"/>
              <p:nvPr/>
            </p:nvSpPr>
            <p:spPr>
              <a:xfrm>
                <a:off x="5033226" y="1614009"/>
                <a:ext cx="17177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5033226" y="1614009"/>
                <a:ext cx="171778" cy="276999"/>
              </a:xfrm>
              <a:prstGeom prst="rect">
                <a:avLst/>
              </a:prstGeom>
              <a:blipFill rotWithShape="1">
                <a:blip r:embed="rId1"/>
                <a:stretch>
                  <a:fillRect l="-126" t="-171" r="-18166" b="221"/>
                </a:stretch>
              </a:blipFill>
            </p:spPr>
            <p:txBody>
              <a:bodyPr/>
              <a:lstStyle/>
              <a:p>
                <a:r>
                  <a:rPr lang="zh-CN" altLang="en-US">
                    <a:noFill/>
                  </a:rPr>
                  <a:t> </a:t>
                </a:r>
              </a:p>
            </p:txBody>
          </p:sp>
        </mc:Fallback>
      </mc:AlternateContent>
      <p:sp>
        <p:nvSpPr>
          <p:cNvPr id="15" name="Freeform 14"/>
          <p:cNvSpPr/>
          <p:nvPr/>
        </p:nvSpPr>
        <p:spPr>
          <a:xfrm>
            <a:off x="5004246" y="2192430"/>
            <a:ext cx="45719" cy="290229"/>
          </a:xfrm>
          <a:custGeom>
            <a:avLst/>
            <a:gdLst>
              <a:gd name="connsiteX0" fmla="*/ 39189 w 183277"/>
              <a:gd name="connsiteY0" fmla="*/ 418012 h 418012"/>
              <a:gd name="connsiteX1" fmla="*/ 182880 w 183277"/>
              <a:gd name="connsiteY1" fmla="*/ 156755 h 418012"/>
              <a:gd name="connsiteX2" fmla="*/ 0 w 183277"/>
              <a:gd name="connsiteY2" fmla="*/ 0 h 418012"/>
              <a:gd name="connsiteX3" fmla="*/ 0 w 183277"/>
              <a:gd name="connsiteY3" fmla="*/ 0 h 418012"/>
            </a:gdLst>
            <a:ahLst/>
            <a:cxnLst>
              <a:cxn ang="0">
                <a:pos x="connsiteX0" y="connsiteY0"/>
              </a:cxn>
              <a:cxn ang="0">
                <a:pos x="connsiteX1" y="connsiteY1"/>
              </a:cxn>
              <a:cxn ang="0">
                <a:pos x="connsiteX2" y="connsiteY2"/>
              </a:cxn>
              <a:cxn ang="0">
                <a:pos x="connsiteX3" y="connsiteY3"/>
              </a:cxn>
            </a:cxnLst>
            <a:rect l="l" t="t" r="r" b="b"/>
            <a:pathLst>
              <a:path w="183277" h="418012">
                <a:moveTo>
                  <a:pt x="39189" y="418012"/>
                </a:moveTo>
                <a:cubicBezTo>
                  <a:pt x="114300" y="322218"/>
                  <a:pt x="189411" y="226424"/>
                  <a:pt x="182880" y="156755"/>
                </a:cubicBezTo>
                <a:cubicBezTo>
                  <a:pt x="176349" y="87086"/>
                  <a:pt x="0" y="0"/>
                  <a:pt x="0" y="0"/>
                </a:cubicBez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6" name="TextBox 15"/>
              <p:cNvSpPr txBox="1"/>
              <p:nvPr/>
            </p:nvSpPr>
            <p:spPr>
              <a:xfrm>
                <a:off x="5119114" y="2087577"/>
                <a:ext cx="19428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16" name="TextBox 15"/>
              <p:cNvSpPr txBox="1">
                <a:spLocks noRot="1" noChangeAspect="1" noMove="1" noResize="1" noEditPoints="1" noAdjustHandles="1" noChangeArrowheads="1" noChangeShapeType="1" noTextEdit="1"/>
              </p:cNvSpPr>
              <p:nvPr/>
            </p:nvSpPr>
            <p:spPr>
              <a:xfrm>
                <a:off x="5119114" y="2087577"/>
                <a:ext cx="194284" cy="276999"/>
              </a:xfrm>
              <a:prstGeom prst="rect">
                <a:avLst/>
              </a:prstGeom>
              <a:blipFill rotWithShape="1">
                <a:blip r:embed="rId2"/>
                <a:stretch>
                  <a:fillRect l="-195" t="-120" r="-15507" b="170"/>
                </a:stretch>
              </a:blipFill>
            </p:spPr>
            <p:txBody>
              <a:bodyPr/>
              <a:lstStyle/>
              <a:p>
                <a:r>
                  <a:rPr lang="zh-CN" altLang="en-US">
                    <a:noFill/>
                  </a:rPr>
                  <a:t> </a:t>
                </a:r>
              </a:p>
            </p:txBody>
          </p:sp>
        </mc:Fallback>
      </mc:AlternateContent>
      <p:cxnSp>
        <p:nvCxnSpPr>
          <p:cNvPr id="20" name="Straight Arrow Connector 19"/>
          <p:cNvCxnSpPr/>
          <p:nvPr/>
        </p:nvCxnSpPr>
        <p:spPr>
          <a:xfrm flipH="1" flipV="1">
            <a:off x="5216256" y="963551"/>
            <a:ext cx="405727" cy="40072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2" name="TextBox 21"/>
              <p:cNvSpPr txBox="1"/>
              <p:nvPr/>
            </p:nvSpPr>
            <p:spPr>
              <a:xfrm>
                <a:off x="5602825" y="908720"/>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22" name="TextBox 21"/>
              <p:cNvSpPr txBox="1">
                <a:spLocks noRot="1" noChangeAspect="1" noMove="1" noResize="1" noEditPoints="1" noAdjustHandles="1" noChangeArrowheads="1" noChangeShapeType="1" noTextEdit="1"/>
              </p:cNvSpPr>
              <p:nvPr/>
            </p:nvSpPr>
            <p:spPr>
              <a:xfrm>
                <a:off x="5602825" y="908720"/>
                <a:ext cx="189474" cy="276999"/>
              </a:xfrm>
              <a:prstGeom prst="rect">
                <a:avLst/>
              </a:prstGeom>
              <a:blipFill rotWithShape="1">
                <a:blip r:embed="rId3"/>
                <a:stretch>
                  <a:fillRect l="-116" t="-13" r="-16177" b="-625"/>
                </a:stretch>
              </a:blipFill>
            </p:spPr>
            <p:txBody>
              <a:bodyPr/>
              <a:lstStyle/>
              <a:p>
                <a:r>
                  <a:rPr lang="zh-CN" altLang="en-US">
                    <a:noFill/>
                  </a:rPr>
                  <a:t> </a:t>
                </a:r>
              </a:p>
            </p:txBody>
          </p:sp>
        </mc:Fallback>
      </mc:AlternateContent>
      <p:cxnSp>
        <p:nvCxnSpPr>
          <p:cNvPr id="17" name="Straight Arrow Connector 16"/>
          <p:cNvCxnSpPr/>
          <p:nvPr/>
        </p:nvCxnSpPr>
        <p:spPr>
          <a:xfrm flipV="1">
            <a:off x="4762828" y="764704"/>
            <a:ext cx="0" cy="17110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 name="TextBox 18"/>
              <p:cNvSpPr txBox="1"/>
              <p:nvPr/>
            </p:nvSpPr>
            <p:spPr>
              <a:xfrm>
                <a:off x="6757782" y="2331703"/>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6757782" y="2331703"/>
                <a:ext cx="188128" cy="276999"/>
              </a:xfrm>
              <a:prstGeom prst="rect">
                <a:avLst/>
              </a:prstGeom>
              <a:blipFill rotWithShape="1">
                <a:blip r:embed="rId4"/>
                <a:stretch>
                  <a:fillRect l="-60" t="-223" r="-16053" b="44"/>
                </a:stretch>
              </a:blipFill>
            </p:spPr>
            <p:txBody>
              <a:bodyPr/>
              <a:lstStyle/>
              <a:p>
                <a:r>
                  <a:rPr lang="zh-CN" altLang="en-US">
                    <a:noFill/>
                  </a:rPr>
                  <a:t> </a:t>
                </a:r>
              </a:p>
            </p:txBody>
          </p:sp>
        </mc:Fallback>
      </mc:AlternateContent>
      <p:sp>
        <p:nvSpPr>
          <p:cNvPr id="25" name="Oval 24"/>
          <p:cNvSpPr/>
          <p:nvPr/>
        </p:nvSpPr>
        <p:spPr>
          <a:xfrm>
            <a:off x="4716016" y="2431388"/>
            <a:ext cx="97204" cy="1335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p:nvPr/>
        </p:nvCxnSpPr>
        <p:spPr>
          <a:xfrm>
            <a:off x="4762828" y="2512148"/>
            <a:ext cx="18236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1" name="TextBox 30"/>
              <p:cNvSpPr txBox="1"/>
              <p:nvPr/>
            </p:nvSpPr>
            <p:spPr>
              <a:xfrm>
                <a:off x="4488138" y="626204"/>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31" name="TextBox 30"/>
              <p:cNvSpPr txBox="1">
                <a:spLocks noRot="1" noChangeAspect="1" noMove="1" noResize="1" noEditPoints="1" noAdjustHandles="1" noChangeArrowheads="1" noChangeShapeType="1" noTextEdit="1"/>
              </p:cNvSpPr>
              <p:nvPr/>
            </p:nvSpPr>
            <p:spPr>
              <a:xfrm>
                <a:off x="4488138" y="626204"/>
                <a:ext cx="191526" cy="276999"/>
              </a:xfrm>
              <a:prstGeom prst="rect">
                <a:avLst/>
              </a:prstGeom>
              <a:blipFill rotWithShape="1">
                <a:blip r:embed="rId5"/>
                <a:stretch>
                  <a:fillRect l="-310" t="-34" r="-16064" b="8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 name="TextBox 31"/>
              <p:cNvSpPr txBox="1"/>
              <p:nvPr/>
            </p:nvSpPr>
            <p:spPr>
              <a:xfrm>
                <a:off x="4460405" y="2409755"/>
                <a:ext cx="1738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4460405" y="2409755"/>
                <a:ext cx="173894" cy="276999"/>
              </a:xfrm>
              <a:prstGeom prst="rect">
                <a:avLst/>
              </a:prstGeom>
              <a:blipFill rotWithShape="1">
                <a:blip r:embed="rId6"/>
                <a:stretch>
                  <a:fillRect l="-95" t="-204" r="-17853" b="25"/>
                </a:stretch>
              </a:blipFill>
            </p:spPr>
            <p:txBody>
              <a:bodyPr/>
              <a:lstStyle/>
              <a:p>
                <a:r>
                  <a:rPr lang="zh-CN" altLang="en-US">
                    <a:noFill/>
                  </a:rPr>
                  <a:t> </a:t>
                </a:r>
              </a:p>
            </p:txBody>
          </p:sp>
        </mc:Fallback>
      </mc:AlternateContent>
      <p:sp>
        <p:nvSpPr>
          <p:cNvPr id="35" name="Oval 34"/>
          <p:cNvSpPr/>
          <p:nvPr/>
        </p:nvSpPr>
        <p:spPr>
          <a:xfrm>
            <a:off x="7020272" y="1484784"/>
            <a:ext cx="304454" cy="40531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7138573" y="1617471"/>
            <a:ext cx="97204" cy="13351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6" name="TextBox 35"/>
              <p:cNvSpPr txBox="1"/>
              <p:nvPr/>
            </p:nvSpPr>
            <p:spPr>
              <a:xfrm flipH="1">
                <a:off x="6897565" y="960434"/>
                <a:ext cx="2246435" cy="369332"/>
              </a:xfrm>
              <a:prstGeom prst="rect">
                <a:avLst/>
              </a:prstGeom>
              <a:noFill/>
            </p:spPr>
            <p:txBody>
              <a:bodyPr wrap="square" rtlCol="0">
                <a:spAutoFit/>
              </a:bodyPr>
              <a:lstStyle/>
              <a:p>
                <a:r>
                  <a:rPr lang="en-GB" dirty="0"/>
                  <a:t>Direction of </a:t>
                </a:r>
                <a14:m>
                  <m:oMath xmlns:m="http://schemas.openxmlformats.org/officeDocument/2006/math">
                    <m:acc>
                      <m:accPr>
                        <m:chr m:val="⃗"/>
                        <m:ctrlPr>
                          <a:rPr lang="en-GB" i="1" smtClean="0">
                            <a:latin typeface="Cambria Math" panose="02040503050406030204" pitchFamily="18" charset="0"/>
                          </a:rPr>
                        </m:ctrlPr>
                      </m:accPr>
                      <m:e>
                        <m:r>
                          <a:rPr lang="en-GB" i="1" smtClean="0">
                            <a:latin typeface="Cambria Math" panose="02040503050406030204" pitchFamily="18" charset="0"/>
                            <a:ea typeface="Cambria Math" panose="02040503050406030204" pitchFamily="18" charset="0"/>
                          </a:rPr>
                          <m:t>𝜔</m:t>
                        </m:r>
                      </m:e>
                    </m:acc>
                  </m:oMath>
                </a14:m>
                <a:endParaRPr lang="en-US" dirty="0"/>
              </a:p>
            </p:txBody>
          </p:sp>
        </mc:Choice>
        <mc:Fallback>
          <p:sp>
            <p:nvSpPr>
              <p:cNvPr id="36" name="TextBox 35"/>
              <p:cNvSpPr txBox="1">
                <a:spLocks noRot="1" noChangeAspect="1" noMove="1" noResize="1" noEditPoints="1" noAdjustHandles="1" noChangeArrowheads="1" noChangeShapeType="1" noTextEdit="1"/>
              </p:cNvSpPr>
              <p:nvPr/>
            </p:nvSpPr>
            <p:spPr>
              <a:xfrm flipH="1">
                <a:off x="6897565" y="960434"/>
                <a:ext cx="2246435" cy="369332"/>
              </a:xfrm>
              <a:prstGeom prst="rect">
                <a:avLst/>
              </a:prstGeom>
              <a:blipFill rotWithShape="1">
                <a:blip r:embed="rId7"/>
                <a:stretch>
                  <a:fillRect l="-9" t="-85" b="21"/>
                </a:stretch>
              </a:blipFill>
            </p:spPr>
            <p:txBody>
              <a:bodyPr/>
              <a:lstStyle/>
              <a:p>
                <a:r>
                  <a:rPr lang="zh-CN" altLang="en-US">
                    <a:noFill/>
                  </a:rPr>
                  <a:t> </a:t>
                </a:r>
              </a:p>
            </p:txBody>
          </p:sp>
        </mc:Fallback>
      </mc:AlternateContent>
      <p:sp>
        <p:nvSpPr>
          <p:cNvPr id="37" name="TextBox 36"/>
          <p:cNvSpPr txBox="1"/>
          <p:nvPr/>
        </p:nvSpPr>
        <p:spPr>
          <a:xfrm>
            <a:off x="7453505" y="1461402"/>
            <a:ext cx="1690496" cy="646331"/>
          </a:xfrm>
          <a:prstGeom prst="rect">
            <a:avLst/>
          </a:prstGeom>
          <a:noFill/>
        </p:spPr>
        <p:txBody>
          <a:bodyPr wrap="square" rtlCol="0">
            <a:spAutoFit/>
          </a:bodyPr>
          <a:lstStyle/>
          <a:p>
            <a:r>
              <a:rPr lang="en-GB" dirty="0"/>
              <a:t>Anti-clockwise motion</a:t>
            </a:r>
            <a:endParaRPr lang="en-US" dirty="0"/>
          </a:p>
        </p:txBody>
      </p:sp>
      <p:sp>
        <p:nvSpPr>
          <p:cNvPr id="43" name="Oval 42"/>
          <p:cNvSpPr/>
          <p:nvPr/>
        </p:nvSpPr>
        <p:spPr>
          <a:xfrm>
            <a:off x="7020272" y="2300254"/>
            <a:ext cx="304454" cy="40531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7453505" y="2276872"/>
            <a:ext cx="1690496" cy="646331"/>
          </a:xfrm>
          <a:prstGeom prst="rect">
            <a:avLst/>
          </a:prstGeom>
          <a:noFill/>
        </p:spPr>
        <p:txBody>
          <a:bodyPr wrap="square" rtlCol="0">
            <a:spAutoFit/>
          </a:bodyPr>
          <a:lstStyle/>
          <a:p>
            <a:r>
              <a:rPr lang="en-GB" dirty="0"/>
              <a:t>Clockwise motion</a:t>
            </a:r>
            <a:endParaRPr lang="en-US" dirty="0"/>
          </a:p>
        </p:txBody>
      </p:sp>
      <p:cxnSp>
        <p:nvCxnSpPr>
          <p:cNvPr id="39" name="Straight Connector 38"/>
          <p:cNvCxnSpPr>
            <a:stCxn id="43" idx="5"/>
            <a:endCxn id="43" idx="1"/>
          </p:cNvCxnSpPr>
          <p:nvPr/>
        </p:nvCxnSpPr>
        <p:spPr>
          <a:xfrm flipH="1" flipV="1">
            <a:off x="7064858" y="2359612"/>
            <a:ext cx="215282" cy="2866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3" idx="3"/>
            <a:endCxn id="43" idx="7"/>
          </p:cNvCxnSpPr>
          <p:nvPr/>
        </p:nvCxnSpPr>
        <p:spPr>
          <a:xfrm flipV="1">
            <a:off x="7064858" y="2359612"/>
            <a:ext cx="215282" cy="2866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4716469" y="1374084"/>
            <a:ext cx="936597" cy="11311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p:cNvSpPr txBox="1"/>
              <p:nvPr/>
            </p:nvSpPr>
            <p:spPr>
              <a:xfrm>
                <a:off x="838940" y="3835440"/>
                <a:ext cx="7416824" cy="381515"/>
              </a:xfrm>
              <a:prstGeom prst="rect">
                <a:avLst/>
              </a:prstGeom>
              <a:noFill/>
            </p:spPr>
            <p:txBody>
              <a:bodyPr wrap="square" rtlCol="0">
                <a:spAutoFit/>
              </a:bodyPr>
              <a:lstStyle/>
              <a:p>
                <a:r>
                  <a:rPr lang="en-GB" dirty="0"/>
                  <a:t>Between two times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1</m:t>
                        </m:r>
                      </m:sub>
                    </m:sSub>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2</m:t>
                        </m:r>
                      </m:sub>
                    </m:sSub>
                  </m:oMath>
                </a14:m>
                <a:r>
                  <a:rPr lang="en-US" dirty="0"/>
                  <a:t>, the average angular acceleration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GB" b="0" i="1" smtClean="0">
                            <a:latin typeface="Cambria Math" panose="02040503050406030204" pitchFamily="18" charset="0"/>
                          </a:rPr>
                          <m:t>𝑎𝑣</m:t>
                        </m:r>
                        <m:r>
                          <a:rPr lang="en-US" b="0" i="1" smtClean="0">
                            <a:latin typeface="Cambria Math" panose="02040503050406030204" pitchFamily="18" charset="0"/>
                          </a:rPr>
                          <m:t>,</m:t>
                        </m:r>
                        <m:r>
                          <a:rPr lang="en-US" b="0" i="1" smtClean="0">
                            <a:latin typeface="Cambria Math" panose="02040503050406030204" pitchFamily="18" charset="0"/>
                          </a:rPr>
                          <m:t>𝑧</m:t>
                        </m:r>
                      </m:sub>
                    </m:sSub>
                  </m:oMath>
                </a14:m>
                <a:r>
                  <a:rPr lang="en-US" dirty="0"/>
                  <a:t> is:</a:t>
                </a:r>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838940" y="3835440"/>
                <a:ext cx="7416824" cy="381515"/>
              </a:xfrm>
              <a:prstGeom prst="rect">
                <a:avLst/>
              </a:prstGeom>
              <a:blipFill rotWithShape="1">
                <a:blip r:embed="rId8"/>
                <a:stretch>
                  <a:fillRect l="-1" t="-10" r="2" b="145"/>
                </a:stretch>
              </a:blipFill>
            </p:spPr>
            <p:txBody>
              <a:bodyPr/>
              <a:lstStyle/>
              <a:p>
                <a:r>
                  <a:rPr lang="zh-CN" altLang="en-US">
                    <a:noFill/>
                  </a:rPr>
                  <a:t> </a:t>
                </a:r>
              </a:p>
            </p:txBody>
          </p:sp>
        </mc:Fallback>
      </mc:AlternateContent>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634518" y="4240195"/>
            <a:ext cx="4369728" cy="9787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8028" y="-99392"/>
            <a:ext cx="8229600" cy="1143000"/>
          </a:xfrm>
        </p:spPr>
        <p:txBody>
          <a:bodyPr/>
          <a:lstStyle/>
          <a:p>
            <a:r>
              <a:rPr lang="en-GB" dirty="0"/>
              <a:t>The angular acceleration</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Oval 2"/>
          <p:cNvSpPr/>
          <p:nvPr/>
        </p:nvSpPr>
        <p:spPr>
          <a:xfrm>
            <a:off x="3347864" y="963551"/>
            <a:ext cx="2664296" cy="2736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532529" y="1264706"/>
            <a:ext cx="216024"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9" name="TextBox 8"/>
              <p:cNvSpPr txBox="1"/>
              <p:nvPr/>
            </p:nvSpPr>
            <p:spPr>
              <a:xfrm>
                <a:off x="5033226" y="1614009"/>
                <a:ext cx="17177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5033226" y="1614009"/>
                <a:ext cx="171778" cy="276999"/>
              </a:xfrm>
              <a:prstGeom prst="rect">
                <a:avLst/>
              </a:prstGeom>
              <a:blipFill rotWithShape="1">
                <a:blip r:embed="rId1"/>
                <a:stretch>
                  <a:fillRect l="-126" t="-171" r="-18166" b="221"/>
                </a:stretch>
              </a:blipFill>
            </p:spPr>
            <p:txBody>
              <a:bodyPr/>
              <a:lstStyle/>
              <a:p>
                <a:r>
                  <a:rPr lang="zh-CN" altLang="en-US">
                    <a:noFill/>
                  </a:rPr>
                  <a:t> </a:t>
                </a:r>
              </a:p>
            </p:txBody>
          </p:sp>
        </mc:Fallback>
      </mc:AlternateContent>
      <p:sp>
        <p:nvSpPr>
          <p:cNvPr id="15" name="Freeform 14"/>
          <p:cNvSpPr/>
          <p:nvPr/>
        </p:nvSpPr>
        <p:spPr>
          <a:xfrm>
            <a:off x="5004246" y="2192430"/>
            <a:ext cx="45719" cy="290229"/>
          </a:xfrm>
          <a:custGeom>
            <a:avLst/>
            <a:gdLst>
              <a:gd name="connsiteX0" fmla="*/ 39189 w 183277"/>
              <a:gd name="connsiteY0" fmla="*/ 418012 h 418012"/>
              <a:gd name="connsiteX1" fmla="*/ 182880 w 183277"/>
              <a:gd name="connsiteY1" fmla="*/ 156755 h 418012"/>
              <a:gd name="connsiteX2" fmla="*/ 0 w 183277"/>
              <a:gd name="connsiteY2" fmla="*/ 0 h 418012"/>
              <a:gd name="connsiteX3" fmla="*/ 0 w 183277"/>
              <a:gd name="connsiteY3" fmla="*/ 0 h 418012"/>
            </a:gdLst>
            <a:ahLst/>
            <a:cxnLst>
              <a:cxn ang="0">
                <a:pos x="connsiteX0" y="connsiteY0"/>
              </a:cxn>
              <a:cxn ang="0">
                <a:pos x="connsiteX1" y="connsiteY1"/>
              </a:cxn>
              <a:cxn ang="0">
                <a:pos x="connsiteX2" y="connsiteY2"/>
              </a:cxn>
              <a:cxn ang="0">
                <a:pos x="connsiteX3" y="connsiteY3"/>
              </a:cxn>
            </a:cxnLst>
            <a:rect l="l" t="t" r="r" b="b"/>
            <a:pathLst>
              <a:path w="183277" h="418012">
                <a:moveTo>
                  <a:pt x="39189" y="418012"/>
                </a:moveTo>
                <a:cubicBezTo>
                  <a:pt x="114300" y="322218"/>
                  <a:pt x="189411" y="226424"/>
                  <a:pt x="182880" y="156755"/>
                </a:cubicBezTo>
                <a:cubicBezTo>
                  <a:pt x="176349" y="87086"/>
                  <a:pt x="0" y="0"/>
                  <a:pt x="0" y="0"/>
                </a:cubicBez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6" name="TextBox 15"/>
              <p:cNvSpPr txBox="1"/>
              <p:nvPr/>
            </p:nvSpPr>
            <p:spPr>
              <a:xfrm>
                <a:off x="5119114" y="2087577"/>
                <a:ext cx="19428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16" name="TextBox 15"/>
              <p:cNvSpPr txBox="1">
                <a:spLocks noRot="1" noChangeAspect="1" noMove="1" noResize="1" noEditPoints="1" noAdjustHandles="1" noChangeArrowheads="1" noChangeShapeType="1" noTextEdit="1"/>
              </p:cNvSpPr>
              <p:nvPr/>
            </p:nvSpPr>
            <p:spPr>
              <a:xfrm>
                <a:off x="5119114" y="2087577"/>
                <a:ext cx="194284" cy="276999"/>
              </a:xfrm>
              <a:prstGeom prst="rect">
                <a:avLst/>
              </a:prstGeom>
              <a:blipFill rotWithShape="1">
                <a:blip r:embed="rId2"/>
                <a:stretch>
                  <a:fillRect l="-195" t="-120" r="-15507" b="170"/>
                </a:stretch>
              </a:blipFill>
            </p:spPr>
            <p:txBody>
              <a:bodyPr/>
              <a:lstStyle/>
              <a:p>
                <a:r>
                  <a:rPr lang="zh-CN" altLang="en-US">
                    <a:noFill/>
                  </a:rPr>
                  <a:t> </a:t>
                </a:r>
              </a:p>
            </p:txBody>
          </p:sp>
        </mc:Fallback>
      </mc:AlternateContent>
      <p:cxnSp>
        <p:nvCxnSpPr>
          <p:cNvPr id="20" name="Straight Arrow Connector 19"/>
          <p:cNvCxnSpPr/>
          <p:nvPr/>
        </p:nvCxnSpPr>
        <p:spPr>
          <a:xfrm flipH="1" flipV="1">
            <a:off x="5216256" y="963551"/>
            <a:ext cx="405727" cy="40072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2" name="TextBox 21"/>
              <p:cNvSpPr txBox="1"/>
              <p:nvPr/>
            </p:nvSpPr>
            <p:spPr>
              <a:xfrm>
                <a:off x="5602825" y="908720"/>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22" name="TextBox 21"/>
              <p:cNvSpPr txBox="1">
                <a:spLocks noRot="1" noChangeAspect="1" noMove="1" noResize="1" noEditPoints="1" noAdjustHandles="1" noChangeArrowheads="1" noChangeShapeType="1" noTextEdit="1"/>
              </p:cNvSpPr>
              <p:nvPr/>
            </p:nvSpPr>
            <p:spPr>
              <a:xfrm>
                <a:off x="5602825" y="908720"/>
                <a:ext cx="189474" cy="276999"/>
              </a:xfrm>
              <a:prstGeom prst="rect">
                <a:avLst/>
              </a:prstGeom>
              <a:blipFill rotWithShape="1">
                <a:blip r:embed="rId3"/>
                <a:stretch>
                  <a:fillRect l="-116" t="-13" r="-16177" b="-625"/>
                </a:stretch>
              </a:blipFill>
            </p:spPr>
            <p:txBody>
              <a:bodyPr/>
              <a:lstStyle/>
              <a:p>
                <a:r>
                  <a:rPr lang="zh-CN" altLang="en-US">
                    <a:noFill/>
                  </a:rPr>
                  <a:t> </a:t>
                </a:r>
              </a:p>
            </p:txBody>
          </p:sp>
        </mc:Fallback>
      </mc:AlternateContent>
      <p:cxnSp>
        <p:nvCxnSpPr>
          <p:cNvPr id="17" name="Straight Arrow Connector 16"/>
          <p:cNvCxnSpPr/>
          <p:nvPr/>
        </p:nvCxnSpPr>
        <p:spPr>
          <a:xfrm flipV="1">
            <a:off x="4762828" y="764704"/>
            <a:ext cx="0" cy="17110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 name="TextBox 18"/>
              <p:cNvSpPr txBox="1"/>
              <p:nvPr/>
            </p:nvSpPr>
            <p:spPr>
              <a:xfrm>
                <a:off x="6757782" y="2331703"/>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6757782" y="2331703"/>
                <a:ext cx="188128" cy="276999"/>
              </a:xfrm>
              <a:prstGeom prst="rect">
                <a:avLst/>
              </a:prstGeom>
              <a:blipFill rotWithShape="1">
                <a:blip r:embed="rId4"/>
                <a:stretch>
                  <a:fillRect l="-60" t="-223" r="-16053" b="44"/>
                </a:stretch>
              </a:blipFill>
            </p:spPr>
            <p:txBody>
              <a:bodyPr/>
              <a:lstStyle/>
              <a:p>
                <a:r>
                  <a:rPr lang="zh-CN" altLang="en-US">
                    <a:noFill/>
                  </a:rPr>
                  <a:t> </a:t>
                </a:r>
              </a:p>
            </p:txBody>
          </p:sp>
        </mc:Fallback>
      </mc:AlternateContent>
      <p:sp>
        <p:nvSpPr>
          <p:cNvPr id="25" name="Oval 24"/>
          <p:cNvSpPr/>
          <p:nvPr/>
        </p:nvSpPr>
        <p:spPr>
          <a:xfrm>
            <a:off x="4716016" y="2431388"/>
            <a:ext cx="97204" cy="1335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p:nvPr/>
        </p:nvCxnSpPr>
        <p:spPr>
          <a:xfrm>
            <a:off x="4762828" y="2512148"/>
            <a:ext cx="18236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1" name="TextBox 30"/>
              <p:cNvSpPr txBox="1"/>
              <p:nvPr/>
            </p:nvSpPr>
            <p:spPr>
              <a:xfrm>
                <a:off x="4488138" y="626204"/>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31" name="TextBox 30"/>
              <p:cNvSpPr txBox="1">
                <a:spLocks noRot="1" noChangeAspect="1" noMove="1" noResize="1" noEditPoints="1" noAdjustHandles="1" noChangeArrowheads="1" noChangeShapeType="1" noTextEdit="1"/>
              </p:cNvSpPr>
              <p:nvPr/>
            </p:nvSpPr>
            <p:spPr>
              <a:xfrm>
                <a:off x="4488138" y="626204"/>
                <a:ext cx="191526" cy="276999"/>
              </a:xfrm>
              <a:prstGeom prst="rect">
                <a:avLst/>
              </a:prstGeom>
              <a:blipFill rotWithShape="1">
                <a:blip r:embed="rId5"/>
                <a:stretch>
                  <a:fillRect l="-310" t="-34" r="-16064" b="8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 name="TextBox 31"/>
              <p:cNvSpPr txBox="1"/>
              <p:nvPr/>
            </p:nvSpPr>
            <p:spPr>
              <a:xfrm>
                <a:off x="4460405" y="2409755"/>
                <a:ext cx="1738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4460405" y="2409755"/>
                <a:ext cx="173894" cy="276999"/>
              </a:xfrm>
              <a:prstGeom prst="rect">
                <a:avLst/>
              </a:prstGeom>
              <a:blipFill rotWithShape="1">
                <a:blip r:embed="rId6"/>
                <a:stretch>
                  <a:fillRect l="-95" t="-204" r="-17853" b="25"/>
                </a:stretch>
              </a:blipFill>
            </p:spPr>
            <p:txBody>
              <a:bodyPr/>
              <a:lstStyle/>
              <a:p>
                <a:r>
                  <a:rPr lang="zh-CN" altLang="en-US">
                    <a:noFill/>
                  </a:rPr>
                  <a:t> </a:t>
                </a:r>
              </a:p>
            </p:txBody>
          </p:sp>
        </mc:Fallback>
      </mc:AlternateContent>
      <p:sp>
        <p:nvSpPr>
          <p:cNvPr id="35" name="Oval 34"/>
          <p:cNvSpPr/>
          <p:nvPr/>
        </p:nvSpPr>
        <p:spPr>
          <a:xfrm>
            <a:off x="7020272" y="1484784"/>
            <a:ext cx="304454" cy="40531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7138573" y="1617471"/>
            <a:ext cx="97204" cy="13351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6" name="TextBox 35"/>
              <p:cNvSpPr txBox="1"/>
              <p:nvPr/>
            </p:nvSpPr>
            <p:spPr>
              <a:xfrm flipH="1">
                <a:off x="6897565" y="960434"/>
                <a:ext cx="2246435" cy="369332"/>
              </a:xfrm>
              <a:prstGeom prst="rect">
                <a:avLst/>
              </a:prstGeom>
              <a:noFill/>
            </p:spPr>
            <p:txBody>
              <a:bodyPr wrap="square" rtlCol="0">
                <a:spAutoFit/>
              </a:bodyPr>
              <a:lstStyle/>
              <a:p>
                <a:r>
                  <a:rPr lang="en-GB" dirty="0"/>
                  <a:t>Direction of </a:t>
                </a:r>
                <a14:m>
                  <m:oMath xmlns:m="http://schemas.openxmlformats.org/officeDocument/2006/math">
                    <m:acc>
                      <m:accPr>
                        <m:chr m:val="⃗"/>
                        <m:ctrlPr>
                          <a:rPr lang="en-GB" i="1" smtClean="0">
                            <a:latin typeface="Cambria Math" panose="02040503050406030204" pitchFamily="18" charset="0"/>
                          </a:rPr>
                        </m:ctrlPr>
                      </m:accPr>
                      <m:e>
                        <m:r>
                          <a:rPr lang="en-GB" i="1" smtClean="0">
                            <a:latin typeface="Cambria Math" panose="02040503050406030204" pitchFamily="18" charset="0"/>
                            <a:ea typeface="Cambria Math" panose="02040503050406030204" pitchFamily="18" charset="0"/>
                          </a:rPr>
                          <m:t>𝜔</m:t>
                        </m:r>
                      </m:e>
                    </m:acc>
                  </m:oMath>
                </a14:m>
                <a:endParaRPr lang="en-US" dirty="0"/>
              </a:p>
            </p:txBody>
          </p:sp>
        </mc:Choice>
        <mc:Fallback>
          <p:sp>
            <p:nvSpPr>
              <p:cNvPr id="36" name="TextBox 35"/>
              <p:cNvSpPr txBox="1">
                <a:spLocks noRot="1" noChangeAspect="1" noMove="1" noResize="1" noEditPoints="1" noAdjustHandles="1" noChangeArrowheads="1" noChangeShapeType="1" noTextEdit="1"/>
              </p:cNvSpPr>
              <p:nvPr/>
            </p:nvSpPr>
            <p:spPr>
              <a:xfrm flipH="1">
                <a:off x="6897565" y="960434"/>
                <a:ext cx="2246435" cy="369332"/>
              </a:xfrm>
              <a:prstGeom prst="rect">
                <a:avLst/>
              </a:prstGeom>
              <a:blipFill rotWithShape="1">
                <a:blip r:embed="rId7"/>
                <a:stretch>
                  <a:fillRect l="-9" t="-85" b="21"/>
                </a:stretch>
              </a:blipFill>
            </p:spPr>
            <p:txBody>
              <a:bodyPr/>
              <a:lstStyle/>
              <a:p>
                <a:r>
                  <a:rPr lang="zh-CN" altLang="en-US">
                    <a:noFill/>
                  </a:rPr>
                  <a:t> </a:t>
                </a:r>
              </a:p>
            </p:txBody>
          </p:sp>
        </mc:Fallback>
      </mc:AlternateContent>
      <p:sp>
        <p:nvSpPr>
          <p:cNvPr id="37" name="TextBox 36"/>
          <p:cNvSpPr txBox="1"/>
          <p:nvPr/>
        </p:nvSpPr>
        <p:spPr>
          <a:xfrm>
            <a:off x="7453505" y="1461402"/>
            <a:ext cx="1690496" cy="646331"/>
          </a:xfrm>
          <a:prstGeom prst="rect">
            <a:avLst/>
          </a:prstGeom>
          <a:noFill/>
        </p:spPr>
        <p:txBody>
          <a:bodyPr wrap="square" rtlCol="0">
            <a:spAutoFit/>
          </a:bodyPr>
          <a:lstStyle/>
          <a:p>
            <a:r>
              <a:rPr lang="en-GB" dirty="0"/>
              <a:t>Anti-clockwise motion</a:t>
            </a:r>
            <a:endParaRPr lang="en-US" dirty="0"/>
          </a:p>
        </p:txBody>
      </p:sp>
      <p:sp>
        <p:nvSpPr>
          <p:cNvPr id="43" name="Oval 42"/>
          <p:cNvSpPr/>
          <p:nvPr/>
        </p:nvSpPr>
        <p:spPr>
          <a:xfrm>
            <a:off x="7020272" y="2300254"/>
            <a:ext cx="304454" cy="40531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7453505" y="2276872"/>
            <a:ext cx="1690496" cy="646331"/>
          </a:xfrm>
          <a:prstGeom prst="rect">
            <a:avLst/>
          </a:prstGeom>
          <a:noFill/>
        </p:spPr>
        <p:txBody>
          <a:bodyPr wrap="square" rtlCol="0">
            <a:spAutoFit/>
          </a:bodyPr>
          <a:lstStyle/>
          <a:p>
            <a:r>
              <a:rPr lang="en-GB" dirty="0"/>
              <a:t>Clockwise motion</a:t>
            </a:r>
            <a:endParaRPr lang="en-US" dirty="0"/>
          </a:p>
        </p:txBody>
      </p:sp>
      <p:cxnSp>
        <p:nvCxnSpPr>
          <p:cNvPr id="39" name="Straight Connector 38"/>
          <p:cNvCxnSpPr>
            <a:stCxn id="43" idx="5"/>
            <a:endCxn id="43" idx="1"/>
          </p:cNvCxnSpPr>
          <p:nvPr/>
        </p:nvCxnSpPr>
        <p:spPr>
          <a:xfrm flipH="1" flipV="1">
            <a:off x="7064858" y="2359612"/>
            <a:ext cx="215282" cy="2866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3" idx="3"/>
            <a:endCxn id="43" idx="7"/>
          </p:cNvCxnSpPr>
          <p:nvPr/>
        </p:nvCxnSpPr>
        <p:spPr>
          <a:xfrm flipV="1">
            <a:off x="7064858" y="2359612"/>
            <a:ext cx="215282" cy="2866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4716469" y="1374084"/>
            <a:ext cx="936597" cy="11311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p:cNvSpPr txBox="1"/>
              <p:nvPr/>
            </p:nvSpPr>
            <p:spPr>
              <a:xfrm>
                <a:off x="838940" y="3835440"/>
                <a:ext cx="7416824" cy="381515"/>
              </a:xfrm>
              <a:prstGeom prst="rect">
                <a:avLst/>
              </a:prstGeom>
              <a:noFill/>
            </p:spPr>
            <p:txBody>
              <a:bodyPr wrap="square" rtlCol="0">
                <a:spAutoFit/>
              </a:bodyPr>
              <a:lstStyle/>
              <a:p>
                <a:r>
                  <a:rPr lang="en-GB" dirty="0"/>
                  <a:t>Between two times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1</m:t>
                        </m:r>
                      </m:sub>
                    </m:sSub>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2</m:t>
                        </m:r>
                      </m:sub>
                    </m:sSub>
                  </m:oMath>
                </a14:m>
                <a:r>
                  <a:rPr lang="en-US" dirty="0"/>
                  <a:t>, the average angular acceleration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GB" b="0" i="1" smtClean="0">
                            <a:latin typeface="Cambria Math" panose="02040503050406030204" pitchFamily="18" charset="0"/>
                          </a:rPr>
                          <m:t>𝑎𝑣</m:t>
                        </m:r>
                        <m:r>
                          <a:rPr lang="en-US" b="0" i="1" smtClean="0">
                            <a:latin typeface="Cambria Math" panose="02040503050406030204" pitchFamily="18" charset="0"/>
                          </a:rPr>
                          <m:t>,</m:t>
                        </m:r>
                        <m:r>
                          <a:rPr lang="en-US" b="0" i="1" smtClean="0">
                            <a:latin typeface="Cambria Math" panose="02040503050406030204" pitchFamily="18" charset="0"/>
                          </a:rPr>
                          <m:t>𝑧</m:t>
                        </m:r>
                      </m:sub>
                    </m:sSub>
                  </m:oMath>
                </a14:m>
                <a:r>
                  <a:rPr lang="en-US" dirty="0"/>
                  <a:t> is:</a:t>
                </a:r>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838940" y="3835440"/>
                <a:ext cx="7416824" cy="381515"/>
              </a:xfrm>
              <a:prstGeom prst="rect">
                <a:avLst/>
              </a:prstGeom>
              <a:blipFill rotWithShape="1">
                <a:blip r:embed="rId8"/>
                <a:stretch>
                  <a:fillRect l="-1" t="-10" r="2" b="14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742368" y="4267687"/>
                <a:ext cx="4184735" cy="8799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i="1" smtClean="0">
                              <a:latin typeface="Cambria Math" panose="02040503050406030204" pitchFamily="18" charset="0"/>
                              <a:ea typeface="Cambria Math" panose="02040503050406030204" pitchFamily="18" charset="0"/>
                            </a:rPr>
                            <m:t>𝛼</m:t>
                          </m:r>
                        </m:e>
                        <m:sub>
                          <m:r>
                            <a:rPr lang="en-GB" sz="2800" b="0" i="1" smtClean="0">
                              <a:latin typeface="Cambria Math" panose="02040503050406030204" pitchFamily="18" charset="0"/>
                            </a:rPr>
                            <m:t>𝑎𝑣</m:t>
                          </m:r>
                          <m:r>
                            <a:rPr lang="en-GB" sz="2800" b="0" i="1" smtClean="0">
                              <a:latin typeface="Cambria Math" panose="02040503050406030204" pitchFamily="18" charset="0"/>
                            </a:rPr>
                            <m:t>,</m:t>
                          </m:r>
                          <m:r>
                            <a:rPr lang="en-GB" sz="2800" b="0" i="1" smtClean="0">
                              <a:latin typeface="Cambria Math" panose="02040503050406030204" pitchFamily="18" charset="0"/>
                            </a:rPr>
                            <m:t>𝑧</m:t>
                          </m:r>
                        </m:sub>
                      </m:sSub>
                      <m:r>
                        <a:rPr lang="en-GB" sz="2800" b="0" i="1" smtClean="0">
                          <a:latin typeface="Cambria Math" panose="02040503050406030204" pitchFamily="18" charset="0"/>
                        </a:rPr>
                        <m:t>=</m:t>
                      </m:r>
                      <m:f>
                        <m:fPr>
                          <m:ctrlPr>
                            <a:rPr lang="en-GB" sz="2800" b="0" i="1" smtClean="0">
                              <a:latin typeface="Cambria Math" panose="02040503050406030204" pitchFamily="18" charset="0"/>
                            </a:rPr>
                          </m:ctrlPr>
                        </m:fPr>
                        <m:num>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𝜔</m:t>
                              </m:r>
                            </m:e>
                            <m:sub>
                              <m:r>
                                <a:rPr lang="en-GB" sz="2800" b="0" i="1" smtClean="0">
                                  <a:latin typeface="Cambria Math" panose="02040503050406030204" pitchFamily="18" charset="0"/>
                                </a:rPr>
                                <m:t>𝑧</m:t>
                              </m:r>
                              <m:r>
                                <a:rPr lang="en-GB" sz="2800" b="0" i="1" smtClean="0">
                                  <a:latin typeface="Cambria Math" panose="02040503050406030204" pitchFamily="18" charset="0"/>
                                </a:rPr>
                                <m:t>,</m:t>
                              </m:r>
                              <m:r>
                                <a:rPr lang="en-GB" sz="2800" b="0" i="1" smtClean="0">
                                  <a:latin typeface="Cambria Math" panose="02040503050406030204" pitchFamily="18" charset="0"/>
                                </a:rPr>
                                <m:t>2</m:t>
                              </m:r>
                            </m:sub>
                          </m:sSub>
                          <m:r>
                            <a:rPr lang="en-GB" sz="2800" b="0" i="1" smtClean="0">
                              <a:latin typeface="Cambria Math" panose="02040503050406030204" pitchFamily="18" charset="0"/>
                            </a:rPr>
                            <m:t>−</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𝜔</m:t>
                              </m:r>
                            </m:e>
                            <m:sub>
                              <m:r>
                                <a:rPr lang="en-GB" sz="2800" b="0" i="1" smtClean="0">
                                  <a:latin typeface="Cambria Math" panose="02040503050406030204" pitchFamily="18" charset="0"/>
                                </a:rPr>
                                <m:t>𝑧</m:t>
                              </m:r>
                              <m:r>
                                <a:rPr lang="en-GB" sz="2800" b="0" i="1" smtClean="0">
                                  <a:latin typeface="Cambria Math" panose="02040503050406030204" pitchFamily="18" charset="0"/>
                                </a:rPr>
                                <m:t>,</m:t>
                              </m:r>
                              <m:r>
                                <a:rPr lang="en-GB" sz="2800" b="0" i="1" smtClean="0">
                                  <a:latin typeface="Cambria Math" panose="02040503050406030204" pitchFamily="18" charset="0"/>
                                </a:rPr>
                                <m:t>1</m:t>
                              </m:r>
                            </m:sub>
                          </m:sSub>
                        </m:num>
                        <m:den>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𝑡</m:t>
                              </m:r>
                            </m:e>
                            <m:sub>
                              <m:r>
                                <a:rPr lang="en-GB" sz="2800" b="0" i="1" smtClean="0">
                                  <a:latin typeface="Cambria Math" panose="02040503050406030204" pitchFamily="18" charset="0"/>
                                </a:rPr>
                                <m:t>2</m:t>
                              </m:r>
                            </m:sub>
                          </m:sSub>
                          <m:r>
                            <a:rPr lang="en-GB" sz="2800" b="0" i="1" smtClean="0">
                              <a:latin typeface="Cambria Math" panose="02040503050406030204" pitchFamily="18" charset="0"/>
                            </a:rPr>
                            <m:t>−</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𝑡</m:t>
                              </m:r>
                            </m:e>
                            <m:sub>
                              <m:r>
                                <a:rPr lang="en-GB" sz="2800" b="0" i="1" smtClean="0">
                                  <a:latin typeface="Cambria Math" panose="02040503050406030204" pitchFamily="18" charset="0"/>
                                </a:rPr>
                                <m:t>1</m:t>
                              </m:r>
                            </m:sub>
                          </m:sSub>
                        </m:den>
                      </m:f>
                      <m:r>
                        <a:rPr lang="en-GB" sz="2800" b="0" i="1" smtClean="0">
                          <a:latin typeface="Cambria Math" panose="02040503050406030204" pitchFamily="18" charset="0"/>
                        </a:rPr>
                        <m:t>=</m:t>
                      </m:r>
                      <m:f>
                        <m:fPr>
                          <m:ctrlPr>
                            <a:rPr lang="en-GB" sz="2800" b="0" i="1" smtClean="0">
                              <a:latin typeface="Cambria Math" panose="02040503050406030204" pitchFamily="18" charset="0"/>
                            </a:rPr>
                          </m:ctrlPr>
                        </m:fPr>
                        <m:num>
                          <m:r>
                            <a:rPr lang="en-GB" sz="2800" b="0" i="1" smtClean="0">
                              <a:latin typeface="Cambria Math" panose="02040503050406030204" pitchFamily="18" charset="0"/>
                              <a:ea typeface="Cambria Math" panose="02040503050406030204" pitchFamily="18" charset="0"/>
                            </a:rPr>
                            <m:t>∆</m:t>
                          </m:r>
                          <m:sSub>
                            <m:sSubPr>
                              <m:ctrlPr>
                                <a:rPr lang="en-GB" sz="2800" b="0" i="1" smtClean="0">
                                  <a:latin typeface="Cambria Math" panose="02040503050406030204" pitchFamily="18" charset="0"/>
                                  <a:ea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𝜔</m:t>
                              </m:r>
                            </m:e>
                            <m:sub>
                              <m:r>
                                <a:rPr lang="en-US" sz="2800" b="0" i="1" smtClean="0">
                                  <a:latin typeface="Cambria Math" panose="02040503050406030204" pitchFamily="18" charset="0"/>
                                  <a:ea typeface="Cambria Math" panose="02040503050406030204" pitchFamily="18" charset="0"/>
                                </a:rPr>
                                <m:t>𝑧</m:t>
                              </m:r>
                            </m:sub>
                          </m:sSub>
                        </m:num>
                        <m:den>
                          <m:r>
                            <a:rPr lang="en-GB" sz="2800" b="0" i="1" smtClean="0">
                              <a:latin typeface="Cambria Math" panose="02040503050406030204" pitchFamily="18" charset="0"/>
                              <a:ea typeface="Cambria Math" panose="02040503050406030204" pitchFamily="18" charset="0"/>
                            </a:rPr>
                            <m:t>∆</m:t>
                          </m:r>
                          <m:r>
                            <a:rPr lang="en-GB" sz="2800" b="0" i="1" smtClean="0">
                              <a:latin typeface="Cambria Math" panose="02040503050406030204" pitchFamily="18" charset="0"/>
                              <a:ea typeface="Cambria Math" panose="02040503050406030204" pitchFamily="18" charset="0"/>
                            </a:rPr>
                            <m:t>𝑡</m:t>
                          </m:r>
                        </m:den>
                      </m:f>
                    </m:oMath>
                  </m:oMathPara>
                </a14:m>
                <a:endParaRPr lang="en-US" sz="2800" dirty="0"/>
              </a:p>
            </p:txBody>
          </p:sp>
        </mc:Choice>
        <mc:Fallback>
          <p:sp>
            <p:nvSpPr>
              <p:cNvPr id="7" name="TextBox 6"/>
              <p:cNvSpPr txBox="1">
                <a:spLocks noRot="1" noChangeAspect="1" noMove="1" noResize="1" noEditPoints="1" noAdjustHandles="1" noChangeArrowheads="1" noChangeShapeType="1" noTextEdit="1"/>
              </p:cNvSpPr>
              <p:nvPr/>
            </p:nvSpPr>
            <p:spPr>
              <a:xfrm>
                <a:off x="742368" y="4267687"/>
                <a:ext cx="4184735" cy="879921"/>
              </a:xfrm>
              <a:prstGeom prst="rect">
                <a:avLst/>
              </a:prstGeom>
              <a:blipFill rotWithShape="1">
                <a:blip r:embed="rId9"/>
                <a:stretch>
                  <a:fillRect l="-1" t="-55" r="3" b="3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Rectangle 12"/>
              <p:cNvSpPr/>
              <p:nvPr/>
            </p:nvSpPr>
            <p:spPr>
              <a:xfrm>
                <a:off x="5313398" y="4457486"/>
                <a:ext cx="3552790" cy="670696"/>
              </a:xfrm>
              <a:prstGeom prst="rect">
                <a:avLst/>
              </a:prstGeom>
            </p:spPr>
            <p:txBody>
              <a:bodyPr wrap="square">
                <a:spAutoFit/>
              </a:bodyPr>
              <a:lstStyle/>
              <a:p>
                <a:r>
                  <a:rPr lang="en-US" dirty="0"/>
                  <a:t>where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rPr>
                          <m:t>𝑧</m:t>
                        </m:r>
                        <m:r>
                          <a:rPr lang="en-GB" b="0" i="1" smtClean="0">
                            <a:latin typeface="Cambria Math" panose="02040503050406030204" pitchFamily="18" charset="0"/>
                          </a:rPr>
                          <m:t>,</m:t>
                        </m:r>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rPr>
                          <m:t>𝑧</m:t>
                        </m:r>
                      </m:sub>
                    </m:sSub>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𝑡</m:t>
                        </m:r>
                      </m:e>
                      <m:sub>
                        <m:r>
                          <a:rPr lang="en-GB" b="0" i="1" smtClean="0">
                            <a:latin typeface="Cambria Math" panose="02040503050406030204" pitchFamily="18" charset="0"/>
                            <a:ea typeface="Cambria Math" panose="02040503050406030204" pitchFamily="18" charset="0"/>
                          </a:rPr>
                          <m:t>1</m:t>
                        </m:r>
                      </m:sub>
                    </m:sSub>
                    <m:r>
                      <a:rPr lang="en-GB" b="0" i="1" smtClean="0">
                        <a:latin typeface="Cambria Math" panose="02040503050406030204" pitchFamily="18" charset="0"/>
                        <a:ea typeface="Cambria Math" panose="02040503050406030204" pitchFamily="18" charset="0"/>
                      </a:rPr>
                      <m:t>)</m:t>
                    </m:r>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rPr>
                          <m:t>𝑧</m:t>
                        </m:r>
                        <m:r>
                          <a:rPr lang="en-GB" b="0" i="1" smtClean="0">
                            <a:latin typeface="Cambria Math" panose="02040503050406030204" pitchFamily="18" charset="0"/>
                          </a:rPr>
                          <m:t>,</m:t>
                        </m:r>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rPr>
                          <m:t>𝑧</m:t>
                        </m:r>
                      </m:sub>
                    </m:sSub>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𝑡</m:t>
                        </m:r>
                      </m:e>
                      <m:sub>
                        <m:r>
                          <a:rPr lang="en-GB" b="0" i="1" smtClean="0">
                            <a:latin typeface="Cambria Math" panose="02040503050406030204" pitchFamily="18" charset="0"/>
                            <a:ea typeface="Cambria Math" panose="02040503050406030204" pitchFamily="18" charset="0"/>
                          </a:rPr>
                          <m:t>2</m:t>
                        </m:r>
                      </m:sub>
                    </m:sSub>
                    <m:r>
                      <a:rPr lang="en-GB" b="0" i="1" smtClean="0">
                        <a:latin typeface="Cambria Math" panose="02040503050406030204" pitchFamily="18" charset="0"/>
                        <a:ea typeface="Cambria Math" panose="02040503050406030204" pitchFamily="18" charset="0"/>
                      </a:rPr>
                      <m:t>)</m:t>
                    </m:r>
                  </m:oMath>
                </a14:m>
                <a:endParaRPr lang="en-US" dirty="0"/>
              </a:p>
            </p:txBody>
          </p:sp>
        </mc:Choice>
        <mc:Fallback>
          <p:sp>
            <p:nvSpPr>
              <p:cNvPr id="13" name="Rectangle 12"/>
              <p:cNvSpPr>
                <a:spLocks noRot="1" noChangeAspect="1" noMove="1" noResize="1" noEditPoints="1" noAdjustHandles="1" noChangeArrowheads="1" noChangeShapeType="1" noTextEdit="1"/>
              </p:cNvSpPr>
              <p:nvPr/>
            </p:nvSpPr>
            <p:spPr>
              <a:xfrm>
                <a:off x="5313398" y="4457486"/>
                <a:ext cx="3552790" cy="670696"/>
              </a:xfrm>
              <a:prstGeom prst="rect">
                <a:avLst/>
              </a:prstGeom>
              <a:blipFill rotWithShape="1">
                <a:blip r:embed="rId10"/>
                <a:stretch>
                  <a:fillRect l="-10" t="-63" r="9" b="83"/>
                </a:stretch>
              </a:blipFill>
            </p:spPr>
            <p:txBody>
              <a:bodyPr/>
              <a:lstStyle/>
              <a:p>
                <a:r>
                  <a:rPr lang="zh-CN" altLang="en-US">
                    <a:noFill/>
                  </a:rPr>
                  <a:t> </a:t>
                </a:r>
              </a:p>
            </p:txBody>
          </p:sp>
        </mc:Fallback>
      </mc:AlternateContent>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634518" y="4240195"/>
            <a:ext cx="4369728" cy="9787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8028" y="-99392"/>
            <a:ext cx="8229600" cy="1143000"/>
          </a:xfrm>
        </p:spPr>
        <p:txBody>
          <a:bodyPr/>
          <a:lstStyle/>
          <a:p>
            <a:r>
              <a:rPr lang="en-GB" dirty="0"/>
              <a:t>The angular acceleration</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Oval 2"/>
          <p:cNvSpPr/>
          <p:nvPr/>
        </p:nvSpPr>
        <p:spPr>
          <a:xfrm>
            <a:off x="3347864" y="963551"/>
            <a:ext cx="2664296" cy="2736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532529" y="1264706"/>
            <a:ext cx="216024"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9" name="TextBox 8"/>
              <p:cNvSpPr txBox="1"/>
              <p:nvPr/>
            </p:nvSpPr>
            <p:spPr>
              <a:xfrm>
                <a:off x="5033226" y="1614009"/>
                <a:ext cx="17177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5033226" y="1614009"/>
                <a:ext cx="171778" cy="276999"/>
              </a:xfrm>
              <a:prstGeom prst="rect">
                <a:avLst/>
              </a:prstGeom>
              <a:blipFill rotWithShape="1">
                <a:blip r:embed="rId1"/>
                <a:stretch>
                  <a:fillRect l="-126" t="-171" r="-18166" b="221"/>
                </a:stretch>
              </a:blipFill>
            </p:spPr>
            <p:txBody>
              <a:bodyPr/>
              <a:lstStyle/>
              <a:p>
                <a:r>
                  <a:rPr lang="zh-CN" altLang="en-US">
                    <a:noFill/>
                  </a:rPr>
                  <a:t> </a:t>
                </a:r>
              </a:p>
            </p:txBody>
          </p:sp>
        </mc:Fallback>
      </mc:AlternateContent>
      <p:sp>
        <p:nvSpPr>
          <p:cNvPr id="15" name="Freeform 14"/>
          <p:cNvSpPr/>
          <p:nvPr/>
        </p:nvSpPr>
        <p:spPr>
          <a:xfrm>
            <a:off x="5004246" y="2192430"/>
            <a:ext cx="45719" cy="290229"/>
          </a:xfrm>
          <a:custGeom>
            <a:avLst/>
            <a:gdLst>
              <a:gd name="connsiteX0" fmla="*/ 39189 w 183277"/>
              <a:gd name="connsiteY0" fmla="*/ 418012 h 418012"/>
              <a:gd name="connsiteX1" fmla="*/ 182880 w 183277"/>
              <a:gd name="connsiteY1" fmla="*/ 156755 h 418012"/>
              <a:gd name="connsiteX2" fmla="*/ 0 w 183277"/>
              <a:gd name="connsiteY2" fmla="*/ 0 h 418012"/>
              <a:gd name="connsiteX3" fmla="*/ 0 w 183277"/>
              <a:gd name="connsiteY3" fmla="*/ 0 h 418012"/>
            </a:gdLst>
            <a:ahLst/>
            <a:cxnLst>
              <a:cxn ang="0">
                <a:pos x="connsiteX0" y="connsiteY0"/>
              </a:cxn>
              <a:cxn ang="0">
                <a:pos x="connsiteX1" y="connsiteY1"/>
              </a:cxn>
              <a:cxn ang="0">
                <a:pos x="connsiteX2" y="connsiteY2"/>
              </a:cxn>
              <a:cxn ang="0">
                <a:pos x="connsiteX3" y="connsiteY3"/>
              </a:cxn>
            </a:cxnLst>
            <a:rect l="l" t="t" r="r" b="b"/>
            <a:pathLst>
              <a:path w="183277" h="418012">
                <a:moveTo>
                  <a:pt x="39189" y="418012"/>
                </a:moveTo>
                <a:cubicBezTo>
                  <a:pt x="114300" y="322218"/>
                  <a:pt x="189411" y="226424"/>
                  <a:pt x="182880" y="156755"/>
                </a:cubicBezTo>
                <a:cubicBezTo>
                  <a:pt x="176349" y="87086"/>
                  <a:pt x="0" y="0"/>
                  <a:pt x="0" y="0"/>
                </a:cubicBez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6" name="TextBox 15"/>
              <p:cNvSpPr txBox="1"/>
              <p:nvPr/>
            </p:nvSpPr>
            <p:spPr>
              <a:xfrm>
                <a:off x="5119114" y="2087577"/>
                <a:ext cx="19428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16" name="TextBox 15"/>
              <p:cNvSpPr txBox="1">
                <a:spLocks noRot="1" noChangeAspect="1" noMove="1" noResize="1" noEditPoints="1" noAdjustHandles="1" noChangeArrowheads="1" noChangeShapeType="1" noTextEdit="1"/>
              </p:cNvSpPr>
              <p:nvPr/>
            </p:nvSpPr>
            <p:spPr>
              <a:xfrm>
                <a:off x="5119114" y="2087577"/>
                <a:ext cx="194284" cy="276999"/>
              </a:xfrm>
              <a:prstGeom prst="rect">
                <a:avLst/>
              </a:prstGeom>
              <a:blipFill rotWithShape="1">
                <a:blip r:embed="rId2"/>
                <a:stretch>
                  <a:fillRect l="-195" t="-120" r="-15507" b="170"/>
                </a:stretch>
              </a:blipFill>
            </p:spPr>
            <p:txBody>
              <a:bodyPr/>
              <a:lstStyle/>
              <a:p>
                <a:r>
                  <a:rPr lang="zh-CN" altLang="en-US">
                    <a:noFill/>
                  </a:rPr>
                  <a:t> </a:t>
                </a:r>
              </a:p>
            </p:txBody>
          </p:sp>
        </mc:Fallback>
      </mc:AlternateContent>
      <p:cxnSp>
        <p:nvCxnSpPr>
          <p:cNvPr id="20" name="Straight Arrow Connector 19"/>
          <p:cNvCxnSpPr/>
          <p:nvPr/>
        </p:nvCxnSpPr>
        <p:spPr>
          <a:xfrm flipH="1" flipV="1">
            <a:off x="5216256" y="963551"/>
            <a:ext cx="405727" cy="40072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2" name="TextBox 21"/>
              <p:cNvSpPr txBox="1"/>
              <p:nvPr/>
            </p:nvSpPr>
            <p:spPr>
              <a:xfrm>
                <a:off x="5602825" y="908720"/>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22" name="TextBox 21"/>
              <p:cNvSpPr txBox="1">
                <a:spLocks noRot="1" noChangeAspect="1" noMove="1" noResize="1" noEditPoints="1" noAdjustHandles="1" noChangeArrowheads="1" noChangeShapeType="1" noTextEdit="1"/>
              </p:cNvSpPr>
              <p:nvPr/>
            </p:nvSpPr>
            <p:spPr>
              <a:xfrm>
                <a:off x="5602825" y="908720"/>
                <a:ext cx="189474" cy="276999"/>
              </a:xfrm>
              <a:prstGeom prst="rect">
                <a:avLst/>
              </a:prstGeom>
              <a:blipFill rotWithShape="1">
                <a:blip r:embed="rId3"/>
                <a:stretch>
                  <a:fillRect l="-116" t="-13" r="-16177" b="-625"/>
                </a:stretch>
              </a:blipFill>
            </p:spPr>
            <p:txBody>
              <a:bodyPr/>
              <a:lstStyle/>
              <a:p>
                <a:r>
                  <a:rPr lang="zh-CN" altLang="en-US">
                    <a:noFill/>
                  </a:rPr>
                  <a:t> </a:t>
                </a:r>
              </a:p>
            </p:txBody>
          </p:sp>
        </mc:Fallback>
      </mc:AlternateContent>
      <p:cxnSp>
        <p:nvCxnSpPr>
          <p:cNvPr id="17" name="Straight Arrow Connector 16"/>
          <p:cNvCxnSpPr/>
          <p:nvPr/>
        </p:nvCxnSpPr>
        <p:spPr>
          <a:xfrm flipV="1">
            <a:off x="4762828" y="764704"/>
            <a:ext cx="0" cy="17110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 name="TextBox 18"/>
              <p:cNvSpPr txBox="1"/>
              <p:nvPr/>
            </p:nvSpPr>
            <p:spPr>
              <a:xfrm>
                <a:off x="6757782" y="2331703"/>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6757782" y="2331703"/>
                <a:ext cx="188128" cy="276999"/>
              </a:xfrm>
              <a:prstGeom prst="rect">
                <a:avLst/>
              </a:prstGeom>
              <a:blipFill rotWithShape="1">
                <a:blip r:embed="rId4"/>
                <a:stretch>
                  <a:fillRect l="-60" t="-223" r="-16053" b="44"/>
                </a:stretch>
              </a:blipFill>
            </p:spPr>
            <p:txBody>
              <a:bodyPr/>
              <a:lstStyle/>
              <a:p>
                <a:r>
                  <a:rPr lang="zh-CN" altLang="en-US">
                    <a:noFill/>
                  </a:rPr>
                  <a:t> </a:t>
                </a:r>
              </a:p>
            </p:txBody>
          </p:sp>
        </mc:Fallback>
      </mc:AlternateContent>
      <p:sp>
        <p:nvSpPr>
          <p:cNvPr id="25" name="Oval 24"/>
          <p:cNvSpPr/>
          <p:nvPr/>
        </p:nvSpPr>
        <p:spPr>
          <a:xfrm>
            <a:off x="4716016" y="2431388"/>
            <a:ext cx="97204" cy="1335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p:nvPr/>
        </p:nvCxnSpPr>
        <p:spPr>
          <a:xfrm>
            <a:off x="4762828" y="2512148"/>
            <a:ext cx="18236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1" name="TextBox 30"/>
              <p:cNvSpPr txBox="1"/>
              <p:nvPr/>
            </p:nvSpPr>
            <p:spPr>
              <a:xfrm>
                <a:off x="4488138" y="626204"/>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31" name="TextBox 30"/>
              <p:cNvSpPr txBox="1">
                <a:spLocks noRot="1" noChangeAspect="1" noMove="1" noResize="1" noEditPoints="1" noAdjustHandles="1" noChangeArrowheads="1" noChangeShapeType="1" noTextEdit="1"/>
              </p:cNvSpPr>
              <p:nvPr/>
            </p:nvSpPr>
            <p:spPr>
              <a:xfrm>
                <a:off x="4488138" y="626204"/>
                <a:ext cx="191526" cy="276999"/>
              </a:xfrm>
              <a:prstGeom prst="rect">
                <a:avLst/>
              </a:prstGeom>
              <a:blipFill rotWithShape="1">
                <a:blip r:embed="rId5"/>
                <a:stretch>
                  <a:fillRect l="-310" t="-34" r="-16064" b="8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 name="TextBox 31"/>
              <p:cNvSpPr txBox="1"/>
              <p:nvPr/>
            </p:nvSpPr>
            <p:spPr>
              <a:xfrm>
                <a:off x="4460405" y="2409755"/>
                <a:ext cx="1738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4460405" y="2409755"/>
                <a:ext cx="173894" cy="276999"/>
              </a:xfrm>
              <a:prstGeom prst="rect">
                <a:avLst/>
              </a:prstGeom>
              <a:blipFill rotWithShape="1">
                <a:blip r:embed="rId6"/>
                <a:stretch>
                  <a:fillRect l="-95" t="-204" r="-17853" b="25"/>
                </a:stretch>
              </a:blipFill>
            </p:spPr>
            <p:txBody>
              <a:bodyPr/>
              <a:lstStyle/>
              <a:p>
                <a:r>
                  <a:rPr lang="zh-CN" altLang="en-US">
                    <a:noFill/>
                  </a:rPr>
                  <a:t> </a:t>
                </a:r>
              </a:p>
            </p:txBody>
          </p:sp>
        </mc:Fallback>
      </mc:AlternateContent>
      <p:sp>
        <p:nvSpPr>
          <p:cNvPr id="35" name="Oval 34"/>
          <p:cNvSpPr/>
          <p:nvPr/>
        </p:nvSpPr>
        <p:spPr>
          <a:xfrm>
            <a:off x="7020272" y="1484784"/>
            <a:ext cx="304454" cy="40531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7138573" y="1617471"/>
            <a:ext cx="97204" cy="13351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6" name="TextBox 35"/>
              <p:cNvSpPr txBox="1"/>
              <p:nvPr/>
            </p:nvSpPr>
            <p:spPr>
              <a:xfrm flipH="1">
                <a:off x="6897565" y="960434"/>
                <a:ext cx="2246435" cy="369332"/>
              </a:xfrm>
              <a:prstGeom prst="rect">
                <a:avLst/>
              </a:prstGeom>
              <a:noFill/>
            </p:spPr>
            <p:txBody>
              <a:bodyPr wrap="square" rtlCol="0">
                <a:spAutoFit/>
              </a:bodyPr>
              <a:lstStyle/>
              <a:p>
                <a:r>
                  <a:rPr lang="en-GB" dirty="0"/>
                  <a:t>Direction of </a:t>
                </a:r>
                <a14:m>
                  <m:oMath xmlns:m="http://schemas.openxmlformats.org/officeDocument/2006/math">
                    <m:acc>
                      <m:accPr>
                        <m:chr m:val="⃗"/>
                        <m:ctrlPr>
                          <a:rPr lang="en-GB" i="1" smtClean="0">
                            <a:latin typeface="Cambria Math" panose="02040503050406030204" pitchFamily="18" charset="0"/>
                          </a:rPr>
                        </m:ctrlPr>
                      </m:accPr>
                      <m:e>
                        <m:r>
                          <a:rPr lang="en-GB" i="1" smtClean="0">
                            <a:latin typeface="Cambria Math" panose="02040503050406030204" pitchFamily="18" charset="0"/>
                            <a:ea typeface="Cambria Math" panose="02040503050406030204" pitchFamily="18" charset="0"/>
                          </a:rPr>
                          <m:t>𝜔</m:t>
                        </m:r>
                      </m:e>
                    </m:acc>
                  </m:oMath>
                </a14:m>
                <a:endParaRPr lang="en-US" dirty="0"/>
              </a:p>
            </p:txBody>
          </p:sp>
        </mc:Choice>
        <mc:Fallback>
          <p:sp>
            <p:nvSpPr>
              <p:cNvPr id="36" name="TextBox 35"/>
              <p:cNvSpPr txBox="1">
                <a:spLocks noRot="1" noChangeAspect="1" noMove="1" noResize="1" noEditPoints="1" noAdjustHandles="1" noChangeArrowheads="1" noChangeShapeType="1" noTextEdit="1"/>
              </p:cNvSpPr>
              <p:nvPr/>
            </p:nvSpPr>
            <p:spPr>
              <a:xfrm flipH="1">
                <a:off x="6897565" y="960434"/>
                <a:ext cx="2246435" cy="369332"/>
              </a:xfrm>
              <a:prstGeom prst="rect">
                <a:avLst/>
              </a:prstGeom>
              <a:blipFill rotWithShape="1">
                <a:blip r:embed="rId7"/>
                <a:stretch>
                  <a:fillRect l="-9" t="-85" b="21"/>
                </a:stretch>
              </a:blipFill>
            </p:spPr>
            <p:txBody>
              <a:bodyPr/>
              <a:lstStyle/>
              <a:p>
                <a:r>
                  <a:rPr lang="zh-CN" altLang="en-US">
                    <a:noFill/>
                  </a:rPr>
                  <a:t> </a:t>
                </a:r>
              </a:p>
            </p:txBody>
          </p:sp>
        </mc:Fallback>
      </mc:AlternateContent>
      <p:sp>
        <p:nvSpPr>
          <p:cNvPr id="37" name="TextBox 36"/>
          <p:cNvSpPr txBox="1"/>
          <p:nvPr/>
        </p:nvSpPr>
        <p:spPr>
          <a:xfrm>
            <a:off x="7453505" y="1461402"/>
            <a:ext cx="1690496" cy="646331"/>
          </a:xfrm>
          <a:prstGeom prst="rect">
            <a:avLst/>
          </a:prstGeom>
          <a:noFill/>
        </p:spPr>
        <p:txBody>
          <a:bodyPr wrap="square" rtlCol="0">
            <a:spAutoFit/>
          </a:bodyPr>
          <a:lstStyle/>
          <a:p>
            <a:r>
              <a:rPr lang="en-GB" dirty="0"/>
              <a:t>Anti-clockwise motion</a:t>
            </a:r>
            <a:endParaRPr lang="en-US" dirty="0"/>
          </a:p>
        </p:txBody>
      </p:sp>
      <p:sp>
        <p:nvSpPr>
          <p:cNvPr id="43" name="Oval 42"/>
          <p:cNvSpPr/>
          <p:nvPr/>
        </p:nvSpPr>
        <p:spPr>
          <a:xfrm>
            <a:off x="7020272" y="2300254"/>
            <a:ext cx="304454" cy="40531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7453505" y="2276872"/>
            <a:ext cx="1690496" cy="646331"/>
          </a:xfrm>
          <a:prstGeom prst="rect">
            <a:avLst/>
          </a:prstGeom>
          <a:noFill/>
        </p:spPr>
        <p:txBody>
          <a:bodyPr wrap="square" rtlCol="0">
            <a:spAutoFit/>
          </a:bodyPr>
          <a:lstStyle/>
          <a:p>
            <a:r>
              <a:rPr lang="en-GB" dirty="0"/>
              <a:t>Clockwise motion</a:t>
            </a:r>
            <a:endParaRPr lang="en-US" dirty="0"/>
          </a:p>
        </p:txBody>
      </p:sp>
      <p:cxnSp>
        <p:nvCxnSpPr>
          <p:cNvPr id="39" name="Straight Connector 38"/>
          <p:cNvCxnSpPr>
            <a:stCxn id="43" idx="5"/>
            <a:endCxn id="43" idx="1"/>
          </p:cNvCxnSpPr>
          <p:nvPr/>
        </p:nvCxnSpPr>
        <p:spPr>
          <a:xfrm flipH="1" flipV="1">
            <a:off x="7064858" y="2359612"/>
            <a:ext cx="215282" cy="2866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3" idx="3"/>
            <a:endCxn id="43" idx="7"/>
          </p:cNvCxnSpPr>
          <p:nvPr/>
        </p:nvCxnSpPr>
        <p:spPr>
          <a:xfrm flipV="1">
            <a:off x="7064858" y="2359612"/>
            <a:ext cx="215282" cy="2866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4716469" y="1374084"/>
            <a:ext cx="936597" cy="11311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p:cNvSpPr txBox="1"/>
              <p:nvPr/>
            </p:nvSpPr>
            <p:spPr>
              <a:xfrm>
                <a:off x="838940" y="3835440"/>
                <a:ext cx="7416824" cy="381515"/>
              </a:xfrm>
              <a:prstGeom prst="rect">
                <a:avLst/>
              </a:prstGeom>
              <a:noFill/>
            </p:spPr>
            <p:txBody>
              <a:bodyPr wrap="square" rtlCol="0">
                <a:spAutoFit/>
              </a:bodyPr>
              <a:lstStyle/>
              <a:p>
                <a:r>
                  <a:rPr lang="en-GB" dirty="0"/>
                  <a:t>Between two times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1</m:t>
                        </m:r>
                      </m:sub>
                    </m:sSub>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2</m:t>
                        </m:r>
                      </m:sub>
                    </m:sSub>
                  </m:oMath>
                </a14:m>
                <a:r>
                  <a:rPr lang="en-US" dirty="0"/>
                  <a:t>, the average angular acceleration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GB" b="0" i="1" smtClean="0">
                            <a:latin typeface="Cambria Math" panose="02040503050406030204" pitchFamily="18" charset="0"/>
                          </a:rPr>
                          <m:t>𝑎𝑣</m:t>
                        </m:r>
                        <m:r>
                          <a:rPr lang="en-US" b="0" i="1" smtClean="0">
                            <a:latin typeface="Cambria Math" panose="02040503050406030204" pitchFamily="18" charset="0"/>
                          </a:rPr>
                          <m:t>,</m:t>
                        </m:r>
                        <m:r>
                          <a:rPr lang="en-US" b="0" i="1" smtClean="0">
                            <a:latin typeface="Cambria Math" panose="02040503050406030204" pitchFamily="18" charset="0"/>
                          </a:rPr>
                          <m:t>𝑧</m:t>
                        </m:r>
                      </m:sub>
                    </m:sSub>
                  </m:oMath>
                </a14:m>
                <a:r>
                  <a:rPr lang="en-US" dirty="0"/>
                  <a:t> is:</a:t>
                </a:r>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838940" y="3835440"/>
                <a:ext cx="7416824" cy="381515"/>
              </a:xfrm>
              <a:prstGeom prst="rect">
                <a:avLst/>
              </a:prstGeom>
              <a:blipFill rotWithShape="1">
                <a:blip r:embed="rId8"/>
                <a:stretch>
                  <a:fillRect l="-1" t="-10" r="2" b="14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742368" y="4267687"/>
                <a:ext cx="4184735" cy="8799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i="1" smtClean="0">
                              <a:latin typeface="Cambria Math" panose="02040503050406030204" pitchFamily="18" charset="0"/>
                              <a:ea typeface="Cambria Math" panose="02040503050406030204" pitchFamily="18" charset="0"/>
                            </a:rPr>
                            <m:t>𝛼</m:t>
                          </m:r>
                        </m:e>
                        <m:sub>
                          <m:r>
                            <a:rPr lang="en-GB" sz="2800" b="0" i="1" smtClean="0">
                              <a:latin typeface="Cambria Math" panose="02040503050406030204" pitchFamily="18" charset="0"/>
                            </a:rPr>
                            <m:t>𝑎𝑣</m:t>
                          </m:r>
                          <m:r>
                            <a:rPr lang="en-GB" sz="2800" b="0" i="1" smtClean="0">
                              <a:latin typeface="Cambria Math" panose="02040503050406030204" pitchFamily="18" charset="0"/>
                            </a:rPr>
                            <m:t>,</m:t>
                          </m:r>
                          <m:r>
                            <a:rPr lang="en-GB" sz="2800" b="0" i="1" smtClean="0">
                              <a:latin typeface="Cambria Math" panose="02040503050406030204" pitchFamily="18" charset="0"/>
                            </a:rPr>
                            <m:t>𝑧</m:t>
                          </m:r>
                        </m:sub>
                      </m:sSub>
                      <m:r>
                        <a:rPr lang="en-GB" sz="2800" b="0" i="1" smtClean="0">
                          <a:latin typeface="Cambria Math" panose="02040503050406030204" pitchFamily="18" charset="0"/>
                        </a:rPr>
                        <m:t>=</m:t>
                      </m:r>
                      <m:f>
                        <m:fPr>
                          <m:ctrlPr>
                            <a:rPr lang="en-GB" sz="2800" b="0" i="1" smtClean="0">
                              <a:latin typeface="Cambria Math" panose="02040503050406030204" pitchFamily="18" charset="0"/>
                            </a:rPr>
                          </m:ctrlPr>
                        </m:fPr>
                        <m:num>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𝜔</m:t>
                              </m:r>
                            </m:e>
                            <m:sub>
                              <m:r>
                                <a:rPr lang="en-GB" sz="2800" b="0" i="1" smtClean="0">
                                  <a:latin typeface="Cambria Math" panose="02040503050406030204" pitchFamily="18" charset="0"/>
                                </a:rPr>
                                <m:t>𝑧</m:t>
                              </m:r>
                              <m:r>
                                <a:rPr lang="en-GB" sz="2800" b="0" i="1" smtClean="0">
                                  <a:latin typeface="Cambria Math" panose="02040503050406030204" pitchFamily="18" charset="0"/>
                                </a:rPr>
                                <m:t>,</m:t>
                              </m:r>
                              <m:r>
                                <a:rPr lang="en-GB" sz="2800" b="0" i="1" smtClean="0">
                                  <a:latin typeface="Cambria Math" panose="02040503050406030204" pitchFamily="18" charset="0"/>
                                </a:rPr>
                                <m:t>2</m:t>
                              </m:r>
                            </m:sub>
                          </m:sSub>
                          <m:r>
                            <a:rPr lang="en-GB" sz="2800" b="0" i="1" smtClean="0">
                              <a:latin typeface="Cambria Math" panose="02040503050406030204" pitchFamily="18" charset="0"/>
                            </a:rPr>
                            <m:t>−</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𝜔</m:t>
                              </m:r>
                            </m:e>
                            <m:sub>
                              <m:r>
                                <a:rPr lang="en-GB" sz="2800" b="0" i="1" smtClean="0">
                                  <a:latin typeface="Cambria Math" panose="02040503050406030204" pitchFamily="18" charset="0"/>
                                </a:rPr>
                                <m:t>𝑧</m:t>
                              </m:r>
                              <m:r>
                                <a:rPr lang="en-GB" sz="2800" b="0" i="1" smtClean="0">
                                  <a:latin typeface="Cambria Math" panose="02040503050406030204" pitchFamily="18" charset="0"/>
                                </a:rPr>
                                <m:t>,</m:t>
                              </m:r>
                              <m:r>
                                <a:rPr lang="en-GB" sz="2800" b="0" i="1" smtClean="0">
                                  <a:latin typeface="Cambria Math" panose="02040503050406030204" pitchFamily="18" charset="0"/>
                                </a:rPr>
                                <m:t>1</m:t>
                              </m:r>
                            </m:sub>
                          </m:sSub>
                        </m:num>
                        <m:den>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𝑡</m:t>
                              </m:r>
                            </m:e>
                            <m:sub>
                              <m:r>
                                <a:rPr lang="en-GB" sz="2800" b="0" i="1" smtClean="0">
                                  <a:latin typeface="Cambria Math" panose="02040503050406030204" pitchFamily="18" charset="0"/>
                                </a:rPr>
                                <m:t>2</m:t>
                              </m:r>
                            </m:sub>
                          </m:sSub>
                          <m:r>
                            <a:rPr lang="en-GB" sz="2800" b="0" i="1" smtClean="0">
                              <a:latin typeface="Cambria Math" panose="02040503050406030204" pitchFamily="18" charset="0"/>
                            </a:rPr>
                            <m:t>−</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𝑡</m:t>
                              </m:r>
                            </m:e>
                            <m:sub>
                              <m:r>
                                <a:rPr lang="en-GB" sz="2800" b="0" i="1" smtClean="0">
                                  <a:latin typeface="Cambria Math" panose="02040503050406030204" pitchFamily="18" charset="0"/>
                                </a:rPr>
                                <m:t>1</m:t>
                              </m:r>
                            </m:sub>
                          </m:sSub>
                        </m:den>
                      </m:f>
                      <m:r>
                        <a:rPr lang="en-GB" sz="2800" b="0" i="1" smtClean="0">
                          <a:latin typeface="Cambria Math" panose="02040503050406030204" pitchFamily="18" charset="0"/>
                        </a:rPr>
                        <m:t>=</m:t>
                      </m:r>
                      <m:f>
                        <m:fPr>
                          <m:ctrlPr>
                            <a:rPr lang="en-GB" sz="2800" b="0" i="1" smtClean="0">
                              <a:latin typeface="Cambria Math" panose="02040503050406030204" pitchFamily="18" charset="0"/>
                            </a:rPr>
                          </m:ctrlPr>
                        </m:fPr>
                        <m:num>
                          <m:r>
                            <a:rPr lang="en-GB" sz="2800" b="0" i="1" smtClean="0">
                              <a:latin typeface="Cambria Math" panose="02040503050406030204" pitchFamily="18" charset="0"/>
                              <a:ea typeface="Cambria Math" panose="02040503050406030204" pitchFamily="18" charset="0"/>
                            </a:rPr>
                            <m:t>∆</m:t>
                          </m:r>
                          <m:sSub>
                            <m:sSubPr>
                              <m:ctrlPr>
                                <a:rPr lang="en-GB" sz="2800" b="0" i="1" smtClean="0">
                                  <a:latin typeface="Cambria Math" panose="02040503050406030204" pitchFamily="18" charset="0"/>
                                  <a:ea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𝜔</m:t>
                              </m:r>
                            </m:e>
                            <m:sub>
                              <m:r>
                                <a:rPr lang="en-US" sz="2800" b="0" i="1" smtClean="0">
                                  <a:latin typeface="Cambria Math" panose="02040503050406030204" pitchFamily="18" charset="0"/>
                                  <a:ea typeface="Cambria Math" panose="02040503050406030204" pitchFamily="18" charset="0"/>
                                </a:rPr>
                                <m:t>𝑧</m:t>
                              </m:r>
                            </m:sub>
                          </m:sSub>
                        </m:num>
                        <m:den>
                          <m:r>
                            <a:rPr lang="en-GB" sz="2800" b="0" i="1" smtClean="0">
                              <a:latin typeface="Cambria Math" panose="02040503050406030204" pitchFamily="18" charset="0"/>
                              <a:ea typeface="Cambria Math" panose="02040503050406030204" pitchFamily="18" charset="0"/>
                            </a:rPr>
                            <m:t>∆</m:t>
                          </m:r>
                          <m:r>
                            <a:rPr lang="en-GB" sz="2800" b="0" i="1" smtClean="0">
                              <a:latin typeface="Cambria Math" panose="02040503050406030204" pitchFamily="18" charset="0"/>
                              <a:ea typeface="Cambria Math" panose="02040503050406030204" pitchFamily="18" charset="0"/>
                            </a:rPr>
                            <m:t>𝑡</m:t>
                          </m:r>
                        </m:den>
                      </m:f>
                    </m:oMath>
                  </m:oMathPara>
                </a14:m>
                <a:endParaRPr lang="en-US" sz="2800" dirty="0"/>
              </a:p>
            </p:txBody>
          </p:sp>
        </mc:Choice>
        <mc:Fallback>
          <p:sp>
            <p:nvSpPr>
              <p:cNvPr id="7" name="TextBox 6"/>
              <p:cNvSpPr txBox="1">
                <a:spLocks noRot="1" noChangeAspect="1" noMove="1" noResize="1" noEditPoints="1" noAdjustHandles="1" noChangeArrowheads="1" noChangeShapeType="1" noTextEdit="1"/>
              </p:cNvSpPr>
              <p:nvPr/>
            </p:nvSpPr>
            <p:spPr>
              <a:xfrm>
                <a:off x="742368" y="4267687"/>
                <a:ext cx="4184735" cy="879921"/>
              </a:xfrm>
              <a:prstGeom prst="rect">
                <a:avLst/>
              </a:prstGeom>
              <a:blipFill rotWithShape="1">
                <a:blip r:embed="rId9"/>
                <a:stretch>
                  <a:fillRect l="-1" t="-55" r="3" b="3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956963" y="5524381"/>
                <a:ext cx="5800819" cy="369332"/>
              </a:xfrm>
              <a:prstGeom prst="rect">
                <a:avLst/>
              </a:prstGeom>
              <a:noFill/>
            </p:spPr>
            <p:txBody>
              <a:bodyPr wrap="none" rtlCol="0">
                <a:spAutoFit/>
              </a:bodyPr>
              <a:lstStyle/>
              <a:p>
                <a:r>
                  <a:rPr lang="en-GB" dirty="0"/>
                  <a:t>If </a:t>
                </a:r>
                <a14:m>
                  <m:oMath xmlns:m="http://schemas.openxmlformats.org/officeDocument/2006/math">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0</m:t>
                    </m:r>
                  </m:oMath>
                </a14:m>
                <a:r>
                  <a:rPr lang="en-US" dirty="0"/>
                  <a:t>, we obtain the instantaneous angular acceleration: </a:t>
                </a:r>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956963" y="5524381"/>
                <a:ext cx="5800819" cy="369332"/>
              </a:xfrm>
              <a:prstGeom prst="rect">
                <a:avLst/>
              </a:prstGeom>
              <a:blipFill rotWithShape="1">
                <a:blip r:embed="rId10"/>
                <a:stretch>
                  <a:fillRect t="-140" r="2" b="7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8" name="TextBox 37"/>
              <p:cNvSpPr txBox="1"/>
              <p:nvPr/>
            </p:nvSpPr>
            <p:spPr>
              <a:xfrm>
                <a:off x="3219873" y="5892402"/>
                <a:ext cx="3356560" cy="8180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𝛼</m:t>
                          </m:r>
                        </m:e>
                        <m:sub>
                          <m:r>
                            <a:rPr lang="en-GB" sz="2800" b="0" i="1" smtClean="0">
                              <a:latin typeface="Cambria Math" panose="02040503050406030204" pitchFamily="18" charset="0"/>
                            </a:rPr>
                            <m:t>𝑧</m:t>
                          </m:r>
                        </m:sub>
                      </m:sSub>
                      <m:r>
                        <a:rPr lang="en-GB" sz="2800" b="0" i="1" smtClean="0">
                          <a:latin typeface="Cambria Math" panose="02040503050406030204" pitchFamily="18" charset="0"/>
                        </a:rPr>
                        <m:t>=</m:t>
                      </m:r>
                      <m:func>
                        <m:funcPr>
                          <m:ctrlPr>
                            <a:rPr lang="en-GB" sz="2800" b="0" i="1" smtClean="0">
                              <a:latin typeface="Cambria Math" panose="02040503050406030204" pitchFamily="18" charset="0"/>
                            </a:rPr>
                          </m:ctrlPr>
                        </m:funcPr>
                        <m:fName>
                          <m:limLow>
                            <m:limLowPr>
                              <m:ctrlPr>
                                <a:rPr lang="en-GB" sz="2800" b="0" i="1" smtClean="0">
                                  <a:latin typeface="Cambria Math" panose="02040503050406030204" pitchFamily="18" charset="0"/>
                                </a:rPr>
                              </m:ctrlPr>
                            </m:limLowPr>
                            <m:e>
                              <m:r>
                                <m:rPr>
                                  <m:sty m:val="p"/>
                                </m:rPr>
                                <a:rPr lang="en-GB" sz="2800" b="0" i="0" smtClean="0">
                                  <a:latin typeface="Cambria Math" panose="02040503050406030204" pitchFamily="18" charset="0"/>
                                </a:rPr>
                                <m:t>lim</m:t>
                              </m:r>
                            </m:e>
                            <m:lim>
                              <m:r>
                                <a:rPr lang="en-GB" sz="2800" b="0" i="1" smtClean="0">
                                  <a:latin typeface="Cambria Math" panose="02040503050406030204" pitchFamily="18" charset="0"/>
                                  <a:ea typeface="Cambria Math" panose="02040503050406030204" pitchFamily="18" charset="0"/>
                                </a:rPr>
                                <m:t>∆</m:t>
                              </m:r>
                              <m:r>
                                <a:rPr lang="en-GB" sz="2800" b="0" i="1" smtClean="0">
                                  <a:latin typeface="Cambria Math" panose="02040503050406030204" pitchFamily="18" charset="0"/>
                                  <a:ea typeface="Cambria Math" panose="02040503050406030204" pitchFamily="18" charset="0"/>
                                </a:rPr>
                                <m:t>𝑡</m:t>
                              </m:r>
                              <m:r>
                                <a:rPr lang="en-GB" sz="2800" b="0" i="1" smtClean="0">
                                  <a:latin typeface="Cambria Math" panose="02040503050406030204" pitchFamily="18" charset="0"/>
                                  <a:ea typeface="Cambria Math" panose="02040503050406030204" pitchFamily="18" charset="0"/>
                                </a:rPr>
                                <m:t>→</m:t>
                              </m:r>
                              <m:r>
                                <a:rPr lang="en-GB" sz="2800" b="0" i="1" smtClean="0">
                                  <a:latin typeface="Cambria Math" panose="02040503050406030204" pitchFamily="18" charset="0"/>
                                  <a:ea typeface="Cambria Math" panose="02040503050406030204" pitchFamily="18" charset="0"/>
                                </a:rPr>
                                <m:t>0</m:t>
                              </m:r>
                            </m:lim>
                          </m:limLow>
                        </m:fName>
                        <m:e>
                          <m:f>
                            <m:fPr>
                              <m:ctrlPr>
                                <a:rPr lang="en-GB" sz="2800" i="1">
                                  <a:latin typeface="Cambria Math" panose="02040503050406030204" pitchFamily="18" charset="0"/>
                                </a:rPr>
                              </m:ctrlPr>
                            </m:fPr>
                            <m:num>
                              <m:r>
                                <a:rPr lang="en-GB" sz="2800" i="1">
                                  <a:latin typeface="Cambria Math" panose="02040503050406030204" pitchFamily="18" charset="0"/>
                                  <a:ea typeface="Cambria Math" panose="02040503050406030204" pitchFamily="18" charset="0"/>
                                </a:rPr>
                                <m:t>∆</m:t>
                              </m:r>
                              <m:sSub>
                                <m:sSubPr>
                                  <m:ctrlPr>
                                    <a:rPr lang="en-GB" sz="2800" i="1">
                                      <a:latin typeface="Cambria Math" panose="02040503050406030204" pitchFamily="18" charset="0"/>
                                      <a:ea typeface="Cambria Math" panose="02040503050406030204" pitchFamily="18" charset="0"/>
                                    </a:rPr>
                                  </m:ctrlPr>
                                </m:sSubPr>
                                <m:e>
                                  <m:r>
                                    <a:rPr lang="en-GB" sz="2800" i="1">
                                      <a:latin typeface="Cambria Math" panose="02040503050406030204" pitchFamily="18" charset="0"/>
                                      <a:ea typeface="Cambria Math" panose="02040503050406030204" pitchFamily="18" charset="0"/>
                                    </a:rPr>
                                    <m:t>𝜔</m:t>
                                  </m:r>
                                </m:e>
                                <m:sub>
                                  <m:r>
                                    <a:rPr lang="en-US" sz="2800" i="1">
                                      <a:latin typeface="Cambria Math" panose="02040503050406030204" pitchFamily="18" charset="0"/>
                                      <a:ea typeface="Cambria Math" panose="02040503050406030204" pitchFamily="18" charset="0"/>
                                    </a:rPr>
                                    <m:t>𝑧</m:t>
                                  </m:r>
                                </m:sub>
                              </m:sSub>
                            </m:num>
                            <m:den>
                              <m:r>
                                <a:rPr lang="en-GB" sz="2800" i="1">
                                  <a:latin typeface="Cambria Math" panose="02040503050406030204" pitchFamily="18" charset="0"/>
                                  <a:ea typeface="Cambria Math" panose="02040503050406030204" pitchFamily="18" charset="0"/>
                                </a:rPr>
                                <m:t>∆</m:t>
                              </m:r>
                              <m:r>
                                <a:rPr lang="en-GB" sz="2800" i="1">
                                  <a:latin typeface="Cambria Math" panose="02040503050406030204" pitchFamily="18" charset="0"/>
                                  <a:ea typeface="Cambria Math" panose="02040503050406030204" pitchFamily="18" charset="0"/>
                                </a:rPr>
                                <m:t>𝑡</m:t>
                              </m:r>
                            </m:den>
                          </m:f>
                        </m:e>
                      </m:func>
                      <m:r>
                        <a:rPr lang="en-GB" sz="2800" b="0" i="1" smtClean="0">
                          <a:latin typeface="Cambria Math" panose="02040503050406030204" pitchFamily="18" charset="0"/>
                        </a:rPr>
                        <m:t>=</m:t>
                      </m:r>
                      <m:f>
                        <m:fPr>
                          <m:ctrlPr>
                            <a:rPr lang="en-GB" sz="2800" b="0" i="1" smtClean="0">
                              <a:latin typeface="Cambria Math" panose="02040503050406030204" pitchFamily="18" charset="0"/>
                            </a:rPr>
                          </m:ctrlPr>
                        </m:fPr>
                        <m:num>
                          <m:r>
                            <a:rPr lang="en-GB" sz="2800" b="0" i="1" smtClean="0">
                              <a:latin typeface="Cambria Math" panose="02040503050406030204" pitchFamily="18" charset="0"/>
                            </a:rPr>
                            <m:t>𝑑</m:t>
                          </m:r>
                          <m:sSub>
                            <m:sSubPr>
                              <m:ctrlPr>
                                <a:rPr lang="en-GB" sz="2800" i="1">
                                  <a:latin typeface="Cambria Math" panose="02040503050406030204" pitchFamily="18" charset="0"/>
                                  <a:ea typeface="Cambria Math" panose="02040503050406030204" pitchFamily="18" charset="0"/>
                                </a:rPr>
                              </m:ctrlPr>
                            </m:sSubPr>
                            <m:e>
                              <m:r>
                                <a:rPr lang="en-GB" sz="2800" i="1">
                                  <a:latin typeface="Cambria Math" panose="02040503050406030204" pitchFamily="18" charset="0"/>
                                  <a:ea typeface="Cambria Math" panose="02040503050406030204" pitchFamily="18" charset="0"/>
                                </a:rPr>
                                <m:t>𝜔</m:t>
                              </m:r>
                            </m:e>
                            <m:sub>
                              <m:r>
                                <a:rPr lang="en-US" sz="2800" i="1">
                                  <a:latin typeface="Cambria Math" panose="02040503050406030204" pitchFamily="18" charset="0"/>
                                  <a:ea typeface="Cambria Math" panose="02040503050406030204" pitchFamily="18" charset="0"/>
                                </a:rPr>
                                <m:t>𝑧</m:t>
                              </m:r>
                            </m:sub>
                          </m:sSub>
                        </m:num>
                        <m:den>
                          <m:r>
                            <a:rPr lang="en-GB" sz="2800" b="0" i="1" smtClean="0">
                              <a:latin typeface="Cambria Math" panose="02040503050406030204" pitchFamily="18" charset="0"/>
                            </a:rPr>
                            <m:t>𝑑𝑡</m:t>
                          </m:r>
                        </m:den>
                      </m:f>
                    </m:oMath>
                  </m:oMathPara>
                </a14:m>
                <a:endParaRPr lang="en-US" sz="2800" dirty="0"/>
              </a:p>
            </p:txBody>
          </p:sp>
        </mc:Choice>
        <mc:Fallback>
          <p:sp>
            <p:nvSpPr>
              <p:cNvPr id="38" name="TextBox 37"/>
              <p:cNvSpPr txBox="1">
                <a:spLocks noRot="1" noChangeAspect="1" noMove="1" noResize="1" noEditPoints="1" noAdjustHandles="1" noChangeArrowheads="1" noChangeShapeType="1" noTextEdit="1"/>
              </p:cNvSpPr>
              <p:nvPr/>
            </p:nvSpPr>
            <p:spPr>
              <a:xfrm>
                <a:off x="3219873" y="5892402"/>
                <a:ext cx="3356560" cy="818044"/>
              </a:xfrm>
              <a:prstGeom prst="rect">
                <a:avLst/>
              </a:prstGeom>
              <a:blipFill rotWithShape="1">
                <a:blip r:embed="rId11"/>
                <a:stretch>
                  <a:fillRect l="-13" t="-29" r="11" b="4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Rectangle 12"/>
              <p:cNvSpPr/>
              <p:nvPr/>
            </p:nvSpPr>
            <p:spPr>
              <a:xfrm>
                <a:off x="5313398" y="4457486"/>
                <a:ext cx="3552790" cy="670696"/>
              </a:xfrm>
              <a:prstGeom prst="rect">
                <a:avLst/>
              </a:prstGeom>
            </p:spPr>
            <p:txBody>
              <a:bodyPr wrap="square">
                <a:spAutoFit/>
              </a:bodyPr>
              <a:lstStyle/>
              <a:p>
                <a:r>
                  <a:rPr lang="en-US" dirty="0"/>
                  <a:t>where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rPr>
                          <m:t>𝑧</m:t>
                        </m:r>
                        <m:r>
                          <a:rPr lang="en-GB" b="0" i="1" smtClean="0">
                            <a:latin typeface="Cambria Math" panose="02040503050406030204" pitchFamily="18" charset="0"/>
                          </a:rPr>
                          <m:t>,</m:t>
                        </m:r>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rPr>
                          <m:t>𝑧</m:t>
                        </m:r>
                      </m:sub>
                    </m:sSub>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𝑡</m:t>
                        </m:r>
                      </m:e>
                      <m:sub>
                        <m:r>
                          <a:rPr lang="en-GB" b="0" i="1" smtClean="0">
                            <a:latin typeface="Cambria Math" panose="02040503050406030204" pitchFamily="18" charset="0"/>
                            <a:ea typeface="Cambria Math" panose="02040503050406030204" pitchFamily="18" charset="0"/>
                          </a:rPr>
                          <m:t>1</m:t>
                        </m:r>
                      </m:sub>
                    </m:sSub>
                    <m:r>
                      <a:rPr lang="en-GB" b="0" i="1" smtClean="0">
                        <a:latin typeface="Cambria Math" panose="02040503050406030204" pitchFamily="18" charset="0"/>
                        <a:ea typeface="Cambria Math" panose="02040503050406030204" pitchFamily="18" charset="0"/>
                      </a:rPr>
                      <m:t>)</m:t>
                    </m:r>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rPr>
                          <m:t>𝑧</m:t>
                        </m:r>
                        <m:r>
                          <a:rPr lang="en-GB" b="0" i="1" smtClean="0">
                            <a:latin typeface="Cambria Math" panose="02040503050406030204" pitchFamily="18" charset="0"/>
                          </a:rPr>
                          <m:t>,</m:t>
                        </m:r>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rPr>
                          <m:t>𝑧</m:t>
                        </m:r>
                      </m:sub>
                    </m:sSub>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𝑡</m:t>
                        </m:r>
                      </m:e>
                      <m:sub>
                        <m:r>
                          <a:rPr lang="en-GB" b="0" i="1" smtClean="0">
                            <a:latin typeface="Cambria Math" panose="02040503050406030204" pitchFamily="18" charset="0"/>
                            <a:ea typeface="Cambria Math" panose="02040503050406030204" pitchFamily="18" charset="0"/>
                          </a:rPr>
                          <m:t>2</m:t>
                        </m:r>
                      </m:sub>
                    </m:sSub>
                    <m:r>
                      <a:rPr lang="en-GB" b="0" i="1" smtClean="0">
                        <a:latin typeface="Cambria Math" panose="02040503050406030204" pitchFamily="18" charset="0"/>
                        <a:ea typeface="Cambria Math" panose="02040503050406030204" pitchFamily="18" charset="0"/>
                      </a:rPr>
                      <m:t>)</m:t>
                    </m:r>
                  </m:oMath>
                </a14:m>
                <a:endParaRPr lang="en-US" dirty="0"/>
              </a:p>
            </p:txBody>
          </p:sp>
        </mc:Choice>
        <mc:Fallback>
          <p:sp>
            <p:nvSpPr>
              <p:cNvPr id="13" name="Rectangle 12"/>
              <p:cNvSpPr>
                <a:spLocks noRot="1" noChangeAspect="1" noMove="1" noResize="1" noEditPoints="1" noAdjustHandles="1" noChangeArrowheads="1" noChangeShapeType="1" noTextEdit="1"/>
              </p:cNvSpPr>
              <p:nvPr/>
            </p:nvSpPr>
            <p:spPr>
              <a:xfrm>
                <a:off x="5313398" y="4457486"/>
                <a:ext cx="3552790" cy="670696"/>
              </a:xfrm>
              <a:prstGeom prst="rect">
                <a:avLst/>
              </a:prstGeom>
              <a:blipFill rotWithShape="1">
                <a:blip r:embed="rId12"/>
                <a:stretch>
                  <a:fillRect l="-10" t="-63" r="9" b="83"/>
                </a:stretch>
              </a:blipFill>
            </p:spPr>
            <p:txBody>
              <a:bodyPr/>
              <a:lstStyle/>
              <a:p>
                <a:r>
                  <a:rPr lang="zh-CN" altLang="en-US">
                    <a:noFill/>
                  </a:rPr>
                  <a:t> </a:t>
                </a:r>
              </a:p>
            </p:txBody>
          </p:sp>
        </mc:Fallback>
      </mc:AlternateContent>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028" y="-99392"/>
            <a:ext cx="8229600" cy="1143000"/>
          </a:xfrm>
        </p:spPr>
        <p:txBody>
          <a:bodyPr/>
          <a:lstStyle/>
          <a:p>
            <a:r>
              <a:rPr lang="en-GB" dirty="0"/>
              <a:t>The angular acceleration</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Oval 2"/>
          <p:cNvSpPr/>
          <p:nvPr/>
        </p:nvSpPr>
        <p:spPr>
          <a:xfrm>
            <a:off x="3347864" y="963551"/>
            <a:ext cx="2664296" cy="2736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532529" y="1264706"/>
            <a:ext cx="216024"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9" name="TextBox 8"/>
              <p:cNvSpPr txBox="1"/>
              <p:nvPr/>
            </p:nvSpPr>
            <p:spPr>
              <a:xfrm>
                <a:off x="5033226" y="1614009"/>
                <a:ext cx="17177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5033226" y="1614009"/>
                <a:ext cx="171778" cy="276999"/>
              </a:xfrm>
              <a:prstGeom prst="rect">
                <a:avLst/>
              </a:prstGeom>
              <a:blipFill rotWithShape="1">
                <a:blip r:embed="rId1"/>
                <a:stretch>
                  <a:fillRect l="-126" t="-171" r="-18166" b="221"/>
                </a:stretch>
              </a:blipFill>
            </p:spPr>
            <p:txBody>
              <a:bodyPr/>
              <a:lstStyle/>
              <a:p>
                <a:r>
                  <a:rPr lang="zh-CN" altLang="en-US">
                    <a:noFill/>
                  </a:rPr>
                  <a:t> </a:t>
                </a:r>
              </a:p>
            </p:txBody>
          </p:sp>
        </mc:Fallback>
      </mc:AlternateContent>
      <p:sp>
        <p:nvSpPr>
          <p:cNvPr id="15" name="Freeform 14"/>
          <p:cNvSpPr/>
          <p:nvPr/>
        </p:nvSpPr>
        <p:spPr>
          <a:xfrm>
            <a:off x="5004246" y="2192430"/>
            <a:ext cx="45719" cy="290229"/>
          </a:xfrm>
          <a:custGeom>
            <a:avLst/>
            <a:gdLst>
              <a:gd name="connsiteX0" fmla="*/ 39189 w 183277"/>
              <a:gd name="connsiteY0" fmla="*/ 418012 h 418012"/>
              <a:gd name="connsiteX1" fmla="*/ 182880 w 183277"/>
              <a:gd name="connsiteY1" fmla="*/ 156755 h 418012"/>
              <a:gd name="connsiteX2" fmla="*/ 0 w 183277"/>
              <a:gd name="connsiteY2" fmla="*/ 0 h 418012"/>
              <a:gd name="connsiteX3" fmla="*/ 0 w 183277"/>
              <a:gd name="connsiteY3" fmla="*/ 0 h 418012"/>
            </a:gdLst>
            <a:ahLst/>
            <a:cxnLst>
              <a:cxn ang="0">
                <a:pos x="connsiteX0" y="connsiteY0"/>
              </a:cxn>
              <a:cxn ang="0">
                <a:pos x="connsiteX1" y="connsiteY1"/>
              </a:cxn>
              <a:cxn ang="0">
                <a:pos x="connsiteX2" y="connsiteY2"/>
              </a:cxn>
              <a:cxn ang="0">
                <a:pos x="connsiteX3" y="connsiteY3"/>
              </a:cxn>
            </a:cxnLst>
            <a:rect l="l" t="t" r="r" b="b"/>
            <a:pathLst>
              <a:path w="183277" h="418012">
                <a:moveTo>
                  <a:pt x="39189" y="418012"/>
                </a:moveTo>
                <a:cubicBezTo>
                  <a:pt x="114300" y="322218"/>
                  <a:pt x="189411" y="226424"/>
                  <a:pt x="182880" y="156755"/>
                </a:cubicBezTo>
                <a:cubicBezTo>
                  <a:pt x="176349" y="87086"/>
                  <a:pt x="0" y="0"/>
                  <a:pt x="0" y="0"/>
                </a:cubicBez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6" name="TextBox 15"/>
              <p:cNvSpPr txBox="1"/>
              <p:nvPr/>
            </p:nvSpPr>
            <p:spPr>
              <a:xfrm>
                <a:off x="5119114" y="2087577"/>
                <a:ext cx="19428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16" name="TextBox 15"/>
              <p:cNvSpPr txBox="1">
                <a:spLocks noRot="1" noChangeAspect="1" noMove="1" noResize="1" noEditPoints="1" noAdjustHandles="1" noChangeArrowheads="1" noChangeShapeType="1" noTextEdit="1"/>
              </p:cNvSpPr>
              <p:nvPr/>
            </p:nvSpPr>
            <p:spPr>
              <a:xfrm>
                <a:off x="5119114" y="2087577"/>
                <a:ext cx="194284" cy="276999"/>
              </a:xfrm>
              <a:prstGeom prst="rect">
                <a:avLst/>
              </a:prstGeom>
              <a:blipFill rotWithShape="1">
                <a:blip r:embed="rId2"/>
                <a:stretch>
                  <a:fillRect l="-195" t="-120" r="-15507" b="170"/>
                </a:stretch>
              </a:blipFill>
            </p:spPr>
            <p:txBody>
              <a:bodyPr/>
              <a:lstStyle/>
              <a:p>
                <a:r>
                  <a:rPr lang="zh-CN" altLang="en-US">
                    <a:noFill/>
                  </a:rPr>
                  <a:t> </a:t>
                </a:r>
              </a:p>
            </p:txBody>
          </p:sp>
        </mc:Fallback>
      </mc:AlternateContent>
      <p:cxnSp>
        <p:nvCxnSpPr>
          <p:cNvPr id="20" name="Straight Arrow Connector 19"/>
          <p:cNvCxnSpPr/>
          <p:nvPr/>
        </p:nvCxnSpPr>
        <p:spPr>
          <a:xfrm flipH="1" flipV="1">
            <a:off x="5216256" y="963551"/>
            <a:ext cx="405727" cy="40072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2" name="TextBox 21"/>
              <p:cNvSpPr txBox="1"/>
              <p:nvPr/>
            </p:nvSpPr>
            <p:spPr>
              <a:xfrm>
                <a:off x="5602825" y="908720"/>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22" name="TextBox 21"/>
              <p:cNvSpPr txBox="1">
                <a:spLocks noRot="1" noChangeAspect="1" noMove="1" noResize="1" noEditPoints="1" noAdjustHandles="1" noChangeArrowheads="1" noChangeShapeType="1" noTextEdit="1"/>
              </p:cNvSpPr>
              <p:nvPr/>
            </p:nvSpPr>
            <p:spPr>
              <a:xfrm>
                <a:off x="5602825" y="908720"/>
                <a:ext cx="189474" cy="276999"/>
              </a:xfrm>
              <a:prstGeom prst="rect">
                <a:avLst/>
              </a:prstGeom>
              <a:blipFill rotWithShape="1">
                <a:blip r:embed="rId3"/>
                <a:stretch>
                  <a:fillRect l="-116" t="-13" r="-16177" b="-625"/>
                </a:stretch>
              </a:blipFill>
            </p:spPr>
            <p:txBody>
              <a:bodyPr/>
              <a:lstStyle/>
              <a:p>
                <a:r>
                  <a:rPr lang="zh-CN" altLang="en-US">
                    <a:noFill/>
                  </a:rPr>
                  <a:t> </a:t>
                </a:r>
              </a:p>
            </p:txBody>
          </p:sp>
        </mc:Fallback>
      </mc:AlternateContent>
      <p:cxnSp>
        <p:nvCxnSpPr>
          <p:cNvPr id="17" name="Straight Arrow Connector 16"/>
          <p:cNvCxnSpPr/>
          <p:nvPr/>
        </p:nvCxnSpPr>
        <p:spPr>
          <a:xfrm flipV="1">
            <a:off x="4762828" y="764704"/>
            <a:ext cx="0" cy="17110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 name="TextBox 18"/>
              <p:cNvSpPr txBox="1"/>
              <p:nvPr/>
            </p:nvSpPr>
            <p:spPr>
              <a:xfrm>
                <a:off x="6757782" y="2331703"/>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6757782" y="2331703"/>
                <a:ext cx="188128" cy="276999"/>
              </a:xfrm>
              <a:prstGeom prst="rect">
                <a:avLst/>
              </a:prstGeom>
              <a:blipFill rotWithShape="1">
                <a:blip r:embed="rId4"/>
                <a:stretch>
                  <a:fillRect l="-60" t="-223" r="-16053" b="44"/>
                </a:stretch>
              </a:blipFill>
            </p:spPr>
            <p:txBody>
              <a:bodyPr/>
              <a:lstStyle/>
              <a:p>
                <a:r>
                  <a:rPr lang="zh-CN" altLang="en-US">
                    <a:noFill/>
                  </a:rPr>
                  <a:t> </a:t>
                </a:r>
              </a:p>
            </p:txBody>
          </p:sp>
        </mc:Fallback>
      </mc:AlternateContent>
      <p:sp>
        <p:nvSpPr>
          <p:cNvPr id="25" name="Oval 24"/>
          <p:cNvSpPr/>
          <p:nvPr/>
        </p:nvSpPr>
        <p:spPr>
          <a:xfrm>
            <a:off x="4716016" y="2431388"/>
            <a:ext cx="97204" cy="1335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p:nvPr/>
        </p:nvCxnSpPr>
        <p:spPr>
          <a:xfrm>
            <a:off x="4762828" y="2512148"/>
            <a:ext cx="18236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1" name="TextBox 30"/>
              <p:cNvSpPr txBox="1"/>
              <p:nvPr/>
            </p:nvSpPr>
            <p:spPr>
              <a:xfrm>
                <a:off x="4488138" y="626204"/>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31" name="TextBox 30"/>
              <p:cNvSpPr txBox="1">
                <a:spLocks noRot="1" noChangeAspect="1" noMove="1" noResize="1" noEditPoints="1" noAdjustHandles="1" noChangeArrowheads="1" noChangeShapeType="1" noTextEdit="1"/>
              </p:cNvSpPr>
              <p:nvPr/>
            </p:nvSpPr>
            <p:spPr>
              <a:xfrm>
                <a:off x="4488138" y="626204"/>
                <a:ext cx="191526" cy="276999"/>
              </a:xfrm>
              <a:prstGeom prst="rect">
                <a:avLst/>
              </a:prstGeom>
              <a:blipFill rotWithShape="1">
                <a:blip r:embed="rId5"/>
                <a:stretch>
                  <a:fillRect l="-310" t="-34" r="-16064" b="8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 name="TextBox 31"/>
              <p:cNvSpPr txBox="1"/>
              <p:nvPr/>
            </p:nvSpPr>
            <p:spPr>
              <a:xfrm>
                <a:off x="4460405" y="2409755"/>
                <a:ext cx="1738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4460405" y="2409755"/>
                <a:ext cx="173894" cy="276999"/>
              </a:xfrm>
              <a:prstGeom prst="rect">
                <a:avLst/>
              </a:prstGeom>
              <a:blipFill rotWithShape="1">
                <a:blip r:embed="rId6"/>
                <a:stretch>
                  <a:fillRect l="-95" t="-204" r="-17853" b="25"/>
                </a:stretch>
              </a:blipFill>
            </p:spPr>
            <p:txBody>
              <a:bodyPr/>
              <a:lstStyle/>
              <a:p>
                <a:r>
                  <a:rPr lang="zh-CN" altLang="en-US">
                    <a:noFill/>
                  </a:rPr>
                  <a:t> </a:t>
                </a:r>
              </a:p>
            </p:txBody>
          </p:sp>
        </mc:Fallback>
      </mc:AlternateContent>
      <p:sp>
        <p:nvSpPr>
          <p:cNvPr id="35" name="Oval 34"/>
          <p:cNvSpPr/>
          <p:nvPr/>
        </p:nvSpPr>
        <p:spPr>
          <a:xfrm>
            <a:off x="7020272" y="1484784"/>
            <a:ext cx="304454" cy="40531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7138573" y="1617471"/>
            <a:ext cx="97204" cy="13351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6" name="TextBox 35"/>
              <p:cNvSpPr txBox="1"/>
              <p:nvPr/>
            </p:nvSpPr>
            <p:spPr>
              <a:xfrm flipH="1">
                <a:off x="6897565" y="960434"/>
                <a:ext cx="2246435" cy="369332"/>
              </a:xfrm>
              <a:prstGeom prst="rect">
                <a:avLst/>
              </a:prstGeom>
              <a:noFill/>
            </p:spPr>
            <p:txBody>
              <a:bodyPr wrap="square" rtlCol="0">
                <a:spAutoFit/>
              </a:bodyPr>
              <a:lstStyle/>
              <a:p>
                <a:r>
                  <a:rPr lang="en-GB" dirty="0"/>
                  <a:t>Direction of </a:t>
                </a:r>
                <a14:m>
                  <m:oMath xmlns:m="http://schemas.openxmlformats.org/officeDocument/2006/math">
                    <m:acc>
                      <m:accPr>
                        <m:chr m:val="⃗"/>
                        <m:ctrlPr>
                          <a:rPr lang="en-GB" i="1" smtClean="0">
                            <a:latin typeface="Cambria Math" panose="02040503050406030204" pitchFamily="18" charset="0"/>
                          </a:rPr>
                        </m:ctrlPr>
                      </m:accPr>
                      <m:e>
                        <m:r>
                          <a:rPr lang="en-GB" i="1" smtClean="0">
                            <a:latin typeface="Cambria Math" panose="02040503050406030204" pitchFamily="18" charset="0"/>
                            <a:ea typeface="Cambria Math" panose="02040503050406030204" pitchFamily="18" charset="0"/>
                          </a:rPr>
                          <m:t>𝜔</m:t>
                        </m:r>
                      </m:e>
                    </m:acc>
                  </m:oMath>
                </a14:m>
                <a:endParaRPr lang="en-US" dirty="0"/>
              </a:p>
            </p:txBody>
          </p:sp>
        </mc:Choice>
        <mc:Fallback>
          <p:sp>
            <p:nvSpPr>
              <p:cNvPr id="36" name="TextBox 35"/>
              <p:cNvSpPr txBox="1">
                <a:spLocks noRot="1" noChangeAspect="1" noMove="1" noResize="1" noEditPoints="1" noAdjustHandles="1" noChangeArrowheads="1" noChangeShapeType="1" noTextEdit="1"/>
              </p:cNvSpPr>
              <p:nvPr/>
            </p:nvSpPr>
            <p:spPr>
              <a:xfrm flipH="1">
                <a:off x="6897565" y="960434"/>
                <a:ext cx="2246435" cy="369332"/>
              </a:xfrm>
              <a:prstGeom prst="rect">
                <a:avLst/>
              </a:prstGeom>
              <a:blipFill rotWithShape="1">
                <a:blip r:embed="rId7"/>
                <a:stretch>
                  <a:fillRect l="-9" t="-85" b="21"/>
                </a:stretch>
              </a:blipFill>
            </p:spPr>
            <p:txBody>
              <a:bodyPr/>
              <a:lstStyle/>
              <a:p>
                <a:r>
                  <a:rPr lang="zh-CN" altLang="en-US">
                    <a:noFill/>
                  </a:rPr>
                  <a:t> </a:t>
                </a:r>
              </a:p>
            </p:txBody>
          </p:sp>
        </mc:Fallback>
      </mc:AlternateContent>
      <p:sp>
        <p:nvSpPr>
          <p:cNvPr id="37" name="TextBox 36"/>
          <p:cNvSpPr txBox="1"/>
          <p:nvPr/>
        </p:nvSpPr>
        <p:spPr>
          <a:xfrm>
            <a:off x="7453505" y="1461402"/>
            <a:ext cx="1690496" cy="646331"/>
          </a:xfrm>
          <a:prstGeom prst="rect">
            <a:avLst/>
          </a:prstGeom>
          <a:noFill/>
        </p:spPr>
        <p:txBody>
          <a:bodyPr wrap="square" rtlCol="0">
            <a:spAutoFit/>
          </a:bodyPr>
          <a:lstStyle/>
          <a:p>
            <a:r>
              <a:rPr lang="en-GB" dirty="0"/>
              <a:t>Anti-clockwise motion</a:t>
            </a:r>
            <a:endParaRPr lang="en-US" dirty="0"/>
          </a:p>
        </p:txBody>
      </p:sp>
      <p:sp>
        <p:nvSpPr>
          <p:cNvPr id="43" name="Oval 42"/>
          <p:cNvSpPr/>
          <p:nvPr/>
        </p:nvSpPr>
        <p:spPr>
          <a:xfrm>
            <a:off x="7020272" y="2300254"/>
            <a:ext cx="304454" cy="40531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7453505" y="2276872"/>
            <a:ext cx="1690496" cy="646331"/>
          </a:xfrm>
          <a:prstGeom prst="rect">
            <a:avLst/>
          </a:prstGeom>
          <a:noFill/>
        </p:spPr>
        <p:txBody>
          <a:bodyPr wrap="square" rtlCol="0">
            <a:spAutoFit/>
          </a:bodyPr>
          <a:lstStyle/>
          <a:p>
            <a:r>
              <a:rPr lang="en-GB" dirty="0"/>
              <a:t>Clockwise motion</a:t>
            </a:r>
            <a:endParaRPr lang="en-US" dirty="0"/>
          </a:p>
        </p:txBody>
      </p:sp>
      <p:cxnSp>
        <p:nvCxnSpPr>
          <p:cNvPr id="39" name="Straight Connector 38"/>
          <p:cNvCxnSpPr>
            <a:stCxn id="43" idx="5"/>
            <a:endCxn id="43" idx="1"/>
          </p:cNvCxnSpPr>
          <p:nvPr/>
        </p:nvCxnSpPr>
        <p:spPr>
          <a:xfrm flipH="1" flipV="1">
            <a:off x="7064858" y="2359612"/>
            <a:ext cx="215282" cy="2866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3" idx="3"/>
            <a:endCxn id="43" idx="7"/>
          </p:cNvCxnSpPr>
          <p:nvPr/>
        </p:nvCxnSpPr>
        <p:spPr>
          <a:xfrm flipV="1">
            <a:off x="7064858" y="2359612"/>
            <a:ext cx="215282" cy="2866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4716469" y="1374084"/>
            <a:ext cx="936597" cy="11311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 name="TextBox 5"/>
              <p:cNvSpPr txBox="1"/>
              <p:nvPr/>
            </p:nvSpPr>
            <p:spPr>
              <a:xfrm>
                <a:off x="4990169" y="3423145"/>
                <a:ext cx="1815625" cy="121437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4000" i="1" smtClean="0">
                              <a:latin typeface="Cambria Math" panose="02040503050406030204" pitchFamily="18" charset="0"/>
                            </a:rPr>
                          </m:ctrlPr>
                        </m:accPr>
                        <m:e>
                          <m:r>
                            <a:rPr lang="en-US" sz="4000" i="1" smtClean="0">
                              <a:latin typeface="Cambria Math" panose="02040503050406030204" pitchFamily="18" charset="0"/>
                              <a:ea typeface="Cambria Math" panose="02040503050406030204" pitchFamily="18" charset="0"/>
                            </a:rPr>
                            <m:t>𝛼</m:t>
                          </m:r>
                        </m:e>
                      </m:acc>
                      <m:r>
                        <a:rPr lang="en-GB" sz="4000" b="0" i="1" smtClean="0">
                          <a:latin typeface="Cambria Math" panose="02040503050406030204" pitchFamily="18" charset="0"/>
                        </a:rPr>
                        <m:t>=</m:t>
                      </m:r>
                      <m:f>
                        <m:fPr>
                          <m:ctrlPr>
                            <a:rPr lang="en-GB" sz="4000" b="0" i="1" smtClean="0">
                              <a:latin typeface="Cambria Math" panose="02040503050406030204" pitchFamily="18" charset="0"/>
                            </a:rPr>
                          </m:ctrlPr>
                        </m:fPr>
                        <m:num>
                          <m:r>
                            <a:rPr lang="en-GB" sz="4000" b="0" i="1" smtClean="0">
                              <a:latin typeface="Cambria Math" panose="02040503050406030204" pitchFamily="18" charset="0"/>
                            </a:rPr>
                            <m:t>𝑑</m:t>
                          </m:r>
                          <m:acc>
                            <m:accPr>
                              <m:chr m:val="⃗"/>
                              <m:ctrlPr>
                                <a:rPr lang="en-GB" sz="4000" b="0" i="1" smtClean="0">
                                  <a:latin typeface="Cambria Math" panose="02040503050406030204" pitchFamily="18" charset="0"/>
                                </a:rPr>
                              </m:ctrlPr>
                            </m:accPr>
                            <m:e>
                              <m:r>
                                <a:rPr lang="en-GB" sz="4000" b="0" i="1" smtClean="0">
                                  <a:latin typeface="Cambria Math" panose="02040503050406030204" pitchFamily="18" charset="0"/>
                                  <a:ea typeface="Cambria Math" panose="02040503050406030204" pitchFamily="18" charset="0"/>
                                </a:rPr>
                                <m:t>𝜔</m:t>
                              </m:r>
                            </m:e>
                          </m:acc>
                        </m:num>
                        <m:den>
                          <m:r>
                            <a:rPr lang="en-GB" sz="4000" b="0" i="1" smtClean="0">
                              <a:latin typeface="Cambria Math" panose="02040503050406030204" pitchFamily="18" charset="0"/>
                            </a:rPr>
                            <m:t>𝑑𝑡</m:t>
                          </m:r>
                        </m:den>
                      </m:f>
                    </m:oMath>
                  </m:oMathPara>
                </a14:m>
                <a:endParaRPr lang="en-US" sz="4000" dirty="0"/>
              </a:p>
            </p:txBody>
          </p:sp>
        </mc:Choice>
        <mc:Fallback>
          <p:sp>
            <p:nvSpPr>
              <p:cNvPr id="6" name="TextBox 5"/>
              <p:cNvSpPr txBox="1">
                <a:spLocks noRot="1" noChangeAspect="1" noMove="1" noResize="1" noEditPoints="1" noAdjustHandles="1" noChangeArrowheads="1" noChangeShapeType="1" noTextEdit="1"/>
              </p:cNvSpPr>
              <p:nvPr/>
            </p:nvSpPr>
            <p:spPr>
              <a:xfrm>
                <a:off x="4990169" y="3423145"/>
                <a:ext cx="1815625" cy="1214371"/>
              </a:xfrm>
              <a:prstGeom prst="rect">
                <a:avLst/>
              </a:prstGeom>
              <a:blipFill rotWithShape="1">
                <a:blip r:embed="rId8"/>
                <a:stretch>
                  <a:fillRect l="-19" t="-41" r="-2666" b="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376798" y="3791291"/>
                <a:ext cx="4671151" cy="523220"/>
              </a:xfrm>
              <a:prstGeom prst="rect">
                <a:avLst/>
              </a:prstGeom>
              <a:noFill/>
            </p:spPr>
            <p:txBody>
              <a:bodyPr wrap="none" rtlCol="0">
                <a:spAutoFit/>
              </a:bodyPr>
              <a:lstStyle/>
              <a:p>
                <a:r>
                  <a:rPr lang="en-GB" sz="2800" dirty="0"/>
                  <a:t>Angular acceleration vector </a:t>
                </a:r>
                <a14:m>
                  <m:oMath xmlns:m="http://schemas.openxmlformats.org/officeDocument/2006/math">
                    <m:acc>
                      <m:accPr>
                        <m:chr m:val="⃗"/>
                        <m:ctrlPr>
                          <a:rPr lang="en-GB" sz="2800" i="1" smtClean="0">
                            <a:latin typeface="Cambria Math" panose="02040503050406030204" pitchFamily="18" charset="0"/>
                          </a:rPr>
                        </m:ctrlPr>
                      </m:accPr>
                      <m:e>
                        <m:r>
                          <a:rPr lang="en-GB" sz="2800" i="1" smtClean="0">
                            <a:latin typeface="Cambria Math" panose="02040503050406030204" pitchFamily="18" charset="0"/>
                            <a:ea typeface="Cambria Math" panose="02040503050406030204" pitchFamily="18" charset="0"/>
                          </a:rPr>
                          <m:t>𝛼</m:t>
                        </m:r>
                      </m:e>
                    </m:acc>
                  </m:oMath>
                </a14:m>
                <a:r>
                  <a:rPr lang="en-GB" sz="2800" dirty="0"/>
                  <a:t>: </a:t>
                </a:r>
                <a:endParaRPr lang="en-US" sz="2800" dirty="0"/>
              </a:p>
            </p:txBody>
          </p:sp>
        </mc:Choice>
        <mc:Fallback>
          <p:sp>
            <p:nvSpPr>
              <p:cNvPr id="11" name="TextBox 10"/>
              <p:cNvSpPr txBox="1">
                <a:spLocks noRot="1" noChangeAspect="1" noMove="1" noResize="1" noEditPoints="1" noAdjustHandles="1" noChangeArrowheads="1" noChangeShapeType="1" noTextEdit="1"/>
              </p:cNvSpPr>
              <p:nvPr/>
            </p:nvSpPr>
            <p:spPr>
              <a:xfrm>
                <a:off x="376798" y="3791291"/>
                <a:ext cx="4671151" cy="523220"/>
              </a:xfrm>
              <a:prstGeom prst="rect">
                <a:avLst/>
              </a:prstGeom>
              <a:blipFill rotWithShape="1">
                <a:blip r:embed="rId9"/>
                <a:stretch>
                  <a:fillRect l="-5" t="-65" r="-1067" b="61"/>
                </a:stretch>
              </a:blipFill>
            </p:spPr>
            <p:txBody>
              <a:bodyPr/>
              <a:lstStyle/>
              <a:p>
                <a:r>
                  <a:rPr lang="zh-CN" altLang="en-US">
                    <a:noFill/>
                  </a:rPr>
                  <a:t> </a:t>
                </a:r>
              </a:p>
            </p:txBody>
          </p:sp>
        </mc:Fallback>
      </mc:AlternateContent>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028" y="-99392"/>
            <a:ext cx="8229600" cy="1143000"/>
          </a:xfrm>
        </p:spPr>
        <p:txBody>
          <a:bodyPr/>
          <a:lstStyle/>
          <a:p>
            <a:r>
              <a:rPr lang="en-GB" dirty="0"/>
              <a:t>The angular acceleration</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Oval 2"/>
          <p:cNvSpPr/>
          <p:nvPr/>
        </p:nvSpPr>
        <p:spPr>
          <a:xfrm>
            <a:off x="3347864" y="963551"/>
            <a:ext cx="2664296" cy="2736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532529" y="1264706"/>
            <a:ext cx="216024"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9" name="TextBox 8"/>
              <p:cNvSpPr txBox="1"/>
              <p:nvPr/>
            </p:nvSpPr>
            <p:spPr>
              <a:xfrm>
                <a:off x="5033226" y="1614009"/>
                <a:ext cx="17177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5033226" y="1614009"/>
                <a:ext cx="171778" cy="276999"/>
              </a:xfrm>
              <a:prstGeom prst="rect">
                <a:avLst/>
              </a:prstGeom>
              <a:blipFill rotWithShape="1">
                <a:blip r:embed="rId1"/>
                <a:stretch>
                  <a:fillRect l="-126" t="-171" r="-18166" b="221"/>
                </a:stretch>
              </a:blipFill>
            </p:spPr>
            <p:txBody>
              <a:bodyPr/>
              <a:lstStyle/>
              <a:p>
                <a:r>
                  <a:rPr lang="zh-CN" altLang="en-US">
                    <a:noFill/>
                  </a:rPr>
                  <a:t> </a:t>
                </a:r>
              </a:p>
            </p:txBody>
          </p:sp>
        </mc:Fallback>
      </mc:AlternateContent>
      <p:sp>
        <p:nvSpPr>
          <p:cNvPr id="15" name="Freeform 14"/>
          <p:cNvSpPr/>
          <p:nvPr/>
        </p:nvSpPr>
        <p:spPr>
          <a:xfrm>
            <a:off x="5004246" y="2192430"/>
            <a:ext cx="45719" cy="290229"/>
          </a:xfrm>
          <a:custGeom>
            <a:avLst/>
            <a:gdLst>
              <a:gd name="connsiteX0" fmla="*/ 39189 w 183277"/>
              <a:gd name="connsiteY0" fmla="*/ 418012 h 418012"/>
              <a:gd name="connsiteX1" fmla="*/ 182880 w 183277"/>
              <a:gd name="connsiteY1" fmla="*/ 156755 h 418012"/>
              <a:gd name="connsiteX2" fmla="*/ 0 w 183277"/>
              <a:gd name="connsiteY2" fmla="*/ 0 h 418012"/>
              <a:gd name="connsiteX3" fmla="*/ 0 w 183277"/>
              <a:gd name="connsiteY3" fmla="*/ 0 h 418012"/>
            </a:gdLst>
            <a:ahLst/>
            <a:cxnLst>
              <a:cxn ang="0">
                <a:pos x="connsiteX0" y="connsiteY0"/>
              </a:cxn>
              <a:cxn ang="0">
                <a:pos x="connsiteX1" y="connsiteY1"/>
              </a:cxn>
              <a:cxn ang="0">
                <a:pos x="connsiteX2" y="connsiteY2"/>
              </a:cxn>
              <a:cxn ang="0">
                <a:pos x="connsiteX3" y="connsiteY3"/>
              </a:cxn>
            </a:cxnLst>
            <a:rect l="l" t="t" r="r" b="b"/>
            <a:pathLst>
              <a:path w="183277" h="418012">
                <a:moveTo>
                  <a:pt x="39189" y="418012"/>
                </a:moveTo>
                <a:cubicBezTo>
                  <a:pt x="114300" y="322218"/>
                  <a:pt x="189411" y="226424"/>
                  <a:pt x="182880" y="156755"/>
                </a:cubicBezTo>
                <a:cubicBezTo>
                  <a:pt x="176349" y="87086"/>
                  <a:pt x="0" y="0"/>
                  <a:pt x="0" y="0"/>
                </a:cubicBez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6" name="TextBox 15"/>
              <p:cNvSpPr txBox="1"/>
              <p:nvPr/>
            </p:nvSpPr>
            <p:spPr>
              <a:xfrm>
                <a:off x="5119114" y="2087577"/>
                <a:ext cx="19428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16" name="TextBox 15"/>
              <p:cNvSpPr txBox="1">
                <a:spLocks noRot="1" noChangeAspect="1" noMove="1" noResize="1" noEditPoints="1" noAdjustHandles="1" noChangeArrowheads="1" noChangeShapeType="1" noTextEdit="1"/>
              </p:cNvSpPr>
              <p:nvPr/>
            </p:nvSpPr>
            <p:spPr>
              <a:xfrm>
                <a:off x="5119114" y="2087577"/>
                <a:ext cx="194284" cy="276999"/>
              </a:xfrm>
              <a:prstGeom prst="rect">
                <a:avLst/>
              </a:prstGeom>
              <a:blipFill rotWithShape="1">
                <a:blip r:embed="rId2"/>
                <a:stretch>
                  <a:fillRect l="-195" t="-120" r="-15507" b="170"/>
                </a:stretch>
              </a:blipFill>
            </p:spPr>
            <p:txBody>
              <a:bodyPr/>
              <a:lstStyle/>
              <a:p>
                <a:r>
                  <a:rPr lang="zh-CN" altLang="en-US">
                    <a:noFill/>
                  </a:rPr>
                  <a:t> </a:t>
                </a:r>
              </a:p>
            </p:txBody>
          </p:sp>
        </mc:Fallback>
      </mc:AlternateContent>
      <p:cxnSp>
        <p:nvCxnSpPr>
          <p:cNvPr id="20" name="Straight Arrow Connector 19"/>
          <p:cNvCxnSpPr/>
          <p:nvPr/>
        </p:nvCxnSpPr>
        <p:spPr>
          <a:xfrm flipH="1" flipV="1">
            <a:off x="5216256" y="963551"/>
            <a:ext cx="405727" cy="40072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2" name="TextBox 21"/>
              <p:cNvSpPr txBox="1"/>
              <p:nvPr/>
            </p:nvSpPr>
            <p:spPr>
              <a:xfrm>
                <a:off x="5602825" y="908720"/>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22" name="TextBox 21"/>
              <p:cNvSpPr txBox="1">
                <a:spLocks noRot="1" noChangeAspect="1" noMove="1" noResize="1" noEditPoints="1" noAdjustHandles="1" noChangeArrowheads="1" noChangeShapeType="1" noTextEdit="1"/>
              </p:cNvSpPr>
              <p:nvPr/>
            </p:nvSpPr>
            <p:spPr>
              <a:xfrm>
                <a:off x="5602825" y="908720"/>
                <a:ext cx="189474" cy="276999"/>
              </a:xfrm>
              <a:prstGeom prst="rect">
                <a:avLst/>
              </a:prstGeom>
              <a:blipFill rotWithShape="1">
                <a:blip r:embed="rId3"/>
                <a:stretch>
                  <a:fillRect l="-116" t="-13" r="-16177" b="-625"/>
                </a:stretch>
              </a:blipFill>
            </p:spPr>
            <p:txBody>
              <a:bodyPr/>
              <a:lstStyle/>
              <a:p>
                <a:r>
                  <a:rPr lang="zh-CN" altLang="en-US">
                    <a:noFill/>
                  </a:rPr>
                  <a:t> </a:t>
                </a:r>
              </a:p>
            </p:txBody>
          </p:sp>
        </mc:Fallback>
      </mc:AlternateContent>
      <p:cxnSp>
        <p:nvCxnSpPr>
          <p:cNvPr id="17" name="Straight Arrow Connector 16"/>
          <p:cNvCxnSpPr/>
          <p:nvPr/>
        </p:nvCxnSpPr>
        <p:spPr>
          <a:xfrm flipV="1">
            <a:off x="4762828" y="764704"/>
            <a:ext cx="0" cy="17110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 name="TextBox 18"/>
              <p:cNvSpPr txBox="1"/>
              <p:nvPr/>
            </p:nvSpPr>
            <p:spPr>
              <a:xfrm>
                <a:off x="6757782" y="2331703"/>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6757782" y="2331703"/>
                <a:ext cx="188128" cy="276999"/>
              </a:xfrm>
              <a:prstGeom prst="rect">
                <a:avLst/>
              </a:prstGeom>
              <a:blipFill rotWithShape="1">
                <a:blip r:embed="rId4"/>
                <a:stretch>
                  <a:fillRect l="-60" t="-223" r="-16053" b="44"/>
                </a:stretch>
              </a:blipFill>
            </p:spPr>
            <p:txBody>
              <a:bodyPr/>
              <a:lstStyle/>
              <a:p>
                <a:r>
                  <a:rPr lang="zh-CN" altLang="en-US">
                    <a:noFill/>
                  </a:rPr>
                  <a:t> </a:t>
                </a:r>
              </a:p>
            </p:txBody>
          </p:sp>
        </mc:Fallback>
      </mc:AlternateContent>
      <p:sp>
        <p:nvSpPr>
          <p:cNvPr id="25" name="Oval 24"/>
          <p:cNvSpPr/>
          <p:nvPr/>
        </p:nvSpPr>
        <p:spPr>
          <a:xfrm>
            <a:off x="4716016" y="2431388"/>
            <a:ext cx="97204" cy="1335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p:nvPr/>
        </p:nvCxnSpPr>
        <p:spPr>
          <a:xfrm>
            <a:off x="4762828" y="2512148"/>
            <a:ext cx="18236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1" name="TextBox 30"/>
              <p:cNvSpPr txBox="1"/>
              <p:nvPr/>
            </p:nvSpPr>
            <p:spPr>
              <a:xfrm>
                <a:off x="4488138" y="626204"/>
                <a:ext cx="19152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p:sp>
            <p:nvSpPr>
              <p:cNvPr id="31" name="TextBox 30"/>
              <p:cNvSpPr txBox="1">
                <a:spLocks noRot="1" noChangeAspect="1" noMove="1" noResize="1" noEditPoints="1" noAdjustHandles="1" noChangeArrowheads="1" noChangeShapeType="1" noTextEdit="1"/>
              </p:cNvSpPr>
              <p:nvPr/>
            </p:nvSpPr>
            <p:spPr>
              <a:xfrm>
                <a:off x="4488138" y="626204"/>
                <a:ext cx="191526" cy="276999"/>
              </a:xfrm>
              <a:prstGeom prst="rect">
                <a:avLst/>
              </a:prstGeom>
              <a:blipFill rotWithShape="1">
                <a:blip r:embed="rId5"/>
                <a:stretch>
                  <a:fillRect l="-310" t="-34" r="-16064" b="8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 name="TextBox 31"/>
              <p:cNvSpPr txBox="1"/>
              <p:nvPr/>
            </p:nvSpPr>
            <p:spPr>
              <a:xfrm>
                <a:off x="4460405" y="2409755"/>
                <a:ext cx="1738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4460405" y="2409755"/>
                <a:ext cx="173894" cy="276999"/>
              </a:xfrm>
              <a:prstGeom prst="rect">
                <a:avLst/>
              </a:prstGeom>
              <a:blipFill rotWithShape="1">
                <a:blip r:embed="rId6"/>
                <a:stretch>
                  <a:fillRect l="-95" t="-204" r="-17853" b="25"/>
                </a:stretch>
              </a:blipFill>
            </p:spPr>
            <p:txBody>
              <a:bodyPr/>
              <a:lstStyle/>
              <a:p>
                <a:r>
                  <a:rPr lang="zh-CN" altLang="en-US">
                    <a:noFill/>
                  </a:rPr>
                  <a:t> </a:t>
                </a:r>
              </a:p>
            </p:txBody>
          </p:sp>
        </mc:Fallback>
      </mc:AlternateContent>
      <p:sp>
        <p:nvSpPr>
          <p:cNvPr id="35" name="Oval 34"/>
          <p:cNvSpPr/>
          <p:nvPr/>
        </p:nvSpPr>
        <p:spPr>
          <a:xfrm>
            <a:off x="7020272" y="1484784"/>
            <a:ext cx="304454" cy="40531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7138573" y="1617471"/>
            <a:ext cx="97204" cy="13351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6" name="TextBox 35"/>
              <p:cNvSpPr txBox="1"/>
              <p:nvPr/>
            </p:nvSpPr>
            <p:spPr>
              <a:xfrm flipH="1">
                <a:off x="6897565" y="960434"/>
                <a:ext cx="2246435" cy="369332"/>
              </a:xfrm>
              <a:prstGeom prst="rect">
                <a:avLst/>
              </a:prstGeom>
              <a:noFill/>
            </p:spPr>
            <p:txBody>
              <a:bodyPr wrap="square" rtlCol="0">
                <a:spAutoFit/>
              </a:bodyPr>
              <a:lstStyle/>
              <a:p>
                <a:r>
                  <a:rPr lang="en-GB" dirty="0"/>
                  <a:t>Direction of </a:t>
                </a:r>
                <a14:m>
                  <m:oMath xmlns:m="http://schemas.openxmlformats.org/officeDocument/2006/math">
                    <m:acc>
                      <m:accPr>
                        <m:chr m:val="⃗"/>
                        <m:ctrlPr>
                          <a:rPr lang="en-GB" i="1" smtClean="0">
                            <a:latin typeface="Cambria Math" panose="02040503050406030204" pitchFamily="18" charset="0"/>
                          </a:rPr>
                        </m:ctrlPr>
                      </m:accPr>
                      <m:e>
                        <m:r>
                          <a:rPr lang="en-GB" i="1" smtClean="0">
                            <a:latin typeface="Cambria Math" panose="02040503050406030204" pitchFamily="18" charset="0"/>
                            <a:ea typeface="Cambria Math" panose="02040503050406030204" pitchFamily="18" charset="0"/>
                          </a:rPr>
                          <m:t>𝜔</m:t>
                        </m:r>
                      </m:e>
                    </m:acc>
                  </m:oMath>
                </a14:m>
                <a:endParaRPr lang="en-US" dirty="0"/>
              </a:p>
            </p:txBody>
          </p:sp>
        </mc:Choice>
        <mc:Fallback>
          <p:sp>
            <p:nvSpPr>
              <p:cNvPr id="36" name="TextBox 35"/>
              <p:cNvSpPr txBox="1">
                <a:spLocks noRot="1" noChangeAspect="1" noMove="1" noResize="1" noEditPoints="1" noAdjustHandles="1" noChangeArrowheads="1" noChangeShapeType="1" noTextEdit="1"/>
              </p:cNvSpPr>
              <p:nvPr/>
            </p:nvSpPr>
            <p:spPr>
              <a:xfrm flipH="1">
                <a:off x="6897565" y="960434"/>
                <a:ext cx="2246435" cy="369332"/>
              </a:xfrm>
              <a:prstGeom prst="rect">
                <a:avLst/>
              </a:prstGeom>
              <a:blipFill rotWithShape="1">
                <a:blip r:embed="rId7"/>
                <a:stretch>
                  <a:fillRect l="-9" t="-85" b="21"/>
                </a:stretch>
              </a:blipFill>
            </p:spPr>
            <p:txBody>
              <a:bodyPr/>
              <a:lstStyle/>
              <a:p>
                <a:r>
                  <a:rPr lang="zh-CN" altLang="en-US">
                    <a:noFill/>
                  </a:rPr>
                  <a:t> </a:t>
                </a:r>
              </a:p>
            </p:txBody>
          </p:sp>
        </mc:Fallback>
      </mc:AlternateContent>
      <p:sp>
        <p:nvSpPr>
          <p:cNvPr id="37" name="TextBox 36"/>
          <p:cNvSpPr txBox="1"/>
          <p:nvPr/>
        </p:nvSpPr>
        <p:spPr>
          <a:xfrm>
            <a:off x="7453505" y="1461402"/>
            <a:ext cx="1690496" cy="646331"/>
          </a:xfrm>
          <a:prstGeom prst="rect">
            <a:avLst/>
          </a:prstGeom>
          <a:noFill/>
        </p:spPr>
        <p:txBody>
          <a:bodyPr wrap="square" rtlCol="0">
            <a:spAutoFit/>
          </a:bodyPr>
          <a:lstStyle/>
          <a:p>
            <a:r>
              <a:rPr lang="en-GB" dirty="0"/>
              <a:t>Anti-clockwise motion</a:t>
            </a:r>
            <a:endParaRPr lang="en-US" dirty="0"/>
          </a:p>
        </p:txBody>
      </p:sp>
      <p:sp>
        <p:nvSpPr>
          <p:cNvPr id="43" name="Oval 42"/>
          <p:cNvSpPr/>
          <p:nvPr/>
        </p:nvSpPr>
        <p:spPr>
          <a:xfrm>
            <a:off x="7020272" y="2300254"/>
            <a:ext cx="304454" cy="40531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7453505" y="2276872"/>
            <a:ext cx="1690496" cy="646331"/>
          </a:xfrm>
          <a:prstGeom prst="rect">
            <a:avLst/>
          </a:prstGeom>
          <a:noFill/>
        </p:spPr>
        <p:txBody>
          <a:bodyPr wrap="square" rtlCol="0">
            <a:spAutoFit/>
          </a:bodyPr>
          <a:lstStyle/>
          <a:p>
            <a:r>
              <a:rPr lang="en-GB" dirty="0"/>
              <a:t>Clockwise motion</a:t>
            </a:r>
            <a:endParaRPr lang="en-US" dirty="0"/>
          </a:p>
        </p:txBody>
      </p:sp>
      <p:cxnSp>
        <p:nvCxnSpPr>
          <p:cNvPr id="39" name="Straight Connector 38"/>
          <p:cNvCxnSpPr>
            <a:stCxn id="43" idx="5"/>
            <a:endCxn id="43" idx="1"/>
          </p:cNvCxnSpPr>
          <p:nvPr/>
        </p:nvCxnSpPr>
        <p:spPr>
          <a:xfrm flipH="1" flipV="1">
            <a:off x="7064858" y="2359612"/>
            <a:ext cx="215282" cy="2866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3" idx="3"/>
            <a:endCxn id="43" idx="7"/>
          </p:cNvCxnSpPr>
          <p:nvPr/>
        </p:nvCxnSpPr>
        <p:spPr>
          <a:xfrm flipV="1">
            <a:off x="7064858" y="2359612"/>
            <a:ext cx="215282" cy="2866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4716469" y="1374084"/>
            <a:ext cx="936597" cy="11311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 name="TextBox 5"/>
              <p:cNvSpPr txBox="1"/>
              <p:nvPr/>
            </p:nvSpPr>
            <p:spPr>
              <a:xfrm>
                <a:off x="4990169" y="3423145"/>
                <a:ext cx="1815625" cy="121437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4000" i="1" smtClean="0">
                              <a:latin typeface="Cambria Math" panose="02040503050406030204" pitchFamily="18" charset="0"/>
                            </a:rPr>
                          </m:ctrlPr>
                        </m:accPr>
                        <m:e>
                          <m:r>
                            <a:rPr lang="en-US" sz="4000" i="1" smtClean="0">
                              <a:latin typeface="Cambria Math" panose="02040503050406030204" pitchFamily="18" charset="0"/>
                              <a:ea typeface="Cambria Math" panose="02040503050406030204" pitchFamily="18" charset="0"/>
                            </a:rPr>
                            <m:t>𝛼</m:t>
                          </m:r>
                        </m:e>
                      </m:acc>
                      <m:r>
                        <a:rPr lang="en-GB" sz="4000" b="0" i="1" smtClean="0">
                          <a:latin typeface="Cambria Math" panose="02040503050406030204" pitchFamily="18" charset="0"/>
                        </a:rPr>
                        <m:t>=</m:t>
                      </m:r>
                      <m:f>
                        <m:fPr>
                          <m:ctrlPr>
                            <a:rPr lang="en-GB" sz="4000" b="0" i="1" smtClean="0">
                              <a:latin typeface="Cambria Math" panose="02040503050406030204" pitchFamily="18" charset="0"/>
                            </a:rPr>
                          </m:ctrlPr>
                        </m:fPr>
                        <m:num>
                          <m:r>
                            <a:rPr lang="en-GB" sz="4000" b="0" i="1" smtClean="0">
                              <a:latin typeface="Cambria Math" panose="02040503050406030204" pitchFamily="18" charset="0"/>
                            </a:rPr>
                            <m:t>𝑑</m:t>
                          </m:r>
                          <m:acc>
                            <m:accPr>
                              <m:chr m:val="⃗"/>
                              <m:ctrlPr>
                                <a:rPr lang="en-GB" sz="4000" b="0" i="1" smtClean="0">
                                  <a:latin typeface="Cambria Math" panose="02040503050406030204" pitchFamily="18" charset="0"/>
                                </a:rPr>
                              </m:ctrlPr>
                            </m:accPr>
                            <m:e>
                              <m:r>
                                <a:rPr lang="en-GB" sz="4000" b="0" i="1" smtClean="0">
                                  <a:latin typeface="Cambria Math" panose="02040503050406030204" pitchFamily="18" charset="0"/>
                                  <a:ea typeface="Cambria Math" panose="02040503050406030204" pitchFamily="18" charset="0"/>
                                </a:rPr>
                                <m:t>𝜔</m:t>
                              </m:r>
                            </m:e>
                          </m:acc>
                        </m:num>
                        <m:den>
                          <m:r>
                            <a:rPr lang="en-GB" sz="4000" b="0" i="1" smtClean="0">
                              <a:latin typeface="Cambria Math" panose="02040503050406030204" pitchFamily="18" charset="0"/>
                            </a:rPr>
                            <m:t>𝑑𝑡</m:t>
                          </m:r>
                        </m:den>
                      </m:f>
                    </m:oMath>
                  </m:oMathPara>
                </a14:m>
                <a:endParaRPr lang="en-US" sz="4000" dirty="0"/>
              </a:p>
            </p:txBody>
          </p:sp>
        </mc:Choice>
        <mc:Fallback>
          <p:sp>
            <p:nvSpPr>
              <p:cNvPr id="6" name="TextBox 5"/>
              <p:cNvSpPr txBox="1">
                <a:spLocks noRot="1" noChangeAspect="1" noMove="1" noResize="1" noEditPoints="1" noAdjustHandles="1" noChangeArrowheads="1" noChangeShapeType="1" noTextEdit="1"/>
              </p:cNvSpPr>
              <p:nvPr/>
            </p:nvSpPr>
            <p:spPr>
              <a:xfrm>
                <a:off x="4990169" y="3423145"/>
                <a:ext cx="1815625" cy="1214371"/>
              </a:xfrm>
              <a:prstGeom prst="rect">
                <a:avLst/>
              </a:prstGeom>
              <a:blipFill rotWithShape="1">
                <a:blip r:embed="rId8"/>
                <a:stretch>
                  <a:fillRect l="-19" t="-41" r="-2666" b="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376798" y="3791291"/>
                <a:ext cx="4671151" cy="523220"/>
              </a:xfrm>
              <a:prstGeom prst="rect">
                <a:avLst/>
              </a:prstGeom>
              <a:noFill/>
            </p:spPr>
            <p:txBody>
              <a:bodyPr wrap="none" rtlCol="0">
                <a:spAutoFit/>
              </a:bodyPr>
              <a:lstStyle/>
              <a:p>
                <a:r>
                  <a:rPr lang="en-GB" sz="2800" dirty="0"/>
                  <a:t>Angular acceleration vector </a:t>
                </a:r>
                <a14:m>
                  <m:oMath xmlns:m="http://schemas.openxmlformats.org/officeDocument/2006/math">
                    <m:acc>
                      <m:accPr>
                        <m:chr m:val="⃗"/>
                        <m:ctrlPr>
                          <a:rPr lang="en-GB" sz="2800" i="1" smtClean="0">
                            <a:latin typeface="Cambria Math" panose="02040503050406030204" pitchFamily="18" charset="0"/>
                          </a:rPr>
                        </m:ctrlPr>
                      </m:accPr>
                      <m:e>
                        <m:r>
                          <a:rPr lang="en-GB" sz="2800" i="1" smtClean="0">
                            <a:latin typeface="Cambria Math" panose="02040503050406030204" pitchFamily="18" charset="0"/>
                            <a:ea typeface="Cambria Math" panose="02040503050406030204" pitchFamily="18" charset="0"/>
                          </a:rPr>
                          <m:t>𝛼</m:t>
                        </m:r>
                      </m:e>
                    </m:acc>
                  </m:oMath>
                </a14:m>
                <a:r>
                  <a:rPr lang="en-GB" sz="2800" dirty="0"/>
                  <a:t>: </a:t>
                </a:r>
                <a:endParaRPr lang="en-US" sz="2800" dirty="0"/>
              </a:p>
            </p:txBody>
          </p:sp>
        </mc:Choice>
        <mc:Fallback>
          <p:sp>
            <p:nvSpPr>
              <p:cNvPr id="11" name="TextBox 10"/>
              <p:cNvSpPr txBox="1">
                <a:spLocks noRot="1" noChangeAspect="1" noMove="1" noResize="1" noEditPoints="1" noAdjustHandles="1" noChangeArrowheads="1" noChangeShapeType="1" noTextEdit="1"/>
              </p:cNvSpPr>
              <p:nvPr/>
            </p:nvSpPr>
            <p:spPr>
              <a:xfrm>
                <a:off x="376798" y="3791291"/>
                <a:ext cx="4671151" cy="523220"/>
              </a:xfrm>
              <a:prstGeom prst="rect">
                <a:avLst/>
              </a:prstGeom>
              <a:blipFill rotWithShape="1">
                <a:blip r:embed="rId9"/>
                <a:stretch>
                  <a:fillRect l="-5" t="-65" r="-1067" b="61"/>
                </a:stretch>
              </a:blipFill>
            </p:spPr>
            <p:txBody>
              <a:bodyPr/>
              <a:lstStyle/>
              <a:p>
                <a:r>
                  <a:rPr lang="zh-CN" altLang="en-US">
                    <a:noFill/>
                  </a:rPr>
                  <a:t> </a:t>
                </a:r>
              </a:p>
            </p:txBody>
          </p:sp>
        </mc:Fallback>
      </mc:AlternateContent>
      <p:sp>
        <p:nvSpPr>
          <p:cNvPr id="21" name="Right Arrow 20"/>
          <p:cNvSpPr/>
          <p:nvPr/>
        </p:nvSpPr>
        <p:spPr>
          <a:xfrm>
            <a:off x="1259632" y="4797152"/>
            <a:ext cx="1008112"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4" name="TextBox 23"/>
              <p:cNvSpPr txBox="1"/>
              <p:nvPr/>
            </p:nvSpPr>
            <p:spPr>
              <a:xfrm>
                <a:off x="2429175" y="4405947"/>
                <a:ext cx="2002215" cy="105182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en-US" sz="3600" i="1" smtClean="0">
                              <a:latin typeface="Cambria Math" panose="02040503050406030204" pitchFamily="18" charset="0"/>
                              <a:ea typeface="Cambria Math" panose="02040503050406030204" pitchFamily="18" charset="0"/>
                            </a:rPr>
                            <m:t>𝛼</m:t>
                          </m:r>
                        </m:e>
                        <m:sub>
                          <m:r>
                            <a:rPr lang="en-GB" sz="3600" b="0" i="1" smtClean="0">
                              <a:latin typeface="Cambria Math" panose="02040503050406030204" pitchFamily="18" charset="0"/>
                            </a:rPr>
                            <m:t>𝑧</m:t>
                          </m:r>
                        </m:sub>
                      </m:sSub>
                      <m:r>
                        <a:rPr lang="en-GB" sz="3600" b="0" i="1" smtClean="0">
                          <a:latin typeface="Cambria Math" panose="02040503050406030204" pitchFamily="18" charset="0"/>
                        </a:rPr>
                        <m:t>=</m:t>
                      </m:r>
                      <m:f>
                        <m:fPr>
                          <m:ctrlPr>
                            <a:rPr lang="en-GB" sz="3600" b="0" i="1" smtClean="0">
                              <a:latin typeface="Cambria Math" panose="02040503050406030204" pitchFamily="18" charset="0"/>
                            </a:rPr>
                          </m:ctrlPr>
                        </m:fPr>
                        <m:num>
                          <m:r>
                            <a:rPr lang="en-GB" sz="3600" b="0" i="1" smtClean="0">
                              <a:latin typeface="Cambria Math" panose="02040503050406030204" pitchFamily="18" charset="0"/>
                            </a:rPr>
                            <m:t>𝑑</m:t>
                          </m:r>
                          <m:sSub>
                            <m:sSubPr>
                              <m:ctrlPr>
                                <a:rPr lang="en-GB" sz="3600" b="0" i="1" smtClean="0">
                                  <a:latin typeface="Cambria Math" panose="02040503050406030204" pitchFamily="18" charset="0"/>
                                </a:rPr>
                              </m:ctrlPr>
                            </m:sSubPr>
                            <m:e>
                              <m:r>
                                <a:rPr lang="en-GB" sz="3600" b="0" i="1" smtClean="0">
                                  <a:latin typeface="Cambria Math" panose="02040503050406030204" pitchFamily="18" charset="0"/>
                                  <a:ea typeface="Cambria Math" panose="02040503050406030204" pitchFamily="18" charset="0"/>
                                </a:rPr>
                                <m:t>𝜔</m:t>
                              </m:r>
                            </m:e>
                            <m:sub>
                              <m:r>
                                <a:rPr lang="en-GB" sz="3600" b="0" i="1" smtClean="0">
                                  <a:latin typeface="Cambria Math" panose="02040503050406030204" pitchFamily="18" charset="0"/>
                                </a:rPr>
                                <m:t>𝑧</m:t>
                              </m:r>
                            </m:sub>
                          </m:sSub>
                        </m:num>
                        <m:den>
                          <m:r>
                            <a:rPr lang="en-GB" sz="3600" b="0" i="1" smtClean="0">
                              <a:latin typeface="Cambria Math" panose="02040503050406030204" pitchFamily="18" charset="0"/>
                            </a:rPr>
                            <m:t>𝑑𝑡</m:t>
                          </m:r>
                        </m:den>
                      </m:f>
                    </m:oMath>
                  </m:oMathPara>
                </a14:m>
                <a:endParaRPr lang="en-US" sz="3600" dirty="0"/>
              </a:p>
            </p:txBody>
          </p:sp>
        </mc:Choice>
        <mc:Fallback>
          <p:sp>
            <p:nvSpPr>
              <p:cNvPr id="24" name="TextBox 23"/>
              <p:cNvSpPr txBox="1">
                <a:spLocks noRot="1" noChangeAspect="1" noMove="1" noResize="1" noEditPoints="1" noAdjustHandles="1" noChangeArrowheads="1" noChangeShapeType="1" noTextEdit="1"/>
              </p:cNvSpPr>
              <p:nvPr/>
            </p:nvSpPr>
            <p:spPr>
              <a:xfrm>
                <a:off x="2429175" y="4405947"/>
                <a:ext cx="2002215" cy="1051826"/>
              </a:xfrm>
              <a:prstGeom prst="rect">
                <a:avLst/>
              </a:prstGeom>
              <a:blipFill rotWithShape="1">
                <a:blip r:embed="rId10"/>
                <a:stretch>
                  <a:fillRect l="-15" t="-30" r="-2551" b="5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1" name="TextBox 40"/>
              <p:cNvSpPr txBox="1"/>
              <p:nvPr/>
            </p:nvSpPr>
            <p:spPr>
              <a:xfrm>
                <a:off x="857918" y="5929511"/>
                <a:ext cx="8264501" cy="615553"/>
              </a:xfrm>
              <a:prstGeom prst="rect">
                <a:avLst/>
              </a:prstGeom>
              <a:noFill/>
            </p:spPr>
            <p:txBody>
              <a:bodyPr wrap="square" lIns="0" tIns="0" rIns="0" bIns="0" rtlCol="0">
                <a:spAutoFit/>
              </a:bodyPr>
              <a:lstStyle/>
              <a:p>
                <a:r>
                  <a:rPr lang="en-US" sz="2000" dirty="0"/>
                  <a:t>The angular acceleration </a:t>
                </a:r>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𝛼</m:t>
                        </m:r>
                      </m:e>
                      <m:sub>
                        <m:r>
                          <a:rPr lang="en-GB" sz="2000" b="0" i="1" smtClean="0">
                            <a:latin typeface="Cambria Math" panose="02040503050406030204" pitchFamily="18" charset="0"/>
                          </a:rPr>
                          <m:t>𝑧</m:t>
                        </m:r>
                      </m:sub>
                    </m:sSub>
                  </m:oMath>
                </a14:m>
                <a:r>
                  <a:rPr lang="en-US" sz="2000" dirty="0"/>
                  <a:t> is the z-component of the angular acceleration vector </a:t>
                </a:r>
                <a14:m>
                  <m:oMath xmlns:m="http://schemas.openxmlformats.org/officeDocument/2006/math">
                    <m:acc>
                      <m:accPr>
                        <m:chr m:val="⃗"/>
                        <m:ctrlPr>
                          <a:rPr lang="en-US" sz="2000" i="1" smtClean="0">
                            <a:latin typeface="Cambria Math" panose="02040503050406030204" pitchFamily="18" charset="0"/>
                          </a:rPr>
                        </m:ctrlPr>
                      </m:accPr>
                      <m:e>
                        <m:r>
                          <a:rPr lang="en-US" sz="2000" i="1" smtClean="0">
                            <a:latin typeface="Cambria Math" panose="02040503050406030204" pitchFamily="18" charset="0"/>
                            <a:ea typeface="Cambria Math" panose="02040503050406030204" pitchFamily="18" charset="0"/>
                          </a:rPr>
                          <m:t>𝛼</m:t>
                        </m:r>
                      </m:e>
                    </m:acc>
                    <m:r>
                      <a:rPr lang="en-GB" sz="2000" b="0" i="1" smtClean="0">
                        <a:latin typeface="Cambria Math" panose="02040503050406030204" pitchFamily="18" charset="0"/>
                      </a:rPr>
                      <m:t> </m:t>
                    </m:r>
                  </m:oMath>
                </a14:m>
                <a:r>
                  <a:rPr lang="en-US" sz="2000" dirty="0"/>
                  <a:t>and can be positive or negative.</a:t>
                </a:r>
                <a:endParaRPr lang="en-US" sz="2000" dirty="0"/>
              </a:p>
            </p:txBody>
          </p:sp>
        </mc:Choice>
        <mc:Fallback>
          <p:sp>
            <p:nvSpPr>
              <p:cNvPr id="41" name="TextBox 40"/>
              <p:cNvSpPr txBox="1">
                <a:spLocks noRot="1" noChangeAspect="1" noMove="1" noResize="1" noEditPoints="1" noAdjustHandles="1" noChangeArrowheads="1" noChangeShapeType="1" noTextEdit="1"/>
              </p:cNvSpPr>
              <p:nvPr/>
            </p:nvSpPr>
            <p:spPr>
              <a:xfrm>
                <a:off x="857918" y="5929511"/>
                <a:ext cx="8264501" cy="615553"/>
              </a:xfrm>
              <a:prstGeom prst="rect">
                <a:avLst/>
              </a:prstGeom>
              <a:blipFill rotWithShape="1">
                <a:blip r:embed="rId11"/>
                <a:stretch>
                  <a:fillRect t="-84" b="19"/>
                </a:stretch>
              </a:blipFill>
            </p:spPr>
            <p:txBody>
              <a:bodyPr/>
              <a:lstStyle/>
              <a:p>
                <a:r>
                  <a:rPr lang="zh-CN" alt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167875"/>
            <a:ext cx="8229600" cy="1143000"/>
          </a:xfrm>
        </p:spPr>
        <p:txBody>
          <a:bodyPr/>
          <a:lstStyle/>
          <a:p>
            <a:r>
              <a:rPr lang="en-GB" dirty="0"/>
              <a:t>Rocket propulsion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10" name="TextBox 9"/>
          <p:cNvSpPr txBox="1"/>
          <p:nvPr/>
        </p:nvSpPr>
        <p:spPr>
          <a:xfrm flipH="1">
            <a:off x="847011" y="708792"/>
            <a:ext cx="8019177" cy="369332"/>
          </a:xfrm>
          <a:prstGeom prst="rect">
            <a:avLst/>
          </a:prstGeom>
          <a:noFill/>
        </p:spPr>
        <p:txBody>
          <a:bodyPr wrap="square" rtlCol="0">
            <a:spAutoFit/>
          </a:bodyPr>
          <a:lstStyle/>
          <a:p>
            <a:r>
              <a:rPr lang="en-GB" dirty="0"/>
              <a:t>We consider a rocket propagating in outer space (no gravity considered)</a:t>
            </a:r>
            <a:endParaRPr lang="en-US" dirty="0"/>
          </a:p>
        </p:txBody>
      </p:sp>
      <p:pic>
        <p:nvPicPr>
          <p:cNvPr id="12" name="Picture 11"/>
          <p:cNvPicPr>
            <a:picLocks noChangeAspect="1"/>
          </p:cNvPicPr>
          <p:nvPr/>
        </p:nvPicPr>
        <p:blipFill>
          <a:blip r:embed="rId1"/>
          <a:stretch>
            <a:fillRect/>
          </a:stretch>
        </p:blipFill>
        <p:spPr>
          <a:xfrm>
            <a:off x="1759276" y="1165737"/>
            <a:ext cx="5915550" cy="1659919"/>
          </a:xfrm>
          <a:prstGeom prst="rect">
            <a:avLst/>
          </a:prstGeom>
        </p:spPr>
      </p:pic>
      <mc:AlternateContent xmlns:mc="http://schemas.openxmlformats.org/markup-compatibility/2006">
        <mc:Choice xmlns:a14="http://schemas.microsoft.com/office/drawing/2010/main" Requires="a14">
          <p:sp>
            <p:nvSpPr>
              <p:cNvPr id="14" name="TextBox 13"/>
              <p:cNvSpPr txBox="1"/>
              <p:nvPr/>
            </p:nvSpPr>
            <p:spPr>
              <a:xfrm>
                <a:off x="183722" y="2913269"/>
                <a:ext cx="8780766" cy="646331"/>
              </a:xfrm>
              <a:prstGeom prst="rect">
                <a:avLst/>
              </a:prstGeom>
              <a:noFill/>
            </p:spPr>
            <p:txBody>
              <a:bodyPr wrap="square" rtlCol="0">
                <a:spAutoFit/>
              </a:bodyPr>
              <a:lstStyle/>
              <a:p>
                <a:r>
                  <a:rPr lang="en-GB" dirty="0"/>
                  <a:t>At the time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0</m:t>
                        </m:r>
                      </m:sub>
                    </m:sSub>
                  </m:oMath>
                </a14:m>
                <a:r>
                  <a:rPr lang="en-US" dirty="0"/>
                  <a:t>, the mass of the rocket is </a:t>
                </a:r>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0</m:t>
                        </m:r>
                      </m:sub>
                    </m:sSub>
                  </m:oMath>
                </a14:m>
                <a:r>
                  <a:rPr lang="en-US" dirty="0"/>
                  <a:t>, its velocity is </a:t>
                </a:r>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sub>
                    </m:sSub>
                  </m:oMath>
                </a14:m>
                <a:r>
                  <a:rPr lang="en-US" dirty="0"/>
                  <a:t> in our reference frame (</a:t>
                </a:r>
                <a:r>
                  <a:rPr lang="en-GB" dirty="0"/>
                  <a:t>us who are watching the rocket</a:t>
                </a:r>
                <a:r>
                  <a:rPr lang="en-US" dirty="0"/>
                  <a:t>)</a:t>
                </a:r>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183722" y="2913269"/>
                <a:ext cx="8780766" cy="646331"/>
              </a:xfrm>
              <a:prstGeom prst="rect">
                <a:avLst/>
              </a:prstGeom>
              <a:blipFill rotWithShape="1">
                <a:blip r:embed="rId2"/>
                <a:stretch>
                  <a:fillRect l="-2" t="-81" r="2" b="6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183722" y="3563724"/>
                <a:ext cx="7918810" cy="369332"/>
              </a:xfrm>
              <a:prstGeom prst="rect">
                <a:avLst/>
              </a:prstGeom>
              <a:noFill/>
            </p:spPr>
            <p:txBody>
              <a:bodyPr wrap="square" rtlCol="0">
                <a:spAutoFit/>
              </a:bodyPr>
              <a:lstStyle/>
              <a:p>
                <a:r>
                  <a:rPr lang="en-GB" dirty="0"/>
                  <a:t>At any time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&gt;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0</m:t>
                        </m:r>
                      </m:sub>
                    </m:sSub>
                  </m:oMath>
                </a14:m>
                <a:r>
                  <a:rPr lang="en-US" dirty="0"/>
                  <a:t>, the mass of the rocket is </a:t>
                </a:r>
                <a14:m>
                  <m:oMath xmlns:m="http://schemas.openxmlformats.org/officeDocument/2006/math">
                    <m:r>
                      <a:rPr lang="en-GB" b="0" i="1" smtClean="0">
                        <a:latin typeface="Cambria Math" panose="02040503050406030204" pitchFamily="18" charset="0"/>
                      </a:rPr>
                      <m:t>𝑚</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&lt;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0</m:t>
                        </m:r>
                      </m:sub>
                    </m:sSub>
                  </m:oMath>
                </a14:m>
                <a:r>
                  <a:rPr lang="en-US" dirty="0"/>
                  <a:t>, its velocity is </a:t>
                </a:r>
                <a14:m>
                  <m:oMath xmlns:m="http://schemas.openxmlformats.org/officeDocument/2006/math">
                    <m:r>
                      <a:rPr lang="en-GB" b="0" i="1" smtClean="0">
                        <a:latin typeface="Cambria Math" panose="02040503050406030204" pitchFamily="18" charset="0"/>
                      </a:rPr>
                      <m:t>𝑣</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183722" y="3563724"/>
                <a:ext cx="7918810" cy="369332"/>
              </a:xfrm>
              <a:prstGeom prst="rect">
                <a:avLst/>
              </a:prstGeom>
              <a:blipFill rotWithShape="1">
                <a:blip r:embed="rId3"/>
                <a:stretch>
                  <a:fillRect l="-3" t="-28" r="7" b="136"/>
                </a:stretch>
              </a:blipFill>
            </p:spPr>
            <p:txBody>
              <a:bodyPr/>
              <a:lstStyle/>
              <a:p>
                <a:r>
                  <a:rPr lang="zh-CN" altLang="en-US">
                    <a:noFill/>
                  </a:rPr>
                  <a:t> </a:t>
                </a:r>
              </a:p>
            </p:txBody>
          </p:sp>
        </mc:Fallback>
      </mc:AlternateContent>
      <p:cxnSp>
        <p:nvCxnSpPr>
          <p:cNvPr id="21" name="Straight Arrow Connector 20"/>
          <p:cNvCxnSpPr/>
          <p:nvPr/>
        </p:nvCxnSpPr>
        <p:spPr>
          <a:xfrm flipV="1">
            <a:off x="1482138" y="1091672"/>
            <a:ext cx="6192688" cy="13427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2" name="TextBox 21"/>
              <p:cNvSpPr txBox="1"/>
              <p:nvPr/>
            </p:nvSpPr>
            <p:spPr>
              <a:xfrm>
                <a:off x="7674826" y="939624"/>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22" name="TextBox 21"/>
              <p:cNvSpPr txBox="1">
                <a:spLocks noRot="1" noChangeAspect="1" noMove="1" noResize="1" noEditPoints="1" noAdjustHandles="1" noChangeArrowheads="1" noChangeShapeType="1" noTextEdit="1"/>
              </p:cNvSpPr>
              <p:nvPr/>
            </p:nvSpPr>
            <p:spPr>
              <a:xfrm>
                <a:off x="7674826" y="939624"/>
                <a:ext cx="188128" cy="276999"/>
              </a:xfrm>
              <a:prstGeom prst="rect">
                <a:avLst/>
              </a:prstGeom>
              <a:blipFill rotWithShape="1">
                <a:blip r:embed="rId4"/>
                <a:stretch>
                  <a:fillRect l="-115" t="-166" r="-15998" b="216"/>
                </a:stretch>
              </a:blipFill>
            </p:spPr>
            <p:txBody>
              <a:bodyPr/>
              <a:lstStyle/>
              <a:p>
                <a:r>
                  <a:rPr lang="zh-CN" altLang="en-US">
                    <a:noFill/>
                  </a:rPr>
                  <a:t> </a:t>
                </a:r>
              </a:p>
            </p:txBody>
          </p:sp>
        </mc:Fallback>
      </mc:AlternateContent>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1"/>
          <a:stretch>
            <a:fillRect/>
          </a:stretch>
        </p:blipFill>
        <p:spPr>
          <a:xfrm>
            <a:off x="1384510" y="3081179"/>
            <a:ext cx="5978382" cy="3156109"/>
          </a:xfrm>
          <a:prstGeom prst="rect">
            <a:avLst/>
          </a:prstGeom>
        </p:spPr>
      </p:pic>
      <p:sp>
        <p:nvSpPr>
          <p:cNvPr id="2" name="Title 1"/>
          <p:cNvSpPr>
            <a:spLocks noGrp="1"/>
          </p:cNvSpPr>
          <p:nvPr>
            <p:ph type="title"/>
          </p:nvPr>
        </p:nvSpPr>
        <p:spPr>
          <a:xfrm>
            <a:off x="648028" y="-99392"/>
            <a:ext cx="8229600" cy="1143000"/>
          </a:xfrm>
        </p:spPr>
        <p:txBody>
          <a:bodyPr/>
          <a:lstStyle/>
          <a:p>
            <a:r>
              <a:rPr lang="en-GB" dirty="0"/>
              <a:t>The angular acceleration</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18" name="TextBox 17"/>
              <p:cNvSpPr txBox="1"/>
              <p:nvPr/>
            </p:nvSpPr>
            <p:spPr>
              <a:xfrm>
                <a:off x="725741" y="2205828"/>
                <a:ext cx="7390475" cy="553998"/>
              </a:xfrm>
              <a:prstGeom prst="rect">
                <a:avLst/>
              </a:prstGeom>
              <a:noFill/>
            </p:spPr>
            <p:txBody>
              <a:bodyPr wrap="square" lIns="0" tIns="0" rIns="0" bIns="0" rtlCol="0">
                <a:spAutoFit/>
              </a:bodyPr>
              <a:lstStyle/>
              <a:p>
                <a14:m>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𝛼</m:t>
                        </m:r>
                      </m:e>
                    </m:acc>
                  </m:oMath>
                </a14:m>
                <a:r>
                  <a:rPr lang="en-US" dirty="0"/>
                  <a:t> and </a:t>
                </a:r>
                <a14:m>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𝜔</m:t>
                        </m:r>
                      </m:e>
                    </m:acc>
                  </m:oMath>
                </a14:m>
                <a:r>
                  <a:rPr lang="en-US" dirty="0"/>
                  <a:t> are along the same axis but could have the same direction or opposite direction (depending if the rotational motion speeding or speeding down).</a:t>
                </a:r>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725741" y="2205828"/>
                <a:ext cx="7390475" cy="553998"/>
              </a:xfrm>
              <a:prstGeom prst="rect">
                <a:avLst/>
              </a:prstGeom>
              <a:blipFill rotWithShape="1">
                <a:blip r:embed="rId2"/>
                <a:stretch>
                  <a:fillRect l="-8" t="-85" r="4" b="21"/>
                </a:stretch>
              </a:blipFill>
            </p:spPr>
            <p:txBody>
              <a:bodyPr/>
              <a:lstStyle/>
              <a:p>
                <a:r>
                  <a:rPr lang="zh-CN" altLang="en-US">
                    <a:noFill/>
                  </a:rPr>
                  <a:t> </a:t>
                </a:r>
              </a:p>
            </p:txBody>
          </p:sp>
        </mc:Fallback>
      </mc:AlternateContent>
      <p:sp>
        <p:nvSpPr>
          <p:cNvPr id="10" name="TextBox 9"/>
          <p:cNvSpPr txBox="1"/>
          <p:nvPr/>
        </p:nvSpPr>
        <p:spPr>
          <a:xfrm>
            <a:off x="332257" y="3387305"/>
            <a:ext cx="2170113" cy="369332"/>
          </a:xfrm>
          <a:prstGeom prst="rect">
            <a:avLst/>
          </a:prstGeom>
          <a:noFill/>
        </p:spPr>
        <p:txBody>
          <a:bodyPr wrap="square" rtlCol="0">
            <a:spAutoFit/>
          </a:bodyPr>
          <a:lstStyle/>
          <a:p>
            <a:r>
              <a:rPr lang="en-GB" dirty="0"/>
              <a:t>Example:</a:t>
            </a:r>
            <a:endParaRPr lang="en-US" dirty="0"/>
          </a:p>
        </p:txBody>
      </p:sp>
      <p:cxnSp>
        <p:nvCxnSpPr>
          <p:cNvPr id="24" name="Straight Connector 23"/>
          <p:cNvCxnSpPr/>
          <p:nvPr/>
        </p:nvCxnSpPr>
        <p:spPr>
          <a:xfrm>
            <a:off x="3347863" y="3387305"/>
            <a:ext cx="0" cy="331408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788024" y="3539705"/>
            <a:ext cx="0" cy="211375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1" name="TextBox 50"/>
              <p:cNvSpPr txBox="1"/>
              <p:nvPr/>
            </p:nvSpPr>
            <p:spPr>
              <a:xfrm>
                <a:off x="3419872" y="749911"/>
                <a:ext cx="2002215" cy="105182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en-US" sz="3600" i="1" smtClean="0">
                              <a:latin typeface="Cambria Math" panose="02040503050406030204" pitchFamily="18" charset="0"/>
                              <a:ea typeface="Cambria Math" panose="02040503050406030204" pitchFamily="18" charset="0"/>
                            </a:rPr>
                            <m:t>𝛼</m:t>
                          </m:r>
                        </m:e>
                        <m:sub>
                          <m:r>
                            <a:rPr lang="en-GB" sz="3600" b="0" i="1" smtClean="0">
                              <a:latin typeface="Cambria Math" panose="02040503050406030204" pitchFamily="18" charset="0"/>
                            </a:rPr>
                            <m:t>𝑧</m:t>
                          </m:r>
                        </m:sub>
                      </m:sSub>
                      <m:r>
                        <a:rPr lang="en-GB" sz="3600" b="0" i="1" smtClean="0">
                          <a:latin typeface="Cambria Math" panose="02040503050406030204" pitchFamily="18" charset="0"/>
                        </a:rPr>
                        <m:t>=</m:t>
                      </m:r>
                      <m:f>
                        <m:fPr>
                          <m:ctrlPr>
                            <a:rPr lang="en-GB" sz="3600" b="0" i="1" smtClean="0">
                              <a:latin typeface="Cambria Math" panose="02040503050406030204" pitchFamily="18" charset="0"/>
                            </a:rPr>
                          </m:ctrlPr>
                        </m:fPr>
                        <m:num>
                          <m:r>
                            <a:rPr lang="en-GB" sz="3600" b="0" i="1" smtClean="0">
                              <a:latin typeface="Cambria Math" panose="02040503050406030204" pitchFamily="18" charset="0"/>
                            </a:rPr>
                            <m:t>𝑑</m:t>
                          </m:r>
                          <m:sSub>
                            <m:sSubPr>
                              <m:ctrlPr>
                                <a:rPr lang="en-GB" sz="3600" b="0" i="1" smtClean="0">
                                  <a:latin typeface="Cambria Math" panose="02040503050406030204" pitchFamily="18" charset="0"/>
                                </a:rPr>
                              </m:ctrlPr>
                            </m:sSubPr>
                            <m:e>
                              <m:r>
                                <a:rPr lang="en-GB" sz="3600" b="0" i="1" smtClean="0">
                                  <a:latin typeface="Cambria Math" panose="02040503050406030204" pitchFamily="18" charset="0"/>
                                  <a:ea typeface="Cambria Math" panose="02040503050406030204" pitchFamily="18" charset="0"/>
                                </a:rPr>
                                <m:t>𝜔</m:t>
                              </m:r>
                            </m:e>
                            <m:sub>
                              <m:r>
                                <a:rPr lang="en-GB" sz="3600" b="0" i="1" smtClean="0">
                                  <a:latin typeface="Cambria Math" panose="02040503050406030204" pitchFamily="18" charset="0"/>
                                </a:rPr>
                                <m:t>𝑧</m:t>
                              </m:r>
                            </m:sub>
                          </m:sSub>
                        </m:num>
                        <m:den>
                          <m:r>
                            <a:rPr lang="en-GB" sz="3600" b="0" i="1" smtClean="0">
                              <a:latin typeface="Cambria Math" panose="02040503050406030204" pitchFamily="18" charset="0"/>
                            </a:rPr>
                            <m:t>𝑑𝑡</m:t>
                          </m:r>
                        </m:den>
                      </m:f>
                    </m:oMath>
                  </m:oMathPara>
                </a14:m>
                <a:endParaRPr lang="en-US" sz="3600" dirty="0"/>
              </a:p>
            </p:txBody>
          </p:sp>
        </mc:Choice>
        <mc:Fallback>
          <p:sp>
            <p:nvSpPr>
              <p:cNvPr id="51" name="TextBox 50"/>
              <p:cNvSpPr txBox="1">
                <a:spLocks noRot="1" noChangeAspect="1" noMove="1" noResize="1" noEditPoints="1" noAdjustHandles="1" noChangeArrowheads="1" noChangeShapeType="1" noTextEdit="1"/>
              </p:cNvSpPr>
              <p:nvPr/>
            </p:nvSpPr>
            <p:spPr>
              <a:xfrm>
                <a:off x="3419872" y="749911"/>
                <a:ext cx="2002215" cy="1051826"/>
              </a:xfrm>
              <a:prstGeom prst="rect">
                <a:avLst/>
              </a:prstGeom>
              <a:blipFill rotWithShape="1">
                <a:blip r:embed="rId3"/>
                <a:stretch>
                  <a:fillRect l="-20" t="-58" r="-2546" b="23"/>
                </a:stretch>
              </a:blipFill>
            </p:spPr>
            <p:txBody>
              <a:bodyPr/>
              <a:lstStyle/>
              <a:p>
                <a:r>
                  <a:rPr lang="zh-CN" altLang="en-US">
                    <a:noFill/>
                  </a:rPr>
                  <a:t> </a:t>
                </a:r>
              </a:p>
            </p:txBody>
          </p:sp>
        </mc:Fallback>
      </mc:AlternateContent>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1"/>
          <a:stretch>
            <a:fillRect/>
          </a:stretch>
        </p:blipFill>
        <p:spPr>
          <a:xfrm>
            <a:off x="1384510" y="3081179"/>
            <a:ext cx="5978382" cy="3156109"/>
          </a:xfrm>
          <a:prstGeom prst="rect">
            <a:avLst/>
          </a:prstGeom>
        </p:spPr>
      </p:pic>
      <p:sp>
        <p:nvSpPr>
          <p:cNvPr id="2" name="Title 1"/>
          <p:cNvSpPr>
            <a:spLocks noGrp="1"/>
          </p:cNvSpPr>
          <p:nvPr>
            <p:ph type="title"/>
          </p:nvPr>
        </p:nvSpPr>
        <p:spPr>
          <a:xfrm>
            <a:off x="648028" y="-99392"/>
            <a:ext cx="8229600" cy="1143000"/>
          </a:xfrm>
        </p:spPr>
        <p:txBody>
          <a:bodyPr/>
          <a:lstStyle/>
          <a:p>
            <a:r>
              <a:rPr lang="en-GB" dirty="0"/>
              <a:t>The angular acceleration</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18" name="TextBox 17"/>
              <p:cNvSpPr txBox="1"/>
              <p:nvPr/>
            </p:nvSpPr>
            <p:spPr>
              <a:xfrm>
                <a:off x="725741" y="2205828"/>
                <a:ext cx="7390475" cy="553998"/>
              </a:xfrm>
              <a:prstGeom prst="rect">
                <a:avLst/>
              </a:prstGeom>
              <a:noFill/>
            </p:spPr>
            <p:txBody>
              <a:bodyPr wrap="square" lIns="0" tIns="0" rIns="0" bIns="0" rtlCol="0">
                <a:spAutoFit/>
              </a:bodyPr>
              <a:lstStyle/>
              <a:p>
                <a14:m>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𝛼</m:t>
                        </m:r>
                      </m:e>
                    </m:acc>
                  </m:oMath>
                </a14:m>
                <a:r>
                  <a:rPr lang="en-US" dirty="0"/>
                  <a:t> and </a:t>
                </a:r>
                <a14:m>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𝜔</m:t>
                        </m:r>
                      </m:e>
                    </m:acc>
                  </m:oMath>
                </a14:m>
                <a:r>
                  <a:rPr lang="en-US" dirty="0"/>
                  <a:t> are along the same axis but could have the same direction or opposite direction (depending if the rotational motion speeding or speeding down).</a:t>
                </a:r>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725741" y="2205828"/>
                <a:ext cx="7390475" cy="553998"/>
              </a:xfrm>
              <a:prstGeom prst="rect">
                <a:avLst/>
              </a:prstGeom>
              <a:blipFill rotWithShape="1">
                <a:blip r:embed="rId2"/>
                <a:stretch>
                  <a:fillRect l="-8" t="-85" r="4" b="21"/>
                </a:stretch>
              </a:blipFill>
            </p:spPr>
            <p:txBody>
              <a:bodyPr/>
              <a:lstStyle/>
              <a:p>
                <a:r>
                  <a:rPr lang="zh-CN" altLang="en-US">
                    <a:noFill/>
                  </a:rPr>
                  <a:t> </a:t>
                </a:r>
              </a:p>
            </p:txBody>
          </p:sp>
        </mc:Fallback>
      </mc:AlternateContent>
      <p:sp>
        <p:nvSpPr>
          <p:cNvPr id="10" name="TextBox 9"/>
          <p:cNvSpPr txBox="1"/>
          <p:nvPr/>
        </p:nvSpPr>
        <p:spPr>
          <a:xfrm>
            <a:off x="332257" y="3387305"/>
            <a:ext cx="2170113" cy="369332"/>
          </a:xfrm>
          <a:prstGeom prst="rect">
            <a:avLst/>
          </a:prstGeom>
          <a:noFill/>
        </p:spPr>
        <p:txBody>
          <a:bodyPr wrap="square" rtlCol="0">
            <a:spAutoFit/>
          </a:bodyPr>
          <a:lstStyle/>
          <a:p>
            <a:r>
              <a:rPr lang="en-GB" dirty="0"/>
              <a:t>Example:</a:t>
            </a:r>
            <a:endParaRPr lang="en-US" dirty="0"/>
          </a:p>
        </p:txBody>
      </p:sp>
      <p:sp>
        <p:nvSpPr>
          <p:cNvPr id="13" name="Right Brace 12"/>
          <p:cNvSpPr/>
          <p:nvPr/>
        </p:nvSpPr>
        <p:spPr>
          <a:xfrm rot="5400000">
            <a:off x="2436104" y="4577824"/>
            <a:ext cx="468560" cy="135495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1907704" y="5498589"/>
            <a:ext cx="1512168" cy="923330"/>
          </a:xfrm>
          <a:prstGeom prst="rect">
            <a:avLst/>
          </a:prstGeom>
          <a:noFill/>
        </p:spPr>
        <p:txBody>
          <a:bodyPr wrap="square" rtlCol="0">
            <a:spAutoFit/>
          </a:bodyPr>
          <a:lstStyle/>
          <a:p>
            <a:r>
              <a:rPr lang="en-GB" dirty="0"/>
              <a:t>Same sign, the rotation speeding up</a:t>
            </a:r>
            <a:endParaRPr lang="en-US" dirty="0"/>
          </a:p>
        </p:txBody>
      </p:sp>
      <p:cxnSp>
        <p:nvCxnSpPr>
          <p:cNvPr id="24" name="Straight Connector 23"/>
          <p:cNvCxnSpPr/>
          <p:nvPr/>
        </p:nvCxnSpPr>
        <p:spPr>
          <a:xfrm>
            <a:off x="3347863" y="3387305"/>
            <a:ext cx="0" cy="331408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788024" y="3539705"/>
            <a:ext cx="0" cy="211375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1" name="TextBox 50"/>
              <p:cNvSpPr txBox="1"/>
              <p:nvPr/>
            </p:nvSpPr>
            <p:spPr>
              <a:xfrm>
                <a:off x="3419872" y="749911"/>
                <a:ext cx="2002215" cy="105182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en-US" sz="3600" i="1" smtClean="0">
                              <a:latin typeface="Cambria Math" panose="02040503050406030204" pitchFamily="18" charset="0"/>
                              <a:ea typeface="Cambria Math" panose="02040503050406030204" pitchFamily="18" charset="0"/>
                            </a:rPr>
                            <m:t>𝛼</m:t>
                          </m:r>
                        </m:e>
                        <m:sub>
                          <m:r>
                            <a:rPr lang="en-GB" sz="3600" b="0" i="1" smtClean="0">
                              <a:latin typeface="Cambria Math" panose="02040503050406030204" pitchFamily="18" charset="0"/>
                            </a:rPr>
                            <m:t>𝑧</m:t>
                          </m:r>
                        </m:sub>
                      </m:sSub>
                      <m:r>
                        <a:rPr lang="en-GB" sz="3600" b="0" i="1" smtClean="0">
                          <a:latin typeface="Cambria Math" panose="02040503050406030204" pitchFamily="18" charset="0"/>
                        </a:rPr>
                        <m:t>=</m:t>
                      </m:r>
                      <m:f>
                        <m:fPr>
                          <m:ctrlPr>
                            <a:rPr lang="en-GB" sz="3600" b="0" i="1" smtClean="0">
                              <a:latin typeface="Cambria Math" panose="02040503050406030204" pitchFamily="18" charset="0"/>
                            </a:rPr>
                          </m:ctrlPr>
                        </m:fPr>
                        <m:num>
                          <m:r>
                            <a:rPr lang="en-GB" sz="3600" b="0" i="1" smtClean="0">
                              <a:latin typeface="Cambria Math" panose="02040503050406030204" pitchFamily="18" charset="0"/>
                            </a:rPr>
                            <m:t>𝑑</m:t>
                          </m:r>
                          <m:sSub>
                            <m:sSubPr>
                              <m:ctrlPr>
                                <a:rPr lang="en-GB" sz="3600" b="0" i="1" smtClean="0">
                                  <a:latin typeface="Cambria Math" panose="02040503050406030204" pitchFamily="18" charset="0"/>
                                </a:rPr>
                              </m:ctrlPr>
                            </m:sSubPr>
                            <m:e>
                              <m:r>
                                <a:rPr lang="en-GB" sz="3600" b="0" i="1" smtClean="0">
                                  <a:latin typeface="Cambria Math" panose="02040503050406030204" pitchFamily="18" charset="0"/>
                                  <a:ea typeface="Cambria Math" panose="02040503050406030204" pitchFamily="18" charset="0"/>
                                </a:rPr>
                                <m:t>𝜔</m:t>
                              </m:r>
                            </m:e>
                            <m:sub>
                              <m:r>
                                <a:rPr lang="en-GB" sz="3600" b="0" i="1" smtClean="0">
                                  <a:latin typeface="Cambria Math" panose="02040503050406030204" pitchFamily="18" charset="0"/>
                                </a:rPr>
                                <m:t>𝑧</m:t>
                              </m:r>
                            </m:sub>
                          </m:sSub>
                        </m:num>
                        <m:den>
                          <m:r>
                            <a:rPr lang="en-GB" sz="3600" b="0" i="1" smtClean="0">
                              <a:latin typeface="Cambria Math" panose="02040503050406030204" pitchFamily="18" charset="0"/>
                            </a:rPr>
                            <m:t>𝑑𝑡</m:t>
                          </m:r>
                        </m:den>
                      </m:f>
                    </m:oMath>
                  </m:oMathPara>
                </a14:m>
                <a:endParaRPr lang="en-US" sz="3600" dirty="0"/>
              </a:p>
            </p:txBody>
          </p:sp>
        </mc:Choice>
        <mc:Fallback>
          <p:sp>
            <p:nvSpPr>
              <p:cNvPr id="51" name="TextBox 50"/>
              <p:cNvSpPr txBox="1">
                <a:spLocks noRot="1" noChangeAspect="1" noMove="1" noResize="1" noEditPoints="1" noAdjustHandles="1" noChangeArrowheads="1" noChangeShapeType="1" noTextEdit="1"/>
              </p:cNvSpPr>
              <p:nvPr/>
            </p:nvSpPr>
            <p:spPr>
              <a:xfrm>
                <a:off x="3419872" y="749911"/>
                <a:ext cx="2002215" cy="1051826"/>
              </a:xfrm>
              <a:prstGeom prst="rect">
                <a:avLst/>
              </a:prstGeom>
              <a:blipFill rotWithShape="1">
                <a:blip r:embed="rId3"/>
                <a:stretch>
                  <a:fillRect l="-20" t="-58" r="-2546" b="23"/>
                </a:stretch>
              </a:blipFill>
            </p:spPr>
            <p:txBody>
              <a:bodyPr/>
              <a:lstStyle/>
              <a:p>
                <a:r>
                  <a:rPr lang="zh-CN" altLang="en-US">
                    <a:noFill/>
                  </a:rPr>
                  <a:t> </a:t>
                </a:r>
              </a:p>
            </p:txBody>
          </p:sp>
        </mc:Fallback>
      </mc:AlternateContent>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1"/>
          <a:stretch>
            <a:fillRect/>
          </a:stretch>
        </p:blipFill>
        <p:spPr>
          <a:xfrm>
            <a:off x="1384510" y="3081179"/>
            <a:ext cx="5978382" cy="3156109"/>
          </a:xfrm>
          <a:prstGeom prst="rect">
            <a:avLst/>
          </a:prstGeom>
        </p:spPr>
      </p:pic>
      <p:sp>
        <p:nvSpPr>
          <p:cNvPr id="2" name="Title 1"/>
          <p:cNvSpPr>
            <a:spLocks noGrp="1"/>
          </p:cNvSpPr>
          <p:nvPr>
            <p:ph type="title"/>
          </p:nvPr>
        </p:nvSpPr>
        <p:spPr>
          <a:xfrm>
            <a:off x="648028" y="-99392"/>
            <a:ext cx="8229600" cy="1143000"/>
          </a:xfrm>
        </p:spPr>
        <p:txBody>
          <a:bodyPr/>
          <a:lstStyle/>
          <a:p>
            <a:r>
              <a:rPr lang="en-GB" dirty="0"/>
              <a:t>The angular acceleration</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18" name="TextBox 17"/>
              <p:cNvSpPr txBox="1"/>
              <p:nvPr/>
            </p:nvSpPr>
            <p:spPr>
              <a:xfrm>
                <a:off x="725741" y="2205828"/>
                <a:ext cx="7390475" cy="553998"/>
              </a:xfrm>
              <a:prstGeom prst="rect">
                <a:avLst/>
              </a:prstGeom>
              <a:noFill/>
            </p:spPr>
            <p:txBody>
              <a:bodyPr wrap="square" lIns="0" tIns="0" rIns="0" bIns="0" rtlCol="0">
                <a:spAutoFit/>
              </a:bodyPr>
              <a:lstStyle/>
              <a:p>
                <a14:m>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𝛼</m:t>
                        </m:r>
                      </m:e>
                    </m:acc>
                  </m:oMath>
                </a14:m>
                <a:r>
                  <a:rPr lang="en-US" dirty="0"/>
                  <a:t> and </a:t>
                </a:r>
                <a14:m>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𝜔</m:t>
                        </m:r>
                      </m:e>
                    </m:acc>
                  </m:oMath>
                </a14:m>
                <a:r>
                  <a:rPr lang="en-US" dirty="0"/>
                  <a:t> are along the same axis but could have the same direction or opposite direction (depending if the rotational motion speeding or speeding down).</a:t>
                </a:r>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725741" y="2205828"/>
                <a:ext cx="7390475" cy="553998"/>
              </a:xfrm>
              <a:prstGeom prst="rect">
                <a:avLst/>
              </a:prstGeom>
              <a:blipFill rotWithShape="1">
                <a:blip r:embed="rId2"/>
                <a:stretch>
                  <a:fillRect l="-8" t="-85" r="4" b="21"/>
                </a:stretch>
              </a:blipFill>
            </p:spPr>
            <p:txBody>
              <a:bodyPr/>
              <a:lstStyle/>
              <a:p>
                <a:r>
                  <a:rPr lang="zh-CN" altLang="en-US">
                    <a:noFill/>
                  </a:rPr>
                  <a:t> </a:t>
                </a:r>
              </a:p>
            </p:txBody>
          </p:sp>
        </mc:Fallback>
      </mc:AlternateContent>
      <p:sp>
        <p:nvSpPr>
          <p:cNvPr id="10" name="TextBox 9"/>
          <p:cNvSpPr txBox="1"/>
          <p:nvPr/>
        </p:nvSpPr>
        <p:spPr>
          <a:xfrm>
            <a:off x="332257" y="3387305"/>
            <a:ext cx="2170113" cy="369332"/>
          </a:xfrm>
          <a:prstGeom prst="rect">
            <a:avLst/>
          </a:prstGeom>
          <a:noFill/>
        </p:spPr>
        <p:txBody>
          <a:bodyPr wrap="square" rtlCol="0">
            <a:spAutoFit/>
          </a:bodyPr>
          <a:lstStyle/>
          <a:p>
            <a:r>
              <a:rPr lang="en-GB" dirty="0"/>
              <a:t>Example:</a:t>
            </a:r>
            <a:endParaRPr lang="en-US" dirty="0"/>
          </a:p>
        </p:txBody>
      </p:sp>
      <p:sp>
        <p:nvSpPr>
          <p:cNvPr id="13" name="Right Brace 12"/>
          <p:cNvSpPr/>
          <p:nvPr/>
        </p:nvSpPr>
        <p:spPr>
          <a:xfrm rot="5400000">
            <a:off x="2436104" y="4577824"/>
            <a:ext cx="468560" cy="135495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1907704" y="5498589"/>
            <a:ext cx="1512168" cy="923330"/>
          </a:xfrm>
          <a:prstGeom prst="rect">
            <a:avLst/>
          </a:prstGeom>
          <a:noFill/>
        </p:spPr>
        <p:txBody>
          <a:bodyPr wrap="square" rtlCol="0">
            <a:spAutoFit/>
          </a:bodyPr>
          <a:lstStyle/>
          <a:p>
            <a:r>
              <a:rPr lang="en-GB" dirty="0"/>
              <a:t>Same sign, the rotation speeding up</a:t>
            </a:r>
            <a:endParaRPr lang="en-US" dirty="0"/>
          </a:p>
        </p:txBody>
      </p:sp>
      <p:cxnSp>
        <p:nvCxnSpPr>
          <p:cNvPr id="24" name="Straight Connector 23"/>
          <p:cNvCxnSpPr/>
          <p:nvPr/>
        </p:nvCxnSpPr>
        <p:spPr>
          <a:xfrm>
            <a:off x="3347863" y="3387305"/>
            <a:ext cx="0" cy="331408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1" name="Right Brace 40"/>
          <p:cNvSpPr/>
          <p:nvPr/>
        </p:nvSpPr>
        <p:spPr>
          <a:xfrm rot="5400000">
            <a:off x="3863070" y="4534631"/>
            <a:ext cx="468560" cy="135495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6" name="Straight Connector 45"/>
          <p:cNvCxnSpPr/>
          <p:nvPr/>
        </p:nvCxnSpPr>
        <p:spPr>
          <a:xfrm>
            <a:off x="4788024" y="3539705"/>
            <a:ext cx="0" cy="211375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347863" y="5518398"/>
            <a:ext cx="1880346" cy="923330"/>
          </a:xfrm>
          <a:prstGeom prst="rect">
            <a:avLst/>
          </a:prstGeom>
          <a:noFill/>
        </p:spPr>
        <p:txBody>
          <a:bodyPr wrap="square" rtlCol="0">
            <a:spAutoFit/>
          </a:bodyPr>
          <a:lstStyle/>
          <a:p>
            <a:r>
              <a:rPr lang="en-GB" dirty="0"/>
              <a:t>Opposite sign, the rotation speeding down.</a:t>
            </a:r>
            <a:endParaRPr lang="en-US" dirty="0"/>
          </a:p>
        </p:txBody>
      </p:sp>
      <mc:AlternateContent xmlns:mc="http://schemas.openxmlformats.org/markup-compatibility/2006">
        <mc:Choice xmlns:a14="http://schemas.microsoft.com/office/drawing/2010/main" Requires="a14">
          <p:sp>
            <p:nvSpPr>
              <p:cNvPr id="51" name="TextBox 50"/>
              <p:cNvSpPr txBox="1"/>
              <p:nvPr/>
            </p:nvSpPr>
            <p:spPr>
              <a:xfrm>
                <a:off x="3419872" y="749911"/>
                <a:ext cx="2002215" cy="105182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en-US" sz="3600" i="1" smtClean="0">
                              <a:latin typeface="Cambria Math" panose="02040503050406030204" pitchFamily="18" charset="0"/>
                              <a:ea typeface="Cambria Math" panose="02040503050406030204" pitchFamily="18" charset="0"/>
                            </a:rPr>
                            <m:t>𝛼</m:t>
                          </m:r>
                        </m:e>
                        <m:sub>
                          <m:r>
                            <a:rPr lang="en-GB" sz="3600" b="0" i="1" smtClean="0">
                              <a:latin typeface="Cambria Math" panose="02040503050406030204" pitchFamily="18" charset="0"/>
                            </a:rPr>
                            <m:t>𝑧</m:t>
                          </m:r>
                        </m:sub>
                      </m:sSub>
                      <m:r>
                        <a:rPr lang="en-GB" sz="3600" b="0" i="1" smtClean="0">
                          <a:latin typeface="Cambria Math" panose="02040503050406030204" pitchFamily="18" charset="0"/>
                        </a:rPr>
                        <m:t>=</m:t>
                      </m:r>
                      <m:f>
                        <m:fPr>
                          <m:ctrlPr>
                            <a:rPr lang="en-GB" sz="3600" b="0" i="1" smtClean="0">
                              <a:latin typeface="Cambria Math" panose="02040503050406030204" pitchFamily="18" charset="0"/>
                            </a:rPr>
                          </m:ctrlPr>
                        </m:fPr>
                        <m:num>
                          <m:r>
                            <a:rPr lang="en-GB" sz="3600" b="0" i="1" smtClean="0">
                              <a:latin typeface="Cambria Math" panose="02040503050406030204" pitchFamily="18" charset="0"/>
                            </a:rPr>
                            <m:t>𝑑</m:t>
                          </m:r>
                          <m:sSub>
                            <m:sSubPr>
                              <m:ctrlPr>
                                <a:rPr lang="en-GB" sz="3600" b="0" i="1" smtClean="0">
                                  <a:latin typeface="Cambria Math" panose="02040503050406030204" pitchFamily="18" charset="0"/>
                                </a:rPr>
                              </m:ctrlPr>
                            </m:sSubPr>
                            <m:e>
                              <m:r>
                                <a:rPr lang="en-GB" sz="3600" b="0" i="1" smtClean="0">
                                  <a:latin typeface="Cambria Math" panose="02040503050406030204" pitchFamily="18" charset="0"/>
                                  <a:ea typeface="Cambria Math" panose="02040503050406030204" pitchFamily="18" charset="0"/>
                                </a:rPr>
                                <m:t>𝜔</m:t>
                              </m:r>
                            </m:e>
                            <m:sub>
                              <m:r>
                                <a:rPr lang="en-GB" sz="3600" b="0" i="1" smtClean="0">
                                  <a:latin typeface="Cambria Math" panose="02040503050406030204" pitchFamily="18" charset="0"/>
                                </a:rPr>
                                <m:t>𝑧</m:t>
                              </m:r>
                            </m:sub>
                          </m:sSub>
                        </m:num>
                        <m:den>
                          <m:r>
                            <a:rPr lang="en-GB" sz="3600" b="0" i="1" smtClean="0">
                              <a:latin typeface="Cambria Math" panose="02040503050406030204" pitchFamily="18" charset="0"/>
                            </a:rPr>
                            <m:t>𝑑𝑡</m:t>
                          </m:r>
                        </m:den>
                      </m:f>
                    </m:oMath>
                  </m:oMathPara>
                </a14:m>
                <a:endParaRPr lang="en-US" sz="3600" dirty="0"/>
              </a:p>
            </p:txBody>
          </p:sp>
        </mc:Choice>
        <mc:Fallback>
          <p:sp>
            <p:nvSpPr>
              <p:cNvPr id="51" name="TextBox 50"/>
              <p:cNvSpPr txBox="1">
                <a:spLocks noRot="1" noChangeAspect="1" noMove="1" noResize="1" noEditPoints="1" noAdjustHandles="1" noChangeArrowheads="1" noChangeShapeType="1" noTextEdit="1"/>
              </p:cNvSpPr>
              <p:nvPr/>
            </p:nvSpPr>
            <p:spPr>
              <a:xfrm>
                <a:off x="3419872" y="749911"/>
                <a:ext cx="2002215" cy="1051826"/>
              </a:xfrm>
              <a:prstGeom prst="rect">
                <a:avLst/>
              </a:prstGeom>
              <a:blipFill rotWithShape="1">
                <a:blip r:embed="rId3"/>
                <a:stretch>
                  <a:fillRect l="-20" t="-58" r="-2546" b="23"/>
                </a:stretch>
              </a:blipFill>
            </p:spPr>
            <p:txBody>
              <a:bodyPr/>
              <a:lstStyle/>
              <a:p>
                <a:r>
                  <a:rPr lang="zh-CN" altLang="en-US">
                    <a:noFill/>
                  </a:rPr>
                  <a:t> </a:t>
                </a:r>
              </a:p>
            </p:txBody>
          </p:sp>
        </mc:Fallback>
      </mc:AlternateContent>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1"/>
          <a:stretch>
            <a:fillRect/>
          </a:stretch>
        </p:blipFill>
        <p:spPr>
          <a:xfrm>
            <a:off x="1384510" y="3081179"/>
            <a:ext cx="5978382" cy="3156109"/>
          </a:xfrm>
          <a:prstGeom prst="rect">
            <a:avLst/>
          </a:prstGeom>
        </p:spPr>
      </p:pic>
      <p:sp>
        <p:nvSpPr>
          <p:cNvPr id="2" name="Title 1"/>
          <p:cNvSpPr>
            <a:spLocks noGrp="1"/>
          </p:cNvSpPr>
          <p:nvPr>
            <p:ph type="title"/>
          </p:nvPr>
        </p:nvSpPr>
        <p:spPr>
          <a:xfrm>
            <a:off x="648028" y="-99392"/>
            <a:ext cx="8229600" cy="1143000"/>
          </a:xfrm>
        </p:spPr>
        <p:txBody>
          <a:bodyPr/>
          <a:lstStyle/>
          <a:p>
            <a:r>
              <a:rPr lang="en-GB" dirty="0"/>
              <a:t>The angular acceleration</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18" name="TextBox 17"/>
              <p:cNvSpPr txBox="1"/>
              <p:nvPr/>
            </p:nvSpPr>
            <p:spPr>
              <a:xfrm>
                <a:off x="725741" y="2205828"/>
                <a:ext cx="7390475" cy="553998"/>
              </a:xfrm>
              <a:prstGeom prst="rect">
                <a:avLst/>
              </a:prstGeom>
              <a:noFill/>
            </p:spPr>
            <p:txBody>
              <a:bodyPr wrap="square" lIns="0" tIns="0" rIns="0" bIns="0" rtlCol="0">
                <a:spAutoFit/>
              </a:bodyPr>
              <a:lstStyle/>
              <a:p>
                <a14:m>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𝛼</m:t>
                        </m:r>
                      </m:e>
                    </m:acc>
                  </m:oMath>
                </a14:m>
                <a:r>
                  <a:rPr lang="en-US" dirty="0"/>
                  <a:t> and </a:t>
                </a:r>
                <a14:m>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𝜔</m:t>
                        </m:r>
                      </m:e>
                    </m:acc>
                  </m:oMath>
                </a14:m>
                <a:r>
                  <a:rPr lang="en-US" dirty="0"/>
                  <a:t> are along the same axis but could have the same direction or opposite direction (depending if the rotational motion speeding or speeding down).</a:t>
                </a:r>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725741" y="2205828"/>
                <a:ext cx="7390475" cy="553998"/>
              </a:xfrm>
              <a:prstGeom prst="rect">
                <a:avLst/>
              </a:prstGeom>
              <a:blipFill rotWithShape="1">
                <a:blip r:embed="rId2"/>
                <a:stretch>
                  <a:fillRect l="-8" t="-85" r="4" b="21"/>
                </a:stretch>
              </a:blipFill>
            </p:spPr>
            <p:txBody>
              <a:bodyPr/>
              <a:lstStyle/>
              <a:p>
                <a:r>
                  <a:rPr lang="zh-CN" altLang="en-US">
                    <a:noFill/>
                  </a:rPr>
                  <a:t> </a:t>
                </a:r>
              </a:p>
            </p:txBody>
          </p:sp>
        </mc:Fallback>
      </mc:AlternateContent>
      <p:sp>
        <p:nvSpPr>
          <p:cNvPr id="10" name="TextBox 9"/>
          <p:cNvSpPr txBox="1"/>
          <p:nvPr/>
        </p:nvSpPr>
        <p:spPr>
          <a:xfrm>
            <a:off x="332257" y="3387305"/>
            <a:ext cx="2170113" cy="369332"/>
          </a:xfrm>
          <a:prstGeom prst="rect">
            <a:avLst/>
          </a:prstGeom>
          <a:noFill/>
        </p:spPr>
        <p:txBody>
          <a:bodyPr wrap="square" rtlCol="0">
            <a:spAutoFit/>
          </a:bodyPr>
          <a:lstStyle/>
          <a:p>
            <a:r>
              <a:rPr lang="en-GB" dirty="0"/>
              <a:t>Example:</a:t>
            </a:r>
            <a:endParaRPr lang="en-US" dirty="0"/>
          </a:p>
        </p:txBody>
      </p:sp>
      <p:sp>
        <p:nvSpPr>
          <p:cNvPr id="13" name="Right Brace 12"/>
          <p:cNvSpPr/>
          <p:nvPr/>
        </p:nvSpPr>
        <p:spPr>
          <a:xfrm rot="5400000">
            <a:off x="2436104" y="4577824"/>
            <a:ext cx="468560" cy="135495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1907704" y="5498589"/>
            <a:ext cx="1512168" cy="923330"/>
          </a:xfrm>
          <a:prstGeom prst="rect">
            <a:avLst/>
          </a:prstGeom>
          <a:noFill/>
        </p:spPr>
        <p:txBody>
          <a:bodyPr wrap="square" rtlCol="0">
            <a:spAutoFit/>
          </a:bodyPr>
          <a:lstStyle/>
          <a:p>
            <a:r>
              <a:rPr lang="en-GB" dirty="0"/>
              <a:t>Same sign, the rotation speeding up</a:t>
            </a:r>
            <a:endParaRPr lang="en-US" dirty="0"/>
          </a:p>
        </p:txBody>
      </p:sp>
      <p:cxnSp>
        <p:nvCxnSpPr>
          <p:cNvPr id="24" name="Straight Connector 23"/>
          <p:cNvCxnSpPr/>
          <p:nvPr/>
        </p:nvCxnSpPr>
        <p:spPr>
          <a:xfrm>
            <a:off x="3347863" y="3387305"/>
            <a:ext cx="0" cy="331408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1" name="Right Brace 40"/>
          <p:cNvSpPr/>
          <p:nvPr/>
        </p:nvSpPr>
        <p:spPr>
          <a:xfrm rot="5400000">
            <a:off x="3863070" y="4534631"/>
            <a:ext cx="468560" cy="135495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6" name="Straight Connector 45"/>
          <p:cNvCxnSpPr/>
          <p:nvPr/>
        </p:nvCxnSpPr>
        <p:spPr>
          <a:xfrm>
            <a:off x="4788024" y="3539705"/>
            <a:ext cx="0" cy="211375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347863" y="5518398"/>
            <a:ext cx="1880346" cy="923330"/>
          </a:xfrm>
          <a:prstGeom prst="rect">
            <a:avLst/>
          </a:prstGeom>
          <a:noFill/>
        </p:spPr>
        <p:txBody>
          <a:bodyPr wrap="square" rtlCol="0">
            <a:spAutoFit/>
          </a:bodyPr>
          <a:lstStyle/>
          <a:p>
            <a:r>
              <a:rPr lang="en-GB" dirty="0"/>
              <a:t>Opposite sign, the rotation speeding down.</a:t>
            </a:r>
            <a:endParaRPr lang="en-US" dirty="0"/>
          </a:p>
        </p:txBody>
      </p:sp>
      <p:sp>
        <p:nvSpPr>
          <p:cNvPr id="49" name="Right Brace 48"/>
          <p:cNvSpPr/>
          <p:nvPr/>
        </p:nvSpPr>
        <p:spPr>
          <a:xfrm rot="16200000">
            <a:off x="5412412" y="3094115"/>
            <a:ext cx="468560" cy="1595031"/>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TextBox 49"/>
          <p:cNvSpPr txBox="1"/>
          <p:nvPr/>
        </p:nvSpPr>
        <p:spPr>
          <a:xfrm>
            <a:off x="4733937" y="3352393"/>
            <a:ext cx="4069114" cy="369332"/>
          </a:xfrm>
          <a:prstGeom prst="rect">
            <a:avLst/>
          </a:prstGeom>
          <a:noFill/>
        </p:spPr>
        <p:txBody>
          <a:bodyPr wrap="square" rtlCol="0">
            <a:spAutoFit/>
          </a:bodyPr>
          <a:lstStyle/>
          <a:p>
            <a:r>
              <a:rPr lang="en-GB" dirty="0"/>
              <a:t>Same sign, the rotation speeding up.</a:t>
            </a:r>
            <a:endParaRPr lang="en-US" dirty="0"/>
          </a:p>
        </p:txBody>
      </p:sp>
      <mc:AlternateContent xmlns:mc="http://schemas.openxmlformats.org/markup-compatibility/2006">
        <mc:Choice xmlns:a14="http://schemas.microsoft.com/office/drawing/2010/main" Requires="a14">
          <p:sp>
            <p:nvSpPr>
              <p:cNvPr id="51" name="TextBox 50"/>
              <p:cNvSpPr txBox="1"/>
              <p:nvPr/>
            </p:nvSpPr>
            <p:spPr>
              <a:xfrm>
                <a:off x="3419872" y="749911"/>
                <a:ext cx="2002215" cy="105182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en-US" sz="3600" i="1" smtClean="0">
                              <a:latin typeface="Cambria Math" panose="02040503050406030204" pitchFamily="18" charset="0"/>
                              <a:ea typeface="Cambria Math" panose="02040503050406030204" pitchFamily="18" charset="0"/>
                            </a:rPr>
                            <m:t>𝛼</m:t>
                          </m:r>
                        </m:e>
                        <m:sub>
                          <m:r>
                            <a:rPr lang="en-GB" sz="3600" b="0" i="1" smtClean="0">
                              <a:latin typeface="Cambria Math" panose="02040503050406030204" pitchFamily="18" charset="0"/>
                            </a:rPr>
                            <m:t>𝑧</m:t>
                          </m:r>
                        </m:sub>
                      </m:sSub>
                      <m:r>
                        <a:rPr lang="en-GB" sz="3600" b="0" i="1" smtClean="0">
                          <a:latin typeface="Cambria Math" panose="02040503050406030204" pitchFamily="18" charset="0"/>
                        </a:rPr>
                        <m:t>=</m:t>
                      </m:r>
                      <m:f>
                        <m:fPr>
                          <m:ctrlPr>
                            <a:rPr lang="en-GB" sz="3600" b="0" i="1" smtClean="0">
                              <a:latin typeface="Cambria Math" panose="02040503050406030204" pitchFamily="18" charset="0"/>
                            </a:rPr>
                          </m:ctrlPr>
                        </m:fPr>
                        <m:num>
                          <m:r>
                            <a:rPr lang="en-GB" sz="3600" b="0" i="1" smtClean="0">
                              <a:latin typeface="Cambria Math" panose="02040503050406030204" pitchFamily="18" charset="0"/>
                            </a:rPr>
                            <m:t>𝑑</m:t>
                          </m:r>
                          <m:sSub>
                            <m:sSubPr>
                              <m:ctrlPr>
                                <a:rPr lang="en-GB" sz="3600" b="0" i="1" smtClean="0">
                                  <a:latin typeface="Cambria Math" panose="02040503050406030204" pitchFamily="18" charset="0"/>
                                </a:rPr>
                              </m:ctrlPr>
                            </m:sSubPr>
                            <m:e>
                              <m:r>
                                <a:rPr lang="en-GB" sz="3600" b="0" i="1" smtClean="0">
                                  <a:latin typeface="Cambria Math" panose="02040503050406030204" pitchFamily="18" charset="0"/>
                                  <a:ea typeface="Cambria Math" panose="02040503050406030204" pitchFamily="18" charset="0"/>
                                </a:rPr>
                                <m:t>𝜔</m:t>
                              </m:r>
                            </m:e>
                            <m:sub>
                              <m:r>
                                <a:rPr lang="en-GB" sz="3600" b="0" i="1" smtClean="0">
                                  <a:latin typeface="Cambria Math" panose="02040503050406030204" pitchFamily="18" charset="0"/>
                                </a:rPr>
                                <m:t>𝑧</m:t>
                              </m:r>
                            </m:sub>
                          </m:sSub>
                        </m:num>
                        <m:den>
                          <m:r>
                            <a:rPr lang="en-GB" sz="3600" b="0" i="1" smtClean="0">
                              <a:latin typeface="Cambria Math" panose="02040503050406030204" pitchFamily="18" charset="0"/>
                            </a:rPr>
                            <m:t>𝑑𝑡</m:t>
                          </m:r>
                        </m:den>
                      </m:f>
                    </m:oMath>
                  </m:oMathPara>
                </a14:m>
                <a:endParaRPr lang="en-US" sz="3600" dirty="0"/>
              </a:p>
            </p:txBody>
          </p:sp>
        </mc:Choice>
        <mc:Fallback>
          <p:sp>
            <p:nvSpPr>
              <p:cNvPr id="51" name="TextBox 50"/>
              <p:cNvSpPr txBox="1">
                <a:spLocks noRot="1" noChangeAspect="1" noMove="1" noResize="1" noEditPoints="1" noAdjustHandles="1" noChangeArrowheads="1" noChangeShapeType="1" noTextEdit="1"/>
              </p:cNvSpPr>
              <p:nvPr/>
            </p:nvSpPr>
            <p:spPr>
              <a:xfrm>
                <a:off x="3419872" y="749911"/>
                <a:ext cx="2002215" cy="1051826"/>
              </a:xfrm>
              <a:prstGeom prst="rect">
                <a:avLst/>
              </a:prstGeom>
              <a:blipFill rotWithShape="1">
                <a:blip r:embed="rId3"/>
                <a:stretch>
                  <a:fillRect l="-20" t="-58" r="-2546" b="23"/>
                </a:stretch>
              </a:blipFill>
            </p:spPr>
            <p:txBody>
              <a:bodyPr/>
              <a:lstStyle/>
              <a:p>
                <a:r>
                  <a:rPr lang="zh-CN" altLang="en-US">
                    <a:noFill/>
                  </a:rPr>
                  <a:t> </a:t>
                </a:r>
              </a:p>
            </p:txBody>
          </p:sp>
        </mc:Fallback>
      </mc:AlternateContent>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028" y="-99392"/>
            <a:ext cx="8229600" cy="1143000"/>
          </a:xfrm>
        </p:spPr>
        <p:txBody>
          <a:bodyPr/>
          <a:lstStyle/>
          <a:p>
            <a:r>
              <a:rPr lang="en-GB" dirty="0"/>
              <a:t>Summary</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xmlns:a14="http://schemas.microsoft.com/office/drawing/2010/main">
        <mc:Choice Requires="a14">
          <p:graphicFrame>
            <p:nvGraphicFramePr>
              <p:cNvPr id="6" name="Table 5"/>
              <p:cNvGraphicFramePr>
                <a:graphicFrameLocks noGrp="1"/>
              </p:cNvGraphicFramePr>
              <p:nvPr/>
            </p:nvGraphicFramePr>
            <p:xfrm>
              <a:off x="827584" y="1340768"/>
              <a:ext cx="7920879" cy="3342958"/>
            </p:xfrm>
            <a:graphic>
              <a:graphicData uri="http://schemas.openxmlformats.org/drawingml/2006/table">
                <a:tbl>
                  <a:tblPr firstRow="1" bandRow="1">
                    <a:tableStyleId>{5C22544A-7EE6-4342-B048-85BDC9FD1C3A}</a:tableStyleId>
                  </a:tblPr>
                  <a:tblGrid>
                    <a:gridCol w="2640293"/>
                    <a:gridCol w="2640293"/>
                    <a:gridCol w="2640293"/>
                  </a:tblGrid>
                  <a:tr h="370840">
                    <a:tc>
                      <a:txBody>
                        <a:bodyPr/>
                        <a:lstStyle/>
                        <a:p>
                          <a:endParaRPr lang="en-US" sz="2800" dirty="0">
                            <a:solidFill>
                              <a:schemeClr val="tx1"/>
                            </a:solidFill>
                          </a:endParaRPr>
                        </a:p>
                      </a:txBody>
                      <a:tcPr/>
                    </a:tc>
                    <a:tc>
                      <a:txBody>
                        <a:bodyPr/>
                        <a:lstStyle/>
                        <a:p>
                          <a:r>
                            <a:rPr lang="en-GB" sz="2800" dirty="0">
                              <a:solidFill>
                                <a:schemeClr val="tx1"/>
                              </a:solidFill>
                            </a:rPr>
                            <a:t>Linear</a:t>
                          </a:r>
                          <a:endParaRPr lang="en-US" sz="2800" dirty="0">
                            <a:solidFill>
                              <a:schemeClr val="tx1"/>
                            </a:solidFill>
                          </a:endParaRPr>
                        </a:p>
                      </a:txBody>
                      <a:tcPr/>
                    </a:tc>
                    <a:tc>
                      <a:txBody>
                        <a:bodyPr/>
                        <a:lstStyle/>
                        <a:p>
                          <a:r>
                            <a:rPr lang="en-GB" sz="2800" dirty="0">
                              <a:solidFill>
                                <a:schemeClr val="tx1"/>
                              </a:solidFill>
                            </a:rPr>
                            <a:t>Angular</a:t>
                          </a:r>
                          <a:endParaRPr lang="en-US" sz="2800" dirty="0">
                            <a:solidFill>
                              <a:schemeClr val="tx1"/>
                            </a:solidFill>
                          </a:endParaRPr>
                        </a:p>
                      </a:txBody>
                      <a:tcPr/>
                    </a:tc>
                  </a:tr>
                  <a:tr h="370840">
                    <a:tc>
                      <a:txBody>
                        <a:bodyPr/>
                        <a:lstStyle/>
                        <a:p>
                          <a:r>
                            <a:rPr lang="en-GB" sz="2800" dirty="0">
                              <a:solidFill>
                                <a:schemeClr val="tx1"/>
                              </a:solidFill>
                            </a:rPr>
                            <a:t>Displacement </a:t>
                          </a:r>
                          <a:endParaRPr lang="en-US" sz="2800" dirty="0">
                            <a:solidFill>
                              <a:schemeClr val="tx1"/>
                            </a:solidFill>
                          </a:endParaRPr>
                        </a:p>
                      </a:txBody>
                      <a:tcPr/>
                    </a:tc>
                    <a:tc>
                      <a:txBody>
                        <a:bodyPr/>
                        <a:lstStyle/>
                        <a:p>
                          <a14:m>
                            <m:oMathPara xmlns:m="http://schemas.openxmlformats.org/officeDocument/2006/math">
                              <m:oMathParaPr>
                                <m:jc m:val="centerGroup"/>
                              </m:oMathParaPr>
                              <m:oMath xmlns:m="http://schemas.openxmlformats.org/officeDocument/2006/math">
                                <m:acc>
                                  <m:accPr>
                                    <m:chr m:val="⃗"/>
                                    <m:ctrlPr>
                                      <a:rPr lang="en-GB" sz="2800" b="0" i="1" baseline="0" smtClean="0">
                                        <a:solidFill>
                                          <a:schemeClr val="tx1"/>
                                        </a:solidFill>
                                        <a:latin typeface="Cambria Math" panose="02040503050406030204" pitchFamily="18" charset="0"/>
                                      </a:rPr>
                                    </m:ctrlPr>
                                  </m:accPr>
                                  <m:e>
                                    <m:r>
                                      <a:rPr lang="en-GB" sz="2800" b="0" i="1" baseline="0" smtClean="0">
                                        <a:solidFill>
                                          <a:schemeClr val="tx1"/>
                                        </a:solidFill>
                                        <a:latin typeface="Cambria Math" panose="02040503050406030204" pitchFamily="18" charset="0"/>
                                      </a:rPr>
                                      <m:t>𝑠</m:t>
                                    </m:r>
                                  </m:e>
                                </m:acc>
                                <m:r>
                                  <a:rPr lang="en-GB" sz="2800" b="0" i="1" baseline="0" smtClean="0">
                                    <a:solidFill>
                                      <a:schemeClr val="tx1"/>
                                    </a:solidFill>
                                    <a:latin typeface="Cambria Math" panose="02040503050406030204" pitchFamily="18" charset="0"/>
                                  </a:rPr>
                                  <m:t>(</m:t>
                                </m:r>
                                <m:r>
                                  <a:rPr lang="en-GB" sz="2800" b="0" i="1" baseline="0" smtClean="0">
                                    <a:solidFill>
                                      <a:schemeClr val="tx1"/>
                                    </a:solidFill>
                                    <a:latin typeface="Cambria Math" panose="02040503050406030204" pitchFamily="18" charset="0"/>
                                  </a:rPr>
                                  <m:t>𝑡</m:t>
                                </m:r>
                                <m:r>
                                  <a:rPr lang="en-GB" sz="2800" b="0" i="1" baseline="0" smtClean="0">
                                    <a:solidFill>
                                      <a:schemeClr val="tx1"/>
                                    </a:solidFill>
                                    <a:latin typeface="Cambria Math" panose="02040503050406030204" pitchFamily="18" charset="0"/>
                                  </a:rPr>
                                  <m:t>)</m:t>
                                </m:r>
                              </m:oMath>
                            </m:oMathPara>
                          </a14:m>
                          <a:endParaRPr lang="en-US" sz="2800" dirty="0">
                            <a:solidFill>
                              <a:schemeClr val="tx1"/>
                            </a:solidFill>
                          </a:endParaRPr>
                        </a:p>
                      </a:txBody>
                      <a:tcPr/>
                    </a:tc>
                    <a:tc>
                      <a:txBody>
                        <a:bodyPr/>
                        <a:lstStyle/>
                        <a:p>
                          <a14:m>
                            <m:oMathPara xmlns:m="http://schemas.openxmlformats.org/officeDocument/2006/math">
                              <m:oMathParaPr>
                                <m:jc m:val="centerGroup"/>
                              </m:oMathParaPr>
                              <m:oMath xmlns:m="http://schemas.openxmlformats.org/officeDocument/2006/math">
                                <m:r>
                                  <a:rPr lang="en-US" sz="2800" i="1" smtClean="0">
                                    <a:solidFill>
                                      <a:schemeClr val="tx1"/>
                                    </a:solidFill>
                                    <a:latin typeface="Cambria Math" panose="02040503050406030204" pitchFamily="18" charset="0"/>
                                    <a:ea typeface="Cambria Math" panose="02040503050406030204" pitchFamily="18" charset="0"/>
                                  </a:rPr>
                                  <m:t>𝜃</m:t>
                                </m:r>
                                <m:r>
                                  <a:rPr lang="en-GB" sz="2800" b="0" i="1" smtClean="0">
                                    <a:solidFill>
                                      <a:schemeClr val="tx1"/>
                                    </a:solidFill>
                                    <a:latin typeface="Cambria Math" panose="02040503050406030204" pitchFamily="18" charset="0"/>
                                    <a:ea typeface="Cambria Math" panose="02040503050406030204" pitchFamily="18" charset="0"/>
                                  </a:rPr>
                                  <m:t>(</m:t>
                                </m:r>
                                <m:r>
                                  <a:rPr lang="en-GB" sz="2800" b="0" i="1" smtClean="0">
                                    <a:solidFill>
                                      <a:schemeClr val="tx1"/>
                                    </a:solidFill>
                                    <a:latin typeface="Cambria Math" panose="02040503050406030204" pitchFamily="18" charset="0"/>
                                    <a:ea typeface="Cambria Math" panose="02040503050406030204" pitchFamily="18" charset="0"/>
                                  </a:rPr>
                                  <m:t>𝑡</m:t>
                                </m:r>
                                <m:r>
                                  <a:rPr lang="en-GB" sz="2800" b="0" i="1" smtClean="0">
                                    <a:solidFill>
                                      <a:schemeClr val="tx1"/>
                                    </a:solidFill>
                                    <a:latin typeface="Cambria Math" panose="02040503050406030204" pitchFamily="18" charset="0"/>
                                    <a:ea typeface="Cambria Math" panose="02040503050406030204" pitchFamily="18" charset="0"/>
                                  </a:rPr>
                                  <m:t>)</m:t>
                                </m:r>
                              </m:oMath>
                            </m:oMathPara>
                          </a14:m>
                          <a:endParaRPr lang="en-US" sz="2800" dirty="0">
                            <a:solidFill>
                              <a:schemeClr val="tx1"/>
                            </a:solidFill>
                          </a:endParaRPr>
                        </a:p>
                      </a:txBody>
                      <a:tcPr/>
                    </a:tc>
                  </a:tr>
                  <a:tr h="370840">
                    <a:tc>
                      <a:txBody>
                        <a:bodyPr/>
                        <a:lstStyle/>
                        <a:p>
                          <a:r>
                            <a:rPr lang="en-GB" sz="2800" dirty="0">
                              <a:solidFill>
                                <a:schemeClr val="tx1"/>
                              </a:solidFill>
                            </a:rPr>
                            <a:t>Instantaneous Velocity </a:t>
                          </a:r>
                          <a:endParaRPr lang="en-US" sz="2800" dirty="0">
                            <a:solidFill>
                              <a:schemeClr val="tx1"/>
                            </a:solidFill>
                          </a:endParaRPr>
                        </a:p>
                      </a:txBody>
                      <a:tcPr/>
                    </a:tc>
                    <a:tc>
                      <a:txBody>
                        <a:bodyPr/>
                        <a:lstStyle/>
                        <a:p>
                          <a14:m>
                            <m:oMathPara xmlns:m="http://schemas.openxmlformats.org/officeDocument/2006/math">
                              <m:oMathParaPr>
                                <m:jc m:val="centerGroup"/>
                              </m:oMathParaPr>
                              <m:oMath xmlns:m="http://schemas.openxmlformats.org/officeDocument/2006/math">
                                <m:f>
                                  <m:fPr>
                                    <m:type m:val="lin"/>
                                    <m:ctrlPr>
                                      <a:rPr lang="en-GB" sz="2800" b="0" i="1" baseline="0" smtClean="0">
                                        <a:solidFill>
                                          <a:schemeClr val="tx1"/>
                                        </a:solidFill>
                                        <a:latin typeface="Cambria Math" panose="02040503050406030204" pitchFamily="18" charset="0"/>
                                      </a:rPr>
                                    </m:ctrlPr>
                                  </m:fPr>
                                  <m:num>
                                    <m:acc>
                                      <m:accPr>
                                        <m:chr m:val="⃗"/>
                                        <m:ctrlPr>
                                          <a:rPr lang="en-GB" sz="2800" b="0" i="1" baseline="0" smtClean="0">
                                            <a:solidFill>
                                              <a:schemeClr val="tx1"/>
                                            </a:solidFill>
                                            <a:latin typeface="Cambria Math" panose="02040503050406030204" pitchFamily="18" charset="0"/>
                                          </a:rPr>
                                        </m:ctrlPr>
                                      </m:accPr>
                                      <m:e>
                                        <m:r>
                                          <a:rPr lang="en-GB" sz="2800" b="0" i="1" baseline="0" smtClean="0">
                                            <a:solidFill>
                                              <a:schemeClr val="tx1"/>
                                            </a:solidFill>
                                            <a:latin typeface="Cambria Math" panose="02040503050406030204" pitchFamily="18" charset="0"/>
                                          </a:rPr>
                                          <m:t>𝑣</m:t>
                                        </m:r>
                                      </m:e>
                                    </m:acc>
                                    <m:r>
                                      <a:rPr lang="en-GB" sz="2800" b="0" i="1" baseline="0" smtClean="0">
                                        <a:solidFill>
                                          <a:schemeClr val="tx1"/>
                                        </a:solidFill>
                                        <a:latin typeface="Cambria Math" panose="02040503050406030204" pitchFamily="18" charset="0"/>
                                      </a:rPr>
                                      <m:t>(</m:t>
                                    </m:r>
                                    <m:r>
                                      <a:rPr lang="en-GB" sz="2800" b="0" i="1" baseline="0" smtClean="0">
                                        <a:solidFill>
                                          <a:schemeClr val="tx1"/>
                                        </a:solidFill>
                                        <a:latin typeface="Cambria Math" panose="02040503050406030204" pitchFamily="18" charset="0"/>
                                      </a:rPr>
                                      <m:t>𝑡</m:t>
                                    </m:r>
                                    <m:r>
                                      <a:rPr lang="en-GB" sz="2800" b="0" i="1" baseline="0" smtClean="0">
                                        <a:solidFill>
                                          <a:schemeClr val="tx1"/>
                                        </a:solidFill>
                                        <a:latin typeface="Cambria Math" panose="02040503050406030204" pitchFamily="18" charset="0"/>
                                      </a:rPr>
                                      <m:t>)=</m:t>
                                    </m:r>
                                    <m:r>
                                      <a:rPr lang="en-GB" sz="2800" b="0" i="1" baseline="0" smtClean="0">
                                        <a:solidFill>
                                          <a:schemeClr val="tx1"/>
                                        </a:solidFill>
                                        <a:latin typeface="Cambria Math" panose="02040503050406030204" pitchFamily="18" charset="0"/>
                                      </a:rPr>
                                      <m:t>𝑑</m:t>
                                    </m:r>
                                    <m:acc>
                                      <m:accPr>
                                        <m:chr m:val="⃗"/>
                                        <m:ctrlPr>
                                          <a:rPr lang="en-GB" sz="2800" b="0" i="1" baseline="0" smtClean="0">
                                            <a:solidFill>
                                              <a:schemeClr val="tx1"/>
                                            </a:solidFill>
                                            <a:latin typeface="Cambria Math" panose="02040503050406030204" pitchFamily="18" charset="0"/>
                                          </a:rPr>
                                        </m:ctrlPr>
                                      </m:accPr>
                                      <m:e>
                                        <m:r>
                                          <a:rPr lang="en-GB" sz="2800" b="0" i="1" baseline="0" smtClean="0">
                                            <a:solidFill>
                                              <a:schemeClr val="tx1"/>
                                            </a:solidFill>
                                            <a:latin typeface="Cambria Math" panose="02040503050406030204" pitchFamily="18" charset="0"/>
                                          </a:rPr>
                                          <m:t>𝑠</m:t>
                                        </m:r>
                                      </m:e>
                                    </m:acc>
                                  </m:num>
                                  <m:den>
                                    <m:r>
                                      <a:rPr lang="en-GB" sz="2800" b="0" i="1" baseline="0" smtClean="0">
                                        <a:solidFill>
                                          <a:schemeClr val="tx1"/>
                                        </a:solidFill>
                                        <a:latin typeface="Cambria Math" panose="02040503050406030204" pitchFamily="18" charset="0"/>
                                      </a:rPr>
                                      <m:t>𝑑𝑡</m:t>
                                    </m:r>
                                  </m:den>
                                </m:f>
                              </m:oMath>
                            </m:oMathPara>
                          </a14:m>
                          <a:endParaRPr lang="en-US" sz="2800" dirty="0">
                            <a:solidFill>
                              <a:schemeClr val="tx1"/>
                            </a:solidFill>
                          </a:endParaRPr>
                        </a:p>
                      </a:txBody>
                      <a:tcPr/>
                    </a:tc>
                    <a:tc>
                      <a:txBody>
                        <a:bodyPr/>
                        <a:lstStyle/>
                        <a:p>
                          <a14:m>
                            <m:oMathPara xmlns:m="http://schemas.openxmlformats.org/officeDocument/2006/math">
                              <m:oMathParaPr>
                                <m:jc m:val="centerGroup"/>
                              </m:oMathParaPr>
                              <m:oMath xmlns:m="http://schemas.openxmlformats.org/officeDocument/2006/math">
                                <m:acc>
                                  <m:accPr>
                                    <m:chr m:val="⃗"/>
                                    <m:ctrlPr>
                                      <a:rPr lang="en-US" sz="2800" i="1" smtClean="0">
                                        <a:solidFill>
                                          <a:schemeClr val="tx1"/>
                                        </a:solidFill>
                                        <a:latin typeface="Cambria Math" panose="02040503050406030204" pitchFamily="18" charset="0"/>
                                        <a:ea typeface="Cambria Math" panose="02040503050406030204" pitchFamily="18" charset="0"/>
                                      </a:rPr>
                                    </m:ctrlPr>
                                  </m:accPr>
                                  <m:e>
                                    <m:r>
                                      <a:rPr lang="en-US" sz="2800" i="1" smtClean="0">
                                        <a:solidFill>
                                          <a:schemeClr val="tx1"/>
                                        </a:solidFill>
                                        <a:latin typeface="Cambria Math" panose="02040503050406030204" pitchFamily="18" charset="0"/>
                                        <a:ea typeface="Cambria Math" panose="02040503050406030204" pitchFamily="18" charset="0"/>
                                      </a:rPr>
                                      <m:t>𝜔</m:t>
                                    </m:r>
                                  </m:e>
                                </m:acc>
                                <m:r>
                                  <a:rPr lang="en-GB" sz="2800" b="0" i="1" smtClean="0">
                                    <a:solidFill>
                                      <a:schemeClr val="tx1"/>
                                    </a:solidFill>
                                    <a:latin typeface="Cambria Math" panose="02040503050406030204" pitchFamily="18" charset="0"/>
                                    <a:ea typeface="Cambria Math" panose="02040503050406030204" pitchFamily="18" charset="0"/>
                                  </a:rPr>
                                  <m:t>(</m:t>
                                </m:r>
                                <m:r>
                                  <a:rPr lang="en-GB" sz="2800" b="0" i="1" smtClean="0">
                                    <a:solidFill>
                                      <a:schemeClr val="tx1"/>
                                    </a:solidFill>
                                    <a:latin typeface="Cambria Math" panose="02040503050406030204" pitchFamily="18" charset="0"/>
                                    <a:ea typeface="Cambria Math" panose="02040503050406030204" pitchFamily="18" charset="0"/>
                                  </a:rPr>
                                  <m:t>𝑡</m:t>
                                </m:r>
                                <m:r>
                                  <a:rPr lang="en-GB" sz="2800" b="0" i="1" smtClean="0">
                                    <a:solidFill>
                                      <a:schemeClr val="tx1"/>
                                    </a:solidFill>
                                    <a:latin typeface="Cambria Math" panose="02040503050406030204" pitchFamily="18" charset="0"/>
                                    <a:ea typeface="Cambria Math" panose="02040503050406030204" pitchFamily="18" charset="0"/>
                                  </a:rPr>
                                  <m:t>)</m:t>
                                </m:r>
                              </m:oMath>
                            </m:oMathPara>
                          </a14:m>
                          <a:endParaRPr lang="en-US" sz="2800" i="1" dirty="0">
                            <a:solidFill>
                              <a:schemeClr val="tx1"/>
                            </a:solidFill>
                            <a:latin typeface="Cambria Math" panose="02040503050406030204" pitchFamily="18" charset="0"/>
                            <a:ea typeface="Cambria Math" panose="02040503050406030204" pitchFamily="18" charset="0"/>
                          </a:endParaRPr>
                        </a:p>
                        <a:p>
                          <a14:m>
                            <m:oMathPara xmlns:m="http://schemas.openxmlformats.org/officeDocument/2006/math">
                              <m:oMathParaPr>
                                <m:jc m:val="centerGroup"/>
                              </m:oMathParaPr>
                              <m:oMath xmlns:m="http://schemas.openxmlformats.org/officeDocument/2006/math">
                                <m:sSub>
                                  <m:sSubPr>
                                    <m:ctrlPr>
                                      <a:rPr lang="en-GB" sz="2800" b="0" i="1" smtClean="0">
                                        <a:solidFill>
                                          <a:schemeClr val="tx1"/>
                                        </a:solidFill>
                                        <a:latin typeface="Cambria Math" panose="02040503050406030204" pitchFamily="18" charset="0"/>
                                        <a:ea typeface="Cambria Math" panose="02040503050406030204" pitchFamily="18" charset="0"/>
                                      </a:rPr>
                                    </m:ctrlPr>
                                  </m:sSubPr>
                                  <m:e>
                                    <m:r>
                                      <a:rPr lang="en-GB" sz="2800" b="0" i="1" smtClean="0">
                                        <a:solidFill>
                                          <a:schemeClr val="tx1"/>
                                        </a:solidFill>
                                        <a:latin typeface="Cambria Math" panose="02040503050406030204" pitchFamily="18" charset="0"/>
                                        <a:ea typeface="Cambria Math" panose="02040503050406030204" pitchFamily="18" charset="0"/>
                                      </a:rPr>
                                      <m:t>𝜔</m:t>
                                    </m:r>
                                  </m:e>
                                  <m:sub>
                                    <m:r>
                                      <a:rPr lang="en-GB" sz="2800" b="0" i="1" smtClean="0">
                                        <a:solidFill>
                                          <a:schemeClr val="tx1"/>
                                        </a:solidFill>
                                        <a:latin typeface="Cambria Math" panose="02040503050406030204" pitchFamily="18" charset="0"/>
                                        <a:ea typeface="Cambria Math" panose="02040503050406030204" pitchFamily="18" charset="0"/>
                                      </a:rPr>
                                      <m:t>𝑧</m:t>
                                    </m:r>
                                  </m:sub>
                                </m:sSub>
                                <m:r>
                                  <a:rPr lang="en-GB" sz="2800" b="0" i="1" smtClean="0">
                                    <a:solidFill>
                                      <a:schemeClr val="tx1"/>
                                    </a:solidFill>
                                    <a:latin typeface="Cambria Math" panose="02040503050406030204" pitchFamily="18" charset="0"/>
                                    <a:ea typeface="Cambria Math" panose="02040503050406030204" pitchFamily="18" charset="0"/>
                                  </a:rPr>
                                  <m:t>(</m:t>
                                </m:r>
                                <m:r>
                                  <a:rPr lang="en-GB" sz="2800" b="0" i="1" smtClean="0">
                                    <a:solidFill>
                                      <a:schemeClr val="tx1"/>
                                    </a:solidFill>
                                    <a:latin typeface="Cambria Math" panose="02040503050406030204" pitchFamily="18" charset="0"/>
                                    <a:ea typeface="Cambria Math" panose="02040503050406030204" pitchFamily="18" charset="0"/>
                                  </a:rPr>
                                  <m:t>𝑡</m:t>
                                </m:r>
                                <m:r>
                                  <a:rPr lang="en-GB" sz="2800" b="0" i="1" smtClean="0">
                                    <a:solidFill>
                                      <a:schemeClr val="tx1"/>
                                    </a:solidFill>
                                    <a:latin typeface="Cambria Math" panose="02040503050406030204" pitchFamily="18" charset="0"/>
                                    <a:ea typeface="Cambria Math" panose="02040503050406030204" pitchFamily="18" charset="0"/>
                                  </a:rPr>
                                  <m:t>)=</m:t>
                                </m:r>
                                <m:f>
                                  <m:fPr>
                                    <m:type m:val="lin"/>
                                    <m:ctrlPr>
                                      <a:rPr lang="en-GB" sz="2800" b="0" i="1" smtClean="0">
                                        <a:solidFill>
                                          <a:schemeClr val="tx1"/>
                                        </a:solidFill>
                                        <a:latin typeface="Cambria Math" panose="02040503050406030204" pitchFamily="18" charset="0"/>
                                        <a:ea typeface="Cambria Math" panose="02040503050406030204" pitchFamily="18" charset="0"/>
                                      </a:rPr>
                                    </m:ctrlPr>
                                  </m:fPr>
                                  <m:num>
                                    <m:r>
                                      <a:rPr lang="en-GB" sz="2800" b="0" i="1" smtClean="0">
                                        <a:solidFill>
                                          <a:schemeClr val="tx1"/>
                                        </a:solidFill>
                                        <a:latin typeface="Cambria Math" panose="02040503050406030204" pitchFamily="18" charset="0"/>
                                        <a:ea typeface="Cambria Math" panose="02040503050406030204" pitchFamily="18" charset="0"/>
                                      </a:rPr>
                                      <m:t>𝑑</m:t>
                                    </m:r>
                                    <m:r>
                                      <a:rPr lang="en-GB" sz="2800" b="0" i="1" smtClean="0">
                                        <a:solidFill>
                                          <a:schemeClr val="tx1"/>
                                        </a:solidFill>
                                        <a:latin typeface="Cambria Math" panose="02040503050406030204" pitchFamily="18" charset="0"/>
                                        <a:ea typeface="Cambria Math" panose="02040503050406030204" pitchFamily="18" charset="0"/>
                                      </a:rPr>
                                      <m:t>𝜃</m:t>
                                    </m:r>
                                  </m:num>
                                  <m:den>
                                    <m:r>
                                      <a:rPr lang="en-GB" sz="2800" b="0" i="1" smtClean="0">
                                        <a:solidFill>
                                          <a:schemeClr val="tx1"/>
                                        </a:solidFill>
                                        <a:latin typeface="Cambria Math" panose="02040503050406030204" pitchFamily="18" charset="0"/>
                                        <a:ea typeface="Cambria Math" panose="02040503050406030204" pitchFamily="18" charset="0"/>
                                      </a:rPr>
                                      <m:t>𝑑𝑡</m:t>
                                    </m:r>
                                  </m:den>
                                </m:f>
                              </m:oMath>
                            </m:oMathPara>
                          </a14:m>
                          <a:endParaRPr lang="en-US" sz="2800" dirty="0">
                            <a:solidFill>
                              <a:schemeClr val="tx1"/>
                            </a:solidFill>
                          </a:endParaRPr>
                        </a:p>
                      </a:txBody>
                      <a:tcPr/>
                    </a:tc>
                  </a:tr>
                  <a:tr h="370840">
                    <a:tc>
                      <a:txBody>
                        <a:bodyPr/>
                        <a:lstStyle/>
                        <a:p>
                          <a:r>
                            <a:rPr lang="en-GB" sz="2800" dirty="0">
                              <a:solidFill>
                                <a:schemeClr val="tx1"/>
                              </a:solidFill>
                            </a:rPr>
                            <a:t>Instantaneous Acceleration</a:t>
                          </a:r>
                          <a:r>
                            <a:rPr lang="en-GB" sz="2800" baseline="0" dirty="0">
                              <a:solidFill>
                                <a:schemeClr val="tx1"/>
                              </a:solidFill>
                            </a:rPr>
                            <a:t> </a:t>
                          </a:r>
                          <a:endParaRPr lang="en-US" sz="2800" dirty="0">
                            <a:solidFill>
                              <a:schemeClr val="tx1"/>
                            </a:solidFill>
                          </a:endParaRPr>
                        </a:p>
                      </a:txBody>
                      <a:tcPr/>
                    </a:tc>
                    <a:tc>
                      <a:txBody>
                        <a:bodyPr/>
                        <a:lstStyle/>
                        <a:p>
                          <a14:m>
                            <m:oMathPara xmlns:m="http://schemas.openxmlformats.org/officeDocument/2006/math">
                              <m:oMathParaPr>
                                <m:jc m:val="centerGroup"/>
                              </m:oMathParaPr>
                              <m:oMath xmlns:m="http://schemas.openxmlformats.org/officeDocument/2006/math">
                                <m:acc>
                                  <m:accPr>
                                    <m:chr m:val="⃗"/>
                                    <m:ctrlPr>
                                      <a:rPr lang="en-GB" sz="2800" i="1" smtClean="0">
                                        <a:solidFill>
                                          <a:schemeClr val="tx1"/>
                                        </a:solidFill>
                                        <a:latin typeface="Cambria Math" panose="02040503050406030204" pitchFamily="18" charset="0"/>
                                      </a:rPr>
                                    </m:ctrlPr>
                                  </m:accPr>
                                  <m:e>
                                    <m:r>
                                      <a:rPr lang="en-GB" sz="2800" b="0" i="1" smtClean="0">
                                        <a:solidFill>
                                          <a:schemeClr val="tx1"/>
                                        </a:solidFill>
                                        <a:latin typeface="Cambria Math" panose="02040503050406030204" pitchFamily="18" charset="0"/>
                                      </a:rPr>
                                      <m:t>𝑎</m:t>
                                    </m:r>
                                  </m:e>
                                </m:acc>
                                <m:r>
                                  <a:rPr lang="en-GB" sz="2800" b="0" i="1" smtClean="0">
                                    <a:solidFill>
                                      <a:schemeClr val="tx1"/>
                                    </a:solidFill>
                                    <a:latin typeface="Cambria Math" panose="02040503050406030204" pitchFamily="18" charset="0"/>
                                  </a:rPr>
                                  <m:t>(</m:t>
                                </m:r>
                                <m:r>
                                  <a:rPr lang="en-GB" sz="2800" b="0" i="1" smtClean="0">
                                    <a:solidFill>
                                      <a:schemeClr val="tx1"/>
                                    </a:solidFill>
                                    <a:latin typeface="Cambria Math" panose="02040503050406030204" pitchFamily="18" charset="0"/>
                                  </a:rPr>
                                  <m:t>𝑡</m:t>
                                </m:r>
                                <m:r>
                                  <a:rPr lang="en-GB" sz="2800" b="0" i="1" smtClean="0">
                                    <a:solidFill>
                                      <a:schemeClr val="tx1"/>
                                    </a:solidFill>
                                    <a:latin typeface="Cambria Math" panose="02040503050406030204" pitchFamily="18" charset="0"/>
                                  </a:rPr>
                                  <m:t>)=</m:t>
                                </m:r>
                                <m:r>
                                  <a:rPr lang="en-GB" sz="2800" b="0" i="1" smtClean="0">
                                    <a:solidFill>
                                      <a:schemeClr val="tx1"/>
                                    </a:solidFill>
                                    <a:latin typeface="Cambria Math" panose="02040503050406030204" pitchFamily="18" charset="0"/>
                                  </a:rPr>
                                  <m:t>𝑑</m:t>
                                </m:r>
                                <m:acc>
                                  <m:accPr>
                                    <m:chr m:val="⃗"/>
                                    <m:ctrlPr>
                                      <a:rPr lang="en-GB" sz="2800" b="0" i="1" smtClean="0">
                                        <a:solidFill>
                                          <a:schemeClr val="tx1"/>
                                        </a:solidFill>
                                        <a:latin typeface="Cambria Math" panose="02040503050406030204" pitchFamily="18" charset="0"/>
                                      </a:rPr>
                                    </m:ctrlPr>
                                  </m:accPr>
                                  <m:e>
                                    <m:r>
                                      <a:rPr lang="en-GB" sz="2800" b="0" i="1" smtClean="0">
                                        <a:solidFill>
                                          <a:schemeClr val="tx1"/>
                                        </a:solidFill>
                                        <a:latin typeface="Cambria Math" panose="02040503050406030204" pitchFamily="18" charset="0"/>
                                      </a:rPr>
                                      <m:t>𝑣</m:t>
                                    </m:r>
                                  </m:e>
                                </m:acc>
                                <m:r>
                                  <a:rPr lang="en-GB" sz="2800" b="0" i="1" smtClean="0">
                                    <a:solidFill>
                                      <a:schemeClr val="tx1"/>
                                    </a:solidFill>
                                    <a:latin typeface="Cambria Math" panose="02040503050406030204" pitchFamily="18" charset="0"/>
                                  </a:rPr>
                                  <m:t>/</m:t>
                                </m:r>
                                <m:r>
                                  <a:rPr lang="en-GB" sz="2800" b="0" i="1" smtClean="0">
                                    <a:solidFill>
                                      <a:schemeClr val="tx1"/>
                                    </a:solidFill>
                                    <a:latin typeface="Cambria Math" panose="02040503050406030204" pitchFamily="18" charset="0"/>
                                  </a:rPr>
                                  <m:t>𝑑𝑡</m:t>
                                </m:r>
                              </m:oMath>
                            </m:oMathPara>
                          </a14:m>
                          <a:endParaRPr lang="en-US" sz="2800" dirty="0">
                            <a:solidFill>
                              <a:schemeClr val="tx1"/>
                            </a:solidFill>
                          </a:endParaRPr>
                        </a:p>
                      </a:txBody>
                      <a:tcPr/>
                    </a:tc>
                    <a:tc>
                      <a:txBody>
                        <a:bodyPr/>
                        <a:lstStyle/>
                        <a:p>
                          <a14:m>
                            <m:oMathPara xmlns:m="http://schemas.openxmlformats.org/officeDocument/2006/math">
                              <m:oMathParaPr>
                                <m:jc m:val="centerGroup"/>
                              </m:oMathParaPr>
                              <m:oMath xmlns:m="http://schemas.openxmlformats.org/officeDocument/2006/math">
                                <m:acc>
                                  <m:accPr>
                                    <m:chr m:val="⃗"/>
                                    <m:ctrlPr>
                                      <a:rPr lang="en-GB" sz="2800" b="0" i="1" smtClean="0">
                                        <a:solidFill>
                                          <a:schemeClr val="tx1"/>
                                        </a:solidFill>
                                        <a:latin typeface="Cambria Math" panose="02040503050406030204" pitchFamily="18" charset="0"/>
                                        <a:ea typeface="Cambria Math" panose="02040503050406030204" pitchFamily="18" charset="0"/>
                                      </a:rPr>
                                    </m:ctrlPr>
                                  </m:accPr>
                                  <m:e>
                                    <m:r>
                                      <a:rPr lang="en-GB" sz="2800" b="0" i="1" smtClean="0">
                                        <a:solidFill>
                                          <a:schemeClr val="tx1"/>
                                        </a:solidFill>
                                        <a:latin typeface="Cambria Math" panose="02040503050406030204" pitchFamily="18" charset="0"/>
                                        <a:ea typeface="Cambria Math" panose="02040503050406030204" pitchFamily="18" charset="0"/>
                                      </a:rPr>
                                      <m:t>𝛼</m:t>
                                    </m:r>
                                  </m:e>
                                </m:acc>
                                <m:r>
                                  <a:rPr lang="en-GB" sz="2800" b="0" i="1" smtClean="0">
                                    <a:solidFill>
                                      <a:schemeClr val="tx1"/>
                                    </a:solidFill>
                                    <a:latin typeface="Cambria Math" panose="02040503050406030204" pitchFamily="18" charset="0"/>
                                    <a:ea typeface="Cambria Math" panose="02040503050406030204" pitchFamily="18" charset="0"/>
                                  </a:rPr>
                                  <m:t>(</m:t>
                                </m:r>
                                <m:r>
                                  <a:rPr lang="en-GB" sz="2800" b="0" i="1" smtClean="0">
                                    <a:solidFill>
                                      <a:schemeClr val="tx1"/>
                                    </a:solidFill>
                                    <a:latin typeface="Cambria Math" panose="02040503050406030204" pitchFamily="18" charset="0"/>
                                    <a:ea typeface="Cambria Math" panose="02040503050406030204" pitchFamily="18" charset="0"/>
                                  </a:rPr>
                                  <m:t>𝑡</m:t>
                                </m:r>
                                <m:r>
                                  <a:rPr lang="en-GB" sz="2800" b="0" i="1" smtClean="0">
                                    <a:solidFill>
                                      <a:schemeClr val="tx1"/>
                                    </a:solidFill>
                                    <a:latin typeface="Cambria Math" panose="02040503050406030204" pitchFamily="18" charset="0"/>
                                    <a:ea typeface="Cambria Math" panose="02040503050406030204" pitchFamily="18" charset="0"/>
                                  </a:rPr>
                                  <m:t>)=</m:t>
                                </m:r>
                                <m:r>
                                  <a:rPr lang="en-GB" sz="2800" b="0" i="1" smtClean="0">
                                    <a:solidFill>
                                      <a:schemeClr val="tx1"/>
                                    </a:solidFill>
                                    <a:latin typeface="Cambria Math" panose="02040503050406030204" pitchFamily="18" charset="0"/>
                                    <a:ea typeface="Cambria Math" panose="02040503050406030204" pitchFamily="18" charset="0"/>
                                  </a:rPr>
                                  <m:t>𝑑</m:t>
                                </m:r>
                                <m:acc>
                                  <m:accPr>
                                    <m:chr m:val="⃗"/>
                                    <m:ctrlPr>
                                      <a:rPr lang="en-GB" sz="2800" b="0" i="1" smtClean="0">
                                        <a:solidFill>
                                          <a:schemeClr val="tx1"/>
                                        </a:solidFill>
                                        <a:latin typeface="Cambria Math" panose="02040503050406030204" pitchFamily="18" charset="0"/>
                                        <a:ea typeface="Cambria Math" panose="02040503050406030204" pitchFamily="18" charset="0"/>
                                      </a:rPr>
                                    </m:ctrlPr>
                                  </m:accPr>
                                  <m:e>
                                    <m:r>
                                      <a:rPr lang="en-GB" sz="2800" b="0" i="1" smtClean="0">
                                        <a:solidFill>
                                          <a:schemeClr val="tx1"/>
                                        </a:solidFill>
                                        <a:latin typeface="Cambria Math" panose="02040503050406030204" pitchFamily="18" charset="0"/>
                                        <a:ea typeface="Cambria Math" panose="02040503050406030204" pitchFamily="18" charset="0"/>
                                      </a:rPr>
                                      <m:t>𝜔</m:t>
                                    </m:r>
                                  </m:e>
                                </m:acc>
                                <m:r>
                                  <a:rPr lang="en-GB" sz="2800" b="0" i="1" smtClean="0">
                                    <a:solidFill>
                                      <a:schemeClr val="tx1"/>
                                    </a:solidFill>
                                    <a:latin typeface="Cambria Math" panose="02040503050406030204" pitchFamily="18" charset="0"/>
                                    <a:ea typeface="Cambria Math" panose="02040503050406030204" pitchFamily="18" charset="0"/>
                                  </a:rPr>
                                  <m:t>/</m:t>
                                </m:r>
                                <m:r>
                                  <a:rPr lang="en-GB" sz="2800" b="0" i="1" smtClean="0">
                                    <a:solidFill>
                                      <a:schemeClr val="tx1"/>
                                    </a:solidFill>
                                    <a:latin typeface="Cambria Math" panose="02040503050406030204" pitchFamily="18" charset="0"/>
                                    <a:ea typeface="Cambria Math" panose="02040503050406030204" pitchFamily="18" charset="0"/>
                                  </a:rPr>
                                  <m:t>𝑑𝑡</m:t>
                                </m:r>
                              </m:oMath>
                            </m:oMathPara>
                          </a14:m>
                          <a:endParaRPr lang="en-US" sz="2800" dirty="0">
                            <a:solidFill>
                              <a:schemeClr val="tx1"/>
                            </a:solidFill>
                          </a:endParaRPr>
                        </a:p>
                        <a:p>
                          <a14:m>
                            <m:oMathPara xmlns:m="http://schemas.openxmlformats.org/officeDocument/2006/math">
                              <m:oMathParaPr>
                                <m:jc m:val="centerGroup"/>
                              </m:oMathParaPr>
                              <m:oMath xmlns:m="http://schemas.openxmlformats.org/officeDocument/2006/math">
                                <m:sSub>
                                  <m:sSubPr>
                                    <m:ctrlPr>
                                      <a:rPr lang="en-GB" sz="2800" b="0" i="1" smtClean="0">
                                        <a:solidFill>
                                          <a:schemeClr val="tx1"/>
                                        </a:solidFill>
                                        <a:latin typeface="Cambria Math" panose="02040503050406030204" pitchFamily="18" charset="0"/>
                                        <a:ea typeface="Cambria Math" panose="02040503050406030204" pitchFamily="18" charset="0"/>
                                      </a:rPr>
                                    </m:ctrlPr>
                                  </m:sSubPr>
                                  <m:e>
                                    <m:r>
                                      <a:rPr lang="en-GB" sz="2800" b="0" i="1" smtClean="0">
                                        <a:solidFill>
                                          <a:schemeClr val="tx1"/>
                                        </a:solidFill>
                                        <a:latin typeface="Cambria Math" panose="02040503050406030204" pitchFamily="18" charset="0"/>
                                        <a:ea typeface="Cambria Math" panose="02040503050406030204" pitchFamily="18" charset="0"/>
                                      </a:rPr>
                                      <m:t>𝛼</m:t>
                                    </m:r>
                                  </m:e>
                                  <m:sub>
                                    <m:r>
                                      <a:rPr lang="en-GB" sz="2800" b="0" i="1" smtClean="0">
                                        <a:solidFill>
                                          <a:schemeClr val="tx1"/>
                                        </a:solidFill>
                                        <a:latin typeface="Cambria Math" panose="02040503050406030204" pitchFamily="18" charset="0"/>
                                        <a:ea typeface="Cambria Math" panose="02040503050406030204" pitchFamily="18" charset="0"/>
                                      </a:rPr>
                                      <m:t>𝑧</m:t>
                                    </m:r>
                                  </m:sub>
                                </m:sSub>
                                <m:d>
                                  <m:dPr>
                                    <m:ctrlPr>
                                      <a:rPr lang="en-GB" sz="2800" b="0" i="1" smtClean="0">
                                        <a:solidFill>
                                          <a:schemeClr val="tx1"/>
                                        </a:solidFill>
                                        <a:latin typeface="Cambria Math" panose="02040503050406030204" pitchFamily="18" charset="0"/>
                                        <a:ea typeface="Cambria Math" panose="02040503050406030204" pitchFamily="18" charset="0"/>
                                      </a:rPr>
                                    </m:ctrlPr>
                                  </m:dPr>
                                  <m:e>
                                    <m:r>
                                      <a:rPr lang="en-GB" sz="2800" b="0" i="1" smtClean="0">
                                        <a:solidFill>
                                          <a:schemeClr val="tx1"/>
                                        </a:solidFill>
                                        <a:latin typeface="Cambria Math" panose="02040503050406030204" pitchFamily="18" charset="0"/>
                                        <a:ea typeface="Cambria Math" panose="02040503050406030204" pitchFamily="18" charset="0"/>
                                      </a:rPr>
                                      <m:t>𝑡</m:t>
                                    </m:r>
                                  </m:e>
                                </m:d>
                                <m:r>
                                  <a:rPr lang="en-GB" sz="2800" b="0" i="1" smtClean="0">
                                    <a:solidFill>
                                      <a:schemeClr val="tx1"/>
                                    </a:solidFill>
                                    <a:latin typeface="Cambria Math" panose="02040503050406030204" pitchFamily="18" charset="0"/>
                                    <a:ea typeface="Cambria Math" panose="02040503050406030204" pitchFamily="18" charset="0"/>
                                  </a:rPr>
                                  <m:t>=</m:t>
                                </m:r>
                                <m:f>
                                  <m:fPr>
                                    <m:type m:val="lin"/>
                                    <m:ctrlPr>
                                      <a:rPr lang="en-GB" sz="2800" b="0" i="1" smtClean="0">
                                        <a:solidFill>
                                          <a:schemeClr val="tx1"/>
                                        </a:solidFill>
                                        <a:latin typeface="Cambria Math" panose="02040503050406030204" pitchFamily="18" charset="0"/>
                                        <a:ea typeface="Cambria Math" panose="02040503050406030204" pitchFamily="18" charset="0"/>
                                      </a:rPr>
                                    </m:ctrlPr>
                                  </m:fPr>
                                  <m:num>
                                    <m:r>
                                      <a:rPr lang="en-GB" sz="2800" b="0" i="1" smtClean="0">
                                        <a:solidFill>
                                          <a:schemeClr val="tx1"/>
                                        </a:solidFill>
                                        <a:latin typeface="Cambria Math" panose="02040503050406030204" pitchFamily="18" charset="0"/>
                                        <a:ea typeface="Cambria Math" panose="02040503050406030204" pitchFamily="18" charset="0"/>
                                      </a:rPr>
                                      <m:t>𝑑</m:t>
                                    </m:r>
                                    <m:sSub>
                                      <m:sSubPr>
                                        <m:ctrlPr>
                                          <a:rPr lang="en-GB" sz="2800" b="0" i="1" smtClean="0">
                                            <a:solidFill>
                                              <a:schemeClr val="tx1"/>
                                            </a:solidFill>
                                            <a:latin typeface="Cambria Math" panose="02040503050406030204" pitchFamily="18" charset="0"/>
                                            <a:ea typeface="Cambria Math" panose="02040503050406030204" pitchFamily="18" charset="0"/>
                                          </a:rPr>
                                        </m:ctrlPr>
                                      </m:sSubPr>
                                      <m:e>
                                        <m:r>
                                          <a:rPr lang="en-GB" sz="2800" b="0" i="1" smtClean="0">
                                            <a:solidFill>
                                              <a:schemeClr val="tx1"/>
                                            </a:solidFill>
                                            <a:latin typeface="Cambria Math" panose="02040503050406030204" pitchFamily="18" charset="0"/>
                                            <a:ea typeface="Cambria Math" panose="02040503050406030204" pitchFamily="18" charset="0"/>
                                          </a:rPr>
                                          <m:t>𝜔</m:t>
                                        </m:r>
                                      </m:e>
                                      <m:sub>
                                        <m:r>
                                          <a:rPr lang="en-GB" sz="2800" b="0" i="1" smtClean="0">
                                            <a:solidFill>
                                              <a:schemeClr val="tx1"/>
                                            </a:solidFill>
                                            <a:latin typeface="Cambria Math" panose="02040503050406030204" pitchFamily="18" charset="0"/>
                                            <a:ea typeface="Cambria Math" panose="02040503050406030204" pitchFamily="18" charset="0"/>
                                          </a:rPr>
                                          <m:t>𝑧</m:t>
                                        </m:r>
                                      </m:sub>
                                    </m:sSub>
                                  </m:num>
                                  <m:den>
                                    <m:r>
                                      <a:rPr lang="en-GB" sz="2800" b="0" i="1" smtClean="0">
                                        <a:solidFill>
                                          <a:schemeClr val="tx1"/>
                                        </a:solidFill>
                                        <a:latin typeface="Cambria Math" panose="02040503050406030204" pitchFamily="18" charset="0"/>
                                        <a:ea typeface="Cambria Math" panose="02040503050406030204" pitchFamily="18" charset="0"/>
                                      </a:rPr>
                                      <m:t>𝑑𝑡</m:t>
                                    </m:r>
                                  </m:den>
                                </m:f>
                                <m:r>
                                  <a:rPr lang="en-US" sz="2800" b="0" i="1" smtClean="0">
                                    <a:solidFill>
                                      <a:schemeClr val="tx1"/>
                                    </a:solidFill>
                                    <a:latin typeface="Cambria Math" panose="02040503050406030204" pitchFamily="18" charset="0"/>
                                    <a:ea typeface="Cambria Math" panose="02040503050406030204" pitchFamily="18" charset="0"/>
                                  </a:rPr>
                                  <m:t>=</m:t>
                                </m:r>
                                <m:f>
                                  <m:fPr>
                                    <m:type m:val="lin"/>
                                    <m:ctrlPr>
                                      <a:rPr lang="en-GB" sz="2800" b="0" i="1" smtClean="0">
                                        <a:solidFill>
                                          <a:schemeClr val="tx1"/>
                                        </a:solidFill>
                                        <a:latin typeface="Cambria Math" panose="02040503050406030204" pitchFamily="18" charset="0"/>
                                        <a:ea typeface="Cambria Math" panose="02040503050406030204" pitchFamily="18" charset="0"/>
                                      </a:rPr>
                                    </m:ctrlPr>
                                  </m:fPr>
                                  <m:num>
                                    <m:sSup>
                                      <m:sSupPr>
                                        <m:ctrlPr>
                                          <a:rPr lang="en-GB" sz="2800" b="0" i="1" smtClean="0">
                                            <a:solidFill>
                                              <a:schemeClr val="tx1"/>
                                            </a:solidFill>
                                            <a:latin typeface="Cambria Math" panose="02040503050406030204" pitchFamily="18" charset="0"/>
                                            <a:ea typeface="Cambria Math" panose="02040503050406030204" pitchFamily="18" charset="0"/>
                                          </a:rPr>
                                        </m:ctrlPr>
                                      </m:sSupPr>
                                      <m:e>
                                        <m:r>
                                          <a:rPr lang="en-US" sz="2800" b="0" i="1" smtClean="0">
                                            <a:solidFill>
                                              <a:schemeClr val="tx1"/>
                                            </a:solidFill>
                                            <a:latin typeface="Cambria Math" panose="02040503050406030204" pitchFamily="18" charset="0"/>
                                            <a:ea typeface="Cambria Math" panose="02040503050406030204" pitchFamily="18" charset="0"/>
                                          </a:rPr>
                                          <m:t>𝑑</m:t>
                                        </m:r>
                                      </m:e>
                                      <m:sup>
                                        <m:r>
                                          <a:rPr lang="en-US" sz="2800" b="0" i="1" smtClean="0">
                                            <a:solidFill>
                                              <a:schemeClr val="tx1"/>
                                            </a:solidFill>
                                            <a:latin typeface="Cambria Math" panose="02040503050406030204" pitchFamily="18" charset="0"/>
                                            <a:ea typeface="Cambria Math" panose="02040503050406030204" pitchFamily="18" charset="0"/>
                                          </a:rPr>
                                          <m:t>2</m:t>
                                        </m:r>
                                      </m:sup>
                                    </m:sSup>
                                    <m:r>
                                      <a:rPr lang="en-GB" sz="2800" b="0" i="1" smtClean="0">
                                        <a:solidFill>
                                          <a:schemeClr val="tx1"/>
                                        </a:solidFill>
                                        <a:latin typeface="Cambria Math" panose="02040503050406030204" pitchFamily="18" charset="0"/>
                                        <a:ea typeface="Cambria Math" panose="02040503050406030204" pitchFamily="18" charset="0"/>
                                      </a:rPr>
                                      <m:t>𝜃</m:t>
                                    </m:r>
                                  </m:num>
                                  <m:den>
                                    <m:r>
                                      <a:rPr lang="en-US" sz="2800" b="0" i="1" smtClean="0">
                                        <a:solidFill>
                                          <a:schemeClr val="tx1"/>
                                        </a:solidFill>
                                        <a:latin typeface="Cambria Math" panose="02040503050406030204" pitchFamily="18" charset="0"/>
                                        <a:ea typeface="Cambria Math" panose="02040503050406030204" pitchFamily="18" charset="0"/>
                                      </a:rPr>
                                      <m:t>𝑑</m:t>
                                    </m:r>
                                    <m:sSup>
                                      <m:sSupPr>
                                        <m:ctrlPr>
                                          <a:rPr lang="en-US" sz="2800" b="0" i="1" smtClean="0">
                                            <a:solidFill>
                                              <a:schemeClr val="tx1"/>
                                            </a:solidFill>
                                            <a:latin typeface="Cambria Math" panose="02040503050406030204" pitchFamily="18" charset="0"/>
                                            <a:ea typeface="Cambria Math" panose="02040503050406030204" pitchFamily="18" charset="0"/>
                                          </a:rPr>
                                        </m:ctrlPr>
                                      </m:sSupPr>
                                      <m:e>
                                        <m:r>
                                          <a:rPr lang="en-US" sz="2800" b="0" i="1" smtClean="0">
                                            <a:solidFill>
                                              <a:schemeClr val="tx1"/>
                                            </a:solidFill>
                                            <a:latin typeface="Cambria Math" panose="02040503050406030204" pitchFamily="18" charset="0"/>
                                            <a:ea typeface="Cambria Math" panose="02040503050406030204" pitchFamily="18" charset="0"/>
                                          </a:rPr>
                                          <m:t>𝑡</m:t>
                                        </m:r>
                                      </m:e>
                                      <m:sup>
                                        <m:r>
                                          <a:rPr lang="en-US" sz="2800" b="0" i="1" smtClean="0">
                                            <a:solidFill>
                                              <a:schemeClr val="tx1"/>
                                            </a:solidFill>
                                            <a:latin typeface="Cambria Math" panose="02040503050406030204" pitchFamily="18" charset="0"/>
                                            <a:ea typeface="Cambria Math" panose="02040503050406030204" pitchFamily="18" charset="0"/>
                                          </a:rPr>
                                          <m:t>2</m:t>
                                        </m:r>
                                      </m:sup>
                                    </m:sSup>
                                  </m:den>
                                </m:f>
                              </m:oMath>
                            </m:oMathPara>
                          </a14:m>
                          <a:endParaRPr lang="en-US" sz="2800" dirty="0">
                            <a:solidFill>
                              <a:schemeClr val="tx1"/>
                            </a:solidFill>
                          </a:endParaRPr>
                        </a:p>
                      </a:txBody>
                      <a:tcPr/>
                    </a:tc>
                  </a:tr>
                </a:tbl>
              </a:graphicData>
            </a:graphic>
          </p:graphicFrame>
        </mc:Choice>
        <mc:Fallback xmlns="">
          <p:graphicFrame>
            <p:nvGraphicFramePr>
              <p:cNvPr id="6" name="Table 5"/>
              <p:cNvGraphicFramePr>
                <a:graphicFrameLocks noGrp="1"/>
              </p:cNvGraphicFramePr>
              <p:nvPr/>
            </p:nvGraphicFramePr>
            <p:xfrm>
              <a:off x="827584" y="1340768"/>
              <a:ext cx="7920879" cy="3342958"/>
            </p:xfrm>
            <a:graphic>
              <a:graphicData uri="http://schemas.openxmlformats.org/drawingml/2006/table">
                <a:tbl>
                  <a:tblPr firstRow="1" bandRow="1">
                    <a:tableStyleId>{5C22544A-7EE6-4342-B048-85BDC9FD1C3A}</a:tableStyleId>
                  </a:tblPr>
                  <a:tblGrid>
                    <a:gridCol w="2640293"/>
                    <a:gridCol w="2640293"/>
                    <a:gridCol w="2640293"/>
                  </a:tblGrid>
                  <a:tr h="370840">
                    <a:tc>
                      <a:txBody>
                        <a:bodyPr/>
                        <a:lstStyle/>
                        <a:p>
                          <a:endParaRPr lang="en-US" sz="2800" dirty="0">
                            <a:solidFill>
                              <a:schemeClr val="tx1"/>
                            </a:solidFill>
                          </a:endParaRPr>
                        </a:p>
                      </a:txBody>
                      <a:tcPr/>
                    </a:tc>
                    <a:tc>
                      <a:txBody>
                        <a:bodyPr/>
                        <a:lstStyle/>
                        <a:p>
                          <a:r>
                            <a:rPr lang="en-GB" sz="2800" dirty="0">
                              <a:solidFill>
                                <a:schemeClr val="tx1"/>
                              </a:solidFill>
                            </a:rPr>
                            <a:t>Linear</a:t>
                          </a:r>
                          <a:endParaRPr lang="en-US" sz="2800" dirty="0">
                            <a:solidFill>
                              <a:schemeClr val="tx1"/>
                            </a:solidFill>
                          </a:endParaRPr>
                        </a:p>
                      </a:txBody>
                      <a:tcPr/>
                    </a:tc>
                    <a:tc>
                      <a:txBody>
                        <a:bodyPr/>
                        <a:lstStyle/>
                        <a:p>
                          <a:r>
                            <a:rPr lang="en-GB" sz="2800" dirty="0">
                              <a:solidFill>
                                <a:schemeClr val="tx1"/>
                              </a:solidFill>
                            </a:rPr>
                            <a:t>Angular</a:t>
                          </a:r>
                          <a:endParaRPr lang="en-US" sz="2800" dirty="0">
                            <a:solidFill>
                              <a:schemeClr val="tx1"/>
                            </a:solidFill>
                          </a:endParaRPr>
                        </a:p>
                      </a:txBody>
                      <a:tcPr/>
                    </a:tc>
                  </a:tr>
                  <a:tr h="518160">
                    <a:tc>
                      <a:txBody>
                        <a:bodyPr/>
                        <a:lstStyle/>
                        <a:p>
                          <a:r>
                            <a:rPr lang="en-GB" sz="2800" dirty="0">
                              <a:solidFill>
                                <a:schemeClr val="tx1"/>
                              </a:solidFill>
                            </a:rPr>
                            <a:t>Displacement </a:t>
                          </a:r>
                          <a:endParaRPr lang="en-US" sz="2800" dirty="0">
                            <a:solidFill>
                              <a:schemeClr val="tx1"/>
                            </a:solidFill>
                          </a:endParaRPr>
                        </a:p>
                      </a:txBody>
                      <a:tcPr/>
                    </a:tc>
                    <a:tc>
                      <a:txBody>
                        <a:bodyPr/>
                        <a:lstStyle/>
                        <a:p>
                          <a:endParaRPr lang="zh-CN"/>
                        </a:p>
                      </a:txBody>
                      <a:tcPr>
                        <a:blipFill>
                          <a:blip r:embed="rId1"/>
                        </a:blipFill>
                      </a:tcPr>
                    </a:tc>
                    <a:tc>
                      <a:txBody>
                        <a:bodyPr/>
                        <a:lstStyle/>
                        <a:p>
                          <a:endParaRPr lang="zh-CN"/>
                        </a:p>
                      </a:txBody>
                      <a:tcPr>
                        <a:blipFill>
                          <a:blip r:embed="rId1"/>
                        </a:blipFill>
                      </a:tcPr>
                    </a:tc>
                  </a:tr>
                  <a:tr h="944880">
                    <a:tc>
                      <a:txBody>
                        <a:bodyPr/>
                        <a:lstStyle/>
                        <a:p>
                          <a:r>
                            <a:rPr lang="en-GB" sz="2800" dirty="0">
                              <a:solidFill>
                                <a:schemeClr val="tx1"/>
                              </a:solidFill>
                            </a:rPr>
                            <a:t>Instantaneous Velocity </a:t>
                          </a:r>
                          <a:endParaRPr lang="en-US" sz="2800" dirty="0">
                            <a:solidFill>
                              <a:schemeClr val="tx1"/>
                            </a:solidFill>
                          </a:endParaRPr>
                        </a:p>
                      </a:txBody>
                      <a:tcPr/>
                    </a:tc>
                    <a:tc>
                      <a:txBody>
                        <a:bodyPr/>
                        <a:lstStyle/>
                        <a:p>
                          <a:endParaRPr lang="zh-CN"/>
                        </a:p>
                      </a:txBody>
                      <a:tcPr>
                        <a:blipFill>
                          <a:blip r:embed="rId1"/>
                        </a:blipFill>
                      </a:tcPr>
                    </a:tc>
                    <a:tc>
                      <a:txBody>
                        <a:bodyPr/>
                        <a:lstStyle/>
                        <a:p>
                          <a:endParaRPr lang="zh-CN"/>
                        </a:p>
                      </a:txBody>
                      <a:tcPr>
                        <a:blipFill>
                          <a:blip r:embed="rId1"/>
                        </a:blipFill>
                      </a:tcPr>
                    </a:tc>
                  </a:tr>
                  <a:tr h="1365250">
                    <a:tc>
                      <a:txBody>
                        <a:bodyPr/>
                        <a:lstStyle/>
                        <a:p>
                          <a:r>
                            <a:rPr lang="en-GB" sz="2800" dirty="0">
                              <a:solidFill>
                                <a:schemeClr val="tx1"/>
                              </a:solidFill>
                            </a:rPr>
                            <a:t>Instantaneous Acceleration</a:t>
                          </a:r>
                          <a:r>
                            <a:rPr lang="en-GB" sz="2800" baseline="0" dirty="0">
                              <a:solidFill>
                                <a:schemeClr val="tx1"/>
                              </a:solidFill>
                            </a:rPr>
                            <a:t> </a:t>
                          </a:r>
                          <a:endParaRPr lang="en-US" sz="2800" dirty="0">
                            <a:solidFill>
                              <a:schemeClr val="tx1"/>
                            </a:solidFill>
                          </a:endParaRPr>
                        </a:p>
                      </a:txBody>
                      <a:tcPr/>
                    </a:tc>
                    <a:tc>
                      <a:txBody>
                        <a:bodyPr/>
                        <a:lstStyle/>
                        <a:p>
                          <a:endParaRPr lang="zh-CN"/>
                        </a:p>
                      </a:txBody>
                      <a:tcPr>
                        <a:blipFill>
                          <a:blip r:embed="rId1"/>
                        </a:blipFill>
                      </a:tcPr>
                    </a:tc>
                    <a:tc>
                      <a:txBody>
                        <a:bodyPr/>
                        <a:lstStyle/>
                        <a:p>
                          <a:endParaRPr lang="zh-CN"/>
                        </a:p>
                      </a:txBody>
                      <a:tcPr>
                        <a:blipFill>
                          <a:blip r:embed="rId1"/>
                        </a:blipFill>
                      </a:tcPr>
                    </a:tc>
                  </a:tr>
                </a:tbl>
              </a:graphicData>
            </a:graphic>
          </p:graphicFrame>
        </mc:Fallback>
      </mc:AlternateContent>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482" y="46448"/>
            <a:ext cx="8229600" cy="1143000"/>
          </a:xfrm>
        </p:spPr>
        <p:txBody>
          <a:bodyPr/>
          <a:lstStyle/>
          <a:p>
            <a:r>
              <a:rPr lang="en-GB" sz="3200" dirty="0"/>
              <a:t>Particular case: the uniform circular motion</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Oval 4"/>
          <p:cNvSpPr/>
          <p:nvPr/>
        </p:nvSpPr>
        <p:spPr>
          <a:xfrm>
            <a:off x="1979712" y="1162174"/>
            <a:ext cx="2664296" cy="2736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164377" y="1463329"/>
            <a:ext cx="216024"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 name="TextBox 7"/>
              <p:cNvSpPr txBox="1"/>
              <p:nvPr/>
            </p:nvSpPr>
            <p:spPr>
              <a:xfrm>
                <a:off x="3665074" y="1812632"/>
                <a:ext cx="17177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3665074" y="1812632"/>
                <a:ext cx="171778" cy="276999"/>
              </a:xfrm>
              <a:prstGeom prst="rect">
                <a:avLst/>
              </a:prstGeom>
              <a:blipFill rotWithShape="1">
                <a:blip r:embed="rId1"/>
                <a:stretch>
                  <a:fillRect l="-285" t="-123" r="-18008" b="174"/>
                </a:stretch>
              </a:blipFill>
            </p:spPr>
            <p:txBody>
              <a:bodyPr/>
              <a:lstStyle/>
              <a:p>
                <a:r>
                  <a:rPr lang="zh-CN" altLang="en-US">
                    <a:noFill/>
                  </a:rPr>
                  <a:t> </a:t>
                </a:r>
              </a:p>
            </p:txBody>
          </p:sp>
        </mc:Fallback>
      </mc:AlternateContent>
      <p:sp>
        <p:nvSpPr>
          <p:cNvPr id="9" name="Freeform 8"/>
          <p:cNvSpPr/>
          <p:nvPr/>
        </p:nvSpPr>
        <p:spPr>
          <a:xfrm>
            <a:off x="3636094" y="2391053"/>
            <a:ext cx="45719" cy="290229"/>
          </a:xfrm>
          <a:custGeom>
            <a:avLst/>
            <a:gdLst>
              <a:gd name="connsiteX0" fmla="*/ 39189 w 183277"/>
              <a:gd name="connsiteY0" fmla="*/ 418012 h 418012"/>
              <a:gd name="connsiteX1" fmla="*/ 182880 w 183277"/>
              <a:gd name="connsiteY1" fmla="*/ 156755 h 418012"/>
              <a:gd name="connsiteX2" fmla="*/ 0 w 183277"/>
              <a:gd name="connsiteY2" fmla="*/ 0 h 418012"/>
              <a:gd name="connsiteX3" fmla="*/ 0 w 183277"/>
              <a:gd name="connsiteY3" fmla="*/ 0 h 418012"/>
            </a:gdLst>
            <a:ahLst/>
            <a:cxnLst>
              <a:cxn ang="0">
                <a:pos x="connsiteX0" y="connsiteY0"/>
              </a:cxn>
              <a:cxn ang="0">
                <a:pos x="connsiteX1" y="connsiteY1"/>
              </a:cxn>
              <a:cxn ang="0">
                <a:pos x="connsiteX2" y="connsiteY2"/>
              </a:cxn>
              <a:cxn ang="0">
                <a:pos x="connsiteX3" y="connsiteY3"/>
              </a:cxn>
            </a:cxnLst>
            <a:rect l="l" t="t" r="r" b="b"/>
            <a:pathLst>
              <a:path w="183277" h="418012">
                <a:moveTo>
                  <a:pt x="39189" y="418012"/>
                </a:moveTo>
                <a:cubicBezTo>
                  <a:pt x="114300" y="322218"/>
                  <a:pt x="189411" y="226424"/>
                  <a:pt x="182880" y="156755"/>
                </a:cubicBezTo>
                <a:cubicBezTo>
                  <a:pt x="176349" y="87086"/>
                  <a:pt x="0" y="0"/>
                  <a:pt x="0" y="0"/>
                </a:cubicBez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0" name="TextBox 9"/>
              <p:cNvSpPr txBox="1"/>
              <p:nvPr/>
            </p:nvSpPr>
            <p:spPr>
              <a:xfrm>
                <a:off x="3750962" y="2286200"/>
                <a:ext cx="19428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3750962" y="2286200"/>
                <a:ext cx="194284" cy="276999"/>
              </a:xfrm>
              <a:prstGeom prst="rect">
                <a:avLst/>
              </a:prstGeom>
              <a:blipFill rotWithShape="1">
                <a:blip r:embed="rId2"/>
                <a:stretch>
                  <a:fillRect l="-9" t="-72" r="-15693" b="122"/>
                </a:stretch>
              </a:blipFill>
            </p:spPr>
            <p:txBody>
              <a:bodyPr/>
              <a:lstStyle/>
              <a:p>
                <a:r>
                  <a:rPr lang="zh-CN" altLang="en-US">
                    <a:noFill/>
                  </a:rPr>
                  <a:t> </a:t>
                </a:r>
              </a:p>
            </p:txBody>
          </p:sp>
        </mc:Fallback>
      </mc:AlternateContent>
      <p:cxnSp>
        <p:nvCxnSpPr>
          <p:cNvPr id="11" name="Straight Arrow Connector 10"/>
          <p:cNvCxnSpPr/>
          <p:nvPr/>
        </p:nvCxnSpPr>
        <p:spPr>
          <a:xfrm flipH="1" flipV="1">
            <a:off x="3848104" y="1162174"/>
            <a:ext cx="405727" cy="40072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 name="TextBox 11"/>
              <p:cNvSpPr txBox="1"/>
              <p:nvPr/>
            </p:nvSpPr>
            <p:spPr>
              <a:xfrm>
                <a:off x="4234673" y="1107343"/>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4234673" y="1107343"/>
                <a:ext cx="189474" cy="276999"/>
              </a:xfrm>
              <a:prstGeom prst="rect">
                <a:avLst/>
              </a:prstGeom>
              <a:blipFill rotWithShape="1">
                <a:blip r:embed="rId3"/>
                <a:stretch>
                  <a:fillRect l="-260" t="-194" r="-16033" b="-443"/>
                </a:stretch>
              </a:blipFill>
            </p:spPr>
            <p:txBody>
              <a:bodyPr/>
              <a:lstStyle/>
              <a:p>
                <a:r>
                  <a:rPr lang="zh-CN" altLang="en-US">
                    <a:noFill/>
                  </a:rPr>
                  <a:t> </a:t>
                </a:r>
              </a:p>
            </p:txBody>
          </p:sp>
        </mc:Fallback>
      </mc:AlternateContent>
      <p:cxnSp>
        <p:nvCxnSpPr>
          <p:cNvPr id="13" name="Straight Arrow Connector 12"/>
          <p:cNvCxnSpPr/>
          <p:nvPr/>
        </p:nvCxnSpPr>
        <p:spPr>
          <a:xfrm flipV="1">
            <a:off x="3394676" y="963327"/>
            <a:ext cx="0" cy="17110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TextBox 13"/>
              <p:cNvSpPr txBox="1"/>
              <p:nvPr/>
            </p:nvSpPr>
            <p:spPr>
              <a:xfrm>
                <a:off x="5389630" y="2530326"/>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5389630" y="2530326"/>
                <a:ext cx="188128" cy="276999"/>
              </a:xfrm>
              <a:prstGeom prst="rect">
                <a:avLst/>
              </a:prstGeom>
              <a:blipFill rotWithShape="1">
                <a:blip r:embed="rId4"/>
                <a:stretch>
                  <a:fillRect l="-205" t="-175" r="-15908" b="226"/>
                </a:stretch>
              </a:blipFill>
            </p:spPr>
            <p:txBody>
              <a:bodyPr/>
              <a:lstStyle/>
              <a:p>
                <a:r>
                  <a:rPr lang="zh-CN" altLang="en-US">
                    <a:noFill/>
                  </a:rPr>
                  <a:t> </a:t>
                </a:r>
              </a:p>
            </p:txBody>
          </p:sp>
        </mc:Fallback>
      </mc:AlternateContent>
      <p:sp>
        <p:nvSpPr>
          <p:cNvPr id="15" name="Oval 14"/>
          <p:cNvSpPr/>
          <p:nvPr/>
        </p:nvSpPr>
        <p:spPr>
          <a:xfrm>
            <a:off x="3347864" y="2630011"/>
            <a:ext cx="97204" cy="1335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a:off x="3394676" y="2710771"/>
            <a:ext cx="18236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 name="TextBox 16"/>
              <p:cNvSpPr txBox="1"/>
              <p:nvPr/>
            </p:nvSpPr>
            <p:spPr>
              <a:xfrm>
                <a:off x="3092253" y="2608378"/>
                <a:ext cx="1738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17" name="TextBox 16"/>
              <p:cNvSpPr txBox="1">
                <a:spLocks noRot="1" noChangeAspect="1" noMove="1" noResize="1" noEditPoints="1" noAdjustHandles="1" noChangeArrowheads="1" noChangeShapeType="1" noTextEdit="1"/>
              </p:cNvSpPr>
              <p:nvPr/>
            </p:nvSpPr>
            <p:spPr>
              <a:xfrm>
                <a:off x="3092253" y="2608378"/>
                <a:ext cx="173894" cy="276999"/>
              </a:xfrm>
              <a:prstGeom prst="rect">
                <a:avLst/>
              </a:prstGeom>
              <a:blipFill rotWithShape="1">
                <a:blip r:embed="rId5"/>
                <a:stretch>
                  <a:fillRect l="-252" t="-156" r="-17696" b="206"/>
                </a:stretch>
              </a:blipFill>
            </p:spPr>
            <p:txBody>
              <a:bodyPr/>
              <a:lstStyle/>
              <a:p>
                <a:r>
                  <a:rPr lang="zh-CN" altLang="en-US">
                    <a:noFill/>
                  </a:rPr>
                  <a:t> </a:t>
                </a:r>
              </a:p>
            </p:txBody>
          </p:sp>
        </mc:Fallback>
      </mc:AlternateContent>
      <p:cxnSp>
        <p:nvCxnSpPr>
          <p:cNvPr id="19" name="Straight Arrow Connector 18"/>
          <p:cNvCxnSpPr/>
          <p:nvPr/>
        </p:nvCxnSpPr>
        <p:spPr>
          <a:xfrm flipV="1">
            <a:off x="3348317" y="1572707"/>
            <a:ext cx="936597" cy="11311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4507464" y="1016285"/>
            <a:ext cx="574274" cy="1988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234076" y="836712"/>
            <a:ext cx="2854778" cy="923330"/>
          </a:xfrm>
          <a:prstGeom prst="rect">
            <a:avLst/>
          </a:prstGeom>
          <a:noFill/>
        </p:spPr>
        <p:txBody>
          <a:bodyPr wrap="square" rtlCol="0">
            <a:spAutoFit/>
          </a:bodyPr>
          <a:lstStyle/>
          <a:p>
            <a:r>
              <a:rPr lang="en-GB" dirty="0"/>
              <a:t>In uniform circular motion, the magnitude of the velocity vector is constant.</a:t>
            </a:r>
            <a:endParaRPr lang="en-US" dirty="0"/>
          </a:p>
        </p:txBody>
      </p:sp>
      <p:sp>
        <p:nvSpPr>
          <p:cNvPr id="22" name="Oval 21"/>
          <p:cNvSpPr/>
          <p:nvPr/>
        </p:nvSpPr>
        <p:spPr>
          <a:xfrm>
            <a:off x="2516964" y="1240326"/>
            <a:ext cx="216024"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flipH="1">
            <a:off x="2150657" y="1353854"/>
            <a:ext cx="467106" cy="34900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5" name="TextBox 24"/>
              <p:cNvSpPr txBox="1"/>
              <p:nvPr/>
            </p:nvSpPr>
            <p:spPr>
              <a:xfrm>
                <a:off x="2081559" y="1139625"/>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25" name="TextBox 24"/>
              <p:cNvSpPr txBox="1">
                <a:spLocks noRot="1" noChangeAspect="1" noMove="1" noResize="1" noEditPoints="1" noAdjustHandles="1" noChangeArrowheads="1" noChangeShapeType="1" noTextEdit="1"/>
              </p:cNvSpPr>
              <p:nvPr/>
            </p:nvSpPr>
            <p:spPr>
              <a:xfrm>
                <a:off x="2081559" y="1139625"/>
                <a:ext cx="189474" cy="276999"/>
              </a:xfrm>
              <a:prstGeom prst="rect">
                <a:avLst/>
              </a:prstGeom>
              <a:blipFill rotWithShape="1">
                <a:blip r:embed="rId3"/>
                <a:stretch>
                  <a:fillRect l="-15" t="-157" r="-16278" b="-481"/>
                </a:stretch>
              </a:blipFill>
            </p:spPr>
            <p:txBody>
              <a:bodyPr/>
              <a:lstStyle/>
              <a:p>
                <a:r>
                  <a:rPr lang="zh-CN" altLang="en-US">
                    <a:noFill/>
                  </a:rPr>
                  <a:t> </a:t>
                </a:r>
              </a:p>
            </p:txBody>
          </p:sp>
        </mc:Fallback>
      </mc:AlternateContent>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482" y="46448"/>
            <a:ext cx="8229600" cy="1143000"/>
          </a:xfrm>
        </p:spPr>
        <p:txBody>
          <a:bodyPr/>
          <a:lstStyle/>
          <a:p>
            <a:r>
              <a:rPr lang="en-GB" sz="3200" dirty="0"/>
              <a:t>Particular case: the uniform circular motion</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Oval 4"/>
          <p:cNvSpPr/>
          <p:nvPr/>
        </p:nvSpPr>
        <p:spPr>
          <a:xfrm>
            <a:off x="1979712" y="1162174"/>
            <a:ext cx="2664296" cy="2736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164377" y="1463329"/>
            <a:ext cx="216024"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 name="TextBox 7"/>
              <p:cNvSpPr txBox="1"/>
              <p:nvPr/>
            </p:nvSpPr>
            <p:spPr>
              <a:xfrm>
                <a:off x="3665074" y="1812632"/>
                <a:ext cx="17177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3665074" y="1812632"/>
                <a:ext cx="171778" cy="276999"/>
              </a:xfrm>
              <a:prstGeom prst="rect">
                <a:avLst/>
              </a:prstGeom>
              <a:blipFill rotWithShape="1">
                <a:blip r:embed="rId1"/>
                <a:stretch>
                  <a:fillRect l="-285" t="-123" r="-18008" b="174"/>
                </a:stretch>
              </a:blipFill>
            </p:spPr>
            <p:txBody>
              <a:bodyPr/>
              <a:lstStyle/>
              <a:p>
                <a:r>
                  <a:rPr lang="zh-CN" altLang="en-US">
                    <a:noFill/>
                  </a:rPr>
                  <a:t> </a:t>
                </a:r>
              </a:p>
            </p:txBody>
          </p:sp>
        </mc:Fallback>
      </mc:AlternateContent>
      <p:sp>
        <p:nvSpPr>
          <p:cNvPr id="9" name="Freeform 8"/>
          <p:cNvSpPr/>
          <p:nvPr/>
        </p:nvSpPr>
        <p:spPr>
          <a:xfrm>
            <a:off x="3636094" y="2391053"/>
            <a:ext cx="45719" cy="290229"/>
          </a:xfrm>
          <a:custGeom>
            <a:avLst/>
            <a:gdLst>
              <a:gd name="connsiteX0" fmla="*/ 39189 w 183277"/>
              <a:gd name="connsiteY0" fmla="*/ 418012 h 418012"/>
              <a:gd name="connsiteX1" fmla="*/ 182880 w 183277"/>
              <a:gd name="connsiteY1" fmla="*/ 156755 h 418012"/>
              <a:gd name="connsiteX2" fmla="*/ 0 w 183277"/>
              <a:gd name="connsiteY2" fmla="*/ 0 h 418012"/>
              <a:gd name="connsiteX3" fmla="*/ 0 w 183277"/>
              <a:gd name="connsiteY3" fmla="*/ 0 h 418012"/>
            </a:gdLst>
            <a:ahLst/>
            <a:cxnLst>
              <a:cxn ang="0">
                <a:pos x="connsiteX0" y="connsiteY0"/>
              </a:cxn>
              <a:cxn ang="0">
                <a:pos x="connsiteX1" y="connsiteY1"/>
              </a:cxn>
              <a:cxn ang="0">
                <a:pos x="connsiteX2" y="connsiteY2"/>
              </a:cxn>
              <a:cxn ang="0">
                <a:pos x="connsiteX3" y="connsiteY3"/>
              </a:cxn>
            </a:cxnLst>
            <a:rect l="l" t="t" r="r" b="b"/>
            <a:pathLst>
              <a:path w="183277" h="418012">
                <a:moveTo>
                  <a:pt x="39189" y="418012"/>
                </a:moveTo>
                <a:cubicBezTo>
                  <a:pt x="114300" y="322218"/>
                  <a:pt x="189411" y="226424"/>
                  <a:pt x="182880" y="156755"/>
                </a:cubicBezTo>
                <a:cubicBezTo>
                  <a:pt x="176349" y="87086"/>
                  <a:pt x="0" y="0"/>
                  <a:pt x="0" y="0"/>
                </a:cubicBez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0" name="TextBox 9"/>
              <p:cNvSpPr txBox="1"/>
              <p:nvPr/>
            </p:nvSpPr>
            <p:spPr>
              <a:xfrm>
                <a:off x="3750962" y="2286200"/>
                <a:ext cx="19428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3750962" y="2286200"/>
                <a:ext cx="194284" cy="276999"/>
              </a:xfrm>
              <a:prstGeom prst="rect">
                <a:avLst/>
              </a:prstGeom>
              <a:blipFill rotWithShape="1">
                <a:blip r:embed="rId2"/>
                <a:stretch>
                  <a:fillRect l="-9" t="-72" r="-15693" b="122"/>
                </a:stretch>
              </a:blipFill>
            </p:spPr>
            <p:txBody>
              <a:bodyPr/>
              <a:lstStyle/>
              <a:p>
                <a:r>
                  <a:rPr lang="zh-CN" altLang="en-US">
                    <a:noFill/>
                  </a:rPr>
                  <a:t> </a:t>
                </a:r>
              </a:p>
            </p:txBody>
          </p:sp>
        </mc:Fallback>
      </mc:AlternateContent>
      <p:cxnSp>
        <p:nvCxnSpPr>
          <p:cNvPr id="11" name="Straight Arrow Connector 10"/>
          <p:cNvCxnSpPr/>
          <p:nvPr/>
        </p:nvCxnSpPr>
        <p:spPr>
          <a:xfrm flipH="1" flipV="1">
            <a:off x="3848104" y="1162174"/>
            <a:ext cx="405727" cy="40072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 name="TextBox 11"/>
              <p:cNvSpPr txBox="1"/>
              <p:nvPr/>
            </p:nvSpPr>
            <p:spPr>
              <a:xfrm>
                <a:off x="4234673" y="1107343"/>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4234673" y="1107343"/>
                <a:ext cx="189474" cy="276999"/>
              </a:xfrm>
              <a:prstGeom prst="rect">
                <a:avLst/>
              </a:prstGeom>
              <a:blipFill rotWithShape="1">
                <a:blip r:embed="rId3"/>
                <a:stretch>
                  <a:fillRect l="-260" t="-194" r="-16033" b="-443"/>
                </a:stretch>
              </a:blipFill>
            </p:spPr>
            <p:txBody>
              <a:bodyPr/>
              <a:lstStyle/>
              <a:p>
                <a:r>
                  <a:rPr lang="zh-CN" altLang="en-US">
                    <a:noFill/>
                  </a:rPr>
                  <a:t> </a:t>
                </a:r>
              </a:p>
            </p:txBody>
          </p:sp>
        </mc:Fallback>
      </mc:AlternateContent>
      <p:cxnSp>
        <p:nvCxnSpPr>
          <p:cNvPr id="13" name="Straight Arrow Connector 12"/>
          <p:cNvCxnSpPr/>
          <p:nvPr/>
        </p:nvCxnSpPr>
        <p:spPr>
          <a:xfrm flipV="1">
            <a:off x="3394676" y="963327"/>
            <a:ext cx="0" cy="17110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TextBox 13"/>
              <p:cNvSpPr txBox="1"/>
              <p:nvPr/>
            </p:nvSpPr>
            <p:spPr>
              <a:xfrm>
                <a:off x="5389630" y="2530326"/>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5389630" y="2530326"/>
                <a:ext cx="188128" cy="276999"/>
              </a:xfrm>
              <a:prstGeom prst="rect">
                <a:avLst/>
              </a:prstGeom>
              <a:blipFill rotWithShape="1">
                <a:blip r:embed="rId4"/>
                <a:stretch>
                  <a:fillRect l="-205" t="-175" r="-15908" b="226"/>
                </a:stretch>
              </a:blipFill>
            </p:spPr>
            <p:txBody>
              <a:bodyPr/>
              <a:lstStyle/>
              <a:p>
                <a:r>
                  <a:rPr lang="zh-CN" altLang="en-US">
                    <a:noFill/>
                  </a:rPr>
                  <a:t> </a:t>
                </a:r>
              </a:p>
            </p:txBody>
          </p:sp>
        </mc:Fallback>
      </mc:AlternateContent>
      <p:sp>
        <p:nvSpPr>
          <p:cNvPr id="15" name="Oval 14"/>
          <p:cNvSpPr/>
          <p:nvPr/>
        </p:nvSpPr>
        <p:spPr>
          <a:xfrm>
            <a:off x="3347864" y="2630011"/>
            <a:ext cx="97204" cy="1335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a:off x="3394676" y="2710771"/>
            <a:ext cx="18236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 name="TextBox 16"/>
              <p:cNvSpPr txBox="1"/>
              <p:nvPr/>
            </p:nvSpPr>
            <p:spPr>
              <a:xfrm>
                <a:off x="3092253" y="2608378"/>
                <a:ext cx="1738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17" name="TextBox 16"/>
              <p:cNvSpPr txBox="1">
                <a:spLocks noRot="1" noChangeAspect="1" noMove="1" noResize="1" noEditPoints="1" noAdjustHandles="1" noChangeArrowheads="1" noChangeShapeType="1" noTextEdit="1"/>
              </p:cNvSpPr>
              <p:nvPr/>
            </p:nvSpPr>
            <p:spPr>
              <a:xfrm>
                <a:off x="3092253" y="2608378"/>
                <a:ext cx="173894" cy="276999"/>
              </a:xfrm>
              <a:prstGeom prst="rect">
                <a:avLst/>
              </a:prstGeom>
              <a:blipFill rotWithShape="1">
                <a:blip r:embed="rId5"/>
                <a:stretch>
                  <a:fillRect l="-252" t="-156" r="-17696" b="206"/>
                </a:stretch>
              </a:blipFill>
            </p:spPr>
            <p:txBody>
              <a:bodyPr/>
              <a:lstStyle/>
              <a:p>
                <a:r>
                  <a:rPr lang="zh-CN" altLang="en-US">
                    <a:noFill/>
                  </a:rPr>
                  <a:t> </a:t>
                </a:r>
              </a:p>
            </p:txBody>
          </p:sp>
        </mc:Fallback>
      </mc:AlternateContent>
      <p:cxnSp>
        <p:nvCxnSpPr>
          <p:cNvPr id="19" name="Straight Arrow Connector 18"/>
          <p:cNvCxnSpPr/>
          <p:nvPr/>
        </p:nvCxnSpPr>
        <p:spPr>
          <a:xfrm flipV="1">
            <a:off x="3348317" y="1572707"/>
            <a:ext cx="936597" cy="11311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4507464" y="1016285"/>
            <a:ext cx="574274" cy="1988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234076" y="836712"/>
            <a:ext cx="2854778" cy="923330"/>
          </a:xfrm>
          <a:prstGeom prst="rect">
            <a:avLst/>
          </a:prstGeom>
          <a:noFill/>
        </p:spPr>
        <p:txBody>
          <a:bodyPr wrap="square" rtlCol="0">
            <a:spAutoFit/>
          </a:bodyPr>
          <a:lstStyle/>
          <a:p>
            <a:r>
              <a:rPr lang="en-GB" dirty="0"/>
              <a:t>In uniform circular motion, the magnitude of the velocity vector is constant.</a:t>
            </a:r>
            <a:endParaRPr lang="en-US" dirty="0"/>
          </a:p>
        </p:txBody>
      </p:sp>
      <p:sp>
        <p:nvSpPr>
          <p:cNvPr id="22" name="Oval 21"/>
          <p:cNvSpPr/>
          <p:nvPr/>
        </p:nvSpPr>
        <p:spPr>
          <a:xfrm>
            <a:off x="2516964" y="1240326"/>
            <a:ext cx="216024"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flipH="1">
            <a:off x="2150657" y="1353854"/>
            <a:ext cx="467106" cy="34900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5" name="TextBox 24"/>
              <p:cNvSpPr txBox="1"/>
              <p:nvPr/>
            </p:nvSpPr>
            <p:spPr>
              <a:xfrm>
                <a:off x="2081559" y="1139625"/>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25" name="TextBox 24"/>
              <p:cNvSpPr txBox="1">
                <a:spLocks noRot="1" noChangeAspect="1" noMove="1" noResize="1" noEditPoints="1" noAdjustHandles="1" noChangeArrowheads="1" noChangeShapeType="1" noTextEdit="1"/>
              </p:cNvSpPr>
              <p:nvPr/>
            </p:nvSpPr>
            <p:spPr>
              <a:xfrm>
                <a:off x="2081559" y="1139625"/>
                <a:ext cx="189474" cy="276999"/>
              </a:xfrm>
              <a:prstGeom prst="rect">
                <a:avLst/>
              </a:prstGeom>
              <a:blipFill rotWithShape="1">
                <a:blip r:embed="rId3"/>
                <a:stretch>
                  <a:fillRect l="-15" t="-157" r="-16278" b="-48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TextBox 25"/>
              <p:cNvSpPr txBox="1"/>
              <p:nvPr/>
            </p:nvSpPr>
            <p:spPr>
              <a:xfrm>
                <a:off x="637020" y="4262440"/>
                <a:ext cx="1374415"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𝑣</m:t>
                      </m:r>
                      <m:r>
                        <a:rPr lang="en-GB" sz="3200" b="0" i="1" smtClean="0">
                          <a:latin typeface="Cambria Math" panose="02040503050406030204" pitchFamily="18" charset="0"/>
                        </a:rPr>
                        <m:t>=</m:t>
                      </m:r>
                      <m:r>
                        <a:rPr lang="en-GB" sz="3200" b="0" i="1" smtClean="0">
                          <a:latin typeface="Cambria Math" panose="02040503050406030204" pitchFamily="18" charset="0"/>
                        </a:rPr>
                        <m:t>𝑟</m:t>
                      </m:r>
                      <m:r>
                        <a:rPr lang="en-GB" sz="3200" b="0" i="1" smtClean="0">
                          <a:latin typeface="Cambria Math" panose="02040503050406030204" pitchFamily="18" charset="0"/>
                          <a:ea typeface="Cambria Math" panose="02040503050406030204" pitchFamily="18" charset="0"/>
                        </a:rPr>
                        <m:t>𝜔</m:t>
                      </m:r>
                    </m:oMath>
                  </m:oMathPara>
                </a14:m>
                <a:endParaRPr lang="en-US" sz="3200" dirty="0"/>
              </a:p>
            </p:txBody>
          </p:sp>
        </mc:Choice>
        <mc:Fallback>
          <p:sp>
            <p:nvSpPr>
              <p:cNvPr id="26" name="TextBox 25"/>
              <p:cNvSpPr txBox="1">
                <a:spLocks noRot="1" noChangeAspect="1" noMove="1" noResize="1" noEditPoints="1" noAdjustHandles="1" noChangeArrowheads="1" noChangeShapeType="1" noTextEdit="1"/>
              </p:cNvSpPr>
              <p:nvPr/>
            </p:nvSpPr>
            <p:spPr>
              <a:xfrm>
                <a:off x="637020" y="4262440"/>
                <a:ext cx="1374415" cy="492443"/>
              </a:xfrm>
              <a:prstGeom prst="rect">
                <a:avLst/>
              </a:prstGeom>
              <a:blipFill rotWithShape="1">
                <a:blip r:embed="rId6"/>
                <a:stretch>
                  <a:fillRect l="-8" t="-65" r="-3298" b="1"/>
                </a:stretch>
              </a:blipFill>
            </p:spPr>
            <p:txBody>
              <a:bodyPr/>
              <a:lstStyle/>
              <a:p>
                <a:r>
                  <a:rPr lang="zh-CN" altLang="en-US">
                    <a:noFill/>
                  </a:rPr>
                  <a:t> </a:t>
                </a:r>
              </a:p>
            </p:txBody>
          </p:sp>
        </mc:Fallback>
      </mc:AlternateContent>
      <p:sp>
        <p:nvSpPr>
          <p:cNvPr id="27" name="Right Arrow 26"/>
          <p:cNvSpPr/>
          <p:nvPr/>
        </p:nvSpPr>
        <p:spPr>
          <a:xfrm>
            <a:off x="2150657" y="4365104"/>
            <a:ext cx="693151" cy="2769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8" name="TextBox 27"/>
              <p:cNvSpPr txBox="1"/>
              <p:nvPr/>
            </p:nvSpPr>
            <p:spPr>
              <a:xfrm>
                <a:off x="3111358" y="4234205"/>
                <a:ext cx="3303597"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type m:val="lin"/>
                          <m:ctrlPr>
                            <a:rPr lang="en-US" sz="2800" i="1" smtClean="0">
                              <a:latin typeface="Cambria Math" panose="02040503050406030204" pitchFamily="18" charset="0"/>
                            </a:rPr>
                          </m:ctrlPr>
                        </m:fPr>
                        <m:num>
                          <m:r>
                            <a:rPr lang="en-US" sz="2800" i="1" smtClean="0">
                              <a:latin typeface="Cambria Math" panose="02040503050406030204" pitchFamily="18" charset="0"/>
                              <a:ea typeface="Cambria Math" panose="02040503050406030204" pitchFamily="18" charset="0"/>
                            </a:rPr>
                            <m:t>𝜔</m:t>
                          </m:r>
                          <m:r>
                            <a:rPr lang="en-GB" sz="2800" b="0" i="1" smtClean="0">
                              <a:latin typeface="Cambria Math" panose="02040503050406030204" pitchFamily="18" charset="0"/>
                            </a:rPr>
                            <m:t>=</m:t>
                          </m:r>
                          <m:r>
                            <a:rPr lang="en-GB" sz="2800" b="0" i="1" smtClean="0">
                              <a:latin typeface="Cambria Math" panose="02040503050406030204" pitchFamily="18" charset="0"/>
                            </a:rPr>
                            <m:t>𝑣</m:t>
                          </m:r>
                        </m:num>
                        <m:den>
                          <m:r>
                            <a:rPr lang="en-GB" sz="2800" b="0" i="1" smtClean="0">
                              <a:latin typeface="Cambria Math" panose="02040503050406030204" pitchFamily="18" charset="0"/>
                            </a:rPr>
                            <m:t>𝑟</m:t>
                          </m:r>
                          <m:r>
                            <a:rPr lang="en-GB" sz="2800" b="0" i="1" smtClean="0">
                              <a:latin typeface="Cambria Math" panose="02040503050406030204" pitchFamily="18" charset="0"/>
                            </a:rPr>
                            <m:t>=</m:t>
                          </m:r>
                          <m:r>
                            <a:rPr lang="en-GB" sz="2800" b="0" i="1" smtClean="0">
                              <a:latin typeface="Cambria Math" panose="02040503050406030204" pitchFamily="18" charset="0"/>
                            </a:rPr>
                            <m:t>𝑐𝑜𝑛𝑠𝑡𝑎𝑛𝑡</m:t>
                          </m:r>
                        </m:den>
                      </m:f>
                    </m:oMath>
                  </m:oMathPara>
                </a14:m>
                <a:endParaRPr lang="en-US" sz="2800" dirty="0"/>
              </a:p>
            </p:txBody>
          </p:sp>
        </mc:Choice>
        <mc:Fallback>
          <p:sp>
            <p:nvSpPr>
              <p:cNvPr id="28" name="TextBox 27"/>
              <p:cNvSpPr txBox="1">
                <a:spLocks noRot="1" noChangeAspect="1" noMove="1" noResize="1" noEditPoints="1" noAdjustHandles="1" noChangeArrowheads="1" noChangeShapeType="1" noTextEdit="1"/>
              </p:cNvSpPr>
              <p:nvPr/>
            </p:nvSpPr>
            <p:spPr>
              <a:xfrm>
                <a:off x="3111358" y="4234205"/>
                <a:ext cx="3303597" cy="430887"/>
              </a:xfrm>
              <a:prstGeom prst="rect">
                <a:avLst/>
              </a:prstGeom>
              <a:blipFill rotWithShape="1">
                <a:blip r:embed="rId7"/>
                <a:stretch>
                  <a:fillRect l="-15" t="-6" r="-744" b="8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TextBox 2"/>
              <p:cNvSpPr txBox="1"/>
              <p:nvPr/>
            </p:nvSpPr>
            <p:spPr>
              <a:xfrm>
                <a:off x="3160186" y="4888040"/>
                <a:ext cx="3010119" cy="830997"/>
              </a:xfrm>
              <a:prstGeom prst="rect">
                <a:avLst/>
              </a:prstGeom>
              <a:noFill/>
            </p:spPr>
            <p:txBody>
              <a:bodyPr wrap="none" lIns="0" tIns="0" rIns="0" bIns="0"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rPr>
                          <m:t>𝑧</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𝜔</m:t>
                    </m:r>
                  </m:oMath>
                </a14:m>
                <a:r>
                  <a:rPr lang="en-US" dirty="0"/>
                  <a:t>: anticlockwise motion</a:t>
                </a:r>
                <a:endParaRPr lang="en-US" dirty="0"/>
              </a:p>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rPr>
                          <m:t>𝑧</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𝜔</m:t>
                    </m:r>
                  </m:oMath>
                </a14:m>
                <a:r>
                  <a:rPr lang="en-US" dirty="0"/>
                  <a:t>: clockwise motion</a:t>
                </a:r>
                <a:endParaRPr lang="en-US" dirty="0"/>
              </a:p>
              <a:p>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3160186" y="4888040"/>
                <a:ext cx="3010119" cy="830997"/>
              </a:xfrm>
              <a:prstGeom prst="rect">
                <a:avLst/>
              </a:prstGeom>
              <a:blipFill rotWithShape="1">
                <a:blip r:embed="rId8"/>
                <a:stretch>
                  <a:fillRect l="-14" t="-54" r="-675" b="27"/>
                </a:stretch>
              </a:blipFill>
            </p:spPr>
            <p:txBody>
              <a:bodyPr/>
              <a:lstStyle/>
              <a:p>
                <a:r>
                  <a:rPr lang="zh-CN" altLang="en-US">
                    <a:noFill/>
                  </a:rPr>
                  <a:t> </a:t>
                </a:r>
              </a:p>
            </p:txBody>
          </p:sp>
        </mc:Fallback>
      </mc:AlternateContent>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482" y="46448"/>
            <a:ext cx="8229600" cy="1143000"/>
          </a:xfrm>
        </p:spPr>
        <p:txBody>
          <a:bodyPr/>
          <a:lstStyle/>
          <a:p>
            <a:r>
              <a:rPr lang="en-GB" sz="3200" dirty="0"/>
              <a:t>Particular case: the uniform circular motion</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5" name="Oval 4"/>
          <p:cNvSpPr/>
          <p:nvPr/>
        </p:nvSpPr>
        <p:spPr>
          <a:xfrm>
            <a:off x="1979712" y="1162174"/>
            <a:ext cx="2664296" cy="2736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164377" y="1463329"/>
            <a:ext cx="216024"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 name="TextBox 7"/>
              <p:cNvSpPr txBox="1"/>
              <p:nvPr/>
            </p:nvSpPr>
            <p:spPr>
              <a:xfrm>
                <a:off x="3665074" y="1812632"/>
                <a:ext cx="17177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𝑟</m:t>
                          </m:r>
                        </m:e>
                      </m:acc>
                    </m:oMath>
                  </m:oMathPara>
                </a14:m>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3665074" y="1812632"/>
                <a:ext cx="171778" cy="276999"/>
              </a:xfrm>
              <a:prstGeom prst="rect">
                <a:avLst/>
              </a:prstGeom>
              <a:blipFill rotWithShape="1">
                <a:blip r:embed="rId1"/>
                <a:stretch>
                  <a:fillRect l="-285" t="-123" r="-18008" b="174"/>
                </a:stretch>
              </a:blipFill>
            </p:spPr>
            <p:txBody>
              <a:bodyPr/>
              <a:lstStyle/>
              <a:p>
                <a:r>
                  <a:rPr lang="zh-CN" altLang="en-US">
                    <a:noFill/>
                  </a:rPr>
                  <a:t> </a:t>
                </a:r>
              </a:p>
            </p:txBody>
          </p:sp>
        </mc:Fallback>
      </mc:AlternateContent>
      <p:sp>
        <p:nvSpPr>
          <p:cNvPr id="9" name="Freeform 8"/>
          <p:cNvSpPr/>
          <p:nvPr/>
        </p:nvSpPr>
        <p:spPr>
          <a:xfrm>
            <a:off x="3636094" y="2391053"/>
            <a:ext cx="45719" cy="290229"/>
          </a:xfrm>
          <a:custGeom>
            <a:avLst/>
            <a:gdLst>
              <a:gd name="connsiteX0" fmla="*/ 39189 w 183277"/>
              <a:gd name="connsiteY0" fmla="*/ 418012 h 418012"/>
              <a:gd name="connsiteX1" fmla="*/ 182880 w 183277"/>
              <a:gd name="connsiteY1" fmla="*/ 156755 h 418012"/>
              <a:gd name="connsiteX2" fmla="*/ 0 w 183277"/>
              <a:gd name="connsiteY2" fmla="*/ 0 h 418012"/>
              <a:gd name="connsiteX3" fmla="*/ 0 w 183277"/>
              <a:gd name="connsiteY3" fmla="*/ 0 h 418012"/>
            </a:gdLst>
            <a:ahLst/>
            <a:cxnLst>
              <a:cxn ang="0">
                <a:pos x="connsiteX0" y="connsiteY0"/>
              </a:cxn>
              <a:cxn ang="0">
                <a:pos x="connsiteX1" y="connsiteY1"/>
              </a:cxn>
              <a:cxn ang="0">
                <a:pos x="connsiteX2" y="connsiteY2"/>
              </a:cxn>
              <a:cxn ang="0">
                <a:pos x="connsiteX3" y="connsiteY3"/>
              </a:cxn>
            </a:cxnLst>
            <a:rect l="l" t="t" r="r" b="b"/>
            <a:pathLst>
              <a:path w="183277" h="418012">
                <a:moveTo>
                  <a:pt x="39189" y="418012"/>
                </a:moveTo>
                <a:cubicBezTo>
                  <a:pt x="114300" y="322218"/>
                  <a:pt x="189411" y="226424"/>
                  <a:pt x="182880" y="156755"/>
                </a:cubicBezTo>
                <a:cubicBezTo>
                  <a:pt x="176349" y="87086"/>
                  <a:pt x="0" y="0"/>
                  <a:pt x="0" y="0"/>
                </a:cubicBez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0" name="TextBox 9"/>
              <p:cNvSpPr txBox="1"/>
              <p:nvPr/>
            </p:nvSpPr>
            <p:spPr>
              <a:xfrm>
                <a:off x="3750962" y="2286200"/>
                <a:ext cx="19428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3750962" y="2286200"/>
                <a:ext cx="194284" cy="276999"/>
              </a:xfrm>
              <a:prstGeom prst="rect">
                <a:avLst/>
              </a:prstGeom>
              <a:blipFill rotWithShape="1">
                <a:blip r:embed="rId2"/>
                <a:stretch>
                  <a:fillRect l="-9" t="-72" r="-15693" b="122"/>
                </a:stretch>
              </a:blipFill>
            </p:spPr>
            <p:txBody>
              <a:bodyPr/>
              <a:lstStyle/>
              <a:p>
                <a:r>
                  <a:rPr lang="zh-CN" altLang="en-US">
                    <a:noFill/>
                  </a:rPr>
                  <a:t> </a:t>
                </a:r>
              </a:p>
            </p:txBody>
          </p:sp>
        </mc:Fallback>
      </mc:AlternateContent>
      <p:cxnSp>
        <p:nvCxnSpPr>
          <p:cNvPr id="11" name="Straight Arrow Connector 10"/>
          <p:cNvCxnSpPr/>
          <p:nvPr/>
        </p:nvCxnSpPr>
        <p:spPr>
          <a:xfrm flipH="1" flipV="1">
            <a:off x="3848104" y="1162174"/>
            <a:ext cx="405727" cy="40072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 name="TextBox 11"/>
              <p:cNvSpPr txBox="1"/>
              <p:nvPr/>
            </p:nvSpPr>
            <p:spPr>
              <a:xfrm>
                <a:off x="4234673" y="1107343"/>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4234673" y="1107343"/>
                <a:ext cx="189474" cy="276999"/>
              </a:xfrm>
              <a:prstGeom prst="rect">
                <a:avLst/>
              </a:prstGeom>
              <a:blipFill rotWithShape="1">
                <a:blip r:embed="rId3"/>
                <a:stretch>
                  <a:fillRect l="-260" t="-194" r="-16033" b="-443"/>
                </a:stretch>
              </a:blipFill>
            </p:spPr>
            <p:txBody>
              <a:bodyPr/>
              <a:lstStyle/>
              <a:p>
                <a:r>
                  <a:rPr lang="zh-CN" altLang="en-US">
                    <a:noFill/>
                  </a:rPr>
                  <a:t> </a:t>
                </a:r>
              </a:p>
            </p:txBody>
          </p:sp>
        </mc:Fallback>
      </mc:AlternateContent>
      <p:cxnSp>
        <p:nvCxnSpPr>
          <p:cNvPr id="13" name="Straight Arrow Connector 12"/>
          <p:cNvCxnSpPr/>
          <p:nvPr/>
        </p:nvCxnSpPr>
        <p:spPr>
          <a:xfrm flipV="1">
            <a:off x="3394676" y="963327"/>
            <a:ext cx="0" cy="17110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TextBox 13"/>
              <p:cNvSpPr txBox="1"/>
              <p:nvPr/>
            </p:nvSpPr>
            <p:spPr>
              <a:xfrm>
                <a:off x="5389630" y="2530326"/>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5389630" y="2530326"/>
                <a:ext cx="188128" cy="276999"/>
              </a:xfrm>
              <a:prstGeom prst="rect">
                <a:avLst/>
              </a:prstGeom>
              <a:blipFill rotWithShape="1">
                <a:blip r:embed="rId4"/>
                <a:stretch>
                  <a:fillRect l="-205" t="-175" r="-15908" b="226"/>
                </a:stretch>
              </a:blipFill>
            </p:spPr>
            <p:txBody>
              <a:bodyPr/>
              <a:lstStyle/>
              <a:p>
                <a:r>
                  <a:rPr lang="zh-CN" altLang="en-US">
                    <a:noFill/>
                  </a:rPr>
                  <a:t> </a:t>
                </a:r>
              </a:p>
            </p:txBody>
          </p:sp>
        </mc:Fallback>
      </mc:AlternateContent>
      <p:sp>
        <p:nvSpPr>
          <p:cNvPr id="15" name="Oval 14"/>
          <p:cNvSpPr/>
          <p:nvPr/>
        </p:nvSpPr>
        <p:spPr>
          <a:xfrm>
            <a:off x="3347864" y="2630011"/>
            <a:ext cx="97204" cy="1335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a:off x="3394676" y="2710771"/>
            <a:ext cx="18236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 name="TextBox 16"/>
              <p:cNvSpPr txBox="1"/>
              <p:nvPr/>
            </p:nvSpPr>
            <p:spPr>
              <a:xfrm>
                <a:off x="3092253" y="2608378"/>
                <a:ext cx="1738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US" dirty="0"/>
              </a:p>
            </p:txBody>
          </p:sp>
        </mc:Choice>
        <mc:Fallback>
          <p:sp>
            <p:nvSpPr>
              <p:cNvPr id="17" name="TextBox 16"/>
              <p:cNvSpPr txBox="1">
                <a:spLocks noRot="1" noChangeAspect="1" noMove="1" noResize="1" noEditPoints="1" noAdjustHandles="1" noChangeArrowheads="1" noChangeShapeType="1" noTextEdit="1"/>
              </p:cNvSpPr>
              <p:nvPr/>
            </p:nvSpPr>
            <p:spPr>
              <a:xfrm>
                <a:off x="3092253" y="2608378"/>
                <a:ext cx="173894" cy="276999"/>
              </a:xfrm>
              <a:prstGeom prst="rect">
                <a:avLst/>
              </a:prstGeom>
              <a:blipFill rotWithShape="1">
                <a:blip r:embed="rId5"/>
                <a:stretch>
                  <a:fillRect l="-252" t="-156" r="-17696" b="206"/>
                </a:stretch>
              </a:blipFill>
            </p:spPr>
            <p:txBody>
              <a:bodyPr/>
              <a:lstStyle/>
              <a:p>
                <a:r>
                  <a:rPr lang="zh-CN" altLang="en-US">
                    <a:noFill/>
                  </a:rPr>
                  <a:t> </a:t>
                </a:r>
              </a:p>
            </p:txBody>
          </p:sp>
        </mc:Fallback>
      </mc:AlternateContent>
      <p:cxnSp>
        <p:nvCxnSpPr>
          <p:cNvPr id="19" name="Straight Arrow Connector 18"/>
          <p:cNvCxnSpPr/>
          <p:nvPr/>
        </p:nvCxnSpPr>
        <p:spPr>
          <a:xfrm flipV="1">
            <a:off x="3348317" y="1572707"/>
            <a:ext cx="936597" cy="11311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4507464" y="1016285"/>
            <a:ext cx="574274" cy="1988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234076" y="836712"/>
            <a:ext cx="2854778" cy="923330"/>
          </a:xfrm>
          <a:prstGeom prst="rect">
            <a:avLst/>
          </a:prstGeom>
          <a:noFill/>
        </p:spPr>
        <p:txBody>
          <a:bodyPr wrap="square" rtlCol="0">
            <a:spAutoFit/>
          </a:bodyPr>
          <a:lstStyle/>
          <a:p>
            <a:r>
              <a:rPr lang="en-GB" dirty="0"/>
              <a:t>In uniform circular motion, the magnitude of the velocity vector is constant.</a:t>
            </a:r>
            <a:endParaRPr lang="en-US" dirty="0"/>
          </a:p>
        </p:txBody>
      </p:sp>
      <p:sp>
        <p:nvSpPr>
          <p:cNvPr id="22" name="Oval 21"/>
          <p:cNvSpPr/>
          <p:nvPr/>
        </p:nvSpPr>
        <p:spPr>
          <a:xfrm>
            <a:off x="2516964" y="1240326"/>
            <a:ext cx="216024"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flipH="1">
            <a:off x="2150657" y="1353854"/>
            <a:ext cx="467106" cy="34900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5" name="TextBox 24"/>
              <p:cNvSpPr txBox="1"/>
              <p:nvPr/>
            </p:nvSpPr>
            <p:spPr>
              <a:xfrm>
                <a:off x="2081559" y="1139625"/>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25" name="TextBox 24"/>
              <p:cNvSpPr txBox="1">
                <a:spLocks noRot="1" noChangeAspect="1" noMove="1" noResize="1" noEditPoints="1" noAdjustHandles="1" noChangeArrowheads="1" noChangeShapeType="1" noTextEdit="1"/>
              </p:cNvSpPr>
              <p:nvPr/>
            </p:nvSpPr>
            <p:spPr>
              <a:xfrm>
                <a:off x="2081559" y="1139625"/>
                <a:ext cx="189474" cy="276999"/>
              </a:xfrm>
              <a:prstGeom prst="rect">
                <a:avLst/>
              </a:prstGeom>
              <a:blipFill rotWithShape="1">
                <a:blip r:embed="rId3"/>
                <a:stretch>
                  <a:fillRect l="-15" t="-157" r="-16278" b="-48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TextBox 25"/>
              <p:cNvSpPr txBox="1"/>
              <p:nvPr/>
            </p:nvSpPr>
            <p:spPr>
              <a:xfrm>
                <a:off x="637020" y="4262440"/>
                <a:ext cx="1374415"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𝑣</m:t>
                      </m:r>
                      <m:r>
                        <a:rPr lang="en-GB" sz="3200" b="0" i="1" smtClean="0">
                          <a:latin typeface="Cambria Math" panose="02040503050406030204" pitchFamily="18" charset="0"/>
                        </a:rPr>
                        <m:t>=</m:t>
                      </m:r>
                      <m:r>
                        <a:rPr lang="en-GB" sz="3200" b="0" i="1" smtClean="0">
                          <a:latin typeface="Cambria Math" panose="02040503050406030204" pitchFamily="18" charset="0"/>
                        </a:rPr>
                        <m:t>𝑟</m:t>
                      </m:r>
                      <m:r>
                        <a:rPr lang="en-GB" sz="3200" b="0" i="1" smtClean="0">
                          <a:latin typeface="Cambria Math" panose="02040503050406030204" pitchFamily="18" charset="0"/>
                          <a:ea typeface="Cambria Math" panose="02040503050406030204" pitchFamily="18" charset="0"/>
                        </a:rPr>
                        <m:t>𝜔</m:t>
                      </m:r>
                    </m:oMath>
                  </m:oMathPara>
                </a14:m>
                <a:endParaRPr lang="en-US" sz="3200" dirty="0"/>
              </a:p>
            </p:txBody>
          </p:sp>
        </mc:Choice>
        <mc:Fallback>
          <p:sp>
            <p:nvSpPr>
              <p:cNvPr id="26" name="TextBox 25"/>
              <p:cNvSpPr txBox="1">
                <a:spLocks noRot="1" noChangeAspect="1" noMove="1" noResize="1" noEditPoints="1" noAdjustHandles="1" noChangeArrowheads="1" noChangeShapeType="1" noTextEdit="1"/>
              </p:cNvSpPr>
              <p:nvPr/>
            </p:nvSpPr>
            <p:spPr>
              <a:xfrm>
                <a:off x="637020" y="4262440"/>
                <a:ext cx="1374415" cy="492443"/>
              </a:xfrm>
              <a:prstGeom prst="rect">
                <a:avLst/>
              </a:prstGeom>
              <a:blipFill rotWithShape="1">
                <a:blip r:embed="rId6"/>
                <a:stretch>
                  <a:fillRect l="-8" t="-65" r="-3298" b="1"/>
                </a:stretch>
              </a:blipFill>
            </p:spPr>
            <p:txBody>
              <a:bodyPr/>
              <a:lstStyle/>
              <a:p>
                <a:r>
                  <a:rPr lang="zh-CN" altLang="en-US">
                    <a:noFill/>
                  </a:rPr>
                  <a:t> </a:t>
                </a:r>
              </a:p>
            </p:txBody>
          </p:sp>
        </mc:Fallback>
      </mc:AlternateContent>
      <p:sp>
        <p:nvSpPr>
          <p:cNvPr id="27" name="Right Arrow 26"/>
          <p:cNvSpPr/>
          <p:nvPr/>
        </p:nvSpPr>
        <p:spPr>
          <a:xfrm>
            <a:off x="2150657" y="4365104"/>
            <a:ext cx="693151" cy="2769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8" name="TextBox 27"/>
              <p:cNvSpPr txBox="1"/>
              <p:nvPr/>
            </p:nvSpPr>
            <p:spPr>
              <a:xfrm>
                <a:off x="3111358" y="4234205"/>
                <a:ext cx="3303597"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type m:val="lin"/>
                          <m:ctrlPr>
                            <a:rPr lang="en-US" sz="2800" i="1" smtClean="0">
                              <a:latin typeface="Cambria Math" panose="02040503050406030204" pitchFamily="18" charset="0"/>
                            </a:rPr>
                          </m:ctrlPr>
                        </m:fPr>
                        <m:num>
                          <m:r>
                            <a:rPr lang="en-US" sz="2800" i="1" smtClean="0">
                              <a:latin typeface="Cambria Math" panose="02040503050406030204" pitchFamily="18" charset="0"/>
                              <a:ea typeface="Cambria Math" panose="02040503050406030204" pitchFamily="18" charset="0"/>
                            </a:rPr>
                            <m:t>𝜔</m:t>
                          </m:r>
                          <m:r>
                            <a:rPr lang="en-GB" sz="2800" b="0" i="1" smtClean="0">
                              <a:latin typeface="Cambria Math" panose="02040503050406030204" pitchFamily="18" charset="0"/>
                            </a:rPr>
                            <m:t>=</m:t>
                          </m:r>
                          <m:r>
                            <a:rPr lang="en-GB" sz="2800" b="0" i="1" smtClean="0">
                              <a:latin typeface="Cambria Math" panose="02040503050406030204" pitchFamily="18" charset="0"/>
                            </a:rPr>
                            <m:t>𝑣</m:t>
                          </m:r>
                        </m:num>
                        <m:den>
                          <m:r>
                            <a:rPr lang="en-GB" sz="2800" b="0" i="1" smtClean="0">
                              <a:latin typeface="Cambria Math" panose="02040503050406030204" pitchFamily="18" charset="0"/>
                            </a:rPr>
                            <m:t>𝑟</m:t>
                          </m:r>
                          <m:r>
                            <a:rPr lang="en-GB" sz="2800" b="0" i="1" smtClean="0">
                              <a:latin typeface="Cambria Math" panose="02040503050406030204" pitchFamily="18" charset="0"/>
                            </a:rPr>
                            <m:t>=</m:t>
                          </m:r>
                          <m:r>
                            <a:rPr lang="en-GB" sz="2800" b="0" i="1" smtClean="0">
                              <a:latin typeface="Cambria Math" panose="02040503050406030204" pitchFamily="18" charset="0"/>
                            </a:rPr>
                            <m:t>𝑐𝑜𝑛𝑠𝑡𝑎𝑛𝑡</m:t>
                          </m:r>
                        </m:den>
                      </m:f>
                    </m:oMath>
                  </m:oMathPara>
                </a14:m>
                <a:endParaRPr lang="en-US" sz="2800" dirty="0"/>
              </a:p>
            </p:txBody>
          </p:sp>
        </mc:Choice>
        <mc:Fallback>
          <p:sp>
            <p:nvSpPr>
              <p:cNvPr id="28" name="TextBox 27"/>
              <p:cNvSpPr txBox="1">
                <a:spLocks noRot="1" noChangeAspect="1" noMove="1" noResize="1" noEditPoints="1" noAdjustHandles="1" noChangeArrowheads="1" noChangeShapeType="1" noTextEdit="1"/>
              </p:cNvSpPr>
              <p:nvPr/>
            </p:nvSpPr>
            <p:spPr>
              <a:xfrm>
                <a:off x="3111358" y="4234205"/>
                <a:ext cx="3303597" cy="430887"/>
              </a:xfrm>
              <a:prstGeom prst="rect">
                <a:avLst/>
              </a:prstGeom>
              <a:blipFill rotWithShape="1">
                <a:blip r:embed="rId7"/>
                <a:stretch>
                  <a:fillRect l="-15" t="-6" r="-744" b="8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TextBox 30"/>
              <p:cNvSpPr txBox="1"/>
              <p:nvPr/>
            </p:nvSpPr>
            <p:spPr>
              <a:xfrm>
                <a:off x="3012684" y="5464086"/>
                <a:ext cx="1902700" cy="70121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ea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𝛼</m:t>
                          </m:r>
                        </m:e>
                        <m:sub>
                          <m:r>
                            <a:rPr lang="en-GB" sz="2400" b="0" i="1" smtClean="0">
                              <a:latin typeface="Cambria Math" panose="02040503050406030204" pitchFamily="18" charset="0"/>
                              <a:ea typeface="Cambria Math" panose="02040503050406030204" pitchFamily="18" charset="0"/>
                            </a:rPr>
                            <m:t>𝑧</m:t>
                          </m:r>
                        </m:sub>
                      </m:sSub>
                      <m:r>
                        <a:rPr lang="en-GB" sz="2400" b="0" i="1" smtClean="0">
                          <a:latin typeface="Cambria Math" panose="02040503050406030204" pitchFamily="18" charset="0"/>
                          <a:ea typeface="Cambria Math" panose="02040503050406030204" pitchFamily="18" charset="0"/>
                        </a:rPr>
                        <m:t>=</m:t>
                      </m:r>
                      <m:f>
                        <m:fPr>
                          <m:ctrlPr>
                            <a:rPr lang="en-GB" sz="2400" b="0" i="1" smtClean="0">
                              <a:latin typeface="Cambria Math" panose="02040503050406030204" pitchFamily="18" charset="0"/>
                              <a:ea typeface="Cambria Math" panose="02040503050406030204" pitchFamily="18" charset="0"/>
                            </a:rPr>
                          </m:ctrlPr>
                        </m:fPr>
                        <m:num>
                          <m:r>
                            <a:rPr lang="en-GB" sz="2400" b="0" i="1" smtClean="0">
                              <a:latin typeface="Cambria Math" panose="02040503050406030204" pitchFamily="18" charset="0"/>
                              <a:ea typeface="Cambria Math" panose="02040503050406030204" pitchFamily="18" charset="0"/>
                            </a:rPr>
                            <m:t>𝑑</m:t>
                          </m:r>
                          <m:sSub>
                            <m:sSubPr>
                              <m:ctrlPr>
                                <a:rPr lang="en-GB" sz="2400" b="0" i="1" smtClean="0">
                                  <a:latin typeface="Cambria Math" panose="02040503050406030204" pitchFamily="18" charset="0"/>
                                  <a:ea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𝜔</m:t>
                              </m:r>
                            </m:e>
                            <m:sub>
                              <m:r>
                                <a:rPr lang="en-GB" sz="2400" b="0" i="1" smtClean="0">
                                  <a:latin typeface="Cambria Math" panose="02040503050406030204" pitchFamily="18" charset="0"/>
                                  <a:ea typeface="Cambria Math" panose="02040503050406030204" pitchFamily="18" charset="0"/>
                                </a:rPr>
                                <m:t>𝑧</m:t>
                              </m:r>
                            </m:sub>
                          </m:sSub>
                        </m:num>
                        <m:den>
                          <m:r>
                            <a:rPr lang="en-GB" sz="2400" b="0" i="1" smtClean="0">
                              <a:latin typeface="Cambria Math" panose="02040503050406030204" pitchFamily="18" charset="0"/>
                              <a:ea typeface="Cambria Math" panose="02040503050406030204" pitchFamily="18" charset="0"/>
                            </a:rPr>
                            <m:t>𝑑𝑡</m:t>
                          </m:r>
                        </m:den>
                      </m:f>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0</m:t>
                      </m:r>
                    </m:oMath>
                  </m:oMathPara>
                </a14:m>
                <a:endParaRPr lang="en-US" sz="2400" dirty="0"/>
              </a:p>
            </p:txBody>
          </p:sp>
        </mc:Choice>
        <mc:Fallback>
          <p:sp>
            <p:nvSpPr>
              <p:cNvPr id="31" name="TextBox 30"/>
              <p:cNvSpPr txBox="1">
                <a:spLocks noRot="1" noChangeAspect="1" noMove="1" noResize="1" noEditPoints="1" noAdjustHandles="1" noChangeArrowheads="1" noChangeShapeType="1" noTextEdit="1"/>
              </p:cNvSpPr>
              <p:nvPr/>
            </p:nvSpPr>
            <p:spPr>
              <a:xfrm>
                <a:off x="3012684" y="5464086"/>
                <a:ext cx="1902700" cy="701218"/>
              </a:xfrm>
              <a:prstGeom prst="rect">
                <a:avLst/>
              </a:prstGeom>
              <a:blipFill rotWithShape="1">
                <a:blip r:embed="rId8"/>
                <a:stretch>
                  <a:fillRect l="-13" t="-78" r="-1843" b="13"/>
                </a:stretch>
              </a:blipFill>
            </p:spPr>
            <p:txBody>
              <a:bodyPr/>
              <a:lstStyle/>
              <a:p>
                <a:r>
                  <a:rPr lang="zh-CN" altLang="en-US">
                    <a:noFill/>
                  </a:rPr>
                  <a:t> </a:t>
                </a:r>
              </a:p>
            </p:txBody>
          </p:sp>
        </mc:Fallback>
      </mc:AlternateContent>
      <p:sp>
        <p:nvSpPr>
          <p:cNvPr id="32" name="Right Arrow 31"/>
          <p:cNvSpPr/>
          <p:nvPr/>
        </p:nvSpPr>
        <p:spPr>
          <a:xfrm>
            <a:off x="5012432" y="5707135"/>
            <a:ext cx="693151" cy="2769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flipH="1">
            <a:off x="5983815" y="5470774"/>
            <a:ext cx="2880317" cy="646331"/>
          </a:xfrm>
          <a:prstGeom prst="rect">
            <a:avLst/>
          </a:prstGeom>
          <a:noFill/>
        </p:spPr>
        <p:txBody>
          <a:bodyPr wrap="square" rtlCol="0">
            <a:spAutoFit/>
          </a:bodyPr>
          <a:lstStyle/>
          <a:p>
            <a:r>
              <a:rPr lang="en-GB" dirty="0"/>
              <a:t>The angular acceleration equals zero. </a:t>
            </a:r>
            <a:endParaRPr lang="en-US" dirty="0"/>
          </a:p>
        </p:txBody>
      </p:sp>
      <mc:AlternateContent xmlns:mc="http://schemas.openxmlformats.org/markup-compatibility/2006">
        <mc:Choice xmlns:a14="http://schemas.microsoft.com/office/drawing/2010/main" Requires="a14">
          <p:sp>
            <p:nvSpPr>
              <p:cNvPr id="3" name="TextBox 2"/>
              <p:cNvSpPr txBox="1"/>
              <p:nvPr/>
            </p:nvSpPr>
            <p:spPr>
              <a:xfrm>
                <a:off x="3160186" y="4888040"/>
                <a:ext cx="3010119" cy="830997"/>
              </a:xfrm>
              <a:prstGeom prst="rect">
                <a:avLst/>
              </a:prstGeom>
              <a:noFill/>
            </p:spPr>
            <p:txBody>
              <a:bodyPr wrap="none" lIns="0" tIns="0" rIns="0" bIns="0"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rPr>
                          <m:t>𝑧</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𝜔</m:t>
                    </m:r>
                  </m:oMath>
                </a14:m>
                <a:r>
                  <a:rPr lang="en-US" dirty="0"/>
                  <a:t>: anticlockwise motion</a:t>
                </a:r>
                <a:endParaRPr lang="en-US" dirty="0"/>
              </a:p>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rPr>
                          <m:t>𝑧</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𝜔</m:t>
                    </m:r>
                  </m:oMath>
                </a14:m>
                <a:r>
                  <a:rPr lang="en-US" dirty="0"/>
                  <a:t>: clockwise motion</a:t>
                </a:r>
                <a:endParaRPr lang="en-US" dirty="0"/>
              </a:p>
              <a:p>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3160186" y="4888040"/>
                <a:ext cx="3010119" cy="830997"/>
              </a:xfrm>
              <a:prstGeom prst="rect">
                <a:avLst/>
              </a:prstGeom>
              <a:blipFill rotWithShape="1">
                <a:blip r:embed="rId9"/>
                <a:stretch>
                  <a:fillRect l="-14" t="-54" r="-675" b="27"/>
                </a:stretch>
              </a:blipFill>
            </p:spPr>
            <p:txBody>
              <a:bodyPr/>
              <a:lstStyle/>
              <a:p>
                <a:r>
                  <a:rPr lang="zh-CN" altLang="en-US">
                    <a:noFill/>
                  </a:rPr>
                  <a:t> </a:t>
                </a:r>
              </a:p>
            </p:txBody>
          </p:sp>
        </mc:Fallback>
      </mc:AlternateContent>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9468" y="116632"/>
            <a:ext cx="8229600" cy="1143000"/>
          </a:xfrm>
        </p:spPr>
        <p:txBody>
          <a:bodyPr/>
          <a:lstStyle/>
          <a:p>
            <a:r>
              <a:rPr lang="en-GB" sz="2800" dirty="0"/>
              <a:t>Particular case: Rotation uniformly accelerated </a:t>
            </a:r>
            <a:endParaRPr lang="en-US" sz="28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Right Arrow 2"/>
          <p:cNvSpPr/>
          <p:nvPr/>
        </p:nvSpPr>
        <p:spPr>
          <a:xfrm>
            <a:off x="3743786" y="1099420"/>
            <a:ext cx="50405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5" name="TextBox 4"/>
              <p:cNvSpPr txBox="1"/>
              <p:nvPr/>
            </p:nvSpPr>
            <p:spPr>
              <a:xfrm>
                <a:off x="4283968" y="1166264"/>
                <a:ext cx="151932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GB" b="0" i="1" smtClean="0">
                              <a:latin typeface="Cambria Math" panose="02040503050406030204" pitchFamily="18" charset="0"/>
                            </a:rPr>
                            <m:t>𝑧</m:t>
                          </m:r>
                        </m:sub>
                      </m:sSub>
                      <m:r>
                        <a:rPr lang="en-GB" b="0" i="1" smtClean="0">
                          <a:latin typeface="Cambria Math" panose="02040503050406030204" pitchFamily="18" charset="0"/>
                        </a:rPr>
                        <m:t>=</m:t>
                      </m:r>
                      <m:r>
                        <a:rPr lang="en-GB" b="0" i="1" smtClean="0">
                          <a:latin typeface="Cambria Math" panose="02040503050406030204" pitchFamily="18" charset="0"/>
                        </a:rPr>
                        <m:t>𝑐𝑜𝑛𝑠𝑡𝑎𝑛𝑡</m:t>
                      </m:r>
                    </m:oMath>
                  </m:oMathPara>
                </a14:m>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4283968" y="1166264"/>
                <a:ext cx="1519327" cy="276999"/>
              </a:xfrm>
              <a:prstGeom prst="rect">
                <a:avLst/>
              </a:prstGeom>
              <a:blipFill rotWithShape="1">
                <a:blip r:embed="rId1"/>
                <a:stretch>
                  <a:fillRect l="-17" t="-146" r="-1377" b="196"/>
                </a:stretch>
              </a:blipFill>
            </p:spPr>
            <p:txBody>
              <a:bodyPr/>
              <a:lstStyle/>
              <a:p>
                <a:r>
                  <a:rPr lang="zh-CN" altLang="en-US">
                    <a:noFill/>
                  </a:rPr>
                  <a:t> </a:t>
                </a:r>
              </a:p>
            </p:txBody>
          </p:sp>
        </mc:Fallback>
      </mc:AlternateContent>
      <p:sp>
        <p:nvSpPr>
          <p:cNvPr id="6" name="TextBox 5"/>
          <p:cNvSpPr txBox="1"/>
          <p:nvPr/>
        </p:nvSpPr>
        <p:spPr>
          <a:xfrm>
            <a:off x="658013" y="1166782"/>
            <a:ext cx="2929007" cy="369332"/>
          </a:xfrm>
          <a:prstGeom prst="rect">
            <a:avLst/>
          </a:prstGeom>
          <a:noFill/>
        </p:spPr>
        <p:txBody>
          <a:bodyPr wrap="none" rtlCol="0">
            <a:spAutoFit/>
          </a:bodyPr>
          <a:lstStyle/>
          <a:p>
            <a:r>
              <a:rPr lang="en-GB" dirty="0"/>
              <a:t>Constant angular acceleration</a:t>
            </a:r>
            <a:endParaRPr lang="en-US" dirty="0"/>
          </a:p>
        </p:txBody>
      </p:sp>
      <mc:AlternateContent xmlns:mc="http://schemas.openxmlformats.org/markup-compatibility/2006">
        <mc:Choice xmlns:a14="http://schemas.microsoft.com/office/drawing/2010/main" Requires="a14">
          <p:sp>
            <p:nvSpPr>
              <p:cNvPr id="10" name="TextBox 9"/>
              <p:cNvSpPr txBox="1"/>
              <p:nvPr/>
            </p:nvSpPr>
            <p:spPr>
              <a:xfrm>
                <a:off x="539552" y="1772816"/>
                <a:ext cx="5874750" cy="381515"/>
              </a:xfrm>
              <a:prstGeom prst="rect">
                <a:avLst/>
              </a:prstGeom>
              <a:noFill/>
            </p:spPr>
            <p:txBody>
              <a:bodyPr wrap="none" rtlCol="0">
                <a:spAutoFit/>
              </a:bodyPr>
              <a:lstStyle/>
              <a:p>
                <a:r>
                  <a:rPr lang="en-GB" dirty="0"/>
                  <a:t>At the time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𝑡</m:t>
                        </m:r>
                      </m:e>
                      <m:sub>
                        <m:r>
                          <a:rPr lang="en-GB" b="0" i="1" smtClean="0">
                            <a:latin typeface="Cambria Math" panose="02040503050406030204" pitchFamily="18" charset="0"/>
                          </a:rPr>
                          <m:t>0</m:t>
                        </m:r>
                      </m:sub>
                    </m:sSub>
                    <m:r>
                      <a:rPr lang="en-GB" b="0" i="1" smtClean="0">
                        <a:latin typeface="Cambria Math" panose="02040503050406030204" pitchFamily="18" charset="0"/>
                      </a:rPr>
                      <m:t>=</m:t>
                    </m:r>
                    <m:r>
                      <a:rPr lang="en-GB" b="0" i="1" smtClean="0">
                        <a:latin typeface="Cambria Math" panose="02040503050406030204" pitchFamily="18" charset="0"/>
                      </a:rPr>
                      <m:t>0</m:t>
                    </m:r>
                  </m:oMath>
                </a14:m>
                <a:r>
                  <a:rPr lang="en-US" dirty="0"/>
                  <a:t>, the angular velocity is </a:t>
                </a:r>
                <a14:m>
                  <m:oMath xmlns:m="http://schemas.openxmlformats.org/officeDocument/2006/math">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ea typeface="Cambria Math" panose="02040503050406030204" pitchFamily="18" charset="0"/>
                          </a:rPr>
                          <m:t>𝑧</m:t>
                        </m:r>
                      </m:sub>
                    </m:sSub>
                    <m:d>
                      <m:dPr>
                        <m:ctrlPr>
                          <a:rPr lang="en-GB" b="0" i="1" smtClean="0">
                            <a:latin typeface="Cambria Math" panose="02040503050406030204" pitchFamily="18" charset="0"/>
                            <a:ea typeface="Cambria Math" panose="02040503050406030204" pitchFamily="18" charset="0"/>
                          </a:rPr>
                        </m:ctrlPr>
                      </m:dPr>
                      <m:e>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𝑡</m:t>
                            </m:r>
                          </m:e>
                          <m:sub>
                            <m:r>
                              <a:rPr lang="en-GB" b="0" i="1" smtClean="0">
                                <a:latin typeface="Cambria Math" panose="02040503050406030204" pitchFamily="18" charset="0"/>
                                <a:ea typeface="Cambria Math" panose="02040503050406030204" pitchFamily="18" charset="0"/>
                              </a:rPr>
                              <m:t>0</m:t>
                            </m:r>
                          </m:sub>
                        </m:sSub>
                      </m:e>
                    </m:d>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ea typeface="Cambria Math" panose="02040503050406030204" pitchFamily="18" charset="0"/>
                          </a:rPr>
                          <m:t>0</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𝑧</m:t>
                        </m:r>
                      </m:sub>
                    </m:sSub>
                  </m:oMath>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539552" y="1772816"/>
                <a:ext cx="5874750" cy="381515"/>
              </a:xfrm>
              <a:prstGeom prst="rect">
                <a:avLst/>
              </a:prstGeom>
              <a:blipFill rotWithShape="1">
                <a:blip r:embed="rId2"/>
                <a:stretch>
                  <a:fillRect l="-7" t="-139" r="3" b="10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539552" y="2327405"/>
                <a:ext cx="5724452" cy="369332"/>
              </a:xfrm>
              <a:prstGeom prst="rect">
                <a:avLst/>
              </a:prstGeom>
              <a:noFill/>
            </p:spPr>
            <p:txBody>
              <a:bodyPr wrap="none" rtlCol="0">
                <a:spAutoFit/>
              </a:bodyPr>
              <a:lstStyle/>
              <a:p>
                <a:r>
                  <a:rPr lang="en-GB" dirty="0"/>
                  <a:t>At the time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𝑡</m:t>
                        </m:r>
                      </m:e>
                      <m:sub>
                        <m:r>
                          <a:rPr lang="en-GB" b="0" i="1" smtClean="0">
                            <a:latin typeface="Cambria Math" panose="02040503050406030204" pitchFamily="18" charset="0"/>
                          </a:rPr>
                          <m:t>0</m:t>
                        </m:r>
                      </m:sub>
                    </m:sSub>
                    <m:r>
                      <a:rPr lang="en-GB" b="0" i="1" smtClean="0">
                        <a:latin typeface="Cambria Math" panose="02040503050406030204" pitchFamily="18" charset="0"/>
                      </a:rPr>
                      <m:t>=</m:t>
                    </m:r>
                    <m:r>
                      <a:rPr lang="en-GB" b="0" i="1" smtClean="0">
                        <a:latin typeface="Cambria Math" panose="02040503050406030204" pitchFamily="18" charset="0"/>
                      </a:rPr>
                      <m:t>0</m:t>
                    </m:r>
                  </m:oMath>
                </a14:m>
                <a:r>
                  <a:rPr lang="en-US" dirty="0"/>
                  <a:t>, the angular position is </a:t>
                </a:r>
                <a14:m>
                  <m:oMath xmlns:m="http://schemas.openxmlformats.org/officeDocument/2006/math">
                    <m:r>
                      <a:rPr lang="en-US" i="1" smtClean="0">
                        <a:latin typeface="Cambria Math" panose="02040503050406030204" pitchFamily="18" charset="0"/>
                        <a:ea typeface="Cambria Math" panose="02040503050406030204" pitchFamily="18" charset="0"/>
                      </a:rPr>
                      <m:t>𝜃</m:t>
                    </m:r>
                    <m:d>
                      <m:dPr>
                        <m:ctrlPr>
                          <a:rPr lang="en-GB" b="0" i="1" smtClean="0">
                            <a:latin typeface="Cambria Math" panose="02040503050406030204" pitchFamily="18" charset="0"/>
                            <a:ea typeface="Cambria Math" panose="02040503050406030204" pitchFamily="18" charset="0"/>
                          </a:rPr>
                        </m:ctrlPr>
                      </m:dPr>
                      <m:e>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𝑡</m:t>
                            </m:r>
                          </m:e>
                          <m:sub>
                            <m:r>
                              <a:rPr lang="en-GB" b="0" i="1" smtClean="0">
                                <a:latin typeface="Cambria Math" panose="02040503050406030204" pitchFamily="18" charset="0"/>
                                <a:ea typeface="Cambria Math" panose="02040503050406030204" pitchFamily="18" charset="0"/>
                              </a:rPr>
                              <m:t>0</m:t>
                            </m:r>
                          </m:sub>
                        </m:sSub>
                      </m:e>
                    </m:d>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𝜃</m:t>
                        </m:r>
                      </m:e>
                      <m:sub>
                        <m:r>
                          <a:rPr lang="en-GB" b="0" i="1" smtClean="0">
                            <a:latin typeface="Cambria Math" panose="02040503050406030204" pitchFamily="18" charset="0"/>
                            <a:ea typeface="Cambria Math" panose="02040503050406030204" pitchFamily="18" charset="0"/>
                          </a:rPr>
                          <m:t>0</m:t>
                        </m:r>
                      </m:sub>
                    </m:sSub>
                  </m:oMath>
                </a14:m>
                <a:endParaRPr lang="en-US" dirty="0"/>
              </a:p>
            </p:txBody>
          </p:sp>
        </mc:Choice>
        <mc:Fallback>
          <p:sp>
            <p:nvSpPr>
              <p:cNvPr id="16" name="TextBox 15"/>
              <p:cNvSpPr txBox="1">
                <a:spLocks noRot="1" noChangeAspect="1" noMove="1" noResize="1" noEditPoints="1" noAdjustHandles="1" noChangeArrowheads="1" noChangeShapeType="1" noTextEdit="1"/>
              </p:cNvSpPr>
              <p:nvPr/>
            </p:nvSpPr>
            <p:spPr>
              <a:xfrm>
                <a:off x="539552" y="2327405"/>
                <a:ext cx="5724452" cy="369332"/>
              </a:xfrm>
              <a:prstGeom prst="rect">
                <a:avLst/>
              </a:prstGeom>
              <a:blipFill rotWithShape="1">
                <a:blip r:embed="rId3"/>
                <a:stretch>
                  <a:fillRect l="-8" t="-35" r="6" b="14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539552" y="3055962"/>
                <a:ext cx="7730412" cy="1815882"/>
              </a:xfrm>
              <a:prstGeom prst="rect">
                <a:avLst/>
              </a:prstGeom>
              <a:noFill/>
            </p:spPr>
            <p:txBody>
              <a:bodyPr wrap="square" rtlCol="0">
                <a:spAutoFit/>
              </a:bodyPr>
              <a:lstStyle/>
              <a:p>
                <a:r>
                  <a:rPr lang="en-GB" sz="2800" dirty="0"/>
                  <a:t>Ex (</a:t>
                </a:r>
                <a:r>
                  <a:rPr lang="en-GB" sz="2800" b="1" dirty="0"/>
                  <a:t>5 minutes</a:t>
                </a:r>
                <a:r>
                  <a:rPr lang="en-GB" sz="2800" dirty="0"/>
                  <a:t>): Describes </a:t>
                </a:r>
                <a14:m>
                  <m:oMath xmlns:m="http://schemas.openxmlformats.org/officeDocument/2006/math">
                    <m:sSub>
                      <m:sSubPr>
                        <m:ctrlPr>
                          <a:rPr lang="en-GB" sz="2800" i="1" smtClean="0">
                            <a:latin typeface="Cambria Math" panose="02040503050406030204" pitchFamily="18" charset="0"/>
                          </a:rPr>
                        </m:ctrlPr>
                      </m:sSubPr>
                      <m:e>
                        <m:r>
                          <a:rPr lang="en-GB" sz="2800" i="1" smtClean="0">
                            <a:latin typeface="Cambria Math" panose="02040503050406030204" pitchFamily="18" charset="0"/>
                            <a:ea typeface="Cambria Math" panose="02040503050406030204" pitchFamily="18" charset="0"/>
                          </a:rPr>
                          <m:t>𝜔</m:t>
                        </m:r>
                      </m:e>
                      <m:sub>
                        <m:r>
                          <a:rPr lang="en-GB" sz="2800" b="0" i="1" smtClean="0">
                            <a:latin typeface="Cambria Math" panose="02040503050406030204" pitchFamily="18" charset="0"/>
                          </a:rPr>
                          <m:t>𝑧</m:t>
                        </m:r>
                      </m:sub>
                    </m:sSub>
                    <m:r>
                      <a:rPr lang="en-GB" sz="2800" b="0" i="1" smtClean="0">
                        <a:latin typeface="Cambria Math" panose="02040503050406030204" pitchFamily="18" charset="0"/>
                      </a:rPr>
                      <m:t>(</m:t>
                    </m:r>
                    <m:r>
                      <a:rPr lang="en-GB" sz="2800" b="0" i="1" smtClean="0">
                        <a:latin typeface="Cambria Math" panose="02040503050406030204" pitchFamily="18" charset="0"/>
                      </a:rPr>
                      <m:t>𝑡</m:t>
                    </m:r>
                    <m:r>
                      <a:rPr lang="en-GB" sz="2800" b="0" i="1" smtClean="0">
                        <a:latin typeface="Cambria Math" panose="02040503050406030204" pitchFamily="18" charset="0"/>
                      </a:rPr>
                      <m:t>)</m:t>
                    </m:r>
                  </m:oMath>
                </a14:m>
                <a:r>
                  <a:rPr lang="en-GB" sz="2800" dirty="0"/>
                  <a:t> and </a:t>
                </a:r>
                <a14:m>
                  <m:oMath xmlns:m="http://schemas.openxmlformats.org/officeDocument/2006/math">
                    <m:r>
                      <a:rPr lang="en-GB" sz="2800" i="1" smtClean="0">
                        <a:latin typeface="Cambria Math" panose="02040503050406030204" pitchFamily="18" charset="0"/>
                        <a:ea typeface="Cambria Math" panose="02040503050406030204" pitchFamily="18" charset="0"/>
                      </a:rPr>
                      <m:t>𝜃</m:t>
                    </m:r>
                    <m:r>
                      <a:rPr lang="en-GB" sz="2800" b="0" i="1" smtClean="0">
                        <a:latin typeface="Cambria Math" panose="02040503050406030204" pitchFamily="18" charset="0"/>
                        <a:ea typeface="Cambria Math" panose="02040503050406030204" pitchFamily="18" charset="0"/>
                      </a:rPr>
                      <m:t>(</m:t>
                    </m:r>
                    <m:r>
                      <a:rPr lang="en-GB" sz="2800" b="0" i="1" smtClean="0">
                        <a:latin typeface="Cambria Math" panose="02040503050406030204" pitchFamily="18" charset="0"/>
                        <a:ea typeface="Cambria Math" panose="02040503050406030204" pitchFamily="18" charset="0"/>
                      </a:rPr>
                      <m:t>𝑡</m:t>
                    </m:r>
                    <m:r>
                      <a:rPr lang="en-GB" sz="2800" b="0" i="1" smtClean="0">
                        <a:latin typeface="Cambria Math" panose="02040503050406030204" pitchFamily="18" charset="0"/>
                        <a:ea typeface="Cambria Math" panose="02040503050406030204" pitchFamily="18" charset="0"/>
                      </a:rPr>
                      <m:t>)</m:t>
                    </m:r>
                  </m:oMath>
                </a14:m>
                <a:r>
                  <a:rPr lang="en-GB" sz="2800" dirty="0"/>
                  <a:t> for a rotational motion with constant angular acceleration. Does the evolution of the angle </a:t>
                </a:r>
                <a14:m>
                  <m:oMath xmlns:m="http://schemas.openxmlformats.org/officeDocument/2006/math">
                    <m:r>
                      <a:rPr lang="en-GB" sz="2800" i="1" smtClean="0">
                        <a:latin typeface="Cambria Math" panose="02040503050406030204" pitchFamily="18" charset="0"/>
                        <a:ea typeface="Cambria Math" panose="02040503050406030204" pitchFamily="18" charset="0"/>
                      </a:rPr>
                      <m:t>𝜃</m:t>
                    </m:r>
                  </m:oMath>
                </a14:m>
                <a:r>
                  <a:rPr lang="en-GB" sz="2800" dirty="0"/>
                  <a:t> remind you something similar ?   </a:t>
                </a:r>
                <a:endParaRPr lang="en-US" sz="2800" dirty="0"/>
              </a:p>
            </p:txBody>
          </p:sp>
        </mc:Choice>
        <mc:Fallback>
          <p:sp>
            <p:nvSpPr>
              <p:cNvPr id="17" name="TextBox 16"/>
              <p:cNvSpPr txBox="1">
                <a:spLocks noRot="1" noChangeAspect="1" noMove="1" noResize="1" noEditPoints="1" noAdjustHandles="1" noChangeArrowheads="1" noChangeShapeType="1" noTextEdit="1"/>
              </p:cNvSpPr>
              <p:nvPr/>
            </p:nvSpPr>
            <p:spPr>
              <a:xfrm>
                <a:off x="539552" y="3055962"/>
                <a:ext cx="7730412" cy="1815882"/>
              </a:xfrm>
              <a:prstGeom prst="rect">
                <a:avLst/>
              </a:prstGeom>
              <a:blipFill rotWithShape="1">
                <a:blip r:embed="rId4"/>
                <a:stretch>
                  <a:fillRect l="-6" t="-19" r="5" b="7"/>
                </a:stretch>
              </a:blipFill>
            </p:spPr>
            <p:txBody>
              <a:bodyPr/>
              <a:lstStyle/>
              <a:p>
                <a:r>
                  <a:rPr lang="zh-CN" altLang="en-US">
                    <a:noFill/>
                  </a:rPr>
                  <a:t> </a:t>
                </a:r>
              </a:p>
            </p:txBody>
          </p:sp>
        </mc:Fallback>
      </mc:AlternateContent>
      <p:cxnSp>
        <p:nvCxnSpPr>
          <p:cNvPr id="19" name="Straight Arrow Connector 18"/>
          <p:cNvCxnSpPr/>
          <p:nvPr/>
        </p:nvCxnSpPr>
        <p:spPr>
          <a:xfrm flipV="1">
            <a:off x="1691680" y="4871844"/>
            <a:ext cx="0" cy="14208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691680" y="5582263"/>
            <a:ext cx="216024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2" name="TextBox 21"/>
              <p:cNvSpPr txBox="1"/>
              <p:nvPr/>
            </p:nvSpPr>
            <p:spPr>
              <a:xfrm>
                <a:off x="971600" y="4792865"/>
                <a:ext cx="60779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rPr>
                            <m:t>𝑧</m:t>
                          </m:r>
                        </m:sub>
                      </m:sSub>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m:oMathPara>
                </a14:m>
                <a:endParaRPr lang="en-US" dirty="0"/>
              </a:p>
            </p:txBody>
          </p:sp>
        </mc:Choice>
        <mc:Fallback>
          <p:sp>
            <p:nvSpPr>
              <p:cNvPr id="22" name="TextBox 21"/>
              <p:cNvSpPr txBox="1">
                <a:spLocks noRot="1" noChangeAspect="1" noMove="1" noResize="1" noEditPoints="1" noAdjustHandles="1" noChangeArrowheads="1" noChangeShapeType="1" noTextEdit="1"/>
              </p:cNvSpPr>
              <p:nvPr/>
            </p:nvSpPr>
            <p:spPr>
              <a:xfrm>
                <a:off x="971600" y="4792865"/>
                <a:ext cx="607795" cy="276999"/>
              </a:xfrm>
              <a:prstGeom prst="rect">
                <a:avLst/>
              </a:prstGeom>
              <a:blipFill rotWithShape="1">
                <a:blip r:embed="rId5"/>
                <a:stretch>
                  <a:fillRect l="-8" t="-188" r="-4990" b="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TextBox 22"/>
              <p:cNvSpPr txBox="1"/>
              <p:nvPr/>
            </p:nvSpPr>
            <p:spPr>
              <a:xfrm>
                <a:off x="3970129" y="5416066"/>
                <a:ext cx="15472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𝑡</m:t>
                      </m:r>
                    </m:oMath>
                  </m:oMathPara>
                </a14:m>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3970129" y="5416066"/>
                <a:ext cx="154722" cy="276999"/>
              </a:xfrm>
              <a:prstGeom prst="rect">
                <a:avLst/>
              </a:prstGeom>
              <a:blipFill rotWithShape="1">
                <a:blip r:embed="rId6"/>
                <a:stretch>
                  <a:fillRect l="-70" t="-55" r="-19770" b="105"/>
                </a:stretch>
              </a:blipFill>
            </p:spPr>
            <p:txBody>
              <a:bodyPr/>
              <a:lstStyle/>
              <a:p>
                <a:r>
                  <a:rPr lang="zh-CN" altLang="en-US">
                    <a:noFill/>
                  </a:rPr>
                  <a:t> </a:t>
                </a:r>
              </a:p>
            </p:txBody>
          </p:sp>
        </mc:Fallback>
      </mc:AlternateContent>
      <p:cxnSp>
        <p:nvCxnSpPr>
          <p:cNvPr id="24" name="Straight Arrow Connector 23"/>
          <p:cNvCxnSpPr/>
          <p:nvPr/>
        </p:nvCxnSpPr>
        <p:spPr>
          <a:xfrm flipV="1">
            <a:off x="5652120" y="4804123"/>
            <a:ext cx="0" cy="14208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652120" y="5514542"/>
            <a:ext cx="216024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6" name="TextBox 25"/>
              <p:cNvSpPr txBox="1"/>
              <p:nvPr/>
            </p:nvSpPr>
            <p:spPr>
              <a:xfrm>
                <a:off x="4932040" y="4725144"/>
                <a:ext cx="48365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𝜃</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m:oMathPara>
                </a14:m>
                <a:endParaRPr lang="en-US" dirty="0"/>
              </a:p>
            </p:txBody>
          </p:sp>
        </mc:Choice>
        <mc:Fallback>
          <p:sp>
            <p:nvSpPr>
              <p:cNvPr id="26" name="TextBox 25"/>
              <p:cNvSpPr txBox="1">
                <a:spLocks noRot="1" noChangeAspect="1" noMove="1" noResize="1" noEditPoints="1" noAdjustHandles="1" noChangeArrowheads="1" noChangeShapeType="1" noTextEdit="1"/>
              </p:cNvSpPr>
              <p:nvPr/>
            </p:nvSpPr>
            <p:spPr>
              <a:xfrm>
                <a:off x="4932040" y="4725144"/>
                <a:ext cx="483659" cy="276999"/>
              </a:xfrm>
              <a:prstGeom prst="rect">
                <a:avLst/>
              </a:prstGeom>
              <a:blipFill rotWithShape="1">
                <a:blip r:embed="rId7"/>
                <a:stretch>
                  <a:fillRect l="-130" t="-39" r="-5165" b="9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TextBox 26"/>
              <p:cNvSpPr txBox="1"/>
              <p:nvPr/>
            </p:nvSpPr>
            <p:spPr>
              <a:xfrm>
                <a:off x="7930569" y="5348345"/>
                <a:ext cx="15472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𝑡</m:t>
                      </m:r>
                    </m:oMath>
                  </m:oMathPara>
                </a14:m>
                <a:endParaRPr lang="en-US" dirty="0"/>
              </a:p>
            </p:txBody>
          </p:sp>
        </mc:Choice>
        <mc:Fallback>
          <p:sp>
            <p:nvSpPr>
              <p:cNvPr id="27" name="TextBox 26"/>
              <p:cNvSpPr txBox="1">
                <a:spLocks noRot="1" noChangeAspect="1" noMove="1" noResize="1" noEditPoints="1" noAdjustHandles="1" noChangeArrowheads="1" noChangeShapeType="1" noTextEdit="1"/>
              </p:cNvSpPr>
              <p:nvPr/>
            </p:nvSpPr>
            <p:spPr>
              <a:xfrm>
                <a:off x="7930569" y="5348345"/>
                <a:ext cx="154722" cy="276999"/>
              </a:xfrm>
              <a:prstGeom prst="rect">
                <a:avLst/>
              </a:prstGeom>
              <a:blipFill rotWithShape="1">
                <a:blip r:embed="rId6"/>
                <a:stretch>
                  <a:fillRect l="-35" t="-135" r="-19806" b="186"/>
                </a:stretch>
              </a:blipFill>
            </p:spPr>
            <p:txBody>
              <a:bodyPr/>
              <a:lstStyle/>
              <a:p>
                <a:r>
                  <a:rPr lang="zh-CN" altLang="en-US">
                    <a:noFill/>
                  </a:rPr>
                  <a:t> </a:t>
                </a:r>
              </a:p>
            </p:txBody>
          </p:sp>
        </mc:Fallback>
      </mc:AlternateContent>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9468" y="116632"/>
            <a:ext cx="8229600" cy="1143000"/>
          </a:xfrm>
        </p:spPr>
        <p:txBody>
          <a:bodyPr/>
          <a:lstStyle/>
          <a:p>
            <a:r>
              <a:rPr lang="en-GB" sz="2800" dirty="0"/>
              <a:t>Particular case: Rotation uniformly accelerated </a:t>
            </a:r>
            <a:endParaRPr lang="en-US" sz="28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Right Arrow 2"/>
          <p:cNvSpPr/>
          <p:nvPr/>
        </p:nvSpPr>
        <p:spPr>
          <a:xfrm>
            <a:off x="3743786" y="1099420"/>
            <a:ext cx="50405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5" name="TextBox 4"/>
              <p:cNvSpPr txBox="1"/>
              <p:nvPr/>
            </p:nvSpPr>
            <p:spPr>
              <a:xfrm>
                <a:off x="4283968" y="1166264"/>
                <a:ext cx="151932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GB" b="0" i="1" smtClean="0">
                              <a:latin typeface="Cambria Math" panose="02040503050406030204" pitchFamily="18" charset="0"/>
                            </a:rPr>
                            <m:t>𝑧</m:t>
                          </m:r>
                        </m:sub>
                      </m:sSub>
                      <m:r>
                        <a:rPr lang="en-GB" b="0" i="1" smtClean="0">
                          <a:latin typeface="Cambria Math" panose="02040503050406030204" pitchFamily="18" charset="0"/>
                        </a:rPr>
                        <m:t>=</m:t>
                      </m:r>
                      <m:r>
                        <a:rPr lang="en-GB" b="0" i="1" smtClean="0">
                          <a:latin typeface="Cambria Math" panose="02040503050406030204" pitchFamily="18" charset="0"/>
                        </a:rPr>
                        <m:t>𝑐𝑜𝑛𝑠𝑡𝑎𝑛𝑡</m:t>
                      </m:r>
                    </m:oMath>
                  </m:oMathPara>
                </a14:m>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4283968" y="1166264"/>
                <a:ext cx="1519327" cy="276999"/>
              </a:xfrm>
              <a:prstGeom prst="rect">
                <a:avLst/>
              </a:prstGeom>
              <a:blipFill rotWithShape="1">
                <a:blip r:embed="rId1"/>
                <a:stretch>
                  <a:fillRect l="-17" t="-146" r="-1377" b="196"/>
                </a:stretch>
              </a:blipFill>
            </p:spPr>
            <p:txBody>
              <a:bodyPr/>
              <a:lstStyle/>
              <a:p>
                <a:r>
                  <a:rPr lang="zh-CN" altLang="en-US">
                    <a:noFill/>
                  </a:rPr>
                  <a:t> </a:t>
                </a:r>
              </a:p>
            </p:txBody>
          </p:sp>
        </mc:Fallback>
      </mc:AlternateContent>
      <p:sp>
        <p:nvSpPr>
          <p:cNvPr id="6" name="TextBox 5"/>
          <p:cNvSpPr txBox="1"/>
          <p:nvPr/>
        </p:nvSpPr>
        <p:spPr>
          <a:xfrm>
            <a:off x="658013" y="1166782"/>
            <a:ext cx="2929007" cy="369332"/>
          </a:xfrm>
          <a:prstGeom prst="rect">
            <a:avLst/>
          </a:prstGeom>
          <a:noFill/>
        </p:spPr>
        <p:txBody>
          <a:bodyPr wrap="none" rtlCol="0">
            <a:spAutoFit/>
          </a:bodyPr>
          <a:lstStyle/>
          <a:p>
            <a:r>
              <a:rPr lang="en-GB" dirty="0"/>
              <a:t>Constant angular acceleration</a:t>
            </a:r>
            <a:endParaRPr lang="en-US" dirty="0"/>
          </a:p>
        </p:txBody>
      </p:sp>
      <mc:AlternateContent xmlns:mc="http://schemas.openxmlformats.org/markup-compatibility/2006">
        <mc:Choice xmlns:a14="http://schemas.microsoft.com/office/drawing/2010/main" Requires="a14">
          <p:sp>
            <p:nvSpPr>
              <p:cNvPr id="10" name="TextBox 9"/>
              <p:cNvSpPr txBox="1"/>
              <p:nvPr/>
            </p:nvSpPr>
            <p:spPr>
              <a:xfrm>
                <a:off x="512838" y="1747840"/>
                <a:ext cx="5874750" cy="381515"/>
              </a:xfrm>
              <a:prstGeom prst="rect">
                <a:avLst/>
              </a:prstGeom>
              <a:noFill/>
            </p:spPr>
            <p:txBody>
              <a:bodyPr wrap="none" rtlCol="0">
                <a:spAutoFit/>
              </a:bodyPr>
              <a:lstStyle/>
              <a:p>
                <a:r>
                  <a:rPr lang="en-GB" dirty="0"/>
                  <a:t>At the time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𝑡</m:t>
                        </m:r>
                      </m:e>
                      <m:sub>
                        <m:r>
                          <a:rPr lang="en-GB" b="0" i="1" smtClean="0">
                            <a:latin typeface="Cambria Math" panose="02040503050406030204" pitchFamily="18" charset="0"/>
                          </a:rPr>
                          <m:t>0</m:t>
                        </m:r>
                      </m:sub>
                    </m:sSub>
                    <m:r>
                      <a:rPr lang="en-GB" b="0" i="1" smtClean="0">
                        <a:latin typeface="Cambria Math" panose="02040503050406030204" pitchFamily="18" charset="0"/>
                      </a:rPr>
                      <m:t>=</m:t>
                    </m:r>
                    <m:r>
                      <a:rPr lang="en-GB" b="0" i="1" smtClean="0">
                        <a:latin typeface="Cambria Math" panose="02040503050406030204" pitchFamily="18" charset="0"/>
                      </a:rPr>
                      <m:t>0</m:t>
                    </m:r>
                  </m:oMath>
                </a14:m>
                <a:r>
                  <a:rPr lang="en-US" dirty="0"/>
                  <a:t>, the angular velocity is </a:t>
                </a:r>
                <a14:m>
                  <m:oMath xmlns:m="http://schemas.openxmlformats.org/officeDocument/2006/math">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ea typeface="Cambria Math" panose="02040503050406030204" pitchFamily="18" charset="0"/>
                          </a:rPr>
                          <m:t>𝑧</m:t>
                        </m:r>
                      </m:sub>
                    </m:sSub>
                    <m:d>
                      <m:dPr>
                        <m:ctrlPr>
                          <a:rPr lang="en-GB" b="0" i="1" smtClean="0">
                            <a:latin typeface="Cambria Math" panose="02040503050406030204" pitchFamily="18" charset="0"/>
                            <a:ea typeface="Cambria Math" panose="02040503050406030204" pitchFamily="18" charset="0"/>
                          </a:rPr>
                        </m:ctrlPr>
                      </m:dPr>
                      <m:e>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𝑡</m:t>
                            </m:r>
                          </m:e>
                          <m:sub>
                            <m:r>
                              <a:rPr lang="en-GB" b="0" i="1" smtClean="0">
                                <a:latin typeface="Cambria Math" panose="02040503050406030204" pitchFamily="18" charset="0"/>
                                <a:ea typeface="Cambria Math" panose="02040503050406030204" pitchFamily="18" charset="0"/>
                              </a:rPr>
                              <m:t>0</m:t>
                            </m:r>
                          </m:sub>
                        </m:sSub>
                      </m:e>
                    </m:d>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ea typeface="Cambria Math" panose="02040503050406030204" pitchFamily="18" charset="0"/>
                          </a:rPr>
                          <m:t>0</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𝑧</m:t>
                        </m:r>
                      </m:sub>
                    </m:sSub>
                  </m:oMath>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512838" y="1747840"/>
                <a:ext cx="5874750" cy="381515"/>
              </a:xfrm>
              <a:prstGeom prst="rect">
                <a:avLst/>
              </a:prstGeom>
              <a:blipFill rotWithShape="1">
                <a:blip r:embed="rId2"/>
                <a:stretch>
                  <a:fillRect l="-7" t="-84" r="2" b="52"/>
                </a:stretch>
              </a:blipFill>
            </p:spPr>
            <p:txBody>
              <a:bodyPr/>
              <a:lstStyle/>
              <a:p>
                <a:r>
                  <a:rPr lang="zh-CN" altLang="en-US">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167875"/>
            <a:ext cx="8229600" cy="1143000"/>
          </a:xfrm>
        </p:spPr>
        <p:txBody>
          <a:bodyPr/>
          <a:lstStyle/>
          <a:p>
            <a:r>
              <a:rPr lang="en-GB" dirty="0"/>
              <a:t>Rocket propulsion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10" name="TextBox 9"/>
          <p:cNvSpPr txBox="1"/>
          <p:nvPr/>
        </p:nvSpPr>
        <p:spPr>
          <a:xfrm flipH="1">
            <a:off x="847011" y="708792"/>
            <a:ext cx="8019177" cy="369332"/>
          </a:xfrm>
          <a:prstGeom prst="rect">
            <a:avLst/>
          </a:prstGeom>
          <a:noFill/>
        </p:spPr>
        <p:txBody>
          <a:bodyPr wrap="square" rtlCol="0">
            <a:spAutoFit/>
          </a:bodyPr>
          <a:lstStyle/>
          <a:p>
            <a:r>
              <a:rPr lang="en-GB" dirty="0"/>
              <a:t>We consider a rocket propagating in outer space (no gravity considered)</a:t>
            </a:r>
            <a:endParaRPr lang="en-US" dirty="0"/>
          </a:p>
        </p:txBody>
      </p:sp>
      <p:pic>
        <p:nvPicPr>
          <p:cNvPr id="12" name="Picture 11"/>
          <p:cNvPicPr>
            <a:picLocks noChangeAspect="1"/>
          </p:cNvPicPr>
          <p:nvPr/>
        </p:nvPicPr>
        <p:blipFill>
          <a:blip r:embed="rId1"/>
          <a:stretch>
            <a:fillRect/>
          </a:stretch>
        </p:blipFill>
        <p:spPr>
          <a:xfrm>
            <a:off x="1759276" y="1165737"/>
            <a:ext cx="5915550" cy="1659919"/>
          </a:xfrm>
          <a:prstGeom prst="rect">
            <a:avLst/>
          </a:prstGeom>
        </p:spPr>
      </p:pic>
      <mc:AlternateContent xmlns:mc="http://schemas.openxmlformats.org/markup-compatibility/2006">
        <mc:Choice xmlns:a14="http://schemas.microsoft.com/office/drawing/2010/main" Requires="a14">
          <p:sp>
            <p:nvSpPr>
              <p:cNvPr id="14" name="TextBox 13"/>
              <p:cNvSpPr txBox="1"/>
              <p:nvPr/>
            </p:nvSpPr>
            <p:spPr>
              <a:xfrm>
                <a:off x="183722" y="2913269"/>
                <a:ext cx="8780766" cy="646331"/>
              </a:xfrm>
              <a:prstGeom prst="rect">
                <a:avLst/>
              </a:prstGeom>
              <a:noFill/>
            </p:spPr>
            <p:txBody>
              <a:bodyPr wrap="square" rtlCol="0">
                <a:spAutoFit/>
              </a:bodyPr>
              <a:lstStyle/>
              <a:p>
                <a:r>
                  <a:rPr lang="en-GB" dirty="0"/>
                  <a:t>At the time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0</m:t>
                        </m:r>
                      </m:sub>
                    </m:sSub>
                  </m:oMath>
                </a14:m>
                <a:r>
                  <a:rPr lang="en-US" dirty="0"/>
                  <a:t>, the mass of the rocket is </a:t>
                </a:r>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0</m:t>
                        </m:r>
                      </m:sub>
                    </m:sSub>
                  </m:oMath>
                </a14:m>
                <a:r>
                  <a:rPr lang="en-US" dirty="0"/>
                  <a:t>, its velocity is </a:t>
                </a:r>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sub>
                    </m:sSub>
                  </m:oMath>
                </a14:m>
                <a:r>
                  <a:rPr lang="en-US" dirty="0"/>
                  <a:t> in our reference frame (</a:t>
                </a:r>
                <a:r>
                  <a:rPr lang="en-GB" dirty="0"/>
                  <a:t>us who are watching the rocket</a:t>
                </a:r>
                <a:r>
                  <a:rPr lang="en-US" dirty="0"/>
                  <a:t>)</a:t>
                </a:r>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183722" y="2913269"/>
                <a:ext cx="8780766" cy="646331"/>
              </a:xfrm>
              <a:prstGeom prst="rect">
                <a:avLst/>
              </a:prstGeom>
              <a:blipFill rotWithShape="1">
                <a:blip r:embed="rId2"/>
                <a:stretch>
                  <a:fillRect l="-2" t="-81" r="2" b="6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183722" y="3563724"/>
                <a:ext cx="7918810" cy="369332"/>
              </a:xfrm>
              <a:prstGeom prst="rect">
                <a:avLst/>
              </a:prstGeom>
              <a:noFill/>
            </p:spPr>
            <p:txBody>
              <a:bodyPr wrap="square" rtlCol="0">
                <a:spAutoFit/>
              </a:bodyPr>
              <a:lstStyle/>
              <a:p>
                <a:r>
                  <a:rPr lang="en-GB" dirty="0"/>
                  <a:t>At any time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&gt;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0</m:t>
                        </m:r>
                      </m:sub>
                    </m:sSub>
                  </m:oMath>
                </a14:m>
                <a:r>
                  <a:rPr lang="en-US" dirty="0"/>
                  <a:t>, the mass of the rocket is </a:t>
                </a:r>
                <a14:m>
                  <m:oMath xmlns:m="http://schemas.openxmlformats.org/officeDocument/2006/math">
                    <m:r>
                      <a:rPr lang="en-GB" b="0" i="1" smtClean="0">
                        <a:latin typeface="Cambria Math" panose="02040503050406030204" pitchFamily="18" charset="0"/>
                      </a:rPr>
                      <m:t>𝑚</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&lt;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0</m:t>
                        </m:r>
                      </m:sub>
                    </m:sSub>
                  </m:oMath>
                </a14:m>
                <a:r>
                  <a:rPr lang="en-US" dirty="0"/>
                  <a:t>, its velocity is </a:t>
                </a:r>
                <a14:m>
                  <m:oMath xmlns:m="http://schemas.openxmlformats.org/officeDocument/2006/math">
                    <m:r>
                      <a:rPr lang="en-GB" b="0" i="1" smtClean="0">
                        <a:latin typeface="Cambria Math" panose="02040503050406030204" pitchFamily="18" charset="0"/>
                      </a:rPr>
                      <m:t>𝑣</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183722" y="3563724"/>
                <a:ext cx="7918810" cy="369332"/>
              </a:xfrm>
              <a:prstGeom prst="rect">
                <a:avLst/>
              </a:prstGeom>
              <a:blipFill rotWithShape="1">
                <a:blip r:embed="rId3"/>
                <a:stretch>
                  <a:fillRect l="-3" t="-28" r="7" b="13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179512" y="4030523"/>
                <a:ext cx="8386354" cy="646331"/>
              </a:xfrm>
              <a:prstGeom prst="rect">
                <a:avLst/>
              </a:prstGeom>
              <a:noFill/>
            </p:spPr>
            <p:txBody>
              <a:bodyPr wrap="square" rtlCol="0">
                <a:spAutoFit/>
              </a:bodyPr>
              <a:lstStyle/>
              <a:p>
                <a:r>
                  <a:rPr lang="en-GB" dirty="0"/>
                  <a:t>During a time interval </a:t>
                </a:r>
                <a14:m>
                  <m:oMath xmlns:m="http://schemas.openxmlformats.org/officeDocument/2006/math">
                    <m:r>
                      <a:rPr lang="en-GB" b="0" i="1" smtClean="0">
                        <a:latin typeface="Cambria Math" panose="02040503050406030204" pitchFamily="18" charset="0"/>
                      </a:rPr>
                      <m:t>𝑑𝑡</m:t>
                    </m:r>
                  </m:oMath>
                </a14:m>
                <a:r>
                  <a:rPr lang="en-GB" dirty="0"/>
                  <a:t> the mass of rockets change is </a:t>
                </a:r>
                <a14:m>
                  <m:oMath xmlns:m="http://schemas.openxmlformats.org/officeDocument/2006/math">
                    <m:r>
                      <a:rPr lang="en-GB" b="0" i="1" smtClean="0">
                        <a:latin typeface="Cambria Math" panose="02040503050406030204" pitchFamily="18" charset="0"/>
                      </a:rPr>
                      <m:t>𝑑𝑚</m:t>
                    </m:r>
                  </m:oMath>
                </a14:m>
                <a:r>
                  <a:rPr lang="en-GB" dirty="0"/>
                  <a:t> corresponding to the mass of the burned fuel. </a:t>
                </a:r>
                <a:endParaRPr lang="en-US" dirty="0"/>
              </a:p>
            </p:txBody>
          </p:sp>
        </mc:Choice>
        <mc:Fallback>
          <p:sp>
            <p:nvSpPr>
              <p:cNvPr id="16" name="TextBox 15"/>
              <p:cNvSpPr txBox="1">
                <a:spLocks noRot="1" noChangeAspect="1" noMove="1" noResize="1" noEditPoints="1" noAdjustHandles="1" noChangeArrowheads="1" noChangeShapeType="1" noTextEdit="1"/>
              </p:cNvSpPr>
              <p:nvPr/>
            </p:nvSpPr>
            <p:spPr>
              <a:xfrm>
                <a:off x="179512" y="4030523"/>
                <a:ext cx="8386354" cy="646331"/>
              </a:xfrm>
              <a:prstGeom prst="rect">
                <a:avLst/>
              </a:prstGeom>
              <a:blipFill rotWithShape="1">
                <a:blip r:embed="rId4"/>
                <a:stretch>
                  <a:fillRect l="-5" t="-28" r="4" b="12"/>
                </a:stretch>
              </a:blipFill>
            </p:spPr>
            <p:txBody>
              <a:bodyPr/>
              <a:lstStyle/>
              <a:p>
                <a:r>
                  <a:rPr lang="zh-CN" altLang="en-US">
                    <a:noFill/>
                  </a:rPr>
                  <a:t> </a:t>
                </a:r>
              </a:p>
            </p:txBody>
          </p:sp>
        </mc:Fallback>
      </mc:AlternateContent>
      <p:cxnSp>
        <p:nvCxnSpPr>
          <p:cNvPr id="21" name="Straight Arrow Connector 20"/>
          <p:cNvCxnSpPr/>
          <p:nvPr/>
        </p:nvCxnSpPr>
        <p:spPr>
          <a:xfrm flipV="1">
            <a:off x="1482138" y="1091672"/>
            <a:ext cx="6192688" cy="13427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2" name="TextBox 21"/>
              <p:cNvSpPr txBox="1"/>
              <p:nvPr/>
            </p:nvSpPr>
            <p:spPr>
              <a:xfrm>
                <a:off x="7674826" y="939624"/>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22" name="TextBox 21"/>
              <p:cNvSpPr txBox="1">
                <a:spLocks noRot="1" noChangeAspect="1" noMove="1" noResize="1" noEditPoints="1" noAdjustHandles="1" noChangeArrowheads="1" noChangeShapeType="1" noTextEdit="1"/>
              </p:cNvSpPr>
              <p:nvPr/>
            </p:nvSpPr>
            <p:spPr>
              <a:xfrm>
                <a:off x="7674826" y="939624"/>
                <a:ext cx="188128" cy="276999"/>
              </a:xfrm>
              <a:prstGeom prst="rect">
                <a:avLst/>
              </a:prstGeom>
              <a:blipFill rotWithShape="1">
                <a:blip r:embed="rId5"/>
                <a:stretch>
                  <a:fillRect l="-115" t="-166" r="-15998" b="216"/>
                </a:stretch>
              </a:blipFill>
            </p:spPr>
            <p:txBody>
              <a:bodyPr/>
              <a:lstStyle/>
              <a:p>
                <a:r>
                  <a:rPr lang="zh-CN" altLang="en-US">
                    <a:noFill/>
                  </a:rPr>
                  <a:t> </a:t>
                </a:r>
              </a:p>
            </p:txBody>
          </p:sp>
        </mc:Fallback>
      </mc:AlternateContent>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9468" y="116632"/>
            <a:ext cx="8229600" cy="1143000"/>
          </a:xfrm>
        </p:spPr>
        <p:txBody>
          <a:bodyPr/>
          <a:lstStyle/>
          <a:p>
            <a:r>
              <a:rPr lang="en-GB" sz="2800" dirty="0"/>
              <a:t>Particular case: Rotation uniformly accelerated </a:t>
            </a:r>
            <a:endParaRPr lang="en-US" sz="28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Right Arrow 2"/>
          <p:cNvSpPr/>
          <p:nvPr/>
        </p:nvSpPr>
        <p:spPr>
          <a:xfrm>
            <a:off x="3743786" y="1099420"/>
            <a:ext cx="50405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5" name="TextBox 4"/>
              <p:cNvSpPr txBox="1"/>
              <p:nvPr/>
            </p:nvSpPr>
            <p:spPr>
              <a:xfrm>
                <a:off x="4283968" y="1166264"/>
                <a:ext cx="151932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GB" b="0" i="1" smtClean="0">
                              <a:latin typeface="Cambria Math" panose="02040503050406030204" pitchFamily="18" charset="0"/>
                            </a:rPr>
                            <m:t>𝑧</m:t>
                          </m:r>
                        </m:sub>
                      </m:sSub>
                      <m:r>
                        <a:rPr lang="en-GB" b="0" i="1" smtClean="0">
                          <a:latin typeface="Cambria Math" panose="02040503050406030204" pitchFamily="18" charset="0"/>
                        </a:rPr>
                        <m:t>=</m:t>
                      </m:r>
                      <m:r>
                        <a:rPr lang="en-GB" b="0" i="1" smtClean="0">
                          <a:latin typeface="Cambria Math" panose="02040503050406030204" pitchFamily="18" charset="0"/>
                        </a:rPr>
                        <m:t>𝑐𝑜𝑛𝑠𝑡𝑎𝑛𝑡</m:t>
                      </m:r>
                    </m:oMath>
                  </m:oMathPara>
                </a14:m>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4283968" y="1166264"/>
                <a:ext cx="1519327" cy="276999"/>
              </a:xfrm>
              <a:prstGeom prst="rect">
                <a:avLst/>
              </a:prstGeom>
              <a:blipFill rotWithShape="1">
                <a:blip r:embed="rId1"/>
                <a:stretch>
                  <a:fillRect l="-17" t="-146" r="-1377" b="196"/>
                </a:stretch>
              </a:blipFill>
            </p:spPr>
            <p:txBody>
              <a:bodyPr/>
              <a:lstStyle/>
              <a:p>
                <a:r>
                  <a:rPr lang="zh-CN" altLang="en-US">
                    <a:noFill/>
                  </a:rPr>
                  <a:t> </a:t>
                </a:r>
              </a:p>
            </p:txBody>
          </p:sp>
        </mc:Fallback>
      </mc:AlternateContent>
      <p:sp>
        <p:nvSpPr>
          <p:cNvPr id="6" name="TextBox 5"/>
          <p:cNvSpPr txBox="1"/>
          <p:nvPr/>
        </p:nvSpPr>
        <p:spPr>
          <a:xfrm>
            <a:off x="658013" y="1166782"/>
            <a:ext cx="2929007" cy="369332"/>
          </a:xfrm>
          <a:prstGeom prst="rect">
            <a:avLst/>
          </a:prstGeom>
          <a:noFill/>
        </p:spPr>
        <p:txBody>
          <a:bodyPr wrap="none" rtlCol="0">
            <a:spAutoFit/>
          </a:bodyPr>
          <a:lstStyle/>
          <a:p>
            <a:r>
              <a:rPr lang="en-GB" dirty="0"/>
              <a:t>Constant angular acceleration</a:t>
            </a:r>
            <a:endParaRPr lang="en-US" dirty="0"/>
          </a:p>
        </p:txBody>
      </p:sp>
      <mc:AlternateContent xmlns:mc="http://schemas.openxmlformats.org/markup-compatibility/2006">
        <mc:Choice xmlns:a14="http://schemas.microsoft.com/office/drawing/2010/main" Requires="a14">
          <p:sp>
            <p:nvSpPr>
              <p:cNvPr id="7" name="TextBox 6"/>
              <p:cNvSpPr txBox="1"/>
              <p:nvPr/>
            </p:nvSpPr>
            <p:spPr>
              <a:xfrm>
                <a:off x="1259632" y="2509360"/>
                <a:ext cx="1001043" cy="52411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GB" b="0" i="1" smtClean="0">
                              <a:latin typeface="Cambria Math" panose="02040503050406030204" pitchFamily="18" charset="0"/>
                            </a:rPr>
                            <m:t>𝑧</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rPr>
                                <m:t>𝑧</m:t>
                              </m:r>
                            </m:sub>
                          </m:sSub>
                        </m:num>
                        <m:den>
                          <m:r>
                            <a:rPr lang="en-GB" b="0" i="1" smtClean="0">
                              <a:latin typeface="Cambria Math" panose="02040503050406030204" pitchFamily="18" charset="0"/>
                            </a:rPr>
                            <m:t>𝑑𝑡</m:t>
                          </m:r>
                        </m:den>
                      </m:f>
                    </m:oMath>
                  </m:oMathPara>
                </a14:m>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1259632" y="2509360"/>
                <a:ext cx="1001043" cy="524118"/>
              </a:xfrm>
              <a:prstGeom prst="rect">
                <a:avLst/>
              </a:prstGeom>
              <a:blipFill rotWithShape="1">
                <a:blip r:embed="rId2"/>
                <a:stretch>
                  <a:fillRect l="-43" t="-91" r="-2530" b="16"/>
                </a:stretch>
              </a:blipFill>
            </p:spPr>
            <p:txBody>
              <a:bodyPr/>
              <a:lstStyle/>
              <a:p>
                <a:r>
                  <a:rPr lang="zh-CN" altLang="en-US">
                    <a:noFill/>
                  </a:rPr>
                  <a:t> </a:t>
                </a:r>
              </a:p>
            </p:txBody>
          </p:sp>
        </mc:Fallback>
      </mc:AlternateContent>
      <p:sp>
        <p:nvSpPr>
          <p:cNvPr id="8" name="Right Arrow 7"/>
          <p:cNvSpPr/>
          <p:nvPr/>
        </p:nvSpPr>
        <p:spPr>
          <a:xfrm>
            <a:off x="2555776" y="2509360"/>
            <a:ext cx="50405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0" name="TextBox 9"/>
              <p:cNvSpPr txBox="1"/>
              <p:nvPr/>
            </p:nvSpPr>
            <p:spPr>
              <a:xfrm>
                <a:off x="512838" y="1747840"/>
                <a:ext cx="5874750" cy="381515"/>
              </a:xfrm>
              <a:prstGeom prst="rect">
                <a:avLst/>
              </a:prstGeom>
              <a:noFill/>
            </p:spPr>
            <p:txBody>
              <a:bodyPr wrap="none" rtlCol="0">
                <a:spAutoFit/>
              </a:bodyPr>
              <a:lstStyle/>
              <a:p>
                <a:r>
                  <a:rPr lang="en-GB" dirty="0"/>
                  <a:t>At the time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𝑡</m:t>
                        </m:r>
                      </m:e>
                      <m:sub>
                        <m:r>
                          <a:rPr lang="en-GB" b="0" i="1" smtClean="0">
                            <a:latin typeface="Cambria Math" panose="02040503050406030204" pitchFamily="18" charset="0"/>
                          </a:rPr>
                          <m:t>0</m:t>
                        </m:r>
                      </m:sub>
                    </m:sSub>
                    <m:r>
                      <a:rPr lang="en-GB" b="0" i="1" smtClean="0">
                        <a:latin typeface="Cambria Math" panose="02040503050406030204" pitchFamily="18" charset="0"/>
                      </a:rPr>
                      <m:t>=</m:t>
                    </m:r>
                    <m:r>
                      <a:rPr lang="en-GB" b="0" i="1" smtClean="0">
                        <a:latin typeface="Cambria Math" panose="02040503050406030204" pitchFamily="18" charset="0"/>
                      </a:rPr>
                      <m:t>0</m:t>
                    </m:r>
                  </m:oMath>
                </a14:m>
                <a:r>
                  <a:rPr lang="en-US" dirty="0"/>
                  <a:t>, the angular velocity is </a:t>
                </a:r>
                <a14:m>
                  <m:oMath xmlns:m="http://schemas.openxmlformats.org/officeDocument/2006/math">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ea typeface="Cambria Math" panose="02040503050406030204" pitchFamily="18" charset="0"/>
                          </a:rPr>
                          <m:t>𝑧</m:t>
                        </m:r>
                      </m:sub>
                    </m:sSub>
                    <m:d>
                      <m:dPr>
                        <m:ctrlPr>
                          <a:rPr lang="en-GB" b="0" i="1" smtClean="0">
                            <a:latin typeface="Cambria Math" panose="02040503050406030204" pitchFamily="18" charset="0"/>
                            <a:ea typeface="Cambria Math" panose="02040503050406030204" pitchFamily="18" charset="0"/>
                          </a:rPr>
                        </m:ctrlPr>
                      </m:dPr>
                      <m:e>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𝑡</m:t>
                            </m:r>
                          </m:e>
                          <m:sub>
                            <m:r>
                              <a:rPr lang="en-GB" b="0" i="1" smtClean="0">
                                <a:latin typeface="Cambria Math" panose="02040503050406030204" pitchFamily="18" charset="0"/>
                                <a:ea typeface="Cambria Math" panose="02040503050406030204" pitchFamily="18" charset="0"/>
                              </a:rPr>
                              <m:t>0</m:t>
                            </m:r>
                          </m:sub>
                        </m:sSub>
                      </m:e>
                    </m:d>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ea typeface="Cambria Math" panose="02040503050406030204" pitchFamily="18" charset="0"/>
                          </a:rPr>
                          <m:t>0</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𝑧</m:t>
                        </m:r>
                      </m:sub>
                    </m:sSub>
                  </m:oMath>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512838" y="1747840"/>
                <a:ext cx="5874750" cy="381515"/>
              </a:xfrm>
              <a:prstGeom prst="rect">
                <a:avLst/>
              </a:prstGeom>
              <a:blipFill rotWithShape="1">
                <a:blip r:embed="rId3"/>
                <a:stretch>
                  <a:fillRect l="-7" t="-84" r="2" b="5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3422661" y="2632919"/>
                <a:ext cx="123110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rPr>
                            <m:t>𝑧</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𝛼</m:t>
                          </m:r>
                        </m:e>
                        <m:sub>
                          <m:r>
                            <a:rPr lang="en-GB" b="0" i="1" smtClean="0">
                              <a:latin typeface="Cambria Math" panose="02040503050406030204" pitchFamily="18" charset="0"/>
                              <a:ea typeface="Cambria Math" panose="02040503050406030204" pitchFamily="18" charset="0"/>
                            </a:rPr>
                            <m:t>𝑧</m:t>
                          </m:r>
                        </m:sub>
                      </m:sSub>
                      <m:r>
                        <a:rPr lang="en-GB" b="0" i="1" smtClean="0">
                          <a:latin typeface="Cambria Math" panose="02040503050406030204" pitchFamily="18" charset="0"/>
                          <a:ea typeface="Cambria Math" panose="02040503050406030204" pitchFamily="18" charset="0"/>
                        </a:rPr>
                        <m:t>𝑑𝑡</m:t>
                      </m:r>
                    </m:oMath>
                  </m:oMathPara>
                </a14:m>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3422661" y="2632919"/>
                <a:ext cx="1231106" cy="276999"/>
              </a:xfrm>
              <a:prstGeom prst="rect">
                <a:avLst/>
              </a:prstGeom>
              <a:blipFill rotWithShape="1">
                <a:blip r:embed="rId4"/>
                <a:stretch>
                  <a:fillRect l="-1" t="-75" r="-1817" b="126"/>
                </a:stretch>
              </a:blipFill>
            </p:spPr>
            <p:txBody>
              <a:bodyPr/>
              <a:lstStyle/>
              <a:p>
                <a:r>
                  <a:rPr lang="zh-CN" altLang="en-US">
                    <a:noFill/>
                  </a:rPr>
                  <a:t> </a:t>
                </a:r>
              </a:p>
            </p:txBody>
          </p:sp>
        </mc:Fallback>
      </mc:AlternateContent>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9468" y="116632"/>
            <a:ext cx="8229600" cy="1143000"/>
          </a:xfrm>
        </p:spPr>
        <p:txBody>
          <a:bodyPr/>
          <a:lstStyle/>
          <a:p>
            <a:r>
              <a:rPr lang="en-GB" sz="2800" dirty="0"/>
              <a:t>Particular case: Rotation uniformly accelerated </a:t>
            </a:r>
            <a:endParaRPr lang="en-US" sz="28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Right Arrow 2"/>
          <p:cNvSpPr/>
          <p:nvPr/>
        </p:nvSpPr>
        <p:spPr>
          <a:xfrm>
            <a:off x="3743786" y="1099420"/>
            <a:ext cx="50405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5" name="TextBox 4"/>
              <p:cNvSpPr txBox="1"/>
              <p:nvPr/>
            </p:nvSpPr>
            <p:spPr>
              <a:xfrm>
                <a:off x="4283968" y="1166264"/>
                <a:ext cx="151932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GB" b="0" i="1" smtClean="0">
                              <a:latin typeface="Cambria Math" panose="02040503050406030204" pitchFamily="18" charset="0"/>
                            </a:rPr>
                            <m:t>𝑧</m:t>
                          </m:r>
                        </m:sub>
                      </m:sSub>
                      <m:r>
                        <a:rPr lang="en-GB" b="0" i="1" smtClean="0">
                          <a:latin typeface="Cambria Math" panose="02040503050406030204" pitchFamily="18" charset="0"/>
                        </a:rPr>
                        <m:t>=</m:t>
                      </m:r>
                      <m:r>
                        <a:rPr lang="en-GB" b="0" i="1" smtClean="0">
                          <a:latin typeface="Cambria Math" panose="02040503050406030204" pitchFamily="18" charset="0"/>
                        </a:rPr>
                        <m:t>𝑐𝑜𝑛𝑠𝑡𝑎𝑛𝑡</m:t>
                      </m:r>
                    </m:oMath>
                  </m:oMathPara>
                </a14:m>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4283968" y="1166264"/>
                <a:ext cx="1519327" cy="276999"/>
              </a:xfrm>
              <a:prstGeom prst="rect">
                <a:avLst/>
              </a:prstGeom>
              <a:blipFill rotWithShape="1">
                <a:blip r:embed="rId1"/>
                <a:stretch>
                  <a:fillRect l="-17" t="-146" r="-1377" b="196"/>
                </a:stretch>
              </a:blipFill>
            </p:spPr>
            <p:txBody>
              <a:bodyPr/>
              <a:lstStyle/>
              <a:p>
                <a:r>
                  <a:rPr lang="zh-CN" altLang="en-US">
                    <a:noFill/>
                  </a:rPr>
                  <a:t> </a:t>
                </a:r>
              </a:p>
            </p:txBody>
          </p:sp>
        </mc:Fallback>
      </mc:AlternateContent>
      <p:sp>
        <p:nvSpPr>
          <p:cNvPr id="6" name="TextBox 5"/>
          <p:cNvSpPr txBox="1"/>
          <p:nvPr/>
        </p:nvSpPr>
        <p:spPr>
          <a:xfrm>
            <a:off x="658013" y="1166782"/>
            <a:ext cx="2929007" cy="369332"/>
          </a:xfrm>
          <a:prstGeom prst="rect">
            <a:avLst/>
          </a:prstGeom>
          <a:noFill/>
        </p:spPr>
        <p:txBody>
          <a:bodyPr wrap="none" rtlCol="0">
            <a:spAutoFit/>
          </a:bodyPr>
          <a:lstStyle/>
          <a:p>
            <a:r>
              <a:rPr lang="en-GB" dirty="0"/>
              <a:t>Constant angular acceleration</a:t>
            </a:r>
            <a:endParaRPr lang="en-US" dirty="0"/>
          </a:p>
        </p:txBody>
      </p:sp>
      <mc:AlternateContent xmlns:mc="http://schemas.openxmlformats.org/markup-compatibility/2006">
        <mc:Choice xmlns:a14="http://schemas.microsoft.com/office/drawing/2010/main" Requires="a14">
          <p:sp>
            <p:nvSpPr>
              <p:cNvPr id="7" name="TextBox 6"/>
              <p:cNvSpPr txBox="1"/>
              <p:nvPr/>
            </p:nvSpPr>
            <p:spPr>
              <a:xfrm>
                <a:off x="1259632" y="2509360"/>
                <a:ext cx="1001043" cy="52411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GB" b="0" i="1" smtClean="0">
                              <a:latin typeface="Cambria Math" panose="02040503050406030204" pitchFamily="18" charset="0"/>
                            </a:rPr>
                            <m:t>𝑧</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rPr>
                                <m:t>𝑧</m:t>
                              </m:r>
                            </m:sub>
                          </m:sSub>
                        </m:num>
                        <m:den>
                          <m:r>
                            <a:rPr lang="en-GB" b="0" i="1" smtClean="0">
                              <a:latin typeface="Cambria Math" panose="02040503050406030204" pitchFamily="18" charset="0"/>
                            </a:rPr>
                            <m:t>𝑑𝑡</m:t>
                          </m:r>
                        </m:den>
                      </m:f>
                    </m:oMath>
                  </m:oMathPara>
                </a14:m>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1259632" y="2509360"/>
                <a:ext cx="1001043" cy="524118"/>
              </a:xfrm>
              <a:prstGeom prst="rect">
                <a:avLst/>
              </a:prstGeom>
              <a:blipFill rotWithShape="1">
                <a:blip r:embed="rId2"/>
                <a:stretch>
                  <a:fillRect l="-43" t="-91" r="-2530" b="16"/>
                </a:stretch>
              </a:blipFill>
            </p:spPr>
            <p:txBody>
              <a:bodyPr/>
              <a:lstStyle/>
              <a:p>
                <a:r>
                  <a:rPr lang="zh-CN" altLang="en-US">
                    <a:noFill/>
                  </a:rPr>
                  <a:t> </a:t>
                </a:r>
              </a:p>
            </p:txBody>
          </p:sp>
        </mc:Fallback>
      </mc:AlternateContent>
      <p:sp>
        <p:nvSpPr>
          <p:cNvPr id="8" name="Right Arrow 7"/>
          <p:cNvSpPr/>
          <p:nvPr/>
        </p:nvSpPr>
        <p:spPr>
          <a:xfrm>
            <a:off x="2555776" y="2509360"/>
            <a:ext cx="50405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0" name="TextBox 9"/>
              <p:cNvSpPr txBox="1"/>
              <p:nvPr/>
            </p:nvSpPr>
            <p:spPr>
              <a:xfrm>
                <a:off x="512838" y="1747840"/>
                <a:ext cx="5874750" cy="381515"/>
              </a:xfrm>
              <a:prstGeom prst="rect">
                <a:avLst/>
              </a:prstGeom>
              <a:noFill/>
            </p:spPr>
            <p:txBody>
              <a:bodyPr wrap="none" rtlCol="0">
                <a:spAutoFit/>
              </a:bodyPr>
              <a:lstStyle/>
              <a:p>
                <a:r>
                  <a:rPr lang="en-GB" dirty="0"/>
                  <a:t>At the time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𝑡</m:t>
                        </m:r>
                      </m:e>
                      <m:sub>
                        <m:r>
                          <a:rPr lang="en-GB" b="0" i="1" smtClean="0">
                            <a:latin typeface="Cambria Math" panose="02040503050406030204" pitchFamily="18" charset="0"/>
                          </a:rPr>
                          <m:t>0</m:t>
                        </m:r>
                      </m:sub>
                    </m:sSub>
                    <m:r>
                      <a:rPr lang="en-GB" b="0" i="1" smtClean="0">
                        <a:latin typeface="Cambria Math" panose="02040503050406030204" pitchFamily="18" charset="0"/>
                      </a:rPr>
                      <m:t>=</m:t>
                    </m:r>
                    <m:r>
                      <a:rPr lang="en-GB" b="0" i="1" smtClean="0">
                        <a:latin typeface="Cambria Math" panose="02040503050406030204" pitchFamily="18" charset="0"/>
                      </a:rPr>
                      <m:t>0</m:t>
                    </m:r>
                  </m:oMath>
                </a14:m>
                <a:r>
                  <a:rPr lang="en-US" dirty="0"/>
                  <a:t>, the angular velocity is </a:t>
                </a:r>
                <a14:m>
                  <m:oMath xmlns:m="http://schemas.openxmlformats.org/officeDocument/2006/math">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ea typeface="Cambria Math" panose="02040503050406030204" pitchFamily="18" charset="0"/>
                          </a:rPr>
                          <m:t>𝑧</m:t>
                        </m:r>
                      </m:sub>
                    </m:sSub>
                    <m:d>
                      <m:dPr>
                        <m:ctrlPr>
                          <a:rPr lang="en-GB" b="0" i="1" smtClean="0">
                            <a:latin typeface="Cambria Math" panose="02040503050406030204" pitchFamily="18" charset="0"/>
                            <a:ea typeface="Cambria Math" panose="02040503050406030204" pitchFamily="18" charset="0"/>
                          </a:rPr>
                        </m:ctrlPr>
                      </m:dPr>
                      <m:e>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𝑡</m:t>
                            </m:r>
                          </m:e>
                          <m:sub>
                            <m:r>
                              <a:rPr lang="en-GB" b="0" i="1" smtClean="0">
                                <a:latin typeface="Cambria Math" panose="02040503050406030204" pitchFamily="18" charset="0"/>
                                <a:ea typeface="Cambria Math" panose="02040503050406030204" pitchFamily="18" charset="0"/>
                              </a:rPr>
                              <m:t>0</m:t>
                            </m:r>
                          </m:sub>
                        </m:sSub>
                      </m:e>
                    </m:d>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ea typeface="Cambria Math" panose="02040503050406030204" pitchFamily="18" charset="0"/>
                          </a:rPr>
                          <m:t>0</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𝑧</m:t>
                        </m:r>
                      </m:sub>
                    </m:sSub>
                  </m:oMath>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512838" y="1747840"/>
                <a:ext cx="5874750" cy="381515"/>
              </a:xfrm>
              <a:prstGeom prst="rect">
                <a:avLst/>
              </a:prstGeom>
              <a:blipFill rotWithShape="1">
                <a:blip r:embed="rId3"/>
                <a:stretch>
                  <a:fillRect l="-7" t="-84" r="2" b="5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3422661" y="2632919"/>
                <a:ext cx="123110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rPr>
                            <m:t>𝑧</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𝛼</m:t>
                          </m:r>
                        </m:e>
                        <m:sub>
                          <m:r>
                            <a:rPr lang="en-GB" b="0" i="1" smtClean="0">
                              <a:latin typeface="Cambria Math" panose="02040503050406030204" pitchFamily="18" charset="0"/>
                              <a:ea typeface="Cambria Math" panose="02040503050406030204" pitchFamily="18" charset="0"/>
                            </a:rPr>
                            <m:t>𝑧</m:t>
                          </m:r>
                        </m:sub>
                      </m:sSub>
                      <m:r>
                        <a:rPr lang="en-GB" b="0" i="1" smtClean="0">
                          <a:latin typeface="Cambria Math" panose="02040503050406030204" pitchFamily="18" charset="0"/>
                          <a:ea typeface="Cambria Math" panose="02040503050406030204" pitchFamily="18" charset="0"/>
                        </a:rPr>
                        <m:t>𝑑𝑡</m:t>
                      </m:r>
                    </m:oMath>
                  </m:oMathPara>
                </a14:m>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3422661" y="2632919"/>
                <a:ext cx="1231106" cy="276999"/>
              </a:xfrm>
              <a:prstGeom prst="rect">
                <a:avLst/>
              </a:prstGeom>
              <a:blipFill rotWithShape="1">
                <a:blip r:embed="rId4"/>
                <a:stretch>
                  <a:fillRect l="-1" t="-75" r="-1817" b="126"/>
                </a:stretch>
              </a:blipFill>
            </p:spPr>
            <p:txBody>
              <a:bodyPr/>
              <a:lstStyle/>
              <a:p>
                <a:r>
                  <a:rPr lang="zh-CN" altLang="en-US">
                    <a:noFill/>
                  </a:rPr>
                  <a:t> </a:t>
                </a:r>
              </a:p>
            </p:txBody>
          </p:sp>
        </mc:Fallback>
      </mc:AlternateContent>
      <p:sp>
        <p:nvSpPr>
          <p:cNvPr id="12" name="Right Arrow 11"/>
          <p:cNvSpPr/>
          <p:nvPr/>
        </p:nvSpPr>
        <p:spPr>
          <a:xfrm>
            <a:off x="5055280" y="2562492"/>
            <a:ext cx="50405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3" name="TextBox 12"/>
              <p:cNvSpPr txBox="1"/>
              <p:nvPr/>
            </p:nvSpPr>
            <p:spPr>
              <a:xfrm>
                <a:off x="5757076" y="2273719"/>
                <a:ext cx="2126864" cy="89704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nary>
                        <m:naryPr>
                          <m:limLoc m:val="undOvr"/>
                          <m:ctrlPr>
                            <a:rPr lang="en-US" i="1" smtClean="0">
                              <a:latin typeface="Cambria Math" panose="02040503050406030204" pitchFamily="18" charset="0"/>
                            </a:rPr>
                          </m:ctrlPr>
                        </m:naryPr>
                        <m:sub>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rPr>
                                <m:t>𝑧</m:t>
                              </m:r>
                            </m:sub>
                          </m:sSub>
                          <m:r>
                            <m:rPr>
                              <m:brk m:alnAt="24"/>
                            </m:rP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𝑡</m:t>
                              </m:r>
                            </m:e>
                            <m:sub>
                              <m:r>
                                <a:rPr lang="en-GB" b="0" i="1" smtClean="0">
                                  <a:latin typeface="Cambria Math" panose="02040503050406030204" pitchFamily="18" charset="0"/>
                                  <a:ea typeface="Cambria Math" panose="02040503050406030204" pitchFamily="18" charset="0"/>
                                </a:rPr>
                                <m:t>0</m:t>
                              </m:r>
                            </m:sub>
                          </m:sSub>
                          <m:r>
                            <m:rPr>
                              <m:brk m:alnAt="24"/>
                            </m:rPr>
                            <a:rPr lang="en-GB" b="0" i="1" smtClean="0">
                              <a:latin typeface="Cambria Math" panose="02040503050406030204" pitchFamily="18" charset="0"/>
                              <a:ea typeface="Cambria Math" panose="02040503050406030204" pitchFamily="18" charset="0"/>
                            </a:rPr>
                            <m:t>)</m:t>
                          </m:r>
                        </m:sub>
                        <m:sup>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rPr>
                                <m:t>𝑧</m:t>
                              </m:r>
                            </m:sub>
                          </m:sSub>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sup>
                        <m:e>
                          <m:r>
                            <a:rPr lang="en-GB" b="0" i="1" smtClean="0">
                              <a:latin typeface="Cambria Math" panose="02040503050406030204" pitchFamily="18" charset="0"/>
                            </a:rPr>
                            <m:t>𝑑</m:t>
                          </m:r>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rPr>
                                <m:t>𝑧</m:t>
                              </m:r>
                            </m:sub>
                          </m:sSub>
                        </m:e>
                      </m:nary>
                      <m:r>
                        <a:rPr lang="en-GB" b="0" i="1" smtClean="0">
                          <a:latin typeface="Cambria Math" panose="02040503050406030204" pitchFamily="18" charset="0"/>
                        </a:rPr>
                        <m:t>=</m:t>
                      </m:r>
                      <m:nary>
                        <m:naryPr>
                          <m:limLoc m:val="undOvr"/>
                          <m:ctrlPr>
                            <a:rPr lang="en-GB" b="0" i="1" smtClean="0">
                              <a:latin typeface="Cambria Math" panose="02040503050406030204" pitchFamily="18" charset="0"/>
                            </a:rPr>
                          </m:ctrlPr>
                        </m:naryPr>
                        <m:sub>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0</m:t>
                              </m:r>
                            </m:sub>
                          </m:sSub>
                        </m:sub>
                        <m:sup>
                          <m:r>
                            <a:rPr lang="en-GB" b="0" i="1" smtClean="0">
                              <a:latin typeface="Cambria Math" panose="02040503050406030204" pitchFamily="18" charset="0"/>
                            </a:rPr>
                            <m:t>𝑡</m:t>
                          </m:r>
                        </m:sup>
                        <m:e>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𝛼</m:t>
                              </m:r>
                            </m:e>
                            <m:sub>
                              <m:r>
                                <a:rPr lang="en-GB" b="0" i="1" smtClean="0">
                                  <a:latin typeface="Cambria Math" panose="02040503050406030204" pitchFamily="18" charset="0"/>
                                </a:rPr>
                                <m:t>𝑧</m:t>
                              </m:r>
                            </m:sub>
                          </m:sSub>
                          <m:r>
                            <a:rPr lang="en-GB" b="0" i="1" smtClean="0">
                              <a:latin typeface="Cambria Math" panose="02040503050406030204" pitchFamily="18" charset="0"/>
                            </a:rPr>
                            <m:t>𝑑𝑡</m:t>
                          </m:r>
                        </m:e>
                      </m:nary>
                    </m:oMath>
                  </m:oMathPara>
                </a14:m>
                <a:endParaRPr lang="en-US" dirty="0"/>
              </a:p>
            </p:txBody>
          </p:sp>
        </mc:Choice>
        <mc:Fallback>
          <p:sp>
            <p:nvSpPr>
              <p:cNvPr id="13" name="TextBox 12"/>
              <p:cNvSpPr txBox="1">
                <a:spLocks noRot="1" noChangeAspect="1" noMove="1" noResize="1" noEditPoints="1" noAdjustHandles="1" noChangeArrowheads="1" noChangeShapeType="1" noTextEdit="1"/>
              </p:cNvSpPr>
              <p:nvPr/>
            </p:nvSpPr>
            <p:spPr>
              <a:xfrm>
                <a:off x="5757076" y="2273719"/>
                <a:ext cx="2126864" cy="897040"/>
              </a:xfrm>
              <a:prstGeom prst="rect">
                <a:avLst/>
              </a:prstGeom>
              <a:blipFill rotWithShape="1">
                <a:blip r:embed="rId5"/>
                <a:stretch>
                  <a:fillRect l="-8" t="-47" r="20" b="-1889"/>
                </a:stretch>
              </a:blipFill>
            </p:spPr>
            <p:txBody>
              <a:bodyPr/>
              <a:lstStyle/>
              <a:p>
                <a:r>
                  <a:rPr lang="zh-CN" altLang="en-US">
                    <a:noFill/>
                  </a:rPr>
                  <a:t> </a:t>
                </a:r>
              </a:p>
            </p:txBody>
          </p:sp>
        </mc:Fallback>
      </mc:AlternateContent>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9468" y="116632"/>
            <a:ext cx="8229600" cy="1143000"/>
          </a:xfrm>
        </p:spPr>
        <p:txBody>
          <a:bodyPr/>
          <a:lstStyle/>
          <a:p>
            <a:r>
              <a:rPr lang="en-GB" sz="2800" dirty="0"/>
              <a:t>Particular case: Rotation uniformly accelerated </a:t>
            </a:r>
            <a:endParaRPr lang="en-US" sz="28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Right Arrow 2"/>
          <p:cNvSpPr/>
          <p:nvPr/>
        </p:nvSpPr>
        <p:spPr>
          <a:xfrm>
            <a:off x="3743786" y="1099420"/>
            <a:ext cx="50405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5" name="TextBox 4"/>
              <p:cNvSpPr txBox="1"/>
              <p:nvPr/>
            </p:nvSpPr>
            <p:spPr>
              <a:xfrm>
                <a:off x="4283968" y="1166264"/>
                <a:ext cx="151932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GB" b="0" i="1" smtClean="0">
                              <a:latin typeface="Cambria Math" panose="02040503050406030204" pitchFamily="18" charset="0"/>
                            </a:rPr>
                            <m:t>𝑧</m:t>
                          </m:r>
                        </m:sub>
                      </m:sSub>
                      <m:r>
                        <a:rPr lang="en-GB" b="0" i="1" smtClean="0">
                          <a:latin typeface="Cambria Math" panose="02040503050406030204" pitchFamily="18" charset="0"/>
                        </a:rPr>
                        <m:t>=</m:t>
                      </m:r>
                      <m:r>
                        <a:rPr lang="en-GB" b="0" i="1" smtClean="0">
                          <a:latin typeface="Cambria Math" panose="02040503050406030204" pitchFamily="18" charset="0"/>
                        </a:rPr>
                        <m:t>𝑐𝑜𝑛𝑠𝑡𝑎𝑛𝑡</m:t>
                      </m:r>
                    </m:oMath>
                  </m:oMathPara>
                </a14:m>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4283968" y="1166264"/>
                <a:ext cx="1519327" cy="276999"/>
              </a:xfrm>
              <a:prstGeom prst="rect">
                <a:avLst/>
              </a:prstGeom>
              <a:blipFill rotWithShape="1">
                <a:blip r:embed="rId1"/>
                <a:stretch>
                  <a:fillRect l="-17" t="-146" r="-1377" b="196"/>
                </a:stretch>
              </a:blipFill>
            </p:spPr>
            <p:txBody>
              <a:bodyPr/>
              <a:lstStyle/>
              <a:p>
                <a:r>
                  <a:rPr lang="zh-CN" altLang="en-US">
                    <a:noFill/>
                  </a:rPr>
                  <a:t> </a:t>
                </a:r>
              </a:p>
            </p:txBody>
          </p:sp>
        </mc:Fallback>
      </mc:AlternateContent>
      <p:sp>
        <p:nvSpPr>
          <p:cNvPr id="6" name="TextBox 5"/>
          <p:cNvSpPr txBox="1"/>
          <p:nvPr/>
        </p:nvSpPr>
        <p:spPr>
          <a:xfrm>
            <a:off x="658013" y="1166782"/>
            <a:ext cx="2929007" cy="369332"/>
          </a:xfrm>
          <a:prstGeom prst="rect">
            <a:avLst/>
          </a:prstGeom>
          <a:noFill/>
        </p:spPr>
        <p:txBody>
          <a:bodyPr wrap="none" rtlCol="0">
            <a:spAutoFit/>
          </a:bodyPr>
          <a:lstStyle/>
          <a:p>
            <a:r>
              <a:rPr lang="en-GB" dirty="0"/>
              <a:t>Constant angular acceleration</a:t>
            </a:r>
            <a:endParaRPr lang="en-US" dirty="0"/>
          </a:p>
        </p:txBody>
      </p:sp>
      <mc:AlternateContent xmlns:mc="http://schemas.openxmlformats.org/markup-compatibility/2006">
        <mc:Choice xmlns:a14="http://schemas.microsoft.com/office/drawing/2010/main" Requires="a14">
          <p:sp>
            <p:nvSpPr>
              <p:cNvPr id="7" name="TextBox 6"/>
              <p:cNvSpPr txBox="1"/>
              <p:nvPr/>
            </p:nvSpPr>
            <p:spPr>
              <a:xfrm>
                <a:off x="1259632" y="2509360"/>
                <a:ext cx="1001043" cy="52411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GB" b="0" i="1" smtClean="0">
                              <a:latin typeface="Cambria Math" panose="02040503050406030204" pitchFamily="18" charset="0"/>
                            </a:rPr>
                            <m:t>𝑧</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rPr>
                                <m:t>𝑧</m:t>
                              </m:r>
                            </m:sub>
                          </m:sSub>
                        </m:num>
                        <m:den>
                          <m:r>
                            <a:rPr lang="en-GB" b="0" i="1" smtClean="0">
                              <a:latin typeface="Cambria Math" panose="02040503050406030204" pitchFamily="18" charset="0"/>
                            </a:rPr>
                            <m:t>𝑑𝑡</m:t>
                          </m:r>
                        </m:den>
                      </m:f>
                    </m:oMath>
                  </m:oMathPara>
                </a14:m>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1259632" y="2509360"/>
                <a:ext cx="1001043" cy="524118"/>
              </a:xfrm>
              <a:prstGeom prst="rect">
                <a:avLst/>
              </a:prstGeom>
              <a:blipFill rotWithShape="1">
                <a:blip r:embed="rId2"/>
                <a:stretch>
                  <a:fillRect l="-43" t="-91" r="-2530" b="16"/>
                </a:stretch>
              </a:blipFill>
            </p:spPr>
            <p:txBody>
              <a:bodyPr/>
              <a:lstStyle/>
              <a:p>
                <a:r>
                  <a:rPr lang="zh-CN" altLang="en-US">
                    <a:noFill/>
                  </a:rPr>
                  <a:t> </a:t>
                </a:r>
              </a:p>
            </p:txBody>
          </p:sp>
        </mc:Fallback>
      </mc:AlternateContent>
      <p:sp>
        <p:nvSpPr>
          <p:cNvPr id="8" name="Right Arrow 7"/>
          <p:cNvSpPr/>
          <p:nvPr/>
        </p:nvSpPr>
        <p:spPr>
          <a:xfrm>
            <a:off x="2555776" y="2509360"/>
            <a:ext cx="50405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9" name="TextBox 8"/>
              <p:cNvSpPr txBox="1"/>
              <p:nvPr/>
            </p:nvSpPr>
            <p:spPr>
              <a:xfrm>
                <a:off x="2586973" y="3584707"/>
                <a:ext cx="5110823" cy="86549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rPr>
                            <m:t>𝑧</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rPr>
                            <m:t>𝑧</m:t>
                          </m:r>
                        </m:sub>
                      </m:sSub>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0</m:t>
                              </m:r>
                            </m:sub>
                          </m:sSub>
                        </m:e>
                      </m:d>
                      <m:r>
                        <a:rPr lang="en-GB" b="0" i="1" smtClean="0">
                          <a:latin typeface="Cambria Math" panose="02040503050406030204" pitchFamily="18" charset="0"/>
                        </a:rPr>
                        <m:t>=</m:t>
                      </m:r>
                      <m:nary>
                        <m:naryPr>
                          <m:limLoc m:val="undOvr"/>
                          <m:ctrlPr>
                            <a:rPr lang="en-GB" b="0" i="1" smtClean="0">
                              <a:latin typeface="Cambria Math" panose="02040503050406030204" pitchFamily="18" charset="0"/>
                            </a:rPr>
                          </m:ctrlPr>
                        </m:naryPr>
                        <m:sub>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0</m:t>
                              </m:r>
                            </m:sub>
                          </m:sSub>
                        </m:sub>
                        <m:sup>
                          <m:r>
                            <a:rPr lang="en-GB" b="0" i="1" smtClean="0">
                              <a:latin typeface="Cambria Math" panose="02040503050406030204" pitchFamily="18" charset="0"/>
                            </a:rPr>
                            <m:t>𝑡</m:t>
                          </m:r>
                        </m:sup>
                        <m:e>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𝛼</m:t>
                              </m:r>
                            </m:e>
                            <m:sub>
                              <m:r>
                                <a:rPr lang="en-GB" b="0" i="1" smtClean="0">
                                  <a:latin typeface="Cambria Math" panose="02040503050406030204" pitchFamily="18" charset="0"/>
                                </a:rPr>
                                <m:t>𝑧</m:t>
                              </m:r>
                            </m:sub>
                          </m:sSub>
                          <m:r>
                            <a:rPr lang="en-GB" b="0" i="1" smtClean="0">
                              <a:latin typeface="Cambria Math" panose="02040503050406030204" pitchFamily="18" charset="0"/>
                            </a:rPr>
                            <m:t>𝑑𝑡</m:t>
                          </m:r>
                        </m:e>
                      </m:nary>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𝛼</m:t>
                          </m:r>
                        </m:e>
                        <m:sub>
                          <m:r>
                            <a:rPr lang="en-GB" b="0" i="1" smtClean="0">
                              <a:latin typeface="Cambria Math" panose="02040503050406030204" pitchFamily="18" charset="0"/>
                            </a:rPr>
                            <m:t>𝑧</m:t>
                          </m:r>
                        </m:sub>
                      </m:sSub>
                      <m:nary>
                        <m:naryPr>
                          <m:limLoc m:val="undOvr"/>
                          <m:ctrlPr>
                            <a:rPr lang="en-GB" i="1">
                              <a:latin typeface="Cambria Math" panose="02040503050406030204" pitchFamily="18" charset="0"/>
                            </a:rPr>
                          </m:ctrlPr>
                        </m:naryPr>
                        <m:sub>
                          <m:sSub>
                            <m:sSubPr>
                              <m:ctrlPr>
                                <a:rPr lang="en-GB" i="1">
                                  <a:latin typeface="Cambria Math" panose="02040503050406030204" pitchFamily="18" charset="0"/>
                                </a:rPr>
                              </m:ctrlPr>
                            </m:sSubPr>
                            <m:e>
                              <m:r>
                                <a:rPr lang="en-GB" i="1">
                                  <a:latin typeface="Cambria Math" panose="02040503050406030204" pitchFamily="18" charset="0"/>
                                </a:rPr>
                                <m:t>𝑡</m:t>
                              </m:r>
                            </m:e>
                            <m:sub>
                              <m:r>
                                <a:rPr lang="en-GB" i="1">
                                  <a:latin typeface="Cambria Math" panose="02040503050406030204" pitchFamily="18" charset="0"/>
                                </a:rPr>
                                <m:t>0</m:t>
                              </m:r>
                            </m:sub>
                          </m:sSub>
                        </m:sub>
                        <m:sup>
                          <m:r>
                            <a:rPr lang="en-GB" i="1">
                              <a:latin typeface="Cambria Math" panose="02040503050406030204" pitchFamily="18" charset="0"/>
                            </a:rPr>
                            <m:t>𝑡</m:t>
                          </m:r>
                        </m:sup>
                        <m:e>
                          <m:r>
                            <a:rPr lang="en-GB" i="1">
                              <a:latin typeface="Cambria Math" panose="02040503050406030204" pitchFamily="18" charset="0"/>
                            </a:rPr>
                            <m:t>𝑑𝑡</m:t>
                          </m:r>
                        </m:e>
                      </m:nary>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𝛼</m:t>
                          </m:r>
                        </m:e>
                        <m:sub>
                          <m:r>
                            <a:rPr lang="en-GB" b="0" i="1" smtClean="0">
                              <a:latin typeface="Cambria Math" panose="02040503050406030204" pitchFamily="18" charset="0"/>
                            </a:rPr>
                            <m:t>𝑧</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0</m:t>
                              </m:r>
                            </m:sub>
                          </m:sSub>
                        </m:e>
                      </m:d>
                    </m:oMath>
                  </m:oMathPara>
                </a14:m>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2586973" y="3584707"/>
                <a:ext cx="5110823" cy="865493"/>
              </a:xfrm>
              <a:prstGeom prst="rect">
                <a:avLst/>
              </a:prstGeom>
              <a:blipFill rotWithShape="1">
                <a:blip r:embed="rId3"/>
                <a:stretch>
                  <a:fillRect l="-12" t="-15" r="6" b="1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512838" y="1747840"/>
                <a:ext cx="5874750" cy="381515"/>
              </a:xfrm>
              <a:prstGeom prst="rect">
                <a:avLst/>
              </a:prstGeom>
              <a:noFill/>
            </p:spPr>
            <p:txBody>
              <a:bodyPr wrap="none" rtlCol="0">
                <a:spAutoFit/>
              </a:bodyPr>
              <a:lstStyle/>
              <a:p>
                <a:r>
                  <a:rPr lang="en-GB" dirty="0"/>
                  <a:t>At the time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𝑡</m:t>
                        </m:r>
                      </m:e>
                      <m:sub>
                        <m:r>
                          <a:rPr lang="en-GB" b="0" i="1" smtClean="0">
                            <a:latin typeface="Cambria Math" panose="02040503050406030204" pitchFamily="18" charset="0"/>
                          </a:rPr>
                          <m:t>0</m:t>
                        </m:r>
                      </m:sub>
                    </m:sSub>
                    <m:r>
                      <a:rPr lang="en-GB" b="0" i="1" smtClean="0">
                        <a:latin typeface="Cambria Math" panose="02040503050406030204" pitchFamily="18" charset="0"/>
                      </a:rPr>
                      <m:t>=</m:t>
                    </m:r>
                    <m:r>
                      <a:rPr lang="en-GB" b="0" i="1" smtClean="0">
                        <a:latin typeface="Cambria Math" panose="02040503050406030204" pitchFamily="18" charset="0"/>
                      </a:rPr>
                      <m:t>0</m:t>
                    </m:r>
                  </m:oMath>
                </a14:m>
                <a:r>
                  <a:rPr lang="en-US" dirty="0"/>
                  <a:t>, the angular velocity is </a:t>
                </a:r>
                <a14:m>
                  <m:oMath xmlns:m="http://schemas.openxmlformats.org/officeDocument/2006/math">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ea typeface="Cambria Math" panose="02040503050406030204" pitchFamily="18" charset="0"/>
                          </a:rPr>
                          <m:t>𝑧</m:t>
                        </m:r>
                      </m:sub>
                    </m:sSub>
                    <m:d>
                      <m:dPr>
                        <m:ctrlPr>
                          <a:rPr lang="en-GB" b="0" i="1" smtClean="0">
                            <a:latin typeface="Cambria Math" panose="02040503050406030204" pitchFamily="18" charset="0"/>
                            <a:ea typeface="Cambria Math" panose="02040503050406030204" pitchFamily="18" charset="0"/>
                          </a:rPr>
                        </m:ctrlPr>
                      </m:dPr>
                      <m:e>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𝑡</m:t>
                            </m:r>
                          </m:e>
                          <m:sub>
                            <m:r>
                              <a:rPr lang="en-GB" b="0" i="1" smtClean="0">
                                <a:latin typeface="Cambria Math" panose="02040503050406030204" pitchFamily="18" charset="0"/>
                                <a:ea typeface="Cambria Math" panose="02040503050406030204" pitchFamily="18" charset="0"/>
                              </a:rPr>
                              <m:t>0</m:t>
                            </m:r>
                          </m:sub>
                        </m:sSub>
                      </m:e>
                    </m:d>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ea typeface="Cambria Math" panose="02040503050406030204" pitchFamily="18" charset="0"/>
                          </a:rPr>
                          <m:t>0</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𝑧</m:t>
                        </m:r>
                      </m:sub>
                    </m:sSub>
                  </m:oMath>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512838" y="1747840"/>
                <a:ext cx="5874750" cy="381515"/>
              </a:xfrm>
              <a:prstGeom prst="rect">
                <a:avLst/>
              </a:prstGeom>
              <a:blipFill rotWithShape="1">
                <a:blip r:embed="rId4"/>
                <a:stretch>
                  <a:fillRect l="-7" t="-84" r="2" b="5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3422661" y="2632919"/>
                <a:ext cx="123110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rPr>
                            <m:t>𝑧</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𝛼</m:t>
                          </m:r>
                        </m:e>
                        <m:sub>
                          <m:r>
                            <a:rPr lang="en-GB" b="0" i="1" smtClean="0">
                              <a:latin typeface="Cambria Math" panose="02040503050406030204" pitchFamily="18" charset="0"/>
                              <a:ea typeface="Cambria Math" panose="02040503050406030204" pitchFamily="18" charset="0"/>
                            </a:rPr>
                            <m:t>𝑧</m:t>
                          </m:r>
                        </m:sub>
                      </m:sSub>
                      <m:r>
                        <a:rPr lang="en-GB" b="0" i="1" smtClean="0">
                          <a:latin typeface="Cambria Math" panose="02040503050406030204" pitchFamily="18" charset="0"/>
                          <a:ea typeface="Cambria Math" panose="02040503050406030204" pitchFamily="18" charset="0"/>
                        </a:rPr>
                        <m:t>𝑑𝑡</m:t>
                      </m:r>
                    </m:oMath>
                  </m:oMathPara>
                </a14:m>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3422661" y="2632919"/>
                <a:ext cx="1231106" cy="276999"/>
              </a:xfrm>
              <a:prstGeom prst="rect">
                <a:avLst/>
              </a:prstGeom>
              <a:blipFill rotWithShape="1">
                <a:blip r:embed="rId5"/>
                <a:stretch>
                  <a:fillRect l="-1" t="-75" r="-1817" b="126"/>
                </a:stretch>
              </a:blipFill>
            </p:spPr>
            <p:txBody>
              <a:bodyPr/>
              <a:lstStyle/>
              <a:p>
                <a:r>
                  <a:rPr lang="zh-CN" altLang="en-US">
                    <a:noFill/>
                  </a:rPr>
                  <a:t> </a:t>
                </a:r>
              </a:p>
            </p:txBody>
          </p:sp>
        </mc:Fallback>
      </mc:AlternateContent>
      <p:sp>
        <p:nvSpPr>
          <p:cNvPr id="12" name="Right Arrow 11"/>
          <p:cNvSpPr/>
          <p:nvPr/>
        </p:nvSpPr>
        <p:spPr>
          <a:xfrm>
            <a:off x="5055280" y="2562492"/>
            <a:ext cx="50405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3" name="TextBox 12"/>
              <p:cNvSpPr txBox="1"/>
              <p:nvPr/>
            </p:nvSpPr>
            <p:spPr>
              <a:xfrm>
                <a:off x="5757076" y="2273719"/>
                <a:ext cx="2126864" cy="89704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nary>
                        <m:naryPr>
                          <m:limLoc m:val="undOvr"/>
                          <m:ctrlPr>
                            <a:rPr lang="en-US" i="1" smtClean="0">
                              <a:latin typeface="Cambria Math" panose="02040503050406030204" pitchFamily="18" charset="0"/>
                            </a:rPr>
                          </m:ctrlPr>
                        </m:naryPr>
                        <m:sub>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rPr>
                                <m:t>𝑧</m:t>
                              </m:r>
                            </m:sub>
                          </m:sSub>
                          <m:r>
                            <m:rPr>
                              <m:brk m:alnAt="24"/>
                            </m:rP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𝑡</m:t>
                              </m:r>
                            </m:e>
                            <m:sub>
                              <m:r>
                                <a:rPr lang="en-GB" b="0" i="1" smtClean="0">
                                  <a:latin typeface="Cambria Math" panose="02040503050406030204" pitchFamily="18" charset="0"/>
                                  <a:ea typeface="Cambria Math" panose="02040503050406030204" pitchFamily="18" charset="0"/>
                                </a:rPr>
                                <m:t>0</m:t>
                              </m:r>
                            </m:sub>
                          </m:sSub>
                          <m:r>
                            <m:rPr>
                              <m:brk m:alnAt="24"/>
                            </m:rPr>
                            <a:rPr lang="en-GB" b="0" i="1" smtClean="0">
                              <a:latin typeface="Cambria Math" panose="02040503050406030204" pitchFamily="18" charset="0"/>
                              <a:ea typeface="Cambria Math" panose="02040503050406030204" pitchFamily="18" charset="0"/>
                            </a:rPr>
                            <m:t>)</m:t>
                          </m:r>
                        </m:sub>
                        <m:sup>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rPr>
                                <m:t>𝑧</m:t>
                              </m:r>
                            </m:sub>
                          </m:sSub>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sup>
                        <m:e>
                          <m:r>
                            <a:rPr lang="en-GB" b="0" i="1" smtClean="0">
                              <a:latin typeface="Cambria Math" panose="02040503050406030204" pitchFamily="18" charset="0"/>
                            </a:rPr>
                            <m:t>𝑑</m:t>
                          </m:r>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rPr>
                                <m:t>𝑧</m:t>
                              </m:r>
                            </m:sub>
                          </m:sSub>
                        </m:e>
                      </m:nary>
                      <m:r>
                        <a:rPr lang="en-GB" b="0" i="1" smtClean="0">
                          <a:latin typeface="Cambria Math" panose="02040503050406030204" pitchFamily="18" charset="0"/>
                        </a:rPr>
                        <m:t>=</m:t>
                      </m:r>
                      <m:nary>
                        <m:naryPr>
                          <m:limLoc m:val="undOvr"/>
                          <m:ctrlPr>
                            <a:rPr lang="en-GB" b="0" i="1" smtClean="0">
                              <a:latin typeface="Cambria Math" panose="02040503050406030204" pitchFamily="18" charset="0"/>
                            </a:rPr>
                          </m:ctrlPr>
                        </m:naryPr>
                        <m:sub>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0</m:t>
                              </m:r>
                            </m:sub>
                          </m:sSub>
                        </m:sub>
                        <m:sup>
                          <m:r>
                            <a:rPr lang="en-GB" b="0" i="1" smtClean="0">
                              <a:latin typeface="Cambria Math" panose="02040503050406030204" pitchFamily="18" charset="0"/>
                            </a:rPr>
                            <m:t>𝑡</m:t>
                          </m:r>
                        </m:sup>
                        <m:e>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𝛼</m:t>
                              </m:r>
                            </m:e>
                            <m:sub>
                              <m:r>
                                <a:rPr lang="en-GB" b="0" i="1" smtClean="0">
                                  <a:latin typeface="Cambria Math" panose="02040503050406030204" pitchFamily="18" charset="0"/>
                                </a:rPr>
                                <m:t>𝑧</m:t>
                              </m:r>
                            </m:sub>
                          </m:sSub>
                          <m:r>
                            <a:rPr lang="en-GB" b="0" i="1" smtClean="0">
                              <a:latin typeface="Cambria Math" panose="02040503050406030204" pitchFamily="18" charset="0"/>
                            </a:rPr>
                            <m:t>𝑑𝑡</m:t>
                          </m:r>
                        </m:e>
                      </m:nary>
                    </m:oMath>
                  </m:oMathPara>
                </a14:m>
                <a:endParaRPr lang="en-US" dirty="0"/>
              </a:p>
            </p:txBody>
          </p:sp>
        </mc:Choice>
        <mc:Fallback>
          <p:sp>
            <p:nvSpPr>
              <p:cNvPr id="13" name="TextBox 12"/>
              <p:cNvSpPr txBox="1">
                <a:spLocks noRot="1" noChangeAspect="1" noMove="1" noResize="1" noEditPoints="1" noAdjustHandles="1" noChangeArrowheads="1" noChangeShapeType="1" noTextEdit="1"/>
              </p:cNvSpPr>
              <p:nvPr/>
            </p:nvSpPr>
            <p:spPr>
              <a:xfrm>
                <a:off x="5757076" y="2273719"/>
                <a:ext cx="2126864" cy="897040"/>
              </a:xfrm>
              <a:prstGeom prst="rect">
                <a:avLst/>
              </a:prstGeom>
              <a:blipFill rotWithShape="1">
                <a:blip r:embed="rId6"/>
                <a:stretch>
                  <a:fillRect l="-8" t="-47" r="20" b="-1889"/>
                </a:stretch>
              </a:blipFill>
            </p:spPr>
            <p:txBody>
              <a:bodyPr/>
              <a:lstStyle/>
              <a:p>
                <a:r>
                  <a:rPr lang="zh-CN" altLang="en-US">
                    <a:noFill/>
                  </a:rPr>
                  <a:t> </a:t>
                </a:r>
              </a:p>
            </p:txBody>
          </p:sp>
        </mc:Fallback>
      </mc:AlternateContent>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9468" y="116632"/>
            <a:ext cx="8229600" cy="1143000"/>
          </a:xfrm>
        </p:spPr>
        <p:txBody>
          <a:bodyPr/>
          <a:lstStyle/>
          <a:p>
            <a:r>
              <a:rPr lang="en-GB" sz="2800" dirty="0"/>
              <a:t>Particular case: Rotation uniformly accelerated </a:t>
            </a:r>
            <a:endParaRPr lang="en-US" sz="28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3" name="Right Arrow 2"/>
          <p:cNvSpPr/>
          <p:nvPr/>
        </p:nvSpPr>
        <p:spPr>
          <a:xfrm>
            <a:off x="3743786" y="1099420"/>
            <a:ext cx="50405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5" name="TextBox 4"/>
              <p:cNvSpPr txBox="1"/>
              <p:nvPr/>
            </p:nvSpPr>
            <p:spPr>
              <a:xfrm>
                <a:off x="4283968" y="1166264"/>
                <a:ext cx="151932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GB" b="0" i="1" smtClean="0">
                              <a:latin typeface="Cambria Math" panose="02040503050406030204" pitchFamily="18" charset="0"/>
                            </a:rPr>
                            <m:t>𝑧</m:t>
                          </m:r>
                        </m:sub>
                      </m:sSub>
                      <m:r>
                        <a:rPr lang="en-GB" b="0" i="1" smtClean="0">
                          <a:latin typeface="Cambria Math" panose="02040503050406030204" pitchFamily="18" charset="0"/>
                        </a:rPr>
                        <m:t>=</m:t>
                      </m:r>
                      <m:r>
                        <a:rPr lang="en-GB" b="0" i="1" smtClean="0">
                          <a:latin typeface="Cambria Math" panose="02040503050406030204" pitchFamily="18" charset="0"/>
                        </a:rPr>
                        <m:t>𝑐𝑜𝑛𝑠𝑡𝑎𝑛𝑡</m:t>
                      </m:r>
                    </m:oMath>
                  </m:oMathPara>
                </a14:m>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4283968" y="1166264"/>
                <a:ext cx="1519327" cy="276999"/>
              </a:xfrm>
              <a:prstGeom prst="rect">
                <a:avLst/>
              </a:prstGeom>
              <a:blipFill rotWithShape="1">
                <a:blip r:embed="rId1"/>
                <a:stretch>
                  <a:fillRect l="-17" t="-146" r="-1377" b="196"/>
                </a:stretch>
              </a:blipFill>
            </p:spPr>
            <p:txBody>
              <a:bodyPr/>
              <a:lstStyle/>
              <a:p>
                <a:r>
                  <a:rPr lang="zh-CN" altLang="en-US">
                    <a:noFill/>
                  </a:rPr>
                  <a:t> </a:t>
                </a:r>
              </a:p>
            </p:txBody>
          </p:sp>
        </mc:Fallback>
      </mc:AlternateContent>
      <p:sp>
        <p:nvSpPr>
          <p:cNvPr id="6" name="TextBox 5"/>
          <p:cNvSpPr txBox="1"/>
          <p:nvPr/>
        </p:nvSpPr>
        <p:spPr>
          <a:xfrm>
            <a:off x="658013" y="1166782"/>
            <a:ext cx="2929007" cy="369332"/>
          </a:xfrm>
          <a:prstGeom prst="rect">
            <a:avLst/>
          </a:prstGeom>
          <a:noFill/>
        </p:spPr>
        <p:txBody>
          <a:bodyPr wrap="none" rtlCol="0">
            <a:spAutoFit/>
          </a:bodyPr>
          <a:lstStyle/>
          <a:p>
            <a:r>
              <a:rPr lang="en-GB" dirty="0"/>
              <a:t>Constant angular acceleration</a:t>
            </a:r>
            <a:endParaRPr lang="en-US" dirty="0"/>
          </a:p>
        </p:txBody>
      </p:sp>
      <mc:AlternateContent xmlns:mc="http://schemas.openxmlformats.org/markup-compatibility/2006">
        <mc:Choice xmlns:a14="http://schemas.microsoft.com/office/drawing/2010/main" Requires="a14">
          <p:sp>
            <p:nvSpPr>
              <p:cNvPr id="7" name="TextBox 6"/>
              <p:cNvSpPr txBox="1"/>
              <p:nvPr/>
            </p:nvSpPr>
            <p:spPr>
              <a:xfrm>
                <a:off x="1259632" y="2509360"/>
                <a:ext cx="1001043" cy="52411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GB" b="0" i="1" smtClean="0">
                              <a:latin typeface="Cambria Math" panose="02040503050406030204" pitchFamily="18" charset="0"/>
                            </a:rPr>
                            <m:t>𝑧</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rPr>
                                <m:t>𝑧</m:t>
                              </m:r>
                            </m:sub>
                          </m:sSub>
                        </m:num>
                        <m:den>
                          <m:r>
                            <a:rPr lang="en-GB" b="0" i="1" smtClean="0">
                              <a:latin typeface="Cambria Math" panose="02040503050406030204" pitchFamily="18" charset="0"/>
                            </a:rPr>
                            <m:t>𝑑𝑡</m:t>
                          </m:r>
                        </m:den>
                      </m:f>
                    </m:oMath>
                  </m:oMathPara>
                </a14:m>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1259632" y="2509360"/>
                <a:ext cx="1001043" cy="524118"/>
              </a:xfrm>
              <a:prstGeom prst="rect">
                <a:avLst/>
              </a:prstGeom>
              <a:blipFill rotWithShape="1">
                <a:blip r:embed="rId2"/>
                <a:stretch>
                  <a:fillRect l="-43" t="-91" r="-2530" b="16"/>
                </a:stretch>
              </a:blipFill>
            </p:spPr>
            <p:txBody>
              <a:bodyPr/>
              <a:lstStyle/>
              <a:p>
                <a:r>
                  <a:rPr lang="zh-CN" altLang="en-US">
                    <a:noFill/>
                  </a:rPr>
                  <a:t> </a:t>
                </a:r>
              </a:p>
            </p:txBody>
          </p:sp>
        </mc:Fallback>
      </mc:AlternateContent>
      <p:sp>
        <p:nvSpPr>
          <p:cNvPr id="8" name="Right Arrow 7"/>
          <p:cNvSpPr/>
          <p:nvPr/>
        </p:nvSpPr>
        <p:spPr>
          <a:xfrm>
            <a:off x="2555776" y="2509360"/>
            <a:ext cx="50405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9" name="TextBox 8"/>
              <p:cNvSpPr txBox="1"/>
              <p:nvPr/>
            </p:nvSpPr>
            <p:spPr>
              <a:xfrm>
                <a:off x="2586973" y="3584707"/>
                <a:ext cx="5110823" cy="86549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rPr>
                            <m:t>𝑧</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rPr>
                            <m:t>𝑧</m:t>
                          </m:r>
                        </m:sub>
                      </m:sSub>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0</m:t>
                              </m:r>
                            </m:sub>
                          </m:sSub>
                        </m:e>
                      </m:d>
                      <m:r>
                        <a:rPr lang="en-GB" b="0" i="1" smtClean="0">
                          <a:latin typeface="Cambria Math" panose="02040503050406030204" pitchFamily="18" charset="0"/>
                        </a:rPr>
                        <m:t>=</m:t>
                      </m:r>
                      <m:nary>
                        <m:naryPr>
                          <m:limLoc m:val="undOvr"/>
                          <m:ctrlPr>
                            <a:rPr lang="en-GB" b="0" i="1" smtClean="0">
                              <a:latin typeface="Cambria Math" panose="02040503050406030204" pitchFamily="18" charset="0"/>
                            </a:rPr>
                          </m:ctrlPr>
                        </m:naryPr>
                        <m:sub>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0</m:t>
                              </m:r>
                            </m:sub>
                          </m:sSub>
                        </m:sub>
                        <m:sup>
                          <m:r>
                            <a:rPr lang="en-GB" b="0" i="1" smtClean="0">
                              <a:latin typeface="Cambria Math" panose="02040503050406030204" pitchFamily="18" charset="0"/>
                            </a:rPr>
                            <m:t>𝑡</m:t>
                          </m:r>
                        </m:sup>
                        <m:e>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𝛼</m:t>
                              </m:r>
                            </m:e>
                            <m:sub>
                              <m:r>
                                <a:rPr lang="en-GB" b="0" i="1" smtClean="0">
                                  <a:latin typeface="Cambria Math" panose="02040503050406030204" pitchFamily="18" charset="0"/>
                                </a:rPr>
                                <m:t>𝑧</m:t>
                              </m:r>
                            </m:sub>
                          </m:sSub>
                          <m:r>
                            <a:rPr lang="en-GB" b="0" i="1" smtClean="0">
                              <a:latin typeface="Cambria Math" panose="02040503050406030204" pitchFamily="18" charset="0"/>
                            </a:rPr>
                            <m:t>𝑑𝑡</m:t>
                          </m:r>
                        </m:e>
                      </m:nary>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𝛼</m:t>
                          </m:r>
                        </m:e>
                        <m:sub>
                          <m:r>
                            <a:rPr lang="en-GB" b="0" i="1" smtClean="0">
                              <a:latin typeface="Cambria Math" panose="02040503050406030204" pitchFamily="18" charset="0"/>
                            </a:rPr>
                            <m:t>𝑧</m:t>
                          </m:r>
                        </m:sub>
                      </m:sSub>
                      <m:nary>
                        <m:naryPr>
                          <m:limLoc m:val="undOvr"/>
                          <m:ctrlPr>
                            <a:rPr lang="en-GB" i="1">
                              <a:latin typeface="Cambria Math" panose="02040503050406030204" pitchFamily="18" charset="0"/>
                            </a:rPr>
                          </m:ctrlPr>
                        </m:naryPr>
                        <m:sub>
                          <m:sSub>
                            <m:sSubPr>
                              <m:ctrlPr>
                                <a:rPr lang="en-GB" i="1">
                                  <a:latin typeface="Cambria Math" panose="02040503050406030204" pitchFamily="18" charset="0"/>
                                </a:rPr>
                              </m:ctrlPr>
                            </m:sSubPr>
                            <m:e>
                              <m:r>
                                <a:rPr lang="en-GB" i="1">
                                  <a:latin typeface="Cambria Math" panose="02040503050406030204" pitchFamily="18" charset="0"/>
                                </a:rPr>
                                <m:t>𝑡</m:t>
                              </m:r>
                            </m:e>
                            <m:sub>
                              <m:r>
                                <a:rPr lang="en-GB" i="1">
                                  <a:latin typeface="Cambria Math" panose="02040503050406030204" pitchFamily="18" charset="0"/>
                                </a:rPr>
                                <m:t>0</m:t>
                              </m:r>
                            </m:sub>
                          </m:sSub>
                        </m:sub>
                        <m:sup>
                          <m:r>
                            <a:rPr lang="en-GB" i="1">
                              <a:latin typeface="Cambria Math" panose="02040503050406030204" pitchFamily="18" charset="0"/>
                            </a:rPr>
                            <m:t>𝑡</m:t>
                          </m:r>
                        </m:sup>
                        <m:e>
                          <m:r>
                            <a:rPr lang="en-GB" i="1">
                              <a:latin typeface="Cambria Math" panose="02040503050406030204" pitchFamily="18" charset="0"/>
                            </a:rPr>
                            <m:t>𝑑𝑡</m:t>
                          </m:r>
                        </m:e>
                      </m:nary>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𝛼</m:t>
                          </m:r>
                        </m:e>
                        <m:sub>
                          <m:r>
                            <a:rPr lang="en-GB" b="0" i="1" smtClean="0">
                              <a:latin typeface="Cambria Math" panose="02040503050406030204" pitchFamily="18" charset="0"/>
                            </a:rPr>
                            <m:t>𝑧</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0</m:t>
                              </m:r>
                            </m:sub>
                          </m:sSub>
                        </m:e>
                      </m:d>
                    </m:oMath>
                  </m:oMathPara>
                </a14:m>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2586973" y="3584707"/>
                <a:ext cx="5110823" cy="865493"/>
              </a:xfrm>
              <a:prstGeom prst="rect">
                <a:avLst/>
              </a:prstGeom>
              <a:blipFill rotWithShape="1">
                <a:blip r:embed="rId3"/>
                <a:stretch>
                  <a:fillRect l="-12" t="-15" r="6" b="1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512838" y="1747840"/>
                <a:ext cx="5874750" cy="381515"/>
              </a:xfrm>
              <a:prstGeom prst="rect">
                <a:avLst/>
              </a:prstGeom>
              <a:noFill/>
            </p:spPr>
            <p:txBody>
              <a:bodyPr wrap="none" rtlCol="0">
                <a:spAutoFit/>
              </a:bodyPr>
              <a:lstStyle/>
              <a:p>
                <a:r>
                  <a:rPr lang="en-GB" dirty="0"/>
                  <a:t>At the time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𝑡</m:t>
                        </m:r>
                      </m:e>
                      <m:sub>
                        <m:r>
                          <a:rPr lang="en-GB" b="0" i="1" smtClean="0">
                            <a:latin typeface="Cambria Math" panose="02040503050406030204" pitchFamily="18" charset="0"/>
                          </a:rPr>
                          <m:t>0</m:t>
                        </m:r>
                      </m:sub>
                    </m:sSub>
                    <m:r>
                      <a:rPr lang="en-GB" b="0" i="1" smtClean="0">
                        <a:latin typeface="Cambria Math" panose="02040503050406030204" pitchFamily="18" charset="0"/>
                      </a:rPr>
                      <m:t>=</m:t>
                    </m:r>
                    <m:r>
                      <a:rPr lang="en-GB" b="0" i="1" smtClean="0">
                        <a:latin typeface="Cambria Math" panose="02040503050406030204" pitchFamily="18" charset="0"/>
                      </a:rPr>
                      <m:t>0</m:t>
                    </m:r>
                  </m:oMath>
                </a14:m>
                <a:r>
                  <a:rPr lang="en-US" dirty="0"/>
                  <a:t>, the angular velocity is </a:t>
                </a:r>
                <a14:m>
                  <m:oMath xmlns:m="http://schemas.openxmlformats.org/officeDocument/2006/math">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ea typeface="Cambria Math" panose="02040503050406030204" pitchFamily="18" charset="0"/>
                          </a:rPr>
                          <m:t>𝑧</m:t>
                        </m:r>
                      </m:sub>
                    </m:sSub>
                    <m:d>
                      <m:dPr>
                        <m:ctrlPr>
                          <a:rPr lang="en-GB" b="0" i="1" smtClean="0">
                            <a:latin typeface="Cambria Math" panose="02040503050406030204" pitchFamily="18" charset="0"/>
                            <a:ea typeface="Cambria Math" panose="02040503050406030204" pitchFamily="18" charset="0"/>
                          </a:rPr>
                        </m:ctrlPr>
                      </m:dPr>
                      <m:e>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𝑡</m:t>
                            </m:r>
                          </m:e>
                          <m:sub>
                            <m:r>
                              <a:rPr lang="en-GB" b="0" i="1" smtClean="0">
                                <a:latin typeface="Cambria Math" panose="02040503050406030204" pitchFamily="18" charset="0"/>
                                <a:ea typeface="Cambria Math" panose="02040503050406030204" pitchFamily="18" charset="0"/>
                              </a:rPr>
                              <m:t>0</m:t>
                            </m:r>
                          </m:sub>
                        </m:sSub>
                      </m:e>
                    </m:d>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ea typeface="Cambria Math" panose="02040503050406030204" pitchFamily="18" charset="0"/>
                          </a:rPr>
                          <m:t>0</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𝑧</m:t>
                        </m:r>
                      </m:sub>
                    </m:sSub>
                  </m:oMath>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512838" y="1747840"/>
                <a:ext cx="5874750" cy="381515"/>
              </a:xfrm>
              <a:prstGeom prst="rect">
                <a:avLst/>
              </a:prstGeom>
              <a:blipFill rotWithShape="1">
                <a:blip r:embed="rId4"/>
                <a:stretch>
                  <a:fillRect l="-7" t="-84" r="2" b="5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3422661" y="2632919"/>
                <a:ext cx="123110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rPr>
                            <m:t>𝑧</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𝛼</m:t>
                          </m:r>
                        </m:e>
                        <m:sub>
                          <m:r>
                            <a:rPr lang="en-GB" b="0" i="1" smtClean="0">
                              <a:latin typeface="Cambria Math" panose="02040503050406030204" pitchFamily="18" charset="0"/>
                              <a:ea typeface="Cambria Math" panose="02040503050406030204" pitchFamily="18" charset="0"/>
                            </a:rPr>
                            <m:t>𝑧</m:t>
                          </m:r>
                        </m:sub>
                      </m:sSub>
                      <m:r>
                        <a:rPr lang="en-GB" b="0" i="1" smtClean="0">
                          <a:latin typeface="Cambria Math" panose="02040503050406030204" pitchFamily="18" charset="0"/>
                          <a:ea typeface="Cambria Math" panose="02040503050406030204" pitchFamily="18" charset="0"/>
                        </a:rPr>
                        <m:t>𝑑𝑡</m:t>
                      </m:r>
                    </m:oMath>
                  </m:oMathPara>
                </a14:m>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3422661" y="2632919"/>
                <a:ext cx="1231106" cy="276999"/>
              </a:xfrm>
              <a:prstGeom prst="rect">
                <a:avLst/>
              </a:prstGeom>
              <a:blipFill rotWithShape="1">
                <a:blip r:embed="rId5"/>
                <a:stretch>
                  <a:fillRect l="-1" t="-75" r="-1817" b="126"/>
                </a:stretch>
              </a:blipFill>
            </p:spPr>
            <p:txBody>
              <a:bodyPr/>
              <a:lstStyle/>
              <a:p>
                <a:r>
                  <a:rPr lang="zh-CN" altLang="en-US">
                    <a:noFill/>
                  </a:rPr>
                  <a:t> </a:t>
                </a:r>
              </a:p>
            </p:txBody>
          </p:sp>
        </mc:Fallback>
      </mc:AlternateContent>
      <p:sp>
        <p:nvSpPr>
          <p:cNvPr id="12" name="Right Arrow 11"/>
          <p:cNvSpPr/>
          <p:nvPr/>
        </p:nvSpPr>
        <p:spPr>
          <a:xfrm>
            <a:off x="5055280" y="2562492"/>
            <a:ext cx="50405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3" name="TextBox 12"/>
              <p:cNvSpPr txBox="1"/>
              <p:nvPr/>
            </p:nvSpPr>
            <p:spPr>
              <a:xfrm>
                <a:off x="5757076" y="2273719"/>
                <a:ext cx="2126864" cy="89704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nary>
                        <m:naryPr>
                          <m:limLoc m:val="undOvr"/>
                          <m:ctrlPr>
                            <a:rPr lang="en-US" i="1" smtClean="0">
                              <a:latin typeface="Cambria Math" panose="02040503050406030204" pitchFamily="18" charset="0"/>
                            </a:rPr>
                          </m:ctrlPr>
                        </m:naryPr>
                        <m:sub>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rPr>
                                <m:t>𝑧</m:t>
                              </m:r>
                            </m:sub>
                          </m:sSub>
                          <m:r>
                            <m:rPr>
                              <m:brk m:alnAt="24"/>
                            </m:rP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𝑡</m:t>
                              </m:r>
                            </m:e>
                            <m:sub>
                              <m:r>
                                <a:rPr lang="en-GB" b="0" i="1" smtClean="0">
                                  <a:latin typeface="Cambria Math" panose="02040503050406030204" pitchFamily="18" charset="0"/>
                                  <a:ea typeface="Cambria Math" panose="02040503050406030204" pitchFamily="18" charset="0"/>
                                </a:rPr>
                                <m:t>0</m:t>
                              </m:r>
                            </m:sub>
                          </m:sSub>
                          <m:r>
                            <m:rPr>
                              <m:brk m:alnAt="24"/>
                            </m:rPr>
                            <a:rPr lang="en-GB" b="0" i="1" smtClean="0">
                              <a:latin typeface="Cambria Math" panose="02040503050406030204" pitchFamily="18" charset="0"/>
                              <a:ea typeface="Cambria Math" panose="02040503050406030204" pitchFamily="18" charset="0"/>
                            </a:rPr>
                            <m:t>)</m:t>
                          </m:r>
                        </m:sub>
                        <m:sup>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rPr>
                                <m:t>𝑧</m:t>
                              </m:r>
                            </m:sub>
                          </m:sSub>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sup>
                        <m:e>
                          <m:r>
                            <a:rPr lang="en-GB" b="0" i="1" smtClean="0">
                              <a:latin typeface="Cambria Math" panose="02040503050406030204" pitchFamily="18" charset="0"/>
                            </a:rPr>
                            <m:t>𝑑</m:t>
                          </m:r>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rPr>
                                <m:t>𝑧</m:t>
                              </m:r>
                            </m:sub>
                          </m:sSub>
                        </m:e>
                      </m:nary>
                      <m:r>
                        <a:rPr lang="en-GB" b="0" i="1" smtClean="0">
                          <a:latin typeface="Cambria Math" panose="02040503050406030204" pitchFamily="18" charset="0"/>
                        </a:rPr>
                        <m:t>=</m:t>
                      </m:r>
                      <m:nary>
                        <m:naryPr>
                          <m:limLoc m:val="undOvr"/>
                          <m:ctrlPr>
                            <a:rPr lang="en-GB" b="0" i="1" smtClean="0">
                              <a:latin typeface="Cambria Math" panose="02040503050406030204" pitchFamily="18" charset="0"/>
                            </a:rPr>
                          </m:ctrlPr>
                        </m:naryPr>
                        <m:sub>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0</m:t>
                              </m:r>
                            </m:sub>
                          </m:sSub>
                        </m:sub>
                        <m:sup>
                          <m:r>
                            <a:rPr lang="en-GB" b="0" i="1" smtClean="0">
                              <a:latin typeface="Cambria Math" panose="02040503050406030204" pitchFamily="18" charset="0"/>
                            </a:rPr>
                            <m:t>𝑡</m:t>
                          </m:r>
                        </m:sup>
                        <m:e>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𝛼</m:t>
                              </m:r>
                            </m:e>
                            <m:sub>
                              <m:r>
                                <a:rPr lang="en-GB" b="0" i="1" smtClean="0">
                                  <a:latin typeface="Cambria Math" panose="02040503050406030204" pitchFamily="18" charset="0"/>
                                </a:rPr>
                                <m:t>𝑧</m:t>
                              </m:r>
                            </m:sub>
                          </m:sSub>
                          <m:r>
                            <a:rPr lang="en-GB" b="0" i="1" smtClean="0">
                              <a:latin typeface="Cambria Math" panose="02040503050406030204" pitchFamily="18" charset="0"/>
                            </a:rPr>
                            <m:t>𝑑𝑡</m:t>
                          </m:r>
                        </m:e>
                      </m:nary>
                    </m:oMath>
                  </m:oMathPara>
                </a14:m>
                <a:endParaRPr lang="en-US" dirty="0"/>
              </a:p>
            </p:txBody>
          </p:sp>
        </mc:Choice>
        <mc:Fallback>
          <p:sp>
            <p:nvSpPr>
              <p:cNvPr id="13" name="TextBox 12"/>
              <p:cNvSpPr txBox="1">
                <a:spLocks noRot="1" noChangeAspect="1" noMove="1" noResize="1" noEditPoints="1" noAdjustHandles="1" noChangeArrowheads="1" noChangeShapeType="1" noTextEdit="1"/>
              </p:cNvSpPr>
              <p:nvPr/>
            </p:nvSpPr>
            <p:spPr>
              <a:xfrm>
                <a:off x="5757076" y="2273719"/>
                <a:ext cx="2126864" cy="897040"/>
              </a:xfrm>
              <a:prstGeom prst="rect">
                <a:avLst/>
              </a:prstGeom>
              <a:blipFill rotWithShape="1">
                <a:blip r:embed="rId6"/>
                <a:stretch>
                  <a:fillRect l="-8" t="-47" r="20" b="-1889"/>
                </a:stretch>
              </a:blipFill>
            </p:spPr>
            <p:txBody>
              <a:bodyPr/>
              <a:lstStyle/>
              <a:p>
                <a:r>
                  <a:rPr lang="zh-CN" altLang="en-US">
                    <a:noFill/>
                  </a:rPr>
                  <a:t> </a:t>
                </a:r>
              </a:p>
            </p:txBody>
          </p:sp>
        </mc:Fallback>
      </mc:AlternateContent>
      <p:sp>
        <p:nvSpPr>
          <p:cNvPr id="14" name="Right Arrow 13"/>
          <p:cNvSpPr/>
          <p:nvPr/>
        </p:nvSpPr>
        <p:spPr>
          <a:xfrm>
            <a:off x="1760153" y="4450200"/>
            <a:ext cx="795623" cy="779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5" name="TextBox 14"/>
              <p:cNvSpPr txBox="1"/>
              <p:nvPr/>
            </p:nvSpPr>
            <p:spPr>
              <a:xfrm>
                <a:off x="2738222" y="4663019"/>
                <a:ext cx="2992422" cy="88069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i="1" smtClean="0">
                              <a:latin typeface="Cambria Math" panose="02040503050406030204" pitchFamily="18" charset="0"/>
                              <a:ea typeface="Cambria Math" panose="02040503050406030204" pitchFamily="18" charset="0"/>
                            </a:rPr>
                            <m:t>𝜔</m:t>
                          </m:r>
                        </m:e>
                        <m:sub>
                          <m:r>
                            <a:rPr lang="en-GB" sz="2800" b="0" i="1" smtClean="0">
                              <a:latin typeface="Cambria Math" panose="02040503050406030204" pitchFamily="18" charset="0"/>
                            </a:rPr>
                            <m:t>𝑧</m:t>
                          </m:r>
                        </m:sub>
                      </m:sSub>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𝑡</m:t>
                          </m:r>
                        </m:e>
                      </m:d>
                      <m:r>
                        <a:rPr lang="en-GB" sz="2800" b="0" i="1" smtClean="0">
                          <a:latin typeface="Cambria Math" panose="02040503050406030204" pitchFamily="18" charset="0"/>
                        </a:rPr>
                        <m:t>=</m:t>
                      </m:r>
                      <m:sSub>
                        <m:sSubPr>
                          <m:ctrlPr>
                            <a:rPr lang="en-GB" sz="2800" i="1">
                              <a:latin typeface="Cambria Math" panose="02040503050406030204" pitchFamily="18" charset="0"/>
                              <a:ea typeface="Cambria Math" panose="02040503050406030204" pitchFamily="18" charset="0"/>
                            </a:rPr>
                          </m:ctrlPr>
                        </m:sSubPr>
                        <m:e>
                          <m:r>
                            <a:rPr lang="en-GB" sz="2800" i="1">
                              <a:latin typeface="Cambria Math" panose="02040503050406030204" pitchFamily="18" charset="0"/>
                              <a:ea typeface="Cambria Math" panose="02040503050406030204" pitchFamily="18" charset="0"/>
                            </a:rPr>
                            <m:t>𝜔</m:t>
                          </m:r>
                        </m:e>
                        <m:sub>
                          <m:r>
                            <a:rPr lang="en-GB" sz="2800" i="1">
                              <a:latin typeface="Cambria Math" panose="02040503050406030204" pitchFamily="18" charset="0"/>
                              <a:ea typeface="Cambria Math" panose="02040503050406030204" pitchFamily="18" charset="0"/>
                            </a:rPr>
                            <m:t>0</m:t>
                          </m:r>
                          <m:r>
                            <a:rPr lang="en-GB" sz="2800" i="1">
                              <a:latin typeface="Cambria Math" panose="02040503050406030204" pitchFamily="18" charset="0"/>
                              <a:ea typeface="Cambria Math" panose="02040503050406030204" pitchFamily="18" charset="0"/>
                            </a:rPr>
                            <m:t>,</m:t>
                          </m:r>
                          <m:r>
                            <a:rPr lang="en-GB" sz="2800" i="1">
                              <a:latin typeface="Cambria Math" panose="02040503050406030204" pitchFamily="18" charset="0"/>
                              <a:ea typeface="Cambria Math" panose="02040503050406030204" pitchFamily="18" charset="0"/>
                            </a:rPr>
                            <m:t>𝑧</m:t>
                          </m:r>
                        </m:sub>
                      </m:sSub>
                      <m:r>
                        <a:rPr lang="en-GB" sz="2800" b="0" i="1" smtClean="0">
                          <a:latin typeface="Cambria Math" panose="02040503050406030204" pitchFamily="18" charset="0"/>
                          <a:ea typeface="Cambria Math" panose="02040503050406030204" pitchFamily="18" charset="0"/>
                        </a:rPr>
                        <m:t>+</m:t>
                      </m:r>
                      <m:sSub>
                        <m:sSubPr>
                          <m:ctrlPr>
                            <a:rPr lang="en-GB" sz="2800" b="0" i="1" smtClean="0">
                              <a:latin typeface="Cambria Math" panose="02040503050406030204" pitchFamily="18" charset="0"/>
                              <a:ea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𝛼</m:t>
                          </m:r>
                        </m:e>
                        <m:sub>
                          <m:r>
                            <a:rPr lang="en-GB" sz="2800" b="0" i="1" smtClean="0">
                              <a:latin typeface="Cambria Math" panose="02040503050406030204" pitchFamily="18" charset="0"/>
                              <a:ea typeface="Cambria Math" panose="02040503050406030204" pitchFamily="18" charset="0"/>
                            </a:rPr>
                            <m:t>𝑧</m:t>
                          </m:r>
                        </m:sub>
                      </m:sSub>
                      <m:r>
                        <a:rPr lang="en-GB" sz="2800" b="0" i="1" smtClean="0">
                          <a:latin typeface="Cambria Math" panose="02040503050406030204" pitchFamily="18" charset="0"/>
                          <a:ea typeface="Cambria Math" panose="02040503050406030204" pitchFamily="18" charset="0"/>
                        </a:rPr>
                        <m:t>𝑡</m:t>
                      </m:r>
                    </m:oMath>
                  </m:oMathPara>
                </a14:m>
                <a:endParaRPr lang="en-US" sz="2800" dirty="0"/>
              </a:p>
              <a:p>
                <a:endParaRPr lang="en-US" sz="2800" dirty="0"/>
              </a:p>
            </p:txBody>
          </p:sp>
        </mc:Choice>
        <mc:Fallback>
          <p:sp>
            <p:nvSpPr>
              <p:cNvPr id="15" name="TextBox 14"/>
              <p:cNvSpPr txBox="1">
                <a:spLocks noRot="1" noChangeAspect="1" noMove="1" noResize="1" noEditPoints="1" noAdjustHandles="1" noChangeArrowheads="1" noChangeShapeType="1" noTextEdit="1"/>
              </p:cNvSpPr>
              <p:nvPr/>
            </p:nvSpPr>
            <p:spPr>
              <a:xfrm>
                <a:off x="2738222" y="4663019"/>
                <a:ext cx="2992422" cy="880690"/>
              </a:xfrm>
              <a:prstGeom prst="rect">
                <a:avLst/>
              </a:prstGeom>
              <a:blipFill rotWithShape="1">
                <a:blip r:embed="rId7"/>
                <a:stretch>
                  <a:fillRect l="-3" t="-24" r="-708" b="18"/>
                </a:stretch>
              </a:blipFill>
            </p:spPr>
            <p:txBody>
              <a:bodyPr/>
              <a:lstStyle/>
              <a:p>
                <a:r>
                  <a:rPr lang="zh-CN" altLang="en-US">
                    <a:noFill/>
                  </a:rPr>
                  <a:t> </a:t>
                </a:r>
              </a:p>
            </p:txBody>
          </p:sp>
        </mc:Fallback>
      </mc:AlternateContent>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9468" y="116632"/>
            <a:ext cx="8229600" cy="1143000"/>
          </a:xfrm>
        </p:spPr>
        <p:txBody>
          <a:bodyPr/>
          <a:lstStyle/>
          <a:p>
            <a:r>
              <a:rPr lang="en-GB" sz="2800" dirty="0"/>
              <a:t>Particular case: Rotation uniformly accelerated </a:t>
            </a:r>
            <a:endParaRPr lang="en-US" sz="28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10" name="TextBox 9"/>
              <p:cNvSpPr txBox="1"/>
              <p:nvPr/>
            </p:nvSpPr>
            <p:spPr>
              <a:xfrm>
                <a:off x="512838" y="764704"/>
                <a:ext cx="5874750" cy="381515"/>
              </a:xfrm>
              <a:prstGeom prst="rect">
                <a:avLst/>
              </a:prstGeom>
              <a:noFill/>
            </p:spPr>
            <p:txBody>
              <a:bodyPr wrap="none" rtlCol="0">
                <a:spAutoFit/>
              </a:bodyPr>
              <a:lstStyle/>
              <a:p>
                <a:r>
                  <a:rPr lang="en-GB" dirty="0"/>
                  <a:t>At the time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𝑡</m:t>
                        </m:r>
                      </m:e>
                      <m:sub>
                        <m:r>
                          <a:rPr lang="en-GB" b="0" i="1" smtClean="0">
                            <a:latin typeface="Cambria Math" panose="02040503050406030204" pitchFamily="18" charset="0"/>
                          </a:rPr>
                          <m:t>0</m:t>
                        </m:r>
                      </m:sub>
                    </m:sSub>
                    <m:r>
                      <a:rPr lang="en-GB" b="0" i="1" smtClean="0">
                        <a:latin typeface="Cambria Math" panose="02040503050406030204" pitchFamily="18" charset="0"/>
                      </a:rPr>
                      <m:t>=</m:t>
                    </m:r>
                    <m:r>
                      <a:rPr lang="en-GB" b="0" i="1" smtClean="0">
                        <a:latin typeface="Cambria Math" panose="02040503050406030204" pitchFamily="18" charset="0"/>
                      </a:rPr>
                      <m:t>0</m:t>
                    </m:r>
                  </m:oMath>
                </a14:m>
                <a:r>
                  <a:rPr lang="en-US" dirty="0"/>
                  <a:t>, the angular velocity is </a:t>
                </a:r>
                <a14:m>
                  <m:oMath xmlns:m="http://schemas.openxmlformats.org/officeDocument/2006/math">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ea typeface="Cambria Math" panose="02040503050406030204" pitchFamily="18" charset="0"/>
                          </a:rPr>
                          <m:t>𝑧</m:t>
                        </m:r>
                      </m:sub>
                    </m:sSub>
                    <m:d>
                      <m:dPr>
                        <m:ctrlPr>
                          <a:rPr lang="en-GB" b="0" i="1" smtClean="0">
                            <a:latin typeface="Cambria Math" panose="02040503050406030204" pitchFamily="18" charset="0"/>
                            <a:ea typeface="Cambria Math" panose="02040503050406030204" pitchFamily="18" charset="0"/>
                          </a:rPr>
                        </m:ctrlPr>
                      </m:dPr>
                      <m:e>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𝑡</m:t>
                            </m:r>
                          </m:e>
                          <m:sub>
                            <m:r>
                              <a:rPr lang="en-GB" b="0" i="1" smtClean="0">
                                <a:latin typeface="Cambria Math" panose="02040503050406030204" pitchFamily="18" charset="0"/>
                                <a:ea typeface="Cambria Math" panose="02040503050406030204" pitchFamily="18" charset="0"/>
                              </a:rPr>
                              <m:t>0</m:t>
                            </m:r>
                          </m:sub>
                        </m:sSub>
                      </m:e>
                    </m:d>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ea typeface="Cambria Math" panose="02040503050406030204" pitchFamily="18" charset="0"/>
                          </a:rPr>
                          <m:t>0</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𝑧</m:t>
                        </m:r>
                      </m:sub>
                    </m:sSub>
                  </m:oMath>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512838" y="764704"/>
                <a:ext cx="5874750" cy="381515"/>
              </a:xfrm>
              <a:prstGeom prst="rect">
                <a:avLst/>
              </a:prstGeom>
              <a:blipFill rotWithShape="1">
                <a:blip r:embed="rId1"/>
                <a:stretch>
                  <a:fillRect l="-7" t="-43" r="2" b="1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2483768" y="1353012"/>
                <a:ext cx="2992422" cy="88069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i="1" smtClean="0">
                              <a:latin typeface="Cambria Math" panose="02040503050406030204" pitchFamily="18" charset="0"/>
                              <a:ea typeface="Cambria Math" panose="02040503050406030204" pitchFamily="18" charset="0"/>
                            </a:rPr>
                            <m:t>𝜔</m:t>
                          </m:r>
                        </m:e>
                        <m:sub>
                          <m:r>
                            <a:rPr lang="en-GB" sz="2800" b="0" i="1" smtClean="0">
                              <a:latin typeface="Cambria Math" panose="02040503050406030204" pitchFamily="18" charset="0"/>
                            </a:rPr>
                            <m:t>𝑧</m:t>
                          </m:r>
                        </m:sub>
                      </m:sSub>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𝑡</m:t>
                          </m:r>
                        </m:e>
                      </m:d>
                      <m:r>
                        <a:rPr lang="en-GB" sz="2800" b="0" i="1" smtClean="0">
                          <a:latin typeface="Cambria Math" panose="02040503050406030204" pitchFamily="18" charset="0"/>
                        </a:rPr>
                        <m:t>=</m:t>
                      </m:r>
                      <m:sSub>
                        <m:sSubPr>
                          <m:ctrlPr>
                            <a:rPr lang="en-GB" sz="2800" i="1">
                              <a:latin typeface="Cambria Math" panose="02040503050406030204" pitchFamily="18" charset="0"/>
                              <a:ea typeface="Cambria Math" panose="02040503050406030204" pitchFamily="18" charset="0"/>
                            </a:rPr>
                          </m:ctrlPr>
                        </m:sSubPr>
                        <m:e>
                          <m:r>
                            <a:rPr lang="en-GB" sz="2800" i="1">
                              <a:latin typeface="Cambria Math" panose="02040503050406030204" pitchFamily="18" charset="0"/>
                              <a:ea typeface="Cambria Math" panose="02040503050406030204" pitchFamily="18" charset="0"/>
                            </a:rPr>
                            <m:t>𝜔</m:t>
                          </m:r>
                        </m:e>
                        <m:sub>
                          <m:r>
                            <a:rPr lang="en-GB" sz="2800" i="1">
                              <a:latin typeface="Cambria Math" panose="02040503050406030204" pitchFamily="18" charset="0"/>
                              <a:ea typeface="Cambria Math" panose="02040503050406030204" pitchFamily="18" charset="0"/>
                            </a:rPr>
                            <m:t>0</m:t>
                          </m:r>
                          <m:r>
                            <a:rPr lang="en-GB" sz="2800" i="1">
                              <a:latin typeface="Cambria Math" panose="02040503050406030204" pitchFamily="18" charset="0"/>
                              <a:ea typeface="Cambria Math" panose="02040503050406030204" pitchFamily="18" charset="0"/>
                            </a:rPr>
                            <m:t>,</m:t>
                          </m:r>
                          <m:r>
                            <a:rPr lang="en-GB" sz="2800" i="1">
                              <a:latin typeface="Cambria Math" panose="02040503050406030204" pitchFamily="18" charset="0"/>
                              <a:ea typeface="Cambria Math" panose="02040503050406030204" pitchFamily="18" charset="0"/>
                            </a:rPr>
                            <m:t>𝑧</m:t>
                          </m:r>
                        </m:sub>
                      </m:sSub>
                      <m:r>
                        <a:rPr lang="en-GB" sz="2800" b="0" i="1" smtClean="0">
                          <a:latin typeface="Cambria Math" panose="02040503050406030204" pitchFamily="18" charset="0"/>
                          <a:ea typeface="Cambria Math" panose="02040503050406030204" pitchFamily="18" charset="0"/>
                        </a:rPr>
                        <m:t>+</m:t>
                      </m:r>
                      <m:sSub>
                        <m:sSubPr>
                          <m:ctrlPr>
                            <a:rPr lang="en-GB" sz="2800" b="0" i="1" smtClean="0">
                              <a:latin typeface="Cambria Math" panose="02040503050406030204" pitchFamily="18" charset="0"/>
                              <a:ea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𝛼</m:t>
                          </m:r>
                        </m:e>
                        <m:sub>
                          <m:r>
                            <a:rPr lang="en-GB" sz="2800" b="0" i="1" smtClean="0">
                              <a:latin typeface="Cambria Math" panose="02040503050406030204" pitchFamily="18" charset="0"/>
                              <a:ea typeface="Cambria Math" panose="02040503050406030204" pitchFamily="18" charset="0"/>
                            </a:rPr>
                            <m:t>𝑧</m:t>
                          </m:r>
                        </m:sub>
                      </m:sSub>
                      <m:r>
                        <a:rPr lang="en-GB" sz="2800" b="0" i="1" smtClean="0">
                          <a:latin typeface="Cambria Math" panose="02040503050406030204" pitchFamily="18" charset="0"/>
                          <a:ea typeface="Cambria Math" panose="02040503050406030204" pitchFamily="18" charset="0"/>
                        </a:rPr>
                        <m:t>𝑡</m:t>
                      </m:r>
                    </m:oMath>
                  </m:oMathPara>
                </a14:m>
                <a:endParaRPr lang="en-US" sz="2800" dirty="0"/>
              </a:p>
              <a:p>
                <a:endParaRPr lang="en-US" sz="2800" dirty="0"/>
              </a:p>
            </p:txBody>
          </p:sp>
        </mc:Choice>
        <mc:Fallback>
          <p:sp>
            <p:nvSpPr>
              <p:cNvPr id="15" name="TextBox 14"/>
              <p:cNvSpPr txBox="1">
                <a:spLocks noRot="1" noChangeAspect="1" noMove="1" noResize="1" noEditPoints="1" noAdjustHandles="1" noChangeArrowheads="1" noChangeShapeType="1" noTextEdit="1"/>
              </p:cNvSpPr>
              <p:nvPr/>
            </p:nvSpPr>
            <p:spPr>
              <a:xfrm>
                <a:off x="2483768" y="1353012"/>
                <a:ext cx="2992422" cy="880690"/>
              </a:xfrm>
              <a:prstGeom prst="rect">
                <a:avLst/>
              </a:prstGeom>
              <a:blipFill rotWithShape="1">
                <a:blip r:embed="rId2"/>
                <a:stretch>
                  <a:fillRect l="-9" t="-52" r="-702" b="4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512838" y="1874025"/>
                <a:ext cx="5705986" cy="369332"/>
              </a:xfrm>
              <a:prstGeom prst="rect">
                <a:avLst/>
              </a:prstGeom>
              <a:noFill/>
            </p:spPr>
            <p:txBody>
              <a:bodyPr wrap="none" rtlCol="0">
                <a:spAutoFit/>
              </a:bodyPr>
              <a:lstStyle/>
              <a:p>
                <a:r>
                  <a:rPr lang="en-GB" dirty="0"/>
                  <a:t>At the time </a:t>
                </a:r>
                <a14:m>
                  <m:oMath xmlns:m="http://schemas.openxmlformats.org/officeDocument/2006/math">
                    <m:r>
                      <m:rPr>
                        <m:sty m:val="p"/>
                      </m:rPr>
                      <a:rPr lang="en-GB" b="0" i="0" smtClean="0">
                        <a:latin typeface="Cambria Math" panose="02040503050406030204" pitchFamily="18" charset="0"/>
                      </a:rPr>
                      <m:t>t</m:t>
                    </m:r>
                    <m:r>
                      <a:rPr lang="en-GB" b="0" i="0" smtClean="0">
                        <a:latin typeface="Cambria Math" panose="02040503050406030204" pitchFamily="18" charset="0"/>
                      </a:rPr>
                      <m:t>=</m:t>
                    </m:r>
                    <m:sSub>
                      <m:sSubPr>
                        <m:ctrlPr>
                          <a:rPr lang="en-GB"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0</m:t>
                        </m:r>
                      </m:sub>
                    </m:sSub>
                    <m:r>
                      <a:rPr lang="en-GB" b="0" i="1" smtClean="0">
                        <a:latin typeface="Cambria Math" panose="02040503050406030204" pitchFamily="18" charset="0"/>
                      </a:rPr>
                      <m:t>=</m:t>
                    </m:r>
                    <m:r>
                      <a:rPr lang="en-GB" b="0" i="1" smtClean="0">
                        <a:latin typeface="Cambria Math" panose="02040503050406030204" pitchFamily="18" charset="0"/>
                      </a:rPr>
                      <m:t>0</m:t>
                    </m:r>
                  </m:oMath>
                </a14:m>
                <a:r>
                  <a:rPr lang="en-US" dirty="0"/>
                  <a:t>, the angular position is </a:t>
                </a:r>
                <a14:m>
                  <m:oMath xmlns:m="http://schemas.openxmlformats.org/officeDocument/2006/math">
                    <m:r>
                      <a:rPr lang="en-US" i="1" smtClean="0">
                        <a:latin typeface="Cambria Math" panose="02040503050406030204" pitchFamily="18" charset="0"/>
                        <a:ea typeface="Cambria Math" panose="02040503050406030204" pitchFamily="18" charset="0"/>
                      </a:rPr>
                      <m:t>𝜃</m:t>
                    </m:r>
                    <m:d>
                      <m:dPr>
                        <m:ctrlPr>
                          <a:rPr lang="en-GB" b="0" i="1" smtClean="0">
                            <a:latin typeface="Cambria Math" panose="02040503050406030204" pitchFamily="18" charset="0"/>
                            <a:ea typeface="Cambria Math" panose="02040503050406030204" pitchFamily="18" charset="0"/>
                          </a:rPr>
                        </m:ctrlPr>
                      </m:dPr>
                      <m:e>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𝑡</m:t>
                            </m:r>
                          </m:e>
                          <m:sub>
                            <m:r>
                              <a:rPr lang="en-GB" b="0" i="1" smtClean="0">
                                <a:latin typeface="Cambria Math" panose="02040503050406030204" pitchFamily="18" charset="0"/>
                                <a:ea typeface="Cambria Math" panose="02040503050406030204" pitchFamily="18" charset="0"/>
                              </a:rPr>
                              <m:t>0</m:t>
                            </m:r>
                          </m:sub>
                        </m:sSub>
                      </m:e>
                    </m:d>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𝜃</m:t>
                        </m:r>
                      </m:e>
                      <m:sub>
                        <m:r>
                          <a:rPr lang="en-GB" b="0" i="1" smtClean="0">
                            <a:latin typeface="Cambria Math" panose="02040503050406030204" pitchFamily="18" charset="0"/>
                            <a:ea typeface="Cambria Math" panose="02040503050406030204" pitchFamily="18" charset="0"/>
                          </a:rPr>
                          <m:t>0</m:t>
                        </m:r>
                      </m:sub>
                    </m:sSub>
                  </m:oMath>
                </a14:m>
                <a:endParaRPr lang="en-US" dirty="0"/>
              </a:p>
            </p:txBody>
          </p:sp>
        </mc:Choice>
        <mc:Fallback>
          <p:sp>
            <p:nvSpPr>
              <p:cNvPr id="16" name="TextBox 15"/>
              <p:cNvSpPr txBox="1">
                <a:spLocks noRot="1" noChangeAspect="1" noMove="1" noResize="1" noEditPoints="1" noAdjustHandles="1" noChangeArrowheads="1" noChangeShapeType="1" noTextEdit="1"/>
              </p:cNvSpPr>
              <p:nvPr/>
            </p:nvSpPr>
            <p:spPr>
              <a:xfrm>
                <a:off x="512838" y="1874025"/>
                <a:ext cx="5705986" cy="369332"/>
              </a:xfrm>
              <a:prstGeom prst="rect">
                <a:avLst/>
              </a:prstGeom>
              <a:blipFill rotWithShape="1">
                <a:blip r:embed="rId3"/>
                <a:stretch>
                  <a:fillRect l="-7" t="-38" r="5" b="14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1187624" y="2600172"/>
                <a:ext cx="889411" cy="52591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rPr>
                            <m:t>𝑧</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r>
                            <a:rPr lang="en-GB" b="0" i="1" smtClean="0">
                              <a:latin typeface="Cambria Math" panose="02040503050406030204" pitchFamily="18" charset="0"/>
                              <a:ea typeface="Cambria Math" panose="02040503050406030204" pitchFamily="18" charset="0"/>
                            </a:rPr>
                            <m:t>𝜃</m:t>
                          </m:r>
                        </m:num>
                        <m:den>
                          <m:r>
                            <a:rPr lang="en-GB" b="0" i="1" smtClean="0">
                              <a:latin typeface="Cambria Math" panose="02040503050406030204" pitchFamily="18" charset="0"/>
                            </a:rPr>
                            <m:t>𝑑𝑡</m:t>
                          </m:r>
                        </m:den>
                      </m:f>
                    </m:oMath>
                  </m:oMathPara>
                </a14:m>
                <a:endParaRPr lang="en-US" dirty="0"/>
              </a:p>
            </p:txBody>
          </p:sp>
        </mc:Choice>
        <mc:Fallback>
          <p:sp>
            <p:nvSpPr>
              <p:cNvPr id="17" name="TextBox 16"/>
              <p:cNvSpPr txBox="1">
                <a:spLocks noRot="1" noChangeAspect="1" noMove="1" noResize="1" noEditPoints="1" noAdjustHandles="1" noChangeArrowheads="1" noChangeShapeType="1" noTextEdit="1"/>
              </p:cNvSpPr>
              <p:nvPr/>
            </p:nvSpPr>
            <p:spPr>
              <a:xfrm>
                <a:off x="1187624" y="2600172"/>
                <a:ext cx="889411" cy="525913"/>
              </a:xfrm>
              <a:prstGeom prst="rect">
                <a:avLst/>
              </a:prstGeom>
              <a:blipFill rotWithShape="1">
                <a:blip r:embed="rId4"/>
                <a:stretch>
                  <a:fillRect l="-20" t="-92" r="-3290" b="117"/>
                </a:stretch>
              </a:blipFill>
            </p:spPr>
            <p:txBody>
              <a:bodyPr/>
              <a:lstStyle/>
              <a:p>
                <a:r>
                  <a:rPr lang="zh-CN" altLang="en-US">
                    <a:noFill/>
                  </a:rPr>
                  <a:t> </a:t>
                </a:r>
              </a:p>
            </p:txBody>
          </p:sp>
        </mc:Fallback>
      </mc:AlternateContent>
      <p:sp>
        <p:nvSpPr>
          <p:cNvPr id="18" name="Right Arrow 17"/>
          <p:cNvSpPr/>
          <p:nvPr/>
        </p:nvSpPr>
        <p:spPr>
          <a:xfrm>
            <a:off x="2483768" y="2600172"/>
            <a:ext cx="50405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9" name="TextBox 18"/>
              <p:cNvSpPr txBox="1"/>
              <p:nvPr/>
            </p:nvSpPr>
            <p:spPr>
              <a:xfrm>
                <a:off x="3350653" y="2723731"/>
                <a:ext cx="111947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r>
                        <a:rPr lang="en-GB" b="0" i="1" smtClean="0">
                          <a:latin typeface="Cambria Math" panose="02040503050406030204" pitchFamily="18" charset="0"/>
                          <a:ea typeface="Cambria Math" panose="02040503050406030204" pitchFamily="18" charset="0"/>
                        </a:rPr>
                        <m:t>𝜃</m:t>
                      </m:r>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ea typeface="Cambria Math" panose="02040503050406030204" pitchFamily="18" charset="0"/>
                            </a:rPr>
                            <m:t>𝑧</m:t>
                          </m:r>
                        </m:sub>
                      </m:sSub>
                      <m:r>
                        <a:rPr lang="en-GB" b="0" i="1" smtClean="0">
                          <a:latin typeface="Cambria Math" panose="02040503050406030204" pitchFamily="18" charset="0"/>
                          <a:ea typeface="Cambria Math" panose="02040503050406030204" pitchFamily="18" charset="0"/>
                        </a:rPr>
                        <m:t>𝑑𝑡</m:t>
                      </m:r>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3350653" y="2723731"/>
                <a:ext cx="1119473" cy="276999"/>
              </a:xfrm>
              <a:prstGeom prst="rect">
                <a:avLst/>
              </a:prstGeom>
              <a:blipFill rotWithShape="1">
                <a:blip r:embed="rId5"/>
                <a:stretch>
                  <a:fillRect l="-35" t="-78" r="-2237" b="128"/>
                </a:stretch>
              </a:blipFill>
            </p:spPr>
            <p:txBody>
              <a:bodyPr/>
              <a:lstStyle/>
              <a:p>
                <a:r>
                  <a:rPr lang="zh-CN" altLang="en-US">
                    <a:noFill/>
                  </a:rPr>
                  <a:t> </a:t>
                </a:r>
              </a:p>
            </p:txBody>
          </p:sp>
        </mc:Fallback>
      </mc:AlternateContent>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9468" y="116632"/>
            <a:ext cx="8229600" cy="1143000"/>
          </a:xfrm>
        </p:spPr>
        <p:txBody>
          <a:bodyPr/>
          <a:lstStyle/>
          <a:p>
            <a:r>
              <a:rPr lang="en-GB" sz="2800" dirty="0"/>
              <a:t>Particular case: Rotation uniformly accelerated </a:t>
            </a:r>
            <a:endParaRPr lang="en-US" sz="28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10" name="TextBox 9"/>
              <p:cNvSpPr txBox="1"/>
              <p:nvPr/>
            </p:nvSpPr>
            <p:spPr>
              <a:xfrm>
                <a:off x="512838" y="764704"/>
                <a:ext cx="5874750" cy="381515"/>
              </a:xfrm>
              <a:prstGeom prst="rect">
                <a:avLst/>
              </a:prstGeom>
              <a:noFill/>
            </p:spPr>
            <p:txBody>
              <a:bodyPr wrap="none" rtlCol="0">
                <a:spAutoFit/>
              </a:bodyPr>
              <a:lstStyle/>
              <a:p>
                <a:r>
                  <a:rPr lang="en-GB" dirty="0"/>
                  <a:t>At the time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𝑡</m:t>
                        </m:r>
                      </m:e>
                      <m:sub>
                        <m:r>
                          <a:rPr lang="en-GB" b="0" i="1" smtClean="0">
                            <a:latin typeface="Cambria Math" panose="02040503050406030204" pitchFamily="18" charset="0"/>
                          </a:rPr>
                          <m:t>0</m:t>
                        </m:r>
                      </m:sub>
                    </m:sSub>
                    <m:r>
                      <a:rPr lang="en-GB" b="0" i="1" smtClean="0">
                        <a:latin typeface="Cambria Math" panose="02040503050406030204" pitchFamily="18" charset="0"/>
                      </a:rPr>
                      <m:t>=</m:t>
                    </m:r>
                    <m:r>
                      <a:rPr lang="en-GB" b="0" i="1" smtClean="0">
                        <a:latin typeface="Cambria Math" panose="02040503050406030204" pitchFamily="18" charset="0"/>
                      </a:rPr>
                      <m:t>0</m:t>
                    </m:r>
                  </m:oMath>
                </a14:m>
                <a:r>
                  <a:rPr lang="en-US" dirty="0"/>
                  <a:t>, the angular velocity is </a:t>
                </a:r>
                <a14:m>
                  <m:oMath xmlns:m="http://schemas.openxmlformats.org/officeDocument/2006/math">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ea typeface="Cambria Math" panose="02040503050406030204" pitchFamily="18" charset="0"/>
                          </a:rPr>
                          <m:t>𝑧</m:t>
                        </m:r>
                      </m:sub>
                    </m:sSub>
                    <m:d>
                      <m:dPr>
                        <m:ctrlPr>
                          <a:rPr lang="en-GB" b="0" i="1" smtClean="0">
                            <a:latin typeface="Cambria Math" panose="02040503050406030204" pitchFamily="18" charset="0"/>
                            <a:ea typeface="Cambria Math" panose="02040503050406030204" pitchFamily="18" charset="0"/>
                          </a:rPr>
                        </m:ctrlPr>
                      </m:dPr>
                      <m:e>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𝑡</m:t>
                            </m:r>
                          </m:e>
                          <m:sub>
                            <m:r>
                              <a:rPr lang="en-GB" b="0" i="1" smtClean="0">
                                <a:latin typeface="Cambria Math" panose="02040503050406030204" pitchFamily="18" charset="0"/>
                                <a:ea typeface="Cambria Math" panose="02040503050406030204" pitchFamily="18" charset="0"/>
                              </a:rPr>
                              <m:t>0</m:t>
                            </m:r>
                          </m:sub>
                        </m:sSub>
                      </m:e>
                    </m:d>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ea typeface="Cambria Math" panose="02040503050406030204" pitchFamily="18" charset="0"/>
                          </a:rPr>
                          <m:t>0</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𝑧</m:t>
                        </m:r>
                      </m:sub>
                    </m:sSub>
                  </m:oMath>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512838" y="764704"/>
                <a:ext cx="5874750" cy="381515"/>
              </a:xfrm>
              <a:prstGeom prst="rect">
                <a:avLst/>
              </a:prstGeom>
              <a:blipFill rotWithShape="1">
                <a:blip r:embed="rId1"/>
                <a:stretch>
                  <a:fillRect l="-7" t="-43" r="2" b="1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2483768" y="1353012"/>
                <a:ext cx="2992422" cy="88069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i="1" smtClean="0">
                              <a:latin typeface="Cambria Math" panose="02040503050406030204" pitchFamily="18" charset="0"/>
                              <a:ea typeface="Cambria Math" panose="02040503050406030204" pitchFamily="18" charset="0"/>
                            </a:rPr>
                            <m:t>𝜔</m:t>
                          </m:r>
                        </m:e>
                        <m:sub>
                          <m:r>
                            <a:rPr lang="en-GB" sz="2800" b="0" i="1" smtClean="0">
                              <a:latin typeface="Cambria Math" panose="02040503050406030204" pitchFamily="18" charset="0"/>
                            </a:rPr>
                            <m:t>𝑧</m:t>
                          </m:r>
                        </m:sub>
                      </m:sSub>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𝑡</m:t>
                          </m:r>
                        </m:e>
                      </m:d>
                      <m:r>
                        <a:rPr lang="en-GB" sz="2800" b="0" i="1" smtClean="0">
                          <a:latin typeface="Cambria Math" panose="02040503050406030204" pitchFamily="18" charset="0"/>
                        </a:rPr>
                        <m:t>=</m:t>
                      </m:r>
                      <m:sSub>
                        <m:sSubPr>
                          <m:ctrlPr>
                            <a:rPr lang="en-GB" sz="2800" i="1">
                              <a:latin typeface="Cambria Math" panose="02040503050406030204" pitchFamily="18" charset="0"/>
                              <a:ea typeface="Cambria Math" panose="02040503050406030204" pitchFamily="18" charset="0"/>
                            </a:rPr>
                          </m:ctrlPr>
                        </m:sSubPr>
                        <m:e>
                          <m:r>
                            <a:rPr lang="en-GB" sz="2800" i="1">
                              <a:latin typeface="Cambria Math" panose="02040503050406030204" pitchFamily="18" charset="0"/>
                              <a:ea typeface="Cambria Math" panose="02040503050406030204" pitchFamily="18" charset="0"/>
                            </a:rPr>
                            <m:t>𝜔</m:t>
                          </m:r>
                        </m:e>
                        <m:sub>
                          <m:r>
                            <a:rPr lang="en-GB" sz="2800" i="1">
                              <a:latin typeface="Cambria Math" panose="02040503050406030204" pitchFamily="18" charset="0"/>
                              <a:ea typeface="Cambria Math" panose="02040503050406030204" pitchFamily="18" charset="0"/>
                            </a:rPr>
                            <m:t>0</m:t>
                          </m:r>
                          <m:r>
                            <a:rPr lang="en-GB" sz="2800" i="1">
                              <a:latin typeface="Cambria Math" panose="02040503050406030204" pitchFamily="18" charset="0"/>
                              <a:ea typeface="Cambria Math" panose="02040503050406030204" pitchFamily="18" charset="0"/>
                            </a:rPr>
                            <m:t>,</m:t>
                          </m:r>
                          <m:r>
                            <a:rPr lang="en-GB" sz="2800" i="1">
                              <a:latin typeface="Cambria Math" panose="02040503050406030204" pitchFamily="18" charset="0"/>
                              <a:ea typeface="Cambria Math" panose="02040503050406030204" pitchFamily="18" charset="0"/>
                            </a:rPr>
                            <m:t>𝑧</m:t>
                          </m:r>
                        </m:sub>
                      </m:sSub>
                      <m:r>
                        <a:rPr lang="en-GB" sz="2800" b="0" i="1" smtClean="0">
                          <a:latin typeface="Cambria Math" panose="02040503050406030204" pitchFamily="18" charset="0"/>
                          <a:ea typeface="Cambria Math" panose="02040503050406030204" pitchFamily="18" charset="0"/>
                        </a:rPr>
                        <m:t>+</m:t>
                      </m:r>
                      <m:sSub>
                        <m:sSubPr>
                          <m:ctrlPr>
                            <a:rPr lang="en-GB" sz="2800" b="0" i="1" smtClean="0">
                              <a:latin typeface="Cambria Math" panose="02040503050406030204" pitchFamily="18" charset="0"/>
                              <a:ea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𝛼</m:t>
                          </m:r>
                        </m:e>
                        <m:sub>
                          <m:r>
                            <a:rPr lang="en-GB" sz="2800" b="0" i="1" smtClean="0">
                              <a:latin typeface="Cambria Math" panose="02040503050406030204" pitchFamily="18" charset="0"/>
                              <a:ea typeface="Cambria Math" panose="02040503050406030204" pitchFamily="18" charset="0"/>
                            </a:rPr>
                            <m:t>𝑧</m:t>
                          </m:r>
                        </m:sub>
                      </m:sSub>
                      <m:r>
                        <a:rPr lang="en-GB" sz="2800" b="0" i="1" smtClean="0">
                          <a:latin typeface="Cambria Math" panose="02040503050406030204" pitchFamily="18" charset="0"/>
                          <a:ea typeface="Cambria Math" panose="02040503050406030204" pitchFamily="18" charset="0"/>
                        </a:rPr>
                        <m:t>𝑡</m:t>
                      </m:r>
                    </m:oMath>
                  </m:oMathPara>
                </a14:m>
                <a:endParaRPr lang="en-US" sz="2800" dirty="0"/>
              </a:p>
              <a:p>
                <a:endParaRPr lang="en-US" sz="2800" dirty="0"/>
              </a:p>
            </p:txBody>
          </p:sp>
        </mc:Choice>
        <mc:Fallback>
          <p:sp>
            <p:nvSpPr>
              <p:cNvPr id="15" name="TextBox 14"/>
              <p:cNvSpPr txBox="1">
                <a:spLocks noRot="1" noChangeAspect="1" noMove="1" noResize="1" noEditPoints="1" noAdjustHandles="1" noChangeArrowheads="1" noChangeShapeType="1" noTextEdit="1"/>
              </p:cNvSpPr>
              <p:nvPr/>
            </p:nvSpPr>
            <p:spPr>
              <a:xfrm>
                <a:off x="2483768" y="1353012"/>
                <a:ext cx="2992422" cy="880690"/>
              </a:xfrm>
              <a:prstGeom prst="rect">
                <a:avLst/>
              </a:prstGeom>
              <a:blipFill rotWithShape="1">
                <a:blip r:embed="rId2"/>
                <a:stretch>
                  <a:fillRect l="-9" t="-52" r="-702" b="4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512838" y="1874025"/>
                <a:ext cx="5705986" cy="369332"/>
              </a:xfrm>
              <a:prstGeom prst="rect">
                <a:avLst/>
              </a:prstGeom>
              <a:noFill/>
            </p:spPr>
            <p:txBody>
              <a:bodyPr wrap="none" rtlCol="0">
                <a:spAutoFit/>
              </a:bodyPr>
              <a:lstStyle/>
              <a:p>
                <a:r>
                  <a:rPr lang="en-GB" dirty="0"/>
                  <a:t>At the time </a:t>
                </a:r>
                <a14:m>
                  <m:oMath xmlns:m="http://schemas.openxmlformats.org/officeDocument/2006/math">
                    <m:r>
                      <m:rPr>
                        <m:sty m:val="p"/>
                      </m:rPr>
                      <a:rPr lang="en-GB" b="0" i="0" smtClean="0">
                        <a:latin typeface="Cambria Math" panose="02040503050406030204" pitchFamily="18" charset="0"/>
                      </a:rPr>
                      <m:t>t</m:t>
                    </m:r>
                    <m:r>
                      <a:rPr lang="en-GB" b="0" i="0" smtClean="0">
                        <a:latin typeface="Cambria Math" panose="02040503050406030204" pitchFamily="18" charset="0"/>
                      </a:rPr>
                      <m:t>=</m:t>
                    </m:r>
                    <m:sSub>
                      <m:sSubPr>
                        <m:ctrlPr>
                          <a:rPr lang="en-GB"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0</m:t>
                        </m:r>
                      </m:sub>
                    </m:sSub>
                    <m:r>
                      <a:rPr lang="en-GB" b="0" i="1" smtClean="0">
                        <a:latin typeface="Cambria Math" panose="02040503050406030204" pitchFamily="18" charset="0"/>
                      </a:rPr>
                      <m:t>=</m:t>
                    </m:r>
                    <m:r>
                      <a:rPr lang="en-GB" b="0" i="1" smtClean="0">
                        <a:latin typeface="Cambria Math" panose="02040503050406030204" pitchFamily="18" charset="0"/>
                      </a:rPr>
                      <m:t>0</m:t>
                    </m:r>
                  </m:oMath>
                </a14:m>
                <a:r>
                  <a:rPr lang="en-US" dirty="0"/>
                  <a:t>, the angular position is </a:t>
                </a:r>
                <a14:m>
                  <m:oMath xmlns:m="http://schemas.openxmlformats.org/officeDocument/2006/math">
                    <m:r>
                      <a:rPr lang="en-US" i="1" smtClean="0">
                        <a:latin typeface="Cambria Math" panose="02040503050406030204" pitchFamily="18" charset="0"/>
                        <a:ea typeface="Cambria Math" panose="02040503050406030204" pitchFamily="18" charset="0"/>
                      </a:rPr>
                      <m:t>𝜃</m:t>
                    </m:r>
                    <m:d>
                      <m:dPr>
                        <m:ctrlPr>
                          <a:rPr lang="en-GB" b="0" i="1" smtClean="0">
                            <a:latin typeface="Cambria Math" panose="02040503050406030204" pitchFamily="18" charset="0"/>
                            <a:ea typeface="Cambria Math" panose="02040503050406030204" pitchFamily="18" charset="0"/>
                          </a:rPr>
                        </m:ctrlPr>
                      </m:dPr>
                      <m:e>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𝑡</m:t>
                            </m:r>
                          </m:e>
                          <m:sub>
                            <m:r>
                              <a:rPr lang="en-GB" b="0" i="1" smtClean="0">
                                <a:latin typeface="Cambria Math" panose="02040503050406030204" pitchFamily="18" charset="0"/>
                                <a:ea typeface="Cambria Math" panose="02040503050406030204" pitchFamily="18" charset="0"/>
                              </a:rPr>
                              <m:t>0</m:t>
                            </m:r>
                          </m:sub>
                        </m:sSub>
                      </m:e>
                    </m:d>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𝜃</m:t>
                        </m:r>
                      </m:e>
                      <m:sub>
                        <m:r>
                          <a:rPr lang="en-GB" b="0" i="1" smtClean="0">
                            <a:latin typeface="Cambria Math" panose="02040503050406030204" pitchFamily="18" charset="0"/>
                            <a:ea typeface="Cambria Math" panose="02040503050406030204" pitchFamily="18" charset="0"/>
                          </a:rPr>
                          <m:t>0</m:t>
                        </m:r>
                      </m:sub>
                    </m:sSub>
                  </m:oMath>
                </a14:m>
                <a:endParaRPr lang="en-US" dirty="0"/>
              </a:p>
            </p:txBody>
          </p:sp>
        </mc:Choice>
        <mc:Fallback>
          <p:sp>
            <p:nvSpPr>
              <p:cNvPr id="16" name="TextBox 15"/>
              <p:cNvSpPr txBox="1">
                <a:spLocks noRot="1" noChangeAspect="1" noMove="1" noResize="1" noEditPoints="1" noAdjustHandles="1" noChangeArrowheads="1" noChangeShapeType="1" noTextEdit="1"/>
              </p:cNvSpPr>
              <p:nvPr/>
            </p:nvSpPr>
            <p:spPr>
              <a:xfrm>
                <a:off x="512838" y="1874025"/>
                <a:ext cx="5705986" cy="369332"/>
              </a:xfrm>
              <a:prstGeom prst="rect">
                <a:avLst/>
              </a:prstGeom>
              <a:blipFill rotWithShape="1">
                <a:blip r:embed="rId3"/>
                <a:stretch>
                  <a:fillRect l="-7" t="-38" r="5" b="14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1187624" y="2600172"/>
                <a:ext cx="889411" cy="52591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rPr>
                            <m:t>𝑧</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r>
                            <a:rPr lang="en-GB" b="0" i="1" smtClean="0">
                              <a:latin typeface="Cambria Math" panose="02040503050406030204" pitchFamily="18" charset="0"/>
                              <a:ea typeface="Cambria Math" panose="02040503050406030204" pitchFamily="18" charset="0"/>
                            </a:rPr>
                            <m:t>𝜃</m:t>
                          </m:r>
                        </m:num>
                        <m:den>
                          <m:r>
                            <a:rPr lang="en-GB" b="0" i="1" smtClean="0">
                              <a:latin typeface="Cambria Math" panose="02040503050406030204" pitchFamily="18" charset="0"/>
                            </a:rPr>
                            <m:t>𝑑𝑡</m:t>
                          </m:r>
                        </m:den>
                      </m:f>
                    </m:oMath>
                  </m:oMathPara>
                </a14:m>
                <a:endParaRPr lang="en-US" dirty="0"/>
              </a:p>
            </p:txBody>
          </p:sp>
        </mc:Choice>
        <mc:Fallback>
          <p:sp>
            <p:nvSpPr>
              <p:cNvPr id="17" name="TextBox 16"/>
              <p:cNvSpPr txBox="1">
                <a:spLocks noRot="1" noChangeAspect="1" noMove="1" noResize="1" noEditPoints="1" noAdjustHandles="1" noChangeArrowheads="1" noChangeShapeType="1" noTextEdit="1"/>
              </p:cNvSpPr>
              <p:nvPr/>
            </p:nvSpPr>
            <p:spPr>
              <a:xfrm>
                <a:off x="1187624" y="2600172"/>
                <a:ext cx="889411" cy="525913"/>
              </a:xfrm>
              <a:prstGeom prst="rect">
                <a:avLst/>
              </a:prstGeom>
              <a:blipFill rotWithShape="1">
                <a:blip r:embed="rId4"/>
                <a:stretch>
                  <a:fillRect l="-20" t="-92" r="-3290" b="117"/>
                </a:stretch>
              </a:blipFill>
            </p:spPr>
            <p:txBody>
              <a:bodyPr/>
              <a:lstStyle/>
              <a:p>
                <a:r>
                  <a:rPr lang="zh-CN" altLang="en-US">
                    <a:noFill/>
                  </a:rPr>
                  <a:t> </a:t>
                </a:r>
              </a:p>
            </p:txBody>
          </p:sp>
        </mc:Fallback>
      </mc:AlternateContent>
      <p:sp>
        <p:nvSpPr>
          <p:cNvPr id="18" name="Right Arrow 17"/>
          <p:cNvSpPr/>
          <p:nvPr/>
        </p:nvSpPr>
        <p:spPr>
          <a:xfrm>
            <a:off x="2483768" y="2600172"/>
            <a:ext cx="50405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9" name="TextBox 18"/>
              <p:cNvSpPr txBox="1"/>
              <p:nvPr/>
            </p:nvSpPr>
            <p:spPr>
              <a:xfrm>
                <a:off x="3350653" y="2723731"/>
                <a:ext cx="111947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r>
                        <a:rPr lang="en-GB" b="0" i="1" smtClean="0">
                          <a:latin typeface="Cambria Math" panose="02040503050406030204" pitchFamily="18" charset="0"/>
                          <a:ea typeface="Cambria Math" panose="02040503050406030204" pitchFamily="18" charset="0"/>
                        </a:rPr>
                        <m:t>𝜃</m:t>
                      </m:r>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ea typeface="Cambria Math" panose="02040503050406030204" pitchFamily="18" charset="0"/>
                            </a:rPr>
                            <m:t>𝑧</m:t>
                          </m:r>
                        </m:sub>
                      </m:sSub>
                      <m:r>
                        <a:rPr lang="en-GB" b="0" i="1" smtClean="0">
                          <a:latin typeface="Cambria Math" panose="02040503050406030204" pitchFamily="18" charset="0"/>
                          <a:ea typeface="Cambria Math" panose="02040503050406030204" pitchFamily="18" charset="0"/>
                        </a:rPr>
                        <m:t>𝑑𝑡</m:t>
                      </m:r>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3350653" y="2723731"/>
                <a:ext cx="1119473" cy="276999"/>
              </a:xfrm>
              <a:prstGeom prst="rect">
                <a:avLst/>
              </a:prstGeom>
              <a:blipFill rotWithShape="1">
                <a:blip r:embed="rId5"/>
                <a:stretch>
                  <a:fillRect l="-35" t="-78" r="-2237" b="128"/>
                </a:stretch>
              </a:blipFill>
            </p:spPr>
            <p:txBody>
              <a:bodyPr/>
              <a:lstStyle/>
              <a:p>
                <a:r>
                  <a:rPr lang="zh-CN" altLang="en-US">
                    <a:noFill/>
                  </a:rPr>
                  <a:t> </a:t>
                </a:r>
              </a:p>
            </p:txBody>
          </p:sp>
        </mc:Fallback>
      </mc:AlternateContent>
      <p:sp>
        <p:nvSpPr>
          <p:cNvPr id="20" name="Right Arrow 19"/>
          <p:cNvSpPr/>
          <p:nvPr/>
        </p:nvSpPr>
        <p:spPr>
          <a:xfrm>
            <a:off x="5004048" y="2655716"/>
            <a:ext cx="50405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2" name="TextBox 21"/>
              <p:cNvSpPr txBox="1"/>
              <p:nvPr/>
            </p:nvSpPr>
            <p:spPr>
              <a:xfrm>
                <a:off x="5858244" y="2519343"/>
                <a:ext cx="1962910" cy="88319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nary>
                        <m:naryPr>
                          <m:limLoc m:val="undOvr"/>
                          <m:ctrlPr>
                            <a:rPr lang="en-US" i="1" smtClean="0">
                              <a:latin typeface="Cambria Math" panose="02040503050406030204" pitchFamily="18" charset="0"/>
                            </a:rPr>
                          </m:ctrlPr>
                        </m:naryPr>
                        <m:sub>
                          <m:r>
                            <m:rPr>
                              <m:brk m:alnAt="24"/>
                            </m:rPr>
                            <a:rPr lang="en-US" i="1" smtClean="0">
                              <a:latin typeface="Cambria Math" panose="02040503050406030204" pitchFamily="18" charset="0"/>
                              <a:ea typeface="Cambria Math" panose="02040503050406030204" pitchFamily="18" charset="0"/>
                            </a:rPr>
                            <m:t>𝜃</m:t>
                          </m:r>
                          <m:r>
                            <a:rPr lang="en-US" i="1"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𝑡</m:t>
                              </m:r>
                            </m:e>
                            <m:sub>
                              <m:r>
                                <a:rPr lang="en-GB" b="0" i="1" smtClean="0">
                                  <a:latin typeface="Cambria Math" panose="02040503050406030204" pitchFamily="18" charset="0"/>
                                  <a:ea typeface="Cambria Math" panose="02040503050406030204" pitchFamily="18" charset="0"/>
                                </a:rPr>
                                <m:t>0</m:t>
                              </m:r>
                            </m:sub>
                          </m:sSub>
                          <m:r>
                            <m:rPr>
                              <m:brk m:alnAt="24"/>
                            </m:rPr>
                            <a:rPr lang="en-GB" b="0" i="1" smtClean="0">
                              <a:latin typeface="Cambria Math" panose="02040503050406030204" pitchFamily="18" charset="0"/>
                              <a:ea typeface="Cambria Math" panose="02040503050406030204" pitchFamily="18" charset="0"/>
                            </a:rPr>
                            <m:t>)</m:t>
                          </m:r>
                        </m:sub>
                        <m:sup>
                          <m:r>
                            <a:rPr lang="en-US" i="1" smtClean="0">
                              <a:latin typeface="Cambria Math" panose="02040503050406030204" pitchFamily="18" charset="0"/>
                              <a:ea typeface="Cambria Math" panose="02040503050406030204" pitchFamily="18" charset="0"/>
                            </a:rPr>
                            <m:t>𝜃</m:t>
                          </m:r>
                          <m:r>
                            <a:rPr lang="en-US" i="1"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sup>
                        <m:e>
                          <m:r>
                            <a:rPr lang="en-GB" b="0" i="1" smtClean="0">
                              <a:latin typeface="Cambria Math" panose="02040503050406030204" pitchFamily="18" charset="0"/>
                            </a:rPr>
                            <m:t>𝑑</m:t>
                          </m:r>
                          <m:r>
                            <a:rPr lang="en-GB" b="0" i="1" smtClean="0">
                              <a:latin typeface="Cambria Math" panose="02040503050406030204" pitchFamily="18" charset="0"/>
                              <a:ea typeface="Cambria Math" panose="02040503050406030204" pitchFamily="18" charset="0"/>
                            </a:rPr>
                            <m:t>𝜃</m:t>
                          </m:r>
                        </m:e>
                      </m:nary>
                      <m:r>
                        <a:rPr lang="en-GB" b="0" i="1" smtClean="0">
                          <a:latin typeface="Cambria Math" panose="02040503050406030204" pitchFamily="18" charset="0"/>
                        </a:rPr>
                        <m:t>=</m:t>
                      </m:r>
                      <m:nary>
                        <m:naryPr>
                          <m:limLoc m:val="undOvr"/>
                          <m:ctrlPr>
                            <a:rPr lang="en-GB" b="0" i="1" smtClean="0">
                              <a:latin typeface="Cambria Math" panose="02040503050406030204" pitchFamily="18" charset="0"/>
                            </a:rPr>
                          </m:ctrlPr>
                        </m:naryPr>
                        <m:sub>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0</m:t>
                              </m:r>
                            </m:sub>
                          </m:sSub>
                        </m:sub>
                        <m:sup>
                          <m:r>
                            <a:rPr lang="en-GB" b="0" i="1" smtClean="0">
                              <a:latin typeface="Cambria Math" panose="02040503050406030204" pitchFamily="18" charset="0"/>
                            </a:rPr>
                            <m:t>𝑡</m:t>
                          </m:r>
                        </m:sup>
                        <m:e>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rPr>
                                <m:t>𝑧</m:t>
                              </m:r>
                            </m:sub>
                          </m:sSub>
                          <m:r>
                            <a:rPr lang="en-GB" b="0" i="1" smtClean="0">
                              <a:latin typeface="Cambria Math" panose="02040503050406030204" pitchFamily="18" charset="0"/>
                            </a:rPr>
                            <m:t>𝑑𝑡</m:t>
                          </m:r>
                        </m:e>
                      </m:nary>
                    </m:oMath>
                  </m:oMathPara>
                </a14:m>
                <a:endParaRPr lang="en-US" dirty="0"/>
              </a:p>
            </p:txBody>
          </p:sp>
        </mc:Choice>
        <mc:Fallback>
          <p:sp>
            <p:nvSpPr>
              <p:cNvPr id="22" name="TextBox 21"/>
              <p:cNvSpPr txBox="1">
                <a:spLocks noRot="1" noChangeAspect="1" noMove="1" noResize="1" noEditPoints="1" noAdjustHandles="1" noChangeArrowheads="1" noChangeShapeType="1" noTextEdit="1"/>
              </p:cNvSpPr>
              <p:nvPr/>
            </p:nvSpPr>
            <p:spPr>
              <a:xfrm>
                <a:off x="5858244" y="2519343"/>
                <a:ext cx="1962910" cy="883190"/>
              </a:xfrm>
              <a:prstGeom prst="rect">
                <a:avLst/>
              </a:prstGeom>
              <a:blipFill rotWithShape="1">
                <a:blip r:embed="rId6"/>
                <a:stretch>
                  <a:fillRect l="-19" t="-34" r="25" b="-3500"/>
                </a:stretch>
              </a:blipFill>
            </p:spPr>
            <p:txBody>
              <a:bodyPr/>
              <a:lstStyle/>
              <a:p>
                <a:r>
                  <a:rPr lang="zh-CN" altLang="en-US">
                    <a:noFill/>
                  </a:rPr>
                  <a:t> </a:t>
                </a:r>
              </a:p>
            </p:txBody>
          </p:sp>
        </mc:Fallback>
      </mc:AlternateContent>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9468" y="116632"/>
            <a:ext cx="8229600" cy="1143000"/>
          </a:xfrm>
        </p:spPr>
        <p:txBody>
          <a:bodyPr/>
          <a:lstStyle/>
          <a:p>
            <a:r>
              <a:rPr lang="en-GB" sz="2800" dirty="0"/>
              <a:t>Particular case: Rotation uniformly accelerated </a:t>
            </a:r>
            <a:endParaRPr lang="en-US" sz="28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10" name="TextBox 9"/>
              <p:cNvSpPr txBox="1"/>
              <p:nvPr/>
            </p:nvSpPr>
            <p:spPr>
              <a:xfrm>
                <a:off x="512838" y="764704"/>
                <a:ext cx="5874750" cy="381515"/>
              </a:xfrm>
              <a:prstGeom prst="rect">
                <a:avLst/>
              </a:prstGeom>
              <a:noFill/>
            </p:spPr>
            <p:txBody>
              <a:bodyPr wrap="none" rtlCol="0">
                <a:spAutoFit/>
              </a:bodyPr>
              <a:lstStyle/>
              <a:p>
                <a:r>
                  <a:rPr lang="en-GB" dirty="0"/>
                  <a:t>At the time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𝑡</m:t>
                        </m:r>
                      </m:e>
                      <m:sub>
                        <m:r>
                          <a:rPr lang="en-GB" b="0" i="1" smtClean="0">
                            <a:latin typeface="Cambria Math" panose="02040503050406030204" pitchFamily="18" charset="0"/>
                          </a:rPr>
                          <m:t>0</m:t>
                        </m:r>
                      </m:sub>
                    </m:sSub>
                    <m:r>
                      <a:rPr lang="en-GB" b="0" i="1" smtClean="0">
                        <a:latin typeface="Cambria Math" panose="02040503050406030204" pitchFamily="18" charset="0"/>
                      </a:rPr>
                      <m:t>=</m:t>
                    </m:r>
                    <m:r>
                      <a:rPr lang="en-GB" b="0" i="1" smtClean="0">
                        <a:latin typeface="Cambria Math" panose="02040503050406030204" pitchFamily="18" charset="0"/>
                      </a:rPr>
                      <m:t>0</m:t>
                    </m:r>
                  </m:oMath>
                </a14:m>
                <a:r>
                  <a:rPr lang="en-US" dirty="0"/>
                  <a:t>, the angular velocity is </a:t>
                </a:r>
                <a14:m>
                  <m:oMath xmlns:m="http://schemas.openxmlformats.org/officeDocument/2006/math">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ea typeface="Cambria Math" panose="02040503050406030204" pitchFamily="18" charset="0"/>
                          </a:rPr>
                          <m:t>𝑧</m:t>
                        </m:r>
                      </m:sub>
                    </m:sSub>
                    <m:d>
                      <m:dPr>
                        <m:ctrlPr>
                          <a:rPr lang="en-GB" b="0" i="1" smtClean="0">
                            <a:latin typeface="Cambria Math" panose="02040503050406030204" pitchFamily="18" charset="0"/>
                            <a:ea typeface="Cambria Math" panose="02040503050406030204" pitchFamily="18" charset="0"/>
                          </a:rPr>
                        </m:ctrlPr>
                      </m:dPr>
                      <m:e>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𝑡</m:t>
                            </m:r>
                          </m:e>
                          <m:sub>
                            <m:r>
                              <a:rPr lang="en-GB" b="0" i="1" smtClean="0">
                                <a:latin typeface="Cambria Math" panose="02040503050406030204" pitchFamily="18" charset="0"/>
                                <a:ea typeface="Cambria Math" panose="02040503050406030204" pitchFamily="18" charset="0"/>
                              </a:rPr>
                              <m:t>0</m:t>
                            </m:r>
                          </m:sub>
                        </m:sSub>
                      </m:e>
                    </m:d>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ea typeface="Cambria Math" panose="02040503050406030204" pitchFamily="18" charset="0"/>
                          </a:rPr>
                          <m:t>0</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𝑧</m:t>
                        </m:r>
                      </m:sub>
                    </m:sSub>
                  </m:oMath>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512838" y="764704"/>
                <a:ext cx="5874750" cy="381515"/>
              </a:xfrm>
              <a:prstGeom prst="rect">
                <a:avLst/>
              </a:prstGeom>
              <a:blipFill rotWithShape="1">
                <a:blip r:embed="rId1"/>
                <a:stretch>
                  <a:fillRect l="-7" t="-43" r="2" b="1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2483768" y="1353012"/>
                <a:ext cx="2992422" cy="88069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i="1" smtClean="0">
                              <a:latin typeface="Cambria Math" panose="02040503050406030204" pitchFamily="18" charset="0"/>
                              <a:ea typeface="Cambria Math" panose="02040503050406030204" pitchFamily="18" charset="0"/>
                            </a:rPr>
                            <m:t>𝜔</m:t>
                          </m:r>
                        </m:e>
                        <m:sub>
                          <m:r>
                            <a:rPr lang="en-GB" sz="2800" b="0" i="1" smtClean="0">
                              <a:latin typeface="Cambria Math" panose="02040503050406030204" pitchFamily="18" charset="0"/>
                            </a:rPr>
                            <m:t>𝑧</m:t>
                          </m:r>
                        </m:sub>
                      </m:sSub>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𝑡</m:t>
                          </m:r>
                        </m:e>
                      </m:d>
                      <m:r>
                        <a:rPr lang="en-GB" sz="2800" b="0" i="1" smtClean="0">
                          <a:latin typeface="Cambria Math" panose="02040503050406030204" pitchFamily="18" charset="0"/>
                        </a:rPr>
                        <m:t>=</m:t>
                      </m:r>
                      <m:sSub>
                        <m:sSubPr>
                          <m:ctrlPr>
                            <a:rPr lang="en-GB" sz="2800" i="1">
                              <a:latin typeface="Cambria Math" panose="02040503050406030204" pitchFamily="18" charset="0"/>
                              <a:ea typeface="Cambria Math" panose="02040503050406030204" pitchFamily="18" charset="0"/>
                            </a:rPr>
                          </m:ctrlPr>
                        </m:sSubPr>
                        <m:e>
                          <m:r>
                            <a:rPr lang="en-GB" sz="2800" i="1">
                              <a:latin typeface="Cambria Math" panose="02040503050406030204" pitchFamily="18" charset="0"/>
                              <a:ea typeface="Cambria Math" panose="02040503050406030204" pitchFamily="18" charset="0"/>
                            </a:rPr>
                            <m:t>𝜔</m:t>
                          </m:r>
                        </m:e>
                        <m:sub>
                          <m:r>
                            <a:rPr lang="en-GB" sz="2800" i="1">
                              <a:latin typeface="Cambria Math" panose="02040503050406030204" pitchFamily="18" charset="0"/>
                              <a:ea typeface="Cambria Math" panose="02040503050406030204" pitchFamily="18" charset="0"/>
                            </a:rPr>
                            <m:t>0</m:t>
                          </m:r>
                          <m:r>
                            <a:rPr lang="en-GB" sz="2800" i="1">
                              <a:latin typeface="Cambria Math" panose="02040503050406030204" pitchFamily="18" charset="0"/>
                              <a:ea typeface="Cambria Math" panose="02040503050406030204" pitchFamily="18" charset="0"/>
                            </a:rPr>
                            <m:t>,</m:t>
                          </m:r>
                          <m:r>
                            <a:rPr lang="en-GB" sz="2800" i="1">
                              <a:latin typeface="Cambria Math" panose="02040503050406030204" pitchFamily="18" charset="0"/>
                              <a:ea typeface="Cambria Math" panose="02040503050406030204" pitchFamily="18" charset="0"/>
                            </a:rPr>
                            <m:t>𝑧</m:t>
                          </m:r>
                        </m:sub>
                      </m:sSub>
                      <m:r>
                        <a:rPr lang="en-GB" sz="2800" b="0" i="1" smtClean="0">
                          <a:latin typeface="Cambria Math" panose="02040503050406030204" pitchFamily="18" charset="0"/>
                          <a:ea typeface="Cambria Math" panose="02040503050406030204" pitchFamily="18" charset="0"/>
                        </a:rPr>
                        <m:t>+</m:t>
                      </m:r>
                      <m:sSub>
                        <m:sSubPr>
                          <m:ctrlPr>
                            <a:rPr lang="en-GB" sz="2800" b="0" i="1" smtClean="0">
                              <a:latin typeface="Cambria Math" panose="02040503050406030204" pitchFamily="18" charset="0"/>
                              <a:ea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𝛼</m:t>
                          </m:r>
                        </m:e>
                        <m:sub>
                          <m:r>
                            <a:rPr lang="en-GB" sz="2800" b="0" i="1" smtClean="0">
                              <a:latin typeface="Cambria Math" panose="02040503050406030204" pitchFamily="18" charset="0"/>
                              <a:ea typeface="Cambria Math" panose="02040503050406030204" pitchFamily="18" charset="0"/>
                            </a:rPr>
                            <m:t>𝑧</m:t>
                          </m:r>
                        </m:sub>
                      </m:sSub>
                      <m:r>
                        <a:rPr lang="en-GB" sz="2800" b="0" i="1" smtClean="0">
                          <a:latin typeface="Cambria Math" panose="02040503050406030204" pitchFamily="18" charset="0"/>
                          <a:ea typeface="Cambria Math" panose="02040503050406030204" pitchFamily="18" charset="0"/>
                        </a:rPr>
                        <m:t>𝑡</m:t>
                      </m:r>
                    </m:oMath>
                  </m:oMathPara>
                </a14:m>
                <a:endParaRPr lang="en-US" sz="2800" dirty="0"/>
              </a:p>
              <a:p>
                <a:endParaRPr lang="en-US" sz="2800" dirty="0"/>
              </a:p>
            </p:txBody>
          </p:sp>
        </mc:Choice>
        <mc:Fallback>
          <p:sp>
            <p:nvSpPr>
              <p:cNvPr id="15" name="TextBox 14"/>
              <p:cNvSpPr txBox="1">
                <a:spLocks noRot="1" noChangeAspect="1" noMove="1" noResize="1" noEditPoints="1" noAdjustHandles="1" noChangeArrowheads="1" noChangeShapeType="1" noTextEdit="1"/>
              </p:cNvSpPr>
              <p:nvPr/>
            </p:nvSpPr>
            <p:spPr>
              <a:xfrm>
                <a:off x="2483768" y="1353012"/>
                <a:ext cx="2992422" cy="880690"/>
              </a:xfrm>
              <a:prstGeom prst="rect">
                <a:avLst/>
              </a:prstGeom>
              <a:blipFill rotWithShape="1">
                <a:blip r:embed="rId2"/>
                <a:stretch>
                  <a:fillRect l="-9" t="-52" r="-702" b="4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512838" y="1874025"/>
                <a:ext cx="5705986" cy="369332"/>
              </a:xfrm>
              <a:prstGeom prst="rect">
                <a:avLst/>
              </a:prstGeom>
              <a:noFill/>
            </p:spPr>
            <p:txBody>
              <a:bodyPr wrap="none" rtlCol="0">
                <a:spAutoFit/>
              </a:bodyPr>
              <a:lstStyle/>
              <a:p>
                <a:r>
                  <a:rPr lang="en-GB" dirty="0"/>
                  <a:t>At the time </a:t>
                </a:r>
                <a14:m>
                  <m:oMath xmlns:m="http://schemas.openxmlformats.org/officeDocument/2006/math">
                    <m:r>
                      <m:rPr>
                        <m:sty m:val="p"/>
                      </m:rPr>
                      <a:rPr lang="en-GB" b="0" i="0" smtClean="0">
                        <a:latin typeface="Cambria Math" panose="02040503050406030204" pitchFamily="18" charset="0"/>
                      </a:rPr>
                      <m:t>t</m:t>
                    </m:r>
                    <m:r>
                      <a:rPr lang="en-GB" b="0" i="0" smtClean="0">
                        <a:latin typeface="Cambria Math" panose="02040503050406030204" pitchFamily="18" charset="0"/>
                      </a:rPr>
                      <m:t>=</m:t>
                    </m:r>
                    <m:sSub>
                      <m:sSubPr>
                        <m:ctrlPr>
                          <a:rPr lang="en-GB"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0</m:t>
                        </m:r>
                      </m:sub>
                    </m:sSub>
                    <m:r>
                      <a:rPr lang="en-GB" b="0" i="1" smtClean="0">
                        <a:latin typeface="Cambria Math" panose="02040503050406030204" pitchFamily="18" charset="0"/>
                      </a:rPr>
                      <m:t>=</m:t>
                    </m:r>
                    <m:r>
                      <a:rPr lang="en-GB" b="0" i="1" smtClean="0">
                        <a:latin typeface="Cambria Math" panose="02040503050406030204" pitchFamily="18" charset="0"/>
                      </a:rPr>
                      <m:t>0</m:t>
                    </m:r>
                  </m:oMath>
                </a14:m>
                <a:r>
                  <a:rPr lang="en-US" dirty="0"/>
                  <a:t>, the angular position is </a:t>
                </a:r>
                <a14:m>
                  <m:oMath xmlns:m="http://schemas.openxmlformats.org/officeDocument/2006/math">
                    <m:r>
                      <a:rPr lang="en-US" i="1" smtClean="0">
                        <a:latin typeface="Cambria Math" panose="02040503050406030204" pitchFamily="18" charset="0"/>
                        <a:ea typeface="Cambria Math" panose="02040503050406030204" pitchFamily="18" charset="0"/>
                      </a:rPr>
                      <m:t>𝜃</m:t>
                    </m:r>
                    <m:d>
                      <m:dPr>
                        <m:ctrlPr>
                          <a:rPr lang="en-GB" b="0" i="1" smtClean="0">
                            <a:latin typeface="Cambria Math" panose="02040503050406030204" pitchFamily="18" charset="0"/>
                            <a:ea typeface="Cambria Math" panose="02040503050406030204" pitchFamily="18" charset="0"/>
                          </a:rPr>
                        </m:ctrlPr>
                      </m:dPr>
                      <m:e>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𝑡</m:t>
                            </m:r>
                          </m:e>
                          <m:sub>
                            <m:r>
                              <a:rPr lang="en-GB" b="0" i="1" smtClean="0">
                                <a:latin typeface="Cambria Math" panose="02040503050406030204" pitchFamily="18" charset="0"/>
                                <a:ea typeface="Cambria Math" panose="02040503050406030204" pitchFamily="18" charset="0"/>
                              </a:rPr>
                              <m:t>0</m:t>
                            </m:r>
                          </m:sub>
                        </m:sSub>
                      </m:e>
                    </m:d>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𝜃</m:t>
                        </m:r>
                      </m:e>
                      <m:sub>
                        <m:r>
                          <a:rPr lang="en-GB" b="0" i="1" smtClean="0">
                            <a:latin typeface="Cambria Math" panose="02040503050406030204" pitchFamily="18" charset="0"/>
                            <a:ea typeface="Cambria Math" panose="02040503050406030204" pitchFamily="18" charset="0"/>
                          </a:rPr>
                          <m:t>0</m:t>
                        </m:r>
                      </m:sub>
                    </m:sSub>
                  </m:oMath>
                </a14:m>
                <a:endParaRPr lang="en-US" dirty="0"/>
              </a:p>
            </p:txBody>
          </p:sp>
        </mc:Choice>
        <mc:Fallback>
          <p:sp>
            <p:nvSpPr>
              <p:cNvPr id="16" name="TextBox 15"/>
              <p:cNvSpPr txBox="1">
                <a:spLocks noRot="1" noChangeAspect="1" noMove="1" noResize="1" noEditPoints="1" noAdjustHandles="1" noChangeArrowheads="1" noChangeShapeType="1" noTextEdit="1"/>
              </p:cNvSpPr>
              <p:nvPr/>
            </p:nvSpPr>
            <p:spPr>
              <a:xfrm>
                <a:off x="512838" y="1874025"/>
                <a:ext cx="5705986" cy="369332"/>
              </a:xfrm>
              <a:prstGeom prst="rect">
                <a:avLst/>
              </a:prstGeom>
              <a:blipFill rotWithShape="1">
                <a:blip r:embed="rId3"/>
                <a:stretch>
                  <a:fillRect l="-7" t="-38" r="5" b="14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1187624" y="2600172"/>
                <a:ext cx="889411" cy="52591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rPr>
                            <m:t>𝑧</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r>
                            <a:rPr lang="en-GB" b="0" i="1" smtClean="0">
                              <a:latin typeface="Cambria Math" panose="02040503050406030204" pitchFamily="18" charset="0"/>
                              <a:ea typeface="Cambria Math" panose="02040503050406030204" pitchFamily="18" charset="0"/>
                            </a:rPr>
                            <m:t>𝜃</m:t>
                          </m:r>
                        </m:num>
                        <m:den>
                          <m:r>
                            <a:rPr lang="en-GB" b="0" i="1" smtClean="0">
                              <a:latin typeface="Cambria Math" panose="02040503050406030204" pitchFamily="18" charset="0"/>
                            </a:rPr>
                            <m:t>𝑑𝑡</m:t>
                          </m:r>
                        </m:den>
                      </m:f>
                    </m:oMath>
                  </m:oMathPara>
                </a14:m>
                <a:endParaRPr lang="en-US" dirty="0"/>
              </a:p>
            </p:txBody>
          </p:sp>
        </mc:Choice>
        <mc:Fallback>
          <p:sp>
            <p:nvSpPr>
              <p:cNvPr id="17" name="TextBox 16"/>
              <p:cNvSpPr txBox="1">
                <a:spLocks noRot="1" noChangeAspect="1" noMove="1" noResize="1" noEditPoints="1" noAdjustHandles="1" noChangeArrowheads="1" noChangeShapeType="1" noTextEdit="1"/>
              </p:cNvSpPr>
              <p:nvPr/>
            </p:nvSpPr>
            <p:spPr>
              <a:xfrm>
                <a:off x="1187624" y="2600172"/>
                <a:ext cx="889411" cy="525913"/>
              </a:xfrm>
              <a:prstGeom prst="rect">
                <a:avLst/>
              </a:prstGeom>
              <a:blipFill rotWithShape="1">
                <a:blip r:embed="rId4"/>
                <a:stretch>
                  <a:fillRect l="-20" t="-92" r="-3290" b="117"/>
                </a:stretch>
              </a:blipFill>
            </p:spPr>
            <p:txBody>
              <a:bodyPr/>
              <a:lstStyle/>
              <a:p>
                <a:r>
                  <a:rPr lang="zh-CN" altLang="en-US">
                    <a:noFill/>
                  </a:rPr>
                  <a:t> </a:t>
                </a:r>
              </a:p>
            </p:txBody>
          </p:sp>
        </mc:Fallback>
      </mc:AlternateContent>
      <p:sp>
        <p:nvSpPr>
          <p:cNvPr id="18" name="Right Arrow 17"/>
          <p:cNvSpPr/>
          <p:nvPr/>
        </p:nvSpPr>
        <p:spPr>
          <a:xfrm>
            <a:off x="2483768" y="2600172"/>
            <a:ext cx="50405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9" name="TextBox 18"/>
              <p:cNvSpPr txBox="1"/>
              <p:nvPr/>
            </p:nvSpPr>
            <p:spPr>
              <a:xfrm>
                <a:off x="3350653" y="2723731"/>
                <a:ext cx="111947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r>
                        <a:rPr lang="en-GB" b="0" i="1" smtClean="0">
                          <a:latin typeface="Cambria Math" panose="02040503050406030204" pitchFamily="18" charset="0"/>
                          <a:ea typeface="Cambria Math" panose="02040503050406030204" pitchFamily="18" charset="0"/>
                        </a:rPr>
                        <m:t>𝜃</m:t>
                      </m:r>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ea typeface="Cambria Math" panose="02040503050406030204" pitchFamily="18" charset="0"/>
                            </a:rPr>
                            <m:t>𝑧</m:t>
                          </m:r>
                        </m:sub>
                      </m:sSub>
                      <m:r>
                        <a:rPr lang="en-GB" b="0" i="1" smtClean="0">
                          <a:latin typeface="Cambria Math" panose="02040503050406030204" pitchFamily="18" charset="0"/>
                          <a:ea typeface="Cambria Math" panose="02040503050406030204" pitchFamily="18" charset="0"/>
                        </a:rPr>
                        <m:t>𝑑𝑡</m:t>
                      </m:r>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3350653" y="2723731"/>
                <a:ext cx="1119473" cy="276999"/>
              </a:xfrm>
              <a:prstGeom prst="rect">
                <a:avLst/>
              </a:prstGeom>
              <a:blipFill rotWithShape="1">
                <a:blip r:embed="rId5"/>
                <a:stretch>
                  <a:fillRect l="-35" t="-78" r="-2237" b="128"/>
                </a:stretch>
              </a:blipFill>
            </p:spPr>
            <p:txBody>
              <a:bodyPr/>
              <a:lstStyle/>
              <a:p>
                <a:r>
                  <a:rPr lang="zh-CN" altLang="en-US">
                    <a:noFill/>
                  </a:rPr>
                  <a:t> </a:t>
                </a:r>
              </a:p>
            </p:txBody>
          </p:sp>
        </mc:Fallback>
      </mc:AlternateContent>
      <p:sp>
        <p:nvSpPr>
          <p:cNvPr id="20" name="Right Arrow 19"/>
          <p:cNvSpPr/>
          <p:nvPr/>
        </p:nvSpPr>
        <p:spPr>
          <a:xfrm>
            <a:off x="5004048" y="2655716"/>
            <a:ext cx="50405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1" name="TextBox 20"/>
              <p:cNvSpPr txBox="1"/>
              <p:nvPr/>
            </p:nvSpPr>
            <p:spPr>
              <a:xfrm>
                <a:off x="2334503" y="3541795"/>
                <a:ext cx="5339090" cy="86549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𝜃</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𝑡</m:t>
                          </m:r>
                        </m:e>
                      </m:d>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𝜃</m:t>
                          </m:r>
                        </m:e>
                        <m:sub>
                          <m:r>
                            <a:rPr lang="en-GB" b="0" i="1" smtClean="0">
                              <a:latin typeface="Cambria Math" panose="02040503050406030204" pitchFamily="18" charset="0"/>
                              <a:ea typeface="Cambria Math" panose="02040503050406030204" pitchFamily="18" charset="0"/>
                            </a:rPr>
                            <m:t>0</m:t>
                          </m:r>
                        </m:sub>
                      </m:sSub>
                      <m:r>
                        <a:rPr lang="en-GB" b="0" i="1" smtClean="0">
                          <a:latin typeface="Cambria Math" panose="02040503050406030204" pitchFamily="18" charset="0"/>
                        </a:rPr>
                        <m:t>=</m:t>
                      </m:r>
                      <m:nary>
                        <m:naryPr>
                          <m:limLoc m:val="undOvr"/>
                          <m:ctrlPr>
                            <a:rPr lang="en-GB" b="0" i="1" smtClean="0">
                              <a:latin typeface="Cambria Math" panose="02040503050406030204" pitchFamily="18" charset="0"/>
                            </a:rPr>
                          </m:ctrlPr>
                        </m:naryPr>
                        <m:sub>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0</m:t>
                              </m:r>
                            </m:sub>
                          </m:sSub>
                        </m:sub>
                        <m:sup>
                          <m:r>
                            <a:rPr lang="en-GB" b="0" i="1" smtClean="0">
                              <a:latin typeface="Cambria Math" panose="02040503050406030204" pitchFamily="18" charset="0"/>
                            </a:rPr>
                            <m:t>𝑡</m:t>
                          </m:r>
                        </m:sup>
                        <m:e>
                          <m:d>
                            <m:dPr>
                              <m:ctrlPr>
                                <a:rPr lang="en-GB" b="0" i="1" smtClean="0">
                                  <a:latin typeface="Cambria Math" panose="02040503050406030204" pitchFamily="18" charset="0"/>
                                </a:rPr>
                              </m:ctrlPr>
                            </m:dPr>
                            <m:e>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𝜔</m:t>
                                  </m:r>
                                </m:e>
                                <m:sub>
                                  <m:r>
                                    <a:rPr lang="en-GB" i="1">
                                      <a:latin typeface="Cambria Math" panose="02040503050406030204" pitchFamily="18" charset="0"/>
                                      <a:ea typeface="Cambria Math" panose="02040503050406030204" pitchFamily="18" charset="0"/>
                                    </a:rPr>
                                    <m:t>0</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𝑧</m:t>
                                  </m:r>
                                </m:sub>
                              </m:sSub>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𝛼</m:t>
                                  </m:r>
                                </m:e>
                                <m:sub>
                                  <m:r>
                                    <a:rPr lang="en-GB" i="1">
                                      <a:latin typeface="Cambria Math" panose="02040503050406030204" pitchFamily="18" charset="0"/>
                                      <a:ea typeface="Cambria Math" panose="02040503050406030204" pitchFamily="18" charset="0"/>
                                    </a:rPr>
                                    <m:t>𝑧</m:t>
                                  </m:r>
                                </m:sub>
                              </m:sSub>
                              <m:r>
                                <a:rPr lang="en-GB" i="1">
                                  <a:latin typeface="Cambria Math" panose="02040503050406030204" pitchFamily="18" charset="0"/>
                                  <a:ea typeface="Cambria Math" panose="02040503050406030204" pitchFamily="18" charset="0"/>
                                </a:rPr>
                                <m:t>𝑡</m:t>
                              </m:r>
                              <m:r>
                                <m:rPr>
                                  <m:nor/>
                                </m:rPr>
                                <a:rPr lang="en-US" dirty="0">
                                  <a:latin typeface="Cambria Math" panose="02040503050406030204" pitchFamily="18" charset="0"/>
                                </a:rPr>
                                <m:t> </m:t>
                              </m:r>
                            </m:e>
                          </m:d>
                          <m:r>
                            <a:rPr lang="en-GB" b="0" i="1" smtClean="0">
                              <a:latin typeface="Cambria Math" panose="02040503050406030204" pitchFamily="18" charset="0"/>
                            </a:rPr>
                            <m:t>𝑑𝑡</m:t>
                          </m:r>
                        </m:e>
                      </m:nary>
                      <m:r>
                        <a:rPr lang="en-GB" b="0" i="1" smtClean="0">
                          <a:latin typeface="Cambria Math" panose="02040503050406030204" pitchFamily="18" charset="0"/>
                        </a:rPr>
                        <m:t>=</m:t>
                      </m:r>
                      <m:nary>
                        <m:naryPr>
                          <m:limLoc m:val="undOvr"/>
                          <m:ctrlPr>
                            <a:rPr lang="en-GB" b="0" i="1" smtClean="0">
                              <a:latin typeface="Cambria Math" panose="02040503050406030204" pitchFamily="18" charset="0"/>
                            </a:rPr>
                          </m:ctrlPr>
                        </m:naryPr>
                        <m:sub>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0</m:t>
                              </m:r>
                            </m:sub>
                          </m:sSub>
                        </m:sub>
                        <m:sup>
                          <m:r>
                            <a:rPr lang="en-GB" b="0" i="1" smtClean="0">
                              <a:latin typeface="Cambria Math" panose="02040503050406030204" pitchFamily="18" charset="0"/>
                            </a:rPr>
                            <m:t>𝑡</m:t>
                          </m:r>
                        </m:sup>
                        <m:e>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𝜔</m:t>
                              </m:r>
                            </m:e>
                            <m:sub>
                              <m:r>
                                <a:rPr lang="en-GB" i="1">
                                  <a:latin typeface="Cambria Math" panose="02040503050406030204" pitchFamily="18" charset="0"/>
                                  <a:ea typeface="Cambria Math" panose="02040503050406030204" pitchFamily="18" charset="0"/>
                                </a:rPr>
                                <m:t>0</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𝑧</m:t>
                              </m:r>
                            </m:sub>
                          </m:sSub>
                          <m:r>
                            <a:rPr lang="en-GB" b="0" i="1" smtClean="0">
                              <a:latin typeface="Cambria Math" panose="02040503050406030204" pitchFamily="18" charset="0"/>
                              <a:ea typeface="Cambria Math" panose="02040503050406030204" pitchFamily="18" charset="0"/>
                            </a:rPr>
                            <m:t>𝑑𝑡</m:t>
                          </m:r>
                        </m:e>
                      </m:nary>
                      <m:r>
                        <a:rPr lang="en-GB" b="0" i="1" smtClean="0">
                          <a:latin typeface="Cambria Math" panose="02040503050406030204" pitchFamily="18" charset="0"/>
                        </a:rPr>
                        <m:t>+</m:t>
                      </m:r>
                      <m:nary>
                        <m:naryPr>
                          <m:limLoc m:val="undOvr"/>
                          <m:ctrlPr>
                            <a:rPr lang="en-GB" i="1">
                              <a:latin typeface="Cambria Math" panose="02040503050406030204" pitchFamily="18" charset="0"/>
                            </a:rPr>
                          </m:ctrlPr>
                        </m:naryPr>
                        <m:sub>
                          <m:sSub>
                            <m:sSubPr>
                              <m:ctrlPr>
                                <a:rPr lang="en-GB" i="1">
                                  <a:latin typeface="Cambria Math" panose="02040503050406030204" pitchFamily="18" charset="0"/>
                                </a:rPr>
                              </m:ctrlPr>
                            </m:sSubPr>
                            <m:e>
                              <m:r>
                                <a:rPr lang="en-GB" i="1">
                                  <a:latin typeface="Cambria Math" panose="02040503050406030204" pitchFamily="18" charset="0"/>
                                </a:rPr>
                                <m:t>𝑡</m:t>
                              </m:r>
                            </m:e>
                            <m:sub>
                              <m:r>
                                <a:rPr lang="en-GB" i="1">
                                  <a:latin typeface="Cambria Math" panose="02040503050406030204" pitchFamily="18" charset="0"/>
                                </a:rPr>
                                <m:t>0</m:t>
                              </m:r>
                            </m:sub>
                          </m:sSub>
                        </m:sub>
                        <m:sup>
                          <m:r>
                            <a:rPr lang="en-GB" i="1">
                              <a:latin typeface="Cambria Math" panose="02040503050406030204" pitchFamily="18" charset="0"/>
                            </a:rPr>
                            <m:t>𝑡</m:t>
                          </m:r>
                        </m:sup>
                        <m:e>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𝛼</m:t>
                              </m:r>
                            </m:e>
                            <m:sub>
                              <m:r>
                                <a:rPr lang="en-GB" b="0" i="1" smtClean="0">
                                  <a:latin typeface="Cambria Math" panose="02040503050406030204" pitchFamily="18" charset="0"/>
                                </a:rPr>
                                <m:t>𝑧</m:t>
                              </m:r>
                            </m:sub>
                          </m:sSub>
                          <m:r>
                            <a:rPr lang="en-GB" b="0" i="1" smtClean="0">
                              <a:latin typeface="Cambria Math" panose="02040503050406030204" pitchFamily="18" charset="0"/>
                            </a:rPr>
                            <m:t>𝑡</m:t>
                          </m:r>
                          <m:r>
                            <a:rPr lang="en-GB" i="1">
                              <a:latin typeface="Cambria Math" panose="02040503050406030204" pitchFamily="18" charset="0"/>
                              <a:ea typeface="Cambria Math" panose="02040503050406030204" pitchFamily="18" charset="0"/>
                            </a:rPr>
                            <m:t>𝑑𝑡</m:t>
                          </m:r>
                        </m:e>
                      </m:nary>
                    </m:oMath>
                  </m:oMathPara>
                </a14:m>
                <a:endParaRPr lang="en-US" dirty="0"/>
              </a:p>
            </p:txBody>
          </p:sp>
        </mc:Choice>
        <mc:Fallback>
          <p:sp>
            <p:nvSpPr>
              <p:cNvPr id="21" name="TextBox 20"/>
              <p:cNvSpPr txBox="1">
                <a:spLocks noRot="1" noChangeAspect="1" noMove="1" noResize="1" noEditPoints="1" noAdjustHandles="1" noChangeArrowheads="1" noChangeShapeType="1" noTextEdit="1"/>
              </p:cNvSpPr>
              <p:nvPr/>
            </p:nvSpPr>
            <p:spPr>
              <a:xfrm>
                <a:off x="2334503" y="3541795"/>
                <a:ext cx="5339090" cy="865493"/>
              </a:xfrm>
              <a:prstGeom prst="rect">
                <a:avLst/>
              </a:prstGeom>
              <a:blipFill rotWithShape="1">
                <a:blip r:embed="rId6"/>
                <a:stretch>
                  <a:fillRect l="-5" t="-46" r="5" b="4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TextBox 21"/>
              <p:cNvSpPr txBox="1"/>
              <p:nvPr/>
            </p:nvSpPr>
            <p:spPr>
              <a:xfrm>
                <a:off x="5858244" y="2519343"/>
                <a:ext cx="1962910" cy="88319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nary>
                        <m:naryPr>
                          <m:limLoc m:val="undOvr"/>
                          <m:ctrlPr>
                            <a:rPr lang="en-US" i="1" smtClean="0">
                              <a:latin typeface="Cambria Math" panose="02040503050406030204" pitchFamily="18" charset="0"/>
                            </a:rPr>
                          </m:ctrlPr>
                        </m:naryPr>
                        <m:sub>
                          <m:r>
                            <m:rPr>
                              <m:brk m:alnAt="24"/>
                            </m:rPr>
                            <a:rPr lang="en-US" i="1" smtClean="0">
                              <a:latin typeface="Cambria Math" panose="02040503050406030204" pitchFamily="18" charset="0"/>
                              <a:ea typeface="Cambria Math" panose="02040503050406030204" pitchFamily="18" charset="0"/>
                            </a:rPr>
                            <m:t>𝜃</m:t>
                          </m:r>
                          <m:r>
                            <a:rPr lang="en-US" i="1"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𝑡</m:t>
                              </m:r>
                            </m:e>
                            <m:sub>
                              <m:r>
                                <a:rPr lang="en-GB" b="0" i="1" smtClean="0">
                                  <a:latin typeface="Cambria Math" panose="02040503050406030204" pitchFamily="18" charset="0"/>
                                  <a:ea typeface="Cambria Math" panose="02040503050406030204" pitchFamily="18" charset="0"/>
                                </a:rPr>
                                <m:t>0</m:t>
                              </m:r>
                            </m:sub>
                          </m:sSub>
                          <m:r>
                            <m:rPr>
                              <m:brk m:alnAt="24"/>
                            </m:rPr>
                            <a:rPr lang="en-GB" b="0" i="1" smtClean="0">
                              <a:latin typeface="Cambria Math" panose="02040503050406030204" pitchFamily="18" charset="0"/>
                              <a:ea typeface="Cambria Math" panose="02040503050406030204" pitchFamily="18" charset="0"/>
                            </a:rPr>
                            <m:t>)</m:t>
                          </m:r>
                        </m:sub>
                        <m:sup>
                          <m:r>
                            <a:rPr lang="en-US" i="1" smtClean="0">
                              <a:latin typeface="Cambria Math" panose="02040503050406030204" pitchFamily="18" charset="0"/>
                              <a:ea typeface="Cambria Math" panose="02040503050406030204" pitchFamily="18" charset="0"/>
                            </a:rPr>
                            <m:t>𝜃</m:t>
                          </m:r>
                          <m:r>
                            <a:rPr lang="en-US" i="1"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sup>
                        <m:e>
                          <m:r>
                            <a:rPr lang="en-GB" b="0" i="1" smtClean="0">
                              <a:latin typeface="Cambria Math" panose="02040503050406030204" pitchFamily="18" charset="0"/>
                            </a:rPr>
                            <m:t>𝑑</m:t>
                          </m:r>
                          <m:r>
                            <a:rPr lang="en-GB" b="0" i="1" smtClean="0">
                              <a:latin typeface="Cambria Math" panose="02040503050406030204" pitchFamily="18" charset="0"/>
                              <a:ea typeface="Cambria Math" panose="02040503050406030204" pitchFamily="18" charset="0"/>
                            </a:rPr>
                            <m:t>𝜃</m:t>
                          </m:r>
                        </m:e>
                      </m:nary>
                      <m:r>
                        <a:rPr lang="en-GB" b="0" i="1" smtClean="0">
                          <a:latin typeface="Cambria Math" panose="02040503050406030204" pitchFamily="18" charset="0"/>
                        </a:rPr>
                        <m:t>=</m:t>
                      </m:r>
                      <m:nary>
                        <m:naryPr>
                          <m:limLoc m:val="undOvr"/>
                          <m:ctrlPr>
                            <a:rPr lang="en-GB" b="0" i="1" smtClean="0">
                              <a:latin typeface="Cambria Math" panose="02040503050406030204" pitchFamily="18" charset="0"/>
                            </a:rPr>
                          </m:ctrlPr>
                        </m:naryPr>
                        <m:sub>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0</m:t>
                              </m:r>
                            </m:sub>
                          </m:sSub>
                        </m:sub>
                        <m:sup>
                          <m:r>
                            <a:rPr lang="en-GB" b="0" i="1" smtClean="0">
                              <a:latin typeface="Cambria Math" panose="02040503050406030204" pitchFamily="18" charset="0"/>
                            </a:rPr>
                            <m:t>𝑡</m:t>
                          </m:r>
                        </m:sup>
                        <m:e>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rPr>
                                <m:t>𝑧</m:t>
                              </m:r>
                            </m:sub>
                          </m:sSub>
                          <m:r>
                            <a:rPr lang="en-GB" b="0" i="1" smtClean="0">
                              <a:latin typeface="Cambria Math" panose="02040503050406030204" pitchFamily="18" charset="0"/>
                            </a:rPr>
                            <m:t>𝑑𝑡</m:t>
                          </m:r>
                        </m:e>
                      </m:nary>
                    </m:oMath>
                  </m:oMathPara>
                </a14:m>
                <a:endParaRPr lang="en-US" dirty="0"/>
              </a:p>
            </p:txBody>
          </p:sp>
        </mc:Choice>
        <mc:Fallback>
          <p:sp>
            <p:nvSpPr>
              <p:cNvPr id="22" name="TextBox 21"/>
              <p:cNvSpPr txBox="1">
                <a:spLocks noRot="1" noChangeAspect="1" noMove="1" noResize="1" noEditPoints="1" noAdjustHandles="1" noChangeArrowheads="1" noChangeShapeType="1" noTextEdit="1"/>
              </p:cNvSpPr>
              <p:nvPr/>
            </p:nvSpPr>
            <p:spPr>
              <a:xfrm>
                <a:off x="5858244" y="2519343"/>
                <a:ext cx="1962910" cy="883190"/>
              </a:xfrm>
              <a:prstGeom prst="rect">
                <a:avLst/>
              </a:prstGeom>
              <a:blipFill rotWithShape="1">
                <a:blip r:embed="rId7"/>
                <a:stretch>
                  <a:fillRect l="-19" t="-34" r="25" b="-3500"/>
                </a:stretch>
              </a:blipFill>
            </p:spPr>
            <p:txBody>
              <a:bodyPr/>
              <a:lstStyle/>
              <a:p>
                <a:r>
                  <a:rPr lang="zh-CN" altLang="en-US">
                    <a:noFill/>
                  </a:rPr>
                  <a:t> </a:t>
                </a:r>
              </a:p>
            </p:txBody>
          </p:sp>
        </mc:Fallback>
      </mc:AlternateContent>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9468" y="116632"/>
            <a:ext cx="8229600" cy="1143000"/>
          </a:xfrm>
        </p:spPr>
        <p:txBody>
          <a:bodyPr/>
          <a:lstStyle/>
          <a:p>
            <a:r>
              <a:rPr lang="en-GB" sz="2800" dirty="0"/>
              <a:t>Particular case: Rotation uniformly accelerated </a:t>
            </a:r>
            <a:endParaRPr lang="en-US" sz="28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10" name="TextBox 9"/>
              <p:cNvSpPr txBox="1"/>
              <p:nvPr/>
            </p:nvSpPr>
            <p:spPr>
              <a:xfrm>
                <a:off x="512838" y="764704"/>
                <a:ext cx="5874750" cy="381515"/>
              </a:xfrm>
              <a:prstGeom prst="rect">
                <a:avLst/>
              </a:prstGeom>
              <a:noFill/>
            </p:spPr>
            <p:txBody>
              <a:bodyPr wrap="none" rtlCol="0">
                <a:spAutoFit/>
              </a:bodyPr>
              <a:lstStyle/>
              <a:p>
                <a:r>
                  <a:rPr lang="en-GB" dirty="0"/>
                  <a:t>At the time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𝑡</m:t>
                        </m:r>
                      </m:e>
                      <m:sub>
                        <m:r>
                          <a:rPr lang="en-GB" b="0" i="1" smtClean="0">
                            <a:latin typeface="Cambria Math" panose="02040503050406030204" pitchFamily="18" charset="0"/>
                          </a:rPr>
                          <m:t>0</m:t>
                        </m:r>
                      </m:sub>
                    </m:sSub>
                    <m:r>
                      <a:rPr lang="en-GB" b="0" i="1" smtClean="0">
                        <a:latin typeface="Cambria Math" panose="02040503050406030204" pitchFamily="18" charset="0"/>
                      </a:rPr>
                      <m:t>=</m:t>
                    </m:r>
                    <m:r>
                      <a:rPr lang="en-GB" b="0" i="1" smtClean="0">
                        <a:latin typeface="Cambria Math" panose="02040503050406030204" pitchFamily="18" charset="0"/>
                      </a:rPr>
                      <m:t>0</m:t>
                    </m:r>
                  </m:oMath>
                </a14:m>
                <a:r>
                  <a:rPr lang="en-US" dirty="0"/>
                  <a:t>, the angular velocity is </a:t>
                </a:r>
                <a14:m>
                  <m:oMath xmlns:m="http://schemas.openxmlformats.org/officeDocument/2006/math">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ea typeface="Cambria Math" panose="02040503050406030204" pitchFamily="18" charset="0"/>
                          </a:rPr>
                          <m:t>𝑧</m:t>
                        </m:r>
                      </m:sub>
                    </m:sSub>
                    <m:d>
                      <m:dPr>
                        <m:ctrlPr>
                          <a:rPr lang="en-GB" b="0" i="1" smtClean="0">
                            <a:latin typeface="Cambria Math" panose="02040503050406030204" pitchFamily="18" charset="0"/>
                            <a:ea typeface="Cambria Math" panose="02040503050406030204" pitchFamily="18" charset="0"/>
                          </a:rPr>
                        </m:ctrlPr>
                      </m:dPr>
                      <m:e>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𝑡</m:t>
                            </m:r>
                          </m:e>
                          <m:sub>
                            <m:r>
                              <a:rPr lang="en-GB" b="0" i="1" smtClean="0">
                                <a:latin typeface="Cambria Math" panose="02040503050406030204" pitchFamily="18" charset="0"/>
                                <a:ea typeface="Cambria Math" panose="02040503050406030204" pitchFamily="18" charset="0"/>
                              </a:rPr>
                              <m:t>0</m:t>
                            </m:r>
                          </m:sub>
                        </m:sSub>
                      </m:e>
                    </m:d>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ea typeface="Cambria Math" panose="02040503050406030204" pitchFamily="18" charset="0"/>
                          </a:rPr>
                          <m:t>0</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𝑧</m:t>
                        </m:r>
                      </m:sub>
                    </m:sSub>
                  </m:oMath>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512838" y="764704"/>
                <a:ext cx="5874750" cy="381515"/>
              </a:xfrm>
              <a:prstGeom prst="rect">
                <a:avLst/>
              </a:prstGeom>
              <a:blipFill rotWithShape="1">
                <a:blip r:embed="rId1"/>
                <a:stretch>
                  <a:fillRect l="-7" t="-43" r="2" b="1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2483768" y="1353012"/>
                <a:ext cx="2992422" cy="88069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i="1" smtClean="0">
                              <a:latin typeface="Cambria Math" panose="02040503050406030204" pitchFamily="18" charset="0"/>
                              <a:ea typeface="Cambria Math" panose="02040503050406030204" pitchFamily="18" charset="0"/>
                            </a:rPr>
                            <m:t>𝜔</m:t>
                          </m:r>
                        </m:e>
                        <m:sub>
                          <m:r>
                            <a:rPr lang="en-GB" sz="2800" b="0" i="1" smtClean="0">
                              <a:latin typeface="Cambria Math" panose="02040503050406030204" pitchFamily="18" charset="0"/>
                            </a:rPr>
                            <m:t>𝑧</m:t>
                          </m:r>
                        </m:sub>
                      </m:sSub>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𝑡</m:t>
                          </m:r>
                        </m:e>
                      </m:d>
                      <m:r>
                        <a:rPr lang="en-GB" sz="2800" b="0" i="1" smtClean="0">
                          <a:latin typeface="Cambria Math" panose="02040503050406030204" pitchFamily="18" charset="0"/>
                        </a:rPr>
                        <m:t>=</m:t>
                      </m:r>
                      <m:sSub>
                        <m:sSubPr>
                          <m:ctrlPr>
                            <a:rPr lang="en-GB" sz="2800" i="1">
                              <a:latin typeface="Cambria Math" panose="02040503050406030204" pitchFamily="18" charset="0"/>
                              <a:ea typeface="Cambria Math" panose="02040503050406030204" pitchFamily="18" charset="0"/>
                            </a:rPr>
                          </m:ctrlPr>
                        </m:sSubPr>
                        <m:e>
                          <m:r>
                            <a:rPr lang="en-GB" sz="2800" i="1">
                              <a:latin typeface="Cambria Math" panose="02040503050406030204" pitchFamily="18" charset="0"/>
                              <a:ea typeface="Cambria Math" panose="02040503050406030204" pitchFamily="18" charset="0"/>
                            </a:rPr>
                            <m:t>𝜔</m:t>
                          </m:r>
                        </m:e>
                        <m:sub>
                          <m:r>
                            <a:rPr lang="en-GB" sz="2800" i="1">
                              <a:latin typeface="Cambria Math" panose="02040503050406030204" pitchFamily="18" charset="0"/>
                              <a:ea typeface="Cambria Math" panose="02040503050406030204" pitchFamily="18" charset="0"/>
                            </a:rPr>
                            <m:t>0</m:t>
                          </m:r>
                          <m:r>
                            <a:rPr lang="en-GB" sz="2800" i="1">
                              <a:latin typeface="Cambria Math" panose="02040503050406030204" pitchFamily="18" charset="0"/>
                              <a:ea typeface="Cambria Math" panose="02040503050406030204" pitchFamily="18" charset="0"/>
                            </a:rPr>
                            <m:t>,</m:t>
                          </m:r>
                          <m:r>
                            <a:rPr lang="en-GB" sz="2800" i="1">
                              <a:latin typeface="Cambria Math" panose="02040503050406030204" pitchFamily="18" charset="0"/>
                              <a:ea typeface="Cambria Math" panose="02040503050406030204" pitchFamily="18" charset="0"/>
                            </a:rPr>
                            <m:t>𝑧</m:t>
                          </m:r>
                        </m:sub>
                      </m:sSub>
                      <m:r>
                        <a:rPr lang="en-GB" sz="2800" b="0" i="1" smtClean="0">
                          <a:latin typeface="Cambria Math" panose="02040503050406030204" pitchFamily="18" charset="0"/>
                          <a:ea typeface="Cambria Math" panose="02040503050406030204" pitchFamily="18" charset="0"/>
                        </a:rPr>
                        <m:t>+</m:t>
                      </m:r>
                      <m:sSub>
                        <m:sSubPr>
                          <m:ctrlPr>
                            <a:rPr lang="en-GB" sz="2800" b="0" i="1" smtClean="0">
                              <a:latin typeface="Cambria Math" panose="02040503050406030204" pitchFamily="18" charset="0"/>
                              <a:ea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𝛼</m:t>
                          </m:r>
                        </m:e>
                        <m:sub>
                          <m:r>
                            <a:rPr lang="en-GB" sz="2800" b="0" i="1" smtClean="0">
                              <a:latin typeface="Cambria Math" panose="02040503050406030204" pitchFamily="18" charset="0"/>
                              <a:ea typeface="Cambria Math" panose="02040503050406030204" pitchFamily="18" charset="0"/>
                            </a:rPr>
                            <m:t>𝑧</m:t>
                          </m:r>
                        </m:sub>
                      </m:sSub>
                      <m:r>
                        <a:rPr lang="en-GB" sz="2800" b="0" i="1" smtClean="0">
                          <a:latin typeface="Cambria Math" panose="02040503050406030204" pitchFamily="18" charset="0"/>
                          <a:ea typeface="Cambria Math" panose="02040503050406030204" pitchFamily="18" charset="0"/>
                        </a:rPr>
                        <m:t>𝑡</m:t>
                      </m:r>
                    </m:oMath>
                  </m:oMathPara>
                </a14:m>
                <a:endParaRPr lang="en-US" sz="2800" dirty="0"/>
              </a:p>
              <a:p>
                <a:endParaRPr lang="en-US" sz="2800" dirty="0"/>
              </a:p>
            </p:txBody>
          </p:sp>
        </mc:Choice>
        <mc:Fallback>
          <p:sp>
            <p:nvSpPr>
              <p:cNvPr id="15" name="TextBox 14"/>
              <p:cNvSpPr txBox="1">
                <a:spLocks noRot="1" noChangeAspect="1" noMove="1" noResize="1" noEditPoints="1" noAdjustHandles="1" noChangeArrowheads="1" noChangeShapeType="1" noTextEdit="1"/>
              </p:cNvSpPr>
              <p:nvPr/>
            </p:nvSpPr>
            <p:spPr>
              <a:xfrm>
                <a:off x="2483768" y="1353012"/>
                <a:ext cx="2992422" cy="880690"/>
              </a:xfrm>
              <a:prstGeom prst="rect">
                <a:avLst/>
              </a:prstGeom>
              <a:blipFill rotWithShape="1">
                <a:blip r:embed="rId2"/>
                <a:stretch>
                  <a:fillRect l="-9" t="-52" r="-702" b="4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512838" y="1874025"/>
                <a:ext cx="5705986" cy="369332"/>
              </a:xfrm>
              <a:prstGeom prst="rect">
                <a:avLst/>
              </a:prstGeom>
              <a:noFill/>
            </p:spPr>
            <p:txBody>
              <a:bodyPr wrap="none" rtlCol="0">
                <a:spAutoFit/>
              </a:bodyPr>
              <a:lstStyle/>
              <a:p>
                <a:r>
                  <a:rPr lang="en-GB" dirty="0"/>
                  <a:t>At the time </a:t>
                </a:r>
                <a14:m>
                  <m:oMath xmlns:m="http://schemas.openxmlformats.org/officeDocument/2006/math">
                    <m:r>
                      <m:rPr>
                        <m:sty m:val="p"/>
                      </m:rPr>
                      <a:rPr lang="en-GB" b="0" i="0" smtClean="0">
                        <a:latin typeface="Cambria Math" panose="02040503050406030204" pitchFamily="18" charset="0"/>
                      </a:rPr>
                      <m:t>t</m:t>
                    </m:r>
                    <m:r>
                      <a:rPr lang="en-GB" b="0" i="0" smtClean="0">
                        <a:latin typeface="Cambria Math" panose="02040503050406030204" pitchFamily="18" charset="0"/>
                      </a:rPr>
                      <m:t>=</m:t>
                    </m:r>
                    <m:sSub>
                      <m:sSubPr>
                        <m:ctrlPr>
                          <a:rPr lang="en-GB"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0</m:t>
                        </m:r>
                      </m:sub>
                    </m:sSub>
                    <m:r>
                      <a:rPr lang="en-GB" b="0" i="1" smtClean="0">
                        <a:latin typeface="Cambria Math" panose="02040503050406030204" pitchFamily="18" charset="0"/>
                      </a:rPr>
                      <m:t>=</m:t>
                    </m:r>
                    <m:r>
                      <a:rPr lang="en-GB" b="0" i="1" smtClean="0">
                        <a:latin typeface="Cambria Math" panose="02040503050406030204" pitchFamily="18" charset="0"/>
                      </a:rPr>
                      <m:t>0</m:t>
                    </m:r>
                  </m:oMath>
                </a14:m>
                <a:r>
                  <a:rPr lang="en-US" dirty="0"/>
                  <a:t>, the angular position is </a:t>
                </a:r>
                <a14:m>
                  <m:oMath xmlns:m="http://schemas.openxmlformats.org/officeDocument/2006/math">
                    <m:r>
                      <a:rPr lang="en-US" i="1" smtClean="0">
                        <a:latin typeface="Cambria Math" panose="02040503050406030204" pitchFamily="18" charset="0"/>
                        <a:ea typeface="Cambria Math" panose="02040503050406030204" pitchFamily="18" charset="0"/>
                      </a:rPr>
                      <m:t>𝜃</m:t>
                    </m:r>
                    <m:d>
                      <m:dPr>
                        <m:ctrlPr>
                          <a:rPr lang="en-GB" b="0" i="1" smtClean="0">
                            <a:latin typeface="Cambria Math" panose="02040503050406030204" pitchFamily="18" charset="0"/>
                            <a:ea typeface="Cambria Math" panose="02040503050406030204" pitchFamily="18" charset="0"/>
                          </a:rPr>
                        </m:ctrlPr>
                      </m:dPr>
                      <m:e>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𝑡</m:t>
                            </m:r>
                          </m:e>
                          <m:sub>
                            <m:r>
                              <a:rPr lang="en-GB" b="0" i="1" smtClean="0">
                                <a:latin typeface="Cambria Math" panose="02040503050406030204" pitchFamily="18" charset="0"/>
                                <a:ea typeface="Cambria Math" panose="02040503050406030204" pitchFamily="18" charset="0"/>
                              </a:rPr>
                              <m:t>0</m:t>
                            </m:r>
                          </m:sub>
                        </m:sSub>
                      </m:e>
                    </m:d>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𝜃</m:t>
                        </m:r>
                      </m:e>
                      <m:sub>
                        <m:r>
                          <a:rPr lang="en-GB" b="0" i="1" smtClean="0">
                            <a:latin typeface="Cambria Math" panose="02040503050406030204" pitchFamily="18" charset="0"/>
                            <a:ea typeface="Cambria Math" panose="02040503050406030204" pitchFamily="18" charset="0"/>
                          </a:rPr>
                          <m:t>0</m:t>
                        </m:r>
                      </m:sub>
                    </m:sSub>
                  </m:oMath>
                </a14:m>
                <a:endParaRPr lang="en-US" dirty="0"/>
              </a:p>
            </p:txBody>
          </p:sp>
        </mc:Choice>
        <mc:Fallback>
          <p:sp>
            <p:nvSpPr>
              <p:cNvPr id="16" name="TextBox 15"/>
              <p:cNvSpPr txBox="1">
                <a:spLocks noRot="1" noChangeAspect="1" noMove="1" noResize="1" noEditPoints="1" noAdjustHandles="1" noChangeArrowheads="1" noChangeShapeType="1" noTextEdit="1"/>
              </p:cNvSpPr>
              <p:nvPr/>
            </p:nvSpPr>
            <p:spPr>
              <a:xfrm>
                <a:off x="512838" y="1874025"/>
                <a:ext cx="5705986" cy="369332"/>
              </a:xfrm>
              <a:prstGeom prst="rect">
                <a:avLst/>
              </a:prstGeom>
              <a:blipFill rotWithShape="1">
                <a:blip r:embed="rId3"/>
                <a:stretch>
                  <a:fillRect l="-7" t="-38" r="5" b="14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1187624" y="2600172"/>
                <a:ext cx="889411" cy="52591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rPr>
                            <m:t>𝑧</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r>
                            <a:rPr lang="en-GB" b="0" i="1" smtClean="0">
                              <a:latin typeface="Cambria Math" panose="02040503050406030204" pitchFamily="18" charset="0"/>
                              <a:ea typeface="Cambria Math" panose="02040503050406030204" pitchFamily="18" charset="0"/>
                            </a:rPr>
                            <m:t>𝜃</m:t>
                          </m:r>
                        </m:num>
                        <m:den>
                          <m:r>
                            <a:rPr lang="en-GB" b="0" i="1" smtClean="0">
                              <a:latin typeface="Cambria Math" panose="02040503050406030204" pitchFamily="18" charset="0"/>
                            </a:rPr>
                            <m:t>𝑑𝑡</m:t>
                          </m:r>
                        </m:den>
                      </m:f>
                    </m:oMath>
                  </m:oMathPara>
                </a14:m>
                <a:endParaRPr lang="en-US" dirty="0"/>
              </a:p>
            </p:txBody>
          </p:sp>
        </mc:Choice>
        <mc:Fallback>
          <p:sp>
            <p:nvSpPr>
              <p:cNvPr id="17" name="TextBox 16"/>
              <p:cNvSpPr txBox="1">
                <a:spLocks noRot="1" noChangeAspect="1" noMove="1" noResize="1" noEditPoints="1" noAdjustHandles="1" noChangeArrowheads="1" noChangeShapeType="1" noTextEdit="1"/>
              </p:cNvSpPr>
              <p:nvPr/>
            </p:nvSpPr>
            <p:spPr>
              <a:xfrm>
                <a:off x="1187624" y="2600172"/>
                <a:ext cx="889411" cy="525913"/>
              </a:xfrm>
              <a:prstGeom prst="rect">
                <a:avLst/>
              </a:prstGeom>
              <a:blipFill rotWithShape="1">
                <a:blip r:embed="rId4"/>
                <a:stretch>
                  <a:fillRect l="-20" t="-92" r="-3290" b="117"/>
                </a:stretch>
              </a:blipFill>
            </p:spPr>
            <p:txBody>
              <a:bodyPr/>
              <a:lstStyle/>
              <a:p>
                <a:r>
                  <a:rPr lang="zh-CN" altLang="en-US">
                    <a:noFill/>
                  </a:rPr>
                  <a:t> </a:t>
                </a:r>
              </a:p>
            </p:txBody>
          </p:sp>
        </mc:Fallback>
      </mc:AlternateContent>
      <p:sp>
        <p:nvSpPr>
          <p:cNvPr id="18" name="Right Arrow 17"/>
          <p:cNvSpPr/>
          <p:nvPr/>
        </p:nvSpPr>
        <p:spPr>
          <a:xfrm>
            <a:off x="2483768" y="2600172"/>
            <a:ext cx="50405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9" name="TextBox 18"/>
              <p:cNvSpPr txBox="1"/>
              <p:nvPr/>
            </p:nvSpPr>
            <p:spPr>
              <a:xfrm>
                <a:off x="3350653" y="2723731"/>
                <a:ext cx="111947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r>
                        <a:rPr lang="en-GB" b="0" i="1" smtClean="0">
                          <a:latin typeface="Cambria Math" panose="02040503050406030204" pitchFamily="18" charset="0"/>
                          <a:ea typeface="Cambria Math" panose="02040503050406030204" pitchFamily="18" charset="0"/>
                        </a:rPr>
                        <m:t>𝜃</m:t>
                      </m:r>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ea typeface="Cambria Math" panose="02040503050406030204" pitchFamily="18" charset="0"/>
                            </a:rPr>
                            <m:t>𝑧</m:t>
                          </m:r>
                        </m:sub>
                      </m:sSub>
                      <m:r>
                        <a:rPr lang="en-GB" b="0" i="1" smtClean="0">
                          <a:latin typeface="Cambria Math" panose="02040503050406030204" pitchFamily="18" charset="0"/>
                          <a:ea typeface="Cambria Math" panose="02040503050406030204" pitchFamily="18" charset="0"/>
                        </a:rPr>
                        <m:t>𝑑𝑡</m:t>
                      </m:r>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3350653" y="2723731"/>
                <a:ext cx="1119473" cy="276999"/>
              </a:xfrm>
              <a:prstGeom prst="rect">
                <a:avLst/>
              </a:prstGeom>
              <a:blipFill rotWithShape="1">
                <a:blip r:embed="rId5"/>
                <a:stretch>
                  <a:fillRect l="-35" t="-78" r="-2237" b="128"/>
                </a:stretch>
              </a:blipFill>
            </p:spPr>
            <p:txBody>
              <a:bodyPr/>
              <a:lstStyle/>
              <a:p>
                <a:r>
                  <a:rPr lang="zh-CN" altLang="en-US">
                    <a:noFill/>
                  </a:rPr>
                  <a:t> </a:t>
                </a:r>
              </a:p>
            </p:txBody>
          </p:sp>
        </mc:Fallback>
      </mc:AlternateContent>
      <p:sp>
        <p:nvSpPr>
          <p:cNvPr id="20" name="Right Arrow 19"/>
          <p:cNvSpPr/>
          <p:nvPr/>
        </p:nvSpPr>
        <p:spPr>
          <a:xfrm>
            <a:off x="5004048" y="2655716"/>
            <a:ext cx="50405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1" name="TextBox 20"/>
              <p:cNvSpPr txBox="1"/>
              <p:nvPr/>
            </p:nvSpPr>
            <p:spPr>
              <a:xfrm>
                <a:off x="2334503" y="3541795"/>
                <a:ext cx="5339090" cy="86549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𝜃</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𝑡</m:t>
                          </m:r>
                        </m:e>
                      </m:d>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𝜃</m:t>
                          </m:r>
                        </m:e>
                        <m:sub>
                          <m:r>
                            <a:rPr lang="en-GB" b="0" i="1" smtClean="0">
                              <a:latin typeface="Cambria Math" panose="02040503050406030204" pitchFamily="18" charset="0"/>
                              <a:ea typeface="Cambria Math" panose="02040503050406030204" pitchFamily="18" charset="0"/>
                            </a:rPr>
                            <m:t>0</m:t>
                          </m:r>
                        </m:sub>
                      </m:sSub>
                      <m:r>
                        <a:rPr lang="en-GB" b="0" i="1" smtClean="0">
                          <a:latin typeface="Cambria Math" panose="02040503050406030204" pitchFamily="18" charset="0"/>
                        </a:rPr>
                        <m:t>=</m:t>
                      </m:r>
                      <m:nary>
                        <m:naryPr>
                          <m:limLoc m:val="undOvr"/>
                          <m:ctrlPr>
                            <a:rPr lang="en-GB" b="0" i="1" smtClean="0">
                              <a:latin typeface="Cambria Math" panose="02040503050406030204" pitchFamily="18" charset="0"/>
                            </a:rPr>
                          </m:ctrlPr>
                        </m:naryPr>
                        <m:sub>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0</m:t>
                              </m:r>
                            </m:sub>
                          </m:sSub>
                        </m:sub>
                        <m:sup>
                          <m:r>
                            <a:rPr lang="en-GB" b="0" i="1" smtClean="0">
                              <a:latin typeface="Cambria Math" panose="02040503050406030204" pitchFamily="18" charset="0"/>
                            </a:rPr>
                            <m:t>𝑡</m:t>
                          </m:r>
                        </m:sup>
                        <m:e>
                          <m:d>
                            <m:dPr>
                              <m:ctrlPr>
                                <a:rPr lang="en-GB" b="0" i="1" smtClean="0">
                                  <a:latin typeface="Cambria Math" panose="02040503050406030204" pitchFamily="18" charset="0"/>
                                </a:rPr>
                              </m:ctrlPr>
                            </m:dPr>
                            <m:e>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𝜔</m:t>
                                  </m:r>
                                </m:e>
                                <m:sub>
                                  <m:r>
                                    <a:rPr lang="en-GB" i="1">
                                      <a:latin typeface="Cambria Math" panose="02040503050406030204" pitchFamily="18" charset="0"/>
                                      <a:ea typeface="Cambria Math" panose="02040503050406030204" pitchFamily="18" charset="0"/>
                                    </a:rPr>
                                    <m:t>0</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𝑧</m:t>
                                  </m:r>
                                </m:sub>
                              </m:sSub>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𝛼</m:t>
                                  </m:r>
                                </m:e>
                                <m:sub>
                                  <m:r>
                                    <a:rPr lang="en-GB" i="1">
                                      <a:latin typeface="Cambria Math" panose="02040503050406030204" pitchFamily="18" charset="0"/>
                                      <a:ea typeface="Cambria Math" panose="02040503050406030204" pitchFamily="18" charset="0"/>
                                    </a:rPr>
                                    <m:t>𝑧</m:t>
                                  </m:r>
                                </m:sub>
                              </m:sSub>
                              <m:r>
                                <a:rPr lang="en-GB" i="1">
                                  <a:latin typeface="Cambria Math" panose="02040503050406030204" pitchFamily="18" charset="0"/>
                                  <a:ea typeface="Cambria Math" panose="02040503050406030204" pitchFamily="18" charset="0"/>
                                </a:rPr>
                                <m:t>𝑡</m:t>
                              </m:r>
                              <m:r>
                                <m:rPr>
                                  <m:nor/>
                                </m:rPr>
                                <a:rPr lang="en-US" dirty="0">
                                  <a:latin typeface="Cambria Math" panose="02040503050406030204" pitchFamily="18" charset="0"/>
                                </a:rPr>
                                <m:t> </m:t>
                              </m:r>
                            </m:e>
                          </m:d>
                          <m:r>
                            <a:rPr lang="en-GB" b="0" i="1" smtClean="0">
                              <a:latin typeface="Cambria Math" panose="02040503050406030204" pitchFamily="18" charset="0"/>
                            </a:rPr>
                            <m:t>𝑑𝑡</m:t>
                          </m:r>
                        </m:e>
                      </m:nary>
                      <m:r>
                        <a:rPr lang="en-GB" b="0" i="1" smtClean="0">
                          <a:latin typeface="Cambria Math" panose="02040503050406030204" pitchFamily="18" charset="0"/>
                        </a:rPr>
                        <m:t>=</m:t>
                      </m:r>
                      <m:nary>
                        <m:naryPr>
                          <m:limLoc m:val="undOvr"/>
                          <m:ctrlPr>
                            <a:rPr lang="en-GB" b="0" i="1" smtClean="0">
                              <a:latin typeface="Cambria Math" panose="02040503050406030204" pitchFamily="18" charset="0"/>
                            </a:rPr>
                          </m:ctrlPr>
                        </m:naryPr>
                        <m:sub>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0</m:t>
                              </m:r>
                            </m:sub>
                          </m:sSub>
                        </m:sub>
                        <m:sup>
                          <m:r>
                            <a:rPr lang="en-GB" b="0" i="1" smtClean="0">
                              <a:latin typeface="Cambria Math" panose="02040503050406030204" pitchFamily="18" charset="0"/>
                            </a:rPr>
                            <m:t>𝑡</m:t>
                          </m:r>
                        </m:sup>
                        <m:e>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𝜔</m:t>
                              </m:r>
                            </m:e>
                            <m:sub>
                              <m:r>
                                <a:rPr lang="en-GB" i="1">
                                  <a:latin typeface="Cambria Math" panose="02040503050406030204" pitchFamily="18" charset="0"/>
                                  <a:ea typeface="Cambria Math" panose="02040503050406030204" pitchFamily="18" charset="0"/>
                                </a:rPr>
                                <m:t>0</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𝑧</m:t>
                              </m:r>
                            </m:sub>
                          </m:sSub>
                          <m:r>
                            <a:rPr lang="en-GB" b="0" i="1" smtClean="0">
                              <a:latin typeface="Cambria Math" panose="02040503050406030204" pitchFamily="18" charset="0"/>
                              <a:ea typeface="Cambria Math" panose="02040503050406030204" pitchFamily="18" charset="0"/>
                            </a:rPr>
                            <m:t>𝑑𝑡</m:t>
                          </m:r>
                        </m:e>
                      </m:nary>
                      <m:r>
                        <a:rPr lang="en-GB" b="0" i="1" smtClean="0">
                          <a:latin typeface="Cambria Math" panose="02040503050406030204" pitchFamily="18" charset="0"/>
                        </a:rPr>
                        <m:t>+</m:t>
                      </m:r>
                      <m:nary>
                        <m:naryPr>
                          <m:limLoc m:val="undOvr"/>
                          <m:ctrlPr>
                            <a:rPr lang="en-GB" i="1">
                              <a:latin typeface="Cambria Math" panose="02040503050406030204" pitchFamily="18" charset="0"/>
                            </a:rPr>
                          </m:ctrlPr>
                        </m:naryPr>
                        <m:sub>
                          <m:sSub>
                            <m:sSubPr>
                              <m:ctrlPr>
                                <a:rPr lang="en-GB" i="1">
                                  <a:latin typeface="Cambria Math" panose="02040503050406030204" pitchFamily="18" charset="0"/>
                                </a:rPr>
                              </m:ctrlPr>
                            </m:sSubPr>
                            <m:e>
                              <m:r>
                                <a:rPr lang="en-GB" i="1">
                                  <a:latin typeface="Cambria Math" panose="02040503050406030204" pitchFamily="18" charset="0"/>
                                </a:rPr>
                                <m:t>𝑡</m:t>
                              </m:r>
                            </m:e>
                            <m:sub>
                              <m:r>
                                <a:rPr lang="en-GB" i="1">
                                  <a:latin typeface="Cambria Math" panose="02040503050406030204" pitchFamily="18" charset="0"/>
                                </a:rPr>
                                <m:t>0</m:t>
                              </m:r>
                            </m:sub>
                          </m:sSub>
                        </m:sub>
                        <m:sup>
                          <m:r>
                            <a:rPr lang="en-GB" i="1">
                              <a:latin typeface="Cambria Math" panose="02040503050406030204" pitchFamily="18" charset="0"/>
                            </a:rPr>
                            <m:t>𝑡</m:t>
                          </m:r>
                        </m:sup>
                        <m:e>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𝛼</m:t>
                              </m:r>
                            </m:e>
                            <m:sub>
                              <m:r>
                                <a:rPr lang="en-GB" b="0" i="1" smtClean="0">
                                  <a:latin typeface="Cambria Math" panose="02040503050406030204" pitchFamily="18" charset="0"/>
                                </a:rPr>
                                <m:t>𝑧</m:t>
                              </m:r>
                            </m:sub>
                          </m:sSub>
                          <m:r>
                            <a:rPr lang="en-GB" b="0" i="1" smtClean="0">
                              <a:latin typeface="Cambria Math" panose="02040503050406030204" pitchFamily="18" charset="0"/>
                            </a:rPr>
                            <m:t>𝑡</m:t>
                          </m:r>
                          <m:r>
                            <a:rPr lang="en-GB" i="1">
                              <a:latin typeface="Cambria Math" panose="02040503050406030204" pitchFamily="18" charset="0"/>
                              <a:ea typeface="Cambria Math" panose="02040503050406030204" pitchFamily="18" charset="0"/>
                            </a:rPr>
                            <m:t>𝑑𝑡</m:t>
                          </m:r>
                        </m:e>
                      </m:nary>
                    </m:oMath>
                  </m:oMathPara>
                </a14:m>
                <a:endParaRPr lang="en-US" dirty="0"/>
              </a:p>
            </p:txBody>
          </p:sp>
        </mc:Choice>
        <mc:Fallback>
          <p:sp>
            <p:nvSpPr>
              <p:cNvPr id="21" name="TextBox 20"/>
              <p:cNvSpPr txBox="1">
                <a:spLocks noRot="1" noChangeAspect="1" noMove="1" noResize="1" noEditPoints="1" noAdjustHandles="1" noChangeArrowheads="1" noChangeShapeType="1" noTextEdit="1"/>
              </p:cNvSpPr>
              <p:nvPr/>
            </p:nvSpPr>
            <p:spPr>
              <a:xfrm>
                <a:off x="2334503" y="3541795"/>
                <a:ext cx="5339090" cy="865493"/>
              </a:xfrm>
              <a:prstGeom prst="rect">
                <a:avLst/>
              </a:prstGeom>
              <a:blipFill rotWithShape="1">
                <a:blip r:embed="rId6"/>
                <a:stretch>
                  <a:fillRect l="-5" t="-46" r="5" b="4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TextBox 21"/>
              <p:cNvSpPr txBox="1"/>
              <p:nvPr/>
            </p:nvSpPr>
            <p:spPr>
              <a:xfrm>
                <a:off x="5858244" y="2519343"/>
                <a:ext cx="1962910" cy="88319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nary>
                        <m:naryPr>
                          <m:limLoc m:val="undOvr"/>
                          <m:ctrlPr>
                            <a:rPr lang="en-US" i="1" smtClean="0">
                              <a:latin typeface="Cambria Math" panose="02040503050406030204" pitchFamily="18" charset="0"/>
                            </a:rPr>
                          </m:ctrlPr>
                        </m:naryPr>
                        <m:sub>
                          <m:r>
                            <m:rPr>
                              <m:brk m:alnAt="24"/>
                            </m:rPr>
                            <a:rPr lang="en-US" i="1" smtClean="0">
                              <a:latin typeface="Cambria Math" panose="02040503050406030204" pitchFamily="18" charset="0"/>
                              <a:ea typeface="Cambria Math" panose="02040503050406030204" pitchFamily="18" charset="0"/>
                            </a:rPr>
                            <m:t>𝜃</m:t>
                          </m:r>
                          <m:r>
                            <a:rPr lang="en-US" i="1"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𝑡</m:t>
                              </m:r>
                            </m:e>
                            <m:sub>
                              <m:r>
                                <a:rPr lang="en-GB" b="0" i="1" smtClean="0">
                                  <a:latin typeface="Cambria Math" panose="02040503050406030204" pitchFamily="18" charset="0"/>
                                  <a:ea typeface="Cambria Math" panose="02040503050406030204" pitchFamily="18" charset="0"/>
                                </a:rPr>
                                <m:t>0</m:t>
                              </m:r>
                            </m:sub>
                          </m:sSub>
                          <m:r>
                            <m:rPr>
                              <m:brk m:alnAt="24"/>
                            </m:rPr>
                            <a:rPr lang="en-GB" b="0" i="1" smtClean="0">
                              <a:latin typeface="Cambria Math" panose="02040503050406030204" pitchFamily="18" charset="0"/>
                              <a:ea typeface="Cambria Math" panose="02040503050406030204" pitchFamily="18" charset="0"/>
                            </a:rPr>
                            <m:t>)</m:t>
                          </m:r>
                        </m:sub>
                        <m:sup>
                          <m:r>
                            <a:rPr lang="en-US" i="1" smtClean="0">
                              <a:latin typeface="Cambria Math" panose="02040503050406030204" pitchFamily="18" charset="0"/>
                              <a:ea typeface="Cambria Math" panose="02040503050406030204" pitchFamily="18" charset="0"/>
                            </a:rPr>
                            <m:t>𝜃</m:t>
                          </m:r>
                          <m:r>
                            <a:rPr lang="en-US" i="1"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sup>
                        <m:e>
                          <m:r>
                            <a:rPr lang="en-GB" b="0" i="1" smtClean="0">
                              <a:latin typeface="Cambria Math" panose="02040503050406030204" pitchFamily="18" charset="0"/>
                            </a:rPr>
                            <m:t>𝑑</m:t>
                          </m:r>
                          <m:r>
                            <a:rPr lang="en-GB" b="0" i="1" smtClean="0">
                              <a:latin typeface="Cambria Math" panose="02040503050406030204" pitchFamily="18" charset="0"/>
                              <a:ea typeface="Cambria Math" panose="02040503050406030204" pitchFamily="18" charset="0"/>
                            </a:rPr>
                            <m:t>𝜃</m:t>
                          </m:r>
                        </m:e>
                      </m:nary>
                      <m:r>
                        <a:rPr lang="en-GB" b="0" i="1" smtClean="0">
                          <a:latin typeface="Cambria Math" panose="02040503050406030204" pitchFamily="18" charset="0"/>
                        </a:rPr>
                        <m:t>=</m:t>
                      </m:r>
                      <m:nary>
                        <m:naryPr>
                          <m:limLoc m:val="undOvr"/>
                          <m:ctrlPr>
                            <a:rPr lang="en-GB" b="0" i="1" smtClean="0">
                              <a:latin typeface="Cambria Math" panose="02040503050406030204" pitchFamily="18" charset="0"/>
                            </a:rPr>
                          </m:ctrlPr>
                        </m:naryPr>
                        <m:sub>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0</m:t>
                              </m:r>
                            </m:sub>
                          </m:sSub>
                        </m:sub>
                        <m:sup>
                          <m:r>
                            <a:rPr lang="en-GB" b="0" i="1" smtClean="0">
                              <a:latin typeface="Cambria Math" panose="02040503050406030204" pitchFamily="18" charset="0"/>
                            </a:rPr>
                            <m:t>𝑡</m:t>
                          </m:r>
                        </m:sup>
                        <m:e>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rPr>
                                <m:t>𝑧</m:t>
                              </m:r>
                            </m:sub>
                          </m:sSub>
                          <m:r>
                            <a:rPr lang="en-GB" b="0" i="1" smtClean="0">
                              <a:latin typeface="Cambria Math" panose="02040503050406030204" pitchFamily="18" charset="0"/>
                            </a:rPr>
                            <m:t>𝑑𝑡</m:t>
                          </m:r>
                        </m:e>
                      </m:nary>
                    </m:oMath>
                  </m:oMathPara>
                </a14:m>
                <a:endParaRPr lang="en-US" dirty="0"/>
              </a:p>
            </p:txBody>
          </p:sp>
        </mc:Choice>
        <mc:Fallback>
          <p:sp>
            <p:nvSpPr>
              <p:cNvPr id="22" name="TextBox 21"/>
              <p:cNvSpPr txBox="1">
                <a:spLocks noRot="1" noChangeAspect="1" noMove="1" noResize="1" noEditPoints="1" noAdjustHandles="1" noChangeArrowheads="1" noChangeShapeType="1" noTextEdit="1"/>
              </p:cNvSpPr>
              <p:nvPr/>
            </p:nvSpPr>
            <p:spPr>
              <a:xfrm>
                <a:off x="5858244" y="2519343"/>
                <a:ext cx="1962910" cy="883190"/>
              </a:xfrm>
              <a:prstGeom prst="rect">
                <a:avLst/>
              </a:prstGeom>
              <a:blipFill rotWithShape="1">
                <a:blip r:embed="rId7"/>
                <a:stretch>
                  <a:fillRect l="-19" t="-34" r="25" b="-35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TextBox 22"/>
              <p:cNvSpPr txBox="1"/>
              <p:nvPr/>
            </p:nvSpPr>
            <p:spPr>
              <a:xfrm>
                <a:off x="2077035" y="4689051"/>
                <a:ext cx="4332404" cy="5186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𝜃</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𝑡</m:t>
                          </m:r>
                        </m:e>
                      </m:d>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𝜃</m:t>
                          </m:r>
                        </m:e>
                        <m:sub>
                          <m:r>
                            <a:rPr lang="en-GB" b="0" i="1" smtClean="0">
                              <a:latin typeface="Cambria Math" panose="02040503050406030204" pitchFamily="18" charset="0"/>
                              <a:ea typeface="Cambria Math" panose="02040503050406030204" pitchFamily="18" charset="0"/>
                            </a:rPr>
                            <m:t>0</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𝑧</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0</m:t>
                              </m:r>
                            </m:sub>
                          </m:sSub>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𝛼</m:t>
                          </m:r>
                        </m:e>
                        <m:sub>
                          <m:r>
                            <a:rPr lang="en-GB" b="0" i="1" smtClean="0">
                              <a:latin typeface="Cambria Math" panose="02040503050406030204" pitchFamily="18" charset="0"/>
                            </a:rPr>
                            <m:t>𝑧</m:t>
                          </m:r>
                        </m:sub>
                      </m:sSub>
                      <m:sSup>
                        <m:sSupPr>
                          <m:ctrlPr>
                            <a:rPr lang="en-GB" b="0" i="1" smtClean="0">
                              <a:latin typeface="Cambria Math" panose="02040503050406030204" pitchFamily="18" charset="0"/>
                            </a:rPr>
                          </m:ctrlPr>
                        </m:sSupPr>
                        <m:e>
                          <m:r>
                            <a:rPr lang="en-GB" b="0" i="1" smtClean="0">
                              <a:latin typeface="Cambria Math" panose="02040503050406030204" pitchFamily="18" charset="0"/>
                            </a:rPr>
                            <m:t>𝑡</m:t>
                          </m:r>
                        </m:e>
                        <m:sup>
                          <m:r>
                            <a:rPr lang="en-GB" b="0" i="1" smtClean="0">
                              <a:latin typeface="Cambria Math" panose="02040503050406030204" pitchFamily="18" charset="0"/>
                            </a:rPr>
                            <m:t>2</m:t>
                          </m:r>
                        </m:sup>
                      </m:sSup>
                      <m:r>
                        <a:rPr lang="en-GB" b="0" i="1"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den>
                      </m:f>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𝛼</m:t>
                          </m:r>
                        </m:e>
                        <m:sub>
                          <m:r>
                            <a:rPr lang="en-GB" i="1">
                              <a:latin typeface="Cambria Math" panose="02040503050406030204" pitchFamily="18" charset="0"/>
                            </a:rPr>
                            <m:t>𝑧</m:t>
                          </m:r>
                        </m:sub>
                      </m:sSub>
                      <m:sSup>
                        <m:sSupPr>
                          <m:ctrlPr>
                            <a:rPr lang="en-GB" i="1">
                              <a:latin typeface="Cambria Math" panose="02040503050406030204" pitchFamily="18" charset="0"/>
                            </a:rPr>
                          </m:ctrlPr>
                        </m:sSupPr>
                        <m:e>
                          <m:sSub>
                            <m:sSubPr>
                              <m:ctrlPr>
                                <a:rPr lang="en-GB"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0</m:t>
                              </m:r>
                            </m:sub>
                          </m:sSub>
                        </m:e>
                        <m:sup>
                          <m:r>
                            <a:rPr lang="en-GB" i="1">
                              <a:latin typeface="Cambria Math" panose="02040503050406030204" pitchFamily="18" charset="0"/>
                            </a:rPr>
                            <m:t>2</m:t>
                          </m:r>
                        </m:sup>
                      </m:sSup>
                    </m:oMath>
                  </m:oMathPara>
                </a14:m>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2077035" y="4689051"/>
                <a:ext cx="4332404" cy="518604"/>
              </a:xfrm>
              <a:prstGeom prst="rect">
                <a:avLst/>
              </a:prstGeom>
              <a:blipFill rotWithShape="1">
                <a:blip r:embed="rId8"/>
                <a:stretch>
                  <a:fillRect l="-14" t="-41" r="9" b="4"/>
                </a:stretch>
              </a:blipFill>
            </p:spPr>
            <p:txBody>
              <a:bodyPr/>
              <a:lstStyle/>
              <a:p>
                <a:r>
                  <a:rPr lang="zh-CN" altLang="en-US">
                    <a:noFill/>
                  </a:rPr>
                  <a:t> </a:t>
                </a:r>
              </a:p>
            </p:txBody>
          </p:sp>
        </mc:Fallback>
      </mc:AlternateContent>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835696" y="5207655"/>
            <a:ext cx="4281259" cy="10296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9468" y="116632"/>
            <a:ext cx="8229600" cy="1143000"/>
          </a:xfrm>
        </p:spPr>
        <p:txBody>
          <a:bodyPr/>
          <a:lstStyle/>
          <a:p>
            <a:r>
              <a:rPr lang="en-GB" sz="2800" dirty="0"/>
              <a:t>Particular case: Rotation uniformly accelerated </a:t>
            </a:r>
            <a:endParaRPr lang="en-US" sz="28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10" name="TextBox 9"/>
              <p:cNvSpPr txBox="1"/>
              <p:nvPr/>
            </p:nvSpPr>
            <p:spPr>
              <a:xfrm>
                <a:off x="512838" y="764704"/>
                <a:ext cx="5874750" cy="381515"/>
              </a:xfrm>
              <a:prstGeom prst="rect">
                <a:avLst/>
              </a:prstGeom>
              <a:noFill/>
            </p:spPr>
            <p:txBody>
              <a:bodyPr wrap="none" rtlCol="0">
                <a:spAutoFit/>
              </a:bodyPr>
              <a:lstStyle/>
              <a:p>
                <a:r>
                  <a:rPr lang="en-GB" dirty="0"/>
                  <a:t>At the time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𝑡</m:t>
                        </m:r>
                      </m:e>
                      <m:sub>
                        <m:r>
                          <a:rPr lang="en-GB" b="0" i="1" smtClean="0">
                            <a:latin typeface="Cambria Math" panose="02040503050406030204" pitchFamily="18" charset="0"/>
                          </a:rPr>
                          <m:t>0</m:t>
                        </m:r>
                      </m:sub>
                    </m:sSub>
                    <m:r>
                      <a:rPr lang="en-GB" b="0" i="1" smtClean="0">
                        <a:latin typeface="Cambria Math" panose="02040503050406030204" pitchFamily="18" charset="0"/>
                      </a:rPr>
                      <m:t>=</m:t>
                    </m:r>
                    <m:r>
                      <a:rPr lang="en-GB" b="0" i="1" smtClean="0">
                        <a:latin typeface="Cambria Math" panose="02040503050406030204" pitchFamily="18" charset="0"/>
                      </a:rPr>
                      <m:t>0</m:t>
                    </m:r>
                  </m:oMath>
                </a14:m>
                <a:r>
                  <a:rPr lang="en-US" dirty="0"/>
                  <a:t>, the angular velocity is </a:t>
                </a:r>
                <a14:m>
                  <m:oMath xmlns:m="http://schemas.openxmlformats.org/officeDocument/2006/math">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ea typeface="Cambria Math" panose="02040503050406030204" pitchFamily="18" charset="0"/>
                          </a:rPr>
                          <m:t>𝑧</m:t>
                        </m:r>
                      </m:sub>
                    </m:sSub>
                    <m:d>
                      <m:dPr>
                        <m:ctrlPr>
                          <a:rPr lang="en-GB" b="0" i="1" smtClean="0">
                            <a:latin typeface="Cambria Math" panose="02040503050406030204" pitchFamily="18" charset="0"/>
                            <a:ea typeface="Cambria Math" panose="02040503050406030204" pitchFamily="18" charset="0"/>
                          </a:rPr>
                        </m:ctrlPr>
                      </m:dPr>
                      <m:e>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𝑡</m:t>
                            </m:r>
                          </m:e>
                          <m:sub>
                            <m:r>
                              <a:rPr lang="en-GB" b="0" i="1" smtClean="0">
                                <a:latin typeface="Cambria Math" panose="02040503050406030204" pitchFamily="18" charset="0"/>
                                <a:ea typeface="Cambria Math" panose="02040503050406030204" pitchFamily="18" charset="0"/>
                              </a:rPr>
                              <m:t>0</m:t>
                            </m:r>
                          </m:sub>
                        </m:sSub>
                      </m:e>
                    </m:d>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ea typeface="Cambria Math" panose="02040503050406030204" pitchFamily="18" charset="0"/>
                          </a:rPr>
                          <m:t>0</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𝑧</m:t>
                        </m:r>
                      </m:sub>
                    </m:sSub>
                  </m:oMath>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512838" y="764704"/>
                <a:ext cx="5874750" cy="381515"/>
              </a:xfrm>
              <a:prstGeom prst="rect">
                <a:avLst/>
              </a:prstGeom>
              <a:blipFill rotWithShape="1">
                <a:blip r:embed="rId1"/>
                <a:stretch>
                  <a:fillRect l="-7" t="-43" r="2" b="1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2483768" y="1353012"/>
                <a:ext cx="2992422" cy="88069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i="1" smtClean="0">
                              <a:latin typeface="Cambria Math" panose="02040503050406030204" pitchFamily="18" charset="0"/>
                              <a:ea typeface="Cambria Math" panose="02040503050406030204" pitchFamily="18" charset="0"/>
                            </a:rPr>
                            <m:t>𝜔</m:t>
                          </m:r>
                        </m:e>
                        <m:sub>
                          <m:r>
                            <a:rPr lang="en-GB" sz="2800" b="0" i="1" smtClean="0">
                              <a:latin typeface="Cambria Math" panose="02040503050406030204" pitchFamily="18" charset="0"/>
                            </a:rPr>
                            <m:t>𝑧</m:t>
                          </m:r>
                        </m:sub>
                      </m:sSub>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𝑡</m:t>
                          </m:r>
                        </m:e>
                      </m:d>
                      <m:r>
                        <a:rPr lang="en-GB" sz="2800" b="0" i="1" smtClean="0">
                          <a:latin typeface="Cambria Math" panose="02040503050406030204" pitchFamily="18" charset="0"/>
                        </a:rPr>
                        <m:t>=</m:t>
                      </m:r>
                      <m:sSub>
                        <m:sSubPr>
                          <m:ctrlPr>
                            <a:rPr lang="en-GB" sz="2800" i="1">
                              <a:latin typeface="Cambria Math" panose="02040503050406030204" pitchFamily="18" charset="0"/>
                              <a:ea typeface="Cambria Math" panose="02040503050406030204" pitchFamily="18" charset="0"/>
                            </a:rPr>
                          </m:ctrlPr>
                        </m:sSubPr>
                        <m:e>
                          <m:r>
                            <a:rPr lang="en-GB" sz="2800" i="1">
                              <a:latin typeface="Cambria Math" panose="02040503050406030204" pitchFamily="18" charset="0"/>
                              <a:ea typeface="Cambria Math" panose="02040503050406030204" pitchFamily="18" charset="0"/>
                            </a:rPr>
                            <m:t>𝜔</m:t>
                          </m:r>
                        </m:e>
                        <m:sub>
                          <m:r>
                            <a:rPr lang="en-GB" sz="2800" i="1">
                              <a:latin typeface="Cambria Math" panose="02040503050406030204" pitchFamily="18" charset="0"/>
                              <a:ea typeface="Cambria Math" panose="02040503050406030204" pitchFamily="18" charset="0"/>
                            </a:rPr>
                            <m:t>0</m:t>
                          </m:r>
                          <m:r>
                            <a:rPr lang="en-GB" sz="2800" i="1">
                              <a:latin typeface="Cambria Math" panose="02040503050406030204" pitchFamily="18" charset="0"/>
                              <a:ea typeface="Cambria Math" panose="02040503050406030204" pitchFamily="18" charset="0"/>
                            </a:rPr>
                            <m:t>,</m:t>
                          </m:r>
                          <m:r>
                            <a:rPr lang="en-GB" sz="2800" i="1">
                              <a:latin typeface="Cambria Math" panose="02040503050406030204" pitchFamily="18" charset="0"/>
                              <a:ea typeface="Cambria Math" panose="02040503050406030204" pitchFamily="18" charset="0"/>
                            </a:rPr>
                            <m:t>𝑧</m:t>
                          </m:r>
                        </m:sub>
                      </m:sSub>
                      <m:r>
                        <a:rPr lang="en-GB" sz="2800" b="0" i="1" smtClean="0">
                          <a:latin typeface="Cambria Math" panose="02040503050406030204" pitchFamily="18" charset="0"/>
                          <a:ea typeface="Cambria Math" panose="02040503050406030204" pitchFamily="18" charset="0"/>
                        </a:rPr>
                        <m:t>+</m:t>
                      </m:r>
                      <m:sSub>
                        <m:sSubPr>
                          <m:ctrlPr>
                            <a:rPr lang="en-GB" sz="2800" b="0" i="1" smtClean="0">
                              <a:latin typeface="Cambria Math" panose="02040503050406030204" pitchFamily="18" charset="0"/>
                              <a:ea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𝛼</m:t>
                          </m:r>
                        </m:e>
                        <m:sub>
                          <m:r>
                            <a:rPr lang="en-GB" sz="2800" b="0" i="1" smtClean="0">
                              <a:latin typeface="Cambria Math" panose="02040503050406030204" pitchFamily="18" charset="0"/>
                              <a:ea typeface="Cambria Math" panose="02040503050406030204" pitchFamily="18" charset="0"/>
                            </a:rPr>
                            <m:t>𝑧</m:t>
                          </m:r>
                        </m:sub>
                      </m:sSub>
                      <m:r>
                        <a:rPr lang="en-GB" sz="2800" b="0" i="1" smtClean="0">
                          <a:latin typeface="Cambria Math" panose="02040503050406030204" pitchFamily="18" charset="0"/>
                          <a:ea typeface="Cambria Math" panose="02040503050406030204" pitchFamily="18" charset="0"/>
                        </a:rPr>
                        <m:t>𝑡</m:t>
                      </m:r>
                    </m:oMath>
                  </m:oMathPara>
                </a14:m>
                <a:endParaRPr lang="en-US" sz="2800" dirty="0"/>
              </a:p>
              <a:p>
                <a:endParaRPr lang="en-US" sz="2800" dirty="0"/>
              </a:p>
            </p:txBody>
          </p:sp>
        </mc:Choice>
        <mc:Fallback>
          <p:sp>
            <p:nvSpPr>
              <p:cNvPr id="15" name="TextBox 14"/>
              <p:cNvSpPr txBox="1">
                <a:spLocks noRot="1" noChangeAspect="1" noMove="1" noResize="1" noEditPoints="1" noAdjustHandles="1" noChangeArrowheads="1" noChangeShapeType="1" noTextEdit="1"/>
              </p:cNvSpPr>
              <p:nvPr/>
            </p:nvSpPr>
            <p:spPr>
              <a:xfrm>
                <a:off x="2483768" y="1353012"/>
                <a:ext cx="2992422" cy="880690"/>
              </a:xfrm>
              <a:prstGeom prst="rect">
                <a:avLst/>
              </a:prstGeom>
              <a:blipFill rotWithShape="1">
                <a:blip r:embed="rId2"/>
                <a:stretch>
                  <a:fillRect l="-9" t="-52" r="-702" b="4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512838" y="1874025"/>
                <a:ext cx="5705986" cy="369332"/>
              </a:xfrm>
              <a:prstGeom prst="rect">
                <a:avLst/>
              </a:prstGeom>
              <a:noFill/>
            </p:spPr>
            <p:txBody>
              <a:bodyPr wrap="none" rtlCol="0">
                <a:spAutoFit/>
              </a:bodyPr>
              <a:lstStyle/>
              <a:p>
                <a:r>
                  <a:rPr lang="en-GB" dirty="0"/>
                  <a:t>At the time </a:t>
                </a:r>
                <a14:m>
                  <m:oMath xmlns:m="http://schemas.openxmlformats.org/officeDocument/2006/math">
                    <m:r>
                      <m:rPr>
                        <m:sty m:val="p"/>
                      </m:rPr>
                      <a:rPr lang="en-GB" b="0" i="0" smtClean="0">
                        <a:latin typeface="Cambria Math" panose="02040503050406030204" pitchFamily="18" charset="0"/>
                      </a:rPr>
                      <m:t>t</m:t>
                    </m:r>
                    <m:r>
                      <a:rPr lang="en-GB" b="0" i="0" smtClean="0">
                        <a:latin typeface="Cambria Math" panose="02040503050406030204" pitchFamily="18" charset="0"/>
                      </a:rPr>
                      <m:t>=</m:t>
                    </m:r>
                    <m:sSub>
                      <m:sSubPr>
                        <m:ctrlPr>
                          <a:rPr lang="en-GB"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0</m:t>
                        </m:r>
                      </m:sub>
                    </m:sSub>
                    <m:r>
                      <a:rPr lang="en-GB" b="0" i="1" smtClean="0">
                        <a:latin typeface="Cambria Math" panose="02040503050406030204" pitchFamily="18" charset="0"/>
                      </a:rPr>
                      <m:t>=</m:t>
                    </m:r>
                    <m:r>
                      <a:rPr lang="en-GB" b="0" i="1" smtClean="0">
                        <a:latin typeface="Cambria Math" panose="02040503050406030204" pitchFamily="18" charset="0"/>
                      </a:rPr>
                      <m:t>0</m:t>
                    </m:r>
                  </m:oMath>
                </a14:m>
                <a:r>
                  <a:rPr lang="en-US" dirty="0"/>
                  <a:t>, the angular position is </a:t>
                </a:r>
                <a14:m>
                  <m:oMath xmlns:m="http://schemas.openxmlformats.org/officeDocument/2006/math">
                    <m:r>
                      <a:rPr lang="en-US" i="1" smtClean="0">
                        <a:latin typeface="Cambria Math" panose="02040503050406030204" pitchFamily="18" charset="0"/>
                        <a:ea typeface="Cambria Math" panose="02040503050406030204" pitchFamily="18" charset="0"/>
                      </a:rPr>
                      <m:t>𝜃</m:t>
                    </m:r>
                    <m:d>
                      <m:dPr>
                        <m:ctrlPr>
                          <a:rPr lang="en-GB" b="0" i="1" smtClean="0">
                            <a:latin typeface="Cambria Math" panose="02040503050406030204" pitchFamily="18" charset="0"/>
                            <a:ea typeface="Cambria Math" panose="02040503050406030204" pitchFamily="18" charset="0"/>
                          </a:rPr>
                        </m:ctrlPr>
                      </m:dPr>
                      <m:e>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𝑡</m:t>
                            </m:r>
                          </m:e>
                          <m:sub>
                            <m:r>
                              <a:rPr lang="en-GB" b="0" i="1" smtClean="0">
                                <a:latin typeface="Cambria Math" panose="02040503050406030204" pitchFamily="18" charset="0"/>
                                <a:ea typeface="Cambria Math" panose="02040503050406030204" pitchFamily="18" charset="0"/>
                              </a:rPr>
                              <m:t>0</m:t>
                            </m:r>
                          </m:sub>
                        </m:sSub>
                      </m:e>
                    </m:d>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𝜃</m:t>
                        </m:r>
                      </m:e>
                      <m:sub>
                        <m:r>
                          <a:rPr lang="en-GB" b="0" i="1" smtClean="0">
                            <a:latin typeface="Cambria Math" panose="02040503050406030204" pitchFamily="18" charset="0"/>
                            <a:ea typeface="Cambria Math" panose="02040503050406030204" pitchFamily="18" charset="0"/>
                          </a:rPr>
                          <m:t>0</m:t>
                        </m:r>
                      </m:sub>
                    </m:sSub>
                  </m:oMath>
                </a14:m>
                <a:endParaRPr lang="en-US" dirty="0"/>
              </a:p>
            </p:txBody>
          </p:sp>
        </mc:Choice>
        <mc:Fallback>
          <p:sp>
            <p:nvSpPr>
              <p:cNvPr id="16" name="TextBox 15"/>
              <p:cNvSpPr txBox="1">
                <a:spLocks noRot="1" noChangeAspect="1" noMove="1" noResize="1" noEditPoints="1" noAdjustHandles="1" noChangeArrowheads="1" noChangeShapeType="1" noTextEdit="1"/>
              </p:cNvSpPr>
              <p:nvPr/>
            </p:nvSpPr>
            <p:spPr>
              <a:xfrm>
                <a:off x="512838" y="1874025"/>
                <a:ext cx="5705986" cy="369332"/>
              </a:xfrm>
              <a:prstGeom prst="rect">
                <a:avLst/>
              </a:prstGeom>
              <a:blipFill rotWithShape="1">
                <a:blip r:embed="rId3"/>
                <a:stretch>
                  <a:fillRect l="-7" t="-38" r="5" b="14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1187624" y="2600172"/>
                <a:ext cx="889411" cy="52591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rPr>
                            <m:t>𝑧</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r>
                            <a:rPr lang="en-GB" b="0" i="1" smtClean="0">
                              <a:latin typeface="Cambria Math" panose="02040503050406030204" pitchFamily="18" charset="0"/>
                              <a:ea typeface="Cambria Math" panose="02040503050406030204" pitchFamily="18" charset="0"/>
                            </a:rPr>
                            <m:t>𝜃</m:t>
                          </m:r>
                        </m:num>
                        <m:den>
                          <m:r>
                            <a:rPr lang="en-GB" b="0" i="1" smtClean="0">
                              <a:latin typeface="Cambria Math" panose="02040503050406030204" pitchFamily="18" charset="0"/>
                            </a:rPr>
                            <m:t>𝑑𝑡</m:t>
                          </m:r>
                        </m:den>
                      </m:f>
                    </m:oMath>
                  </m:oMathPara>
                </a14:m>
                <a:endParaRPr lang="en-US" dirty="0"/>
              </a:p>
            </p:txBody>
          </p:sp>
        </mc:Choice>
        <mc:Fallback>
          <p:sp>
            <p:nvSpPr>
              <p:cNvPr id="17" name="TextBox 16"/>
              <p:cNvSpPr txBox="1">
                <a:spLocks noRot="1" noChangeAspect="1" noMove="1" noResize="1" noEditPoints="1" noAdjustHandles="1" noChangeArrowheads="1" noChangeShapeType="1" noTextEdit="1"/>
              </p:cNvSpPr>
              <p:nvPr/>
            </p:nvSpPr>
            <p:spPr>
              <a:xfrm>
                <a:off x="1187624" y="2600172"/>
                <a:ext cx="889411" cy="525913"/>
              </a:xfrm>
              <a:prstGeom prst="rect">
                <a:avLst/>
              </a:prstGeom>
              <a:blipFill rotWithShape="1">
                <a:blip r:embed="rId4"/>
                <a:stretch>
                  <a:fillRect l="-20" t="-92" r="-3290" b="117"/>
                </a:stretch>
              </a:blipFill>
            </p:spPr>
            <p:txBody>
              <a:bodyPr/>
              <a:lstStyle/>
              <a:p>
                <a:r>
                  <a:rPr lang="zh-CN" altLang="en-US">
                    <a:noFill/>
                  </a:rPr>
                  <a:t> </a:t>
                </a:r>
              </a:p>
            </p:txBody>
          </p:sp>
        </mc:Fallback>
      </mc:AlternateContent>
      <p:sp>
        <p:nvSpPr>
          <p:cNvPr id="18" name="Right Arrow 17"/>
          <p:cNvSpPr/>
          <p:nvPr/>
        </p:nvSpPr>
        <p:spPr>
          <a:xfrm>
            <a:off x="2483768" y="2600172"/>
            <a:ext cx="50405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9" name="TextBox 18"/>
              <p:cNvSpPr txBox="1"/>
              <p:nvPr/>
            </p:nvSpPr>
            <p:spPr>
              <a:xfrm>
                <a:off x="3350653" y="2723731"/>
                <a:ext cx="111947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r>
                        <a:rPr lang="en-GB" b="0" i="1" smtClean="0">
                          <a:latin typeface="Cambria Math" panose="02040503050406030204" pitchFamily="18" charset="0"/>
                          <a:ea typeface="Cambria Math" panose="02040503050406030204" pitchFamily="18" charset="0"/>
                        </a:rPr>
                        <m:t>𝜃</m:t>
                      </m:r>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ea typeface="Cambria Math" panose="02040503050406030204" pitchFamily="18" charset="0"/>
                            </a:rPr>
                            <m:t>𝑧</m:t>
                          </m:r>
                        </m:sub>
                      </m:sSub>
                      <m:r>
                        <a:rPr lang="en-GB" b="0" i="1" smtClean="0">
                          <a:latin typeface="Cambria Math" panose="02040503050406030204" pitchFamily="18" charset="0"/>
                          <a:ea typeface="Cambria Math" panose="02040503050406030204" pitchFamily="18" charset="0"/>
                        </a:rPr>
                        <m:t>𝑑𝑡</m:t>
                      </m:r>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3350653" y="2723731"/>
                <a:ext cx="1119473" cy="276999"/>
              </a:xfrm>
              <a:prstGeom prst="rect">
                <a:avLst/>
              </a:prstGeom>
              <a:blipFill rotWithShape="1">
                <a:blip r:embed="rId5"/>
                <a:stretch>
                  <a:fillRect l="-35" t="-78" r="-2237" b="128"/>
                </a:stretch>
              </a:blipFill>
            </p:spPr>
            <p:txBody>
              <a:bodyPr/>
              <a:lstStyle/>
              <a:p>
                <a:r>
                  <a:rPr lang="zh-CN" altLang="en-US">
                    <a:noFill/>
                  </a:rPr>
                  <a:t> </a:t>
                </a:r>
              </a:p>
            </p:txBody>
          </p:sp>
        </mc:Fallback>
      </mc:AlternateContent>
      <p:sp>
        <p:nvSpPr>
          <p:cNvPr id="20" name="Right Arrow 19"/>
          <p:cNvSpPr/>
          <p:nvPr/>
        </p:nvSpPr>
        <p:spPr>
          <a:xfrm>
            <a:off x="5004048" y="2655716"/>
            <a:ext cx="50405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1" name="TextBox 20"/>
              <p:cNvSpPr txBox="1"/>
              <p:nvPr/>
            </p:nvSpPr>
            <p:spPr>
              <a:xfrm>
                <a:off x="2334503" y="3541795"/>
                <a:ext cx="5339090" cy="86549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𝜃</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𝑡</m:t>
                          </m:r>
                        </m:e>
                      </m:d>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𝜃</m:t>
                          </m:r>
                        </m:e>
                        <m:sub>
                          <m:r>
                            <a:rPr lang="en-GB" b="0" i="1" smtClean="0">
                              <a:latin typeface="Cambria Math" panose="02040503050406030204" pitchFamily="18" charset="0"/>
                              <a:ea typeface="Cambria Math" panose="02040503050406030204" pitchFamily="18" charset="0"/>
                            </a:rPr>
                            <m:t>0</m:t>
                          </m:r>
                        </m:sub>
                      </m:sSub>
                      <m:r>
                        <a:rPr lang="en-GB" b="0" i="1" smtClean="0">
                          <a:latin typeface="Cambria Math" panose="02040503050406030204" pitchFamily="18" charset="0"/>
                        </a:rPr>
                        <m:t>=</m:t>
                      </m:r>
                      <m:nary>
                        <m:naryPr>
                          <m:limLoc m:val="undOvr"/>
                          <m:ctrlPr>
                            <a:rPr lang="en-GB" b="0" i="1" smtClean="0">
                              <a:latin typeface="Cambria Math" panose="02040503050406030204" pitchFamily="18" charset="0"/>
                            </a:rPr>
                          </m:ctrlPr>
                        </m:naryPr>
                        <m:sub>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0</m:t>
                              </m:r>
                            </m:sub>
                          </m:sSub>
                        </m:sub>
                        <m:sup>
                          <m:r>
                            <a:rPr lang="en-GB" b="0" i="1" smtClean="0">
                              <a:latin typeface="Cambria Math" panose="02040503050406030204" pitchFamily="18" charset="0"/>
                            </a:rPr>
                            <m:t>𝑡</m:t>
                          </m:r>
                        </m:sup>
                        <m:e>
                          <m:d>
                            <m:dPr>
                              <m:ctrlPr>
                                <a:rPr lang="en-GB" b="0" i="1" smtClean="0">
                                  <a:latin typeface="Cambria Math" panose="02040503050406030204" pitchFamily="18" charset="0"/>
                                </a:rPr>
                              </m:ctrlPr>
                            </m:dPr>
                            <m:e>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𝜔</m:t>
                                  </m:r>
                                </m:e>
                                <m:sub>
                                  <m:r>
                                    <a:rPr lang="en-GB" i="1">
                                      <a:latin typeface="Cambria Math" panose="02040503050406030204" pitchFamily="18" charset="0"/>
                                      <a:ea typeface="Cambria Math" panose="02040503050406030204" pitchFamily="18" charset="0"/>
                                    </a:rPr>
                                    <m:t>0</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𝑧</m:t>
                                  </m:r>
                                </m:sub>
                              </m:sSub>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𝛼</m:t>
                                  </m:r>
                                </m:e>
                                <m:sub>
                                  <m:r>
                                    <a:rPr lang="en-GB" i="1">
                                      <a:latin typeface="Cambria Math" panose="02040503050406030204" pitchFamily="18" charset="0"/>
                                      <a:ea typeface="Cambria Math" panose="02040503050406030204" pitchFamily="18" charset="0"/>
                                    </a:rPr>
                                    <m:t>𝑧</m:t>
                                  </m:r>
                                </m:sub>
                              </m:sSub>
                              <m:r>
                                <a:rPr lang="en-GB" i="1">
                                  <a:latin typeface="Cambria Math" panose="02040503050406030204" pitchFamily="18" charset="0"/>
                                  <a:ea typeface="Cambria Math" panose="02040503050406030204" pitchFamily="18" charset="0"/>
                                </a:rPr>
                                <m:t>𝑡</m:t>
                              </m:r>
                              <m:r>
                                <m:rPr>
                                  <m:nor/>
                                </m:rPr>
                                <a:rPr lang="en-US" dirty="0">
                                  <a:latin typeface="Cambria Math" panose="02040503050406030204" pitchFamily="18" charset="0"/>
                                </a:rPr>
                                <m:t> </m:t>
                              </m:r>
                            </m:e>
                          </m:d>
                          <m:r>
                            <a:rPr lang="en-GB" b="0" i="1" smtClean="0">
                              <a:latin typeface="Cambria Math" panose="02040503050406030204" pitchFamily="18" charset="0"/>
                            </a:rPr>
                            <m:t>𝑑𝑡</m:t>
                          </m:r>
                        </m:e>
                      </m:nary>
                      <m:r>
                        <a:rPr lang="en-GB" b="0" i="1" smtClean="0">
                          <a:latin typeface="Cambria Math" panose="02040503050406030204" pitchFamily="18" charset="0"/>
                        </a:rPr>
                        <m:t>=</m:t>
                      </m:r>
                      <m:nary>
                        <m:naryPr>
                          <m:limLoc m:val="undOvr"/>
                          <m:ctrlPr>
                            <a:rPr lang="en-GB" b="0" i="1" smtClean="0">
                              <a:latin typeface="Cambria Math" panose="02040503050406030204" pitchFamily="18" charset="0"/>
                            </a:rPr>
                          </m:ctrlPr>
                        </m:naryPr>
                        <m:sub>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0</m:t>
                              </m:r>
                            </m:sub>
                          </m:sSub>
                        </m:sub>
                        <m:sup>
                          <m:r>
                            <a:rPr lang="en-GB" b="0" i="1" smtClean="0">
                              <a:latin typeface="Cambria Math" panose="02040503050406030204" pitchFamily="18" charset="0"/>
                            </a:rPr>
                            <m:t>𝑡</m:t>
                          </m:r>
                        </m:sup>
                        <m:e>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𝜔</m:t>
                              </m:r>
                            </m:e>
                            <m:sub>
                              <m:r>
                                <a:rPr lang="en-GB" i="1">
                                  <a:latin typeface="Cambria Math" panose="02040503050406030204" pitchFamily="18" charset="0"/>
                                  <a:ea typeface="Cambria Math" panose="02040503050406030204" pitchFamily="18" charset="0"/>
                                </a:rPr>
                                <m:t>0</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𝑧</m:t>
                              </m:r>
                            </m:sub>
                          </m:sSub>
                          <m:r>
                            <a:rPr lang="en-GB" b="0" i="1" smtClean="0">
                              <a:latin typeface="Cambria Math" panose="02040503050406030204" pitchFamily="18" charset="0"/>
                              <a:ea typeface="Cambria Math" panose="02040503050406030204" pitchFamily="18" charset="0"/>
                            </a:rPr>
                            <m:t>𝑑𝑡</m:t>
                          </m:r>
                        </m:e>
                      </m:nary>
                      <m:r>
                        <a:rPr lang="en-GB" b="0" i="1" smtClean="0">
                          <a:latin typeface="Cambria Math" panose="02040503050406030204" pitchFamily="18" charset="0"/>
                        </a:rPr>
                        <m:t>+</m:t>
                      </m:r>
                      <m:nary>
                        <m:naryPr>
                          <m:limLoc m:val="undOvr"/>
                          <m:ctrlPr>
                            <a:rPr lang="en-GB" i="1">
                              <a:latin typeface="Cambria Math" panose="02040503050406030204" pitchFamily="18" charset="0"/>
                            </a:rPr>
                          </m:ctrlPr>
                        </m:naryPr>
                        <m:sub>
                          <m:sSub>
                            <m:sSubPr>
                              <m:ctrlPr>
                                <a:rPr lang="en-GB" i="1">
                                  <a:latin typeface="Cambria Math" panose="02040503050406030204" pitchFamily="18" charset="0"/>
                                </a:rPr>
                              </m:ctrlPr>
                            </m:sSubPr>
                            <m:e>
                              <m:r>
                                <a:rPr lang="en-GB" i="1">
                                  <a:latin typeface="Cambria Math" panose="02040503050406030204" pitchFamily="18" charset="0"/>
                                </a:rPr>
                                <m:t>𝑡</m:t>
                              </m:r>
                            </m:e>
                            <m:sub>
                              <m:r>
                                <a:rPr lang="en-GB" i="1">
                                  <a:latin typeface="Cambria Math" panose="02040503050406030204" pitchFamily="18" charset="0"/>
                                </a:rPr>
                                <m:t>0</m:t>
                              </m:r>
                            </m:sub>
                          </m:sSub>
                        </m:sub>
                        <m:sup>
                          <m:r>
                            <a:rPr lang="en-GB" i="1">
                              <a:latin typeface="Cambria Math" panose="02040503050406030204" pitchFamily="18" charset="0"/>
                            </a:rPr>
                            <m:t>𝑡</m:t>
                          </m:r>
                        </m:sup>
                        <m:e>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𝛼</m:t>
                              </m:r>
                            </m:e>
                            <m:sub>
                              <m:r>
                                <a:rPr lang="en-GB" b="0" i="1" smtClean="0">
                                  <a:latin typeface="Cambria Math" panose="02040503050406030204" pitchFamily="18" charset="0"/>
                                </a:rPr>
                                <m:t>𝑧</m:t>
                              </m:r>
                            </m:sub>
                          </m:sSub>
                          <m:r>
                            <a:rPr lang="en-GB" b="0" i="1" smtClean="0">
                              <a:latin typeface="Cambria Math" panose="02040503050406030204" pitchFamily="18" charset="0"/>
                            </a:rPr>
                            <m:t>𝑡</m:t>
                          </m:r>
                          <m:r>
                            <a:rPr lang="en-GB" i="1">
                              <a:latin typeface="Cambria Math" panose="02040503050406030204" pitchFamily="18" charset="0"/>
                              <a:ea typeface="Cambria Math" panose="02040503050406030204" pitchFamily="18" charset="0"/>
                            </a:rPr>
                            <m:t>𝑑𝑡</m:t>
                          </m:r>
                        </m:e>
                      </m:nary>
                    </m:oMath>
                  </m:oMathPara>
                </a14:m>
                <a:endParaRPr lang="en-US" dirty="0"/>
              </a:p>
            </p:txBody>
          </p:sp>
        </mc:Choice>
        <mc:Fallback>
          <p:sp>
            <p:nvSpPr>
              <p:cNvPr id="21" name="TextBox 20"/>
              <p:cNvSpPr txBox="1">
                <a:spLocks noRot="1" noChangeAspect="1" noMove="1" noResize="1" noEditPoints="1" noAdjustHandles="1" noChangeArrowheads="1" noChangeShapeType="1" noTextEdit="1"/>
              </p:cNvSpPr>
              <p:nvPr/>
            </p:nvSpPr>
            <p:spPr>
              <a:xfrm>
                <a:off x="2334503" y="3541795"/>
                <a:ext cx="5339090" cy="865493"/>
              </a:xfrm>
              <a:prstGeom prst="rect">
                <a:avLst/>
              </a:prstGeom>
              <a:blipFill rotWithShape="1">
                <a:blip r:embed="rId6"/>
                <a:stretch>
                  <a:fillRect l="-5" t="-46" r="5" b="4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TextBox 21"/>
              <p:cNvSpPr txBox="1"/>
              <p:nvPr/>
            </p:nvSpPr>
            <p:spPr>
              <a:xfrm>
                <a:off x="5858244" y="2519343"/>
                <a:ext cx="1962910" cy="88319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nary>
                        <m:naryPr>
                          <m:limLoc m:val="undOvr"/>
                          <m:ctrlPr>
                            <a:rPr lang="en-US" i="1" smtClean="0">
                              <a:latin typeface="Cambria Math" panose="02040503050406030204" pitchFamily="18" charset="0"/>
                            </a:rPr>
                          </m:ctrlPr>
                        </m:naryPr>
                        <m:sub>
                          <m:r>
                            <m:rPr>
                              <m:brk m:alnAt="24"/>
                            </m:rPr>
                            <a:rPr lang="en-US" i="1" smtClean="0">
                              <a:latin typeface="Cambria Math" panose="02040503050406030204" pitchFamily="18" charset="0"/>
                              <a:ea typeface="Cambria Math" panose="02040503050406030204" pitchFamily="18" charset="0"/>
                            </a:rPr>
                            <m:t>𝜃</m:t>
                          </m:r>
                          <m:r>
                            <a:rPr lang="en-US" i="1"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𝑡</m:t>
                              </m:r>
                            </m:e>
                            <m:sub>
                              <m:r>
                                <a:rPr lang="en-GB" b="0" i="1" smtClean="0">
                                  <a:latin typeface="Cambria Math" panose="02040503050406030204" pitchFamily="18" charset="0"/>
                                  <a:ea typeface="Cambria Math" panose="02040503050406030204" pitchFamily="18" charset="0"/>
                                </a:rPr>
                                <m:t>0</m:t>
                              </m:r>
                            </m:sub>
                          </m:sSub>
                          <m:r>
                            <m:rPr>
                              <m:brk m:alnAt="24"/>
                            </m:rPr>
                            <a:rPr lang="en-GB" b="0" i="1" smtClean="0">
                              <a:latin typeface="Cambria Math" panose="02040503050406030204" pitchFamily="18" charset="0"/>
                              <a:ea typeface="Cambria Math" panose="02040503050406030204" pitchFamily="18" charset="0"/>
                            </a:rPr>
                            <m:t>)</m:t>
                          </m:r>
                        </m:sub>
                        <m:sup>
                          <m:r>
                            <a:rPr lang="en-US" i="1" smtClean="0">
                              <a:latin typeface="Cambria Math" panose="02040503050406030204" pitchFamily="18" charset="0"/>
                              <a:ea typeface="Cambria Math" panose="02040503050406030204" pitchFamily="18" charset="0"/>
                            </a:rPr>
                            <m:t>𝜃</m:t>
                          </m:r>
                          <m:r>
                            <a:rPr lang="en-US" i="1"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sup>
                        <m:e>
                          <m:r>
                            <a:rPr lang="en-GB" b="0" i="1" smtClean="0">
                              <a:latin typeface="Cambria Math" panose="02040503050406030204" pitchFamily="18" charset="0"/>
                            </a:rPr>
                            <m:t>𝑑</m:t>
                          </m:r>
                          <m:r>
                            <a:rPr lang="en-GB" b="0" i="1" smtClean="0">
                              <a:latin typeface="Cambria Math" panose="02040503050406030204" pitchFamily="18" charset="0"/>
                              <a:ea typeface="Cambria Math" panose="02040503050406030204" pitchFamily="18" charset="0"/>
                            </a:rPr>
                            <m:t>𝜃</m:t>
                          </m:r>
                        </m:e>
                      </m:nary>
                      <m:r>
                        <a:rPr lang="en-GB" b="0" i="1" smtClean="0">
                          <a:latin typeface="Cambria Math" panose="02040503050406030204" pitchFamily="18" charset="0"/>
                        </a:rPr>
                        <m:t>=</m:t>
                      </m:r>
                      <m:nary>
                        <m:naryPr>
                          <m:limLoc m:val="undOvr"/>
                          <m:ctrlPr>
                            <a:rPr lang="en-GB" b="0" i="1" smtClean="0">
                              <a:latin typeface="Cambria Math" panose="02040503050406030204" pitchFamily="18" charset="0"/>
                            </a:rPr>
                          </m:ctrlPr>
                        </m:naryPr>
                        <m:sub>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0</m:t>
                              </m:r>
                            </m:sub>
                          </m:sSub>
                        </m:sub>
                        <m:sup>
                          <m:r>
                            <a:rPr lang="en-GB" b="0" i="1" smtClean="0">
                              <a:latin typeface="Cambria Math" panose="02040503050406030204" pitchFamily="18" charset="0"/>
                            </a:rPr>
                            <m:t>𝑡</m:t>
                          </m:r>
                        </m:sup>
                        <m:e>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rPr>
                                <m:t>𝑧</m:t>
                              </m:r>
                            </m:sub>
                          </m:sSub>
                          <m:r>
                            <a:rPr lang="en-GB" b="0" i="1" smtClean="0">
                              <a:latin typeface="Cambria Math" panose="02040503050406030204" pitchFamily="18" charset="0"/>
                            </a:rPr>
                            <m:t>𝑑𝑡</m:t>
                          </m:r>
                        </m:e>
                      </m:nary>
                    </m:oMath>
                  </m:oMathPara>
                </a14:m>
                <a:endParaRPr lang="en-US" dirty="0"/>
              </a:p>
            </p:txBody>
          </p:sp>
        </mc:Choice>
        <mc:Fallback>
          <p:sp>
            <p:nvSpPr>
              <p:cNvPr id="22" name="TextBox 21"/>
              <p:cNvSpPr txBox="1">
                <a:spLocks noRot="1" noChangeAspect="1" noMove="1" noResize="1" noEditPoints="1" noAdjustHandles="1" noChangeArrowheads="1" noChangeShapeType="1" noTextEdit="1"/>
              </p:cNvSpPr>
              <p:nvPr/>
            </p:nvSpPr>
            <p:spPr>
              <a:xfrm>
                <a:off x="5858244" y="2519343"/>
                <a:ext cx="1962910" cy="883190"/>
              </a:xfrm>
              <a:prstGeom prst="rect">
                <a:avLst/>
              </a:prstGeom>
              <a:blipFill rotWithShape="1">
                <a:blip r:embed="rId7"/>
                <a:stretch>
                  <a:fillRect l="-19" t="-34" r="25" b="-35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TextBox 22"/>
              <p:cNvSpPr txBox="1"/>
              <p:nvPr/>
            </p:nvSpPr>
            <p:spPr>
              <a:xfrm>
                <a:off x="2077035" y="4689051"/>
                <a:ext cx="4332404" cy="5186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𝜃</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𝑡</m:t>
                          </m:r>
                        </m:e>
                      </m:d>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𝜃</m:t>
                          </m:r>
                        </m:e>
                        <m:sub>
                          <m:r>
                            <a:rPr lang="en-GB" b="0" i="1" smtClean="0">
                              <a:latin typeface="Cambria Math" panose="02040503050406030204" pitchFamily="18" charset="0"/>
                              <a:ea typeface="Cambria Math" panose="02040503050406030204" pitchFamily="18" charset="0"/>
                            </a:rPr>
                            <m:t>0</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𝑧</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0</m:t>
                              </m:r>
                            </m:sub>
                          </m:sSub>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𝛼</m:t>
                          </m:r>
                        </m:e>
                        <m:sub>
                          <m:r>
                            <a:rPr lang="en-GB" b="0" i="1" smtClean="0">
                              <a:latin typeface="Cambria Math" panose="02040503050406030204" pitchFamily="18" charset="0"/>
                            </a:rPr>
                            <m:t>𝑧</m:t>
                          </m:r>
                        </m:sub>
                      </m:sSub>
                      <m:sSup>
                        <m:sSupPr>
                          <m:ctrlPr>
                            <a:rPr lang="en-GB" b="0" i="1" smtClean="0">
                              <a:latin typeface="Cambria Math" panose="02040503050406030204" pitchFamily="18" charset="0"/>
                            </a:rPr>
                          </m:ctrlPr>
                        </m:sSupPr>
                        <m:e>
                          <m:r>
                            <a:rPr lang="en-GB" b="0" i="1" smtClean="0">
                              <a:latin typeface="Cambria Math" panose="02040503050406030204" pitchFamily="18" charset="0"/>
                            </a:rPr>
                            <m:t>𝑡</m:t>
                          </m:r>
                        </m:e>
                        <m:sup>
                          <m:r>
                            <a:rPr lang="en-GB" b="0" i="1" smtClean="0">
                              <a:latin typeface="Cambria Math" panose="02040503050406030204" pitchFamily="18" charset="0"/>
                            </a:rPr>
                            <m:t>2</m:t>
                          </m:r>
                        </m:sup>
                      </m:sSup>
                      <m:r>
                        <a:rPr lang="en-GB" b="0" i="1"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den>
                      </m:f>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𝛼</m:t>
                          </m:r>
                        </m:e>
                        <m:sub>
                          <m:r>
                            <a:rPr lang="en-GB" i="1">
                              <a:latin typeface="Cambria Math" panose="02040503050406030204" pitchFamily="18" charset="0"/>
                            </a:rPr>
                            <m:t>𝑧</m:t>
                          </m:r>
                        </m:sub>
                      </m:sSub>
                      <m:sSup>
                        <m:sSupPr>
                          <m:ctrlPr>
                            <a:rPr lang="en-GB" i="1">
                              <a:latin typeface="Cambria Math" panose="02040503050406030204" pitchFamily="18" charset="0"/>
                            </a:rPr>
                          </m:ctrlPr>
                        </m:sSupPr>
                        <m:e>
                          <m:sSub>
                            <m:sSubPr>
                              <m:ctrlPr>
                                <a:rPr lang="en-GB"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0</m:t>
                              </m:r>
                            </m:sub>
                          </m:sSub>
                        </m:e>
                        <m:sup>
                          <m:r>
                            <a:rPr lang="en-GB" i="1">
                              <a:latin typeface="Cambria Math" panose="02040503050406030204" pitchFamily="18" charset="0"/>
                            </a:rPr>
                            <m:t>2</m:t>
                          </m:r>
                        </m:sup>
                      </m:sSup>
                    </m:oMath>
                  </m:oMathPara>
                </a14:m>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2077035" y="4689051"/>
                <a:ext cx="4332404" cy="518604"/>
              </a:xfrm>
              <a:prstGeom prst="rect">
                <a:avLst/>
              </a:prstGeom>
              <a:blipFill rotWithShape="1">
                <a:blip r:embed="rId8"/>
                <a:stretch>
                  <a:fillRect l="-14" t="-41" r="9" b="4"/>
                </a:stretch>
              </a:blipFill>
            </p:spPr>
            <p:txBody>
              <a:bodyPr/>
              <a:lstStyle/>
              <a:p>
                <a:r>
                  <a:rPr lang="zh-CN" altLang="en-US">
                    <a:noFill/>
                  </a:rPr>
                  <a:t> </a:t>
                </a:r>
              </a:p>
            </p:txBody>
          </p:sp>
        </mc:Fallback>
      </mc:AlternateContent>
      <p:sp>
        <p:nvSpPr>
          <p:cNvPr id="24" name="Right Arrow 23"/>
          <p:cNvSpPr/>
          <p:nvPr/>
        </p:nvSpPr>
        <p:spPr>
          <a:xfrm>
            <a:off x="821255" y="5665742"/>
            <a:ext cx="732737"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5" name="TextBox 24"/>
              <p:cNvSpPr txBox="1"/>
              <p:nvPr/>
            </p:nvSpPr>
            <p:spPr>
              <a:xfrm>
                <a:off x="1995121" y="5489418"/>
                <a:ext cx="4121834" cy="608372"/>
              </a:xfrm>
              <a:prstGeom prst="rect">
                <a:avLst/>
              </a:prstGeom>
              <a:noFill/>
            </p:spPr>
            <p:txBody>
              <a:bodyPr wrap="none" lIns="0" tIns="0" rIns="0" bIns="0" rtlCol="0">
                <a:spAutoFit/>
              </a:bodyPr>
              <a:lstStyle/>
              <a:p>
                <a14:m>
                  <m:oMath xmlns:m="http://schemas.openxmlformats.org/officeDocument/2006/math">
                    <m:r>
                      <a:rPr lang="en-GB" sz="2800" b="0" i="1" smtClean="0">
                        <a:latin typeface="Cambria Math" panose="02040503050406030204" pitchFamily="18" charset="0"/>
                        <a:ea typeface="Cambria Math" panose="02040503050406030204" pitchFamily="18" charset="0"/>
                      </a:rPr>
                      <m:t>𝜃</m:t>
                    </m:r>
                    <m:d>
                      <m:dPr>
                        <m:ctrlPr>
                          <a:rPr lang="en-GB" sz="2800" b="0" i="1" smtClean="0">
                            <a:latin typeface="Cambria Math" panose="02040503050406030204" pitchFamily="18" charset="0"/>
                            <a:ea typeface="Cambria Math" panose="02040503050406030204" pitchFamily="18" charset="0"/>
                          </a:rPr>
                        </m:ctrlPr>
                      </m:dPr>
                      <m:e>
                        <m:r>
                          <a:rPr lang="en-GB" sz="2800" b="0" i="1" smtClean="0">
                            <a:latin typeface="Cambria Math" panose="02040503050406030204" pitchFamily="18" charset="0"/>
                            <a:ea typeface="Cambria Math" panose="02040503050406030204" pitchFamily="18" charset="0"/>
                          </a:rPr>
                          <m:t>𝑡</m:t>
                        </m:r>
                      </m:e>
                    </m:d>
                    <m:r>
                      <a:rPr lang="en-GB" sz="2800" b="0" i="1" smtClean="0">
                        <a:latin typeface="Cambria Math" panose="02040503050406030204" pitchFamily="18" charset="0"/>
                        <a:ea typeface="Cambria Math" panose="02040503050406030204" pitchFamily="18" charset="0"/>
                      </a:rPr>
                      <m:t>=</m:t>
                    </m:r>
                    <m:sSub>
                      <m:sSubPr>
                        <m:ctrlPr>
                          <a:rPr lang="en-GB" sz="2800" b="0" i="1" smtClean="0">
                            <a:latin typeface="Cambria Math" panose="02040503050406030204" pitchFamily="18" charset="0"/>
                            <a:ea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𝜃</m:t>
                        </m:r>
                      </m:e>
                      <m:sub>
                        <m:r>
                          <a:rPr lang="en-GB" sz="2800" b="0" i="1" smtClean="0">
                            <a:latin typeface="Cambria Math" panose="02040503050406030204" pitchFamily="18" charset="0"/>
                            <a:ea typeface="Cambria Math" panose="02040503050406030204" pitchFamily="18" charset="0"/>
                          </a:rPr>
                          <m:t>0</m:t>
                        </m:r>
                      </m:sub>
                    </m:sSub>
                    <m:r>
                      <a:rPr lang="en-GB" sz="2800" b="0" i="1" smtClean="0">
                        <a:latin typeface="Cambria Math" panose="02040503050406030204" pitchFamily="18" charset="0"/>
                        <a:ea typeface="Cambria Math" panose="02040503050406030204" pitchFamily="18" charset="0"/>
                      </a:rPr>
                      <m:t>+</m:t>
                    </m:r>
                    <m:sSub>
                      <m:sSubPr>
                        <m:ctrlPr>
                          <a:rPr lang="en-GB" sz="2800" b="0" i="1" smtClean="0">
                            <a:latin typeface="Cambria Math" panose="02040503050406030204" pitchFamily="18" charset="0"/>
                            <a:ea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𝜔</m:t>
                        </m:r>
                      </m:e>
                      <m:sub>
                        <m:r>
                          <a:rPr lang="en-GB" sz="2800" b="0" i="1" smtClean="0">
                            <a:latin typeface="Cambria Math" panose="02040503050406030204" pitchFamily="18" charset="0"/>
                            <a:ea typeface="Cambria Math" panose="02040503050406030204" pitchFamily="18" charset="0"/>
                          </a:rPr>
                          <m:t>0</m:t>
                        </m:r>
                        <m:r>
                          <a:rPr lang="en-GB" sz="2800" b="0" i="1" smtClean="0">
                            <a:latin typeface="Cambria Math" panose="02040503050406030204" pitchFamily="18" charset="0"/>
                            <a:ea typeface="Cambria Math" panose="02040503050406030204" pitchFamily="18" charset="0"/>
                          </a:rPr>
                          <m:t>,</m:t>
                        </m:r>
                        <m:r>
                          <a:rPr lang="en-GB" sz="2800" b="0" i="1" smtClean="0">
                            <a:latin typeface="Cambria Math" panose="02040503050406030204" pitchFamily="18" charset="0"/>
                            <a:ea typeface="Cambria Math" panose="02040503050406030204" pitchFamily="18" charset="0"/>
                          </a:rPr>
                          <m:t>𝑧</m:t>
                        </m:r>
                      </m:sub>
                    </m:sSub>
                    <m:r>
                      <a:rPr lang="en-GB" sz="2800" b="0" i="1" smtClean="0">
                        <a:latin typeface="Cambria Math" panose="02040503050406030204" pitchFamily="18" charset="0"/>
                        <a:ea typeface="Cambria Math" panose="02040503050406030204" pitchFamily="18" charset="0"/>
                      </a:rPr>
                      <m:t>𝑡</m:t>
                    </m:r>
                    <m:r>
                      <a:rPr lang="en-GB" sz="2800" b="0" i="1" smtClean="0">
                        <a:latin typeface="Cambria Math" panose="02040503050406030204" pitchFamily="18" charset="0"/>
                        <a:ea typeface="Cambria Math" panose="02040503050406030204" pitchFamily="18" charset="0"/>
                      </a:rPr>
                      <m:t>+</m:t>
                    </m:r>
                    <m:f>
                      <m:fPr>
                        <m:ctrlPr>
                          <a:rPr lang="en-GB" sz="2800" b="0" i="1" smtClean="0">
                            <a:latin typeface="Cambria Math" panose="02040503050406030204" pitchFamily="18" charset="0"/>
                            <a:ea typeface="Cambria Math" panose="02040503050406030204" pitchFamily="18" charset="0"/>
                          </a:rPr>
                        </m:ctrlPr>
                      </m:fPr>
                      <m:num>
                        <m:r>
                          <a:rPr lang="en-GB" sz="2800" b="0" i="1" smtClean="0">
                            <a:latin typeface="Cambria Math" panose="02040503050406030204" pitchFamily="18" charset="0"/>
                            <a:ea typeface="Cambria Math" panose="02040503050406030204" pitchFamily="18" charset="0"/>
                          </a:rPr>
                          <m:t>1</m:t>
                        </m:r>
                      </m:num>
                      <m:den>
                        <m:r>
                          <a:rPr lang="en-GB" sz="2800" b="0" i="1" smtClean="0">
                            <a:latin typeface="Cambria Math" panose="02040503050406030204" pitchFamily="18" charset="0"/>
                            <a:ea typeface="Cambria Math" panose="02040503050406030204" pitchFamily="18" charset="0"/>
                          </a:rPr>
                          <m:t>2</m:t>
                        </m:r>
                      </m:den>
                    </m:f>
                    <m:sSub>
                      <m:sSubPr>
                        <m:ctrlPr>
                          <a:rPr lang="en-GB" sz="2800" b="0" i="1" smtClean="0">
                            <a:latin typeface="Cambria Math" panose="02040503050406030204" pitchFamily="18" charset="0"/>
                            <a:ea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𝛼</m:t>
                        </m:r>
                      </m:e>
                      <m:sub>
                        <m:r>
                          <a:rPr lang="en-GB" sz="2800" b="0" i="1" smtClean="0">
                            <a:latin typeface="Cambria Math" panose="02040503050406030204" pitchFamily="18" charset="0"/>
                            <a:ea typeface="Cambria Math" panose="02040503050406030204" pitchFamily="18" charset="0"/>
                          </a:rPr>
                          <m:t>𝑧</m:t>
                        </m:r>
                      </m:sub>
                    </m:sSub>
                    <m:sSup>
                      <m:sSupPr>
                        <m:ctrlPr>
                          <a:rPr lang="en-GB" sz="2800" b="0" i="1" smtClean="0">
                            <a:latin typeface="Cambria Math" panose="02040503050406030204" pitchFamily="18" charset="0"/>
                            <a:ea typeface="Cambria Math" panose="02040503050406030204" pitchFamily="18" charset="0"/>
                          </a:rPr>
                        </m:ctrlPr>
                      </m:sSupPr>
                      <m:e>
                        <m:r>
                          <a:rPr lang="en-GB" sz="2800" b="0" i="1" smtClean="0">
                            <a:latin typeface="Cambria Math" panose="02040503050406030204" pitchFamily="18" charset="0"/>
                            <a:ea typeface="Cambria Math" panose="02040503050406030204" pitchFamily="18" charset="0"/>
                          </a:rPr>
                          <m:t>𝑡</m:t>
                        </m:r>
                      </m:e>
                      <m:sup>
                        <m:r>
                          <a:rPr lang="en-GB" sz="2800" b="0" i="1" smtClean="0">
                            <a:latin typeface="Cambria Math" panose="02040503050406030204" pitchFamily="18" charset="0"/>
                            <a:ea typeface="Cambria Math" panose="02040503050406030204" pitchFamily="18" charset="0"/>
                          </a:rPr>
                          <m:t>2</m:t>
                        </m:r>
                      </m:sup>
                    </m:sSup>
                  </m:oMath>
                </a14:m>
                <a:r>
                  <a:rPr lang="en-US" sz="2800" dirty="0"/>
                  <a:t> </a:t>
                </a:r>
                <a:endParaRPr lang="en-US" sz="2800" dirty="0"/>
              </a:p>
            </p:txBody>
          </p:sp>
        </mc:Choice>
        <mc:Fallback>
          <p:sp>
            <p:nvSpPr>
              <p:cNvPr id="25" name="TextBox 24"/>
              <p:cNvSpPr txBox="1">
                <a:spLocks noRot="1" noChangeAspect="1" noMove="1" noResize="1" noEditPoints="1" noAdjustHandles="1" noChangeArrowheads="1" noChangeShapeType="1" noTextEdit="1"/>
              </p:cNvSpPr>
              <p:nvPr/>
            </p:nvSpPr>
            <p:spPr>
              <a:xfrm>
                <a:off x="1995121" y="5489418"/>
                <a:ext cx="4121834" cy="608372"/>
              </a:xfrm>
              <a:prstGeom prst="rect">
                <a:avLst/>
              </a:prstGeom>
              <a:blipFill rotWithShape="1">
                <a:blip r:embed="rId9"/>
                <a:stretch>
                  <a:fillRect l="-14" t="-79" r="-1772" b="85"/>
                </a:stretch>
              </a:blipFill>
            </p:spPr>
            <p:txBody>
              <a:bodyPr/>
              <a:lstStyle/>
              <a:p>
                <a:r>
                  <a:rPr lang="zh-CN" altLang="en-US">
                    <a:noFill/>
                  </a:rPr>
                  <a:t> </a:t>
                </a:r>
              </a:p>
            </p:txBody>
          </p:sp>
        </mc:Fallback>
      </mc:AlternateContent>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531" y="28113"/>
            <a:ext cx="8229600" cy="1143000"/>
          </a:xfrm>
        </p:spPr>
        <p:txBody>
          <a:bodyPr/>
          <a:lstStyle/>
          <a:p>
            <a:r>
              <a:rPr lang="en-GB" sz="2800" dirty="0"/>
              <a:t>Linear motion and angular motion with constant acceleration</a:t>
            </a:r>
            <a:endParaRPr lang="en-US" sz="28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nvGraphicFramePr>
            <p:xfrm>
              <a:off x="179512" y="1012671"/>
              <a:ext cx="8964489" cy="1584960"/>
            </p:xfrm>
            <a:graphic>
              <a:graphicData uri="http://schemas.openxmlformats.org/drawingml/2006/table">
                <a:tbl>
                  <a:tblPr firstRow="1" bandRow="1">
                    <a:tableStyleId>{5C22544A-7EE6-4342-B048-85BDC9FD1C3A}</a:tableStyleId>
                  </a:tblPr>
                  <a:tblGrid>
                    <a:gridCol w="2988163"/>
                    <a:gridCol w="2988163"/>
                    <a:gridCol w="2988163"/>
                  </a:tblGrid>
                  <a:tr h="370840">
                    <a:tc>
                      <a:txBody>
                        <a:bodyPr/>
                        <a:lstStyle/>
                        <a:p>
                          <a:endParaRPr lang="en-US" sz="2000" dirty="0">
                            <a:solidFill>
                              <a:schemeClr val="tx1"/>
                            </a:solidFill>
                          </a:endParaRPr>
                        </a:p>
                      </a:txBody>
                      <a:tcPr/>
                    </a:tc>
                    <a:tc>
                      <a:txBody>
                        <a:bodyPr/>
                        <a:lstStyle/>
                        <a:p>
                          <a:r>
                            <a:rPr lang="en-GB" sz="2000" dirty="0">
                              <a:solidFill>
                                <a:schemeClr val="tx1"/>
                              </a:solidFill>
                            </a:rPr>
                            <a:t>Linear motion </a:t>
                          </a:r>
                          <a:endParaRPr lang="en-US" sz="2000" dirty="0">
                            <a:solidFill>
                              <a:schemeClr val="tx1"/>
                            </a:solidFill>
                          </a:endParaRPr>
                        </a:p>
                      </a:txBody>
                      <a:tcPr/>
                    </a:tc>
                    <a:tc>
                      <a:txBody>
                        <a:bodyPr/>
                        <a:lstStyle/>
                        <a:p>
                          <a:r>
                            <a:rPr lang="en-GB" sz="2000" dirty="0">
                              <a:solidFill>
                                <a:schemeClr val="tx1"/>
                              </a:solidFill>
                            </a:rPr>
                            <a:t>Angular motion </a:t>
                          </a:r>
                          <a:endParaRPr lang="en-US" sz="2000" dirty="0">
                            <a:solidFill>
                              <a:schemeClr val="tx1"/>
                            </a:solidFill>
                          </a:endParaRPr>
                        </a:p>
                      </a:txBody>
                      <a:tcPr/>
                    </a:tc>
                  </a:tr>
                  <a:tr h="370840">
                    <a:tc>
                      <a:txBody>
                        <a:bodyPr/>
                        <a:lstStyle/>
                        <a:p>
                          <a:r>
                            <a:rPr lang="en-GB" sz="2000" dirty="0">
                              <a:solidFill>
                                <a:schemeClr val="tx1"/>
                              </a:solidFill>
                            </a:rPr>
                            <a:t>Acceleration </a:t>
                          </a:r>
                          <a:endParaRPr lang="en-US" sz="2000" dirty="0">
                            <a:solidFill>
                              <a:schemeClr val="tx1"/>
                            </a:solidFill>
                          </a:endParaRPr>
                        </a:p>
                      </a:txBody>
                      <a:tcPr/>
                    </a:tc>
                    <a:tc>
                      <a:txBody>
                        <a:bodyPr/>
                        <a:lstStyle/>
                        <a:p>
                          <a14:m>
                            <m:oMathPara xmlns:m="http://schemas.openxmlformats.org/officeDocument/2006/math">
                              <m:oMathParaPr>
                                <m:jc m:val="centerGroup"/>
                              </m:oMathParaPr>
                              <m:oMath xmlns:m="http://schemas.openxmlformats.org/officeDocument/2006/math">
                                <m:sSub>
                                  <m:sSubPr>
                                    <m:ctrlPr>
                                      <a:rPr lang="en-US" sz="2000" i="1" smtClean="0">
                                        <a:solidFill>
                                          <a:schemeClr val="tx1"/>
                                        </a:solidFill>
                                        <a:latin typeface="Cambria Math" panose="02040503050406030204" pitchFamily="18" charset="0"/>
                                      </a:rPr>
                                    </m:ctrlPr>
                                  </m:sSubPr>
                                  <m:e>
                                    <m:r>
                                      <a:rPr lang="en-GB" sz="2000" b="0" i="1" smtClean="0">
                                        <a:solidFill>
                                          <a:schemeClr val="tx1"/>
                                        </a:solidFill>
                                        <a:latin typeface="Cambria Math" panose="02040503050406030204" pitchFamily="18" charset="0"/>
                                      </a:rPr>
                                      <m:t>𝑎</m:t>
                                    </m:r>
                                  </m:e>
                                  <m:sub>
                                    <m:r>
                                      <a:rPr lang="en-GB" sz="2000" b="0" i="1" smtClean="0">
                                        <a:solidFill>
                                          <a:schemeClr val="tx1"/>
                                        </a:solidFill>
                                        <a:latin typeface="Cambria Math" panose="02040503050406030204" pitchFamily="18" charset="0"/>
                                      </a:rPr>
                                      <m:t>𝑥</m:t>
                                    </m:r>
                                  </m:sub>
                                </m:sSub>
                                <m:r>
                                  <a:rPr lang="en-GB" sz="2000" b="0" i="1" smtClean="0">
                                    <a:solidFill>
                                      <a:schemeClr val="tx1"/>
                                    </a:solidFill>
                                    <a:latin typeface="Cambria Math" panose="02040503050406030204" pitchFamily="18" charset="0"/>
                                  </a:rPr>
                                  <m:t>=</m:t>
                                </m:r>
                                <m:r>
                                  <a:rPr lang="en-GB" sz="2000" b="0" i="1" smtClean="0">
                                    <a:solidFill>
                                      <a:schemeClr val="tx1"/>
                                    </a:solidFill>
                                    <a:latin typeface="Cambria Math" panose="02040503050406030204" pitchFamily="18" charset="0"/>
                                  </a:rPr>
                                  <m:t>𝑐𝑜𝑛𝑠𝑡𝑎𝑛𝑡</m:t>
                                </m:r>
                              </m:oMath>
                            </m:oMathPara>
                          </a14:m>
                          <a:endParaRPr lang="en-US" sz="2000" dirty="0">
                            <a:solidFill>
                              <a:schemeClr val="tx1"/>
                            </a:solidFill>
                          </a:endParaRPr>
                        </a:p>
                      </a:txBody>
                      <a:tcPr/>
                    </a:tc>
                    <a:tc>
                      <a:txBody>
                        <a:bodyPr/>
                        <a:lstStyle/>
                        <a:p>
                          <a14:m>
                            <m:oMathPara xmlns:m="http://schemas.openxmlformats.org/officeDocument/2006/math">
                              <m:oMathParaPr>
                                <m:jc m:val="centerGroup"/>
                              </m:oMathParaPr>
                              <m:oMath xmlns:m="http://schemas.openxmlformats.org/officeDocument/2006/math">
                                <m:sSub>
                                  <m:sSubPr>
                                    <m:ctrlPr>
                                      <a:rPr lang="en-US" sz="2000" i="1" smtClean="0">
                                        <a:solidFill>
                                          <a:schemeClr val="tx1"/>
                                        </a:solidFill>
                                        <a:latin typeface="Cambria Math" panose="02040503050406030204" pitchFamily="18" charset="0"/>
                                      </a:rPr>
                                    </m:ctrlPr>
                                  </m:sSubPr>
                                  <m:e>
                                    <m:r>
                                      <a:rPr lang="en-US" sz="2000" i="1" smtClean="0">
                                        <a:solidFill>
                                          <a:schemeClr val="tx1"/>
                                        </a:solidFill>
                                        <a:latin typeface="Cambria Math" panose="02040503050406030204" pitchFamily="18" charset="0"/>
                                        <a:ea typeface="Cambria Math" panose="02040503050406030204" pitchFamily="18" charset="0"/>
                                      </a:rPr>
                                      <m:t>𝛼</m:t>
                                    </m:r>
                                  </m:e>
                                  <m:sub>
                                    <m:r>
                                      <a:rPr lang="en-GB" sz="2000" b="0" i="1" smtClean="0">
                                        <a:solidFill>
                                          <a:schemeClr val="tx1"/>
                                        </a:solidFill>
                                        <a:latin typeface="Cambria Math" panose="02040503050406030204" pitchFamily="18" charset="0"/>
                                      </a:rPr>
                                      <m:t>𝑧</m:t>
                                    </m:r>
                                  </m:sub>
                                </m:sSub>
                                <m:r>
                                  <a:rPr lang="en-GB" sz="2000" b="0" i="1" smtClean="0">
                                    <a:solidFill>
                                      <a:schemeClr val="tx1"/>
                                    </a:solidFill>
                                    <a:latin typeface="Cambria Math" panose="02040503050406030204" pitchFamily="18" charset="0"/>
                                  </a:rPr>
                                  <m:t>=</m:t>
                                </m:r>
                                <m:r>
                                  <a:rPr lang="en-GB" sz="2000" b="0" i="1" smtClean="0">
                                    <a:solidFill>
                                      <a:schemeClr val="tx1"/>
                                    </a:solidFill>
                                    <a:latin typeface="Cambria Math" panose="02040503050406030204" pitchFamily="18" charset="0"/>
                                  </a:rPr>
                                  <m:t>𝑐𝑜𝑛𝑠𝑡𝑎𝑛𝑡</m:t>
                                </m:r>
                              </m:oMath>
                            </m:oMathPara>
                          </a14:m>
                          <a:endParaRPr lang="en-US" sz="2000" dirty="0">
                            <a:solidFill>
                              <a:schemeClr val="tx1"/>
                            </a:solidFill>
                          </a:endParaRPr>
                        </a:p>
                      </a:txBody>
                      <a:tcPr/>
                    </a:tc>
                  </a:tr>
                  <a:tr h="370840">
                    <a:tc>
                      <a:txBody>
                        <a:bodyPr/>
                        <a:lstStyle/>
                        <a:p>
                          <a:r>
                            <a:rPr lang="en-GB" sz="2000" dirty="0">
                              <a:solidFill>
                                <a:schemeClr val="tx1"/>
                              </a:solidFill>
                            </a:rPr>
                            <a:t>Velocity </a:t>
                          </a:r>
                          <a:endParaRPr lang="en-US" sz="2000" dirty="0">
                            <a:solidFill>
                              <a:schemeClr val="tx1"/>
                            </a:solidFill>
                          </a:endParaRPr>
                        </a:p>
                      </a:txBody>
                      <a:tcPr/>
                    </a:tc>
                    <a:tc>
                      <a:txBody>
                        <a:bodyPr/>
                        <a:lstStyle/>
                        <a:p>
                          <a:endParaRPr lang="en-US" sz="2000" dirty="0">
                            <a:solidFill>
                              <a:schemeClr val="tx1"/>
                            </a:solidFill>
                          </a:endParaRPr>
                        </a:p>
                      </a:txBody>
                      <a:tcPr/>
                    </a:tc>
                    <a:tc>
                      <a:txBody>
                        <a:bodyPr/>
                        <a:lstStyle/>
                        <a:p>
                          <a:endParaRPr lang="en-US" sz="2000" dirty="0">
                            <a:solidFill>
                              <a:schemeClr val="tx1"/>
                            </a:solidFill>
                          </a:endParaRPr>
                        </a:p>
                      </a:txBody>
                      <a:tcPr/>
                    </a:tc>
                  </a:tr>
                  <a:tr h="370840">
                    <a:tc>
                      <a:txBody>
                        <a:bodyPr/>
                        <a:lstStyle/>
                        <a:p>
                          <a:r>
                            <a:rPr lang="en-GB" sz="2000" dirty="0">
                              <a:solidFill>
                                <a:schemeClr val="tx1"/>
                              </a:solidFill>
                            </a:rPr>
                            <a:t>Displacement</a:t>
                          </a:r>
                          <a:r>
                            <a:rPr lang="en-GB" sz="2000" baseline="0" dirty="0">
                              <a:solidFill>
                                <a:schemeClr val="tx1"/>
                              </a:solidFill>
                            </a:rPr>
                            <a:t> </a:t>
                          </a:r>
                          <a:endParaRPr lang="en-US" sz="2000" dirty="0">
                            <a:solidFill>
                              <a:schemeClr val="tx1"/>
                            </a:solidFill>
                          </a:endParaRPr>
                        </a:p>
                      </a:txBody>
                      <a:tcPr/>
                    </a:tc>
                    <a:tc>
                      <a:txBody>
                        <a:bodyPr/>
                        <a:lstStyle/>
                        <a:p>
                          <a:endParaRPr lang="en-US" sz="2000" dirty="0">
                            <a:solidFill>
                              <a:schemeClr val="tx1"/>
                            </a:solidFill>
                          </a:endParaRPr>
                        </a:p>
                      </a:txBody>
                      <a:tcPr/>
                    </a:tc>
                    <a:tc>
                      <a:txBody>
                        <a:bodyPr/>
                        <a:lstStyle/>
                        <a:p>
                          <a:endParaRPr lang="en-US" sz="2000" dirty="0">
                            <a:solidFill>
                              <a:schemeClr val="tx1"/>
                            </a:solidFill>
                          </a:endParaRPr>
                        </a:p>
                      </a:txBody>
                      <a:tcPr/>
                    </a:tc>
                  </a:tr>
                </a:tbl>
              </a:graphicData>
            </a:graphic>
          </p:graphicFrame>
        </mc:Choice>
        <mc:Fallback xmlns="">
          <p:graphicFrame>
            <p:nvGraphicFramePr>
              <p:cNvPr id="5" name="Table 4"/>
              <p:cNvGraphicFramePr>
                <a:graphicFrameLocks noGrp="1"/>
              </p:cNvGraphicFramePr>
              <p:nvPr/>
            </p:nvGraphicFramePr>
            <p:xfrm>
              <a:off x="179512" y="1012671"/>
              <a:ext cx="8964489" cy="1584960"/>
            </p:xfrm>
            <a:graphic>
              <a:graphicData uri="http://schemas.openxmlformats.org/drawingml/2006/table">
                <a:tbl>
                  <a:tblPr firstRow="1" bandRow="1">
                    <a:tableStyleId>{5C22544A-7EE6-4342-B048-85BDC9FD1C3A}</a:tableStyleId>
                  </a:tblPr>
                  <a:tblGrid>
                    <a:gridCol w="2988163"/>
                    <a:gridCol w="2988163"/>
                    <a:gridCol w="2988163"/>
                  </a:tblGrid>
                  <a:tr h="370840">
                    <a:tc>
                      <a:txBody>
                        <a:bodyPr/>
                        <a:lstStyle/>
                        <a:p>
                          <a:endParaRPr lang="en-US" sz="2000" dirty="0">
                            <a:solidFill>
                              <a:schemeClr val="tx1"/>
                            </a:solidFill>
                          </a:endParaRPr>
                        </a:p>
                      </a:txBody>
                      <a:tcPr/>
                    </a:tc>
                    <a:tc>
                      <a:txBody>
                        <a:bodyPr/>
                        <a:lstStyle/>
                        <a:p>
                          <a:r>
                            <a:rPr lang="en-GB" sz="2000" dirty="0">
                              <a:solidFill>
                                <a:schemeClr val="tx1"/>
                              </a:solidFill>
                            </a:rPr>
                            <a:t>Linear motion </a:t>
                          </a:r>
                          <a:endParaRPr lang="en-US" sz="2000" dirty="0">
                            <a:solidFill>
                              <a:schemeClr val="tx1"/>
                            </a:solidFill>
                          </a:endParaRPr>
                        </a:p>
                      </a:txBody>
                      <a:tcPr/>
                    </a:tc>
                    <a:tc>
                      <a:txBody>
                        <a:bodyPr/>
                        <a:lstStyle/>
                        <a:p>
                          <a:r>
                            <a:rPr lang="en-GB" sz="2000" dirty="0">
                              <a:solidFill>
                                <a:schemeClr val="tx1"/>
                              </a:solidFill>
                            </a:rPr>
                            <a:t>Angular motion </a:t>
                          </a:r>
                          <a:endParaRPr lang="en-US" sz="2000" dirty="0">
                            <a:solidFill>
                              <a:schemeClr val="tx1"/>
                            </a:solidFill>
                          </a:endParaRPr>
                        </a:p>
                      </a:txBody>
                      <a:tcPr/>
                    </a:tc>
                  </a:tr>
                  <a:tr h="396240">
                    <a:tc>
                      <a:txBody>
                        <a:bodyPr/>
                        <a:lstStyle/>
                        <a:p>
                          <a:r>
                            <a:rPr lang="en-GB" sz="2000" dirty="0">
                              <a:solidFill>
                                <a:schemeClr val="tx1"/>
                              </a:solidFill>
                            </a:rPr>
                            <a:t>Acceleration </a:t>
                          </a:r>
                          <a:endParaRPr lang="en-US" sz="2000" dirty="0">
                            <a:solidFill>
                              <a:schemeClr val="tx1"/>
                            </a:solidFill>
                          </a:endParaRPr>
                        </a:p>
                      </a:txBody>
                      <a:tcPr/>
                    </a:tc>
                    <a:tc>
                      <a:txBody>
                        <a:bodyPr/>
                        <a:lstStyle/>
                        <a:p>
                          <a:endParaRPr lang="zh-CN"/>
                        </a:p>
                      </a:txBody>
                      <a:tcPr>
                        <a:blipFill>
                          <a:blip r:embed="rId1"/>
                        </a:blipFill>
                      </a:tcPr>
                    </a:tc>
                    <a:tc>
                      <a:txBody>
                        <a:bodyPr/>
                        <a:lstStyle/>
                        <a:p>
                          <a:endParaRPr lang="zh-CN"/>
                        </a:p>
                      </a:txBody>
                      <a:tcPr>
                        <a:blipFill>
                          <a:blip r:embed="rId1"/>
                        </a:blipFill>
                      </a:tcPr>
                    </a:tc>
                  </a:tr>
                  <a:tr h="370840">
                    <a:tc>
                      <a:txBody>
                        <a:bodyPr/>
                        <a:lstStyle/>
                        <a:p>
                          <a:r>
                            <a:rPr lang="en-GB" sz="2000" dirty="0">
                              <a:solidFill>
                                <a:schemeClr val="tx1"/>
                              </a:solidFill>
                            </a:rPr>
                            <a:t>Velocity </a:t>
                          </a:r>
                          <a:endParaRPr lang="en-US" sz="2000" dirty="0">
                            <a:solidFill>
                              <a:schemeClr val="tx1"/>
                            </a:solidFill>
                          </a:endParaRPr>
                        </a:p>
                      </a:txBody>
                      <a:tcPr/>
                    </a:tc>
                    <a:tc>
                      <a:txBody>
                        <a:bodyPr/>
                        <a:lstStyle/>
                        <a:p>
                          <a:endParaRPr lang="en-US" sz="2000" dirty="0">
                            <a:solidFill>
                              <a:schemeClr val="tx1"/>
                            </a:solidFill>
                          </a:endParaRPr>
                        </a:p>
                      </a:txBody>
                      <a:tcPr/>
                    </a:tc>
                    <a:tc>
                      <a:txBody>
                        <a:bodyPr/>
                        <a:lstStyle/>
                        <a:p>
                          <a:endParaRPr lang="en-US" sz="2000" dirty="0">
                            <a:solidFill>
                              <a:schemeClr val="tx1"/>
                            </a:solidFill>
                          </a:endParaRPr>
                        </a:p>
                      </a:txBody>
                      <a:tcPr/>
                    </a:tc>
                  </a:tr>
                  <a:tr h="370840">
                    <a:tc>
                      <a:txBody>
                        <a:bodyPr/>
                        <a:lstStyle/>
                        <a:p>
                          <a:r>
                            <a:rPr lang="en-GB" sz="2000" dirty="0">
                              <a:solidFill>
                                <a:schemeClr val="tx1"/>
                              </a:solidFill>
                            </a:rPr>
                            <a:t>Displacement</a:t>
                          </a:r>
                          <a:r>
                            <a:rPr lang="en-GB" sz="2000" baseline="0" dirty="0">
                              <a:solidFill>
                                <a:schemeClr val="tx1"/>
                              </a:solidFill>
                            </a:rPr>
                            <a:t> </a:t>
                          </a:r>
                          <a:endParaRPr lang="en-US" sz="2000" dirty="0">
                            <a:solidFill>
                              <a:schemeClr val="tx1"/>
                            </a:solidFill>
                          </a:endParaRPr>
                        </a:p>
                      </a:txBody>
                      <a:tcPr/>
                    </a:tc>
                    <a:tc>
                      <a:txBody>
                        <a:bodyPr/>
                        <a:lstStyle/>
                        <a:p>
                          <a:endParaRPr lang="en-US" sz="2000" dirty="0">
                            <a:solidFill>
                              <a:schemeClr val="tx1"/>
                            </a:solidFill>
                          </a:endParaRPr>
                        </a:p>
                      </a:txBody>
                      <a:tcPr/>
                    </a:tc>
                    <a:tc>
                      <a:txBody>
                        <a:bodyPr/>
                        <a:lstStyle/>
                        <a:p>
                          <a:endParaRPr lang="en-US" sz="2000" dirty="0">
                            <a:solidFill>
                              <a:schemeClr val="tx1"/>
                            </a:solidFill>
                          </a:endParaRPr>
                        </a:p>
                      </a:txBody>
                      <a:tcPr/>
                    </a:tc>
                  </a:tr>
                </a:tbl>
              </a:graphicData>
            </a:graphic>
          </p:graphicFrame>
        </mc:Fallback>
      </mc:AlternateContent>
      <p:sp>
        <p:nvSpPr>
          <p:cNvPr id="6" name="Right Arrow 5"/>
          <p:cNvSpPr/>
          <p:nvPr/>
        </p:nvSpPr>
        <p:spPr>
          <a:xfrm rot="16200000">
            <a:off x="4396488" y="3541721"/>
            <a:ext cx="732401"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 name="TextBox 6"/>
              <p:cNvSpPr txBox="1"/>
              <p:nvPr/>
            </p:nvSpPr>
            <p:spPr>
              <a:xfrm>
                <a:off x="1018272" y="4206014"/>
                <a:ext cx="6984776" cy="1200329"/>
              </a:xfrm>
              <a:prstGeom prst="rect">
                <a:avLst/>
              </a:prstGeom>
              <a:noFill/>
            </p:spPr>
            <p:txBody>
              <a:bodyPr wrap="square" rtlCol="0">
                <a:spAutoFit/>
              </a:bodyPr>
              <a:lstStyle/>
              <a:p>
                <a:r>
                  <a:rPr lang="en-GB" dirty="0"/>
                  <a:t>Straight line motion where the acceleration vector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𝑎</m:t>
                        </m:r>
                      </m:e>
                    </m:acc>
                  </m:oMath>
                </a14:m>
                <a:r>
                  <a:rPr lang="en-GB" dirty="0"/>
                  <a:t> is along the x-axis and its x-component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𝑥</m:t>
                        </m:r>
                      </m:sub>
                    </m:sSub>
                  </m:oMath>
                </a14:m>
                <a:r>
                  <a:rPr lang="en-GB" dirty="0"/>
                  <a:t> is constant. At time </a:t>
                </a:r>
                <a14:m>
                  <m:oMath xmlns:m="http://schemas.openxmlformats.org/officeDocument/2006/math">
                    <m:r>
                      <m:rPr>
                        <m:sty m:val="p"/>
                      </m:rPr>
                      <a:rPr lang="en-GB" b="0" i="0" smtClean="0">
                        <a:latin typeface="Cambria Math" panose="02040503050406030204" pitchFamily="18" charset="0"/>
                      </a:rPr>
                      <m:t>t</m:t>
                    </m:r>
                    <m:r>
                      <a:rPr lang="en-GB" b="0" i="0" smtClean="0">
                        <a:latin typeface="Cambria Math" panose="02040503050406030204" pitchFamily="18" charset="0"/>
                      </a:rPr>
                      <m:t>=</m:t>
                    </m:r>
                    <m:sSub>
                      <m:sSubPr>
                        <m:ctrlPr>
                          <a:rPr lang="en-GB"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0</m:t>
                        </m:r>
                      </m:sub>
                    </m:sSub>
                    <m:r>
                      <a:rPr lang="en-GB" b="0" i="1" smtClean="0">
                        <a:latin typeface="Cambria Math" panose="02040503050406030204" pitchFamily="18" charset="0"/>
                      </a:rPr>
                      <m:t>=</m:t>
                    </m:r>
                    <m:r>
                      <a:rPr lang="en-GB" b="0" i="1" smtClean="0">
                        <a:latin typeface="Cambria Math" panose="02040503050406030204" pitchFamily="18" charset="0"/>
                      </a:rPr>
                      <m:t>0</m:t>
                    </m:r>
                  </m:oMath>
                </a14:m>
                <a:r>
                  <a:rPr lang="en-GB" dirty="0"/>
                  <a:t>, the x-coordinate is </a:t>
                </a:r>
                <a14:m>
                  <m:oMath xmlns:m="http://schemas.openxmlformats.org/officeDocument/2006/math">
                    <m:r>
                      <a:rPr lang="en-GB" b="0" i="1" smtClean="0">
                        <a:latin typeface="Cambria Math" panose="02040503050406030204" pitchFamily="18" charset="0"/>
                      </a:rPr>
                      <m:t>𝑥</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0</m:t>
                            </m:r>
                          </m:sub>
                        </m:sSub>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0</m:t>
                        </m:r>
                      </m:sub>
                    </m:sSub>
                  </m:oMath>
                </a14:m>
                <a:r>
                  <a:rPr lang="en-GB" dirty="0"/>
                  <a:t> and the x-component of the velocity vector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𝑣</m:t>
                        </m:r>
                      </m:e>
                    </m:acc>
                  </m:oMath>
                </a14:m>
                <a:r>
                  <a:rPr lang="en-GB" dirty="0"/>
                  <a:t> is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0</m:t>
                            </m:r>
                          </m:sub>
                        </m:sSub>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r>
                          <a:rPr lang="en-GB" b="0" i="1" smtClean="0">
                            <a:latin typeface="Cambria Math" panose="02040503050406030204" pitchFamily="18" charset="0"/>
                          </a:rPr>
                          <m:t>𝑥</m:t>
                        </m:r>
                      </m:sub>
                    </m:sSub>
                  </m:oMath>
                </a14:m>
                <a:r>
                  <a:rPr lang="en-GB" dirty="0"/>
                  <a:t>  </a:t>
                </a:r>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1018272" y="4206014"/>
                <a:ext cx="6984776" cy="1200329"/>
              </a:xfrm>
              <a:prstGeom prst="rect">
                <a:avLst/>
              </a:prstGeom>
              <a:blipFill rotWithShape="1">
                <a:blip r:embed="rId2"/>
                <a:stretch>
                  <a:fillRect l="-5" t="-34" r="2" b="49"/>
                </a:stretch>
              </a:blipFill>
            </p:spPr>
            <p:txBody>
              <a:bodyPr/>
              <a:lstStyle/>
              <a:p>
                <a:r>
                  <a:rPr lang="zh-CN" altLang="en-US">
                    <a:noFill/>
                  </a:rPr>
                  <a:t> </a:t>
                </a:r>
              </a:p>
            </p:txBody>
          </p:sp>
        </mc:Fallback>
      </mc:AlternateContent>
      <p:cxnSp>
        <p:nvCxnSpPr>
          <p:cNvPr id="9" name="Straight Arrow Connector 8"/>
          <p:cNvCxnSpPr/>
          <p:nvPr/>
        </p:nvCxnSpPr>
        <p:spPr>
          <a:xfrm>
            <a:off x="1547664" y="6021288"/>
            <a:ext cx="43924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TextBox 9"/>
              <p:cNvSpPr txBox="1"/>
              <p:nvPr/>
            </p:nvSpPr>
            <p:spPr>
              <a:xfrm>
                <a:off x="5981661" y="5897165"/>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5981661" y="5897165"/>
                <a:ext cx="188128" cy="276999"/>
              </a:xfrm>
              <a:prstGeom prst="rect">
                <a:avLst/>
              </a:prstGeom>
              <a:blipFill rotWithShape="1">
                <a:blip r:embed="rId3"/>
                <a:stretch>
                  <a:fillRect l="-317" t="-200" r="-15796" b="21"/>
                </a:stretch>
              </a:blipFill>
            </p:spPr>
            <p:txBody>
              <a:bodyPr/>
              <a:lstStyle/>
              <a:p>
                <a:r>
                  <a:rPr lang="zh-CN" altLang="en-US">
                    <a:noFill/>
                  </a:rPr>
                  <a:t> </a:t>
                </a:r>
              </a:p>
            </p:txBody>
          </p:sp>
        </mc:Fallback>
      </mc:AlternateContent>
      <p:sp>
        <p:nvSpPr>
          <p:cNvPr id="11" name="Oval 10"/>
          <p:cNvSpPr/>
          <p:nvPr/>
        </p:nvSpPr>
        <p:spPr>
          <a:xfrm>
            <a:off x="2483768" y="5897165"/>
            <a:ext cx="288032" cy="2769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a:off x="2627784" y="6021288"/>
            <a:ext cx="720080" cy="143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3779912" y="5877272"/>
            <a:ext cx="288032" cy="2769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292080" y="5877272"/>
            <a:ext cx="288032" cy="2769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flipH="1" flipV="1">
            <a:off x="2627784" y="5332626"/>
            <a:ext cx="20755" cy="130802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 name="TextBox 18"/>
              <p:cNvSpPr txBox="1"/>
              <p:nvPr/>
            </p:nvSpPr>
            <p:spPr>
              <a:xfrm>
                <a:off x="2860055" y="5661287"/>
                <a:ext cx="28783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e>
                        <m:sub>
                          <m:r>
                            <a:rPr lang="en-GB" b="0" i="1" smtClean="0">
                              <a:latin typeface="Cambria Math" panose="02040503050406030204" pitchFamily="18" charset="0"/>
                            </a:rPr>
                            <m:t>0</m:t>
                          </m:r>
                        </m:sub>
                      </m:sSub>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2860055" y="5661287"/>
                <a:ext cx="287836" cy="276999"/>
              </a:xfrm>
              <a:prstGeom prst="rect">
                <a:avLst/>
              </a:prstGeom>
              <a:blipFill rotWithShape="1">
                <a:blip r:embed="rId4"/>
                <a:stretch>
                  <a:fillRect l="-5" t="-95" r="-11624" b="14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2678639" y="6498721"/>
                <a:ext cx="28623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0</m:t>
                          </m:r>
                        </m:sub>
                      </m:sSub>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2678639" y="6498721"/>
                <a:ext cx="286232" cy="276999"/>
              </a:xfrm>
              <a:prstGeom prst="rect">
                <a:avLst/>
              </a:prstGeom>
              <a:blipFill rotWithShape="1">
                <a:blip r:embed="rId5"/>
                <a:stretch>
                  <a:fillRect l="-73" t="-47" r="-11517" b="97"/>
                </a:stretch>
              </a:blipFill>
            </p:spPr>
            <p:txBody>
              <a:bodyPr/>
              <a:lstStyle/>
              <a:p>
                <a:r>
                  <a:rPr lang="zh-CN" altLang="en-US">
                    <a:noFill/>
                  </a:rPr>
                  <a:t> </a:t>
                </a:r>
              </a:p>
            </p:txBody>
          </p:sp>
        </mc:Fallback>
      </mc:AlternateContent>
      <p:cxnSp>
        <p:nvCxnSpPr>
          <p:cNvPr id="22" name="Straight Arrow Connector 21"/>
          <p:cNvCxnSpPr/>
          <p:nvPr/>
        </p:nvCxnSpPr>
        <p:spPr>
          <a:xfrm flipH="1" flipV="1">
            <a:off x="2792555" y="6208796"/>
            <a:ext cx="775841" cy="2614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p:cNvSpPr txBox="1"/>
              <p:nvPr/>
            </p:nvSpPr>
            <p:spPr>
              <a:xfrm>
                <a:off x="3590572" y="6343186"/>
                <a:ext cx="2187907" cy="369332"/>
              </a:xfrm>
              <a:prstGeom prst="rect">
                <a:avLst/>
              </a:prstGeom>
              <a:noFill/>
            </p:spPr>
            <p:txBody>
              <a:bodyPr wrap="none" rtlCol="0">
                <a:spAutoFit/>
              </a:bodyPr>
              <a:lstStyle/>
              <a:p>
                <a:r>
                  <a:rPr lang="en-GB" dirty="0"/>
                  <a:t>particle at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𝑜</m:t>
                        </m:r>
                      </m:sub>
                    </m:sSub>
                    <m:r>
                      <a:rPr lang="en-GB" b="0" i="1" smtClean="0">
                        <a:latin typeface="Cambria Math" panose="02040503050406030204" pitchFamily="18" charset="0"/>
                      </a:rPr>
                      <m:t>=</m:t>
                    </m:r>
                    <m:r>
                      <a:rPr lang="en-GB" b="0" i="1" smtClean="0">
                        <a:latin typeface="Cambria Math" panose="02040503050406030204" pitchFamily="18" charset="0"/>
                      </a:rPr>
                      <m:t>0</m:t>
                    </m:r>
                  </m:oMath>
                </a14:m>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3590572" y="6343186"/>
                <a:ext cx="2187907" cy="369332"/>
              </a:xfrm>
              <a:prstGeom prst="rect">
                <a:avLst/>
              </a:prstGeom>
              <a:blipFill rotWithShape="1">
                <a:blip r:embed="rId6"/>
                <a:stretch>
                  <a:fillRect l="-13" t="-46" r="28" b="154"/>
                </a:stretch>
              </a:blipFill>
            </p:spPr>
            <p:txBody>
              <a:bodyPr/>
              <a:lstStyle/>
              <a:p>
                <a:r>
                  <a:rPr lang="zh-CN" altLang="en-US">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167875"/>
            <a:ext cx="8229600" cy="1143000"/>
          </a:xfrm>
        </p:spPr>
        <p:txBody>
          <a:bodyPr/>
          <a:lstStyle/>
          <a:p>
            <a:r>
              <a:rPr lang="en-GB" dirty="0"/>
              <a:t>Rocket propulsion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10" name="TextBox 9"/>
          <p:cNvSpPr txBox="1"/>
          <p:nvPr/>
        </p:nvSpPr>
        <p:spPr>
          <a:xfrm flipH="1">
            <a:off x="847011" y="708792"/>
            <a:ext cx="8019177" cy="369332"/>
          </a:xfrm>
          <a:prstGeom prst="rect">
            <a:avLst/>
          </a:prstGeom>
          <a:noFill/>
        </p:spPr>
        <p:txBody>
          <a:bodyPr wrap="square" rtlCol="0">
            <a:spAutoFit/>
          </a:bodyPr>
          <a:lstStyle/>
          <a:p>
            <a:r>
              <a:rPr lang="en-GB" dirty="0"/>
              <a:t>We consider a rocket propagating in outer space (no gravity considered)</a:t>
            </a:r>
            <a:endParaRPr lang="en-US" dirty="0"/>
          </a:p>
        </p:txBody>
      </p:sp>
      <p:pic>
        <p:nvPicPr>
          <p:cNvPr id="12" name="Picture 11"/>
          <p:cNvPicPr>
            <a:picLocks noChangeAspect="1"/>
          </p:cNvPicPr>
          <p:nvPr/>
        </p:nvPicPr>
        <p:blipFill>
          <a:blip r:embed="rId1"/>
          <a:stretch>
            <a:fillRect/>
          </a:stretch>
        </p:blipFill>
        <p:spPr>
          <a:xfrm>
            <a:off x="1759276" y="1165737"/>
            <a:ext cx="5915550" cy="1659919"/>
          </a:xfrm>
          <a:prstGeom prst="rect">
            <a:avLst/>
          </a:prstGeom>
        </p:spPr>
      </p:pic>
      <mc:AlternateContent xmlns:mc="http://schemas.openxmlformats.org/markup-compatibility/2006">
        <mc:Choice xmlns:a14="http://schemas.microsoft.com/office/drawing/2010/main" Requires="a14">
          <p:sp>
            <p:nvSpPr>
              <p:cNvPr id="14" name="TextBox 13"/>
              <p:cNvSpPr txBox="1"/>
              <p:nvPr/>
            </p:nvSpPr>
            <p:spPr>
              <a:xfrm>
                <a:off x="183722" y="2913269"/>
                <a:ext cx="8780766" cy="646331"/>
              </a:xfrm>
              <a:prstGeom prst="rect">
                <a:avLst/>
              </a:prstGeom>
              <a:noFill/>
            </p:spPr>
            <p:txBody>
              <a:bodyPr wrap="square" rtlCol="0">
                <a:spAutoFit/>
              </a:bodyPr>
              <a:lstStyle/>
              <a:p>
                <a:r>
                  <a:rPr lang="en-GB" dirty="0"/>
                  <a:t>At the time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0</m:t>
                        </m:r>
                      </m:sub>
                    </m:sSub>
                  </m:oMath>
                </a14:m>
                <a:r>
                  <a:rPr lang="en-US" dirty="0"/>
                  <a:t>, the mass of the rocket is </a:t>
                </a:r>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0</m:t>
                        </m:r>
                      </m:sub>
                    </m:sSub>
                  </m:oMath>
                </a14:m>
                <a:r>
                  <a:rPr lang="en-US" dirty="0"/>
                  <a:t>, its velocity is </a:t>
                </a:r>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sub>
                    </m:sSub>
                  </m:oMath>
                </a14:m>
                <a:r>
                  <a:rPr lang="en-US" dirty="0"/>
                  <a:t> in our reference frame (</a:t>
                </a:r>
                <a:r>
                  <a:rPr lang="en-GB" dirty="0"/>
                  <a:t>us who are watching the rocket</a:t>
                </a:r>
                <a:r>
                  <a:rPr lang="en-US" dirty="0"/>
                  <a:t>)</a:t>
                </a:r>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183722" y="2913269"/>
                <a:ext cx="8780766" cy="646331"/>
              </a:xfrm>
              <a:prstGeom prst="rect">
                <a:avLst/>
              </a:prstGeom>
              <a:blipFill rotWithShape="1">
                <a:blip r:embed="rId2"/>
                <a:stretch>
                  <a:fillRect l="-2" t="-81" r="2" b="6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183722" y="3563724"/>
                <a:ext cx="7918810" cy="369332"/>
              </a:xfrm>
              <a:prstGeom prst="rect">
                <a:avLst/>
              </a:prstGeom>
              <a:noFill/>
            </p:spPr>
            <p:txBody>
              <a:bodyPr wrap="square" rtlCol="0">
                <a:spAutoFit/>
              </a:bodyPr>
              <a:lstStyle/>
              <a:p>
                <a:r>
                  <a:rPr lang="en-GB" dirty="0"/>
                  <a:t>At any time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&gt;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0</m:t>
                        </m:r>
                      </m:sub>
                    </m:sSub>
                  </m:oMath>
                </a14:m>
                <a:r>
                  <a:rPr lang="en-US" dirty="0"/>
                  <a:t>, the mass of the rocket is </a:t>
                </a:r>
                <a14:m>
                  <m:oMath xmlns:m="http://schemas.openxmlformats.org/officeDocument/2006/math">
                    <m:r>
                      <a:rPr lang="en-GB" b="0" i="1" smtClean="0">
                        <a:latin typeface="Cambria Math" panose="02040503050406030204" pitchFamily="18" charset="0"/>
                      </a:rPr>
                      <m:t>𝑚</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&lt;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0</m:t>
                        </m:r>
                      </m:sub>
                    </m:sSub>
                  </m:oMath>
                </a14:m>
                <a:r>
                  <a:rPr lang="en-US" dirty="0"/>
                  <a:t>, its velocity is </a:t>
                </a:r>
                <a14:m>
                  <m:oMath xmlns:m="http://schemas.openxmlformats.org/officeDocument/2006/math">
                    <m:r>
                      <a:rPr lang="en-GB" b="0" i="1" smtClean="0">
                        <a:latin typeface="Cambria Math" panose="02040503050406030204" pitchFamily="18" charset="0"/>
                      </a:rPr>
                      <m:t>𝑣</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183722" y="3563724"/>
                <a:ext cx="7918810" cy="369332"/>
              </a:xfrm>
              <a:prstGeom prst="rect">
                <a:avLst/>
              </a:prstGeom>
              <a:blipFill rotWithShape="1">
                <a:blip r:embed="rId3"/>
                <a:stretch>
                  <a:fillRect l="-3" t="-28" r="7" b="13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179512" y="4030801"/>
                <a:ext cx="8386354" cy="646331"/>
              </a:xfrm>
              <a:prstGeom prst="rect">
                <a:avLst/>
              </a:prstGeom>
              <a:noFill/>
            </p:spPr>
            <p:txBody>
              <a:bodyPr wrap="square" rtlCol="0">
                <a:spAutoFit/>
              </a:bodyPr>
              <a:lstStyle/>
              <a:p>
                <a:r>
                  <a:rPr lang="en-GB" dirty="0"/>
                  <a:t>During a time interval </a:t>
                </a:r>
                <a14:m>
                  <m:oMath xmlns:m="http://schemas.openxmlformats.org/officeDocument/2006/math">
                    <m:r>
                      <a:rPr lang="en-GB" b="0" i="1" smtClean="0">
                        <a:latin typeface="Cambria Math" panose="02040503050406030204" pitchFamily="18" charset="0"/>
                      </a:rPr>
                      <m:t>𝑑𝑡</m:t>
                    </m:r>
                  </m:oMath>
                </a14:m>
                <a:r>
                  <a:rPr lang="en-GB" dirty="0"/>
                  <a:t> the mass of rockets change is </a:t>
                </a:r>
                <a14:m>
                  <m:oMath xmlns:m="http://schemas.openxmlformats.org/officeDocument/2006/math">
                    <m:r>
                      <a:rPr lang="en-GB" b="0" i="1" smtClean="0">
                        <a:latin typeface="Cambria Math" panose="02040503050406030204" pitchFamily="18" charset="0"/>
                      </a:rPr>
                      <m:t>𝑑𝑚</m:t>
                    </m:r>
                  </m:oMath>
                </a14:m>
                <a:r>
                  <a:rPr lang="en-GB" dirty="0"/>
                  <a:t> corresponding to the mass of the burned fuel. </a:t>
                </a:r>
                <a:endParaRPr lang="en-US" dirty="0"/>
              </a:p>
            </p:txBody>
          </p:sp>
        </mc:Choice>
        <mc:Fallback>
          <p:sp>
            <p:nvSpPr>
              <p:cNvPr id="16" name="TextBox 15"/>
              <p:cNvSpPr txBox="1">
                <a:spLocks noRot="1" noChangeAspect="1" noMove="1" noResize="1" noEditPoints="1" noAdjustHandles="1" noChangeArrowheads="1" noChangeShapeType="1" noTextEdit="1"/>
              </p:cNvSpPr>
              <p:nvPr/>
            </p:nvSpPr>
            <p:spPr>
              <a:xfrm>
                <a:off x="179512" y="4030801"/>
                <a:ext cx="8386354" cy="646331"/>
              </a:xfrm>
              <a:prstGeom prst="rect">
                <a:avLst/>
              </a:prstGeom>
              <a:blipFill rotWithShape="1">
                <a:blip r:embed="rId4"/>
                <a:stretch>
                  <a:fillRect l="-5" t="-71" r="4" b="55"/>
                </a:stretch>
              </a:blipFill>
            </p:spPr>
            <p:txBody>
              <a:bodyPr/>
              <a:lstStyle/>
              <a:p>
                <a:r>
                  <a:rPr lang="zh-CN" altLang="en-US">
                    <a:noFill/>
                  </a:rPr>
                  <a:t> </a:t>
                </a:r>
              </a:p>
            </p:txBody>
          </p:sp>
        </mc:Fallback>
      </mc:AlternateContent>
      <p:sp>
        <p:nvSpPr>
          <p:cNvPr id="17" name="TextBox 16"/>
          <p:cNvSpPr txBox="1"/>
          <p:nvPr/>
        </p:nvSpPr>
        <p:spPr>
          <a:xfrm>
            <a:off x="179512" y="4671377"/>
            <a:ext cx="5884944" cy="369332"/>
          </a:xfrm>
          <a:prstGeom prst="rect">
            <a:avLst/>
          </a:prstGeom>
          <a:noFill/>
        </p:spPr>
        <p:txBody>
          <a:bodyPr wrap="none" rtlCol="0">
            <a:spAutoFit/>
          </a:bodyPr>
          <a:lstStyle/>
          <a:p>
            <a:r>
              <a:rPr lang="en-GB" dirty="0"/>
              <a:t>The x-velocity of the burned fuel in our frame of reference is:</a:t>
            </a:r>
            <a:endParaRPr lang="en-US" dirty="0"/>
          </a:p>
        </p:txBody>
      </p:sp>
      <mc:AlternateContent xmlns:mc="http://schemas.openxmlformats.org/markup-compatibility/2006">
        <mc:Choice xmlns:a14="http://schemas.microsoft.com/office/drawing/2010/main" Requires="a14">
          <p:sp>
            <p:nvSpPr>
              <p:cNvPr id="18" name="TextBox 17"/>
              <p:cNvSpPr txBox="1"/>
              <p:nvPr/>
            </p:nvSpPr>
            <p:spPr>
              <a:xfrm>
                <a:off x="2876605" y="5073967"/>
                <a:ext cx="2088649" cy="29924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𝑓𝑢𝑒𝑙</m:t>
                          </m:r>
                          <m:r>
                            <a:rPr lang="en-GB" b="0" i="1" smtClean="0">
                              <a:latin typeface="Cambria Math" panose="02040503050406030204" pitchFamily="18" charset="0"/>
                            </a:rPr>
                            <m:t>,</m:t>
                          </m:r>
                          <m:r>
                            <a:rPr lang="en-GB" b="0" i="1" smtClean="0">
                              <a:latin typeface="Cambria Math" panose="02040503050406030204" pitchFamily="18" charset="0"/>
                            </a:rPr>
                            <m:t>𝑥</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𝑒𝑥</m:t>
                          </m:r>
                        </m:sub>
                      </m:sSub>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2876605" y="5073967"/>
                <a:ext cx="2088649" cy="299249"/>
              </a:xfrm>
              <a:prstGeom prst="rect">
                <a:avLst/>
              </a:prstGeom>
              <a:blipFill rotWithShape="1">
                <a:blip r:embed="rId5"/>
                <a:stretch>
                  <a:fillRect l="-3" t="-106" r="-1389" b="16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TextBox 18"/>
              <p:cNvSpPr txBox="1"/>
              <p:nvPr/>
            </p:nvSpPr>
            <p:spPr>
              <a:xfrm flipH="1">
                <a:off x="892730" y="5373216"/>
                <a:ext cx="7135654" cy="646331"/>
              </a:xfrm>
              <a:prstGeom prst="rect">
                <a:avLst/>
              </a:prstGeom>
              <a:noFill/>
            </p:spPr>
            <p:txBody>
              <a:bodyPr wrap="square" rtlCol="0">
                <a:spAutoFit/>
              </a:bodyPr>
              <a:lstStyle/>
              <a:p>
                <a:r>
                  <a:rPr lang="en-GB" dirty="0"/>
                  <a:t>where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𝑒𝑥</m:t>
                        </m:r>
                      </m:sub>
                    </m:sSub>
                  </m:oMath>
                </a14:m>
                <a:r>
                  <a:rPr lang="en-US" dirty="0"/>
                  <a:t> is the velocity of the burned fuel relative to the rocket.</a:t>
                </a:r>
                <a:endParaRPr lang="en-US" dirty="0"/>
              </a:p>
              <a:p>
                <a:r>
                  <a:rPr lang="en-GB" dirty="0"/>
                  <a:t> </a:t>
                </a:r>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flipH="1">
                <a:off x="892730" y="5373216"/>
                <a:ext cx="7135654" cy="646331"/>
              </a:xfrm>
              <a:prstGeom prst="rect">
                <a:avLst/>
              </a:prstGeom>
              <a:blipFill rotWithShape="1">
                <a:blip r:embed="rId6"/>
                <a:stretch>
                  <a:fillRect l="-8" t="-74" r="1" b="59"/>
                </a:stretch>
              </a:blipFill>
            </p:spPr>
            <p:txBody>
              <a:bodyPr/>
              <a:lstStyle/>
              <a:p>
                <a:r>
                  <a:rPr lang="zh-CN" altLang="en-US">
                    <a:noFill/>
                  </a:rPr>
                  <a:t> </a:t>
                </a:r>
              </a:p>
            </p:txBody>
          </p:sp>
        </mc:Fallback>
      </mc:AlternateContent>
      <p:cxnSp>
        <p:nvCxnSpPr>
          <p:cNvPr id="21" name="Straight Arrow Connector 20"/>
          <p:cNvCxnSpPr/>
          <p:nvPr/>
        </p:nvCxnSpPr>
        <p:spPr>
          <a:xfrm flipV="1">
            <a:off x="1482138" y="1091672"/>
            <a:ext cx="6192688" cy="13427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2" name="TextBox 21"/>
              <p:cNvSpPr txBox="1"/>
              <p:nvPr/>
            </p:nvSpPr>
            <p:spPr>
              <a:xfrm>
                <a:off x="7674826" y="939624"/>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22" name="TextBox 21"/>
              <p:cNvSpPr txBox="1">
                <a:spLocks noRot="1" noChangeAspect="1" noMove="1" noResize="1" noEditPoints="1" noAdjustHandles="1" noChangeArrowheads="1" noChangeShapeType="1" noTextEdit="1"/>
              </p:cNvSpPr>
              <p:nvPr/>
            </p:nvSpPr>
            <p:spPr>
              <a:xfrm>
                <a:off x="7674826" y="939624"/>
                <a:ext cx="188128" cy="276999"/>
              </a:xfrm>
              <a:prstGeom prst="rect">
                <a:avLst/>
              </a:prstGeom>
              <a:blipFill rotWithShape="1">
                <a:blip r:embed="rId7"/>
                <a:stretch>
                  <a:fillRect l="-115" t="-166" r="-15998" b="216"/>
                </a:stretch>
              </a:blipFill>
            </p:spPr>
            <p:txBody>
              <a:bodyPr/>
              <a:lstStyle/>
              <a:p>
                <a:r>
                  <a:rPr lang="zh-CN" altLang="en-US">
                    <a:noFill/>
                  </a:rPr>
                  <a:t> </a:t>
                </a:r>
              </a:p>
            </p:txBody>
          </p:sp>
        </mc:Fallback>
      </mc:AlternateContent>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531" y="28113"/>
            <a:ext cx="8229600" cy="1143000"/>
          </a:xfrm>
        </p:spPr>
        <p:txBody>
          <a:bodyPr/>
          <a:lstStyle/>
          <a:p>
            <a:r>
              <a:rPr lang="en-GB" sz="2800" dirty="0"/>
              <a:t>Linear motion and angular motion with constant acceleration</a:t>
            </a:r>
            <a:endParaRPr lang="en-US" sz="28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nvGraphicFramePr>
            <p:xfrm>
              <a:off x="179512" y="1012671"/>
              <a:ext cx="8964489" cy="1584960"/>
            </p:xfrm>
            <a:graphic>
              <a:graphicData uri="http://schemas.openxmlformats.org/drawingml/2006/table">
                <a:tbl>
                  <a:tblPr firstRow="1" bandRow="1">
                    <a:tableStyleId>{5C22544A-7EE6-4342-B048-85BDC9FD1C3A}</a:tableStyleId>
                  </a:tblPr>
                  <a:tblGrid>
                    <a:gridCol w="2988163"/>
                    <a:gridCol w="2988163"/>
                    <a:gridCol w="2988163"/>
                  </a:tblGrid>
                  <a:tr h="370840">
                    <a:tc>
                      <a:txBody>
                        <a:bodyPr/>
                        <a:lstStyle/>
                        <a:p>
                          <a:endParaRPr lang="en-US" sz="2000" dirty="0">
                            <a:solidFill>
                              <a:schemeClr val="tx1"/>
                            </a:solidFill>
                          </a:endParaRPr>
                        </a:p>
                      </a:txBody>
                      <a:tcPr/>
                    </a:tc>
                    <a:tc>
                      <a:txBody>
                        <a:bodyPr/>
                        <a:lstStyle/>
                        <a:p>
                          <a:r>
                            <a:rPr lang="en-GB" sz="2000" dirty="0">
                              <a:solidFill>
                                <a:schemeClr val="tx1"/>
                              </a:solidFill>
                            </a:rPr>
                            <a:t>Linear motion </a:t>
                          </a:r>
                          <a:endParaRPr lang="en-US" sz="2000" dirty="0">
                            <a:solidFill>
                              <a:schemeClr val="tx1"/>
                            </a:solidFill>
                          </a:endParaRPr>
                        </a:p>
                      </a:txBody>
                      <a:tcPr/>
                    </a:tc>
                    <a:tc>
                      <a:txBody>
                        <a:bodyPr/>
                        <a:lstStyle/>
                        <a:p>
                          <a:r>
                            <a:rPr lang="en-GB" sz="2000" dirty="0">
                              <a:solidFill>
                                <a:schemeClr val="tx1"/>
                              </a:solidFill>
                            </a:rPr>
                            <a:t>Angular motion </a:t>
                          </a:r>
                          <a:endParaRPr lang="en-US" sz="2000" dirty="0">
                            <a:solidFill>
                              <a:schemeClr val="tx1"/>
                            </a:solidFill>
                          </a:endParaRPr>
                        </a:p>
                      </a:txBody>
                      <a:tcPr/>
                    </a:tc>
                  </a:tr>
                  <a:tr h="370840">
                    <a:tc>
                      <a:txBody>
                        <a:bodyPr/>
                        <a:lstStyle/>
                        <a:p>
                          <a:r>
                            <a:rPr lang="en-GB" sz="2000" dirty="0">
                              <a:solidFill>
                                <a:schemeClr val="tx1"/>
                              </a:solidFill>
                            </a:rPr>
                            <a:t>Acceleration </a:t>
                          </a:r>
                          <a:endParaRPr lang="en-US" sz="2000" dirty="0">
                            <a:solidFill>
                              <a:schemeClr val="tx1"/>
                            </a:solidFill>
                          </a:endParaRPr>
                        </a:p>
                      </a:txBody>
                      <a:tcPr/>
                    </a:tc>
                    <a:tc>
                      <a:txBody>
                        <a:bodyPr/>
                        <a:lstStyle/>
                        <a:p>
                          <a14:m>
                            <m:oMathPara xmlns:m="http://schemas.openxmlformats.org/officeDocument/2006/math">
                              <m:oMathParaPr>
                                <m:jc m:val="centerGroup"/>
                              </m:oMathParaPr>
                              <m:oMath xmlns:m="http://schemas.openxmlformats.org/officeDocument/2006/math">
                                <m:sSub>
                                  <m:sSubPr>
                                    <m:ctrlPr>
                                      <a:rPr lang="en-US" sz="2000" i="1" smtClean="0">
                                        <a:solidFill>
                                          <a:schemeClr val="tx1"/>
                                        </a:solidFill>
                                        <a:latin typeface="Cambria Math" panose="02040503050406030204" pitchFamily="18" charset="0"/>
                                      </a:rPr>
                                    </m:ctrlPr>
                                  </m:sSubPr>
                                  <m:e>
                                    <m:r>
                                      <a:rPr lang="en-GB" sz="2000" b="0" i="1" smtClean="0">
                                        <a:solidFill>
                                          <a:schemeClr val="tx1"/>
                                        </a:solidFill>
                                        <a:latin typeface="Cambria Math" panose="02040503050406030204" pitchFamily="18" charset="0"/>
                                      </a:rPr>
                                      <m:t>𝑎</m:t>
                                    </m:r>
                                  </m:e>
                                  <m:sub>
                                    <m:r>
                                      <a:rPr lang="en-GB" sz="2000" b="0" i="1" smtClean="0">
                                        <a:solidFill>
                                          <a:schemeClr val="tx1"/>
                                        </a:solidFill>
                                        <a:latin typeface="Cambria Math" panose="02040503050406030204" pitchFamily="18" charset="0"/>
                                      </a:rPr>
                                      <m:t>𝑥</m:t>
                                    </m:r>
                                  </m:sub>
                                </m:sSub>
                                <m:r>
                                  <a:rPr lang="en-GB" sz="2000" b="0" i="1" smtClean="0">
                                    <a:solidFill>
                                      <a:schemeClr val="tx1"/>
                                    </a:solidFill>
                                    <a:latin typeface="Cambria Math" panose="02040503050406030204" pitchFamily="18" charset="0"/>
                                  </a:rPr>
                                  <m:t>=</m:t>
                                </m:r>
                                <m:r>
                                  <a:rPr lang="en-GB" sz="2000" b="0" i="1" smtClean="0">
                                    <a:solidFill>
                                      <a:schemeClr val="tx1"/>
                                    </a:solidFill>
                                    <a:latin typeface="Cambria Math" panose="02040503050406030204" pitchFamily="18" charset="0"/>
                                  </a:rPr>
                                  <m:t>𝑐𝑜𝑛𝑠𝑡𝑎𝑛𝑡</m:t>
                                </m:r>
                              </m:oMath>
                            </m:oMathPara>
                          </a14:m>
                          <a:endParaRPr lang="en-US" sz="2000" dirty="0">
                            <a:solidFill>
                              <a:schemeClr val="tx1"/>
                            </a:solidFill>
                          </a:endParaRPr>
                        </a:p>
                      </a:txBody>
                      <a:tcPr/>
                    </a:tc>
                    <a:tc>
                      <a:txBody>
                        <a:bodyPr/>
                        <a:lstStyle/>
                        <a:p>
                          <a14:m>
                            <m:oMathPara xmlns:m="http://schemas.openxmlformats.org/officeDocument/2006/math">
                              <m:oMathParaPr>
                                <m:jc m:val="centerGroup"/>
                              </m:oMathParaPr>
                              <m:oMath xmlns:m="http://schemas.openxmlformats.org/officeDocument/2006/math">
                                <m:sSub>
                                  <m:sSubPr>
                                    <m:ctrlPr>
                                      <a:rPr lang="en-US" sz="2000" i="1" smtClean="0">
                                        <a:solidFill>
                                          <a:schemeClr val="tx1"/>
                                        </a:solidFill>
                                        <a:latin typeface="Cambria Math" panose="02040503050406030204" pitchFamily="18" charset="0"/>
                                      </a:rPr>
                                    </m:ctrlPr>
                                  </m:sSubPr>
                                  <m:e>
                                    <m:r>
                                      <a:rPr lang="en-US" sz="2000" i="1" smtClean="0">
                                        <a:solidFill>
                                          <a:schemeClr val="tx1"/>
                                        </a:solidFill>
                                        <a:latin typeface="Cambria Math" panose="02040503050406030204" pitchFamily="18" charset="0"/>
                                        <a:ea typeface="Cambria Math" panose="02040503050406030204" pitchFamily="18" charset="0"/>
                                      </a:rPr>
                                      <m:t>𝛼</m:t>
                                    </m:r>
                                  </m:e>
                                  <m:sub>
                                    <m:r>
                                      <a:rPr lang="en-GB" sz="2000" b="0" i="1" smtClean="0">
                                        <a:solidFill>
                                          <a:schemeClr val="tx1"/>
                                        </a:solidFill>
                                        <a:latin typeface="Cambria Math" panose="02040503050406030204" pitchFamily="18" charset="0"/>
                                      </a:rPr>
                                      <m:t>𝑧</m:t>
                                    </m:r>
                                  </m:sub>
                                </m:sSub>
                                <m:r>
                                  <a:rPr lang="en-GB" sz="2000" b="0" i="1" smtClean="0">
                                    <a:solidFill>
                                      <a:schemeClr val="tx1"/>
                                    </a:solidFill>
                                    <a:latin typeface="Cambria Math" panose="02040503050406030204" pitchFamily="18" charset="0"/>
                                  </a:rPr>
                                  <m:t>=</m:t>
                                </m:r>
                                <m:r>
                                  <a:rPr lang="en-GB" sz="2000" b="0" i="1" smtClean="0">
                                    <a:solidFill>
                                      <a:schemeClr val="tx1"/>
                                    </a:solidFill>
                                    <a:latin typeface="Cambria Math" panose="02040503050406030204" pitchFamily="18" charset="0"/>
                                  </a:rPr>
                                  <m:t>𝑐𝑜𝑛𝑠𝑡𝑎𝑛𝑡</m:t>
                                </m:r>
                              </m:oMath>
                            </m:oMathPara>
                          </a14:m>
                          <a:endParaRPr lang="en-US" sz="2000" dirty="0">
                            <a:solidFill>
                              <a:schemeClr val="tx1"/>
                            </a:solidFill>
                          </a:endParaRPr>
                        </a:p>
                      </a:txBody>
                      <a:tcPr/>
                    </a:tc>
                  </a:tr>
                  <a:tr h="370840">
                    <a:tc>
                      <a:txBody>
                        <a:bodyPr/>
                        <a:lstStyle/>
                        <a:p>
                          <a:r>
                            <a:rPr lang="en-GB" sz="2000" dirty="0">
                              <a:solidFill>
                                <a:schemeClr val="tx1"/>
                              </a:solidFill>
                            </a:rPr>
                            <a:t>Velocity </a:t>
                          </a:r>
                          <a:endParaRPr lang="en-US" sz="2000" dirty="0">
                            <a:solidFill>
                              <a:schemeClr val="tx1"/>
                            </a:solidFill>
                          </a:endParaRPr>
                        </a:p>
                      </a:txBody>
                      <a:tcPr/>
                    </a:tc>
                    <a:tc>
                      <a:txBody>
                        <a:bodyPr/>
                        <a:lstStyle/>
                        <a:p>
                          <a14:m>
                            <m:oMathPara xmlns:m="http://schemas.openxmlformats.org/officeDocument/2006/math">
                              <m:oMathParaPr>
                                <m:jc m:val="centerGroup"/>
                              </m:oMathParaPr>
                              <m:oMath xmlns:m="http://schemas.openxmlformats.org/officeDocument/2006/math">
                                <m:sSub>
                                  <m:sSubPr>
                                    <m:ctrlPr>
                                      <a:rPr lang="en-US" sz="2000" i="1" smtClean="0">
                                        <a:solidFill>
                                          <a:schemeClr val="tx1"/>
                                        </a:solidFill>
                                        <a:latin typeface="Cambria Math" panose="02040503050406030204" pitchFamily="18" charset="0"/>
                                      </a:rPr>
                                    </m:ctrlPr>
                                  </m:sSubPr>
                                  <m:e>
                                    <m:r>
                                      <a:rPr lang="en-GB" sz="2000" b="0" i="1" smtClean="0">
                                        <a:solidFill>
                                          <a:schemeClr val="tx1"/>
                                        </a:solidFill>
                                        <a:latin typeface="Cambria Math" panose="02040503050406030204" pitchFamily="18" charset="0"/>
                                      </a:rPr>
                                      <m:t>𝑣</m:t>
                                    </m:r>
                                  </m:e>
                                  <m:sub>
                                    <m:r>
                                      <a:rPr lang="en-GB" sz="2000" b="0" i="1" smtClean="0">
                                        <a:solidFill>
                                          <a:schemeClr val="tx1"/>
                                        </a:solidFill>
                                        <a:latin typeface="Cambria Math" panose="02040503050406030204" pitchFamily="18" charset="0"/>
                                      </a:rPr>
                                      <m:t>𝑥</m:t>
                                    </m:r>
                                  </m:sub>
                                </m:sSub>
                                <m:d>
                                  <m:dPr>
                                    <m:ctrlPr>
                                      <a:rPr lang="en-GB" sz="2000" b="0" i="1" smtClean="0">
                                        <a:solidFill>
                                          <a:schemeClr val="tx1"/>
                                        </a:solidFill>
                                        <a:latin typeface="Cambria Math" panose="02040503050406030204" pitchFamily="18" charset="0"/>
                                      </a:rPr>
                                    </m:ctrlPr>
                                  </m:dPr>
                                  <m:e>
                                    <m:r>
                                      <a:rPr lang="en-GB" sz="2000" b="0" i="1" smtClean="0">
                                        <a:solidFill>
                                          <a:schemeClr val="tx1"/>
                                        </a:solidFill>
                                        <a:latin typeface="Cambria Math" panose="02040503050406030204" pitchFamily="18" charset="0"/>
                                      </a:rPr>
                                      <m:t>𝑡</m:t>
                                    </m:r>
                                  </m:e>
                                </m:d>
                                <m:r>
                                  <a:rPr lang="en-GB" sz="2000" b="0" i="1" smtClean="0">
                                    <a:solidFill>
                                      <a:schemeClr val="tx1"/>
                                    </a:solidFill>
                                    <a:latin typeface="Cambria Math" panose="02040503050406030204" pitchFamily="18" charset="0"/>
                                  </a:rPr>
                                  <m:t>=</m:t>
                                </m:r>
                                <m:sSub>
                                  <m:sSubPr>
                                    <m:ctrlPr>
                                      <a:rPr lang="en-GB" sz="2000" b="0" i="1" smtClean="0">
                                        <a:solidFill>
                                          <a:schemeClr val="tx1"/>
                                        </a:solidFill>
                                        <a:latin typeface="Cambria Math" panose="02040503050406030204" pitchFamily="18" charset="0"/>
                                      </a:rPr>
                                    </m:ctrlPr>
                                  </m:sSubPr>
                                  <m:e>
                                    <m:r>
                                      <a:rPr lang="en-GB" sz="2000" b="0" i="1" smtClean="0">
                                        <a:solidFill>
                                          <a:schemeClr val="tx1"/>
                                        </a:solidFill>
                                        <a:latin typeface="Cambria Math" panose="02040503050406030204" pitchFamily="18" charset="0"/>
                                      </a:rPr>
                                      <m:t>𝑣</m:t>
                                    </m:r>
                                  </m:e>
                                  <m:sub>
                                    <m:r>
                                      <a:rPr lang="en-GB" sz="2000" b="0" i="1" smtClean="0">
                                        <a:solidFill>
                                          <a:schemeClr val="tx1"/>
                                        </a:solidFill>
                                        <a:latin typeface="Cambria Math" panose="02040503050406030204" pitchFamily="18" charset="0"/>
                                      </a:rPr>
                                      <m:t>0</m:t>
                                    </m:r>
                                    <m:r>
                                      <a:rPr lang="en-GB" sz="2000" b="0" i="1" smtClean="0">
                                        <a:solidFill>
                                          <a:schemeClr val="tx1"/>
                                        </a:solidFill>
                                        <a:latin typeface="Cambria Math" panose="02040503050406030204" pitchFamily="18" charset="0"/>
                                      </a:rPr>
                                      <m:t>𝑥</m:t>
                                    </m:r>
                                  </m:sub>
                                </m:sSub>
                                <m:r>
                                  <a:rPr lang="en-GB" sz="2000" b="0" i="1" smtClean="0">
                                    <a:solidFill>
                                      <a:schemeClr val="tx1"/>
                                    </a:solidFill>
                                    <a:latin typeface="Cambria Math" panose="02040503050406030204" pitchFamily="18" charset="0"/>
                                  </a:rPr>
                                  <m:t>+</m:t>
                                </m:r>
                                <m:sSub>
                                  <m:sSubPr>
                                    <m:ctrlPr>
                                      <a:rPr lang="en-GB" sz="2000" b="0" i="1" smtClean="0">
                                        <a:solidFill>
                                          <a:schemeClr val="tx1"/>
                                        </a:solidFill>
                                        <a:latin typeface="Cambria Math" panose="02040503050406030204" pitchFamily="18" charset="0"/>
                                      </a:rPr>
                                    </m:ctrlPr>
                                  </m:sSubPr>
                                  <m:e>
                                    <m:r>
                                      <a:rPr lang="en-GB" sz="2000" b="0" i="1" smtClean="0">
                                        <a:solidFill>
                                          <a:schemeClr val="tx1"/>
                                        </a:solidFill>
                                        <a:latin typeface="Cambria Math" panose="02040503050406030204" pitchFamily="18" charset="0"/>
                                      </a:rPr>
                                      <m:t>𝑎</m:t>
                                    </m:r>
                                  </m:e>
                                  <m:sub>
                                    <m:r>
                                      <a:rPr lang="en-GB" sz="2000" b="0" i="1" smtClean="0">
                                        <a:solidFill>
                                          <a:schemeClr val="tx1"/>
                                        </a:solidFill>
                                        <a:latin typeface="Cambria Math" panose="02040503050406030204" pitchFamily="18" charset="0"/>
                                      </a:rPr>
                                      <m:t>𝑥</m:t>
                                    </m:r>
                                  </m:sub>
                                </m:sSub>
                                <m:r>
                                  <a:rPr lang="en-GB" sz="2000" b="0" i="1" smtClean="0">
                                    <a:solidFill>
                                      <a:schemeClr val="tx1"/>
                                    </a:solidFill>
                                    <a:latin typeface="Cambria Math" panose="02040503050406030204" pitchFamily="18" charset="0"/>
                                  </a:rPr>
                                  <m:t>𝑡</m:t>
                                </m:r>
                              </m:oMath>
                            </m:oMathPara>
                          </a14:m>
                          <a:endParaRPr lang="en-US" sz="2000" dirty="0">
                            <a:solidFill>
                              <a:schemeClr val="tx1"/>
                            </a:solidFill>
                          </a:endParaRPr>
                        </a:p>
                      </a:txBody>
                      <a:tcPr/>
                    </a:tc>
                    <a:tc>
                      <a:txBody>
                        <a:bodyPr/>
                        <a:lstStyle/>
                        <a:p>
                          <a:endParaRPr lang="en-US" sz="2000" dirty="0">
                            <a:solidFill>
                              <a:schemeClr val="tx1"/>
                            </a:solidFill>
                          </a:endParaRPr>
                        </a:p>
                      </a:txBody>
                      <a:tcPr/>
                    </a:tc>
                  </a:tr>
                  <a:tr h="370840">
                    <a:tc>
                      <a:txBody>
                        <a:bodyPr/>
                        <a:lstStyle/>
                        <a:p>
                          <a:r>
                            <a:rPr lang="en-GB" sz="2000" dirty="0">
                              <a:solidFill>
                                <a:schemeClr val="tx1"/>
                              </a:solidFill>
                            </a:rPr>
                            <a:t>Displacement</a:t>
                          </a:r>
                          <a:r>
                            <a:rPr lang="en-GB" sz="2000" baseline="0" dirty="0">
                              <a:solidFill>
                                <a:schemeClr val="tx1"/>
                              </a:solidFill>
                            </a:rPr>
                            <a:t> </a:t>
                          </a:r>
                          <a:endParaRPr lang="en-US" sz="2000" dirty="0">
                            <a:solidFill>
                              <a:schemeClr val="tx1"/>
                            </a:solidFill>
                          </a:endParaRPr>
                        </a:p>
                      </a:txBody>
                      <a:tcPr/>
                    </a:tc>
                    <a:tc>
                      <a:txBody>
                        <a:bodyPr/>
                        <a:lstStyle/>
                        <a:p>
                          <a:endParaRPr lang="en-US" sz="2000" dirty="0">
                            <a:solidFill>
                              <a:schemeClr val="tx1"/>
                            </a:solidFill>
                          </a:endParaRPr>
                        </a:p>
                      </a:txBody>
                      <a:tcPr/>
                    </a:tc>
                    <a:tc>
                      <a:txBody>
                        <a:bodyPr/>
                        <a:lstStyle/>
                        <a:p>
                          <a:endParaRPr lang="en-US" sz="2000" dirty="0">
                            <a:solidFill>
                              <a:schemeClr val="tx1"/>
                            </a:solidFill>
                          </a:endParaRPr>
                        </a:p>
                      </a:txBody>
                      <a:tcPr/>
                    </a:tc>
                  </a:tr>
                </a:tbl>
              </a:graphicData>
            </a:graphic>
          </p:graphicFrame>
        </mc:Choice>
        <mc:Fallback xmlns="">
          <p:graphicFrame>
            <p:nvGraphicFramePr>
              <p:cNvPr id="5" name="Table 4"/>
              <p:cNvGraphicFramePr>
                <a:graphicFrameLocks noGrp="1"/>
              </p:cNvGraphicFramePr>
              <p:nvPr/>
            </p:nvGraphicFramePr>
            <p:xfrm>
              <a:off x="179512" y="1012671"/>
              <a:ext cx="8964489" cy="1584960"/>
            </p:xfrm>
            <a:graphic>
              <a:graphicData uri="http://schemas.openxmlformats.org/drawingml/2006/table">
                <a:tbl>
                  <a:tblPr firstRow="1" bandRow="1">
                    <a:tableStyleId>{5C22544A-7EE6-4342-B048-85BDC9FD1C3A}</a:tableStyleId>
                  </a:tblPr>
                  <a:tblGrid>
                    <a:gridCol w="2988163"/>
                    <a:gridCol w="2988163"/>
                    <a:gridCol w="2988163"/>
                  </a:tblGrid>
                  <a:tr h="370840">
                    <a:tc>
                      <a:txBody>
                        <a:bodyPr/>
                        <a:lstStyle/>
                        <a:p>
                          <a:endParaRPr lang="en-US" sz="2000" dirty="0">
                            <a:solidFill>
                              <a:schemeClr val="tx1"/>
                            </a:solidFill>
                          </a:endParaRPr>
                        </a:p>
                      </a:txBody>
                      <a:tcPr/>
                    </a:tc>
                    <a:tc>
                      <a:txBody>
                        <a:bodyPr/>
                        <a:lstStyle/>
                        <a:p>
                          <a:r>
                            <a:rPr lang="en-GB" sz="2000" dirty="0">
                              <a:solidFill>
                                <a:schemeClr val="tx1"/>
                              </a:solidFill>
                            </a:rPr>
                            <a:t>Linear motion </a:t>
                          </a:r>
                          <a:endParaRPr lang="en-US" sz="2000" dirty="0">
                            <a:solidFill>
                              <a:schemeClr val="tx1"/>
                            </a:solidFill>
                          </a:endParaRPr>
                        </a:p>
                      </a:txBody>
                      <a:tcPr/>
                    </a:tc>
                    <a:tc>
                      <a:txBody>
                        <a:bodyPr/>
                        <a:lstStyle/>
                        <a:p>
                          <a:r>
                            <a:rPr lang="en-GB" sz="2000" dirty="0">
                              <a:solidFill>
                                <a:schemeClr val="tx1"/>
                              </a:solidFill>
                            </a:rPr>
                            <a:t>Angular motion </a:t>
                          </a:r>
                          <a:endParaRPr lang="en-US" sz="2000" dirty="0">
                            <a:solidFill>
                              <a:schemeClr val="tx1"/>
                            </a:solidFill>
                          </a:endParaRPr>
                        </a:p>
                      </a:txBody>
                      <a:tcPr/>
                    </a:tc>
                  </a:tr>
                  <a:tr h="396240">
                    <a:tc>
                      <a:txBody>
                        <a:bodyPr/>
                        <a:lstStyle/>
                        <a:p>
                          <a:r>
                            <a:rPr lang="en-GB" sz="2000" dirty="0">
                              <a:solidFill>
                                <a:schemeClr val="tx1"/>
                              </a:solidFill>
                            </a:rPr>
                            <a:t>Acceleration </a:t>
                          </a:r>
                          <a:endParaRPr lang="en-US" sz="2000" dirty="0">
                            <a:solidFill>
                              <a:schemeClr val="tx1"/>
                            </a:solidFill>
                          </a:endParaRPr>
                        </a:p>
                      </a:txBody>
                      <a:tcPr/>
                    </a:tc>
                    <a:tc>
                      <a:txBody>
                        <a:bodyPr/>
                        <a:lstStyle/>
                        <a:p>
                          <a:endParaRPr lang="zh-CN"/>
                        </a:p>
                      </a:txBody>
                      <a:tcPr>
                        <a:blipFill>
                          <a:blip r:embed="rId1"/>
                        </a:blipFill>
                      </a:tcPr>
                    </a:tc>
                    <a:tc>
                      <a:txBody>
                        <a:bodyPr/>
                        <a:lstStyle/>
                        <a:p>
                          <a:endParaRPr lang="zh-CN"/>
                        </a:p>
                      </a:txBody>
                      <a:tcPr>
                        <a:blipFill>
                          <a:blip r:embed="rId1"/>
                        </a:blipFill>
                      </a:tcPr>
                    </a:tc>
                  </a:tr>
                  <a:tr h="396240">
                    <a:tc>
                      <a:txBody>
                        <a:bodyPr/>
                        <a:lstStyle/>
                        <a:p>
                          <a:r>
                            <a:rPr lang="en-GB" sz="2000" dirty="0">
                              <a:solidFill>
                                <a:schemeClr val="tx1"/>
                              </a:solidFill>
                            </a:rPr>
                            <a:t>Velocity </a:t>
                          </a:r>
                          <a:endParaRPr lang="en-US" sz="2000" dirty="0">
                            <a:solidFill>
                              <a:schemeClr val="tx1"/>
                            </a:solidFill>
                          </a:endParaRPr>
                        </a:p>
                      </a:txBody>
                      <a:tcPr/>
                    </a:tc>
                    <a:tc>
                      <a:txBody>
                        <a:bodyPr/>
                        <a:lstStyle/>
                        <a:p>
                          <a:endParaRPr lang="zh-CN"/>
                        </a:p>
                      </a:txBody>
                      <a:tcPr>
                        <a:blipFill>
                          <a:blip r:embed="rId1"/>
                        </a:blipFill>
                      </a:tcPr>
                    </a:tc>
                    <a:tc>
                      <a:txBody>
                        <a:bodyPr/>
                        <a:lstStyle/>
                        <a:p>
                          <a:endParaRPr lang="en-US" sz="2000" dirty="0">
                            <a:solidFill>
                              <a:schemeClr val="tx1"/>
                            </a:solidFill>
                          </a:endParaRPr>
                        </a:p>
                      </a:txBody>
                      <a:tcPr/>
                    </a:tc>
                  </a:tr>
                  <a:tr h="370840">
                    <a:tc>
                      <a:txBody>
                        <a:bodyPr/>
                        <a:lstStyle/>
                        <a:p>
                          <a:r>
                            <a:rPr lang="en-GB" sz="2000" dirty="0">
                              <a:solidFill>
                                <a:schemeClr val="tx1"/>
                              </a:solidFill>
                            </a:rPr>
                            <a:t>Displacement</a:t>
                          </a:r>
                          <a:r>
                            <a:rPr lang="en-GB" sz="2000" baseline="0" dirty="0">
                              <a:solidFill>
                                <a:schemeClr val="tx1"/>
                              </a:solidFill>
                            </a:rPr>
                            <a:t> </a:t>
                          </a:r>
                          <a:endParaRPr lang="en-US" sz="2000" dirty="0">
                            <a:solidFill>
                              <a:schemeClr val="tx1"/>
                            </a:solidFill>
                          </a:endParaRPr>
                        </a:p>
                      </a:txBody>
                      <a:tcPr/>
                    </a:tc>
                    <a:tc>
                      <a:txBody>
                        <a:bodyPr/>
                        <a:lstStyle/>
                        <a:p>
                          <a:endParaRPr lang="en-US" sz="2000" dirty="0">
                            <a:solidFill>
                              <a:schemeClr val="tx1"/>
                            </a:solidFill>
                          </a:endParaRPr>
                        </a:p>
                      </a:txBody>
                      <a:tcPr/>
                    </a:tc>
                    <a:tc>
                      <a:txBody>
                        <a:bodyPr/>
                        <a:lstStyle/>
                        <a:p>
                          <a:endParaRPr lang="en-US" sz="2000" dirty="0">
                            <a:solidFill>
                              <a:schemeClr val="tx1"/>
                            </a:solidFill>
                          </a:endParaRPr>
                        </a:p>
                      </a:txBody>
                      <a:tcPr/>
                    </a:tc>
                  </a:tr>
                </a:tbl>
              </a:graphicData>
            </a:graphic>
          </p:graphicFrame>
        </mc:Fallback>
      </mc:AlternateContent>
      <p:sp>
        <p:nvSpPr>
          <p:cNvPr id="6" name="Right Arrow 5"/>
          <p:cNvSpPr/>
          <p:nvPr/>
        </p:nvSpPr>
        <p:spPr>
          <a:xfrm rot="16200000">
            <a:off x="4396488" y="3541721"/>
            <a:ext cx="732401"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 name="TextBox 6"/>
              <p:cNvSpPr txBox="1"/>
              <p:nvPr/>
            </p:nvSpPr>
            <p:spPr>
              <a:xfrm>
                <a:off x="1018272" y="4206014"/>
                <a:ext cx="6984776" cy="1200329"/>
              </a:xfrm>
              <a:prstGeom prst="rect">
                <a:avLst/>
              </a:prstGeom>
              <a:noFill/>
            </p:spPr>
            <p:txBody>
              <a:bodyPr wrap="square" rtlCol="0">
                <a:spAutoFit/>
              </a:bodyPr>
              <a:lstStyle/>
              <a:p>
                <a:r>
                  <a:rPr lang="en-GB" dirty="0"/>
                  <a:t>Straight line motion where the acceleration vector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𝑎</m:t>
                        </m:r>
                      </m:e>
                    </m:acc>
                  </m:oMath>
                </a14:m>
                <a:r>
                  <a:rPr lang="en-GB" dirty="0"/>
                  <a:t> is along the x-axis and its x-component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𝑥</m:t>
                        </m:r>
                      </m:sub>
                    </m:sSub>
                  </m:oMath>
                </a14:m>
                <a:r>
                  <a:rPr lang="en-GB" dirty="0"/>
                  <a:t> is constant. At time </a:t>
                </a:r>
                <a14:m>
                  <m:oMath xmlns:m="http://schemas.openxmlformats.org/officeDocument/2006/math">
                    <m:r>
                      <m:rPr>
                        <m:sty m:val="p"/>
                      </m:rPr>
                      <a:rPr lang="en-GB" b="0" i="0" smtClean="0">
                        <a:latin typeface="Cambria Math" panose="02040503050406030204" pitchFamily="18" charset="0"/>
                      </a:rPr>
                      <m:t>t</m:t>
                    </m:r>
                    <m:r>
                      <a:rPr lang="en-GB" b="0" i="0" smtClean="0">
                        <a:latin typeface="Cambria Math" panose="02040503050406030204" pitchFamily="18" charset="0"/>
                      </a:rPr>
                      <m:t>=</m:t>
                    </m:r>
                    <m:sSub>
                      <m:sSubPr>
                        <m:ctrlPr>
                          <a:rPr lang="en-GB"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0</m:t>
                        </m:r>
                      </m:sub>
                    </m:sSub>
                    <m:r>
                      <a:rPr lang="en-GB" b="0" i="1" smtClean="0">
                        <a:latin typeface="Cambria Math" panose="02040503050406030204" pitchFamily="18" charset="0"/>
                      </a:rPr>
                      <m:t>=</m:t>
                    </m:r>
                    <m:r>
                      <a:rPr lang="en-GB" b="0" i="1" smtClean="0">
                        <a:latin typeface="Cambria Math" panose="02040503050406030204" pitchFamily="18" charset="0"/>
                      </a:rPr>
                      <m:t>0</m:t>
                    </m:r>
                  </m:oMath>
                </a14:m>
                <a:r>
                  <a:rPr lang="en-GB" dirty="0"/>
                  <a:t>, the x-coordinate is </a:t>
                </a:r>
                <a14:m>
                  <m:oMath xmlns:m="http://schemas.openxmlformats.org/officeDocument/2006/math">
                    <m:r>
                      <a:rPr lang="en-GB" b="0" i="1" smtClean="0">
                        <a:latin typeface="Cambria Math" panose="02040503050406030204" pitchFamily="18" charset="0"/>
                      </a:rPr>
                      <m:t>𝑥</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0</m:t>
                            </m:r>
                          </m:sub>
                        </m:sSub>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0</m:t>
                        </m:r>
                      </m:sub>
                    </m:sSub>
                  </m:oMath>
                </a14:m>
                <a:r>
                  <a:rPr lang="en-GB" dirty="0"/>
                  <a:t> and the x-component of the velocity vector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𝑣</m:t>
                        </m:r>
                      </m:e>
                    </m:acc>
                  </m:oMath>
                </a14:m>
                <a:r>
                  <a:rPr lang="en-GB" dirty="0"/>
                  <a:t> is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0</m:t>
                            </m:r>
                          </m:sub>
                        </m:sSub>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r>
                          <a:rPr lang="en-GB" b="0" i="1" smtClean="0">
                            <a:latin typeface="Cambria Math" panose="02040503050406030204" pitchFamily="18" charset="0"/>
                          </a:rPr>
                          <m:t>𝑥</m:t>
                        </m:r>
                      </m:sub>
                    </m:sSub>
                  </m:oMath>
                </a14:m>
                <a:r>
                  <a:rPr lang="en-GB" dirty="0"/>
                  <a:t>  </a:t>
                </a:r>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1018272" y="4206014"/>
                <a:ext cx="6984776" cy="1200329"/>
              </a:xfrm>
              <a:prstGeom prst="rect">
                <a:avLst/>
              </a:prstGeom>
              <a:blipFill rotWithShape="1">
                <a:blip r:embed="rId2"/>
                <a:stretch>
                  <a:fillRect l="-5" t="-34" r="2" b="49"/>
                </a:stretch>
              </a:blipFill>
            </p:spPr>
            <p:txBody>
              <a:bodyPr/>
              <a:lstStyle/>
              <a:p>
                <a:r>
                  <a:rPr lang="zh-CN" altLang="en-US">
                    <a:noFill/>
                  </a:rPr>
                  <a:t> </a:t>
                </a:r>
              </a:p>
            </p:txBody>
          </p:sp>
        </mc:Fallback>
      </mc:AlternateContent>
      <p:cxnSp>
        <p:nvCxnSpPr>
          <p:cNvPr id="9" name="Straight Arrow Connector 8"/>
          <p:cNvCxnSpPr/>
          <p:nvPr/>
        </p:nvCxnSpPr>
        <p:spPr>
          <a:xfrm>
            <a:off x="1547664" y="6021288"/>
            <a:ext cx="43924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TextBox 9"/>
              <p:cNvSpPr txBox="1"/>
              <p:nvPr/>
            </p:nvSpPr>
            <p:spPr>
              <a:xfrm>
                <a:off x="5981661" y="5897165"/>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5981661" y="5897165"/>
                <a:ext cx="188128" cy="276999"/>
              </a:xfrm>
              <a:prstGeom prst="rect">
                <a:avLst/>
              </a:prstGeom>
              <a:blipFill rotWithShape="1">
                <a:blip r:embed="rId3"/>
                <a:stretch>
                  <a:fillRect l="-317" t="-200" r="-15796" b="21"/>
                </a:stretch>
              </a:blipFill>
            </p:spPr>
            <p:txBody>
              <a:bodyPr/>
              <a:lstStyle/>
              <a:p>
                <a:r>
                  <a:rPr lang="zh-CN" altLang="en-US">
                    <a:noFill/>
                  </a:rPr>
                  <a:t> </a:t>
                </a:r>
              </a:p>
            </p:txBody>
          </p:sp>
        </mc:Fallback>
      </mc:AlternateContent>
      <p:sp>
        <p:nvSpPr>
          <p:cNvPr id="11" name="Oval 10"/>
          <p:cNvSpPr/>
          <p:nvPr/>
        </p:nvSpPr>
        <p:spPr>
          <a:xfrm>
            <a:off x="2483768" y="5897165"/>
            <a:ext cx="288032" cy="2769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a:off x="2627784" y="6021288"/>
            <a:ext cx="720080" cy="143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3779912" y="5877272"/>
            <a:ext cx="288032" cy="2769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292080" y="5877272"/>
            <a:ext cx="288032" cy="2769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flipH="1" flipV="1">
            <a:off x="2627784" y="5332626"/>
            <a:ext cx="20755" cy="130802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 name="TextBox 18"/>
              <p:cNvSpPr txBox="1"/>
              <p:nvPr/>
            </p:nvSpPr>
            <p:spPr>
              <a:xfrm>
                <a:off x="2860055" y="5661287"/>
                <a:ext cx="28783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e>
                        <m:sub>
                          <m:r>
                            <a:rPr lang="en-GB" b="0" i="1" smtClean="0">
                              <a:latin typeface="Cambria Math" panose="02040503050406030204" pitchFamily="18" charset="0"/>
                            </a:rPr>
                            <m:t>0</m:t>
                          </m:r>
                        </m:sub>
                      </m:sSub>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2860055" y="5661287"/>
                <a:ext cx="287836" cy="276999"/>
              </a:xfrm>
              <a:prstGeom prst="rect">
                <a:avLst/>
              </a:prstGeom>
              <a:blipFill rotWithShape="1">
                <a:blip r:embed="rId4"/>
                <a:stretch>
                  <a:fillRect l="-5" t="-95" r="-11624" b="14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2678639" y="6498721"/>
                <a:ext cx="28623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0</m:t>
                          </m:r>
                        </m:sub>
                      </m:sSub>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2678639" y="6498721"/>
                <a:ext cx="286232" cy="276999"/>
              </a:xfrm>
              <a:prstGeom prst="rect">
                <a:avLst/>
              </a:prstGeom>
              <a:blipFill rotWithShape="1">
                <a:blip r:embed="rId5"/>
                <a:stretch>
                  <a:fillRect l="-73" t="-47" r="-11517" b="97"/>
                </a:stretch>
              </a:blipFill>
            </p:spPr>
            <p:txBody>
              <a:bodyPr/>
              <a:lstStyle/>
              <a:p>
                <a:r>
                  <a:rPr lang="zh-CN" altLang="en-US">
                    <a:noFill/>
                  </a:rPr>
                  <a:t> </a:t>
                </a:r>
              </a:p>
            </p:txBody>
          </p:sp>
        </mc:Fallback>
      </mc:AlternateContent>
      <p:cxnSp>
        <p:nvCxnSpPr>
          <p:cNvPr id="22" name="Straight Arrow Connector 21"/>
          <p:cNvCxnSpPr/>
          <p:nvPr/>
        </p:nvCxnSpPr>
        <p:spPr>
          <a:xfrm flipH="1" flipV="1">
            <a:off x="2792555" y="6208796"/>
            <a:ext cx="775841" cy="2614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p:cNvSpPr txBox="1"/>
              <p:nvPr/>
            </p:nvSpPr>
            <p:spPr>
              <a:xfrm>
                <a:off x="3590572" y="6343186"/>
                <a:ext cx="2187907" cy="369332"/>
              </a:xfrm>
              <a:prstGeom prst="rect">
                <a:avLst/>
              </a:prstGeom>
              <a:noFill/>
            </p:spPr>
            <p:txBody>
              <a:bodyPr wrap="none" rtlCol="0">
                <a:spAutoFit/>
              </a:bodyPr>
              <a:lstStyle/>
              <a:p>
                <a:r>
                  <a:rPr lang="en-GB" dirty="0"/>
                  <a:t>particle at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𝑜</m:t>
                        </m:r>
                      </m:sub>
                    </m:sSub>
                    <m:r>
                      <a:rPr lang="en-GB" b="0" i="1" smtClean="0">
                        <a:latin typeface="Cambria Math" panose="02040503050406030204" pitchFamily="18" charset="0"/>
                      </a:rPr>
                      <m:t>=</m:t>
                    </m:r>
                    <m:r>
                      <a:rPr lang="en-GB" b="0" i="1" smtClean="0">
                        <a:latin typeface="Cambria Math" panose="02040503050406030204" pitchFamily="18" charset="0"/>
                      </a:rPr>
                      <m:t>0</m:t>
                    </m:r>
                  </m:oMath>
                </a14:m>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3590572" y="6343186"/>
                <a:ext cx="2187907" cy="369332"/>
              </a:xfrm>
              <a:prstGeom prst="rect">
                <a:avLst/>
              </a:prstGeom>
              <a:blipFill rotWithShape="1">
                <a:blip r:embed="rId6"/>
                <a:stretch>
                  <a:fillRect l="-13" t="-46" r="28" b="154"/>
                </a:stretch>
              </a:blipFill>
            </p:spPr>
            <p:txBody>
              <a:bodyPr/>
              <a:lstStyle/>
              <a:p>
                <a:r>
                  <a:rPr lang="zh-CN" altLang="en-US">
                    <a:noFill/>
                  </a:rPr>
                  <a:t> </a:t>
                </a:r>
              </a:p>
            </p:txBody>
          </p:sp>
        </mc:Fallback>
      </mc:AlternateContent>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531" y="28113"/>
            <a:ext cx="8229600" cy="1143000"/>
          </a:xfrm>
        </p:spPr>
        <p:txBody>
          <a:bodyPr/>
          <a:lstStyle/>
          <a:p>
            <a:r>
              <a:rPr lang="en-GB" sz="2800" dirty="0"/>
              <a:t>Linear motion and angular motion with constant acceleration</a:t>
            </a:r>
            <a:endParaRPr lang="en-US" sz="28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nvGraphicFramePr>
            <p:xfrm>
              <a:off x="179512" y="1012671"/>
              <a:ext cx="8964489" cy="1584960"/>
            </p:xfrm>
            <a:graphic>
              <a:graphicData uri="http://schemas.openxmlformats.org/drawingml/2006/table">
                <a:tbl>
                  <a:tblPr firstRow="1" bandRow="1">
                    <a:tableStyleId>{5C22544A-7EE6-4342-B048-85BDC9FD1C3A}</a:tableStyleId>
                  </a:tblPr>
                  <a:tblGrid>
                    <a:gridCol w="2988163"/>
                    <a:gridCol w="2988163"/>
                    <a:gridCol w="2988163"/>
                  </a:tblGrid>
                  <a:tr h="370840">
                    <a:tc>
                      <a:txBody>
                        <a:bodyPr/>
                        <a:lstStyle/>
                        <a:p>
                          <a:endParaRPr lang="en-US" sz="2000" dirty="0">
                            <a:solidFill>
                              <a:schemeClr val="tx1"/>
                            </a:solidFill>
                          </a:endParaRPr>
                        </a:p>
                      </a:txBody>
                      <a:tcPr/>
                    </a:tc>
                    <a:tc>
                      <a:txBody>
                        <a:bodyPr/>
                        <a:lstStyle/>
                        <a:p>
                          <a:r>
                            <a:rPr lang="en-GB" sz="2000" dirty="0">
                              <a:solidFill>
                                <a:schemeClr val="tx1"/>
                              </a:solidFill>
                            </a:rPr>
                            <a:t>Linear motion </a:t>
                          </a:r>
                          <a:endParaRPr lang="en-US" sz="2000" dirty="0">
                            <a:solidFill>
                              <a:schemeClr val="tx1"/>
                            </a:solidFill>
                          </a:endParaRPr>
                        </a:p>
                      </a:txBody>
                      <a:tcPr/>
                    </a:tc>
                    <a:tc>
                      <a:txBody>
                        <a:bodyPr/>
                        <a:lstStyle/>
                        <a:p>
                          <a:r>
                            <a:rPr lang="en-GB" sz="2000" dirty="0">
                              <a:solidFill>
                                <a:schemeClr val="tx1"/>
                              </a:solidFill>
                            </a:rPr>
                            <a:t>Angular motion </a:t>
                          </a:r>
                          <a:endParaRPr lang="en-US" sz="2000" dirty="0">
                            <a:solidFill>
                              <a:schemeClr val="tx1"/>
                            </a:solidFill>
                          </a:endParaRPr>
                        </a:p>
                      </a:txBody>
                      <a:tcPr/>
                    </a:tc>
                  </a:tr>
                  <a:tr h="370840">
                    <a:tc>
                      <a:txBody>
                        <a:bodyPr/>
                        <a:lstStyle/>
                        <a:p>
                          <a:r>
                            <a:rPr lang="en-GB" sz="2000" dirty="0">
                              <a:solidFill>
                                <a:schemeClr val="tx1"/>
                              </a:solidFill>
                            </a:rPr>
                            <a:t>Acceleration </a:t>
                          </a:r>
                          <a:endParaRPr lang="en-US" sz="2000" dirty="0">
                            <a:solidFill>
                              <a:schemeClr val="tx1"/>
                            </a:solidFill>
                          </a:endParaRPr>
                        </a:p>
                      </a:txBody>
                      <a:tcPr/>
                    </a:tc>
                    <a:tc>
                      <a:txBody>
                        <a:bodyPr/>
                        <a:lstStyle/>
                        <a:p>
                          <a14:m>
                            <m:oMathPara xmlns:m="http://schemas.openxmlformats.org/officeDocument/2006/math">
                              <m:oMathParaPr>
                                <m:jc m:val="centerGroup"/>
                              </m:oMathParaPr>
                              <m:oMath xmlns:m="http://schemas.openxmlformats.org/officeDocument/2006/math">
                                <m:sSub>
                                  <m:sSubPr>
                                    <m:ctrlPr>
                                      <a:rPr lang="en-US" sz="2000" i="1" smtClean="0">
                                        <a:solidFill>
                                          <a:schemeClr val="tx1"/>
                                        </a:solidFill>
                                        <a:latin typeface="Cambria Math" panose="02040503050406030204" pitchFamily="18" charset="0"/>
                                      </a:rPr>
                                    </m:ctrlPr>
                                  </m:sSubPr>
                                  <m:e>
                                    <m:r>
                                      <a:rPr lang="en-GB" sz="2000" b="0" i="1" smtClean="0">
                                        <a:solidFill>
                                          <a:schemeClr val="tx1"/>
                                        </a:solidFill>
                                        <a:latin typeface="Cambria Math" panose="02040503050406030204" pitchFamily="18" charset="0"/>
                                      </a:rPr>
                                      <m:t>𝑎</m:t>
                                    </m:r>
                                  </m:e>
                                  <m:sub>
                                    <m:r>
                                      <a:rPr lang="en-GB" sz="2000" b="0" i="1" smtClean="0">
                                        <a:solidFill>
                                          <a:schemeClr val="tx1"/>
                                        </a:solidFill>
                                        <a:latin typeface="Cambria Math" panose="02040503050406030204" pitchFamily="18" charset="0"/>
                                      </a:rPr>
                                      <m:t>𝑥</m:t>
                                    </m:r>
                                  </m:sub>
                                </m:sSub>
                                <m:r>
                                  <a:rPr lang="en-GB" sz="2000" b="0" i="1" smtClean="0">
                                    <a:solidFill>
                                      <a:schemeClr val="tx1"/>
                                    </a:solidFill>
                                    <a:latin typeface="Cambria Math" panose="02040503050406030204" pitchFamily="18" charset="0"/>
                                  </a:rPr>
                                  <m:t>=</m:t>
                                </m:r>
                                <m:r>
                                  <a:rPr lang="en-GB" sz="2000" b="0" i="1" smtClean="0">
                                    <a:solidFill>
                                      <a:schemeClr val="tx1"/>
                                    </a:solidFill>
                                    <a:latin typeface="Cambria Math" panose="02040503050406030204" pitchFamily="18" charset="0"/>
                                  </a:rPr>
                                  <m:t>𝑐𝑜𝑛𝑠𝑡𝑎𝑛𝑡</m:t>
                                </m:r>
                              </m:oMath>
                            </m:oMathPara>
                          </a14:m>
                          <a:endParaRPr lang="en-US" sz="2000" dirty="0">
                            <a:solidFill>
                              <a:schemeClr val="tx1"/>
                            </a:solidFill>
                          </a:endParaRPr>
                        </a:p>
                      </a:txBody>
                      <a:tcPr/>
                    </a:tc>
                    <a:tc>
                      <a:txBody>
                        <a:bodyPr/>
                        <a:lstStyle/>
                        <a:p>
                          <a14:m>
                            <m:oMathPara xmlns:m="http://schemas.openxmlformats.org/officeDocument/2006/math">
                              <m:oMathParaPr>
                                <m:jc m:val="centerGroup"/>
                              </m:oMathParaPr>
                              <m:oMath xmlns:m="http://schemas.openxmlformats.org/officeDocument/2006/math">
                                <m:sSub>
                                  <m:sSubPr>
                                    <m:ctrlPr>
                                      <a:rPr lang="en-US" sz="2000" i="1" smtClean="0">
                                        <a:solidFill>
                                          <a:schemeClr val="tx1"/>
                                        </a:solidFill>
                                        <a:latin typeface="Cambria Math" panose="02040503050406030204" pitchFamily="18" charset="0"/>
                                      </a:rPr>
                                    </m:ctrlPr>
                                  </m:sSubPr>
                                  <m:e>
                                    <m:r>
                                      <a:rPr lang="en-US" sz="2000" i="1" smtClean="0">
                                        <a:solidFill>
                                          <a:schemeClr val="tx1"/>
                                        </a:solidFill>
                                        <a:latin typeface="Cambria Math" panose="02040503050406030204" pitchFamily="18" charset="0"/>
                                        <a:ea typeface="Cambria Math" panose="02040503050406030204" pitchFamily="18" charset="0"/>
                                      </a:rPr>
                                      <m:t>𝛼</m:t>
                                    </m:r>
                                  </m:e>
                                  <m:sub>
                                    <m:r>
                                      <a:rPr lang="en-GB" sz="2000" b="0" i="1" smtClean="0">
                                        <a:solidFill>
                                          <a:schemeClr val="tx1"/>
                                        </a:solidFill>
                                        <a:latin typeface="Cambria Math" panose="02040503050406030204" pitchFamily="18" charset="0"/>
                                      </a:rPr>
                                      <m:t>𝑧</m:t>
                                    </m:r>
                                  </m:sub>
                                </m:sSub>
                                <m:r>
                                  <a:rPr lang="en-GB" sz="2000" b="0" i="1" smtClean="0">
                                    <a:solidFill>
                                      <a:schemeClr val="tx1"/>
                                    </a:solidFill>
                                    <a:latin typeface="Cambria Math" panose="02040503050406030204" pitchFamily="18" charset="0"/>
                                  </a:rPr>
                                  <m:t>=</m:t>
                                </m:r>
                                <m:r>
                                  <a:rPr lang="en-GB" sz="2000" b="0" i="1" smtClean="0">
                                    <a:solidFill>
                                      <a:schemeClr val="tx1"/>
                                    </a:solidFill>
                                    <a:latin typeface="Cambria Math" panose="02040503050406030204" pitchFamily="18" charset="0"/>
                                  </a:rPr>
                                  <m:t>𝑐𝑜𝑛𝑠𝑡𝑎𝑛𝑡</m:t>
                                </m:r>
                              </m:oMath>
                            </m:oMathPara>
                          </a14:m>
                          <a:endParaRPr lang="en-US" sz="2000" dirty="0">
                            <a:solidFill>
                              <a:schemeClr val="tx1"/>
                            </a:solidFill>
                          </a:endParaRPr>
                        </a:p>
                      </a:txBody>
                      <a:tcPr/>
                    </a:tc>
                  </a:tr>
                  <a:tr h="370840">
                    <a:tc>
                      <a:txBody>
                        <a:bodyPr/>
                        <a:lstStyle/>
                        <a:p>
                          <a:r>
                            <a:rPr lang="en-GB" sz="2000" dirty="0">
                              <a:solidFill>
                                <a:schemeClr val="tx1"/>
                              </a:solidFill>
                            </a:rPr>
                            <a:t>Velocity </a:t>
                          </a:r>
                          <a:endParaRPr lang="en-US" sz="2000" dirty="0">
                            <a:solidFill>
                              <a:schemeClr val="tx1"/>
                            </a:solidFill>
                          </a:endParaRPr>
                        </a:p>
                      </a:txBody>
                      <a:tcPr/>
                    </a:tc>
                    <a:tc>
                      <a:txBody>
                        <a:bodyPr/>
                        <a:lstStyle/>
                        <a:p>
                          <a14:m>
                            <m:oMathPara xmlns:m="http://schemas.openxmlformats.org/officeDocument/2006/math">
                              <m:oMathParaPr>
                                <m:jc m:val="centerGroup"/>
                              </m:oMathParaPr>
                              <m:oMath xmlns:m="http://schemas.openxmlformats.org/officeDocument/2006/math">
                                <m:sSub>
                                  <m:sSubPr>
                                    <m:ctrlPr>
                                      <a:rPr lang="en-US" sz="2000" i="1" smtClean="0">
                                        <a:solidFill>
                                          <a:schemeClr val="tx1"/>
                                        </a:solidFill>
                                        <a:latin typeface="Cambria Math" panose="02040503050406030204" pitchFamily="18" charset="0"/>
                                      </a:rPr>
                                    </m:ctrlPr>
                                  </m:sSubPr>
                                  <m:e>
                                    <m:r>
                                      <a:rPr lang="en-GB" sz="2000" b="0" i="1" smtClean="0">
                                        <a:solidFill>
                                          <a:schemeClr val="tx1"/>
                                        </a:solidFill>
                                        <a:latin typeface="Cambria Math" panose="02040503050406030204" pitchFamily="18" charset="0"/>
                                      </a:rPr>
                                      <m:t>𝑣</m:t>
                                    </m:r>
                                  </m:e>
                                  <m:sub>
                                    <m:r>
                                      <a:rPr lang="en-GB" sz="2000" b="0" i="1" smtClean="0">
                                        <a:solidFill>
                                          <a:schemeClr val="tx1"/>
                                        </a:solidFill>
                                        <a:latin typeface="Cambria Math" panose="02040503050406030204" pitchFamily="18" charset="0"/>
                                      </a:rPr>
                                      <m:t>𝑥</m:t>
                                    </m:r>
                                  </m:sub>
                                </m:sSub>
                                <m:d>
                                  <m:dPr>
                                    <m:ctrlPr>
                                      <a:rPr lang="en-GB" sz="2000" b="0" i="1" smtClean="0">
                                        <a:solidFill>
                                          <a:schemeClr val="tx1"/>
                                        </a:solidFill>
                                        <a:latin typeface="Cambria Math" panose="02040503050406030204" pitchFamily="18" charset="0"/>
                                      </a:rPr>
                                    </m:ctrlPr>
                                  </m:dPr>
                                  <m:e>
                                    <m:r>
                                      <a:rPr lang="en-GB" sz="2000" b="0" i="1" smtClean="0">
                                        <a:solidFill>
                                          <a:schemeClr val="tx1"/>
                                        </a:solidFill>
                                        <a:latin typeface="Cambria Math" panose="02040503050406030204" pitchFamily="18" charset="0"/>
                                      </a:rPr>
                                      <m:t>𝑡</m:t>
                                    </m:r>
                                  </m:e>
                                </m:d>
                                <m:r>
                                  <a:rPr lang="en-GB" sz="2000" b="0" i="1" smtClean="0">
                                    <a:solidFill>
                                      <a:schemeClr val="tx1"/>
                                    </a:solidFill>
                                    <a:latin typeface="Cambria Math" panose="02040503050406030204" pitchFamily="18" charset="0"/>
                                  </a:rPr>
                                  <m:t>=</m:t>
                                </m:r>
                                <m:sSub>
                                  <m:sSubPr>
                                    <m:ctrlPr>
                                      <a:rPr lang="en-GB" sz="2000" b="0" i="1" smtClean="0">
                                        <a:solidFill>
                                          <a:schemeClr val="tx1"/>
                                        </a:solidFill>
                                        <a:latin typeface="Cambria Math" panose="02040503050406030204" pitchFamily="18" charset="0"/>
                                      </a:rPr>
                                    </m:ctrlPr>
                                  </m:sSubPr>
                                  <m:e>
                                    <m:r>
                                      <a:rPr lang="en-GB" sz="2000" b="0" i="1" smtClean="0">
                                        <a:solidFill>
                                          <a:schemeClr val="tx1"/>
                                        </a:solidFill>
                                        <a:latin typeface="Cambria Math" panose="02040503050406030204" pitchFamily="18" charset="0"/>
                                      </a:rPr>
                                      <m:t>𝑣</m:t>
                                    </m:r>
                                  </m:e>
                                  <m:sub>
                                    <m:r>
                                      <a:rPr lang="en-GB" sz="2000" b="0" i="1" smtClean="0">
                                        <a:solidFill>
                                          <a:schemeClr val="tx1"/>
                                        </a:solidFill>
                                        <a:latin typeface="Cambria Math" panose="02040503050406030204" pitchFamily="18" charset="0"/>
                                      </a:rPr>
                                      <m:t>0</m:t>
                                    </m:r>
                                    <m:r>
                                      <a:rPr lang="en-GB" sz="2000" b="0" i="1" smtClean="0">
                                        <a:solidFill>
                                          <a:schemeClr val="tx1"/>
                                        </a:solidFill>
                                        <a:latin typeface="Cambria Math" panose="02040503050406030204" pitchFamily="18" charset="0"/>
                                      </a:rPr>
                                      <m:t>𝑥</m:t>
                                    </m:r>
                                  </m:sub>
                                </m:sSub>
                                <m:r>
                                  <a:rPr lang="en-GB" sz="2000" b="0" i="1" smtClean="0">
                                    <a:solidFill>
                                      <a:schemeClr val="tx1"/>
                                    </a:solidFill>
                                    <a:latin typeface="Cambria Math" panose="02040503050406030204" pitchFamily="18" charset="0"/>
                                  </a:rPr>
                                  <m:t>+</m:t>
                                </m:r>
                                <m:sSub>
                                  <m:sSubPr>
                                    <m:ctrlPr>
                                      <a:rPr lang="en-GB" sz="2000" b="0" i="1" smtClean="0">
                                        <a:solidFill>
                                          <a:schemeClr val="tx1"/>
                                        </a:solidFill>
                                        <a:latin typeface="Cambria Math" panose="02040503050406030204" pitchFamily="18" charset="0"/>
                                      </a:rPr>
                                    </m:ctrlPr>
                                  </m:sSubPr>
                                  <m:e>
                                    <m:r>
                                      <a:rPr lang="en-GB" sz="2000" b="0" i="1" smtClean="0">
                                        <a:solidFill>
                                          <a:schemeClr val="tx1"/>
                                        </a:solidFill>
                                        <a:latin typeface="Cambria Math" panose="02040503050406030204" pitchFamily="18" charset="0"/>
                                      </a:rPr>
                                      <m:t>𝑎</m:t>
                                    </m:r>
                                  </m:e>
                                  <m:sub>
                                    <m:r>
                                      <a:rPr lang="en-GB" sz="2000" b="0" i="1" smtClean="0">
                                        <a:solidFill>
                                          <a:schemeClr val="tx1"/>
                                        </a:solidFill>
                                        <a:latin typeface="Cambria Math" panose="02040503050406030204" pitchFamily="18" charset="0"/>
                                      </a:rPr>
                                      <m:t>𝑥</m:t>
                                    </m:r>
                                  </m:sub>
                                </m:sSub>
                                <m:r>
                                  <a:rPr lang="en-GB" sz="2000" b="0" i="1" smtClean="0">
                                    <a:solidFill>
                                      <a:schemeClr val="tx1"/>
                                    </a:solidFill>
                                    <a:latin typeface="Cambria Math" panose="02040503050406030204" pitchFamily="18" charset="0"/>
                                  </a:rPr>
                                  <m:t>𝑡</m:t>
                                </m:r>
                              </m:oMath>
                            </m:oMathPara>
                          </a14:m>
                          <a:endParaRPr lang="en-US" sz="2000" dirty="0">
                            <a:solidFill>
                              <a:schemeClr val="tx1"/>
                            </a:solidFill>
                          </a:endParaRPr>
                        </a:p>
                      </a:txBody>
                      <a:tcPr/>
                    </a:tc>
                    <a:tc>
                      <a:txBody>
                        <a:bodyPr/>
                        <a:lstStyle/>
                        <a:p>
                          <a14:m>
                            <m:oMathPara xmlns:m="http://schemas.openxmlformats.org/officeDocument/2006/math">
                              <m:oMathParaPr>
                                <m:jc m:val="centerGroup"/>
                              </m:oMathParaPr>
                              <m:oMath xmlns:m="http://schemas.openxmlformats.org/officeDocument/2006/math">
                                <m:sSub>
                                  <m:sSubPr>
                                    <m:ctrlPr>
                                      <a:rPr lang="en-US" sz="2000" i="1" smtClean="0">
                                        <a:solidFill>
                                          <a:schemeClr val="tx1"/>
                                        </a:solidFill>
                                        <a:latin typeface="Cambria Math" panose="02040503050406030204" pitchFamily="18" charset="0"/>
                                      </a:rPr>
                                    </m:ctrlPr>
                                  </m:sSubPr>
                                  <m:e>
                                    <m:r>
                                      <a:rPr lang="en-US" sz="2000" i="1" smtClean="0">
                                        <a:solidFill>
                                          <a:schemeClr val="tx1"/>
                                        </a:solidFill>
                                        <a:latin typeface="Cambria Math" panose="02040503050406030204" pitchFamily="18" charset="0"/>
                                        <a:ea typeface="Cambria Math" panose="02040503050406030204" pitchFamily="18" charset="0"/>
                                      </a:rPr>
                                      <m:t>𝜔</m:t>
                                    </m:r>
                                  </m:e>
                                  <m:sub>
                                    <m:r>
                                      <a:rPr lang="en-GB" sz="2000" b="0" i="1" smtClean="0">
                                        <a:solidFill>
                                          <a:schemeClr val="tx1"/>
                                        </a:solidFill>
                                        <a:latin typeface="Cambria Math" panose="02040503050406030204" pitchFamily="18" charset="0"/>
                                      </a:rPr>
                                      <m:t>𝑧</m:t>
                                    </m:r>
                                  </m:sub>
                                </m:sSub>
                                <m:d>
                                  <m:dPr>
                                    <m:ctrlPr>
                                      <a:rPr lang="en-US" sz="2000" i="1" smtClean="0">
                                        <a:solidFill>
                                          <a:schemeClr val="tx1"/>
                                        </a:solidFill>
                                        <a:latin typeface="Cambria Math" panose="02040503050406030204" pitchFamily="18" charset="0"/>
                                      </a:rPr>
                                    </m:ctrlPr>
                                  </m:dPr>
                                  <m:e>
                                    <m:r>
                                      <a:rPr lang="en-GB" sz="2000" b="0" i="1" smtClean="0">
                                        <a:solidFill>
                                          <a:schemeClr val="tx1"/>
                                        </a:solidFill>
                                        <a:latin typeface="Cambria Math" panose="02040503050406030204" pitchFamily="18" charset="0"/>
                                      </a:rPr>
                                      <m:t>𝑡</m:t>
                                    </m:r>
                                  </m:e>
                                </m:d>
                                <m:r>
                                  <a:rPr lang="en-GB" sz="2000" b="0" i="1" smtClean="0">
                                    <a:solidFill>
                                      <a:schemeClr val="tx1"/>
                                    </a:solidFill>
                                    <a:latin typeface="Cambria Math" panose="02040503050406030204" pitchFamily="18" charset="0"/>
                                  </a:rPr>
                                  <m:t>=</m:t>
                                </m:r>
                                <m:sSub>
                                  <m:sSubPr>
                                    <m:ctrlPr>
                                      <a:rPr lang="en-GB" sz="2000" b="0" i="1" smtClean="0">
                                        <a:solidFill>
                                          <a:schemeClr val="tx1"/>
                                        </a:solidFill>
                                        <a:latin typeface="Cambria Math" panose="02040503050406030204" pitchFamily="18" charset="0"/>
                                      </a:rPr>
                                    </m:ctrlPr>
                                  </m:sSubPr>
                                  <m:e>
                                    <m:r>
                                      <a:rPr lang="en-GB" sz="2000" b="0" i="1" smtClean="0">
                                        <a:solidFill>
                                          <a:schemeClr val="tx1"/>
                                        </a:solidFill>
                                        <a:latin typeface="Cambria Math" panose="02040503050406030204" pitchFamily="18" charset="0"/>
                                        <a:ea typeface="Cambria Math" panose="02040503050406030204" pitchFamily="18" charset="0"/>
                                      </a:rPr>
                                      <m:t>𝜔</m:t>
                                    </m:r>
                                  </m:e>
                                  <m:sub>
                                    <m:r>
                                      <a:rPr lang="en-GB" sz="2000" b="0" i="1" smtClean="0">
                                        <a:solidFill>
                                          <a:schemeClr val="tx1"/>
                                        </a:solidFill>
                                        <a:latin typeface="Cambria Math" panose="02040503050406030204" pitchFamily="18" charset="0"/>
                                      </a:rPr>
                                      <m:t>0</m:t>
                                    </m:r>
                                    <m:r>
                                      <a:rPr lang="en-GB" sz="2000" b="0" i="1" smtClean="0">
                                        <a:solidFill>
                                          <a:schemeClr val="tx1"/>
                                        </a:solidFill>
                                        <a:latin typeface="Cambria Math" panose="02040503050406030204" pitchFamily="18" charset="0"/>
                                      </a:rPr>
                                      <m:t>𝑧</m:t>
                                    </m:r>
                                  </m:sub>
                                </m:sSub>
                                <m:r>
                                  <a:rPr lang="en-GB" sz="2000" b="0" i="1" smtClean="0">
                                    <a:solidFill>
                                      <a:schemeClr val="tx1"/>
                                    </a:solidFill>
                                    <a:latin typeface="Cambria Math" panose="02040503050406030204" pitchFamily="18" charset="0"/>
                                  </a:rPr>
                                  <m:t>+</m:t>
                                </m:r>
                                <m:sSub>
                                  <m:sSubPr>
                                    <m:ctrlPr>
                                      <a:rPr lang="en-GB" sz="2000" b="0" i="1" smtClean="0">
                                        <a:solidFill>
                                          <a:schemeClr val="tx1"/>
                                        </a:solidFill>
                                        <a:latin typeface="Cambria Math" panose="02040503050406030204" pitchFamily="18" charset="0"/>
                                      </a:rPr>
                                    </m:ctrlPr>
                                  </m:sSubPr>
                                  <m:e>
                                    <m:r>
                                      <a:rPr lang="en-GB" sz="2000" b="0" i="1" smtClean="0">
                                        <a:solidFill>
                                          <a:schemeClr val="tx1"/>
                                        </a:solidFill>
                                        <a:latin typeface="Cambria Math" panose="02040503050406030204" pitchFamily="18" charset="0"/>
                                        <a:ea typeface="Cambria Math" panose="02040503050406030204" pitchFamily="18" charset="0"/>
                                      </a:rPr>
                                      <m:t>𝛼</m:t>
                                    </m:r>
                                  </m:e>
                                  <m:sub>
                                    <m:r>
                                      <a:rPr lang="en-GB" sz="2000" b="0" i="1" smtClean="0">
                                        <a:solidFill>
                                          <a:schemeClr val="tx1"/>
                                        </a:solidFill>
                                        <a:latin typeface="Cambria Math" panose="02040503050406030204" pitchFamily="18" charset="0"/>
                                      </a:rPr>
                                      <m:t>𝑧</m:t>
                                    </m:r>
                                  </m:sub>
                                </m:sSub>
                                <m:r>
                                  <a:rPr lang="en-GB" sz="2000" b="0" i="1" smtClean="0">
                                    <a:solidFill>
                                      <a:schemeClr val="tx1"/>
                                    </a:solidFill>
                                    <a:latin typeface="Cambria Math" panose="02040503050406030204" pitchFamily="18" charset="0"/>
                                  </a:rPr>
                                  <m:t>𝑡</m:t>
                                </m:r>
                              </m:oMath>
                            </m:oMathPara>
                          </a14:m>
                          <a:endParaRPr lang="en-US" sz="2000" dirty="0">
                            <a:solidFill>
                              <a:schemeClr val="tx1"/>
                            </a:solidFill>
                          </a:endParaRPr>
                        </a:p>
                      </a:txBody>
                      <a:tcPr/>
                    </a:tc>
                  </a:tr>
                  <a:tr h="370840">
                    <a:tc>
                      <a:txBody>
                        <a:bodyPr/>
                        <a:lstStyle/>
                        <a:p>
                          <a:r>
                            <a:rPr lang="en-GB" sz="2000" dirty="0">
                              <a:solidFill>
                                <a:schemeClr val="tx1"/>
                              </a:solidFill>
                            </a:rPr>
                            <a:t>Displacement</a:t>
                          </a:r>
                          <a:r>
                            <a:rPr lang="en-GB" sz="2000" baseline="0" dirty="0">
                              <a:solidFill>
                                <a:schemeClr val="tx1"/>
                              </a:solidFill>
                            </a:rPr>
                            <a:t> </a:t>
                          </a:r>
                          <a:endParaRPr lang="en-US" sz="2000" dirty="0">
                            <a:solidFill>
                              <a:schemeClr val="tx1"/>
                            </a:solidFill>
                          </a:endParaRPr>
                        </a:p>
                      </a:txBody>
                      <a:tcPr/>
                    </a:tc>
                    <a:tc>
                      <a:txBody>
                        <a:bodyPr/>
                        <a:lstStyle/>
                        <a:p>
                          <a:endParaRPr lang="en-US" sz="2000" dirty="0">
                            <a:solidFill>
                              <a:schemeClr val="tx1"/>
                            </a:solidFill>
                          </a:endParaRPr>
                        </a:p>
                      </a:txBody>
                      <a:tcPr/>
                    </a:tc>
                    <a:tc>
                      <a:txBody>
                        <a:bodyPr/>
                        <a:lstStyle/>
                        <a:p>
                          <a:endParaRPr lang="en-US" sz="2000" dirty="0">
                            <a:solidFill>
                              <a:schemeClr val="tx1"/>
                            </a:solidFill>
                          </a:endParaRPr>
                        </a:p>
                      </a:txBody>
                      <a:tcPr/>
                    </a:tc>
                  </a:tr>
                </a:tbl>
              </a:graphicData>
            </a:graphic>
          </p:graphicFrame>
        </mc:Choice>
        <mc:Fallback xmlns="">
          <p:graphicFrame>
            <p:nvGraphicFramePr>
              <p:cNvPr id="5" name="Table 4"/>
              <p:cNvGraphicFramePr>
                <a:graphicFrameLocks noGrp="1"/>
              </p:cNvGraphicFramePr>
              <p:nvPr/>
            </p:nvGraphicFramePr>
            <p:xfrm>
              <a:off x="179512" y="1012671"/>
              <a:ext cx="8964489" cy="1584960"/>
            </p:xfrm>
            <a:graphic>
              <a:graphicData uri="http://schemas.openxmlformats.org/drawingml/2006/table">
                <a:tbl>
                  <a:tblPr firstRow="1" bandRow="1">
                    <a:tableStyleId>{5C22544A-7EE6-4342-B048-85BDC9FD1C3A}</a:tableStyleId>
                  </a:tblPr>
                  <a:tblGrid>
                    <a:gridCol w="2988163"/>
                    <a:gridCol w="2988163"/>
                    <a:gridCol w="2988163"/>
                  </a:tblGrid>
                  <a:tr h="370840">
                    <a:tc>
                      <a:txBody>
                        <a:bodyPr/>
                        <a:lstStyle/>
                        <a:p>
                          <a:endParaRPr lang="en-US" sz="2000" dirty="0">
                            <a:solidFill>
                              <a:schemeClr val="tx1"/>
                            </a:solidFill>
                          </a:endParaRPr>
                        </a:p>
                      </a:txBody>
                      <a:tcPr/>
                    </a:tc>
                    <a:tc>
                      <a:txBody>
                        <a:bodyPr/>
                        <a:lstStyle/>
                        <a:p>
                          <a:r>
                            <a:rPr lang="en-GB" sz="2000" dirty="0">
                              <a:solidFill>
                                <a:schemeClr val="tx1"/>
                              </a:solidFill>
                            </a:rPr>
                            <a:t>Linear motion </a:t>
                          </a:r>
                          <a:endParaRPr lang="en-US" sz="2000" dirty="0">
                            <a:solidFill>
                              <a:schemeClr val="tx1"/>
                            </a:solidFill>
                          </a:endParaRPr>
                        </a:p>
                      </a:txBody>
                      <a:tcPr/>
                    </a:tc>
                    <a:tc>
                      <a:txBody>
                        <a:bodyPr/>
                        <a:lstStyle/>
                        <a:p>
                          <a:r>
                            <a:rPr lang="en-GB" sz="2000" dirty="0">
                              <a:solidFill>
                                <a:schemeClr val="tx1"/>
                              </a:solidFill>
                            </a:rPr>
                            <a:t>Angular motion </a:t>
                          </a:r>
                          <a:endParaRPr lang="en-US" sz="2000" dirty="0">
                            <a:solidFill>
                              <a:schemeClr val="tx1"/>
                            </a:solidFill>
                          </a:endParaRPr>
                        </a:p>
                      </a:txBody>
                      <a:tcPr/>
                    </a:tc>
                  </a:tr>
                  <a:tr h="396240">
                    <a:tc>
                      <a:txBody>
                        <a:bodyPr/>
                        <a:lstStyle/>
                        <a:p>
                          <a:r>
                            <a:rPr lang="en-GB" sz="2000" dirty="0">
                              <a:solidFill>
                                <a:schemeClr val="tx1"/>
                              </a:solidFill>
                            </a:rPr>
                            <a:t>Acceleration </a:t>
                          </a:r>
                          <a:endParaRPr lang="en-US" sz="2000" dirty="0">
                            <a:solidFill>
                              <a:schemeClr val="tx1"/>
                            </a:solidFill>
                          </a:endParaRPr>
                        </a:p>
                      </a:txBody>
                      <a:tcPr/>
                    </a:tc>
                    <a:tc>
                      <a:txBody>
                        <a:bodyPr/>
                        <a:lstStyle/>
                        <a:p>
                          <a:endParaRPr lang="zh-CN"/>
                        </a:p>
                      </a:txBody>
                      <a:tcPr>
                        <a:blipFill>
                          <a:blip r:embed="rId1"/>
                        </a:blipFill>
                      </a:tcPr>
                    </a:tc>
                    <a:tc>
                      <a:txBody>
                        <a:bodyPr/>
                        <a:lstStyle/>
                        <a:p>
                          <a:endParaRPr lang="zh-CN"/>
                        </a:p>
                      </a:txBody>
                      <a:tcPr>
                        <a:blipFill>
                          <a:blip r:embed="rId1"/>
                        </a:blipFill>
                      </a:tcPr>
                    </a:tc>
                  </a:tr>
                  <a:tr h="396240">
                    <a:tc>
                      <a:txBody>
                        <a:bodyPr/>
                        <a:lstStyle/>
                        <a:p>
                          <a:r>
                            <a:rPr lang="en-GB" sz="2000" dirty="0">
                              <a:solidFill>
                                <a:schemeClr val="tx1"/>
                              </a:solidFill>
                            </a:rPr>
                            <a:t>Velocity </a:t>
                          </a:r>
                          <a:endParaRPr lang="en-US" sz="2000" dirty="0">
                            <a:solidFill>
                              <a:schemeClr val="tx1"/>
                            </a:solidFill>
                          </a:endParaRPr>
                        </a:p>
                      </a:txBody>
                      <a:tcPr/>
                    </a:tc>
                    <a:tc>
                      <a:txBody>
                        <a:bodyPr/>
                        <a:lstStyle/>
                        <a:p>
                          <a:endParaRPr lang="zh-CN"/>
                        </a:p>
                      </a:txBody>
                      <a:tcPr>
                        <a:blipFill>
                          <a:blip r:embed="rId1"/>
                        </a:blipFill>
                      </a:tcPr>
                    </a:tc>
                    <a:tc>
                      <a:txBody>
                        <a:bodyPr/>
                        <a:lstStyle/>
                        <a:p>
                          <a:endParaRPr lang="zh-CN"/>
                        </a:p>
                      </a:txBody>
                      <a:tcPr>
                        <a:blipFill>
                          <a:blip r:embed="rId1"/>
                        </a:blipFill>
                      </a:tcPr>
                    </a:tc>
                  </a:tr>
                  <a:tr h="370840">
                    <a:tc>
                      <a:txBody>
                        <a:bodyPr/>
                        <a:lstStyle/>
                        <a:p>
                          <a:r>
                            <a:rPr lang="en-GB" sz="2000" dirty="0">
                              <a:solidFill>
                                <a:schemeClr val="tx1"/>
                              </a:solidFill>
                            </a:rPr>
                            <a:t>Displacement</a:t>
                          </a:r>
                          <a:r>
                            <a:rPr lang="en-GB" sz="2000" baseline="0" dirty="0">
                              <a:solidFill>
                                <a:schemeClr val="tx1"/>
                              </a:solidFill>
                            </a:rPr>
                            <a:t> </a:t>
                          </a:r>
                          <a:endParaRPr lang="en-US" sz="2000" dirty="0">
                            <a:solidFill>
                              <a:schemeClr val="tx1"/>
                            </a:solidFill>
                          </a:endParaRPr>
                        </a:p>
                      </a:txBody>
                      <a:tcPr/>
                    </a:tc>
                    <a:tc>
                      <a:txBody>
                        <a:bodyPr/>
                        <a:lstStyle/>
                        <a:p>
                          <a:endParaRPr lang="en-US" sz="2000" dirty="0">
                            <a:solidFill>
                              <a:schemeClr val="tx1"/>
                            </a:solidFill>
                          </a:endParaRPr>
                        </a:p>
                      </a:txBody>
                      <a:tcPr/>
                    </a:tc>
                    <a:tc>
                      <a:txBody>
                        <a:bodyPr/>
                        <a:lstStyle/>
                        <a:p>
                          <a:endParaRPr lang="en-US" sz="2000" dirty="0">
                            <a:solidFill>
                              <a:schemeClr val="tx1"/>
                            </a:solidFill>
                          </a:endParaRPr>
                        </a:p>
                      </a:txBody>
                      <a:tcPr/>
                    </a:tc>
                  </a:tr>
                </a:tbl>
              </a:graphicData>
            </a:graphic>
          </p:graphicFrame>
        </mc:Fallback>
      </mc:AlternateContent>
      <p:sp>
        <p:nvSpPr>
          <p:cNvPr id="6" name="Right Arrow 5"/>
          <p:cNvSpPr/>
          <p:nvPr/>
        </p:nvSpPr>
        <p:spPr>
          <a:xfrm rot="16200000">
            <a:off x="4396488" y="3541721"/>
            <a:ext cx="732401"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 name="TextBox 6"/>
              <p:cNvSpPr txBox="1"/>
              <p:nvPr/>
            </p:nvSpPr>
            <p:spPr>
              <a:xfrm>
                <a:off x="1018272" y="4206014"/>
                <a:ext cx="6984776" cy="1200329"/>
              </a:xfrm>
              <a:prstGeom prst="rect">
                <a:avLst/>
              </a:prstGeom>
              <a:noFill/>
            </p:spPr>
            <p:txBody>
              <a:bodyPr wrap="square" rtlCol="0">
                <a:spAutoFit/>
              </a:bodyPr>
              <a:lstStyle/>
              <a:p>
                <a:r>
                  <a:rPr lang="en-GB" dirty="0"/>
                  <a:t>Straight line motion where the acceleration vector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𝑎</m:t>
                        </m:r>
                      </m:e>
                    </m:acc>
                  </m:oMath>
                </a14:m>
                <a:r>
                  <a:rPr lang="en-GB" dirty="0"/>
                  <a:t> is along the x-axis and its x-component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𝑥</m:t>
                        </m:r>
                      </m:sub>
                    </m:sSub>
                  </m:oMath>
                </a14:m>
                <a:r>
                  <a:rPr lang="en-GB" dirty="0"/>
                  <a:t> is constant. At time </a:t>
                </a:r>
                <a14:m>
                  <m:oMath xmlns:m="http://schemas.openxmlformats.org/officeDocument/2006/math">
                    <m:r>
                      <m:rPr>
                        <m:sty m:val="p"/>
                      </m:rPr>
                      <a:rPr lang="en-GB" b="0" i="0" smtClean="0">
                        <a:latin typeface="Cambria Math" panose="02040503050406030204" pitchFamily="18" charset="0"/>
                      </a:rPr>
                      <m:t>t</m:t>
                    </m:r>
                    <m:r>
                      <a:rPr lang="en-GB" b="0" i="0" smtClean="0">
                        <a:latin typeface="Cambria Math" panose="02040503050406030204" pitchFamily="18" charset="0"/>
                      </a:rPr>
                      <m:t>=</m:t>
                    </m:r>
                    <m:sSub>
                      <m:sSubPr>
                        <m:ctrlPr>
                          <a:rPr lang="en-GB"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0</m:t>
                        </m:r>
                      </m:sub>
                    </m:sSub>
                    <m:r>
                      <a:rPr lang="en-GB" b="0" i="1" smtClean="0">
                        <a:latin typeface="Cambria Math" panose="02040503050406030204" pitchFamily="18" charset="0"/>
                      </a:rPr>
                      <m:t>=</m:t>
                    </m:r>
                    <m:r>
                      <a:rPr lang="en-GB" b="0" i="1" smtClean="0">
                        <a:latin typeface="Cambria Math" panose="02040503050406030204" pitchFamily="18" charset="0"/>
                      </a:rPr>
                      <m:t>0</m:t>
                    </m:r>
                  </m:oMath>
                </a14:m>
                <a:r>
                  <a:rPr lang="en-GB" dirty="0"/>
                  <a:t>, the x-coordinate is </a:t>
                </a:r>
                <a14:m>
                  <m:oMath xmlns:m="http://schemas.openxmlformats.org/officeDocument/2006/math">
                    <m:r>
                      <a:rPr lang="en-GB" b="0" i="1" smtClean="0">
                        <a:latin typeface="Cambria Math" panose="02040503050406030204" pitchFamily="18" charset="0"/>
                      </a:rPr>
                      <m:t>𝑥</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0</m:t>
                            </m:r>
                          </m:sub>
                        </m:sSub>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0</m:t>
                        </m:r>
                      </m:sub>
                    </m:sSub>
                  </m:oMath>
                </a14:m>
                <a:r>
                  <a:rPr lang="en-GB" dirty="0"/>
                  <a:t> and the x-component of the velocity vector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𝑣</m:t>
                        </m:r>
                      </m:e>
                    </m:acc>
                  </m:oMath>
                </a14:m>
                <a:r>
                  <a:rPr lang="en-GB" dirty="0"/>
                  <a:t> is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0</m:t>
                            </m:r>
                          </m:sub>
                        </m:sSub>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r>
                          <a:rPr lang="en-GB" b="0" i="1" smtClean="0">
                            <a:latin typeface="Cambria Math" panose="02040503050406030204" pitchFamily="18" charset="0"/>
                          </a:rPr>
                          <m:t>𝑥</m:t>
                        </m:r>
                      </m:sub>
                    </m:sSub>
                  </m:oMath>
                </a14:m>
                <a:r>
                  <a:rPr lang="en-GB" dirty="0"/>
                  <a:t>  </a:t>
                </a:r>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1018272" y="4206014"/>
                <a:ext cx="6984776" cy="1200329"/>
              </a:xfrm>
              <a:prstGeom prst="rect">
                <a:avLst/>
              </a:prstGeom>
              <a:blipFill rotWithShape="1">
                <a:blip r:embed="rId2"/>
                <a:stretch>
                  <a:fillRect l="-5" t="-34" r="2" b="49"/>
                </a:stretch>
              </a:blipFill>
            </p:spPr>
            <p:txBody>
              <a:bodyPr/>
              <a:lstStyle/>
              <a:p>
                <a:r>
                  <a:rPr lang="zh-CN" altLang="en-US">
                    <a:noFill/>
                  </a:rPr>
                  <a:t> </a:t>
                </a:r>
              </a:p>
            </p:txBody>
          </p:sp>
        </mc:Fallback>
      </mc:AlternateContent>
      <p:cxnSp>
        <p:nvCxnSpPr>
          <p:cNvPr id="9" name="Straight Arrow Connector 8"/>
          <p:cNvCxnSpPr/>
          <p:nvPr/>
        </p:nvCxnSpPr>
        <p:spPr>
          <a:xfrm>
            <a:off x="1547664" y="6021288"/>
            <a:ext cx="43924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TextBox 9"/>
              <p:cNvSpPr txBox="1"/>
              <p:nvPr/>
            </p:nvSpPr>
            <p:spPr>
              <a:xfrm>
                <a:off x="5981661" y="5897165"/>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5981661" y="5897165"/>
                <a:ext cx="188128" cy="276999"/>
              </a:xfrm>
              <a:prstGeom prst="rect">
                <a:avLst/>
              </a:prstGeom>
              <a:blipFill rotWithShape="1">
                <a:blip r:embed="rId3"/>
                <a:stretch>
                  <a:fillRect l="-317" t="-200" r="-15796" b="21"/>
                </a:stretch>
              </a:blipFill>
            </p:spPr>
            <p:txBody>
              <a:bodyPr/>
              <a:lstStyle/>
              <a:p>
                <a:r>
                  <a:rPr lang="zh-CN" altLang="en-US">
                    <a:noFill/>
                  </a:rPr>
                  <a:t> </a:t>
                </a:r>
              </a:p>
            </p:txBody>
          </p:sp>
        </mc:Fallback>
      </mc:AlternateContent>
      <p:sp>
        <p:nvSpPr>
          <p:cNvPr id="11" name="Oval 10"/>
          <p:cNvSpPr/>
          <p:nvPr/>
        </p:nvSpPr>
        <p:spPr>
          <a:xfrm>
            <a:off x="2483768" y="5897165"/>
            <a:ext cx="288032" cy="2769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a:off x="2627784" y="6021288"/>
            <a:ext cx="720080" cy="143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3779912" y="5877272"/>
            <a:ext cx="288032" cy="2769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292080" y="5877272"/>
            <a:ext cx="288032" cy="2769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flipH="1" flipV="1">
            <a:off x="2627784" y="5332626"/>
            <a:ext cx="20755" cy="130802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 name="TextBox 18"/>
              <p:cNvSpPr txBox="1"/>
              <p:nvPr/>
            </p:nvSpPr>
            <p:spPr>
              <a:xfrm>
                <a:off x="2860055" y="5661287"/>
                <a:ext cx="28783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e>
                        <m:sub>
                          <m:r>
                            <a:rPr lang="en-GB" b="0" i="1" smtClean="0">
                              <a:latin typeface="Cambria Math" panose="02040503050406030204" pitchFamily="18" charset="0"/>
                            </a:rPr>
                            <m:t>0</m:t>
                          </m:r>
                        </m:sub>
                      </m:sSub>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2860055" y="5661287"/>
                <a:ext cx="287836" cy="276999"/>
              </a:xfrm>
              <a:prstGeom prst="rect">
                <a:avLst/>
              </a:prstGeom>
              <a:blipFill rotWithShape="1">
                <a:blip r:embed="rId4"/>
                <a:stretch>
                  <a:fillRect l="-5" t="-95" r="-11624" b="14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2678639" y="6498721"/>
                <a:ext cx="28623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0</m:t>
                          </m:r>
                        </m:sub>
                      </m:sSub>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2678639" y="6498721"/>
                <a:ext cx="286232" cy="276999"/>
              </a:xfrm>
              <a:prstGeom prst="rect">
                <a:avLst/>
              </a:prstGeom>
              <a:blipFill rotWithShape="1">
                <a:blip r:embed="rId5"/>
                <a:stretch>
                  <a:fillRect l="-73" t="-47" r="-11517" b="97"/>
                </a:stretch>
              </a:blipFill>
            </p:spPr>
            <p:txBody>
              <a:bodyPr/>
              <a:lstStyle/>
              <a:p>
                <a:r>
                  <a:rPr lang="zh-CN" altLang="en-US">
                    <a:noFill/>
                  </a:rPr>
                  <a:t> </a:t>
                </a:r>
              </a:p>
            </p:txBody>
          </p:sp>
        </mc:Fallback>
      </mc:AlternateContent>
      <p:cxnSp>
        <p:nvCxnSpPr>
          <p:cNvPr id="22" name="Straight Arrow Connector 21"/>
          <p:cNvCxnSpPr/>
          <p:nvPr/>
        </p:nvCxnSpPr>
        <p:spPr>
          <a:xfrm flipH="1" flipV="1">
            <a:off x="2792555" y="6208796"/>
            <a:ext cx="775841" cy="2614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p:cNvSpPr txBox="1"/>
              <p:nvPr/>
            </p:nvSpPr>
            <p:spPr>
              <a:xfrm>
                <a:off x="3590572" y="6343186"/>
                <a:ext cx="2187907" cy="369332"/>
              </a:xfrm>
              <a:prstGeom prst="rect">
                <a:avLst/>
              </a:prstGeom>
              <a:noFill/>
            </p:spPr>
            <p:txBody>
              <a:bodyPr wrap="none" rtlCol="0">
                <a:spAutoFit/>
              </a:bodyPr>
              <a:lstStyle/>
              <a:p>
                <a:r>
                  <a:rPr lang="en-GB" dirty="0"/>
                  <a:t>particle at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𝑜</m:t>
                        </m:r>
                      </m:sub>
                    </m:sSub>
                    <m:r>
                      <a:rPr lang="en-GB" b="0" i="1" smtClean="0">
                        <a:latin typeface="Cambria Math" panose="02040503050406030204" pitchFamily="18" charset="0"/>
                      </a:rPr>
                      <m:t>=</m:t>
                    </m:r>
                    <m:r>
                      <a:rPr lang="en-GB" b="0" i="1" smtClean="0">
                        <a:latin typeface="Cambria Math" panose="02040503050406030204" pitchFamily="18" charset="0"/>
                      </a:rPr>
                      <m:t>0</m:t>
                    </m:r>
                  </m:oMath>
                </a14:m>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3590572" y="6343186"/>
                <a:ext cx="2187907" cy="369332"/>
              </a:xfrm>
              <a:prstGeom prst="rect">
                <a:avLst/>
              </a:prstGeom>
              <a:blipFill rotWithShape="1">
                <a:blip r:embed="rId6"/>
                <a:stretch>
                  <a:fillRect l="-13" t="-46" r="28" b="154"/>
                </a:stretch>
              </a:blipFill>
            </p:spPr>
            <p:txBody>
              <a:bodyPr/>
              <a:lstStyle/>
              <a:p>
                <a:r>
                  <a:rPr lang="zh-CN" altLang="en-US">
                    <a:noFill/>
                  </a:rPr>
                  <a:t> </a:t>
                </a:r>
              </a:p>
            </p:txBody>
          </p:sp>
        </mc:Fallback>
      </mc:AlternateContent>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531" y="28113"/>
            <a:ext cx="8229600" cy="1143000"/>
          </a:xfrm>
        </p:spPr>
        <p:txBody>
          <a:bodyPr/>
          <a:lstStyle/>
          <a:p>
            <a:r>
              <a:rPr lang="en-GB" sz="2800" dirty="0"/>
              <a:t>Linear motion and angular motion with constant acceleration</a:t>
            </a:r>
            <a:endParaRPr lang="en-US" sz="28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custDataLst>
                  <p:tags r:id="rId1"/>
                </p:custDataLst>
              </p:nvPr>
            </p:nvGraphicFramePr>
            <p:xfrm>
              <a:off x="179512" y="1012671"/>
              <a:ext cx="8964489" cy="2148523"/>
            </p:xfrm>
            <a:graphic>
              <a:graphicData uri="http://schemas.openxmlformats.org/drawingml/2006/table">
                <a:tbl>
                  <a:tblPr firstRow="1" bandRow="1">
                    <a:tableStyleId>{5C22544A-7EE6-4342-B048-85BDC9FD1C3A}</a:tableStyleId>
                  </a:tblPr>
                  <a:tblGrid>
                    <a:gridCol w="2988163"/>
                    <a:gridCol w="2988163"/>
                    <a:gridCol w="2988163"/>
                  </a:tblGrid>
                  <a:tr h="370840">
                    <a:tc>
                      <a:txBody>
                        <a:bodyPr/>
                        <a:lstStyle/>
                        <a:p>
                          <a:endParaRPr lang="en-US" sz="2000" dirty="0">
                            <a:solidFill>
                              <a:schemeClr val="tx1"/>
                            </a:solidFill>
                          </a:endParaRPr>
                        </a:p>
                      </a:txBody>
                      <a:tcPr/>
                    </a:tc>
                    <a:tc>
                      <a:txBody>
                        <a:bodyPr/>
                        <a:lstStyle/>
                        <a:p>
                          <a:r>
                            <a:rPr lang="en-GB" sz="2000" dirty="0">
                              <a:solidFill>
                                <a:schemeClr val="tx1"/>
                              </a:solidFill>
                            </a:rPr>
                            <a:t>Linear motion </a:t>
                          </a:r>
                          <a:endParaRPr lang="en-US" sz="2000" dirty="0">
                            <a:solidFill>
                              <a:schemeClr val="tx1"/>
                            </a:solidFill>
                          </a:endParaRPr>
                        </a:p>
                      </a:txBody>
                      <a:tcPr/>
                    </a:tc>
                    <a:tc>
                      <a:txBody>
                        <a:bodyPr/>
                        <a:lstStyle/>
                        <a:p>
                          <a:r>
                            <a:rPr lang="en-GB" sz="2000" dirty="0">
                              <a:solidFill>
                                <a:schemeClr val="tx1"/>
                              </a:solidFill>
                            </a:rPr>
                            <a:t>Angular motion </a:t>
                          </a:r>
                          <a:endParaRPr lang="en-US" sz="2000" dirty="0">
                            <a:solidFill>
                              <a:schemeClr val="tx1"/>
                            </a:solidFill>
                          </a:endParaRPr>
                        </a:p>
                      </a:txBody>
                      <a:tcPr/>
                    </a:tc>
                  </a:tr>
                  <a:tr h="370840">
                    <a:tc>
                      <a:txBody>
                        <a:bodyPr/>
                        <a:lstStyle/>
                        <a:p>
                          <a:r>
                            <a:rPr lang="en-GB" sz="2000" dirty="0">
                              <a:solidFill>
                                <a:schemeClr val="tx1"/>
                              </a:solidFill>
                            </a:rPr>
                            <a:t>Acceleration </a:t>
                          </a:r>
                          <a:endParaRPr lang="en-US" sz="2000" dirty="0">
                            <a:solidFill>
                              <a:schemeClr val="tx1"/>
                            </a:solidFill>
                          </a:endParaRPr>
                        </a:p>
                      </a:txBody>
                      <a:tcPr/>
                    </a:tc>
                    <a:tc>
                      <a:txBody>
                        <a:bodyPr/>
                        <a:lstStyle/>
                        <a:p>
                          <a14:m>
                            <m:oMathPara xmlns:m="http://schemas.openxmlformats.org/officeDocument/2006/math">
                              <m:oMathParaPr>
                                <m:jc m:val="centerGroup"/>
                              </m:oMathParaPr>
                              <m:oMath xmlns:m="http://schemas.openxmlformats.org/officeDocument/2006/math">
                                <m:sSub>
                                  <m:sSubPr>
                                    <m:ctrlPr>
                                      <a:rPr lang="en-US" sz="2000" b="1" i="1" smtClean="0">
                                        <a:solidFill>
                                          <a:srgbClr val="FF0000"/>
                                        </a:solidFill>
                                        <a:latin typeface="Cambria Math" panose="02040503050406030204" pitchFamily="18" charset="0"/>
                                      </a:rPr>
                                    </m:ctrlPr>
                                  </m:sSubPr>
                                  <m:e>
                                    <m:r>
                                      <a:rPr lang="en-GB" sz="2000" b="1" i="1" smtClean="0">
                                        <a:solidFill>
                                          <a:srgbClr val="FF0000"/>
                                        </a:solidFill>
                                        <a:latin typeface="Cambria Math" panose="02040503050406030204" pitchFamily="18" charset="0"/>
                                      </a:rPr>
                                      <m:t>𝒂</m:t>
                                    </m:r>
                                  </m:e>
                                  <m:sub>
                                    <m:r>
                                      <a:rPr lang="en-GB" sz="2000" b="1" i="1" smtClean="0">
                                        <a:solidFill>
                                          <a:srgbClr val="FF0000"/>
                                        </a:solidFill>
                                        <a:latin typeface="Cambria Math" panose="02040503050406030204" pitchFamily="18" charset="0"/>
                                      </a:rPr>
                                      <m:t>𝒙</m:t>
                                    </m:r>
                                  </m:sub>
                                </m:sSub>
                                <m:r>
                                  <a:rPr lang="en-GB" sz="2000" b="1" i="1" smtClean="0">
                                    <a:solidFill>
                                      <a:srgbClr val="FF0000"/>
                                    </a:solidFill>
                                    <a:latin typeface="Cambria Math" panose="02040503050406030204" pitchFamily="18" charset="0"/>
                                  </a:rPr>
                                  <m:t>=</m:t>
                                </m:r>
                                <m:r>
                                  <a:rPr lang="en-GB" sz="2000" b="1" i="1" smtClean="0">
                                    <a:solidFill>
                                      <a:srgbClr val="FF0000"/>
                                    </a:solidFill>
                                    <a:latin typeface="Cambria Math" panose="02040503050406030204" pitchFamily="18" charset="0"/>
                                    <a:cs typeface="Cambria Math" panose="02040503050406030204" pitchFamily="18" charset="0"/>
                                  </a:rPr>
                                  <m:t>𝒄𝒐𝒏𝒔𝒕𝒂𝒏𝒕</m:t>
                                </m:r>
                              </m:oMath>
                            </m:oMathPara>
                          </a14:m>
                          <a:endParaRPr lang="en-GB" sz="2000" b="1" i="1" dirty="0" smtClean="0">
                            <a:solidFill>
                              <a:srgbClr val="FF0000"/>
                            </a:solidFill>
                            <a:latin typeface="Cambria Math" panose="02040503050406030204" pitchFamily="18" charset="0"/>
                            <a:cs typeface="Cambria Math" panose="02040503050406030204" pitchFamily="18" charset="0"/>
                          </a:endParaRPr>
                        </a:p>
                      </a:txBody>
                      <a:tcPr/>
                    </a:tc>
                    <a:tc>
                      <a:txBody>
                        <a:bodyPr/>
                        <a:lstStyle/>
                        <a:p>
                          <a14:m>
                            <m:oMathPara xmlns:m="http://schemas.openxmlformats.org/officeDocument/2006/math">
                              <m:oMathParaPr>
                                <m:jc m:val="centerGroup"/>
                              </m:oMathParaPr>
                              <m:oMath xmlns:m="http://schemas.openxmlformats.org/officeDocument/2006/math">
                                <m:sSub>
                                  <m:sSubPr>
                                    <m:ctrlPr>
                                      <a:rPr lang="en-US" sz="2000" b="1" i="1" smtClean="0">
                                        <a:solidFill>
                                          <a:srgbClr val="FF0000"/>
                                        </a:solidFill>
                                        <a:latin typeface="Cambria Math" panose="02040503050406030204" pitchFamily="18" charset="0"/>
                                      </a:rPr>
                                    </m:ctrlPr>
                                  </m:sSubPr>
                                  <m:e>
                                    <m:r>
                                      <a:rPr lang="en-US" sz="2000" b="1" i="1" smtClean="0">
                                        <a:solidFill>
                                          <a:srgbClr val="FF0000"/>
                                        </a:solidFill>
                                        <a:latin typeface="Cambria Math" panose="02040503050406030204" pitchFamily="18" charset="0"/>
                                        <a:ea typeface="Cambria Math" panose="02040503050406030204" pitchFamily="18" charset="0"/>
                                      </a:rPr>
                                      <m:t>𝜶</m:t>
                                    </m:r>
                                  </m:e>
                                  <m:sub>
                                    <m:r>
                                      <a:rPr lang="en-GB" sz="2000" b="1" i="1" smtClean="0">
                                        <a:solidFill>
                                          <a:srgbClr val="FF0000"/>
                                        </a:solidFill>
                                        <a:latin typeface="Cambria Math" panose="02040503050406030204" pitchFamily="18" charset="0"/>
                                      </a:rPr>
                                      <m:t>𝒛</m:t>
                                    </m:r>
                                  </m:sub>
                                </m:sSub>
                                <m:r>
                                  <a:rPr lang="en-GB" sz="2000" b="1" i="1" smtClean="0">
                                    <a:solidFill>
                                      <a:srgbClr val="FF0000"/>
                                    </a:solidFill>
                                    <a:latin typeface="Cambria Math" panose="02040503050406030204" pitchFamily="18" charset="0"/>
                                  </a:rPr>
                                  <m:t>=</m:t>
                                </m:r>
                                <m:r>
                                  <a:rPr lang="en-GB" sz="2000" b="1" i="1" smtClean="0">
                                    <a:solidFill>
                                      <a:srgbClr val="FF0000"/>
                                    </a:solidFill>
                                    <a:latin typeface="Cambria Math" panose="02040503050406030204" pitchFamily="18" charset="0"/>
                                    <a:cs typeface="Cambria Math" panose="02040503050406030204" pitchFamily="18" charset="0"/>
                                  </a:rPr>
                                  <m:t>𝒄𝒐𝒏𝒔𝒕𝒂𝒏𝒕</m:t>
                                </m:r>
                              </m:oMath>
                            </m:oMathPara>
                          </a14:m>
                          <a:endParaRPr lang="en-GB" sz="2000" b="1" i="1" dirty="0" smtClean="0">
                            <a:solidFill>
                              <a:srgbClr val="FF0000"/>
                            </a:solidFill>
                            <a:latin typeface="Cambria Math" panose="02040503050406030204" pitchFamily="18" charset="0"/>
                            <a:cs typeface="Cambria Math" panose="02040503050406030204" pitchFamily="18" charset="0"/>
                          </a:endParaRPr>
                        </a:p>
                      </a:txBody>
                      <a:tcPr/>
                    </a:tc>
                  </a:tr>
                  <a:tr h="370840">
                    <a:tc>
                      <a:txBody>
                        <a:bodyPr/>
                        <a:lstStyle/>
                        <a:p>
                          <a:r>
                            <a:rPr lang="en-GB" sz="2000" dirty="0">
                              <a:solidFill>
                                <a:schemeClr val="tx1"/>
                              </a:solidFill>
                            </a:rPr>
                            <a:t>Velocity </a:t>
                          </a:r>
                          <a:endParaRPr lang="en-US" sz="2000" dirty="0">
                            <a:solidFill>
                              <a:schemeClr val="tx1"/>
                            </a:solidFill>
                          </a:endParaRPr>
                        </a:p>
                      </a:txBody>
                      <a:tcPr/>
                    </a:tc>
                    <a:tc>
                      <a:txBody>
                        <a:bodyPr/>
                        <a:lstStyle/>
                        <a:p>
                          <a14:m>
                            <m:oMathPara xmlns:m="http://schemas.openxmlformats.org/officeDocument/2006/math">
                              <m:oMathParaPr>
                                <m:jc m:val="centerGroup"/>
                              </m:oMathParaPr>
                              <m:oMath xmlns:m="http://schemas.openxmlformats.org/officeDocument/2006/math">
                                <m:sSub>
                                  <m:sSubPr>
                                    <m:ctrlPr>
                                      <a:rPr lang="en-US" sz="2000" b="1" i="1" smtClean="0">
                                        <a:solidFill>
                                          <a:srgbClr val="FF0000"/>
                                        </a:solidFill>
                                        <a:latin typeface="Cambria Math" panose="02040503050406030204" pitchFamily="18" charset="0"/>
                                      </a:rPr>
                                    </m:ctrlPr>
                                  </m:sSubPr>
                                  <m:e>
                                    <m:r>
                                      <a:rPr lang="en-GB" sz="2000" b="1" i="1" smtClean="0">
                                        <a:solidFill>
                                          <a:srgbClr val="FF0000"/>
                                        </a:solidFill>
                                        <a:latin typeface="Cambria Math" panose="02040503050406030204" pitchFamily="18" charset="0"/>
                                      </a:rPr>
                                      <m:t>𝒗</m:t>
                                    </m:r>
                                  </m:e>
                                  <m:sub>
                                    <m:r>
                                      <a:rPr lang="en-GB" sz="2000" b="1" i="1" smtClean="0">
                                        <a:solidFill>
                                          <a:srgbClr val="FF0000"/>
                                        </a:solidFill>
                                        <a:latin typeface="Cambria Math" panose="02040503050406030204" pitchFamily="18" charset="0"/>
                                      </a:rPr>
                                      <m:t>𝒙</m:t>
                                    </m:r>
                                  </m:sub>
                                </m:sSub>
                                <m:d>
                                  <m:dPr>
                                    <m:ctrlPr>
                                      <a:rPr lang="en-GB" sz="2000" b="1" i="1" smtClean="0">
                                        <a:solidFill>
                                          <a:srgbClr val="FF0000"/>
                                        </a:solidFill>
                                        <a:latin typeface="Cambria Math" panose="02040503050406030204" pitchFamily="18" charset="0"/>
                                      </a:rPr>
                                    </m:ctrlPr>
                                  </m:dPr>
                                  <m:e>
                                    <m:r>
                                      <a:rPr lang="en-GB" sz="2000" b="1" i="1" smtClean="0">
                                        <a:solidFill>
                                          <a:srgbClr val="FF0000"/>
                                        </a:solidFill>
                                        <a:latin typeface="Cambria Math" panose="02040503050406030204" pitchFamily="18" charset="0"/>
                                      </a:rPr>
                                      <m:t>𝒕</m:t>
                                    </m:r>
                                  </m:e>
                                </m:d>
                                <m:r>
                                  <a:rPr lang="en-GB" sz="2000" b="1" i="1" smtClean="0">
                                    <a:solidFill>
                                      <a:srgbClr val="FF0000"/>
                                    </a:solidFill>
                                    <a:latin typeface="Cambria Math" panose="02040503050406030204" pitchFamily="18" charset="0"/>
                                  </a:rPr>
                                  <m:t>=</m:t>
                                </m:r>
                                <m:sSub>
                                  <m:sSubPr>
                                    <m:ctrlPr>
                                      <a:rPr lang="en-GB" sz="2000" b="1" i="1" smtClean="0">
                                        <a:solidFill>
                                          <a:srgbClr val="FF0000"/>
                                        </a:solidFill>
                                        <a:latin typeface="Cambria Math" panose="02040503050406030204" pitchFamily="18" charset="0"/>
                                      </a:rPr>
                                    </m:ctrlPr>
                                  </m:sSubPr>
                                  <m:e>
                                    <m:r>
                                      <a:rPr lang="en-GB" sz="2000" b="1" i="1" smtClean="0">
                                        <a:solidFill>
                                          <a:srgbClr val="FF0000"/>
                                        </a:solidFill>
                                        <a:latin typeface="Cambria Math" panose="02040503050406030204" pitchFamily="18" charset="0"/>
                                      </a:rPr>
                                      <m:t>𝒗</m:t>
                                    </m:r>
                                  </m:e>
                                  <m:sub>
                                    <m:r>
                                      <a:rPr lang="en-GB" sz="2000" b="1" i="1" smtClean="0">
                                        <a:solidFill>
                                          <a:srgbClr val="FF0000"/>
                                        </a:solidFill>
                                        <a:latin typeface="Cambria Math" panose="02040503050406030204" pitchFamily="18" charset="0"/>
                                      </a:rPr>
                                      <m:t>𝟎</m:t>
                                    </m:r>
                                    <m:r>
                                      <a:rPr lang="en-GB" sz="2000" b="1" i="1" smtClean="0">
                                        <a:solidFill>
                                          <a:srgbClr val="FF0000"/>
                                        </a:solidFill>
                                        <a:latin typeface="Cambria Math" panose="02040503050406030204" pitchFamily="18" charset="0"/>
                                      </a:rPr>
                                      <m:t>𝒙</m:t>
                                    </m:r>
                                  </m:sub>
                                </m:sSub>
                                <m:r>
                                  <a:rPr lang="en-GB" sz="2000" b="1" i="1" smtClean="0">
                                    <a:solidFill>
                                      <a:srgbClr val="FF0000"/>
                                    </a:solidFill>
                                    <a:latin typeface="Cambria Math" panose="02040503050406030204" pitchFamily="18" charset="0"/>
                                  </a:rPr>
                                  <m:t>+</m:t>
                                </m:r>
                                <m:sSub>
                                  <m:sSubPr>
                                    <m:ctrlPr>
                                      <a:rPr lang="en-GB" sz="2000" b="1" i="1" smtClean="0">
                                        <a:solidFill>
                                          <a:srgbClr val="FF0000"/>
                                        </a:solidFill>
                                        <a:latin typeface="Cambria Math" panose="02040503050406030204" pitchFamily="18" charset="0"/>
                                      </a:rPr>
                                    </m:ctrlPr>
                                  </m:sSubPr>
                                  <m:e>
                                    <m:r>
                                      <a:rPr lang="en-GB" sz="2000" b="1" i="1" smtClean="0">
                                        <a:solidFill>
                                          <a:srgbClr val="FF0000"/>
                                        </a:solidFill>
                                        <a:latin typeface="Cambria Math" panose="02040503050406030204" pitchFamily="18" charset="0"/>
                                      </a:rPr>
                                      <m:t>𝒂</m:t>
                                    </m:r>
                                  </m:e>
                                  <m:sub>
                                    <m:r>
                                      <a:rPr lang="en-GB" sz="2000" b="1" i="1" smtClean="0">
                                        <a:solidFill>
                                          <a:srgbClr val="FF0000"/>
                                        </a:solidFill>
                                        <a:latin typeface="Cambria Math" panose="02040503050406030204" pitchFamily="18" charset="0"/>
                                      </a:rPr>
                                      <m:t>𝒙</m:t>
                                    </m:r>
                                  </m:sub>
                                </m:sSub>
                                <m:r>
                                  <a:rPr lang="en-GB" sz="2000" b="1" i="1" smtClean="0">
                                    <a:solidFill>
                                      <a:srgbClr val="FF0000"/>
                                    </a:solidFill>
                                    <a:latin typeface="Cambria Math" panose="02040503050406030204" pitchFamily="18" charset="0"/>
                                    <a:cs typeface="Cambria Math" panose="02040503050406030204" pitchFamily="18" charset="0"/>
                                  </a:rPr>
                                  <m:t>𝒕</m:t>
                                </m:r>
                              </m:oMath>
                            </m:oMathPara>
                          </a14:m>
                          <a:endParaRPr lang="en-GB" sz="2000" b="1" i="1" dirty="0" smtClean="0">
                            <a:solidFill>
                              <a:srgbClr val="FF0000"/>
                            </a:solidFill>
                            <a:latin typeface="Cambria Math" panose="02040503050406030204" pitchFamily="18" charset="0"/>
                            <a:cs typeface="Cambria Math" panose="02040503050406030204" pitchFamily="18" charset="0"/>
                          </a:endParaRPr>
                        </a:p>
                      </a:txBody>
                      <a:tcPr/>
                    </a:tc>
                    <a:tc>
                      <a:txBody>
                        <a:bodyPr/>
                        <a:lstStyle/>
                        <a:p>
                          <a14:m>
                            <m:oMathPara xmlns:m="http://schemas.openxmlformats.org/officeDocument/2006/math">
                              <m:oMathParaPr>
                                <m:jc m:val="centerGroup"/>
                              </m:oMathParaPr>
                              <m:oMath xmlns:m="http://schemas.openxmlformats.org/officeDocument/2006/math">
                                <m:sSub>
                                  <m:sSubPr>
                                    <m:ctrlPr>
                                      <a:rPr lang="en-US" sz="2000" b="1" i="1" smtClean="0">
                                        <a:solidFill>
                                          <a:srgbClr val="FF0000"/>
                                        </a:solidFill>
                                        <a:latin typeface="Cambria Math" panose="02040503050406030204" pitchFamily="18" charset="0"/>
                                      </a:rPr>
                                    </m:ctrlPr>
                                  </m:sSubPr>
                                  <m:e>
                                    <m:r>
                                      <a:rPr lang="en-US" sz="2000" b="1" i="1" smtClean="0">
                                        <a:solidFill>
                                          <a:srgbClr val="FF0000"/>
                                        </a:solidFill>
                                        <a:latin typeface="Cambria Math" panose="02040503050406030204" pitchFamily="18" charset="0"/>
                                        <a:ea typeface="Cambria Math" panose="02040503050406030204" pitchFamily="18" charset="0"/>
                                      </a:rPr>
                                      <m:t>𝝎</m:t>
                                    </m:r>
                                  </m:e>
                                  <m:sub>
                                    <m:r>
                                      <a:rPr lang="en-GB" sz="2000" b="1" i="1" smtClean="0">
                                        <a:solidFill>
                                          <a:srgbClr val="FF0000"/>
                                        </a:solidFill>
                                        <a:latin typeface="Cambria Math" panose="02040503050406030204" pitchFamily="18" charset="0"/>
                                      </a:rPr>
                                      <m:t>𝒛</m:t>
                                    </m:r>
                                  </m:sub>
                                </m:sSub>
                                <m:d>
                                  <m:dPr>
                                    <m:ctrlPr>
                                      <a:rPr lang="en-US" sz="2000" b="1" i="1" smtClean="0">
                                        <a:solidFill>
                                          <a:srgbClr val="FF0000"/>
                                        </a:solidFill>
                                        <a:latin typeface="Cambria Math" panose="02040503050406030204" pitchFamily="18" charset="0"/>
                                      </a:rPr>
                                    </m:ctrlPr>
                                  </m:dPr>
                                  <m:e>
                                    <m:r>
                                      <a:rPr lang="en-GB" sz="2000" b="1" i="1" smtClean="0">
                                        <a:solidFill>
                                          <a:srgbClr val="FF0000"/>
                                        </a:solidFill>
                                        <a:latin typeface="Cambria Math" panose="02040503050406030204" pitchFamily="18" charset="0"/>
                                      </a:rPr>
                                      <m:t>𝒕</m:t>
                                    </m:r>
                                  </m:e>
                                </m:d>
                                <m:r>
                                  <a:rPr lang="en-GB" sz="2000" b="1" i="1" smtClean="0">
                                    <a:solidFill>
                                      <a:srgbClr val="FF0000"/>
                                    </a:solidFill>
                                    <a:latin typeface="Cambria Math" panose="02040503050406030204" pitchFamily="18" charset="0"/>
                                  </a:rPr>
                                  <m:t>=</m:t>
                                </m:r>
                                <m:sSub>
                                  <m:sSubPr>
                                    <m:ctrlPr>
                                      <a:rPr lang="en-GB" sz="2000" b="1" i="1" smtClean="0">
                                        <a:solidFill>
                                          <a:srgbClr val="FF0000"/>
                                        </a:solidFill>
                                        <a:latin typeface="Cambria Math" panose="02040503050406030204" pitchFamily="18" charset="0"/>
                                      </a:rPr>
                                    </m:ctrlPr>
                                  </m:sSubPr>
                                  <m:e>
                                    <m:r>
                                      <a:rPr lang="en-GB" sz="2000" b="1" i="1" smtClean="0">
                                        <a:solidFill>
                                          <a:srgbClr val="FF0000"/>
                                        </a:solidFill>
                                        <a:latin typeface="Cambria Math" panose="02040503050406030204" pitchFamily="18" charset="0"/>
                                        <a:ea typeface="Cambria Math" panose="02040503050406030204" pitchFamily="18" charset="0"/>
                                      </a:rPr>
                                      <m:t>𝝎</m:t>
                                    </m:r>
                                  </m:e>
                                  <m:sub>
                                    <m:r>
                                      <a:rPr lang="en-GB" sz="2000" b="1" i="1" smtClean="0">
                                        <a:solidFill>
                                          <a:srgbClr val="FF0000"/>
                                        </a:solidFill>
                                        <a:latin typeface="Cambria Math" panose="02040503050406030204" pitchFamily="18" charset="0"/>
                                      </a:rPr>
                                      <m:t>𝟎</m:t>
                                    </m:r>
                                    <m:r>
                                      <a:rPr lang="en-GB" sz="2000" b="1" i="1" smtClean="0">
                                        <a:solidFill>
                                          <a:srgbClr val="FF0000"/>
                                        </a:solidFill>
                                        <a:latin typeface="Cambria Math" panose="02040503050406030204" pitchFamily="18" charset="0"/>
                                      </a:rPr>
                                      <m:t>𝒛</m:t>
                                    </m:r>
                                  </m:sub>
                                </m:sSub>
                                <m:r>
                                  <a:rPr lang="en-GB" sz="2000" b="1" i="1" smtClean="0">
                                    <a:solidFill>
                                      <a:srgbClr val="FF0000"/>
                                    </a:solidFill>
                                    <a:latin typeface="Cambria Math" panose="02040503050406030204" pitchFamily="18" charset="0"/>
                                  </a:rPr>
                                  <m:t>+</m:t>
                                </m:r>
                                <m:sSub>
                                  <m:sSubPr>
                                    <m:ctrlPr>
                                      <a:rPr lang="en-GB" sz="2000" b="1" i="1" smtClean="0">
                                        <a:solidFill>
                                          <a:srgbClr val="FF0000"/>
                                        </a:solidFill>
                                        <a:latin typeface="Cambria Math" panose="02040503050406030204" pitchFamily="18" charset="0"/>
                                      </a:rPr>
                                    </m:ctrlPr>
                                  </m:sSubPr>
                                  <m:e>
                                    <m:r>
                                      <a:rPr lang="en-GB" sz="2000" b="1" i="1" smtClean="0">
                                        <a:solidFill>
                                          <a:srgbClr val="FF0000"/>
                                        </a:solidFill>
                                        <a:latin typeface="Cambria Math" panose="02040503050406030204" pitchFamily="18" charset="0"/>
                                        <a:ea typeface="Cambria Math" panose="02040503050406030204" pitchFamily="18" charset="0"/>
                                      </a:rPr>
                                      <m:t>𝜶</m:t>
                                    </m:r>
                                  </m:e>
                                  <m:sub>
                                    <m:r>
                                      <a:rPr lang="en-GB" sz="2000" b="1" i="1" smtClean="0">
                                        <a:solidFill>
                                          <a:srgbClr val="FF0000"/>
                                        </a:solidFill>
                                        <a:latin typeface="Cambria Math" panose="02040503050406030204" pitchFamily="18" charset="0"/>
                                      </a:rPr>
                                      <m:t>𝒛</m:t>
                                    </m:r>
                                  </m:sub>
                                </m:sSub>
                                <m:r>
                                  <a:rPr lang="en-GB" sz="2000" b="1" i="1" smtClean="0">
                                    <a:solidFill>
                                      <a:srgbClr val="FF0000"/>
                                    </a:solidFill>
                                    <a:latin typeface="Cambria Math" panose="02040503050406030204" pitchFamily="18" charset="0"/>
                                    <a:cs typeface="Cambria Math" panose="02040503050406030204" pitchFamily="18" charset="0"/>
                                  </a:rPr>
                                  <m:t>𝒕</m:t>
                                </m:r>
                              </m:oMath>
                            </m:oMathPara>
                          </a14:m>
                          <a:endParaRPr lang="en-GB" sz="2000" b="1" i="1" dirty="0" smtClean="0">
                            <a:solidFill>
                              <a:srgbClr val="FF0000"/>
                            </a:solidFill>
                            <a:latin typeface="Cambria Math" panose="02040503050406030204" pitchFamily="18" charset="0"/>
                            <a:cs typeface="Cambria Math" panose="02040503050406030204" pitchFamily="18" charset="0"/>
                          </a:endParaRPr>
                        </a:p>
                      </a:txBody>
                      <a:tcPr/>
                    </a:tc>
                  </a:tr>
                  <a:tr h="370840">
                    <a:tc>
                      <a:txBody>
                        <a:bodyPr/>
                        <a:lstStyle/>
                        <a:p>
                          <a:r>
                            <a:rPr lang="en-GB" sz="2000" dirty="0">
                              <a:solidFill>
                                <a:schemeClr val="tx1"/>
                              </a:solidFill>
                            </a:rPr>
                            <a:t>Displacement</a:t>
                          </a:r>
                          <a:r>
                            <a:rPr lang="en-GB" sz="2000" baseline="0" dirty="0">
                              <a:solidFill>
                                <a:schemeClr val="tx1"/>
                              </a:solidFill>
                            </a:rPr>
                            <a:t> </a:t>
                          </a:r>
                          <a:endParaRPr lang="en-US" sz="2000" dirty="0">
                            <a:solidFill>
                              <a:schemeClr val="tx1"/>
                            </a:solidFill>
                          </a:endParaRPr>
                        </a:p>
                      </a:txBody>
                      <a:tcPr/>
                    </a:tc>
                    <a:tc>
                      <a:txBody>
                        <a:bodyPr/>
                        <a:lstStyle/>
                        <a:p>
                          <a14:m>
                            <m:oMathPara xmlns:m="http://schemas.openxmlformats.org/officeDocument/2006/math">
                              <m:oMathParaPr>
                                <m:jc m:val="centerGroup"/>
                              </m:oMathParaPr>
                              <m:oMath xmlns:m="http://schemas.openxmlformats.org/officeDocument/2006/math">
                                <m:r>
                                  <a:rPr lang="en-GB" sz="2000" b="1" i="1" smtClean="0">
                                    <a:solidFill>
                                      <a:srgbClr val="FF0000"/>
                                    </a:solidFill>
                                    <a:latin typeface="Cambria Math" panose="02040503050406030204" pitchFamily="18" charset="0"/>
                                  </a:rPr>
                                  <m:t>𝒙</m:t>
                                </m:r>
                                <m:d>
                                  <m:dPr>
                                    <m:ctrlPr>
                                      <a:rPr lang="en-GB" sz="2000" b="1" i="1" smtClean="0">
                                        <a:solidFill>
                                          <a:srgbClr val="FF0000"/>
                                        </a:solidFill>
                                        <a:latin typeface="Cambria Math" panose="02040503050406030204" pitchFamily="18" charset="0"/>
                                      </a:rPr>
                                    </m:ctrlPr>
                                  </m:dPr>
                                  <m:e>
                                    <m:r>
                                      <a:rPr lang="en-GB" sz="2000" b="1" i="1" smtClean="0">
                                        <a:solidFill>
                                          <a:srgbClr val="FF0000"/>
                                        </a:solidFill>
                                        <a:latin typeface="Cambria Math" panose="02040503050406030204" pitchFamily="18" charset="0"/>
                                      </a:rPr>
                                      <m:t>𝒕</m:t>
                                    </m:r>
                                  </m:e>
                                </m:d>
                                <m:r>
                                  <a:rPr lang="en-GB" sz="2000" b="1" i="1" smtClean="0">
                                    <a:solidFill>
                                      <a:srgbClr val="FF0000"/>
                                    </a:solidFill>
                                    <a:latin typeface="Cambria Math" panose="02040503050406030204" pitchFamily="18" charset="0"/>
                                  </a:rPr>
                                  <m:t>=</m:t>
                                </m:r>
                                <m:sSub>
                                  <m:sSubPr>
                                    <m:ctrlPr>
                                      <a:rPr lang="en-GB" sz="2000" b="1" i="1" smtClean="0">
                                        <a:solidFill>
                                          <a:srgbClr val="FF0000"/>
                                        </a:solidFill>
                                        <a:latin typeface="Cambria Math" panose="02040503050406030204" pitchFamily="18" charset="0"/>
                                      </a:rPr>
                                    </m:ctrlPr>
                                  </m:sSubPr>
                                  <m:e>
                                    <m:r>
                                      <a:rPr lang="en-GB" sz="2000" b="1" i="1" smtClean="0">
                                        <a:solidFill>
                                          <a:srgbClr val="FF0000"/>
                                        </a:solidFill>
                                        <a:latin typeface="Cambria Math" panose="02040503050406030204" pitchFamily="18" charset="0"/>
                                      </a:rPr>
                                      <m:t>𝒙</m:t>
                                    </m:r>
                                  </m:e>
                                  <m:sub>
                                    <m:r>
                                      <a:rPr lang="en-GB" sz="2000" b="1" i="1" smtClean="0">
                                        <a:solidFill>
                                          <a:srgbClr val="FF0000"/>
                                        </a:solidFill>
                                        <a:latin typeface="Cambria Math" panose="02040503050406030204" pitchFamily="18" charset="0"/>
                                      </a:rPr>
                                      <m:t>𝟎</m:t>
                                    </m:r>
                                  </m:sub>
                                </m:sSub>
                                <m:r>
                                  <a:rPr lang="en-GB" sz="2000" b="1" i="1" smtClean="0">
                                    <a:solidFill>
                                      <a:srgbClr val="FF0000"/>
                                    </a:solidFill>
                                    <a:latin typeface="Cambria Math" panose="02040503050406030204" pitchFamily="18" charset="0"/>
                                  </a:rPr>
                                  <m:t>+</m:t>
                                </m:r>
                                <m:sSub>
                                  <m:sSubPr>
                                    <m:ctrlPr>
                                      <a:rPr lang="en-GB" sz="2000" b="1" i="1" smtClean="0">
                                        <a:solidFill>
                                          <a:srgbClr val="FF0000"/>
                                        </a:solidFill>
                                        <a:latin typeface="Cambria Math" panose="02040503050406030204" pitchFamily="18" charset="0"/>
                                      </a:rPr>
                                    </m:ctrlPr>
                                  </m:sSubPr>
                                  <m:e>
                                    <m:r>
                                      <a:rPr lang="en-GB" sz="2000" b="1" i="1" smtClean="0">
                                        <a:solidFill>
                                          <a:srgbClr val="FF0000"/>
                                        </a:solidFill>
                                        <a:latin typeface="Cambria Math" panose="02040503050406030204" pitchFamily="18" charset="0"/>
                                      </a:rPr>
                                      <m:t>𝒗</m:t>
                                    </m:r>
                                  </m:e>
                                  <m:sub>
                                    <m:r>
                                      <a:rPr lang="en-GB" sz="2000" b="1" i="1" smtClean="0">
                                        <a:solidFill>
                                          <a:srgbClr val="FF0000"/>
                                        </a:solidFill>
                                        <a:latin typeface="Cambria Math" panose="02040503050406030204" pitchFamily="18" charset="0"/>
                                      </a:rPr>
                                      <m:t>𝟎</m:t>
                                    </m:r>
                                    <m:r>
                                      <a:rPr lang="en-GB" sz="2000" b="1" i="1" smtClean="0">
                                        <a:solidFill>
                                          <a:srgbClr val="FF0000"/>
                                        </a:solidFill>
                                        <a:latin typeface="Cambria Math" panose="02040503050406030204" pitchFamily="18" charset="0"/>
                                      </a:rPr>
                                      <m:t>𝒙</m:t>
                                    </m:r>
                                  </m:sub>
                                </m:sSub>
                                <m:r>
                                  <a:rPr lang="en-GB" sz="2000" b="1" i="1" smtClean="0">
                                    <a:solidFill>
                                      <a:srgbClr val="FF0000"/>
                                    </a:solidFill>
                                    <a:latin typeface="Cambria Math" panose="02040503050406030204" pitchFamily="18" charset="0"/>
                                  </a:rPr>
                                  <m:t>𝒕</m:t>
                                </m:r>
                                <m:r>
                                  <a:rPr lang="en-GB" sz="2000" b="1" i="1" smtClean="0">
                                    <a:solidFill>
                                      <a:srgbClr val="FF0000"/>
                                    </a:solidFill>
                                    <a:latin typeface="Cambria Math" panose="02040503050406030204" pitchFamily="18" charset="0"/>
                                  </a:rPr>
                                  <m:t>+</m:t>
                                </m:r>
                                <m:f>
                                  <m:fPr>
                                    <m:ctrlPr>
                                      <a:rPr lang="en-GB" sz="2000" b="1" i="1" smtClean="0">
                                        <a:solidFill>
                                          <a:srgbClr val="FF0000"/>
                                        </a:solidFill>
                                        <a:latin typeface="Cambria Math" panose="02040503050406030204" pitchFamily="18" charset="0"/>
                                      </a:rPr>
                                    </m:ctrlPr>
                                  </m:fPr>
                                  <m:num>
                                    <m:r>
                                      <a:rPr lang="en-GB" sz="2000" b="1" i="1" smtClean="0">
                                        <a:solidFill>
                                          <a:srgbClr val="FF0000"/>
                                        </a:solidFill>
                                        <a:latin typeface="Cambria Math" panose="02040503050406030204" pitchFamily="18" charset="0"/>
                                      </a:rPr>
                                      <m:t>𝟏</m:t>
                                    </m:r>
                                  </m:num>
                                  <m:den>
                                    <m:r>
                                      <a:rPr lang="en-GB" sz="2000" b="1" i="1" smtClean="0">
                                        <a:solidFill>
                                          <a:srgbClr val="FF0000"/>
                                        </a:solidFill>
                                        <a:latin typeface="Cambria Math" panose="02040503050406030204" pitchFamily="18" charset="0"/>
                                      </a:rPr>
                                      <m:t>𝟐</m:t>
                                    </m:r>
                                  </m:den>
                                </m:f>
                                <m:sSub>
                                  <m:sSubPr>
                                    <m:ctrlPr>
                                      <a:rPr lang="en-GB" sz="2000" b="1" i="1" smtClean="0">
                                        <a:solidFill>
                                          <a:srgbClr val="FF0000"/>
                                        </a:solidFill>
                                        <a:latin typeface="Cambria Math" panose="02040503050406030204" pitchFamily="18" charset="0"/>
                                      </a:rPr>
                                    </m:ctrlPr>
                                  </m:sSubPr>
                                  <m:e>
                                    <m:r>
                                      <a:rPr lang="en-GB" sz="2000" b="1" i="1" smtClean="0">
                                        <a:solidFill>
                                          <a:srgbClr val="FF0000"/>
                                        </a:solidFill>
                                        <a:latin typeface="Cambria Math" panose="02040503050406030204" pitchFamily="18" charset="0"/>
                                      </a:rPr>
                                      <m:t>𝒂</m:t>
                                    </m:r>
                                  </m:e>
                                  <m:sub>
                                    <m:r>
                                      <a:rPr lang="en-GB" sz="2000" b="1" i="1" smtClean="0">
                                        <a:solidFill>
                                          <a:srgbClr val="FF0000"/>
                                        </a:solidFill>
                                        <a:latin typeface="Cambria Math" panose="02040503050406030204" pitchFamily="18" charset="0"/>
                                      </a:rPr>
                                      <m:t>𝒙</m:t>
                                    </m:r>
                                  </m:sub>
                                </m:sSub>
                                <m:sSup>
                                  <m:sSupPr>
                                    <m:ctrlPr>
                                      <a:rPr lang="en-GB" sz="2000" b="1" i="1" smtClean="0">
                                        <a:solidFill>
                                          <a:srgbClr val="FF0000"/>
                                        </a:solidFill>
                                        <a:latin typeface="Cambria Math" panose="02040503050406030204" pitchFamily="18" charset="0"/>
                                      </a:rPr>
                                    </m:ctrlPr>
                                  </m:sSupPr>
                                  <m:e>
                                    <m:r>
                                      <a:rPr lang="en-GB" sz="2000" b="1" i="1" smtClean="0">
                                        <a:solidFill>
                                          <a:srgbClr val="FF0000"/>
                                        </a:solidFill>
                                        <a:latin typeface="Cambria Math" panose="02040503050406030204" pitchFamily="18" charset="0"/>
                                      </a:rPr>
                                      <m:t>𝒕</m:t>
                                    </m:r>
                                  </m:e>
                                  <m:sup>
                                    <m:r>
                                      <a:rPr lang="en-GB" sz="2000" b="1" i="1" smtClean="0">
                                        <a:solidFill>
                                          <a:srgbClr val="FF0000"/>
                                        </a:solidFill>
                                        <a:latin typeface="Cambria Math" panose="02040503050406030204" pitchFamily="18" charset="0"/>
                                      </a:rPr>
                                      <m:t>𝟐</m:t>
                                    </m:r>
                                  </m:sup>
                                </m:sSup>
                              </m:oMath>
                            </m:oMathPara>
                          </a14:m>
                          <a:endParaRPr lang="en-GB" sz="2000" b="1" i="1" dirty="0" smtClean="0">
                            <a:solidFill>
                              <a:srgbClr val="FF0000"/>
                            </a:solidFill>
                            <a:latin typeface="Cambria Math" panose="02040503050406030204" pitchFamily="18" charset="0"/>
                            <a:cs typeface="Cambria Math" panose="02040503050406030204" pitchFamily="18" charset="0"/>
                          </a:endParaRPr>
                        </a:p>
                      </a:txBody>
                      <a:tcPr/>
                    </a:tc>
                    <a:tc>
                      <a:txBody>
                        <a:bodyPr/>
                        <a:lstStyle/>
                        <a:p>
                          <a14:m>
                            <m:oMathPara xmlns:m="http://schemas.openxmlformats.org/officeDocument/2006/math">
                              <m:oMathParaPr>
                                <m:jc m:val="centerGroup"/>
                              </m:oMathParaPr>
                              <m:oMath xmlns:m="http://schemas.openxmlformats.org/officeDocument/2006/math">
                                <m:r>
                                  <a:rPr lang="en-GB" sz="2000" b="1" i="1" smtClean="0">
                                    <a:solidFill>
                                      <a:srgbClr val="FF0000"/>
                                    </a:solidFill>
                                    <a:latin typeface="Cambria Math" panose="02040503050406030204" pitchFamily="18" charset="0"/>
                                    <a:ea typeface="Cambria Math" panose="02040503050406030204" pitchFamily="18" charset="0"/>
                                  </a:rPr>
                                  <m:t>𝜽</m:t>
                                </m:r>
                                <m:d>
                                  <m:dPr>
                                    <m:ctrlPr>
                                      <a:rPr lang="en-GB" sz="2000" b="1" i="1" smtClean="0">
                                        <a:solidFill>
                                          <a:srgbClr val="FF0000"/>
                                        </a:solidFill>
                                        <a:latin typeface="Cambria Math" panose="02040503050406030204" pitchFamily="18" charset="0"/>
                                      </a:rPr>
                                    </m:ctrlPr>
                                  </m:dPr>
                                  <m:e>
                                    <m:r>
                                      <a:rPr lang="en-GB" sz="2000" b="1" i="1" smtClean="0">
                                        <a:solidFill>
                                          <a:srgbClr val="FF0000"/>
                                        </a:solidFill>
                                        <a:latin typeface="Cambria Math" panose="02040503050406030204" pitchFamily="18" charset="0"/>
                                      </a:rPr>
                                      <m:t>𝒕</m:t>
                                    </m:r>
                                  </m:e>
                                </m:d>
                                <m:r>
                                  <a:rPr lang="en-GB" sz="2000" b="1" i="1" smtClean="0">
                                    <a:solidFill>
                                      <a:srgbClr val="FF0000"/>
                                    </a:solidFill>
                                    <a:latin typeface="Cambria Math" panose="02040503050406030204" pitchFamily="18" charset="0"/>
                                  </a:rPr>
                                  <m:t>=</m:t>
                                </m:r>
                                <m:sSub>
                                  <m:sSubPr>
                                    <m:ctrlPr>
                                      <a:rPr lang="en-GB" sz="2000" b="1" i="1" smtClean="0">
                                        <a:solidFill>
                                          <a:srgbClr val="FF0000"/>
                                        </a:solidFill>
                                        <a:latin typeface="Cambria Math" panose="02040503050406030204" pitchFamily="18" charset="0"/>
                                      </a:rPr>
                                    </m:ctrlPr>
                                  </m:sSubPr>
                                  <m:e>
                                    <m:r>
                                      <a:rPr lang="en-GB" sz="2000" b="1" i="1" smtClean="0">
                                        <a:solidFill>
                                          <a:srgbClr val="FF0000"/>
                                        </a:solidFill>
                                        <a:latin typeface="Cambria Math" panose="02040503050406030204" pitchFamily="18" charset="0"/>
                                        <a:ea typeface="Cambria Math" panose="02040503050406030204" pitchFamily="18" charset="0"/>
                                      </a:rPr>
                                      <m:t>𝜽</m:t>
                                    </m:r>
                                  </m:e>
                                  <m:sub>
                                    <m:r>
                                      <a:rPr lang="en-GB" sz="2000" b="1" i="1" smtClean="0">
                                        <a:solidFill>
                                          <a:srgbClr val="FF0000"/>
                                        </a:solidFill>
                                        <a:latin typeface="Cambria Math" panose="02040503050406030204" pitchFamily="18" charset="0"/>
                                      </a:rPr>
                                      <m:t>𝟎</m:t>
                                    </m:r>
                                  </m:sub>
                                </m:sSub>
                                <m:r>
                                  <a:rPr lang="en-GB" sz="2000" b="1" i="1" smtClean="0">
                                    <a:solidFill>
                                      <a:srgbClr val="FF0000"/>
                                    </a:solidFill>
                                    <a:latin typeface="Cambria Math" panose="02040503050406030204" pitchFamily="18" charset="0"/>
                                  </a:rPr>
                                  <m:t>+</m:t>
                                </m:r>
                                <m:sSub>
                                  <m:sSubPr>
                                    <m:ctrlPr>
                                      <a:rPr lang="en-GB" sz="2000" b="1" i="1" smtClean="0">
                                        <a:solidFill>
                                          <a:srgbClr val="FF0000"/>
                                        </a:solidFill>
                                        <a:latin typeface="Cambria Math" panose="02040503050406030204" pitchFamily="18" charset="0"/>
                                      </a:rPr>
                                    </m:ctrlPr>
                                  </m:sSubPr>
                                  <m:e>
                                    <m:r>
                                      <a:rPr lang="en-GB" sz="2000" b="1" i="1" smtClean="0">
                                        <a:solidFill>
                                          <a:srgbClr val="FF0000"/>
                                        </a:solidFill>
                                        <a:latin typeface="Cambria Math" panose="02040503050406030204" pitchFamily="18" charset="0"/>
                                        <a:ea typeface="Cambria Math" panose="02040503050406030204" pitchFamily="18" charset="0"/>
                                      </a:rPr>
                                      <m:t>𝝎</m:t>
                                    </m:r>
                                  </m:e>
                                  <m:sub>
                                    <m:r>
                                      <a:rPr lang="en-GB" sz="2000" b="1" i="1" smtClean="0">
                                        <a:solidFill>
                                          <a:srgbClr val="FF0000"/>
                                        </a:solidFill>
                                        <a:latin typeface="Cambria Math" panose="02040503050406030204" pitchFamily="18" charset="0"/>
                                      </a:rPr>
                                      <m:t>𝟎</m:t>
                                    </m:r>
                                    <m:r>
                                      <a:rPr lang="en-GB" sz="2000" b="1" i="1" smtClean="0">
                                        <a:solidFill>
                                          <a:srgbClr val="FF0000"/>
                                        </a:solidFill>
                                        <a:latin typeface="Cambria Math" panose="02040503050406030204" pitchFamily="18" charset="0"/>
                                      </a:rPr>
                                      <m:t>𝒛</m:t>
                                    </m:r>
                                  </m:sub>
                                </m:sSub>
                                <m:r>
                                  <a:rPr lang="en-GB" sz="2000" b="1" i="1" smtClean="0">
                                    <a:solidFill>
                                      <a:srgbClr val="FF0000"/>
                                    </a:solidFill>
                                    <a:latin typeface="Cambria Math" panose="02040503050406030204" pitchFamily="18" charset="0"/>
                                  </a:rPr>
                                  <m:t>𝒕</m:t>
                                </m:r>
                                <m:r>
                                  <a:rPr lang="en-GB" sz="2000" b="1" i="1" smtClean="0">
                                    <a:solidFill>
                                      <a:srgbClr val="FF0000"/>
                                    </a:solidFill>
                                    <a:latin typeface="Cambria Math" panose="02040503050406030204" pitchFamily="18" charset="0"/>
                                  </a:rPr>
                                  <m:t>+</m:t>
                                </m:r>
                                <m:f>
                                  <m:fPr>
                                    <m:ctrlPr>
                                      <a:rPr lang="en-GB" sz="2000" b="1" i="1" smtClean="0">
                                        <a:solidFill>
                                          <a:srgbClr val="FF0000"/>
                                        </a:solidFill>
                                        <a:latin typeface="Cambria Math" panose="02040503050406030204" pitchFamily="18" charset="0"/>
                                      </a:rPr>
                                    </m:ctrlPr>
                                  </m:fPr>
                                  <m:num>
                                    <m:r>
                                      <a:rPr lang="en-GB" sz="2000" b="1" i="1" smtClean="0">
                                        <a:solidFill>
                                          <a:srgbClr val="FF0000"/>
                                        </a:solidFill>
                                        <a:latin typeface="Cambria Math" panose="02040503050406030204" pitchFamily="18" charset="0"/>
                                      </a:rPr>
                                      <m:t>𝟏</m:t>
                                    </m:r>
                                  </m:num>
                                  <m:den>
                                    <m:r>
                                      <a:rPr lang="en-GB" sz="2000" b="1" i="1" smtClean="0">
                                        <a:solidFill>
                                          <a:srgbClr val="FF0000"/>
                                        </a:solidFill>
                                        <a:latin typeface="Cambria Math" panose="02040503050406030204" pitchFamily="18" charset="0"/>
                                      </a:rPr>
                                      <m:t>𝟐</m:t>
                                    </m:r>
                                  </m:den>
                                </m:f>
                                <m:sSub>
                                  <m:sSubPr>
                                    <m:ctrlPr>
                                      <a:rPr lang="en-GB" sz="2000" b="1" i="1" smtClean="0">
                                        <a:solidFill>
                                          <a:srgbClr val="FF0000"/>
                                        </a:solidFill>
                                        <a:latin typeface="Cambria Math" panose="02040503050406030204" pitchFamily="18" charset="0"/>
                                      </a:rPr>
                                    </m:ctrlPr>
                                  </m:sSubPr>
                                  <m:e>
                                    <m:r>
                                      <a:rPr lang="en-GB" sz="2000" b="1" i="1" smtClean="0">
                                        <a:solidFill>
                                          <a:srgbClr val="FF0000"/>
                                        </a:solidFill>
                                        <a:latin typeface="Cambria Math" panose="02040503050406030204" pitchFamily="18" charset="0"/>
                                        <a:ea typeface="Cambria Math" panose="02040503050406030204" pitchFamily="18" charset="0"/>
                                      </a:rPr>
                                      <m:t>𝜶</m:t>
                                    </m:r>
                                  </m:e>
                                  <m:sub>
                                    <m:r>
                                      <a:rPr lang="en-GB" sz="2000" b="1" i="1" smtClean="0">
                                        <a:solidFill>
                                          <a:srgbClr val="FF0000"/>
                                        </a:solidFill>
                                        <a:latin typeface="Cambria Math" panose="02040503050406030204" pitchFamily="18" charset="0"/>
                                      </a:rPr>
                                      <m:t>𝒛</m:t>
                                    </m:r>
                                  </m:sub>
                                </m:sSub>
                                <m:sSup>
                                  <m:sSupPr>
                                    <m:ctrlPr>
                                      <a:rPr lang="en-GB" sz="2000" b="1" i="1" smtClean="0">
                                        <a:solidFill>
                                          <a:srgbClr val="FF0000"/>
                                        </a:solidFill>
                                        <a:latin typeface="Cambria Math" panose="02040503050406030204" pitchFamily="18" charset="0"/>
                                      </a:rPr>
                                    </m:ctrlPr>
                                  </m:sSupPr>
                                  <m:e>
                                    <m:r>
                                      <a:rPr lang="en-GB" sz="2000" b="1" i="1" smtClean="0">
                                        <a:solidFill>
                                          <a:srgbClr val="FF0000"/>
                                        </a:solidFill>
                                        <a:latin typeface="Cambria Math" panose="02040503050406030204" pitchFamily="18" charset="0"/>
                                      </a:rPr>
                                      <m:t>𝒕</m:t>
                                    </m:r>
                                  </m:e>
                                  <m:sup>
                                    <m:r>
                                      <a:rPr lang="en-GB" sz="2000" b="1" i="1" smtClean="0">
                                        <a:solidFill>
                                          <a:srgbClr val="FF0000"/>
                                        </a:solidFill>
                                        <a:latin typeface="Cambria Math" panose="02040503050406030204" pitchFamily="18" charset="0"/>
                                      </a:rPr>
                                      <m:t>𝟐</m:t>
                                    </m:r>
                                  </m:sup>
                                </m:sSup>
                              </m:oMath>
                            </m:oMathPara>
                          </a14:m>
                          <a:endParaRPr lang="en-GB" sz="2000" b="1" i="1" dirty="0" smtClean="0">
                            <a:solidFill>
                              <a:srgbClr val="FF0000"/>
                            </a:solidFill>
                            <a:latin typeface="Cambria Math" panose="02040503050406030204" pitchFamily="18" charset="0"/>
                            <a:cs typeface="Cambria Math" panose="02040503050406030204" pitchFamily="18" charset="0"/>
                          </a:endParaRPr>
                        </a:p>
                      </a:txBody>
                      <a:tcPr/>
                    </a:tc>
                  </a:tr>
                </a:tbl>
              </a:graphicData>
            </a:graphic>
          </p:graphicFrame>
        </mc:Choice>
        <mc:Fallback xmlns="">
          <p:graphicFrame>
            <p:nvGraphicFramePr>
              <p:cNvPr id="5" name="Table 4"/>
              <p:cNvGraphicFramePr>
                <a:graphicFrameLocks noGrp="1"/>
              </p:cNvGraphicFramePr>
              <p:nvPr>
                <p:custDataLst>
                  <p:tags r:id="rId2"/>
                </p:custDataLst>
              </p:nvPr>
            </p:nvGraphicFramePr>
            <p:xfrm>
              <a:off x="179512" y="1012671"/>
              <a:ext cx="8964489" cy="2148523"/>
            </p:xfrm>
            <a:graphic>
              <a:graphicData uri="http://schemas.openxmlformats.org/drawingml/2006/table">
                <a:tbl>
                  <a:tblPr firstRow="1" bandRow="1">
                    <a:tableStyleId>{5C22544A-7EE6-4342-B048-85BDC9FD1C3A}</a:tableStyleId>
                  </a:tblPr>
                  <a:tblGrid>
                    <a:gridCol w="2988163"/>
                    <a:gridCol w="2988163"/>
                    <a:gridCol w="2988163"/>
                  </a:tblGrid>
                  <a:tr h="370840">
                    <a:tc>
                      <a:txBody>
                        <a:bodyPr/>
                        <a:lstStyle/>
                        <a:p>
                          <a:endParaRPr lang="en-US" sz="2000" dirty="0">
                            <a:solidFill>
                              <a:schemeClr val="tx1"/>
                            </a:solidFill>
                          </a:endParaRPr>
                        </a:p>
                      </a:txBody>
                      <a:tcPr/>
                    </a:tc>
                    <a:tc>
                      <a:txBody>
                        <a:bodyPr/>
                        <a:lstStyle/>
                        <a:p>
                          <a:r>
                            <a:rPr lang="en-GB" sz="2000" dirty="0">
                              <a:solidFill>
                                <a:schemeClr val="tx1"/>
                              </a:solidFill>
                            </a:rPr>
                            <a:t>Linear motion </a:t>
                          </a:r>
                          <a:endParaRPr lang="en-US" sz="2000" dirty="0">
                            <a:solidFill>
                              <a:schemeClr val="tx1"/>
                            </a:solidFill>
                          </a:endParaRPr>
                        </a:p>
                      </a:txBody>
                      <a:tcPr/>
                    </a:tc>
                    <a:tc>
                      <a:txBody>
                        <a:bodyPr/>
                        <a:lstStyle/>
                        <a:p>
                          <a:r>
                            <a:rPr lang="en-GB" sz="2000" dirty="0">
                              <a:solidFill>
                                <a:schemeClr val="tx1"/>
                              </a:solidFill>
                            </a:rPr>
                            <a:t>Angular motion </a:t>
                          </a:r>
                          <a:endParaRPr lang="en-US" sz="2000" dirty="0">
                            <a:solidFill>
                              <a:schemeClr val="tx1"/>
                            </a:solidFill>
                          </a:endParaRPr>
                        </a:p>
                      </a:txBody>
                      <a:tcPr/>
                    </a:tc>
                  </a:tr>
                  <a:tr h="396240">
                    <a:tc>
                      <a:txBody>
                        <a:bodyPr/>
                        <a:lstStyle/>
                        <a:p>
                          <a:r>
                            <a:rPr lang="en-GB" sz="2000" dirty="0">
                              <a:solidFill>
                                <a:schemeClr val="tx1"/>
                              </a:solidFill>
                            </a:rPr>
                            <a:t>Acceleration </a:t>
                          </a:r>
                          <a:endParaRPr lang="en-US" sz="2000" dirty="0">
                            <a:solidFill>
                              <a:schemeClr val="tx1"/>
                            </a:solidFill>
                          </a:endParaRPr>
                        </a:p>
                      </a:txBody>
                      <a:tcPr/>
                    </a:tc>
                    <a:tc>
                      <a:txBody>
                        <a:bodyPr/>
                        <a:lstStyle/>
                        <a:p>
                          <a:endParaRPr lang="zh-CN"/>
                        </a:p>
                      </a:txBody>
                      <a:tcPr>
                        <a:blipFill>
                          <a:blip r:embed="rId3"/>
                        </a:blipFill>
                      </a:tcPr>
                    </a:tc>
                    <a:tc>
                      <a:txBody>
                        <a:bodyPr/>
                        <a:lstStyle/>
                        <a:p>
                          <a:endParaRPr lang="zh-CN"/>
                        </a:p>
                      </a:txBody>
                      <a:tcPr>
                        <a:blipFill>
                          <a:blip r:embed="rId3"/>
                        </a:blipFill>
                      </a:tcPr>
                    </a:tc>
                  </a:tr>
                  <a:tr h="396240">
                    <a:tc>
                      <a:txBody>
                        <a:bodyPr/>
                        <a:lstStyle/>
                        <a:p>
                          <a:r>
                            <a:rPr lang="en-GB" sz="2000" dirty="0">
                              <a:solidFill>
                                <a:schemeClr val="tx1"/>
                              </a:solidFill>
                            </a:rPr>
                            <a:t>Velocity </a:t>
                          </a:r>
                          <a:endParaRPr lang="en-US" sz="2000" dirty="0">
                            <a:solidFill>
                              <a:schemeClr val="tx1"/>
                            </a:solidFill>
                          </a:endParaRPr>
                        </a:p>
                      </a:txBody>
                      <a:tcPr/>
                    </a:tc>
                    <a:tc>
                      <a:txBody>
                        <a:bodyPr/>
                        <a:lstStyle/>
                        <a:p>
                          <a:endParaRPr lang="zh-CN"/>
                        </a:p>
                      </a:txBody>
                      <a:tcPr>
                        <a:blipFill>
                          <a:blip r:embed="rId3"/>
                        </a:blipFill>
                      </a:tcPr>
                    </a:tc>
                    <a:tc>
                      <a:txBody>
                        <a:bodyPr/>
                        <a:lstStyle/>
                        <a:p>
                          <a:endParaRPr lang="zh-CN"/>
                        </a:p>
                      </a:txBody>
                      <a:tcPr>
                        <a:blipFill>
                          <a:blip r:embed="rId3"/>
                        </a:blipFill>
                      </a:tcPr>
                    </a:tc>
                  </a:tr>
                  <a:tr h="962025">
                    <a:tc>
                      <a:txBody>
                        <a:bodyPr/>
                        <a:lstStyle/>
                        <a:p>
                          <a:r>
                            <a:rPr lang="en-GB" sz="2000" dirty="0">
                              <a:solidFill>
                                <a:schemeClr val="tx1"/>
                              </a:solidFill>
                            </a:rPr>
                            <a:t>Displacement</a:t>
                          </a:r>
                          <a:r>
                            <a:rPr lang="en-GB" sz="2000" baseline="0" dirty="0">
                              <a:solidFill>
                                <a:schemeClr val="tx1"/>
                              </a:solidFill>
                            </a:rPr>
                            <a:t> </a:t>
                          </a:r>
                          <a:endParaRPr lang="en-US" sz="2000" dirty="0">
                            <a:solidFill>
                              <a:schemeClr val="tx1"/>
                            </a:solidFill>
                          </a:endParaRPr>
                        </a:p>
                      </a:txBody>
                      <a:tcPr/>
                    </a:tc>
                    <a:tc>
                      <a:txBody>
                        <a:bodyPr/>
                        <a:lstStyle/>
                        <a:p>
                          <a:endParaRPr lang="zh-CN"/>
                        </a:p>
                      </a:txBody>
                      <a:tcPr>
                        <a:blipFill>
                          <a:blip r:embed="rId3"/>
                        </a:blipFill>
                      </a:tcPr>
                    </a:tc>
                    <a:tc>
                      <a:txBody>
                        <a:bodyPr/>
                        <a:lstStyle/>
                        <a:p>
                          <a:endParaRPr lang="zh-CN"/>
                        </a:p>
                      </a:txBody>
                      <a:tcPr>
                        <a:blipFill>
                          <a:blip r:embed="rId3"/>
                        </a:blipFill>
                      </a:tcPr>
                    </a:tc>
                  </a:tr>
                </a:tbl>
              </a:graphicData>
            </a:graphic>
          </p:graphicFrame>
        </mc:Fallback>
      </mc:AlternateContent>
      <p:sp>
        <p:nvSpPr>
          <p:cNvPr id="6" name="Right Arrow 5"/>
          <p:cNvSpPr/>
          <p:nvPr/>
        </p:nvSpPr>
        <p:spPr>
          <a:xfrm rot="16200000">
            <a:off x="4396488" y="3541721"/>
            <a:ext cx="732401"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 name="TextBox 6"/>
              <p:cNvSpPr txBox="1"/>
              <p:nvPr/>
            </p:nvSpPr>
            <p:spPr>
              <a:xfrm>
                <a:off x="1018272" y="4206014"/>
                <a:ext cx="6984776" cy="1200329"/>
              </a:xfrm>
              <a:prstGeom prst="rect">
                <a:avLst/>
              </a:prstGeom>
              <a:noFill/>
            </p:spPr>
            <p:txBody>
              <a:bodyPr wrap="square" rtlCol="0">
                <a:spAutoFit/>
              </a:bodyPr>
              <a:lstStyle/>
              <a:p>
                <a:r>
                  <a:rPr lang="en-GB" dirty="0"/>
                  <a:t>Straight line motion where the acceleration vector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𝑎</m:t>
                        </m:r>
                      </m:e>
                    </m:acc>
                  </m:oMath>
                </a14:m>
                <a:r>
                  <a:rPr lang="en-GB" dirty="0"/>
                  <a:t> is along the x-axis and its x-component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𝑥</m:t>
                        </m:r>
                      </m:sub>
                    </m:sSub>
                  </m:oMath>
                </a14:m>
                <a:r>
                  <a:rPr lang="en-GB" dirty="0"/>
                  <a:t> is constant. At time </a:t>
                </a:r>
                <a14:m>
                  <m:oMath xmlns:m="http://schemas.openxmlformats.org/officeDocument/2006/math">
                    <m:r>
                      <m:rPr>
                        <m:sty m:val="p"/>
                      </m:rPr>
                      <a:rPr lang="en-GB" b="0" i="0" smtClean="0">
                        <a:latin typeface="Cambria Math" panose="02040503050406030204" pitchFamily="18" charset="0"/>
                      </a:rPr>
                      <m:t>t</m:t>
                    </m:r>
                    <m:r>
                      <a:rPr lang="en-GB" b="0" i="0" smtClean="0">
                        <a:latin typeface="Cambria Math" panose="02040503050406030204" pitchFamily="18" charset="0"/>
                      </a:rPr>
                      <m:t>=</m:t>
                    </m:r>
                    <m:sSub>
                      <m:sSubPr>
                        <m:ctrlPr>
                          <a:rPr lang="en-GB"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0</m:t>
                        </m:r>
                      </m:sub>
                    </m:sSub>
                    <m:r>
                      <a:rPr lang="en-GB" b="0" i="1" smtClean="0">
                        <a:latin typeface="Cambria Math" panose="02040503050406030204" pitchFamily="18" charset="0"/>
                      </a:rPr>
                      <m:t>=</m:t>
                    </m:r>
                    <m:r>
                      <a:rPr lang="en-GB" b="0" i="1" smtClean="0">
                        <a:latin typeface="Cambria Math" panose="02040503050406030204" pitchFamily="18" charset="0"/>
                      </a:rPr>
                      <m:t>0</m:t>
                    </m:r>
                  </m:oMath>
                </a14:m>
                <a:r>
                  <a:rPr lang="en-GB" dirty="0"/>
                  <a:t>, the x-coordinate is </a:t>
                </a:r>
                <a14:m>
                  <m:oMath xmlns:m="http://schemas.openxmlformats.org/officeDocument/2006/math">
                    <m:r>
                      <a:rPr lang="en-GB" b="0" i="1" smtClean="0">
                        <a:latin typeface="Cambria Math" panose="02040503050406030204" pitchFamily="18" charset="0"/>
                      </a:rPr>
                      <m:t>𝑥</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0</m:t>
                            </m:r>
                          </m:sub>
                        </m:sSub>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0</m:t>
                        </m:r>
                      </m:sub>
                    </m:sSub>
                  </m:oMath>
                </a14:m>
                <a:r>
                  <a:rPr lang="en-GB" dirty="0"/>
                  <a:t> and the x-component of the velocity vector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𝑣</m:t>
                        </m:r>
                      </m:e>
                    </m:acc>
                  </m:oMath>
                </a14:m>
                <a:r>
                  <a:rPr lang="en-GB" dirty="0"/>
                  <a:t> is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0</m:t>
                            </m:r>
                          </m:sub>
                        </m:sSub>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r>
                          <a:rPr lang="en-GB" b="0" i="1" smtClean="0">
                            <a:latin typeface="Cambria Math" panose="02040503050406030204" pitchFamily="18" charset="0"/>
                          </a:rPr>
                          <m:t>𝑥</m:t>
                        </m:r>
                      </m:sub>
                    </m:sSub>
                  </m:oMath>
                </a14:m>
                <a:r>
                  <a:rPr lang="en-GB" dirty="0"/>
                  <a:t>  </a:t>
                </a:r>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1018272" y="4206014"/>
                <a:ext cx="6984776" cy="1200329"/>
              </a:xfrm>
              <a:prstGeom prst="rect">
                <a:avLst/>
              </a:prstGeom>
              <a:blipFill rotWithShape="1">
                <a:blip r:embed="rId4"/>
                <a:stretch>
                  <a:fillRect l="-5" t="-34" r="2" b="49"/>
                </a:stretch>
              </a:blipFill>
            </p:spPr>
            <p:txBody>
              <a:bodyPr/>
              <a:lstStyle/>
              <a:p>
                <a:r>
                  <a:rPr lang="zh-CN" altLang="en-US">
                    <a:noFill/>
                  </a:rPr>
                  <a:t> </a:t>
                </a:r>
              </a:p>
            </p:txBody>
          </p:sp>
        </mc:Fallback>
      </mc:AlternateContent>
      <p:cxnSp>
        <p:nvCxnSpPr>
          <p:cNvPr id="9" name="Straight Arrow Connector 8"/>
          <p:cNvCxnSpPr/>
          <p:nvPr/>
        </p:nvCxnSpPr>
        <p:spPr>
          <a:xfrm>
            <a:off x="1547664" y="6021288"/>
            <a:ext cx="43924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TextBox 9"/>
              <p:cNvSpPr txBox="1"/>
              <p:nvPr/>
            </p:nvSpPr>
            <p:spPr>
              <a:xfrm>
                <a:off x="5981661" y="5897165"/>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5981661" y="5897165"/>
                <a:ext cx="188128" cy="276999"/>
              </a:xfrm>
              <a:prstGeom prst="rect">
                <a:avLst/>
              </a:prstGeom>
              <a:blipFill rotWithShape="1">
                <a:blip r:embed="rId5"/>
                <a:stretch>
                  <a:fillRect l="-317" t="-200" r="-15796" b="21"/>
                </a:stretch>
              </a:blipFill>
            </p:spPr>
            <p:txBody>
              <a:bodyPr/>
              <a:lstStyle/>
              <a:p>
                <a:r>
                  <a:rPr lang="zh-CN" altLang="en-US">
                    <a:noFill/>
                  </a:rPr>
                  <a:t> </a:t>
                </a:r>
              </a:p>
            </p:txBody>
          </p:sp>
        </mc:Fallback>
      </mc:AlternateContent>
      <p:sp>
        <p:nvSpPr>
          <p:cNvPr id="11" name="Oval 10"/>
          <p:cNvSpPr/>
          <p:nvPr/>
        </p:nvSpPr>
        <p:spPr>
          <a:xfrm>
            <a:off x="2483768" y="5897165"/>
            <a:ext cx="288032" cy="2769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a:off x="2627784" y="6021288"/>
            <a:ext cx="720080" cy="143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3779912" y="5877272"/>
            <a:ext cx="288032" cy="2769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292080" y="5877272"/>
            <a:ext cx="288032" cy="2769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flipH="1" flipV="1">
            <a:off x="2627784" y="5332626"/>
            <a:ext cx="20755" cy="130802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 name="TextBox 18"/>
              <p:cNvSpPr txBox="1"/>
              <p:nvPr/>
            </p:nvSpPr>
            <p:spPr>
              <a:xfrm>
                <a:off x="2860055" y="5661287"/>
                <a:ext cx="28783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e>
                        <m:sub>
                          <m:r>
                            <a:rPr lang="en-GB" b="0" i="1" smtClean="0">
                              <a:latin typeface="Cambria Math" panose="02040503050406030204" pitchFamily="18" charset="0"/>
                            </a:rPr>
                            <m:t>0</m:t>
                          </m:r>
                        </m:sub>
                      </m:sSub>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2860055" y="5661287"/>
                <a:ext cx="287836" cy="276999"/>
              </a:xfrm>
              <a:prstGeom prst="rect">
                <a:avLst/>
              </a:prstGeom>
              <a:blipFill rotWithShape="1">
                <a:blip r:embed="rId6"/>
                <a:stretch>
                  <a:fillRect l="-5" t="-95" r="-11624" b="14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2678639" y="6498721"/>
                <a:ext cx="28623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0</m:t>
                          </m:r>
                        </m:sub>
                      </m:sSub>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2678639" y="6498721"/>
                <a:ext cx="286232" cy="276999"/>
              </a:xfrm>
              <a:prstGeom prst="rect">
                <a:avLst/>
              </a:prstGeom>
              <a:blipFill rotWithShape="1">
                <a:blip r:embed="rId7"/>
                <a:stretch>
                  <a:fillRect l="-73" t="-47" r="-11517" b="97"/>
                </a:stretch>
              </a:blipFill>
            </p:spPr>
            <p:txBody>
              <a:bodyPr/>
              <a:lstStyle/>
              <a:p>
                <a:r>
                  <a:rPr lang="zh-CN" altLang="en-US">
                    <a:noFill/>
                  </a:rPr>
                  <a:t> </a:t>
                </a:r>
              </a:p>
            </p:txBody>
          </p:sp>
        </mc:Fallback>
      </mc:AlternateContent>
      <p:cxnSp>
        <p:nvCxnSpPr>
          <p:cNvPr id="22" name="Straight Arrow Connector 21"/>
          <p:cNvCxnSpPr/>
          <p:nvPr/>
        </p:nvCxnSpPr>
        <p:spPr>
          <a:xfrm flipH="1" flipV="1">
            <a:off x="2792555" y="6208796"/>
            <a:ext cx="775841" cy="2614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p:cNvSpPr txBox="1"/>
              <p:nvPr/>
            </p:nvSpPr>
            <p:spPr>
              <a:xfrm>
                <a:off x="3590572" y="6343186"/>
                <a:ext cx="2187907" cy="369332"/>
              </a:xfrm>
              <a:prstGeom prst="rect">
                <a:avLst/>
              </a:prstGeom>
              <a:noFill/>
            </p:spPr>
            <p:txBody>
              <a:bodyPr wrap="none" rtlCol="0">
                <a:spAutoFit/>
              </a:bodyPr>
              <a:lstStyle/>
              <a:p>
                <a:r>
                  <a:rPr lang="en-GB" dirty="0"/>
                  <a:t>particle at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𝑜</m:t>
                        </m:r>
                      </m:sub>
                    </m:sSub>
                    <m:r>
                      <a:rPr lang="en-GB" b="0" i="1" smtClean="0">
                        <a:latin typeface="Cambria Math" panose="02040503050406030204" pitchFamily="18" charset="0"/>
                      </a:rPr>
                      <m:t>=</m:t>
                    </m:r>
                    <m:r>
                      <a:rPr lang="en-GB" b="0" i="1" smtClean="0">
                        <a:latin typeface="Cambria Math" panose="02040503050406030204" pitchFamily="18" charset="0"/>
                      </a:rPr>
                      <m:t>0</m:t>
                    </m:r>
                  </m:oMath>
                </a14:m>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3590572" y="6343186"/>
                <a:ext cx="2187907" cy="369332"/>
              </a:xfrm>
              <a:prstGeom prst="rect">
                <a:avLst/>
              </a:prstGeom>
              <a:blipFill rotWithShape="1">
                <a:blip r:embed="rId8"/>
                <a:stretch>
                  <a:fillRect l="-13" t="-46" r="28" b="154"/>
                </a:stretch>
              </a:blipFill>
            </p:spPr>
            <p:txBody>
              <a:bodyPr/>
              <a:lstStyle/>
              <a:p>
                <a:r>
                  <a:rPr lang="zh-CN" altLang="en-US">
                    <a:noFill/>
                  </a:rPr>
                  <a:t> </a:t>
                </a:r>
              </a:p>
            </p:txBody>
          </p:sp>
        </mc:Fallback>
      </mc:AlternateContent>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1043608" y="116632"/>
                <a:ext cx="8229600" cy="1143000"/>
              </a:xfrm>
            </p:spPr>
            <p:txBody>
              <a:bodyPr/>
              <a:lstStyle/>
              <a:p>
                <a:r>
                  <a:rPr lang="en-GB" sz="2800" dirty="0"/>
                  <a:t>Relation between angular kinematics and linear acceleration vector </a:t>
                </a:r>
                <a14:m>
                  <m:oMath xmlns:m="http://schemas.openxmlformats.org/officeDocument/2006/math">
                    <m:acc>
                      <m:accPr>
                        <m:chr m:val="⃗"/>
                        <m:ctrlPr>
                          <a:rPr lang="en-GB" sz="2800" i="1" smtClean="0">
                            <a:latin typeface="Cambria Math" panose="02040503050406030204" pitchFamily="18" charset="0"/>
                          </a:rPr>
                        </m:ctrlPr>
                      </m:accPr>
                      <m:e>
                        <m:r>
                          <a:rPr lang="en-GB" sz="2800" b="0" i="1" smtClean="0">
                            <a:latin typeface="Cambria Math" panose="02040503050406030204" pitchFamily="18" charset="0"/>
                          </a:rPr>
                          <m:t>𝑎</m:t>
                        </m:r>
                      </m:e>
                    </m:acc>
                  </m:oMath>
                </a14:m>
                <a:endParaRPr lang="en-US" sz="2800" dirty="0"/>
              </a:p>
            </p:txBody>
          </p:sp>
        </mc:Choice>
        <mc:Fallback>
          <p:sp>
            <p:nvSpPr>
              <p:cNvPr id="2" name="Title 1"/>
              <p:cNvSpPr>
                <a:spLocks noRot="1" noChangeAspect="1" noMove="1" noResize="1" noEditPoints="1" noAdjustHandles="1" noChangeArrowheads="1" noChangeShapeType="1" noTextEdit="1"/>
              </p:cNvSpPr>
              <p:nvPr>
                <p:ph type="title"/>
              </p:nvPr>
            </p:nvSpPr>
            <p:spPr>
              <a:xfrm>
                <a:off x="1043608" y="116632"/>
                <a:ext cx="8229600" cy="1143000"/>
              </a:xfrm>
              <a:blipFill rotWithShape="1">
                <a:blip r:embed="rId1"/>
                <a:stretch>
                  <a:fillRect l="-4" t="-37" r="4" b="37"/>
                </a:stretch>
              </a:blipFill>
            </p:spPr>
            <p:txBody>
              <a:bodyPr/>
              <a:lstStyle/>
              <a:p>
                <a:r>
                  <a:rPr lang="zh-CN" altLang="en-US">
                    <a:noFill/>
                  </a:rPr>
                  <a:t> </a:t>
                </a:r>
              </a:p>
            </p:txBody>
          </p:sp>
        </mc:Fallback>
      </mc:AlternateContent>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5" name="Rectangle 4"/>
              <p:cNvSpPr/>
              <p:nvPr/>
            </p:nvSpPr>
            <p:spPr>
              <a:xfrm>
                <a:off x="3491880" y="1987340"/>
                <a:ext cx="1305165" cy="79355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GB" sz="2400" b="0" i="1" smtClean="0">
                              <a:latin typeface="Cambria Math" panose="02040503050406030204" pitchFamily="18" charset="0"/>
                            </a:rPr>
                            <m:t>𝑎</m:t>
                          </m:r>
                        </m:e>
                        <m:sub>
                          <m:r>
                            <a:rPr lang="en-GB" sz="2400" b="0" i="1" smtClean="0">
                              <a:latin typeface="Cambria Math" panose="02040503050406030204" pitchFamily="18" charset="0"/>
                            </a:rPr>
                            <m:t>𝑡</m:t>
                          </m:r>
                        </m:sub>
                      </m:sSub>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𝑑𝑣</m:t>
                          </m:r>
                        </m:num>
                        <m:den>
                          <m:r>
                            <a:rPr lang="en-GB" sz="2400" b="0" i="1" smtClean="0">
                              <a:latin typeface="Cambria Math" panose="02040503050406030204" pitchFamily="18" charset="0"/>
                            </a:rPr>
                            <m:t>𝑑𝑡</m:t>
                          </m:r>
                        </m:den>
                      </m:f>
                    </m:oMath>
                  </m:oMathPara>
                </a14:m>
                <a:endParaRPr lang="en-US" sz="2400" dirty="0"/>
              </a:p>
            </p:txBody>
          </p:sp>
        </mc:Choice>
        <mc:Fallback>
          <p:sp>
            <p:nvSpPr>
              <p:cNvPr id="5" name="Rectangle 4"/>
              <p:cNvSpPr>
                <a:spLocks noRot="1" noChangeAspect="1" noMove="1" noResize="1" noEditPoints="1" noAdjustHandles="1" noChangeArrowheads="1" noChangeShapeType="1" noTextEdit="1"/>
              </p:cNvSpPr>
              <p:nvPr/>
            </p:nvSpPr>
            <p:spPr>
              <a:xfrm>
                <a:off x="3491880" y="1987340"/>
                <a:ext cx="1305165" cy="793551"/>
              </a:xfrm>
              <a:prstGeom prst="rect">
                <a:avLst/>
              </a:prstGeom>
              <a:blipFill rotWithShape="1">
                <a:blip r:embed="rId2"/>
                <a:stretch>
                  <a:fillRect l="-1" t="-54" r="20" b="2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520756" y="1338647"/>
                <a:ext cx="5774929" cy="646331"/>
              </a:xfrm>
              <a:prstGeom prst="rect">
                <a:avLst/>
              </a:prstGeom>
              <a:noFill/>
            </p:spPr>
            <p:txBody>
              <a:bodyPr wrap="square" rtlCol="0">
                <a:spAutoFit/>
              </a:bodyPr>
              <a:lstStyle/>
              <a:p>
                <a:r>
                  <a:rPr lang="en-GB" dirty="0"/>
                  <a:t>Linear acceleration vector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𝑎</m:t>
                        </m:r>
                      </m:e>
                    </m:acc>
                  </m:oMath>
                </a14:m>
                <a:r>
                  <a:rPr lang="en-GB" dirty="0"/>
                  <a:t> has two curvilinear components, which are for a circular motion: </a:t>
                </a:r>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520756" y="1338647"/>
                <a:ext cx="5774929" cy="646331"/>
              </a:xfrm>
              <a:prstGeom prst="rect">
                <a:avLst/>
              </a:prstGeom>
              <a:blipFill rotWithShape="1">
                <a:blip r:embed="rId3"/>
                <a:stretch>
                  <a:fillRect l="-1" t="-10" r="5" b="93"/>
                </a:stretch>
              </a:blipFill>
            </p:spPr>
            <p:txBody>
              <a:bodyPr/>
              <a:lstStyle/>
              <a:p>
                <a:r>
                  <a:rPr lang="zh-CN" altLang="en-US">
                    <a:noFill/>
                  </a:rPr>
                  <a:t> </a:t>
                </a:r>
              </a:p>
            </p:txBody>
          </p:sp>
        </mc:Fallback>
      </mc:AlternateContent>
      <p:sp>
        <p:nvSpPr>
          <p:cNvPr id="8" name="TextBox 7"/>
          <p:cNvSpPr txBox="1"/>
          <p:nvPr/>
        </p:nvSpPr>
        <p:spPr>
          <a:xfrm>
            <a:off x="1187624" y="2301497"/>
            <a:ext cx="2520280" cy="369332"/>
          </a:xfrm>
          <a:prstGeom prst="rect">
            <a:avLst/>
          </a:prstGeom>
          <a:noFill/>
        </p:spPr>
        <p:txBody>
          <a:bodyPr wrap="square" rtlCol="0">
            <a:spAutoFit/>
          </a:bodyPr>
          <a:lstStyle/>
          <a:p>
            <a:r>
              <a:rPr lang="en-GB" dirty="0"/>
              <a:t>Tangential component</a:t>
            </a:r>
            <a:endParaRPr lang="en-US" dirty="0"/>
          </a:p>
        </p:txBody>
      </p:sp>
      <p:sp>
        <p:nvSpPr>
          <p:cNvPr id="9" name="TextBox 8"/>
          <p:cNvSpPr txBox="1"/>
          <p:nvPr/>
        </p:nvSpPr>
        <p:spPr>
          <a:xfrm>
            <a:off x="1259632" y="3139304"/>
            <a:ext cx="2520280" cy="369332"/>
          </a:xfrm>
          <a:prstGeom prst="rect">
            <a:avLst/>
          </a:prstGeom>
          <a:noFill/>
        </p:spPr>
        <p:txBody>
          <a:bodyPr wrap="square" rtlCol="0">
            <a:spAutoFit/>
          </a:bodyPr>
          <a:lstStyle/>
          <a:p>
            <a:r>
              <a:rPr lang="en-GB" dirty="0"/>
              <a:t>Normal component</a:t>
            </a:r>
            <a:endParaRPr lang="en-US" dirty="0"/>
          </a:p>
        </p:txBody>
      </p:sp>
      <p:sp>
        <p:nvSpPr>
          <p:cNvPr id="13" name="Oval 12"/>
          <p:cNvSpPr/>
          <p:nvPr/>
        </p:nvSpPr>
        <p:spPr>
          <a:xfrm>
            <a:off x="5670750" y="1789694"/>
            <a:ext cx="2205552" cy="236793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538542" y="2169592"/>
            <a:ext cx="288032" cy="2529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flipH="1">
            <a:off x="6876256" y="2274261"/>
            <a:ext cx="777800" cy="217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0" name="TextBox 19"/>
              <p:cNvSpPr txBox="1"/>
              <p:nvPr/>
            </p:nvSpPr>
            <p:spPr>
              <a:xfrm>
                <a:off x="6591998" y="2145516"/>
                <a:ext cx="19159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𝑎</m:t>
                          </m:r>
                        </m:e>
                      </m:acc>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6591998" y="2145516"/>
                <a:ext cx="191591" cy="276999"/>
              </a:xfrm>
              <a:prstGeom prst="rect">
                <a:avLst/>
              </a:prstGeom>
              <a:blipFill rotWithShape="1">
                <a:blip r:embed="rId4"/>
                <a:stretch>
                  <a:fillRect l="-33" t="-175" r="-16301" b="-233"/>
                </a:stretch>
              </a:blipFill>
            </p:spPr>
            <p:txBody>
              <a:bodyPr/>
              <a:lstStyle/>
              <a:p>
                <a:r>
                  <a:rPr lang="zh-CN" altLang="en-US">
                    <a:noFill/>
                  </a:rPr>
                  <a:t> </a:t>
                </a:r>
              </a:p>
            </p:txBody>
          </p:sp>
        </mc:Fallback>
      </mc:AlternateContent>
      <p:cxnSp>
        <p:nvCxnSpPr>
          <p:cNvPr id="22" name="Straight Arrow Connector 21"/>
          <p:cNvCxnSpPr/>
          <p:nvPr/>
        </p:nvCxnSpPr>
        <p:spPr>
          <a:xfrm flipH="1" flipV="1">
            <a:off x="7148104" y="1656409"/>
            <a:ext cx="505953" cy="577669"/>
          </a:xfrm>
          <a:prstGeom prst="straightConnector1">
            <a:avLst/>
          </a:prstGeom>
          <a:ln>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6876256" y="1656409"/>
            <a:ext cx="758081" cy="62760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6783589" y="1656409"/>
            <a:ext cx="1661397" cy="1317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6940174" y="2274262"/>
            <a:ext cx="402229" cy="50666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2" name="TextBox 31"/>
              <p:cNvSpPr txBox="1"/>
              <p:nvPr/>
            </p:nvSpPr>
            <p:spPr>
              <a:xfrm>
                <a:off x="6981152" y="1416966"/>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6981152" y="1416966"/>
                <a:ext cx="189474" cy="276999"/>
              </a:xfrm>
              <a:prstGeom prst="rect">
                <a:avLst/>
              </a:prstGeom>
              <a:blipFill rotWithShape="1">
                <a:blip r:embed="rId5"/>
                <a:stretch>
                  <a:fillRect l="-315" t="-101" r="-15978" b="-53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3" name="TextBox 32"/>
              <p:cNvSpPr txBox="1"/>
              <p:nvPr/>
            </p:nvSpPr>
            <p:spPr>
              <a:xfrm>
                <a:off x="6468952" y="2956783"/>
                <a:ext cx="21884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𝑂</m:t>
                      </m:r>
                    </m:oMath>
                  </m:oMathPara>
                </a14:m>
                <a:endParaRPr lang="en-US" dirty="0"/>
              </a:p>
            </p:txBody>
          </p:sp>
        </mc:Choice>
        <mc:Fallback>
          <p:sp>
            <p:nvSpPr>
              <p:cNvPr id="33" name="TextBox 32"/>
              <p:cNvSpPr txBox="1">
                <a:spLocks noRot="1" noChangeAspect="1" noMove="1" noResize="1" noEditPoints="1" noAdjustHandles="1" noChangeArrowheads="1" noChangeShapeType="1" noTextEdit="1"/>
              </p:cNvSpPr>
              <p:nvPr/>
            </p:nvSpPr>
            <p:spPr>
              <a:xfrm>
                <a:off x="6468952" y="2956783"/>
                <a:ext cx="218842" cy="276999"/>
              </a:xfrm>
              <a:prstGeom prst="rect">
                <a:avLst/>
              </a:prstGeom>
              <a:blipFill rotWithShape="1">
                <a:blip r:embed="rId6"/>
                <a:stretch>
                  <a:fillRect l="-95" t="-81" r="-13940" b="13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4" name="TextBox 33"/>
              <p:cNvSpPr txBox="1"/>
              <p:nvPr/>
            </p:nvSpPr>
            <p:spPr>
              <a:xfrm>
                <a:off x="7825563" y="1555465"/>
                <a:ext cx="27372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𝑎</m:t>
                          </m:r>
                        </m:e>
                        <m:sub>
                          <m:r>
                            <a:rPr lang="en-GB" b="0" i="1" smtClean="0">
                              <a:solidFill>
                                <a:srgbClr val="FF0000"/>
                              </a:solidFill>
                              <a:latin typeface="Cambria Math" panose="02040503050406030204" pitchFamily="18" charset="0"/>
                            </a:rPr>
                            <m:t>𝑡</m:t>
                          </m:r>
                        </m:sub>
                      </m:sSub>
                    </m:oMath>
                  </m:oMathPara>
                </a14:m>
                <a:endParaRPr lang="en-US" dirty="0">
                  <a:solidFill>
                    <a:srgbClr val="FF0000"/>
                  </a:solidFill>
                </a:endParaRPr>
              </a:p>
            </p:txBody>
          </p:sp>
        </mc:Choice>
        <mc:Fallback>
          <p:sp>
            <p:nvSpPr>
              <p:cNvPr id="34" name="TextBox 33"/>
              <p:cNvSpPr txBox="1">
                <a:spLocks noRot="1" noChangeAspect="1" noMove="1" noResize="1" noEditPoints="1" noAdjustHandles="1" noChangeArrowheads="1" noChangeShapeType="1" noTextEdit="1"/>
              </p:cNvSpPr>
              <p:nvPr/>
            </p:nvSpPr>
            <p:spPr>
              <a:xfrm>
                <a:off x="7825563" y="1555465"/>
                <a:ext cx="273729" cy="276999"/>
              </a:xfrm>
              <a:prstGeom prst="rect">
                <a:avLst/>
              </a:prstGeom>
              <a:blipFill rotWithShape="1">
                <a:blip r:embed="rId7"/>
                <a:stretch>
                  <a:fillRect l="-167" t="-126" r="-11184" b="177"/>
                </a:stretch>
              </a:blipFill>
            </p:spPr>
            <p:txBody>
              <a:bodyPr/>
              <a:lstStyle/>
              <a:p>
                <a:r>
                  <a:rPr lang="zh-CN" altLang="en-US">
                    <a:noFill/>
                  </a:rPr>
                  <a:t> </a:t>
                </a:r>
              </a:p>
            </p:txBody>
          </p:sp>
        </mc:Fallback>
      </mc:AlternateContent>
      <p:sp>
        <p:nvSpPr>
          <p:cNvPr id="35" name="Right Brace 34"/>
          <p:cNvSpPr/>
          <p:nvPr/>
        </p:nvSpPr>
        <p:spPr>
          <a:xfrm rot="19309665">
            <a:off x="7691779" y="1671248"/>
            <a:ext cx="233708" cy="406759"/>
          </a:xfrm>
          <a:prstGeom prst="rightBrace">
            <a:avLst>
              <a:gd name="adj1" fmla="val 8333"/>
              <a:gd name="adj2" fmla="val 45654"/>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7" name="Straight Connector 36"/>
          <p:cNvCxnSpPr>
            <a:endCxn id="13" idx="5"/>
          </p:cNvCxnSpPr>
          <p:nvPr/>
        </p:nvCxnSpPr>
        <p:spPr>
          <a:xfrm>
            <a:off x="6806546" y="2973662"/>
            <a:ext cx="746760" cy="8371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8" name="TextBox 37"/>
              <p:cNvSpPr txBox="1"/>
              <p:nvPr/>
            </p:nvSpPr>
            <p:spPr>
              <a:xfrm>
                <a:off x="7170626" y="3165528"/>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𝑟</m:t>
                      </m:r>
                    </m:oMath>
                  </m:oMathPara>
                </a14:m>
                <a:endParaRPr lang="en-US" dirty="0"/>
              </a:p>
            </p:txBody>
          </p:sp>
        </mc:Choice>
        <mc:Fallback>
          <p:sp>
            <p:nvSpPr>
              <p:cNvPr id="38" name="TextBox 37"/>
              <p:cNvSpPr txBox="1">
                <a:spLocks noRot="1" noChangeAspect="1" noMove="1" noResize="1" noEditPoints="1" noAdjustHandles="1" noChangeArrowheads="1" noChangeShapeType="1" noTextEdit="1"/>
              </p:cNvSpPr>
              <p:nvPr/>
            </p:nvSpPr>
            <p:spPr>
              <a:xfrm>
                <a:off x="7170626" y="3165528"/>
                <a:ext cx="171777" cy="276999"/>
              </a:xfrm>
              <a:prstGeom prst="rect">
                <a:avLst/>
              </a:prstGeom>
              <a:blipFill rotWithShape="1">
                <a:blip r:embed="rId8"/>
                <a:stretch>
                  <a:fillRect l="-120" t="-19" r="-18173" b="69"/>
                </a:stretch>
              </a:blipFill>
            </p:spPr>
            <p:txBody>
              <a:bodyPr/>
              <a:lstStyle/>
              <a:p>
                <a:r>
                  <a:rPr lang="zh-CN" altLang="en-US">
                    <a:noFill/>
                  </a:rPr>
                  <a:t> </a:t>
                </a:r>
              </a:p>
            </p:txBody>
          </p:sp>
        </mc:Fallback>
      </mc:AlternateContent>
      <p:sp>
        <p:nvSpPr>
          <p:cNvPr id="42" name="Right Brace 41"/>
          <p:cNvSpPr/>
          <p:nvPr/>
        </p:nvSpPr>
        <p:spPr>
          <a:xfrm rot="3307985">
            <a:off x="7556847" y="2456555"/>
            <a:ext cx="236492" cy="570325"/>
          </a:xfrm>
          <a:prstGeom prst="rightBrace">
            <a:avLst>
              <a:gd name="adj1" fmla="val 8333"/>
              <a:gd name="adj2" fmla="val 45654"/>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3" name="TextBox 42"/>
              <p:cNvSpPr txBox="1"/>
              <p:nvPr/>
            </p:nvSpPr>
            <p:spPr>
              <a:xfrm>
                <a:off x="7572917" y="2800729"/>
                <a:ext cx="30739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𝑎</m:t>
                          </m:r>
                        </m:e>
                        <m:sub>
                          <m:r>
                            <a:rPr lang="en-GB" b="0" i="1" smtClean="0">
                              <a:solidFill>
                                <a:srgbClr val="FF0000"/>
                              </a:solidFill>
                              <a:latin typeface="Cambria Math" panose="02040503050406030204" pitchFamily="18" charset="0"/>
                            </a:rPr>
                            <m:t>𝑛</m:t>
                          </m:r>
                        </m:sub>
                      </m:sSub>
                    </m:oMath>
                  </m:oMathPara>
                </a14:m>
                <a:endParaRPr lang="en-US" dirty="0">
                  <a:solidFill>
                    <a:srgbClr val="FF0000"/>
                  </a:solidFill>
                </a:endParaRPr>
              </a:p>
            </p:txBody>
          </p:sp>
        </mc:Choice>
        <mc:Fallback>
          <p:sp>
            <p:nvSpPr>
              <p:cNvPr id="43" name="TextBox 42"/>
              <p:cNvSpPr txBox="1">
                <a:spLocks noRot="1" noChangeAspect="1" noMove="1" noResize="1" noEditPoints="1" noAdjustHandles="1" noChangeArrowheads="1" noChangeShapeType="1" noTextEdit="1"/>
              </p:cNvSpPr>
              <p:nvPr/>
            </p:nvSpPr>
            <p:spPr>
              <a:xfrm>
                <a:off x="7572917" y="2800729"/>
                <a:ext cx="307392" cy="276999"/>
              </a:xfrm>
              <a:prstGeom prst="rect">
                <a:avLst/>
              </a:prstGeom>
              <a:blipFill rotWithShape="1">
                <a:blip r:embed="rId9"/>
                <a:stretch>
                  <a:fillRect l="-176" t="-137" r="-10136" b="18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4" name="TextBox 43"/>
              <p:cNvSpPr txBox="1"/>
              <p:nvPr/>
            </p:nvSpPr>
            <p:spPr>
              <a:xfrm>
                <a:off x="7841764" y="2163782"/>
                <a:ext cx="20601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oMath>
                  </m:oMathPara>
                </a14:m>
                <a:endParaRPr lang="en-US" dirty="0"/>
              </a:p>
            </p:txBody>
          </p:sp>
        </mc:Choice>
        <mc:Fallback>
          <p:sp>
            <p:nvSpPr>
              <p:cNvPr id="44" name="TextBox 43"/>
              <p:cNvSpPr txBox="1">
                <a:spLocks noRot="1" noChangeAspect="1" noMove="1" noResize="1" noEditPoints="1" noAdjustHandles="1" noChangeArrowheads="1" noChangeShapeType="1" noTextEdit="1"/>
              </p:cNvSpPr>
              <p:nvPr/>
            </p:nvSpPr>
            <p:spPr>
              <a:xfrm>
                <a:off x="7841764" y="2163782"/>
                <a:ext cx="206018" cy="276999"/>
              </a:xfrm>
              <a:prstGeom prst="rect">
                <a:avLst/>
              </a:prstGeom>
              <a:blipFill rotWithShape="1">
                <a:blip r:embed="rId10"/>
                <a:stretch>
                  <a:fillRect l="-72" t="-122" r="-14896" b="17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5" name="Rectangle 44"/>
              <p:cNvSpPr/>
              <p:nvPr/>
            </p:nvSpPr>
            <p:spPr>
              <a:xfrm>
                <a:off x="3449190" y="2885971"/>
                <a:ext cx="1323183" cy="83106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𝑎</m:t>
                          </m:r>
                        </m:e>
                        <m:sub>
                          <m:r>
                            <a:rPr lang="en-GB" sz="2400" b="0" i="1" smtClean="0">
                              <a:latin typeface="Cambria Math" panose="02040503050406030204" pitchFamily="18" charset="0"/>
                            </a:rPr>
                            <m:t>𝑛</m:t>
                          </m:r>
                        </m:sub>
                      </m:sSub>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𝑣</m:t>
                              </m:r>
                            </m:e>
                            <m:sup>
                              <m:r>
                                <a:rPr lang="en-GB" sz="2400" b="0" i="1" smtClean="0">
                                  <a:latin typeface="Cambria Math" panose="02040503050406030204" pitchFamily="18" charset="0"/>
                                </a:rPr>
                                <m:t>2</m:t>
                              </m:r>
                            </m:sup>
                          </m:sSup>
                        </m:num>
                        <m:den>
                          <m:r>
                            <a:rPr lang="en-GB" sz="2400" b="0" i="1" smtClean="0">
                              <a:latin typeface="Cambria Math" panose="02040503050406030204" pitchFamily="18" charset="0"/>
                            </a:rPr>
                            <m:t>𝑟</m:t>
                          </m:r>
                        </m:den>
                      </m:f>
                    </m:oMath>
                  </m:oMathPara>
                </a14:m>
                <a:endParaRPr lang="en-US" sz="2400" dirty="0"/>
              </a:p>
            </p:txBody>
          </p:sp>
        </mc:Choice>
        <mc:Fallback>
          <p:sp>
            <p:nvSpPr>
              <p:cNvPr id="45" name="Rectangle 44"/>
              <p:cNvSpPr>
                <a:spLocks noRot="1" noChangeAspect="1" noMove="1" noResize="1" noEditPoints="1" noAdjustHandles="1" noChangeArrowheads="1" noChangeShapeType="1" noTextEdit="1"/>
              </p:cNvSpPr>
              <p:nvPr/>
            </p:nvSpPr>
            <p:spPr>
              <a:xfrm>
                <a:off x="3449190" y="2885971"/>
                <a:ext cx="1323183" cy="831061"/>
              </a:xfrm>
              <a:prstGeom prst="rect">
                <a:avLst/>
              </a:prstGeom>
              <a:blipFill rotWithShape="1">
                <a:blip r:embed="rId11"/>
                <a:stretch>
                  <a:fillRect l="-38" t="-64" r="26" b="45"/>
                </a:stretch>
              </a:blipFill>
            </p:spPr>
            <p:txBody>
              <a:bodyPr/>
              <a:lstStyle/>
              <a:p>
                <a:r>
                  <a:rPr lang="zh-CN" altLang="en-US">
                    <a:noFill/>
                  </a:rPr>
                  <a:t> </a:t>
                </a:r>
              </a:p>
            </p:txBody>
          </p:sp>
        </mc:Fallback>
      </mc:AlternateContent>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ounded Rectangle 47"/>
          <p:cNvSpPr/>
          <p:nvPr/>
        </p:nvSpPr>
        <p:spPr>
          <a:xfrm>
            <a:off x="4909097" y="4419108"/>
            <a:ext cx="1477392" cy="5626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 name="Title 1"/>
              <p:cNvSpPr>
                <a:spLocks noGrp="1"/>
              </p:cNvSpPr>
              <p:nvPr>
                <p:ph type="title"/>
              </p:nvPr>
            </p:nvSpPr>
            <p:spPr>
              <a:xfrm>
                <a:off x="1043608" y="116632"/>
                <a:ext cx="8229600" cy="1143000"/>
              </a:xfrm>
            </p:spPr>
            <p:txBody>
              <a:bodyPr/>
              <a:lstStyle/>
              <a:p>
                <a:r>
                  <a:rPr lang="en-GB" sz="2800" dirty="0"/>
                  <a:t>Relation between angular kinematics and linear acceleration vector </a:t>
                </a:r>
                <a14:m>
                  <m:oMath xmlns:m="http://schemas.openxmlformats.org/officeDocument/2006/math">
                    <m:acc>
                      <m:accPr>
                        <m:chr m:val="⃗"/>
                        <m:ctrlPr>
                          <a:rPr lang="en-GB" sz="2800" i="1" smtClean="0">
                            <a:latin typeface="Cambria Math" panose="02040503050406030204" pitchFamily="18" charset="0"/>
                          </a:rPr>
                        </m:ctrlPr>
                      </m:accPr>
                      <m:e>
                        <m:r>
                          <a:rPr lang="en-GB" sz="2800" b="0" i="1" smtClean="0">
                            <a:latin typeface="Cambria Math" panose="02040503050406030204" pitchFamily="18" charset="0"/>
                          </a:rPr>
                          <m:t>𝑎</m:t>
                        </m:r>
                      </m:e>
                    </m:acc>
                  </m:oMath>
                </a14:m>
                <a:endParaRPr lang="en-US" sz="2800" dirty="0"/>
              </a:p>
            </p:txBody>
          </p:sp>
        </mc:Choice>
        <mc:Fallback>
          <p:sp>
            <p:nvSpPr>
              <p:cNvPr id="2" name="Title 1"/>
              <p:cNvSpPr>
                <a:spLocks noRot="1" noChangeAspect="1" noMove="1" noResize="1" noEditPoints="1" noAdjustHandles="1" noChangeArrowheads="1" noChangeShapeType="1" noTextEdit="1"/>
              </p:cNvSpPr>
              <p:nvPr>
                <p:ph type="title"/>
              </p:nvPr>
            </p:nvSpPr>
            <p:spPr>
              <a:xfrm>
                <a:off x="1043608" y="116632"/>
                <a:ext cx="8229600" cy="1143000"/>
              </a:xfrm>
              <a:blipFill rotWithShape="1">
                <a:blip r:embed="rId1"/>
                <a:stretch>
                  <a:fillRect l="-4" t="-37" r="4" b="37"/>
                </a:stretch>
              </a:blipFill>
            </p:spPr>
            <p:txBody>
              <a:bodyPr/>
              <a:lstStyle/>
              <a:p>
                <a:r>
                  <a:rPr lang="zh-CN" altLang="en-US">
                    <a:noFill/>
                  </a:rPr>
                  <a:t> </a:t>
                </a:r>
              </a:p>
            </p:txBody>
          </p:sp>
        </mc:Fallback>
      </mc:AlternateContent>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5" name="Rectangle 4"/>
              <p:cNvSpPr/>
              <p:nvPr/>
            </p:nvSpPr>
            <p:spPr>
              <a:xfrm>
                <a:off x="3491880" y="1987340"/>
                <a:ext cx="1305165" cy="79355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GB" sz="2400" b="0" i="1" smtClean="0">
                              <a:latin typeface="Cambria Math" panose="02040503050406030204" pitchFamily="18" charset="0"/>
                            </a:rPr>
                            <m:t>𝑎</m:t>
                          </m:r>
                        </m:e>
                        <m:sub>
                          <m:r>
                            <a:rPr lang="en-GB" sz="2400" b="0" i="1" smtClean="0">
                              <a:latin typeface="Cambria Math" panose="02040503050406030204" pitchFamily="18" charset="0"/>
                            </a:rPr>
                            <m:t>𝑡</m:t>
                          </m:r>
                        </m:sub>
                      </m:sSub>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𝑑𝑣</m:t>
                          </m:r>
                        </m:num>
                        <m:den>
                          <m:r>
                            <a:rPr lang="en-GB" sz="2400" b="0" i="1" smtClean="0">
                              <a:latin typeface="Cambria Math" panose="02040503050406030204" pitchFamily="18" charset="0"/>
                            </a:rPr>
                            <m:t>𝑑𝑡</m:t>
                          </m:r>
                        </m:den>
                      </m:f>
                    </m:oMath>
                  </m:oMathPara>
                </a14:m>
                <a:endParaRPr lang="en-US" sz="2400" dirty="0"/>
              </a:p>
            </p:txBody>
          </p:sp>
        </mc:Choice>
        <mc:Fallback>
          <p:sp>
            <p:nvSpPr>
              <p:cNvPr id="5" name="Rectangle 4"/>
              <p:cNvSpPr>
                <a:spLocks noRot="1" noChangeAspect="1" noMove="1" noResize="1" noEditPoints="1" noAdjustHandles="1" noChangeArrowheads="1" noChangeShapeType="1" noTextEdit="1"/>
              </p:cNvSpPr>
              <p:nvPr/>
            </p:nvSpPr>
            <p:spPr>
              <a:xfrm>
                <a:off x="3491880" y="1987340"/>
                <a:ext cx="1305165" cy="793551"/>
              </a:xfrm>
              <a:prstGeom prst="rect">
                <a:avLst/>
              </a:prstGeom>
              <a:blipFill rotWithShape="1">
                <a:blip r:embed="rId2"/>
                <a:stretch>
                  <a:fillRect l="-1" t="-54" r="20" b="2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520756" y="1338647"/>
                <a:ext cx="5774929" cy="646331"/>
              </a:xfrm>
              <a:prstGeom prst="rect">
                <a:avLst/>
              </a:prstGeom>
              <a:noFill/>
            </p:spPr>
            <p:txBody>
              <a:bodyPr wrap="square" rtlCol="0">
                <a:spAutoFit/>
              </a:bodyPr>
              <a:lstStyle/>
              <a:p>
                <a:r>
                  <a:rPr lang="en-GB" dirty="0"/>
                  <a:t>Linear acceleration vector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𝑎</m:t>
                        </m:r>
                      </m:e>
                    </m:acc>
                  </m:oMath>
                </a14:m>
                <a:r>
                  <a:rPr lang="en-GB" dirty="0"/>
                  <a:t> has two curvilinear components, which are for a circular motion: </a:t>
                </a:r>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520756" y="1338647"/>
                <a:ext cx="5774929" cy="646331"/>
              </a:xfrm>
              <a:prstGeom prst="rect">
                <a:avLst/>
              </a:prstGeom>
              <a:blipFill rotWithShape="1">
                <a:blip r:embed="rId3"/>
                <a:stretch>
                  <a:fillRect l="-1" t="-10" r="5" b="93"/>
                </a:stretch>
              </a:blipFill>
            </p:spPr>
            <p:txBody>
              <a:bodyPr/>
              <a:lstStyle/>
              <a:p>
                <a:r>
                  <a:rPr lang="zh-CN" altLang="en-US">
                    <a:noFill/>
                  </a:rPr>
                  <a:t> </a:t>
                </a:r>
              </a:p>
            </p:txBody>
          </p:sp>
        </mc:Fallback>
      </mc:AlternateContent>
      <p:sp>
        <p:nvSpPr>
          <p:cNvPr id="8" name="TextBox 7"/>
          <p:cNvSpPr txBox="1"/>
          <p:nvPr/>
        </p:nvSpPr>
        <p:spPr>
          <a:xfrm>
            <a:off x="1187624" y="2301497"/>
            <a:ext cx="2520280" cy="369332"/>
          </a:xfrm>
          <a:prstGeom prst="rect">
            <a:avLst/>
          </a:prstGeom>
          <a:noFill/>
        </p:spPr>
        <p:txBody>
          <a:bodyPr wrap="square" rtlCol="0">
            <a:spAutoFit/>
          </a:bodyPr>
          <a:lstStyle/>
          <a:p>
            <a:r>
              <a:rPr lang="en-GB" dirty="0"/>
              <a:t>Tangential component</a:t>
            </a:r>
            <a:endParaRPr lang="en-US" dirty="0"/>
          </a:p>
        </p:txBody>
      </p:sp>
      <p:sp>
        <p:nvSpPr>
          <p:cNvPr id="9" name="TextBox 8"/>
          <p:cNvSpPr txBox="1"/>
          <p:nvPr/>
        </p:nvSpPr>
        <p:spPr>
          <a:xfrm>
            <a:off x="1259632" y="3139304"/>
            <a:ext cx="2520280" cy="369332"/>
          </a:xfrm>
          <a:prstGeom prst="rect">
            <a:avLst/>
          </a:prstGeom>
          <a:noFill/>
        </p:spPr>
        <p:txBody>
          <a:bodyPr wrap="square" rtlCol="0">
            <a:spAutoFit/>
          </a:bodyPr>
          <a:lstStyle/>
          <a:p>
            <a:r>
              <a:rPr lang="en-GB" dirty="0"/>
              <a:t>Normal component</a:t>
            </a:r>
            <a:endParaRPr lang="en-US" dirty="0"/>
          </a:p>
        </p:txBody>
      </p:sp>
      <mc:AlternateContent xmlns:mc="http://schemas.openxmlformats.org/markup-compatibility/2006">
        <mc:Choice xmlns:a14="http://schemas.microsoft.com/office/drawing/2010/main" Requires="a14">
          <p:sp>
            <p:nvSpPr>
              <p:cNvPr id="10" name="TextBox 9"/>
              <p:cNvSpPr txBox="1"/>
              <p:nvPr/>
            </p:nvSpPr>
            <p:spPr>
              <a:xfrm>
                <a:off x="1281863" y="4444191"/>
                <a:ext cx="1995354" cy="53751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GB" b="0" i="1" smtClean="0">
                              <a:latin typeface="Cambria Math" panose="02040503050406030204" pitchFamily="18" charset="0"/>
                            </a:rPr>
                            <m:t>𝑑𝑣</m:t>
                          </m:r>
                        </m:num>
                        <m:den>
                          <m:r>
                            <a:rPr lang="en-GB" b="0" i="1" smtClean="0">
                              <a:latin typeface="Cambria Math" panose="02040503050406030204" pitchFamily="18" charset="0"/>
                            </a:rPr>
                            <m:t>𝑑𝑡</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d>
                            <m:dPr>
                              <m:ctrlPr>
                                <a:rPr lang="en-GB" b="0" i="1" smtClean="0">
                                  <a:latin typeface="Cambria Math" panose="02040503050406030204" pitchFamily="18" charset="0"/>
                                </a:rPr>
                              </m:ctrlPr>
                            </m:dPr>
                            <m:e>
                              <m:r>
                                <a:rPr lang="en-GB" b="0" i="1" smtClean="0">
                                  <a:latin typeface="Cambria Math" panose="02040503050406030204" pitchFamily="18" charset="0"/>
                                </a:rPr>
                                <m:t>𝑟</m:t>
                              </m:r>
                              <m:r>
                                <a:rPr lang="en-GB" b="0" i="1" smtClean="0">
                                  <a:latin typeface="Cambria Math" panose="02040503050406030204" pitchFamily="18" charset="0"/>
                                  <a:ea typeface="Cambria Math" panose="02040503050406030204" pitchFamily="18" charset="0"/>
                                </a:rPr>
                                <m:t>𝜔</m:t>
                              </m:r>
                            </m:e>
                          </m:d>
                        </m:num>
                        <m:den>
                          <m:r>
                            <a:rPr lang="en-GB" b="0" i="1" smtClean="0">
                              <a:latin typeface="Cambria Math" panose="02040503050406030204" pitchFamily="18" charset="0"/>
                            </a:rPr>
                            <m:t>𝑑𝑡</m:t>
                          </m:r>
                        </m:den>
                      </m:f>
                      <m:r>
                        <a:rPr lang="en-GB" b="0" i="1" smtClean="0">
                          <a:latin typeface="Cambria Math" panose="02040503050406030204" pitchFamily="18" charset="0"/>
                        </a:rPr>
                        <m:t>=</m:t>
                      </m:r>
                      <m:r>
                        <a:rPr lang="en-GB" b="0" i="1" smtClean="0">
                          <a:latin typeface="Cambria Math" panose="02040503050406030204" pitchFamily="18" charset="0"/>
                        </a:rPr>
                        <m:t>𝑟</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r>
                            <a:rPr lang="en-GB" b="0" i="1" smtClean="0">
                              <a:latin typeface="Cambria Math" panose="02040503050406030204" pitchFamily="18" charset="0"/>
                              <a:ea typeface="Cambria Math" panose="02040503050406030204" pitchFamily="18" charset="0"/>
                            </a:rPr>
                            <m:t>𝜔</m:t>
                          </m:r>
                        </m:num>
                        <m:den>
                          <m:r>
                            <a:rPr lang="en-GB" b="0" i="1" smtClean="0">
                              <a:latin typeface="Cambria Math" panose="02040503050406030204" pitchFamily="18" charset="0"/>
                            </a:rPr>
                            <m:t>𝑑𝑡</m:t>
                          </m:r>
                        </m:den>
                      </m:f>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1281863" y="4444191"/>
                <a:ext cx="1995354" cy="537519"/>
              </a:xfrm>
              <a:prstGeom prst="rect">
                <a:avLst/>
              </a:prstGeom>
              <a:blipFill rotWithShape="1">
                <a:blip r:embed="rId4"/>
                <a:stretch>
                  <a:fillRect l="-22" t="-86" r="-637" b="25"/>
                </a:stretch>
              </a:blipFill>
            </p:spPr>
            <p:txBody>
              <a:bodyPr/>
              <a:lstStyle/>
              <a:p>
                <a:r>
                  <a:rPr lang="zh-CN" altLang="en-US">
                    <a:noFill/>
                  </a:rPr>
                  <a:t> </a:t>
                </a:r>
              </a:p>
            </p:txBody>
          </p:sp>
        </mc:Fallback>
      </mc:AlternateContent>
      <p:sp>
        <p:nvSpPr>
          <p:cNvPr id="11" name="Right Arrow 10"/>
          <p:cNvSpPr/>
          <p:nvPr/>
        </p:nvSpPr>
        <p:spPr>
          <a:xfrm>
            <a:off x="3558429" y="4437574"/>
            <a:ext cx="1234480" cy="4128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2" name="TextBox 11"/>
              <p:cNvSpPr txBox="1"/>
              <p:nvPr/>
            </p:nvSpPr>
            <p:spPr>
              <a:xfrm>
                <a:off x="4909097" y="4419108"/>
                <a:ext cx="1477392"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GB" sz="3200" b="0" i="1" smtClean="0">
                              <a:latin typeface="Cambria Math" panose="02040503050406030204" pitchFamily="18" charset="0"/>
                            </a:rPr>
                            <m:t>𝑎</m:t>
                          </m:r>
                        </m:e>
                        <m:sub>
                          <m:r>
                            <a:rPr lang="en-GB" sz="3200" b="0" i="1" smtClean="0">
                              <a:latin typeface="Cambria Math" panose="02040503050406030204" pitchFamily="18" charset="0"/>
                            </a:rPr>
                            <m:t>𝑡</m:t>
                          </m:r>
                        </m:sub>
                      </m:sSub>
                      <m:r>
                        <a:rPr lang="en-GB" sz="3200" b="0" i="1" smtClean="0">
                          <a:latin typeface="Cambria Math" panose="02040503050406030204" pitchFamily="18" charset="0"/>
                        </a:rPr>
                        <m:t>=</m:t>
                      </m:r>
                      <m:r>
                        <a:rPr lang="en-GB" sz="3200" b="0" i="1" smtClean="0">
                          <a:latin typeface="Cambria Math" panose="02040503050406030204" pitchFamily="18" charset="0"/>
                        </a:rPr>
                        <m:t>𝑟</m:t>
                      </m:r>
                      <m:r>
                        <a:rPr lang="en-GB" sz="3200" b="0" i="1" smtClean="0">
                          <a:latin typeface="Cambria Math" panose="02040503050406030204" pitchFamily="18" charset="0"/>
                          <a:ea typeface="Cambria Math" panose="02040503050406030204" pitchFamily="18" charset="0"/>
                        </a:rPr>
                        <m:t>𝛼</m:t>
                      </m:r>
                    </m:oMath>
                  </m:oMathPara>
                </a14:m>
                <a:endParaRPr lang="en-US" sz="3200" dirty="0"/>
              </a:p>
            </p:txBody>
          </p:sp>
        </mc:Choice>
        <mc:Fallback>
          <p:sp>
            <p:nvSpPr>
              <p:cNvPr id="12" name="TextBox 11"/>
              <p:cNvSpPr txBox="1">
                <a:spLocks noRot="1" noChangeAspect="1" noMove="1" noResize="1" noEditPoints="1" noAdjustHandles="1" noChangeArrowheads="1" noChangeShapeType="1" noTextEdit="1"/>
              </p:cNvSpPr>
              <p:nvPr/>
            </p:nvSpPr>
            <p:spPr>
              <a:xfrm>
                <a:off x="4909097" y="4419108"/>
                <a:ext cx="1477392" cy="492443"/>
              </a:xfrm>
              <a:prstGeom prst="rect">
                <a:avLst/>
              </a:prstGeom>
              <a:blipFill rotWithShape="1">
                <a:blip r:embed="rId5"/>
                <a:stretch>
                  <a:fillRect l="-37" t="-29" r="-2903" b="94"/>
                </a:stretch>
              </a:blipFill>
            </p:spPr>
            <p:txBody>
              <a:bodyPr/>
              <a:lstStyle/>
              <a:p>
                <a:r>
                  <a:rPr lang="zh-CN" altLang="en-US">
                    <a:noFill/>
                  </a:rPr>
                  <a:t> </a:t>
                </a:r>
              </a:p>
            </p:txBody>
          </p:sp>
        </mc:Fallback>
      </mc:AlternateContent>
      <p:sp>
        <p:nvSpPr>
          <p:cNvPr id="13" name="Oval 12"/>
          <p:cNvSpPr/>
          <p:nvPr/>
        </p:nvSpPr>
        <p:spPr>
          <a:xfrm>
            <a:off x="5670750" y="1789694"/>
            <a:ext cx="2205552" cy="236793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538542" y="2169592"/>
            <a:ext cx="288032" cy="2529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flipH="1">
            <a:off x="6876256" y="2274261"/>
            <a:ext cx="777800" cy="217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0" name="TextBox 19"/>
              <p:cNvSpPr txBox="1"/>
              <p:nvPr/>
            </p:nvSpPr>
            <p:spPr>
              <a:xfrm>
                <a:off x="6591998" y="2145516"/>
                <a:ext cx="19159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𝑎</m:t>
                          </m:r>
                        </m:e>
                      </m:acc>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6591998" y="2145516"/>
                <a:ext cx="191591" cy="276999"/>
              </a:xfrm>
              <a:prstGeom prst="rect">
                <a:avLst/>
              </a:prstGeom>
              <a:blipFill rotWithShape="1">
                <a:blip r:embed="rId6"/>
                <a:stretch>
                  <a:fillRect l="-33" t="-175" r="-16301" b="-233"/>
                </a:stretch>
              </a:blipFill>
            </p:spPr>
            <p:txBody>
              <a:bodyPr/>
              <a:lstStyle/>
              <a:p>
                <a:r>
                  <a:rPr lang="zh-CN" altLang="en-US">
                    <a:noFill/>
                  </a:rPr>
                  <a:t> </a:t>
                </a:r>
              </a:p>
            </p:txBody>
          </p:sp>
        </mc:Fallback>
      </mc:AlternateContent>
      <p:cxnSp>
        <p:nvCxnSpPr>
          <p:cNvPr id="22" name="Straight Arrow Connector 21"/>
          <p:cNvCxnSpPr/>
          <p:nvPr/>
        </p:nvCxnSpPr>
        <p:spPr>
          <a:xfrm flipH="1" flipV="1">
            <a:off x="7148104" y="1656409"/>
            <a:ext cx="505953" cy="577669"/>
          </a:xfrm>
          <a:prstGeom prst="straightConnector1">
            <a:avLst/>
          </a:prstGeom>
          <a:ln>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6876256" y="1656409"/>
            <a:ext cx="758081" cy="62760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6783589" y="1656409"/>
            <a:ext cx="1661397" cy="1317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6940174" y="2274262"/>
            <a:ext cx="402229" cy="50666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2" name="TextBox 31"/>
              <p:cNvSpPr txBox="1"/>
              <p:nvPr/>
            </p:nvSpPr>
            <p:spPr>
              <a:xfrm>
                <a:off x="6981152" y="1416966"/>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6981152" y="1416966"/>
                <a:ext cx="189474" cy="276999"/>
              </a:xfrm>
              <a:prstGeom prst="rect">
                <a:avLst/>
              </a:prstGeom>
              <a:blipFill rotWithShape="1">
                <a:blip r:embed="rId7"/>
                <a:stretch>
                  <a:fillRect l="-315" t="-101" r="-15978" b="-53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3" name="TextBox 32"/>
              <p:cNvSpPr txBox="1"/>
              <p:nvPr/>
            </p:nvSpPr>
            <p:spPr>
              <a:xfrm>
                <a:off x="6468952" y="2956783"/>
                <a:ext cx="21884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𝑂</m:t>
                      </m:r>
                    </m:oMath>
                  </m:oMathPara>
                </a14:m>
                <a:endParaRPr lang="en-US" dirty="0"/>
              </a:p>
            </p:txBody>
          </p:sp>
        </mc:Choice>
        <mc:Fallback>
          <p:sp>
            <p:nvSpPr>
              <p:cNvPr id="33" name="TextBox 32"/>
              <p:cNvSpPr txBox="1">
                <a:spLocks noRot="1" noChangeAspect="1" noMove="1" noResize="1" noEditPoints="1" noAdjustHandles="1" noChangeArrowheads="1" noChangeShapeType="1" noTextEdit="1"/>
              </p:cNvSpPr>
              <p:nvPr/>
            </p:nvSpPr>
            <p:spPr>
              <a:xfrm>
                <a:off x="6468952" y="2956783"/>
                <a:ext cx="218842" cy="276999"/>
              </a:xfrm>
              <a:prstGeom prst="rect">
                <a:avLst/>
              </a:prstGeom>
              <a:blipFill rotWithShape="1">
                <a:blip r:embed="rId8"/>
                <a:stretch>
                  <a:fillRect l="-95" t="-81" r="-13940" b="13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4" name="TextBox 33"/>
              <p:cNvSpPr txBox="1"/>
              <p:nvPr/>
            </p:nvSpPr>
            <p:spPr>
              <a:xfrm>
                <a:off x="7825563" y="1555465"/>
                <a:ext cx="27372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𝑎</m:t>
                          </m:r>
                        </m:e>
                        <m:sub>
                          <m:r>
                            <a:rPr lang="en-GB" b="0" i="1" smtClean="0">
                              <a:solidFill>
                                <a:srgbClr val="FF0000"/>
                              </a:solidFill>
                              <a:latin typeface="Cambria Math" panose="02040503050406030204" pitchFamily="18" charset="0"/>
                            </a:rPr>
                            <m:t>𝑡</m:t>
                          </m:r>
                        </m:sub>
                      </m:sSub>
                    </m:oMath>
                  </m:oMathPara>
                </a14:m>
                <a:endParaRPr lang="en-US" dirty="0">
                  <a:solidFill>
                    <a:srgbClr val="FF0000"/>
                  </a:solidFill>
                </a:endParaRPr>
              </a:p>
            </p:txBody>
          </p:sp>
        </mc:Choice>
        <mc:Fallback>
          <p:sp>
            <p:nvSpPr>
              <p:cNvPr id="34" name="TextBox 33"/>
              <p:cNvSpPr txBox="1">
                <a:spLocks noRot="1" noChangeAspect="1" noMove="1" noResize="1" noEditPoints="1" noAdjustHandles="1" noChangeArrowheads="1" noChangeShapeType="1" noTextEdit="1"/>
              </p:cNvSpPr>
              <p:nvPr/>
            </p:nvSpPr>
            <p:spPr>
              <a:xfrm>
                <a:off x="7825563" y="1555465"/>
                <a:ext cx="273729" cy="276999"/>
              </a:xfrm>
              <a:prstGeom prst="rect">
                <a:avLst/>
              </a:prstGeom>
              <a:blipFill rotWithShape="1">
                <a:blip r:embed="rId9"/>
                <a:stretch>
                  <a:fillRect l="-167" t="-126" r="-11184" b="177"/>
                </a:stretch>
              </a:blipFill>
            </p:spPr>
            <p:txBody>
              <a:bodyPr/>
              <a:lstStyle/>
              <a:p>
                <a:r>
                  <a:rPr lang="zh-CN" altLang="en-US">
                    <a:noFill/>
                  </a:rPr>
                  <a:t> </a:t>
                </a:r>
              </a:p>
            </p:txBody>
          </p:sp>
        </mc:Fallback>
      </mc:AlternateContent>
      <p:sp>
        <p:nvSpPr>
          <p:cNvPr id="35" name="Right Brace 34"/>
          <p:cNvSpPr/>
          <p:nvPr/>
        </p:nvSpPr>
        <p:spPr>
          <a:xfrm rot="19309665">
            <a:off x="7691779" y="1671248"/>
            <a:ext cx="233708" cy="406759"/>
          </a:xfrm>
          <a:prstGeom prst="rightBrace">
            <a:avLst>
              <a:gd name="adj1" fmla="val 8333"/>
              <a:gd name="adj2" fmla="val 45654"/>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7" name="Straight Connector 36"/>
          <p:cNvCxnSpPr>
            <a:endCxn id="13" idx="5"/>
          </p:cNvCxnSpPr>
          <p:nvPr/>
        </p:nvCxnSpPr>
        <p:spPr>
          <a:xfrm>
            <a:off x="6806546" y="2973662"/>
            <a:ext cx="746760" cy="8371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8" name="TextBox 37"/>
              <p:cNvSpPr txBox="1"/>
              <p:nvPr/>
            </p:nvSpPr>
            <p:spPr>
              <a:xfrm>
                <a:off x="7170626" y="3165528"/>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𝑟</m:t>
                      </m:r>
                    </m:oMath>
                  </m:oMathPara>
                </a14:m>
                <a:endParaRPr lang="en-US" dirty="0"/>
              </a:p>
            </p:txBody>
          </p:sp>
        </mc:Choice>
        <mc:Fallback>
          <p:sp>
            <p:nvSpPr>
              <p:cNvPr id="38" name="TextBox 37"/>
              <p:cNvSpPr txBox="1">
                <a:spLocks noRot="1" noChangeAspect="1" noMove="1" noResize="1" noEditPoints="1" noAdjustHandles="1" noChangeArrowheads="1" noChangeShapeType="1" noTextEdit="1"/>
              </p:cNvSpPr>
              <p:nvPr/>
            </p:nvSpPr>
            <p:spPr>
              <a:xfrm>
                <a:off x="7170626" y="3165528"/>
                <a:ext cx="171777" cy="276999"/>
              </a:xfrm>
              <a:prstGeom prst="rect">
                <a:avLst/>
              </a:prstGeom>
              <a:blipFill rotWithShape="1">
                <a:blip r:embed="rId10"/>
                <a:stretch>
                  <a:fillRect l="-120" t="-19" r="-18173" b="69"/>
                </a:stretch>
              </a:blipFill>
            </p:spPr>
            <p:txBody>
              <a:bodyPr/>
              <a:lstStyle/>
              <a:p>
                <a:r>
                  <a:rPr lang="zh-CN" altLang="en-US">
                    <a:noFill/>
                  </a:rPr>
                  <a:t> </a:t>
                </a:r>
              </a:p>
            </p:txBody>
          </p:sp>
        </mc:Fallback>
      </mc:AlternateContent>
      <p:sp>
        <p:nvSpPr>
          <p:cNvPr id="42" name="Right Brace 41"/>
          <p:cNvSpPr/>
          <p:nvPr/>
        </p:nvSpPr>
        <p:spPr>
          <a:xfrm rot="3307985">
            <a:off x="7556847" y="2456555"/>
            <a:ext cx="236492" cy="570325"/>
          </a:xfrm>
          <a:prstGeom prst="rightBrace">
            <a:avLst>
              <a:gd name="adj1" fmla="val 8333"/>
              <a:gd name="adj2" fmla="val 45654"/>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3" name="TextBox 42"/>
              <p:cNvSpPr txBox="1"/>
              <p:nvPr/>
            </p:nvSpPr>
            <p:spPr>
              <a:xfrm>
                <a:off x="7572917" y="2800729"/>
                <a:ext cx="30739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𝑎</m:t>
                          </m:r>
                        </m:e>
                        <m:sub>
                          <m:r>
                            <a:rPr lang="en-GB" b="0" i="1" smtClean="0">
                              <a:solidFill>
                                <a:srgbClr val="FF0000"/>
                              </a:solidFill>
                              <a:latin typeface="Cambria Math" panose="02040503050406030204" pitchFamily="18" charset="0"/>
                            </a:rPr>
                            <m:t>𝑛</m:t>
                          </m:r>
                        </m:sub>
                      </m:sSub>
                    </m:oMath>
                  </m:oMathPara>
                </a14:m>
                <a:endParaRPr lang="en-US" dirty="0">
                  <a:solidFill>
                    <a:srgbClr val="FF0000"/>
                  </a:solidFill>
                </a:endParaRPr>
              </a:p>
            </p:txBody>
          </p:sp>
        </mc:Choice>
        <mc:Fallback>
          <p:sp>
            <p:nvSpPr>
              <p:cNvPr id="43" name="TextBox 42"/>
              <p:cNvSpPr txBox="1">
                <a:spLocks noRot="1" noChangeAspect="1" noMove="1" noResize="1" noEditPoints="1" noAdjustHandles="1" noChangeArrowheads="1" noChangeShapeType="1" noTextEdit="1"/>
              </p:cNvSpPr>
              <p:nvPr/>
            </p:nvSpPr>
            <p:spPr>
              <a:xfrm>
                <a:off x="7572917" y="2800729"/>
                <a:ext cx="307392" cy="276999"/>
              </a:xfrm>
              <a:prstGeom prst="rect">
                <a:avLst/>
              </a:prstGeom>
              <a:blipFill rotWithShape="1">
                <a:blip r:embed="rId11"/>
                <a:stretch>
                  <a:fillRect l="-176" t="-137" r="-10136" b="18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4" name="TextBox 43"/>
              <p:cNvSpPr txBox="1"/>
              <p:nvPr/>
            </p:nvSpPr>
            <p:spPr>
              <a:xfrm>
                <a:off x="7841764" y="2163782"/>
                <a:ext cx="20601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oMath>
                  </m:oMathPara>
                </a14:m>
                <a:endParaRPr lang="en-US" dirty="0"/>
              </a:p>
            </p:txBody>
          </p:sp>
        </mc:Choice>
        <mc:Fallback>
          <p:sp>
            <p:nvSpPr>
              <p:cNvPr id="44" name="TextBox 43"/>
              <p:cNvSpPr txBox="1">
                <a:spLocks noRot="1" noChangeAspect="1" noMove="1" noResize="1" noEditPoints="1" noAdjustHandles="1" noChangeArrowheads="1" noChangeShapeType="1" noTextEdit="1"/>
              </p:cNvSpPr>
              <p:nvPr/>
            </p:nvSpPr>
            <p:spPr>
              <a:xfrm>
                <a:off x="7841764" y="2163782"/>
                <a:ext cx="206018" cy="276999"/>
              </a:xfrm>
              <a:prstGeom prst="rect">
                <a:avLst/>
              </a:prstGeom>
              <a:blipFill rotWithShape="1">
                <a:blip r:embed="rId12"/>
                <a:stretch>
                  <a:fillRect l="-72" t="-122" r="-14896" b="17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5" name="Rectangle 44"/>
              <p:cNvSpPr/>
              <p:nvPr/>
            </p:nvSpPr>
            <p:spPr>
              <a:xfrm>
                <a:off x="3449190" y="2885971"/>
                <a:ext cx="1323183" cy="83106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𝑎</m:t>
                          </m:r>
                        </m:e>
                        <m:sub>
                          <m:r>
                            <a:rPr lang="en-GB" sz="2400" b="0" i="1" smtClean="0">
                              <a:latin typeface="Cambria Math" panose="02040503050406030204" pitchFamily="18" charset="0"/>
                            </a:rPr>
                            <m:t>𝑛</m:t>
                          </m:r>
                        </m:sub>
                      </m:sSub>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𝑣</m:t>
                              </m:r>
                            </m:e>
                            <m:sup>
                              <m:r>
                                <a:rPr lang="en-GB" sz="2400" b="0" i="1" smtClean="0">
                                  <a:latin typeface="Cambria Math" panose="02040503050406030204" pitchFamily="18" charset="0"/>
                                </a:rPr>
                                <m:t>2</m:t>
                              </m:r>
                            </m:sup>
                          </m:sSup>
                        </m:num>
                        <m:den>
                          <m:r>
                            <a:rPr lang="en-GB" sz="2400" b="0" i="1" smtClean="0">
                              <a:latin typeface="Cambria Math" panose="02040503050406030204" pitchFamily="18" charset="0"/>
                            </a:rPr>
                            <m:t>𝑟</m:t>
                          </m:r>
                        </m:den>
                      </m:f>
                    </m:oMath>
                  </m:oMathPara>
                </a14:m>
                <a:endParaRPr lang="en-US" sz="2400" dirty="0"/>
              </a:p>
            </p:txBody>
          </p:sp>
        </mc:Choice>
        <mc:Fallback>
          <p:sp>
            <p:nvSpPr>
              <p:cNvPr id="45" name="Rectangle 44"/>
              <p:cNvSpPr>
                <a:spLocks noRot="1" noChangeAspect="1" noMove="1" noResize="1" noEditPoints="1" noAdjustHandles="1" noChangeArrowheads="1" noChangeShapeType="1" noTextEdit="1"/>
              </p:cNvSpPr>
              <p:nvPr/>
            </p:nvSpPr>
            <p:spPr>
              <a:xfrm>
                <a:off x="3449190" y="2885971"/>
                <a:ext cx="1323183" cy="831061"/>
              </a:xfrm>
              <a:prstGeom prst="rect">
                <a:avLst/>
              </a:prstGeom>
              <a:blipFill rotWithShape="1">
                <a:blip r:embed="rId13"/>
                <a:stretch>
                  <a:fillRect l="-38" t="-64" r="26" b="45"/>
                </a:stretch>
              </a:blipFill>
            </p:spPr>
            <p:txBody>
              <a:bodyPr/>
              <a:lstStyle/>
              <a:p>
                <a:r>
                  <a:rPr lang="zh-CN" altLang="en-US">
                    <a:noFill/>
                  </a:rPr>
                  <a:t> </a:t>
                </a:r>
              </a:p>
            </p:txBody>
          </p:sp>
        </mc:Fallback>
      </mc:AlternateContent>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ounded Rectangle 48"/>
          <p:cNvSpPr/>
          <p:nvPr/>
        </p:nvSpPr>
        <p:spPr>
          <a:xfrm>
            <a:off x="4759033" y="5146540"/>
            <a:ext cx="1832965" cy="5847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p:cNvSpPr/>
          <p:nvPr/>
        </p:nvSpPr>
        <p:spPr>
          <a:xfrm>
            <a:off x="4909097" y="4419108"/>
            <a:ext cx="1477392" cy="5626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 name="Title 1"/>
              <p:cNvSpPr>
                <a:spLocks noGrp="1"/>
              </p:cNvSpPr>
              <p:nvPr>
                <p:ph type="title"/>
              </p:nvPr>
            </p:nvSpPr>
            <p:spPr>
              <a:xfrm>
                <a:off x="1043608" y="116632"/>
                <a:ext cx="8229600" cy="1143000"/>
              </a:xfrm>
            </p:spPr>
            <p:txBody>
              <a:bodyPr/>
              <a:lstStyle/>
              <a:p>
                <a:r>
                  <a:rPr lang="en-GB" sz="2800" dirty="0"/>
                  <a:t>Relation between angular kinematics and linear acceleration vector </a:t>
                </a:r>
                <a14:m>
                  <m:oMath xmlns:m="http://schemas.openxmlformats.org/officeDocument/2006/math">
                    <m:acc>
                      <m:accPr>
                        <m:chr m:val="⃗"/>
                        <m:ctrlPr>
                          <a:rPr lang="en-GB" sz="2800" i="1" smtClean="0">
                            <a:latin typeface="Cambria Math" panose="02040503050406030204" pitchFamily="18" charset="0"/>
                          </a:rPr>
                        </m:ctrlPr>
                      </m:accPr>
                      <m:e>
                        <m:r>
                          <a:rPr lang="en-GB" sz="2800" b="0" i="1" smtClean="0">
                            <a:latin typeface="Cambria Math" panose="02040503050406030204" pitchFamily="18" charset="0"/>
                          </a:rPr>
                          <m:t>𝑎</m:t>
                        </m:r>
                      </m:e>
                    </m:acc>
                  </m:oMath>
                </a14:m>
                <a:endParaRPr lang="en-US" sz="2800" dirty="0"/>
              </a:p>
            </p:txBody>
          </p:sp>
        </mc:Choice>
        <mc:Fallback>
          <p:sp>
            <p:nvSpPr>
              <p:cNvPr id="2" name="Title 1"/>
              <p:cNvSpPr>
                <a:spLocks noRot="1" noChangeAspect="1" noMove="1" noResize="1" noEditPoints="1" noAdjustHandles="1" noChangeArrowheads="1" noChangeShapeType="1" noTextEdit="1"/>
              </p:cNvSpPr>
              <p:nvPr>
                <p:ph type="title"/>
              </p:nvPr>
            </p:nvSpPr>
            <p:spPr>
              <a:xfrm>
                <a:off x="1043608" y="116632"/>
                <a:ext cx="8229600" cy="1143000"/>
              </a:xfrm>
              <a:blipFill rotWithShape="1">
                <a:blip r:embed="rId1"/>
                <a:stretch>
                  <a:fillRect l="-4" t="-37" r="4" b="37"/>
                </a:stretch>
              </a:blipFill>
            </p:spPr>
            <p:txBody>
              <a:bodyPr/>
              <a:lstStyle/>
              <a:p>
                <a:r>
                  <a:rPr lang="zh-CN" altLang="en-US">
                    <a:noFill/>
                  </a:rPr>
                  <a:t> </a:t>
                </a:r>
              </a:p>
            </p:txBody>
          </p:sp>
        </mc:Fallback>
      </mc:AlternateContent>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5" name="Rectangle 4"/>
              <p:cNvSpPr/>
              <p:nvPr/>
            </p:nvSpPr>
            <p:spPr>
              <a:xfrm>
                <a:off x="3491880" y="1987340"/>
                <a:ext cx="1305165" cy="79355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GB" sz="2400" b="0" i="1" smtClean="0">
                              <a:latin typeface="Cambria Math" panose="02040503050406030204" pitchFamily="18" charset="0"/>
                            </a:rPr>
                            <m:t>𝑎</m:t>
                          </m:r>
                        </m:e>
                        <m:sub>
                          <m:r>
                            <a:rPr lang="en-GB" sz="2400" b="0" i="1" smtClean="0">
                              <a:latin typeface="Cambria Math" panose="02040503050406030204" pitchFamily="18" charset="0"/>
                            </a:rPr>
                            <m:t>𝑡</m:t>
                          </m:r>
                        </m:sub>
                      </m:sSub>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𝑑𝑣</m:t>
                          </m:r>
                        </m:num>
                        <m:den>
                          <m:r>
                            <a:rPr lang="en-GB" sz="2400" b="0" i="1" smtClean="0">
                              <a:latin typeface="Cambria Math" panose="02040503050406030204" pitchFamily="18" charset="0"/>
                            </a:rPr>
                            <m:t>𝑑𝑡</m:t>
                          </m:r>
                        </m:den>
                      </m:f>
                    </m:oMath>
                  </m:oMathPara>
                </a14:m>
                <a:endParaRPr lang="en-US" sz="2400" dirty="0"/>
              </a:p>
            </p:txBody>
          </p:sp>
        </mc:Choice>
        <mc:Fallback>
          <p:sp>
            <p:nvSpPr>
              <p:cNvPr id="5" name="Rectangle 4"/>
              <p:cNvSpPr>
                <a:spLocks noRot="1" noChangeAspect="1" noMove="1" noResize="1" noEditPoints="1" noAdjustHandles="1" noChangeArrowheads="1" noChangeShapeType="1" noTextEdit="1"/>
              </p:cNvSpPr>
              <p:nvPr/>
            </p:nvSpPr>
            <p:spPr>
              <a:xfrm>
                <a:off x="3491880" y="1987340"/>
                <a:ext cx="1305165" cy="793551"/>
              </a:xfrm>
              <a:prstGeom prst="rect">
                <a:avLst/>
              </a:prstGeom>
              <a:blipFill rotWithShape="1">
                <a:blip r:embed="rId2"/>
                <a:stretch>
                  <a:fillRect l="-1" t="-54" r="20" b="2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520756" y="1338647"/>
                <a:ext cx="5774929" cy="646331"/>
              </a:xfrm>
              <a:prstGeom prst="rect">
                <a:avLst/>
              </a:prstGeom>
              <a:noFill/>
            </p:spPr>
            <p:txBody>
              <a:bodyPr wrap="square" rtlCol="0">
                <a:spAutoFit/>
              </a:bodyPr>
              <a:lstStyle/>
              <a:p>
                <a:r>
                  <a:rPr lang="en-GB" dirty="0"/>
                  <a:t>Linear acceleration vector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𝑎</m:t>
                        </m:r>
                      </m:e>
                    </m:acc>
                  </m:oMath>
                </a14:m>
                <a:r>
                  <a:rPr lang="en-GB" dirty="0"/>
                  <a:t> has two curvilinear components, which are for a circular motion: </a:t>
                </a:r>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520756" y="1338647"/>
                <a:ext cx="5774929" cy="646331"/>
              </a:xfrm>
              <a:prstGeom prst="rect">
                <a:avLst/>
              </a:prstGeom>
              <a:blipFill rotWithShape="1">
                <a:blip r:embed="rId3"/>
                <a:stretch>
                  <a:fillRect l="-1" t="-10" r="5" b="9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Rectangle 6"/>
              <p:cNvSpPr/>
              <p:nvPr/>
            </p:nvSpPr>
            <p:spPr>
              <a:xfrm>
                <a:off x="1187624" y="5199583"/>
                <a:ext cx="1664815"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𝑣</m:t>
                          </m:r>
                        </m:e>
                        <m:sup>
                          <m:r>
                            <a:rPr lang="en-GB" sz="2400" b="0" i="1" smtClean="0">
                              <a:latin typeface="Cambria Math" panose="02040503050406030204" pitchFamily="18" charset="0"/>
                            </a:rPr>
                            <m:t>2</m:t>
                          </m:r>
                        </m:sup>
                      </m:sSup>
                      <m:r>
                        <a:rPr lang="en-GB" sz="2400" b="0" i="1" smtClean="0">
                          <a:latin typeface="Cambria Math" panose="02040503050406030204" pitchFamily="18" charset="0"/>
                        </a:rPr>
                        <m:t>=</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𝑟</m:t>
                          </m:r>
                        </m:e>
                        <m:sup>
                          <m:r>
                            <a:rPr lang="en-GB" sz="2400" b="0" i="1" smtClean="0">
                              <a:latin typeface="Cambria Math" panose="02040503050406030204" pitchFamily="18" charset="0"/>
                            </a:rPr>
                            <m:t>2</m:t>
                          </m:r>
                        </m:sup>
                      </m:sSup>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ea typeface="Cambria Math" panose="02040503050406030204" pitchFamily="18" charset="0"/>
                            </a:rPr>
                            <m:t>𝜔</m:t>
                          </m:r>
                        </m:e>
                        <m:sup>
                          <m:r>
                            <a:rPr lang="en-GB" sz="2400" b="0" i="1" smtClean="0">
                              <a:latin typeface="Cambria Math" panose="02040503050406030204" pitchFamily="18" charset="0"/>
                            </a:rPr>
                            <m:t>2</m:t>
                          </m:r>
                        </m:sup>
                      </m:sSup>
                    </m:oMath>
                  </m:oMathPara>
                </a14:m>
                <a:endParaRPr lang="en-US" sz="2400" dirty="0"/>
              </a:p>
            </p:txBody>
          </p:sp>
        </mc:Choice>
        <mc:Fallback>
          <p:sp>
            <p:nvSpPr>
              <p:cNvPr id="7" name="Rectangle 6"/>
              <p:cNvSpPr>
                <a:spLocks noRot="1" noChangeAspect="1" noMove="1" noResize="1" noEditPoints="1" noAdjustHandles="1" noChangeArrowheads="1" noChangeShapeType="1" noTextEdit="1"/>
              </p:cNvSpPr>
              <p:nvPr/>
            </p:nvSpPr>
            <p:spPr>
              <a:xfrm>
                <a:off x="1187624" y="5199583"/>
                <a:ext cx="1664815" cy="461665"/>
              </a:xfrm>
              <a:prstGeom prst="rect">
                <a:avLst/>
              </a:prstGeom>
              <a:blipFill rotWithShape="1">
                <a:blip r:embed="rId4"/>
                <a:stretch>
                  <a:fillRect l="-10" t="-44" r="1" b="48"/>
                </a:stretch>
              </a:blipFill>
            </p:spPr>
            <p:txBody>
              <a:bodyPr/>
              <a:lstStyle/>
              <a:p>
                <a:r>
                  <a:rPr lang="zh-CN" altLang="en-US">
                    <a:noFill/>
                  </a:rPr>
                  <a:t> </a:t>
                </a:r>
              </a:p>
            </p:txBody>
          </p:sp>
        </mc:Fallback>
      </mc:AlternateContent>
      <p:sp>
        <p:nvSpPr>
          <p:cNvPr id="8" name="TextBox 7"/>
          <p:cNvSpPr txBox="1"/>
          <p:nvPr/>
        </p:nvSpPr>
        <p:spPr>
          <a:xfrm>
            <a:off x="1187624" y="2301497"/>
            <a:ext cx="2520280" cy="369332"/>
          </a:xfrm>
          <a:prstGeom prst="rect">
            <a:avLst/>
          </a:prstGeom>
          <a:noFill/>
        </p:spPr>
        <p:txBody>
          <a:bodyPr wrap="square" rtlCol="0">
            <a:spAutoFit/>
          </a:bodyPr>
          <a:lstStyle/>
          <a:p>
            <a:r>
              <a:rPr lang="en-GB" dirty="0"/>
              <a:t>Tangential component</a:t>
            </a:r>
            <a:endParaRPr lang="en-US" dirty="0"/>
          </a:p>
        </p:txBody>
      </p:sp>
      <p:sp>
        <p:nvSpPr>
          <p:cNvPr id="9" name="TextBox 8"/>
          <p:cNvSpPr txBox="1"/>
          <p:nvPr/>
        </p:nvSpPr>
        <p:spPr>
          <a:xfrm>
            <a:off x="1259632" y="3139304"/>
            <a:ext cx="2520280" cy="369332"/>
          </a:xfrm>
          <a:prstGeom prst="rect">
            <a:avLst/>
          </a:prstGeom>
          <a:noFill/>
        </p:spPr>
        <p:txBody>
          <a:bodyPr wrap="square" rtlCol="0">
            <a:spAutoFit/>
          </a:bodyPr>
          <a:lstStyle/>
          <a:p>
            <a:r>
              <a:rPr lang="en-GB" dirty="0"/>
              <a:t>Normal component</a:t>
            </a:r>
            <a:endParaRPr lang="en-US" dirty="0"/>
          </a:p>
        </p:txBody>
      </p:sp>
      <mc:AlternateContent xmlns:mc="http://schemas.openxmlformats.org/markup-compatibility/2006">
        <mc:Choice xmlns:a14="http://schemas.microsoft.com/office/drawing/2010/main" Requires="a14">
          <p:sp>
            <p:nvSpPr>
              <p:cNvPr id="10" name="TextBox 9"/>
              <p:cNvSpPr txBox="1"/>
              <p:nvPr/>
            </p:nvSpPr>
            <p:spPr>
              <a:xfrm>
                <a:off x="1281863" y="4444191"/>
                <a:ext cx="1995354" cy="53751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GB" b="0" i="1" smtClean="0">
                              <a:latin typeface="Cambria Math" panose="02040503050406030204" pitchFamily="18" charset="0"/>
                            </a:rPr>
                            <m:t>𝑑𝑣</m:t>
                          </m:r>
                        </m:num>
                        <m:den>
                          <m:r>
                            <a:rPr lang="en-GB" b="0" i="1" smtClean="0">
                              <a:latin typeface="Cambria Math" panose="02040503050406030204" pitchFamily="18" charset="0"/>
                            </a:rPr>
                            <m:t>𝑑𝑡</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d>
                            <m:dPr>
                              <m:ctrlPr>
                                <a:rPr lang="en-GB" b="0" i="1" smtClean="0">
                                  <a:latin typeface="Cambria Math" panose="02040503050406030204" pitchFamily="18" charset="0"/>
                                </a:rPr>
                              </m:ctrlPr>
                            </m:dPr>
                            <m:e>
                              <m:r>
                                <a:rPr lang="en-GB" b="0" i="1" smtClean="0">
                                  <a:latin typeface="Cambria Math" panose="02040503050406030204" pitchFamily="18" charset="0"/>
                                </a:rPr>
                                <m:t>𝑟</m:t>
                              </m:r>
                              <m:r>
                                <a:rPr lang="en-GB" b="0" i="1" smtClean="0">
                                  <a:latin typeface="Cambria Math" panose="02040503050406030204" pitchFamily="18" charset="0"/>
                                  <a:ea typeface="Cambria Math" panose="02040503050406030204" pitchFamily="18" charset="0"/>
                                </a:rPr>
                                <m:t>𝜔</m:t>
                              </m:r>
                            </m:e>
                          </m:d>
                        </m:num>
                        <m:den>
                          <m:r>
                            <a:rPr lang="en-GB" b="0" i="1" smtClean="0">
                              <a:latin typeface="Cambria Math" panose="02040503050406030204" pitchFamily="18" charset="0"/>
                            </a:rPr>
                            <m:t>𝑑𝑡</m:t>
                          </m:r>
                        </m:den>
                      </m:f>
                      <m:r>
                        <a:rPr lang="en-GB" b="0" i="1" smtClean="0">
                          <a:latin typeface="Cambria Math" panose="02040503050406030204" pitchFamily="18" charset="0"/>
                        </a:rPr>
                        <m:t>=</m:t>
                      </m:r>
                      <m:r>
                        <a:rPr lang="en-GB" b="0" i="1" smtClean="0">
                          <a:latin typeface="Cambria Math" panose="02040503050406030204" pitchFamily="18" charset="0"/>
                        </a:rPr>
                        <m:t>𝑟</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r>
                            <a:rPr lang="en-GB" b="0" i="1" smtClean="0">
                              <a:latin typeface="Cambria Math" panose="02040503050406030204" pitchFamily="18" charset="0"/>
                              <a:ea typeface="Cambria Math" panose="02040503050406030204" pitchFamily="18" charset="0"/>
                            </a:rPr>
                            <m:t>𝜔</m:t>
                          </m:r>
                        </m:num>
                        <m:den>
                          <m:r>
                            <a:rPr lang="en-GB" b="0" i="1" smtClean="0">
                              <a:latin typeface="Cambria Math" panose="02040503050406030204" pitchFamily="18" charset="0"/>
                            </a:rPr>
                            <m:t>𝑑𝑡</m:t>
                          </m:r>
                        </m:den>
                      </m:f>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1281863" y="4444191"/>
                <a:ext cx="1995354" cy="537519"/>
              </a:xfrm>
              <a:prstGeom prst="rect">
                <a:avLst/>
              </a:prstGeom>
              <a:blipFill rotWithShape="1">
                <a:blip r:embed="rId5"/>
                <a:stretch>
                  <a:fillRect l="-22" t="-86" r="-637" b="25"/>
                </a:stretch>
              </a:blipFill>
            </p:spPr>
            <p:txBody>
              <a:bodyPr/>
              <a:lstStyle/>
              <a:p>
                <a:r>
                  <a:rPr lang="zh-CN" altLang="en-US">
                    <a:noFill/>
                  </a:rPr>
                  <a:t> </a:t>
                </a:r>
              </a:p>
            </p:txBody>
          </p:sp>
        </mc:Fallback>
      </mc:AlternateContent>
      <p:sp>
        <p:nvSpPr>
          <p:cNvPr id="11" name="Right Arrow 10"/>
          <p:cNvSpPr/>
          <p:nvPr/>
        </p:nvSpPr>
        <p:spPr>
          <a:xfrm>
            <a:off x="3558429" y="4437574"/>
            <a:ext cx="1234480" cy="4128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2" name="TextBox 11"/>
              <p:cNvSpPr txBox="1"/>
              <p:nvPr/>
            </p:nvSpPr>
            <p:spPr>
              <a:xfrm>
                <a:off x="4909097" y="4419108"/>
                <a:ext cx="1477392"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GB" sz="3200" b="0" i="1" smtClean="0">
                              <a:latin typeface="Cambria Math" panose="02040503050406030204" pitchFamily="18" charset="0"/>
                            </a:rPr>
                            <m:t>𝑎</m:t>
                          </m:r>
                        </m:e>
                        <m:sub>
                          <m:r>
                            <a:rPr lang="en-GB" sz="3200" b="0" i="1" smtClean="0">
                              <a:latin typeface="Cambria Math" panose="02040503050406030204" pitchFamily="18" charset="0"/>
                            </a:rPr>
                            <m:t>𝑡</m:t>
                          </m:r>
                        </m:sub>
                      </m:sSub>
                      <m:r>
                        <a:rPr lang="en-GB" sz="3200" b="0" i="1" smtClean="0">
                          <a:latin typeface="Cambria Math" panose="02040503050406030204" pitchFamily="18" charset="0"/>
                        </a:rPr>
                        <m:t>=</m:t>
                      </m:r>
                      <m:r>
                        <a:rPr lang="en-GB" sz="3200" b="0" i="1" smtClean="0">
                          <a:latin typeface="Cambria Math" panose="02040503050406030204" pitchFamily="18" charset="0"/>
                        </a:rPr>
                        <m:t>𝑟</m:t>
                      </m:r>
                      <m:r>
                        <a:rPr lang="en-GB" sz="3200" b="0" i="1" smtClean="0">
                          <a:latin typeface="Cambria Math" panose="02040503050406030204" pitchFamily="18" charset="0"/>
                          <a:ea typeface="Cambria Math" panose="02040503050406030204" pitchFamily="18" charset="0"/>
                        </a:rPr>
                        <m:t>𝛼</m:t>
                      </m:r>
                    </m:oMath>
                  </m:oMathPara>
                </a14:m>
                <a:endParaRPr lang="en-US" sz="3200" dirty="0"/>
              </a:p>
            </p:txBody>
          </p:sp>
        </mc:Choice>
        <mc:Fallback>
          <p:sp>
            <p:nvSpPr>
              <p:cNvPr id="12" name="TextBox 11"/>
              <p:cNvSpPr txBox="1">
                <a:spLocks noRot="1" noChangeAspect="1" noMove="1" noResize="1" noEditPoints="1" noAdjustHandles="1" noChangeArrowheads="1" noChangeShapeType="1" noTextEdit="1"/>
              </p:cNvSpPr>
              <p:nvPr/>
            </p:nvSpPr>
            <p:spPr>
              <a:xfrm>
                <a:off x="4909097" y="4419108"/>
                <a:ext cx="1477392" cy="492443"/>
              </a:xfrm>
              <a:prstGeom prst="rect">
                <a:avLst/>
              </a:prstGeom>
              <a:blipFill rotWithShape="1">
                <a:blip r:embed="rId6"/>
                <a:stretch>
                  <a:fillRect l="-37" t="-29" r="-2903" b="94"/>
                </a:stretch>
              </a:blipFill>
            </p:spPr>
            <p:txBody>
              <a:bodyPr/>
              <a:lstStyle/>
              <a:p>
                <a:r>
                  <a:rPr lang="zh-CN" altLang="en-US">
                    <a:noFill/>
                  </a:rPr>
                  <a:t> </a:t>
                </a:r>
              </a:p>
            </p:txBody>
          </p:sp>
        </mc:Fallback>
      </mc:AlternateContent>
      <p:sp>
        <p:nvSpPr>
          <p:cNvPr id="13" name="Oval 12"/>
          <p:cNvSpPr/>
          <p:nvPr/>
        </p:nvSpPr>
        <p:spPr>
          <a:xfrm>
            <a:off x="5670750" y="1789694"/>
            <a:ext cx="2205552" cy="236793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538542" y="2169592"/>
            <a:ext cx="288032" cy="2529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flipH="1">
            <a:off x="6876256" y="2274261"/>
            <a:ext cx="777800" cy="217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0" name="TextBox 19"/>
              <p:cNvSpPr txBox="1"/>
              <p:nvPr/>
            </p:nvSpPr>
            <p:spPr>
              <a:xfrm>
                <a:off x="6591998" y="2145516"/>
                <a:ext cx="19159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𝑎</m:t>
                          </m:r>
                        </m:e>
                      </m:acc>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6591998" y="2145516"/>
                <a:ext cx="191591" cy="276999"/>
              </a:xfrm>
              <a:prstGeom prst="rect">
                <a:avLst/>
              </a:prstGeom>
              <a:blipFill rotWithShape="1">
                <a:blip r:embed="rId7"/>
                <a:stretch>
                  <a:fillRect l="-33" t="-175" r="-16301" b="-233"/>
                </a:stretch>
              </a:blipFill>
            </p:spPr>
            <p:txBody>
              <a:bodyPr/>
              <a:lstStyle/>
              <a:p>
                <a:r>
                  <a:rPr lang="zh-CN" altLang="en-US">
                    <a:noFill/>
                  </a:rPr>
                  <a:t> </a:t>
                </a:r>
              </a:p>
            </p:txBody>
          </p:sp>
        </mc:Fallback>
      </mc:AlternateContent>
      <p:cxnSp>
        <p:nvCxnSpPr>
          <p:cNvPr id="22" name="Straight Arrow Connector 21"/>
          <p:cNvCxnSpPr/>
          <p:nvPr/>
        </p:nvCxnSpPr>
        <p:spPr>
          <a:xfrm flipH="1" flipV="1">
            <a:off x="7148104" y="1656409"/>
            <a:ext cx="505953" cy="577669"/>
          </a:xfrm>
          <a:prstGeom prst="straightConnector1">
            <a:avLst/>
          </a:prstGeom>
          <a:ln>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6876256" y="1656409"/>
            <a:ext cx="758081" cy="62760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6783589" y="1656409"/>
            <a:ext cx="1661397" cy="1317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6940174" y="2274262"/>
            <a:ext cx="402229" cy="50666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2" name="TextBox 31"/>
              <p:cNvSpPr txBox="1"/>
              <p:nvPr/>
            </p:nvSpPr>
            <p:spPr>
              <a:xfrm>
                <a:off x="6981152" y="1416966"/>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6981152" y="1416966"/>
                <a:ext cx="189474" cy="276999"/>
              </a:xfrm>
              <a:prstGeom prst="rect">
                <a:avLst/>
              </a:prstGeom>
              <a:blipFill rotWithShape="1">
                <a:blip r:embed="rId8"/>
                <a:stretch>
                  <a:fillRect l="-315" t="-101" r="-15978" b="-53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3" name="TextBox 32"/>
              <p:cNvSpPr txBox="1"/>
              <p:nvPr/>
            </p:nvSpPr>
            <p:spPr>
              <a:xfrm>
                <a:off x="6468952" y="2956783"/>
                <a:ext cx="21884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𝑂</m:t>
                      </m:r>
                    </m:oMath>
                  </m:oMathPara>
                </a14:m>
                <a:endParaRPr lang="en-US" dirty="0"/>
              </a:p>
            </p:txBody>
          </p:sp>
        </mc:Choice>
        <mc:Fallback>
          <p:sp>
            <p:nvSpPr>
              <p:cNvPr id="33" name="TextBox 32"/>
              <p:cNvSpPr txBox="1">
                <a:spLocks noRot="1" noChangeAspect="1" noMove="1" noResize="1" noEditPoints="1" noAdjustHandles="1" noChangeArrowheads="1" noChangeShapeType="1" noTextEdit="1"/>
              </p:cNvSpPr>
              <p:nvPr/>
            </p:nvSpPr>
            <p:spPr>
              <a:xfrm>
                <a:off x="6468952" y="2956783"/>
                <a:ext cx="218842" cy="276999"/>
              </a:xfrm>
              <a:prstGeom prst="rect">
                <a:avLst/>
              </a:prstGeom>
              <a:blipFill rotWithShape="1">
                <a:blip r:embed="rId9"/>
                <a:stretch>
                  <a:fillRect l="-95" t="-81" r="-13940" b="13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4" name="TextBox 33"/>
              <p:cNvSpPr txBox="1"/>
              <p:nvPr/>
            </p:nvSpPr>
            <p:spPr>
              <a:xfrm>
                <a:off x="7825563" y="1555465"/>
                <a:ext cx="27372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𝑎</m:t>
                          </m:r>
                        </m:e>
                        <m:sub>
                          <m:r>
                            <a:rPr lang="en-GB" b="0" i="1" smtClean="0">
                              <a:solidFill>
                                <a:srgbClr val="FF0000"/>
                              </a:solidFill>
                              <a:latin typeface="Cambria Math" panose="02040503050406030204" pitchFamily="18" charset="0"/>
                            </a:rPr>
                            <m:t>𝑡</m:t>
                          </m:r>
                        </m:sub>
                      </m:sSub>
                    </m:oMath>
                  </m:oMathPara>
                </a14:m>
                <a:endParaRPr lang="en-US" dirty="0">
                  <a:solidFill>
                    <a:srgbClr val="FF0000"/>
                  </a:solidFill>
                </a:endParaRPr>
              </a:p>
            </p:txBody>
          </p:sp>
        </mc:Choice>
        <mc:Fallback>
          <p:sp>
            <p:nvSpPr>
              <p:cNvPr id="34" name="TextBox 33"/>
              <p:cNvSpPr txBox="1">
                <a:spLocks noRot="1" noChangeAspect="1" noMove="1" noResize="1" noEditPoints="1" noAdjustHandles="1" noChangeArrowheads="1" noChangeShapeType="1" noTextEdit="1"/>
              </p:cNvSpPr>
              <p:nvPr/>
            </p:nvSpPr>
            <p:spPr>
              <a:xfrm>
                <a:off x="7825563" y="1555465"/>
                <a:ext cx="273729" cy="276999"/>
              </a:xfrm>
              <a:prstGeom prst="rect">
                <a:avLst/>
              </a:prstGeom>
              <a:blipFill rotWithShape="1">
                <a:blip r:embed="rId10"/>
                <a:stretch>
                  <a:fillRect l="-167" t="-126" r="-11184" b="177"/>
                </a:stretch>
              </a:blipFill>
            </p:spPr>
            <p:txBody>
              <a:bodyPr/>
              <a:lstStyle/>
              <a:p>
                <a:r>
                  <a:rPr lang="zh-CN" altLang="en-US">
                    <a:noFill/>
                  </a:rPr>
                  <a:t> </a:t>
                </a:r>
              </a:p>
            </p:txBody>
          </p:sp>
        </mc:Fallback>
      </mc:AlternateContent>
      <p:sp>
        <p:nvSpPr>
          <p:cNvPr id="35" name="Right Brace 34"/>
          <p:cNvSpPr/>
          <p:nvPr/>
        </p:nvSpPr>
        <p:spPr>
          <a:xfrm rot="19309665">
            <a:off x="7691779" y="1671248"/>
            <a:ext cx="233708" cy="406759"/>
          </a:xfrm>
          <a:prstGeom prst="rightBrace">
            <a:avLst>
              <a:gd name="adj1" fmla="val 8333"/>
              <a:gd name="adj2" fmla="val 45654"/>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7" name="Straight Connector 36"/>
          <p:cNvCxnSpPr>
            <a:endCxn id="13" idx="5"/>
          </p:cNvCxnSpPr>
          <p:nvPr/>
        </p:nvCxnSpPr>
        <p:spPr>
          <a:xfrm>
            <a:off x="6806546" y="2973662"/>
            <a:ext cx="746760" cy="8371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8" name="TextBox 37"/>
              <p:cNvSpPr txBox="1"/>
              <p:nvPr/>
            </p:nvSpPr>
            <p:spPr>
              <a:xfrm>
                <a:off x="7170626" y="3165528"/>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𝑟</m:t>
                      </m:r>
                    </m:oMath>
                  </m:oMathPara>
                </a14:m>
                <a:endParaRPr lang="en-US" dirty="0"/>
              </a:p>
            </p:txBody>
          </p:sp>
        </mc:Choice>
        <mc:Fallback>
          <p:sp>
            <p:nvSpPr>
              <p:cNvPr id="38" name="TextBox 37"/>
              <p:cNvSpPr txBox="1">
                <a:spLocks noRot="1" noChangeAspect="1" noMove="1" noResize="1" noEditPoints="1" noAdjustHandles="1" noChangeArrowheads="1" noChangeShapeType="1" noTextEdit="1"/>
              </p:cNvSpPr>
              <p:nvPr/>
            </p:nvSpPr>
            <p:spPr>
              <a:xfrm>
                <a:off x="7170626" y="3165528"/>
                <a:ext cx="171777" cy="276999"/>
              </a:xfrm>
              <a:prstGeom prst="rect">
                <a:avLst/>
              </a:prstGeom>
              <a:blipFill rotWithShape="1">
                <a:blip r:embed="rId11"/>
                <a:stretch>
                  <a:fillRect l="-120" t="-19" r="-18173" b="69"/>
                </a:stretch>
              </a:blipFill>
            </p:spPr>
            <p:txBody>
              <a:bodyPr/>
              <a:lstStyle/>
              <a:p>
                <a:r>
                  <a:rPr lang="zh-CN" altLang="en-US">
                    <a:noFill/>
                  </a:rPr>
                  <a:t> </a:t>
                </a:r>
              </a:p>
            </p:txBody>
          </p:sp>
        </mc:Fallback>
      </mc:AlternateContent>
      <p:sp>
        <p:nvSpPr>
          <p:cNvPr id="42" name="Right Brace 41"/>
          <p:cNvSpPr/>
          <p:nvPr/>
        </p:nvSpPr>
        <p:spPr>
          <a:xfrm rot="3307985">
            <a:off x="7556847" y="2456555"/>
            <a:ext cx="236492" cy="570325"/>
          </a:xfrm>
          <a:prstGeom prst="rightBrace">
            <a:avLst>
              <a:gd name="adj1" fmla="val 8333"/>
              <a:gd name="adj2" fmla="val 45654"/>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3" name="TextBox 42"/>
              <p:cNvSpPr txBox="1"/>
              <p:nvPr/>
            </p:nvSpPr>
            <p:spPr>
              <a:xfrm>
                <a:off x="7572917" y="2800729"/>
                <a:ext cx="30739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𝑎</m:t>
                          </m:r>
                        </m:e>
                        <m:sub>
                          <m:r>
                            <a:rPr lang="en-GB" b="0" i="1" smtClean="0">
                              <a:solidFill>
                                <a:srgbClr val="FF0000"/>
                              </a:solidFill>
                              <a:latin typeface="Cambria Math" panose="02040503050406030204" pitchFamily="18" charset="0"/>
                            </a:rPr>
                            <m:t>𝑛</m:t>
                          </m:r>
                        </m:sub>
                      </m:sSub>
                    </m:oMath>
                  </m:oMathPara>
                </a14:m>
                <a:endParaRPr lang="en-US" dirty="0">
                  <a:solidFill>
                    <a:srgbClr val="FF0000"/>
                  </a:solidFill>
                </a:endParaRPr>
              </a:p>
            </p:txBody>
          </p:sp>
        </mc:Choice>
        <mc:Fallback>
          <p:sp>
            <p:nvSpPr>
              <p:cNvPr id="43" name="TextBox 42"/>
              <p:cNvSpPr txBox="1">
                <a:spLocks noRot="1" noChangeAspect="1" noMove="1" noResize="1" noEditPoints="1" noAdjustHandles="1" noChangeArrowheads="1" noChangeShapeType="1" noTextEdit="1"/>
              </p:cNvSpPr>
              <p:nvPr/>
            </p:nvSpPr>
            <p:spPr>
              <a:xfrm>
                <a:off x="7572917" y="2800729"/>
                <a:ext cx="307392" cy="276999"/>
              </a:xfrm>
              <a:prstGeom prst="rect">
                <a:avLst/>
              </a:prstGeom>
              <a:blipFill rotWithShape="1">
                <a:blip r:embed="rId12"/>
                <a:stretch>
                  <a:fillRect l="-176" t="-137" r="-10136" b="18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4" name="TextBox 43"/>
              <p:cNvSpPr txBox="1"/>
              <p:nvPr/>
            </p:nvSpPr>
            <p:spPr>
              <a:xfrm>
                <a:off x="7841764" y="2163782"/>
                <a:ext cx="20601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oMath>
                  </m:oMathPara>
                </a14:m>
                <a:endParaRPr lang="en-US" dirty="0"/>
              </a:p>
            </p:txBody>
          </p:sp>
        </mc:Choice>
        <mc:Fallback>
          <p:sp>
            <p:nvSpPr>
              <p:cNvPr id="44" name="TextBox 43"/>
              <p:cNvSpPr txBox="1">
                <a:spLocks noRot="1" noChangeAspect="1" noMove="1" noResize="1" noEditPoints="1" noAdjustHandles="1" noChangeArrowheads="1" noChangeShapeType="1" noTextEdit="1"/>
              </p:cNvSpPr>
              <p:nvPr/>
            </p:nvSpPr>
            <p:spPr>
              <a:xfrm>
                <a:off x="7841764" y="2163782"/>
                <a:ext cx="206018" cy="276999"/>
              </a:xfrm>
              <a:prstGeom prst="rect">
                <a:avLst/>
              </a:prstGeom>
              <a:blipFill rotWithShape="1">
                <a:blip r:embed="rId13"/>
                <a:stretch>
                  <a:fillRect l="-72" t="-122" r="-14896" b="17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5" name="Rectangle 44"/>
              <p:cNvSpPr/>
              <p:nvPr/>
            </p:nvSpPr>
            <p:spPr>
              <a:xfrm>
                <a:off x="3449190" y="2885971"/>
                <a:ext cx="1323183" cy="83106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𝑎</m:t>
                          </m:r>
                        </m:e>
                        <m:sub>
                          <m:r>
                            <a:rPr lang="en-GB" sz="2400" b="0" i="1" smtClean="0">
                              <a:latin typeface="Cambria Math" panose="02040503050406030204" pitchFamily="18" charset="0"/>
                            </a:rPr>
                            <m:t>𝑛</m:t>
                          </m:r>
                        </m:sub>
                      </m:sSub>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𝑣</m:t>
                              </m:r>
                            </m:e>
                            <m:sup>
                              <m:r>
                                <a:rPr lang="en-GB" sz="2400" b="0" i="1" smtClean="0">
                                  <a:latin typeface="Cambria Math" panose="02040503050406030204" pitchFamily="18" charset="0"/>
                                </a:rPr>
                                <m:t>2</m:t>
                              </m:r>
                            </m:sup>
                          </m:sSup>
                        </m:num>
                        <m:den>
                          <m:r>
                            <a:rPr lang="en-GB" sz="2400" b="0" i="1" smtClean="0">
                              <a:latin typeface="Cambria Math" panose="02040503050406030204" pitchFamily="18" charset="0"/>
                            </a:rPr>
                            <m:t>𝑟</m:t>
                          </m:r>
                        </m:den>
                      </m:f>
                    </m:oMath>
                  </m:oMathPara>
                </a14:m>
                <a:endParaRPr lang="en-US" sz="2400" dirty="0"/>
              </a:p>
            </p:txBody>
          </p:sp>
        </mc:Choice>
        <mc:Fallback>
          <p:sp>
            <p:nvSpPr>
              <p:cNvPr id="45" name="Rectangle 44"/>
              <p:cNvSpPr>
                <a:spLocks noRot="1" noChangeAspect="1" noMove="1" noResize="1" noEditPoints="1" noAdjustHandles="1" noChangeArrowheads="1" noChangeShapeType="1" noTextEdit="1"/>
              </p:cNvSpPr>
              <p:nvPr/>
            </p:nvSpPr>
            <p:spPr>
              <a:xfrm>
                <a:off x="3449190" y="2885971"/>
                <a:ext cx="1323183" cy="831061"/>
              </a:xfrm>
              <a:prstGeom prst="rect">
                <a:avLst/>
              </a:prstGeom>
              <a:blipFill rotWithShape="1">
                <a:blip r:embed="rId14"/>
                <a:stretch>
                  <a:fillRect l="-38" t="-64" r="26" b="45"/>
                </a:stretch>
              </a:blipFill>
            </p:spPr>
            <p:txBody>
              <a:bodyPr/>
              <a:lstStyle/>
              <a:p>
                <a:r>
                  <a:rPr lang="zh-CN" altLang="en-US">
                    <a:noFill/>
                  </a:rPr>
                  <a:t> </a:t>
                </a:r>
              </a:p>
            </p:txBody>
          </p:sp>
        </mc:Fallback>
      </mc:AlternateContent>
      <p:sp>
        <p:nvSpPr>
          <p:cNvPr id="46" name="Right Arrow 45"/>
          <p:cNvSpPr/>
          <p:nvPr/>
        </p:nvSpPr>
        <p:spPr>
          <a:xfrm>
            <a:off x="3293793" y="5223992"/>
            <a:ext cx="1234480" cy="4128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7" name="Rectangle 46"/>
              <p:cNvSpPr/>
              <p:nvPr/>
            </p:nvSpPr>
            <p:spPr>
              <a:xfrm>
                <a:off x="4759033" y="5146540"/>
                <a:ext cx="1968809" cy="58477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rPr>
                            <m:t>𝑎</m:t>
                          </m:r>
                        </m:e>
                        <m:sub>
                          <m:r>
                            <a:rPr lang="en-GB" sz="3200" b="0" i="1" smtClean="0">
                              <a:latin typeface="Cambria Math" panose="02040503050406030204" pitchFamily="18" charset="0"/>
                            </a:rPr>
                            <m:t>𝑛</m:t>
                          </m:r>
                        </m:sub>
                      </m:sSub>
                      <m:r>
                        <a:rPr lang="en-GB" sz="3200" b="0" i="1" smtClean="0">
                          <a:latin typeface="Cambria Math" panose="02040503050406030204" pitchFamily="18" charset="0"/>
                        </a:rPr>
                        <m:t>=</m:t>
                      </m:r>
                      <m:r>
                        <a:rPr lang="en-GB" sz="3200" b="0" i="1" smtClean="0">
                          <a:latin typeface="Cambria Math" panose="02040503050406030204" pitchFamily="18" charset="0"/>
                        </a:rPr>
                        <m:t>𝑟</m:t>
                      </m:r>
                      <m:sSup>
                        <m:sSupPr>
                          <m:ctrlPr>
                            <a:rPr lang="en-GB" sz="3200" b="0" i="1" smtClean="0">
                              <a:latin typeface="Cambria Math" panose="02040503050406030204" pitchFamily="18" charset="0"/>
                            </a:rPr>
                          </m:ctrlPr>
                        </m:sSupPr>
                        <m:e>
                          <m:r>
                            <a:rPr lang="en-GB" sz="3200" b="0" i="1" smtClean="0">
                              <a:latin typeface="Cambria Math" panose="02040503050406030204" pitchFamily="18" charset="0"/>
                              <a:ea typeface="Cambria Math" panose="02040503050406030204" pitchFamily="18" charset="0"/>
                            </a:rPr>
                            <m:t>𝜔</m:t>
                          </m:r>
                        </m:e>
                        <m:sup>
                          <m:r>
                            <a:rPr lang="en-GB" sz="3200" b="0" i="1" smtClean="0">
                              <a:latin typeface="Cambria Math" panose="02040503050406030204" pitchFamily="18" charset="0"/>
                            </a:rPr>
                            <m:t>2</m:t>
                          </m:r>
                        </m:sup>
                      </m:sSup>
                    </m:oMath>
                  </m:oMathPara>
                </a14:m>
                <a:endParaRPr lang="en-US" sz="3200" dirty="0"/>
              </a:p>
            </p:txBody>
          </p:sp>
        </mc:Choice>
        <mc:Fallback>
          <p:sp>
            <p:nvSpPr>
              <p:cNvPr id="47" name="Rectangle 46"/>
              <p:cNvSpPr>
                <a:spLocks noRot="1" noChangeAspect="1" noMove="1" noResize="1" noEditPoints="1" noAdjustHandles="1" noChangeArrowheads="1" noChangeShapeType="1" noTextEdit="1"/>
              </p:cNvSpPr>
              <p:nvPr/>
            </p:nvSpPr>
            <p:spPr>
              <a:xfrm>
                <a:off x="4759033" y="5146540"/>
                <a:ext cx="1968809" cy="584775"/>
              </a:xfrm>
              <a:prstGeom prst="rect">
                <a:avLst/>
              </a:prstGeom>
              <a:blipFill rotWithShape="1">
                <a:blip r:embed="rId15"/>
                <a:stretch>
                  <a:fillRect l="-17" t="-86" r="1" b="75"/>
                </a:stretch>
              </a:blipFill>
            </p:spPr>
            <p:txBody>
              <a:bodyPr/>
              <a:lstStyle/>
              <a:p>
                <a:r>
                  <a:rPr lang="zh-CN" altLang="en-US">
                    <a:noFill/>
                  </a:rPr>
                  <a:t> </a:t>
                </a:r>
              </a:p>
            </p:txBody>
          </p:sp>
        </mc:Fallback>
      </mc:AlternateContent>
      <p:sp>
        <p:nvSpPr>
          <p:cNvPr id="53" name="TextBox 52"/>
          <p:cNvSpPr txBox="1"/>
          <p:nvPr/>
        </p:nvSpPr>
        <p:spPr>
          <a:xfrm>
            <a:off x="6699503" y="4648224"/>
            <a:ext cx="2604729" cy="646331"/>
          </a:xfrm>
          <a:prstGeom prst="rect">
            <a:avLst/>
          </a:prstGeom>
          <a:noFill/>
        </p:spPr>
        <p:txBody>
          <a:bodyPr wrap="square" rtlCol="0">
            <a:spAutoFit/>
          </a:bodyPr>
          <a:lstStyle/>
          <a:p>
            <a:r>
              <a:rPr lang="en-GB" dirty="0">
                <a:solidFill>
                  <a:srgbClr val="FF0000"/>
                </a:solidFill>
              </a:rPr>
              <a:t>Important to remember (or to find by yourself)</a:t>
            </a:r>
            <a:endParaRPr lang="en-US" dirty="0">
              <a:solidFill>
                <a:srgbClr val="FF0000"/>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ounded Rectangle 48"/>
          <p:cNvSpPr/>
          <p:nvPr/>
        </p:nvSpPr>
        <p:spPr>
          <a:xfrm>
            <a:off x="4759033" y="5146540"/>
            <a:ext cx="1832965" cy="5847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p:cNvSpPr/>
          <p:nvPr/>
        </p:nvSpPr>
        <p:spPr>
          <a:xfrm>
            <a:off x="4909097" y="4419108"/>
            <a:ext cx="1477392" cy="5626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 name="Title 1"/>
              <p:cNvSpPr>
                <a:spLocks noGrp="1"/>
              </p:cNvSpPr>
              <p:nvPr>
                <p:ph type="title"/>
              </p:nvPr>
            </p:nvSpPr>
            <p:spPr>
              <a:xfrm>
                <a:off x="1043608" y="116632"/>
                <a:ext cx="8229600" cy="1143000"/>
              </a:xfrm>
            </p:spPr>
            <p:txBody>
              <a:bodyPr/>
              <a:lstStyle/>
              <a:p>
                <a:r>
                  <a:rPr lang="en-GB" sz="2800" dirty="0"/>
                  <a:t>Relation between angular kinematics and linear acceleration vector </a:t>
                </a:r>
                <a14:m>
                  <m:oMath xmlns:m="http://schemas.openxmlformats.org/officeDocument/2006/math">
                    <m:acc>
                      <m:accPr>
                        <m:chr m:val="⃗"/>
                        <m:ctrlPr>
                          <a:rPr lang="en-GB" sz="2800" i="1" smtClean="0">
                            <a:latin typeface="Cambria Math" panose="02040503050406030204" pitchFamily="18" charset="0"/>
                          </a:rPr>
                        </m:ctrlPr>
                      </m:accPr>
                      <m:e>
                        <m:r>
                          <a:rPr lang="en-GB" sz="2800" b="0" i="1" smtClean="0">
                            <a:latin typeface="Cambria Math" panose="02040503050406030204" pitchFamily="18" charset="0"/>
                          </a:rPr>
                          <m:t>𝑎</m:t>
                        </m:r>
                      </m:e>
                    </m:acc>
                  </m:oMath>
                </a14:m>
                <a:endParaRPr lang="en-US" sz="2800" dirty="0"/>
              </a:p>
            </p:txBody>
          </p:sp>
        </mc:Choice>
        <mc:Fallback>
          <p:sp>
            <p:nvSpPr>
              <p:cNvPr id="2" name="Title 1"/>
              <p:cNvSpPr>
                <a:spLocks noRot="1" noChangeAspect="1" noMove="1" noResize="1" noEditPoints="1" noAdjustHandles="1" noChangeArrowheads="1" noChangeShapeType="1" noTextEdit="1"/>
              </p:cNvSpPr>
              <p:nvPr>
                <p:ph type="title"/>
              </p:nvPr>
            </p:nvSpPr>
            <p:spPr>
              <a:xfrm>
                <a:off x="1043608" y="116632"/>
                <a:ext cx="8229600" cy="1143000"/>
              </a:xfrm>
              <a:blipFill rotWithShape="1">
                <a:blip r:embed="rId1"/>
                <a:stretch>
                  <a:fillRect l="-4" t="-37" r="4" b="37"/>
                </a:stretch>
              </a:blipFill>
            </p:spPr>
            <p:txBody>
              <a:bodyPr/>
              <a:lstStyle/>
              <a:p>
                <a:r>
                  <a:rPr lang="zh-CN" altLang="en-US">
                    <a:noFill/>
                  </a:rPr>
                  <a:t> </a:t>
                </a:r>
              </a:p>
            </p:txBody>
          </p:sp>
        </mc:Fallback>
      </mc:AlternateContent>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5" name="Rectangle 4"/>
              <p:cNvSpPr/>
              <p:nvPr/>
            </p:nvSpPr>
            <p:spPr>
              <a:xfrm>
                <a:off x="3491880" y="1987340"/>
                <a:ext cx="1305165" cy="79355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GB" sz="2400" b="0" i="1" smtClean="0">
                              <a:latin typeface="Cambria Math" panose="02040503050406030204" pitchFamily="18" charset="0"/>
                            </a:rPr>
                            <m:t>𝑎</m:t>
                          </m:r>
                        </m:e>
                        <m:sub>
                          <m:r>
                            <a:rPr lang="en-GB" sz="2400" b="0" i="1" smtClean="0">
                              <a:latin typeface="Cambria Math" panose="02040503050406030204" pitchFamily="18" charset="0"/>
                            </a:rPr>
                            <m:t>𝑡</m:t>
                          </m:r>
                        </m:sub>
                      </m:sSub>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𝑑𝑣</m:t>
                          </m:r>
                        </m:num>
                        <m:den>
                          <m:r>
                            <a:rPr lang="en-GB" sz="2400" b="0" i="1" smtClean="0">
                              <a:latin typeface="Cambria Math" panose="02040503050406030204" pitchFamily="18" charset="0"/>
                            </a:rPr>
                            <m:t>𝑑𝑡</m:t>
                          </m:r>
                        </m:den>
                      </m:f>
                    </m:oMath>
                  </m:oMathPara>
                </a14:m>
                <a:endParaRPr lang="en-US" sz="2400" dirty="0"/>
              </a:p>
            </p:txBody>
          </p:sp>
        </mc:Choice>
        <mc:Fallback>
          <p:sp>
            <p:nvSpPr>
              <p:cNvPr id="5" name="Rectangle 4"/>
              <p:cNvSpPr>
                <a:spLocks noRot="1" noChangeAspect="1" noMove="1" noResize="1" noEditPoints="1" noAdjustHandles="1" noChangeArrowheads="1" noChangeShapeType="1" noTextEdit="1"/>
              </p:cNvSpPr>
              <p:nvPr/>
            </p:nvSpPr>
            <p:spPr>
              <a:xfrm>
                <a:off x="3491880" y="1987340"/>
                <a:ext cx="1305165" cy="793551"/>
              </a:xfrm>
              <a:prstGeom prst="rect">
                <a:avLst/>
              </a:prstGeom>
              <a:blipFill rotWithShape="1">
                <a:blip r:embed="rId2"/>
                <a:stretch>
                  <a:fillRect l="-1" t="-54" r="20" b="2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520756" y="1338647"/>
                <a:ext cx="5774929" cy="646331"/>
              </a:xfrm>
              <a:prstGeom prst="rect">
                <a:avLst/>
              </a:prstGeom>
              <a:noFill/>
            </p:spPr>
            <p:txBody>
              <a:bodyPr wrap="square" rtlCol="0">
                <a:spAutoFit/>
              </a:bodyPr>
              <a:lstStyle/>
              <a:p>
                <a:r>
                  <a:rPr lang="en-GB" dirty="0"/>
                  <a:t>Linear acceleration vector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𝑎</m:t>
                        </m:r>
                      </m:e>
                    </m:acc>
                  </m:oMath>
                </a14:m>
                <a:r>
                  <a:rPr lang="en-GB" dirty="0"/>
                  <a:t> has two curvilinear components, which are for a circular motion: </a:t>
                </a:r>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520756" y="1338647"/>
                <a:ext cx="5774929" cy="646331"/>
              </a:xfrm>
              <a:prstGeom prst="rect">
                <a:avLst/>
              </a:prstGeom>
              <a:blipFill rotWithShape="1">
                <a:blip r:embed="rId3"/>
                <a:stretch>
                  <a:fillRect l="-1" t="-10" r="5" b="9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Rectangle 6"/>
              <p:cNvSpPr/>
              <p:nvPr/>
            </p:nvSpPr>
            <p:spPr>
              <a:xfrm>
                <a:off x="1187624" y="5199583"/>
                <a:ext cx="1664815"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𝑣</m:t>
                          </m:r>
                        </m:e>
                        <m:sup>
                          <m:r>
                            <a:rPr lang="en-GB" sz="2400" b="0" i="1" smtClean="0">
                              <a:latin typeface="Cambria Math" panose="02040503050406030204" pitchFamily="18" charset="0"/>
                            </a:rPr>
                            <m:t>2</m:t>
                          </m:r>
                        </m:sup>
                      </m:sSup>
                      <m:r>
                        <a:rPr lang="en-GB" sz="2400" b="0" i="1" smtClean="0">
                          <a:latin typeface="Cambria Math" panose="02040503050406030204" pitchFamily="18" charset="0"/>
                        </a:rPr>
                        <m:t>=</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𝑟</m:t>
                          </m:r>
                        </m:e>
                        <m:sup>
                          <m:r>
                            <a:rPr lang="en-GB" sz="2400" b="0" i="1" smtClean="0">
                              <a:latin typeface="Cambria Math" panose="02040503050406030204" pitchFamily="18" charset="0"/>
                            </a:rPr>
                            <m:t>2</m:t>
                          </m:r>
                        </m:sup>
                      </m:sSup>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ea typeface="Cambria Math" panose="02040503050406030204" pitchFamily="18" charset="0"/>
                            </a:rPr>
                            <m:t>𝜔</m:t>
                          </m:r>
                        </m:e>
                        <m:sup>
                          <m:r>
                            <a:rPr lang="en-GB" sz="2400" b="0" i="1" smtClean="0">
                              <a:latin typeface="Cambria Math" panose="02040503050406030204" pitchFamily="18" charset="0"/>
                            </a:rPr>
                            <m:t>2</m:t>
                          </m:r>
                        </m:sup>
                      </m:sSup>
                    </m:oMath>
                  </m:oMathPara>
                </a14:m>
                <a:endParaRPr lang="en-US" sz="2400" dirty="0"/>
              </a:p>
            </p:txBody>
          </p:sp>
        </mc:Choice>
        <mc:Fallback>
          <p:sp>
            <p:nvSpPr>
              <p:cNvPr id="7" name="Rectangle 6"/>
              <p:cNvSpPr>
                <a:spLocks noRot="1" noChangeAspect="1" noMove="1" noResize="1" noEditPoints="1" noAdjustHandles="1" noChangeArrowheads="1" noChangeShapeType="1" noTextEdit="1"/>
              </p:cNvSpPr>
              <p:nvPr/>
            </p:nvSpPr>
            <p:spPr>
              <a:xfrm>
                <a:off x="1187624" y="5199583"/>
                <a:ext cx="1664815" cy="461665"/>
              </a:xfrm>
              <a:prstGeom prst="rect">
                <a:avLst/>
              </a:prstGeom>
              <a:blipFill rotWithShape="1">
                <a:blip r:embed="rId4"/>
                <a:stretch>
                  <a:fillRect l="-10" t="-44" r="1" b="48"/>
                </a:stretch>
              </a:blipFill>
            </p:spPr>
            <p:txBody>
              <a:bodyPr/>
              <a:lstStyle/>
              <a:p>
                <a:r>
                  <a:rPr lang="zh-CN" altLang="en-US">
                    <a:noFill/>
                  </a:rPr>
                  <a:t> </a:t>
                </a:r>
              </a:p>
            </p:txBody>
          </p:sp>
        </mc:Fallback>
      </mc:AlternateContent>
      <p:sp>
        <p:nvSpPr>
          <p:cNvPr id="8" name="TextBox 7"/>
          <p:cNvSpPr txBox="1"/>
          <p:nvPr/>
        </p:nvSpPr>
        <p:spPr>
          <a:xfrm>
            <a:off x="1187624" y="2301497"/>
            <a:ext cx="2520280" cy="369332"/>
          </a:xfrm>
          <a:prstGeom prst="rect">
            <a:avLst/>
          </a:prstGeom>
          <a:noFill/>
        </p:spPr>
        <p:txBody>
          <a:bodyPr wrap="square" rtlCol="0">
            <a:spAutoFit/>
          </a:bodyPr>
          <a:lstStyle/>
          <a:p>
            <a:r>
              <a:rPr lang="en-GB" dirty="0"/>
              <a:t>Tangential component</a:t>
            </a:r>
            <a:endParaRPr lang="en-US" dirty="0"/>
          </a:p>
        </p:txBody>
      </p:sp>
      <p:sp>
        <p:nvSpPr>
          <p:cNvPr id="9" name="TextBox 8"/>
          <p:cNvSpPr txBox="1"/>
          <p:nvPr/>
        </p:nvSpPr>
        <p:spPr>
          <a:xfrm>
            <a:off x="1259632" y="3139304"/>
            <a:ext cx="2520280" cy="369332"/>
          </a:xfrm>
          <a:prstGeom prst="rect">
            <a:avLst/>
          </a:prstGeom>
          <a:noFill/>
        </p:spPr>
        <p:txBody>
          <a:bodyPr wrap="square" rtlCol="0">
            <a:spAutoFit/>
          </a:bodyPr>
          <a:lstStyle/>
          <a:p>
            <a:r>
              <a:rPr lang="en-GB" dirty="0"/>
              <a:t>Normal component</a:t>
            </a:r>
            <a:endParaRPr lang="en-US" dirty="0"/>
          </a:p>
        </p:txBody>
      </p:sp>
      <mc:AlternateContent xmlns:mc="http://schemas.openxmlformats.org/markup-compatibility/2006">
        <mc:Choice xmlns:a14="http://schemas.microsoft.com/office/drawing/2010/main" Requires="a14">
          <p:sp>
            <p:nvSpPr>
              <p:cNvPr id="10" name="TextBox 9"/>
              <p:cNvSpPr txBox="1"/>
              <p:nvPr/>
            </p:nvSpPr>
            <p:spPr>
              <a:xfrm>
                <a:off x="1281863" y="4444191"/>
                <a:ext cx="1995354" cy="53751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GB" b="0" i="1" smtClean="0">
                              <a:latin typeface="Cambria Math" panose="02040503050406030204" pitchFamily="18" charset="0"/>
                            </a:rPr>
                            <m:t>𝑑𝑣</m:t>
                          </m:r>
                        </m:num>
                        <m:den>
                          <m:r>
                            <a:rPr lang="en-GB" b="0" i="1" smtClean="0">
                              <a:latin typeface="Cambria Math" panose="02040503050406030204" pitchFamily="18" charset="0"/>
                            </a:rPr>
                            <m:t>𝑑𝑡</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d>
                            <m:dPr>
                              <m:ctrlPr>
                                <a:rPr lang="en-GB" b="0" i="1" smtClean="0">
                                  <a:latin typeface="Cambria Math" panose="02040503050406030204" pitchFamily="18" charset="0"/>
                                </a:rPr>
                              </m:ctrlPr>
                            </m:dPr>
                            <m:e>
                              <m:r>
                                <a:rPr lang="en-GB" b="0" i="1" smtClean="0">
                                  <a:latin typeface="Cambria Math" panose="02040503050406030204" pitchFamily="18" charset="0"/>
                                </a:rPr>
                                <m:t>𝑟</m:t>
                              </m:r>
                              <m:r>
                                <a:rPr lang="en-GB" b="0" i="1" smtClean="0">
                                  <a:latin typeface="Cambria Math" panose="02040503050406030204" pitchFamily="18" charset="0"/>
                                  <a:ea typeface="Cambria Math" panose="02040503050406030204" pitchFamily="18" charset="0"/>
                                </a:rPr>
                                <m:t>𝜔</m:t>
                              </m:r>
                            </m:e>
                          </m:d>
                        </m:num>
                        <m:den>
                          <m:r>
                            <a:rPr lang="en-GB" b="0" i="1" smtClean="0">
                              <a:latin typeface="Cambria Math" panose="02040503050406030204" pitchFamily="18" charset="0"/>
                            </a:rPr>
                            <m:t>𝑑𝑡</m:t>
                          </m:r>
                        </m:den>
                      </m:f>
                      <m:r>
                        <a:rPr lang="en-GB" b="0" i="1" smtClean="0">
                          <a:latin typeface="Cambria Math" panose="02040503050406030204" pitchFamily="18" charset="0"/>
                        </a:rPr>
                        <m:t>=</m:t>
                      </m:r>
                      <m:r>
                        <a:rPr lang="en-GB" b="0" i="1" smtClean="0">
                          <a:latin typeface="Cambria Math" panose="02040503050406030204" pitchFamily="18" charset="0"/>
                        </a:rPr>
                        <m:t>𝑟</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r>
                            <a:rPr lang="en-GB" b="0" i="1" smtClean="0">
                              <a:latin typeface="Cambria Math" panose="02040503050406030204" pitchFamily="18" charset="0"/>
                              <a:ea typeface="Cambria Math" panose="02040503050406030204" pitchFamily="18" charset="0"/>
                            </a:rPr>
                            <m:t>𝜔</m:t>
                          </m:r>
                        </m:num>
                        <m:den>
                          <m:r>
                            <a:rPr lang="en-GB" b="0" i="1" smtClean="0">
                              <a:latin typeface="Cambria Math" panose="02040503050406030204" pitchFamily="18" charset="0"/>
                            </a:rPr>
                            <m:t>𝑑𝑡</m:t>
                          </m:r>
                        </m:den>
                      </m:f>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1281863" y="4444191"/>
                <a:ext cx="1995354" cy="537519"/>
              </a:xfrm>
              <a:prstGeom prst="rect">
                <a:avLst/>
              </a:prstGeom>
              <a:blipFill rotWithShape="1">
                <a:blip r:embed="rId5"/>
                <a:stretch>
                  <a:fillRect l="-22" t="-86" r="-637" b="25"/>
                </a:stretch>
              </a:blipFill>
            </p:spPr>
            <p:txBody>
              <a:bodyPr/>
              <a:lstStyle/>
              <a:p>
                <a:r>
                  <a:rPr lang="zh-CN" altLang="en-US">
                    <a:noFill/>
                  </a:rPr>
                  <a:t> </a:t>
                </a:r>
              </a:p>
            </p:txBody>
          </p:sp>
        </mc:Fallback>
      </mc:AlternateContent>
      <p:sp>
        <p:nvSpPr>
          <p:cNvPr id="11" name="Right Arrow 10"/>
          <p:cNvSpPr/>
          <p:nvPr/>
        </p:nvSpPr>
        <p:spPr>
          <a:xfrm>
            <a:off x="3558429" y="4437574"/>
            <a:ext cx="1234480" cy="4128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2" name="TextBox 11"/>
              <p:cNvSpPr txBox="1"/>
              <p:nvPr/>
            </p:nvSpPr>
            <p:spPr>
              <a:xfrm>
                <a:off x="4909097" y="4419108"/>
                <a:ext cx="1477392"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GB" sz="3200" b="0" i="1" smtClean="0">
                              <a:latin typeface="Cambria Math" panose="02040503050406030204" pitchFamily="18" charset="0"/>
                            </a:rPr>
                            <m:t>𝑎</m:t>
                          </m:r>
                        </m:e>
                        <m:sub>
                          <m:r>
                            <a:rPr lang="en-GB" sz="3200" b="0" i="1" smtClean="0">
                              <a:latin typeface="Cambria Math" panose="02040503050406030204" pitchFamily="18" charset="0"/>
                            </a:rPr>
                            <m:t>𝑡</m:t>
                          </m:r>
                        </m:sub>
                      </m:sSub>
                      <m:r>
                        <a:rPr lang="en-GB" sz="3200" b="0" i="1" smtClean="0">
                          <a:latin typeface="Cambria Math" panose="02040503050406030204" pitchFamily="18" charset="0"/>
                        </a:rPr>
                        <m:t>=</m:t>
                      </m:r>
                      <m:r>
                        <a:rPr lang="en-GB" sz="3200" b="0" i="1" smtClean="0">
                          <a:latin typeface="Cambria Math" panose="02040503050406030204" pitchFamily="18" charset="0"/>
                        </a:rPr>
                        <m:t>𝑟</m:t>
                      </m:r>
                      <m:r>
                        <a:rPr lang="en-GB" sz="3200" b="0" i="1" smtClean="0">
                          <a:latin typeface="Cambria Math" panose="02040503050406030204" pitchFamily="18" charset="0"/>
                          <a:ea typeface="Cambria Math" panose="02040503050406030204" pitchFamily="18" charset="0"/>
                        </a:rPr>
                        <m:t>𝛼</m:t>
                      </m:r>
                    </m:oMath>
                  </m:oMathPara>
                </a14:m>
                <a:endParaRPr lang="en-US" sz="3200" dirty="0"/>
              </a:p>
            </p:txBody>
          </p:sp>
        </mc:Choice>
        <mc:Fallback>
          <p:sp>
            <p:nvSpPr>
              <p:cNvPr id="12" name="TextBox 11"/>
              <p:cNvSpPr txBox="1">
                <a:spLocks noRot="1" noChangeAspect="1" noMove="1" noResize="1" noEditPoints="1" noAdjustHandles="1" noChangeArrowheads="1" noChangeShapeType="1" noTextEdit="1"/>
              </p:cNvSpPr>
              <p:nvPr/>
            </p:nvSpPr>
            <p:spPr>
              <a:xfrm>
                <a:off x="4909097" y="4419108"/>
                <a:ext cx="1477392" cy="492443"/>
              </a:xfrm>
              <a:prstGeom prst="rect">
                <a:avLst/>
              </a:prstGeom>
              <a:blipFill rotWithShape="1">
                <a:blip r:embed="rId6"/>
                <a:stretch>
                  <a:fillRect l="-37" t="-29" r="-2903" b="94"/>
                </a:stretch>
              </a:blipFill>
            </p:spPr>
            <p:txBody>
              <a:bodyPr/>
              <a:lstStyle/>
              <a:p>
                <a:r>
                  <a:rPr lang="zh-CN" altLang="en-US">
                    <a:noFill/>
                  </a:rPr>
                  <a:t> </a:t>
                </a:r>
              </a:p>
            </p:txBody>
          </p:sp>
        </mc:Fallback>
      </mc:AlternateContent>
      <p:sp>
        <p:nvSpPr>
          <p:cNvPr id="13" name="Oval 12"/>
          <p:cNvSpPr/>
          <p:nvPr/>
        </p:nvSpPr>
        <p:spPr>
          <a:xfrm>
            <a:off x="5670750" y="1789694"/>
            <a:ext cx="2205552" cy="236793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538542" y="2169592"/>
            <a:ext cx="288032" cy="2529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flipH="1">
            <a:off x="6876256" y="2274261"/>
            <a:ext cx="777800" cy="217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0" name="TextBox 19"/>
              <p:cNvSpPr txBox="1"/>
              <p:nvPr/>
            </p:nvSpPr>
            <p:spPr>
              <a:xfrm>
                <a:off x="6591998" y="2145516"/>
                <a:ext cx="19159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𝑎</m:t>
                          </m:r>
                        </m:e>
                      </m:acc>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6591998" y="2145516"/>
                <a:ext cx="191591" cy="276999"/>
              </a:xfrm>
              <a:prstGeom prst="rect">
                <a:avLst/>
              </a:prstGeom>
              <a:blipFill rotWithShape="1">
                <a:blip r:embed="rId7"/>
                <a:stretch>
                  <a:fillRect l="-33" t="-175" r="-16301" b="-233"/>
                </a:stretch>
              </a:blipFill>
            </p:spPr>
            <p:txBody>
              <a:bodyPr/>
              <a:lstStyle/>
              <a:p>
                <a:r>
                  <a:rPr lang="zh-CN" altLang="en-US">
                    <a:noFill/>
                  </a:rPr>
                  <a:t> </a:t>
                </a:r>
              </a:p>
            </p:txBody>
          </p:sp>
        </mc:Fallback>
      </mc:AlternateContent>
      <p:cxnSp>
        <p:nvCxnSpPr>
          <p:cNvPr id="22" name="Straight Arrow Connector 21"/>
          <p:cNvCxnSpPr/>
          <p:nvPr/>
        </p:nvCxnSpPr>
        <p:spPr>
          <a:xfrm flipH="1" flipV="1">
            <a:off x="7148104" y="1656409"/>
            <a:ext cx="505953" cy="577669"/>
          </a:xfrm>
          <a:prstGeom prst="straightConnector1">
            <a:avLst/>
          </a:prstGeom>
          <a:ln>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6876256" y="1656409"/>
            <a:ext cx="758081" cy="62760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6783589" y="1656409"/>
            <a:ext cx="1661397" cy="1317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6940174" y="2274262"/>
            <a:ext cx="402229" cy="50666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2" name="TextBox 31"/>
              <p:cNvSpPr txBox="1"/>
              <p:nvPr/>
            </p:nvSpPr>
            <p:spPr>
              <a:xfrm>
                <a:off x="6981152" y="1416966"/>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6981152" y="1416966"/>
                <a:ext cx="189474" cy="276999"/>
              </a:xfrm>
              <a:prstGeom prst="rect">
                <a:avLst/>
              </a:prstGeom>
              <a:blipFill rotWithShape="1">
                <a:blip r:embed="rId8"/>
                <a:stretch>
                  <a:fillRect l="-315" t="-101" r="-15978" b="-53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3" name="TextBox 32"/>
              <p:cNvSpPr txBox="1"/>
              <p:nvPr/>
            </p:nvSpPr>
            <p:spPr>
              <a:xfrm>
                <a:off x="6468952" y="2956783"/>
                <a:ext cx="21884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𝑂</m:t>
                      </m:r>
                    </m:oMath>
                  </m:oMathPara>
                </a14:m>
                <a:endParaRPr lang="en-US" dirty="0"/>
              </a:p>
            </p:txBody>
          </p:sp>
        </mc:Choice>
        <mc:Fallback>
          <p:sp>
            <p:nvSpPr>
              <p:cNvPr id="33" name="TextBox 32"/>
              <p:cNvSpPr txBox="1">
                <a:spLocks noRot="1" noChangeAspect="1" noMove="1" noResize="1" noEditPoints="1" noAdjustHandles="1" noChangeArrowheads="1" noChangeShapeType="1" noTextEdit="1"/>
              </p:cNvSpPr>
              <p:nvPr/>
            </p:nvSpPr>
            <p:spPr>
              <a:xfrm>
                <a:off x="6468952" y="2956783"/>
                <a:ext cx="218842" cy="276999"/>
              </a:xfrm>
              <a:prstGeom prst="rect">
                <a:avLst/>
              </a:prstGeom>
              <a:blipFill rotWithShape="1">
                <a:blip r:embed="rId9"/>
                <a:stretch>
                  <a:fillRect l="-95" t="-81" r="-13940" b="13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4" name="TextBox 33"/>
              <p:cNvSpPr txBox="1"/>
              <p:nvPr/>
            </p:nvSpPr>
            <p:spPr>
              <a:xfrm>
                <a:off x="7825563" y="1555465"/>
                <a:ext cx="27372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𝑎</m:t>
                          </m:r>
                        </m:e>
                        <m:sub>
                          <m:r>
                            <a:rPr lang="en-GB" b="0" i="1" smtClean="0">
                              <a:solidFill>
                                <a:srgbClr val="FF0000"/>
                              </a:solidFill>
                              <a:latin typeface="Cambria Math" panose="02040503050406030204" pitchFamily="18" charset="0"/>
                            </a:rPr>
                            <m:t>𝑡</m:t>
                          </m:r>
                        </m:sub>
                      </m:sSub>
                    </m:oMath>
                  </m:oMathPara>
                </a14:m>
                <a:endParaRPr lang="en-US" dirty="0">
                  <a:solidFill>
                    <a:srgbClr val="FF0000"/>
                  </a:solidFill>
                </a:endParaRPr>
              </a:p>
            </p:txBody>
          </p:sp>
        </mc:Choice>
        <mc:Fallback>
          <p:sp>
            <p:nvSpPr>
              <p:cNvPr id="34" name="TextBox 33"/>
              <p:cNvSpPr txBox="1">
                <a:spLocks noRot="1" noChangeAspect="1" noMove="1" noResize="1" noEditPoints="1" noAdjustHandles="1" noChangeArrowheads="1" noChangeShapeType="1" noTextEdit="1"/>
              </p:cNvSpPr>
              <p:nvPr/>
            </p:nvSpPr>
            <p:spPr>
              <a:xfrm>
                <a:off x="7825563" y="1555465"/>
                <a:ext cx="273729" cy="276999"/>
              </a:xfrm>
              <a:prstGeom prst="rect">
                <a:avLst/>
              </a:prstGeom>
              <a:blipFill rotWithShape="1">
                <a:blip r:embed="rId10"/>
                <a:stretch>
                  <a:fillRect l="-167" t="-126" r="-11184" b="177"/>
                </a:stretch>
              </a:blipFill>
            </p:spPr>
            <p:txBody>
              <a:bodyPr/>
              <a:lstStyle/>
              <a:p>
                <a:r>
                  <a:rPr lang="zh-CN" altLang="en-US">
                    <a:noFill/>
                  </a:rPr>
                  <a:t> </a:t>
                </a:r>
              </a:p>
            </p:txBody>
          </p:sp>
        </mc:Fallback>
      </mc:AlternateContent>
      <p:sp>
        <p:nvSpPr>
          <p:cNvPr id="35" name="Right Brace 34"/>
          <p:cNvSpPr/>
          <p:nvPr/>
        </p:nvSpPr>
        <p:spPr>
          <a:xfrm rot="19309665">
            <a:off x="7691779" y="1671248"/>
            <a:ext cx="233708" cy="406759"/>
          </a:xfrm>
          <a:prstGeom prst="rightBrace">
            <a:avLst>
              <a:gd name="adj1" fmla="val 8333"/>
              <a:gd name="adj2" fmla="val 45654"/>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7" name="Straight Connector 36"/>
          <p:cNvCxnSpPr>
            <a:endCxn id="13" idx="5"/>
          </p:cNvCxnSpPr>
          <p:nvPr/>
        </p:nvCxnSpPr>
        <p:spPr>
          <a:xfrm>
            <a:off x="6806546" y="2973662"/>
            <a:ext cx="746760" cy="8371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8" name="TextBox 37"/>
              <p:cNvSpPr txBox="1"/>
              <p:nvPr/>
            </p:nvSpPr>
            <p:spPr>
              <a:xfrm>
                <a:off x="7170626" y="3165528"/>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𝑟</m:t>
                      </m:r>
                    </m:oMath>
                  </m:oMathPara>
                </a14:m>
                <a:endParaRPr lang="en-US" dirty="0"/>
              </a:p>
            </p:txBody>
          </p:sp>
        </mc:Choice>
        <mc:Fallback>
          <p:sp>
            <p:nvSpPr>
              <p:cNvPr id="38" name="TextBox 37"/>
              <p:cNvSpPr txBox="1">
                <a:spLocks noRot="1" noChangeAspect="1" noMove="1" noResize="1" noEditPoints="1" noAdjustHandles="1" noChangeArrowheads="1" noChangeShapeType="1" noTextEdit="1"/>
              </p:cNvSpPr>
              <p:nvPr/>
            </p:nvSpPr>
            <p:spPr>
              <a:xfrm>
                <a:off x="7170626" y="3165528"/>
                <a:ext cx="171777" cy="276999"/>
              </a:xfrm>
              <a:prstGeom prst="rect">
                <a:avLst/>
              </a:prstGeom>
              <a:blipFill rotWithShape="1">
                <a:blip r:embed="rId11"/>
                <a:stretch>
                  <a:fillRect l="-120" t="-19" r="-18173" b="69"/>
                </a:stretch>
              </a:blipFill>
            </p:spPr>
            <p:txBody>
              <a:bodyPr/>
              <a:lstStyle/>
              <a:p>
                <a:r>
                  <a:rPr lang="zh-CN" altLang="en-US">
                    <a:noFill/>
                  </a:rPr>
                  <a:t> </a:t>
                </a:r>
              </a:p>
            </p:txBody>
          </p:sp>
        </mc:Fallback>
      </mc:AlternateContent>
      <p:sp>
        <p:nvSpPr>
          <p:cNvPr id="42" name="Right Brace 41"/>
          <p:cNvSpPr/>
          <p:nvPr/>
        </p:nvSpPr>
        <p:spPr>
          <a:xfrm rot="3307985">
            <a:off x="7556847" y="2456555"/>
            <a:ext cx="236492" cy="570325"/>
          </a:xfrm>
          <a:prstGeom prst="rightBrace">
            <a:avLst>
              <a:gd name="adj1" fmla="val 8333"/>
              <a:gd name="adj2" fmla="val 45654"/>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3" name="TextBox 42"/>
              <p:cNvSpPr txBox="1"/>
              <p:nvPr/>
            </p:nvSpPr>
            <p:spPr>
              <a:xfrm>
                <a:off x="7572917" y="2800729"/>
                <a:ext cx="30739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𝑎</m:t>
                          </m:r>
                        </m:e>
                        <m:sub>
                          <m:r>
                            <a:rPr lang="en-GB" b="0" i="1" smtClean="0">
                              <a:solidFill>
                                <a:srgbClr val="FF0000"/>
                              </a:solidFill>
                              <a:latin typeface="Cambria Math" panose="02040503050406030204" pitchFamily="18" charset="0"/>
                            </a:rPr>
                            <m:t>𝑛</m:t>
                          </m:r>
                        </m:sub>
                      </m:sSub>
                    </m:oMath>
                  </m:oMathPara>
                </a14:m>
                <a:endParaRPr lang="en-US" dirty="0">
                  <a:solidFill>
                    <a:srgbClr val="FF0000"/>
                  </a:solidFill>
                </a:endParaRPr>
              </a:p>
            </p:txBody>
          </p:sp>
        </mc:Choice>
        <mc:Fallback>
          <p:sp>
            <p:nvSpPr>
              <p:cNvPr id="43" name="TextBox 42"/>
              <p:cNvSpPr txBox="1">
                <a:spLocks noRot="1" noChangeAspect="1" noMove="1" noResize="1" noEditPoints="1" noAdjustHandles="1" noChangeArrowheads="1" noChangeShapeType="1" noTextEdit="1"/>
              </p:cNvSpPr>
              <p:nvPr/>
            </p:nvSpPr>
            <p:spPr>
              <a:xfrm>
                <a:off x="7572917" y="2800729"/>
                <a:ext cx="307392" cy="276999"/>
              </a:xfrm>
              <a:prstGeom prst="rect">
                <a:avLst/>
              </a:prstGeom>
              <a:blipFill rotWithShape="1">
                <a:blip r:embed="rId12"/>
                <a:stretch>
                  <a:fillRect l="-176" t="-137" r="-10136" b="18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4" name="TextBox 43"/>
              <p:cNvSpPr txBox="1"/>
              <p:nvPr/>
            </p:nvSpPr>
            <p:spPr>
              <a:xfrm>
                <a:off x="7841764" y="2163782"/>
                <a:ext cx="20601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oMath>
                  </m:oMathPara>
                </a14:m>
                <a:endParaRPr lang="en-US" dirty="0"/>
              </a:p>
            </p:txBody>
          </p:sp>
        </mc:Choice>
        <mc:Fallback>
          <p:sp>
            <p:nvSpPr>
              <p:cNvPr id="44" name="TextBox 43"/>
              <p:cNvSpPr txBox="1">
                <a:spLocks noRot="1" noChangeAspect="1" noMove="1" noResize="1" noEditPoints="1" noAdjustHandles="1" noChangeArrowheads="1" noChangeShapeType="1" noTextEdit="1"/>
              </p:cNvSpPr>
              <p:nvPr/>
            </p:nvSpPr>
            <p:spPr>
              <a:xfrm>
                <a:off x="7841764" y="2163782"/>
                <a:ext cx="206018" cy="276999"/>
              </a:xfrm>
              <a:prstGeom prst="rect">
                <a:avLst/>
              </a:prstGeom>
              <a:blipFill rotWithShape="1">
                <a:blip r:embed="rId13"/>
                <a:stretch>
                  <a:fillRect l="-72" t="-122" r="-14896" b="17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5" name="Rectangle 44"/>
              <p:cNvSpPr/>
              <p:nvPr/>
            </p:nvSpPr>
            <p:spPr>
              <a:xfrm>
                <a:off x="3449190" y="2885971"/>
                <a:ext cx="1323183" cy="83106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𝑎</m:t>
                          </m:r>
                        </m:e>
                        <m:sub>
                          <m:r>
                            <a:rPr lang="en-GB" sz="2400" b="0" i="1" smtClean="0">
                              <a:latin typeface="Cambria Math" panose="02040503050406030204" pitchFamily="18" charset="0"/>
                            </a:rPr>
                            <m:t>𝑛</m:t>
                          </m:r>
                        </m:sub>
                      </m:sSub>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𝑣</m:t>
                              </m:r>
                            </m:e>
                            <m:sup>
                              <m:r>
                                <a:rPr lang="en-GB" sz="2400" b="0" i="1" smtClean="0">
                                  <a:latin typeface="Cambria Math" panose="02040503050406030204" pitchFamily="18" charset="0"/>
                                </a:rPr>
                                <m:t>2</m:t>
                              </m:r>
                            </m:sup>
                          </m:sSup>
                        </m:num>
                        <m:den>
                          <m:r>
                            <a:rPr lang="en-GB" sz="2400" b="0" i="1" smtClean="0">
                              <a:latin typeface="Cambria Math" panose="02040503050406030204" pitchFamily="18" charset="0"/>
                            </a:rPr>
                            <m:t>𝑟</m:t>
                          </m:r>
                        </m:den>
                      </m:f>
                    </m:oMath>
                  </m:oMathPara>
                </a14:m>
                <a:endParaRPr lang="en-US" sz="2400" dirty="0"/>
              </a:p>
            </p:txBody>
          </p:sp>
        </mc:Choice>
        <mc:Fallback>
          <p:sp>
            <p:nvSpPr>
              <p:cNvPr id="45" name="Rectangle 44"/>
              <p:cNvSpPr>
                <a:spLocks noRot="1" noChangeAspect="1" noMove="1" noResize="1" noEditPoints="1" noAdjustHandles="1" noChangeArrowheads="1" noChangeShapeType="1" noTextEdit="1"/>
              </p:cNvSpPr>
              <p:nvPr/>
            </p:nvSpPr>
            <p:spPr>
              <a:xfrm>
                <a:off x="3449190" y="2885971"/>
                <a:ext cx="1323183" cy="831061"/>
              </a:xfrm>
              <a:prstGeom prst="rect">
                <a:avLst/>
              </a:prstGeom>
              <a:blipFill rotWithShape="1">
                <a:blip r:embed="rId14"/>
                <a:stretch>
                  <a:fillRect l="-38" t="-64" r="26" b="45"/>
                </a:stretch>
              </a:blipFill>
            </p:spPr>
            <p:txBody>
              <a:bodyPr/>
              <a:lstStyle/>
              <a:p>
                <a:r>
                  <a:rPr lang="zh-CN" altLang="en-US">
                    <a:noFill/>
                  </a:rPr>
                  <a:t> </a:t>
                </a:r>
              </a:p>
            </p:txBody>
          </p:sp>
        </mc:Fallback>
      </mc:AlternateContent>
      <p:sp>
        <p:nvSpPr>
          <p:cNvPr id="46" name="Right Arrow 45"/>
          <p:cNvSpPr/>
          <p:nvPr/>
        </p:nvSpPr>
        <p:spPr>
          <a:xfrm>
            <a:off x="3293793" y="5223992"/>
            <a:ext cx="1234480" cy="4128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7" name="Rectangle 46"/>
              <p:cNvSpPr/>
              <p:nvPr/>
            </p:nvSpPr>
            <p:spPr>
              <a:xfrm>
                <a:off x="4759033" y="5146540"/>
                <a:ext cx="1968809" cy="58477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rPr>
                            <m:t>𝑎</m:t>
                          </m:r>
                        </m:e>
                        <m:sub>
                          <m:r>
                            <a:rPr lang="en-GB" sz="3200" b="0" i="1" smtClean="0">
                              <a:latin typeface="Cambria Math" panose="02040503050406030204" pitchFamily="18" charset="0"/>
                            </a:rPr>
                            <m:t>𝑛</m:t>
                          </m:r>
                        </m:sub>
                      </m:sSub>
                      <m:r>
                        <a:rPr lang="en-GB" sz="3200" b="0" i="1" smtClean="0">
                          <a:latin typeface="Cambria Math" panose="02040503050406030204" pitchFamily="18" charset="0"/>
                        </a:rPr>
                        <m:t>=</m:t>
                      </m:r>
                      <m:r>
                        <a:rPr lang="en-GB" sz="3200" b="0" i="1" smtClean="0">
                          <a:latin typeface="Cambria Math" panose="02040503050406030204" pitchFamily="18" charset="0"/>
                        </a:rPr>
                        <m:t>𝑟</m:t>
                      </m:r>
                      <m:sSup>
                        <m:sSupPr>
                          <m:ctrlPr>
                            <a:rPr lang="en-GB" sz="3200" b="0" i="1" smtClean="0">
                              <a:latin typeface="Cambria Math" panose="02040503050406030204" pitchFamily="18" charset="0"/>
                            </a:rPr>
                          </m:ctrlPr>
                        </m:sSupPr>
                        <m:e>
                          <m:r>
                            <a:rPr lang="en-GB" sz="3200" b="0" i="1" smtClean="0">
                              <a:latin typeface="Cambria Math" panose="02040503050406030204" pitchFamily="18" charset="0"/>
                              <a:ea typeface="Cambria Math" panose="02040503050406030204" pitchFamily="18" charset="0"/>
                            </a:rPr>
                            <m:t>𝜔</m:t>
                          </m:r>
                        </m:e>
                        <m:sup>
                          <m:r>
                            <a:rPr lang="en-GB" sz="3200" b="0" i="1" smtClean="0">
                              <a:latin typeface="Cambria Math" panose="02040503050406030204" pitchFamily="18" charset="0"/>
                            </a:rPr>
                            <m:t>2</m:t>
                          </m:r>
                        </m:sup>
                      </m:sSup>
                    </m:oMath>
                  </m:oMathPara>
                </a14:m>
                <a:endParaRPr lang="en-US" sz="3200" dirty="0"/>
              </a:p>
            </p:txBody>
          </p:sp>
        </mc:Choice>
        <mc:Fallback>
          <p:sp>
            <p:nvSpPr>
              <p:cNvPr id="47" name="Rectangle 46"/>
              <p:cNvSpPr>
                <a:spLocks noRot="1" noChangeAspect="1" noMove="1" noResize="1" noEditPoints="1" noAdjustHandles="1" noChangeArrowheads="1" noChangeShapeType="1" noTextEdit="1"/>
              </p:cNvSpPr>
              <p:nvPr/>
            </p:nvSpPr>
            <p:spPr>
              <a:xfrm>
                <a:off x="4759033" y="5146540"/>
                <a:ext cx="1968809" cy="584775"/>
              </a:xfrm>
              <a:prstGeom prst="rect">
                <a:avLst/>
              </a:prstGeom>
              <a:blipFill rotWithShape="1">
                <a:blip r:embed="rId15"/>
                <a:stretch>
                  <a:fillRect l="-17" t="-86" r="1" b="7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0" name="TextBox 49"/>
              <p:cNvSpPr txBox="1"/>
              <p:nvPr/>
            </p:nvSpPr>
            <p:spPr>
              <a:xfrm>
                <a:off x="625031" y="6128168"/>
                <a:ext cx="4567854" cy="369332"/>
              </a:xfrm>
              <a:prstGeom prst="rect">
                <a:avLst/>
              </a:prstGeom>
              <a:noFill/>
            </p:spPr>
            <p:txBody>
              <a:bodyPr wrap="none" rtlCol="0">
                <a:spAutoFit/>
              </a:bodyPr>
              <a:lstStyle/>
              <a:p>
                <a:r>
                  <a:rPr lang="en-GB" dirty="0"/>
                  <a:t>If the motion is uniform circular motion, </a:t>
                </a:r>
                <a14:m>
                  <m:oMath xmlns:m="http://schemas.openxmlformats.org/officeDocument/2006/math">
                    <m:r>
                      <a:rPr lang="en-GB" i="1" smtClean="0">
                        <a:latin typeface="Cambria Math" panose="02040503050406030204" pitchFamily="18" charset="0"/>
                        <a:ea typeface="Cambria Math" panose="02040503050406030204" pitchFamily="18" charset="0"/>
                      </a:rPr>
                      <m:t>𝛼</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0</m:t>
                    </m:r>
                  </m:oMath>
                </a14:m>
                <a:endParaRPr lang="en-US" dirty="0"/>
              </a:p>
            </p:txBody>
          </p:sp>
        </mc:Choice>
        <mc:Fallback>
          <p:sp>
            <p:nvSpPr>
              <p:cNvPr id="50" name="TextBox 49"/>
              <p:cNvSpPr txBox="1">
                <a:spLocks noRot="1" noChangeAspect="1" noMove="1" noResize="1" noEditPoints="1" noAdjustHandles="1" noChangeArrowheads="1" noChangeShapeType="1" noTextEdit="1"/>
              </p:cNvSpPr>
              <p:nvPr/>
            </p:nvSpPr>
            <p:spPr>
              <a:xfrm>
                <a:off x="625031" y="6128168"/>
                <a:ext cx="4567854" cy="369332"/>
              </a:xfrm>
              <a:prstGeom prst="rect">
                <a:avLst/>
              </a:prstGeom>
              <a:blipFill rotWithShape="1">
                <a:blip r:embed="rId16"/>
                <a:stretch>
                  <a:fillRect l="-4" t="-113" r="11" b="49"/>
                </a:stretch>
              </a:blipFill>
            </p:spPr>
            <p:txBody>
              <a:bodyPr/>
              <a:lstStyle/>
              <a:p>
                <a:r>
                  <a:rPr lang="zh-CN" altLang="en-US">
                    <a:noFill/>
                  </a:rPr>
                  <a:t> </a:t>
                </a:r>
              </a:p>
            </p:txBody>
          </p:sp>
        </mc:Fallback>
      </mc:AlternateContent>
      <p:sp>
        <p:nvSpPr>
          <p:cNvPr id="51" name="Right Arrow 50"/>
          <p:cNvSpPr/>
          <p:nvPr/>
        </p:nvSpPr>
        <p:spPr>
          <a:xfrm>
            <a:off x="5192885" y="6128168"/>
            <a:ext cx="648072" cy="412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52" name="TextBox 51"/>
              <p:cNvSpPr txBox="1"/>
              <p:nvPr/>
            </p:nvSpPr>
            <p:spPr>
              <a:xfrm>
                <a:off x="5865562" y="6197889"/>
                <a:ext cx="2140522" cy="276999"/>
              </a:xfrm>
              <a:prstGeom prst="rect">
                <a:avLst/>
              </a:prstGeom>
              <a:noFill/>
            </p:spPr>
            <p:txBody>
              <a:bodyPr wrap="none" lIns="0" tIns="0" rIns="0" bIns="0" rtlCol="0">
                <a:spAutoFit/>
              </a:bodyPr>
              <a:lstStyle/>
              <a:p>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𝑡</m:t>
                        </m:r>
                      </m:sub>
                    </m:sSub>
                    <m:r>
                      <a:rPr lang="en-GB" b="0" i="1" smtClean="0">
                        <a:latin typeface="Cambria Math" panose="02040503050406030204" pitchFamily="18" charset="0"/>
                      </a:rPr>
                      <m:t>=</m:t>
                    </m:r>
                    <m:r>
                      <a:rPr lang="en-GB" b="0" i="1" smtClean="0">
                        <a:latin typeface="Cambria Math" panose="02040503050406030204" pitchFamily="18" charset="0"/>
                      </a:rPr>
                      <m:t>0</m:t>
                    </m:r>
                  </m:oMath>
                </a14:m>
                <a:r>
                  <a:rPr lang="en-US" dirty="0"/>
                  <a:t>, </a:t>
                </a:r>
                <a14:m>
                  <m:oMath xmlns:m="http://schemas.openxmlformats.org/officeDocument/2006/math">
                    <m:r>
                      <a:rPr lang="en-GB" b="0" i="1" smtClean="0">
                        <a:latin typeface="Cambria Math" panose="02040503050406030204" pitchFamily="18" charset="0"/>
                      </a:rPr>
                      <m:t>𝑎</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𝑛</m:t>
                        </m:r>
                      </m:sub>
                    </m:sSub>
                    <m:r>
                      <a:rPr lang="en-GB" b="0" i="1" smtClean="0">
                        <a:latin typeface="Cambria Math" panose="02040503050406030204" pitchFamily="18" charset="0"/>
                      </a:rPr>
                      <m:t>=</m:t>
                    </m:r>
                    <m:r>
                      <a:rPr lang="en-GB" b="0" i="1" smtClean="0">
                        <a:latin typeface="Cambria Math" panose="02040503050406030204" pitchFamily="18" charset="0"/>
                      </a:rPr>
                      <m:t>𝑟</m:t>
                    </m:r>
                    <m:sSup>
                      <m:sSupPr>
                        <m:ctrlPr>
                          <a:rPr lang="en-GB" b="0" i="1" smtClean="0">
                            <a:latin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𝜔</m:t>
                        </m:r>
                      </m:e>
                      <m:sup>
                        <m:r>
                          <a:rPr lang="en-GB" b="0" i="1" smtClean="0">
                            <a:latin typeface="Cambria Math" panose="02040503050406030204" pitchFamily="18" charset="0"/>
                          </a:rPr>
                          <m:t>2</m:t>
                        </m:r>
                      </m:sup>
                    </m:sSup>
                  </m:oMath>
                </a14:m>
                <a:endParaRPr lang="en-US" dirty="0"/>
              </a:p>
            </p:txBody>
          </p:sp>
        </mc:Choice>
        <mc:Fallback>
          <p:sp>
            <p:nvSpPr>
              <p:cNvPr id="52" name="TextBox 51"/>
              <p:cNvSpPr txBox="1">
                <a:spLocks noRot="1" noChangeAspect="1" noMove="1" noResize="1" noEditPoints="1" noAdjustHandles="1" noChangeArrowheads="1" noChangeShapeType="1" noTextEdit="1"/>
              </p:cNvSpPr>
              <p:nvPr/>
            </p:nvSpPr>
            <p:spPr>
              <a:xfrm>
                <a:off x="5865562" y="6197889"/>
                <a:ext cx="2140522" cy="276999"/>
              </a:xfrm>
              <a:prstGeom prst="rect">
                <a:avLst/>
              </a:prstGeom>
              <a:blipFill rotWithShape="1">
                <a:blip r:embed="rId17"/>
                <a:stretch>
                  <a:fillRect l="-3" t="-104" r="-771" b="-1679"/>
                </a:stretch>
              </a:blipFill>
            </p:spPr>
            <p:txBody>
              <a:bodyPr/>
              <a:lstStyle/>
              <a:p>
                <a:r>
                  <a:rPr lang="zh-CN" altLang="en-US">
                    <a:noFill/>
                  </a:rPr>
                  <a:t> </a:t>
                </a:r>
              </a:p>
            </p:txBody>
          </p:sp>
        </mc:Fallback>
      </mc:AlternateContent>
      <p:sp>
        <p:nvSpPr>
          <p:cNvPr id="53" name="TextBox 52"/>
          <p:cNvSpPr txBox="1"/>
          <p:nvPr/>
        </p:nvSpPr>
        <p:spPr>
          <a:xfrm>
            <a:off x="6699503" y="4648224"/>
            <a:ext cx="2604729" cy="646331"/>
          </a:xfrm>
          <a:prstGeom prst="rect">
            <a:avLst/>
          </a:prstGeom>
          <a:noFill/>
        </p:spPr>
        <p:txBody>
          <a:bodyPr wrap="square" rtlCol="0">
            <a:spAutoFit/>
          </a:bodyPr>
          <a:lstStyle/>
          <a:p>
            <a:r>
              <a:rPr lang="en-GB" dirty="0">
                <a:solidFill>
                  <a:srgbClr val="FF0000"/>
                </a:solidFill>
              </a:rPr>
              <a:t>Important to remember (or to find by yourself)</a:t>
            </a:r>
            <a:endParaRPr lang="en-US" dirty="0">
              <a:solidFill>
                <a:srgbClr val="FF0000"/>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ounded Rectangle 48"/>
          <p:cNvSpPr/>
          <p:nvPr/>
        </p:nvSpPr>
        <p:spPr>
          <a:xfrm>
            <a:off x="1547664" y="2212216"/>
            <a:ext cx="1832965" cy="5847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p:cNvSpPr/>
          <p:nvPr/>
        </p:nvSpPr>
        <p:spPr>
          <a:xfrm>
            <a:off x="1697728" y="1484784"/>
            <a:ext cx="1477392" cy="5626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 name="Title 1"/>
              <p:cNvSpPr>
                <a:spLocks noGrp="1"/>
              </p:cNvSpPr>
              <p:nvPr>
                <p:ph type="title"/>
              </p:nvPr>
            </p:nvSpPr>
            <p:spPr>
              <a:xfrm>
                <a:off x="1043608" y="116632"/>
                <a:ext cx="8229600" cy="1143000"/>
              </a:xfrm>
            </p:spPr>
            <p:txBody>
              <a:bodyPr/>
              <a:lstStyle/>
              <a:p>
                <a:r>
                  <a:rPr lang="en-GB" sz="2800" dirty="0"/>
                  <a:t>Relation between angular kinematics and linear acceleration vector </a:t>
                </a:r>
                <a14:m>
                  <m:oMath xmlns:m="http://schemas.openxmlformats.org/officeDocument/2006/math">
                    <m:acc>
                      <m:accPr>
                        <m:chr m:val="⃗"/>
                        <m:ctrlPr>
                          <a:rPr lang="en-GB" sz="2800" i="1" smtClean="0">
                            <a:latin typeface="Cambria Math" panose="02040503050406030204" pitchFamily="18" charset="0"/>
                          </a:rPr>
                        </m:ctrlPr>
                      </m:accPr>
                      <m:e>
                        <m:r>
                          <a:rPr lang="en-GB" sz="2800" b="0" i="1" smtClean="0">
                            <a:latin typeface="Cambria Math" panose="02040503050406030204" pitchFamily="18" charset="0"/>
                          </a:rPr>
                          <m:t>𝑎</m:t>
                        </m:r>
                      </m:e>
                    </m:acc>
                  </m:oMath>
                </a14:m>
                <a:endParaRPr lang="en-US" sz="2800" dirty="0"/>
              </a:p>
            </p:txBody>
          </p:sp>
        </mc:Choice>
        <mc:Fallback>
          <p:sp>
            <p:nvSpPr>
              <p:cNvPr id="2" name="Title 1"/>
              <p:cNvSpPr>
                <a:spLocks noRot="1" noChangeAspect="1" noMove="1" noResize="1" noEditPoints="1" noAdjustHandles="1" noChangeArrowheads="1" noChangeShapeType="1" noTextEdit="1"/>
              </p:cNvSpPr>
              <p:nvPr>
                <p:ph type="title"/>
              </p:nvPr>
            </p:nvSpPr>
            <p:spPr>
              <a:xfrm>
                <a:off x="1043608" y="116632"/>
                <a:ext cx="8229600" cy="1143000"/>
              </a:xfrm>
              <a:blipFill rotWithShape="1">
                <a:blip r:embed="rId1"/>
                <a:stretch>
                  <a:fillRect l="-4" t="-37" r="4" b="37"/>
                </a:stretch>
              </a:blipFill>
            </p:spPr>
            <p:txBody>
              <a:bodyPr/>
              <a:lstStyle/>
              <a:p>
                <a:r>
                  <a:rPr lang="zh-CN" altLang="en-US">
                    <a:noFill/>
                  </a:rPr>
                  <a:t> </a:t>
                </a:r>
              </a:p>
            </p:txBody>
          </p:sp>
        </mc:Fallback>
      </mc:AlternateContent>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12" name="TextBox 11"/>
              <p:cNvSpPr txBox="1"/>
              <p:nvPr/>
            </p:nvSpPr>
            <p:spPr>
              <a:xfrm>
                <a:off x="1697728" y="1484784"/>
                <a:ext cx="1407795" cy="49212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200" b="1" i="1" smtClean="0">
                              <a:solidFill>
                                <a:srgbClr val="FF0000"/>
                              </a:solidFill>
                              <a:latin typeface="Cambria Math" panose="02040503050406030204" pitchFamily="18" charset="0"/>
                            </a:rPr>
                          </m:ctrlPr>
                        </m:sSubPr>
                        <m:e>
                          <m:r>
                            <a:rPr lang="en-GB" sz="3200" b="1" i="1" smtClean="0">
                              <a:solidFill>
                                <a:srgbClr val="FF0000"/>
                              </a:solidFill>
                              <a:latin typeface="Cambria Math" panose="02040503050406030204" pitchFamily="18" charset="0"/>
                            </a:rPr>
                            <m:t>𝒂</m:t>
                          </m:r>
                        </m:e>
                        <m:sub>
                          <m:r>
                            <a:rPr lang="en-GB" sz="3200" b="1" i="1" smtClean="0">
                              <a:solidFill>
                                <a:srgbClr val="FF0000"/>
                              </a:solidFill>
                              <a:latin typeface="Cambria Math" panose="02040503050406030204" pitchFamily="18" charset="0"/>
                            </a:rPr>
                            <m:t>𝒕</m:t>
                          </m:r>
                        </m:sub>
                      </m:sSub>
                      <m:r>
                        <a:rPr lang="en-GB" sz="3200" b="1" i="1" smtClean="0">
                          <a:solidFill>
                            <a:srgbClr val="FF0000"/>
                          </a:solidFill>
                          <a:latin typeface="Cambria Math" panose="02040503050406030204" pitchFamily="18" charset="0"/>
                        </a:rPr>
                        <m:t>=</m:t>
                      </m:r>
                      <m:r>
                        <a:rPr lang="en-GB" sz="3200" b="1" i="1" smtClean="0">
                          <a:solidFill>
                            <a:srgbClr val="FF0000"/>
                          </a:solidFill>
                          <a:latin typeface="Cambria Math" panose="02040503050406030204" pitchFamily="18" charset="0"/>
                        </a:rPr>
                        <m:t>𝒓</m:t>
                      </m:r>
                      <m:r>
                        <a:rPr lang="en-GB" sz="3200" b="1" i="1" smtClean="0">
                          <a:solidFill>
                            <a:srgbClr val="FF0000"/>
                          </a:solidFill>
                          <a:latin typeface="Cambria Math" panose="02040503050406030204" pitchFamily="18" charset="0"/>
                          <a:ea typeface="MS Mincho" charset="0"/>
                          <a:cs typeface="Cambria Math" panose="02040503050406030204" pitchFamily="18" charset="0"/>
                        </a:rPr>
                        <m:t>𝜶</m:t>
                      </m:r>
                    </m:oMath>
                  </m:oMathPara>
                </a14:m>
                <a:endParaRPr lang="en-GB" sz="3200" b="1" i="1" dirty="0" smtClean="0">
                  <a:solidFill>
                    <a:srgbClr val="FF0000"/>
                  </a:solidFill>
                  <a:latin typeface="Cambria Math" panose="02040503050406030204" pitchFamily="18" charset="0"/>
                  <a:ea typeface="MS Mincho" charset="0"/>
                  <a:cs typeface="Cambria Math" panose="02040503050406030204" pitchFamily="18" charset="0"/>
                </a:endParaRPr>
              </a:p>
            </p:txBody>
          </p:sp>
        </mc:Choice>
        <mc:Fallback>
          <p:sp>
            <p:nvSpPr>
              <p:cNvPr id="12" name="TextBox 11"/>
              <p:cNvSpPr txBox="1">
                <a:spLocks noRot="1" noChangeAspect="1" noMove="1" noResize="1" noEditPoints="1" noAdjustHandles="1" noChangeArrowheads="1" noChangeShapeType="1" noTextEdit="1"/>
              </p:cNvSpPr>
              <p:nvPr/>
            </p:nvSpPr>
            <p:spPr>
              <a:xfrm>
                <a:off x="1697728" y="1484784"/>
                <a:ext cx="1407795" cy="492125"/>
              </a:xfrm>
              <a:prstGeom prst="rect">
                <a:avLst/>
              </a:prstGeom>
              <a:blipFill rotWithShape="1">
                <a:blip r:embed="rId2"/>
                <a:stretch>
                  <a:fillRect l="-26" t="-31" r="-8318" b="31"/>
                </a:stretch>
              </a:blipFill>
            </p:spPr>
            <p:txBody>
              <a:bodyPr/>
              <a:lstStyle/>
              <a:p>
                <a:r>
                  <a:rPr lang="zh-CN" altLang="en-US">
                    <a:noFill/>
                  </a:rPr>
                  <a:t> </a:t>
                </a:r>
              </a:p>
            </p:txBody>
          </p:sp>
        </mc:Fallback>
      </mc:AlternateContent>
      <p:sp>
        <p:nvSpPr>
          <p:cNvPr id="13" name="Oval 12"/>
          <p:cNvSpPr/>
          <p:nvPr/>
        </p:nvSpPr>
        <p:spPr>
          <a:xfrm>
            <a:off x="5670750" y="1789694"/>
            <a:ext cx="2205552" cy="236793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538542" y="2169592"/>
            <a:ext cx="288032" cy="2529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flipH="1">
            <a:off x="6876256" y="2274261"/>
            <a:ext cx="777800" cy="217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0" name="TextBox 19"/>
              <p:cNvSpPr txBox="1"/>
              <p:nvPr/>
            </p:nvSpPr>
            <p:spPr>
              <a:xfrm>
                <a:off x="6591998" y="2145516"/>
                <a:ext cx="19159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𝑎</m:t>
                          </m:r>
                        </m:e>
                      </m:acc>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6591998" y="2145516"/>
                <a:ext cx="191591" cy="276999"/>
              </a:xfrm>
              <a:prstGeom prst="rect">
                <a:avLst/>
              </a:prstGeom>
              <a:blipFill rotWithShape="1">
                <a:blip r:embed="rId3"/>
                <a:stretch>
                  <a:fillRect l="-33" t="-175" r="-16301" b="-233"/>
                </a:stretch>
              </a:blipFill>
            </p:spPr>
            <p:txBody>
              <a:bodyPr/>
              <a:lstStyle/>
              <a:p>
                <a:r>
                  <a:rPr lang="zh-CN" altLang="en-US">
                    <a:noFill/>
                  </a:rPr>
                  <a:t> </a:t>
                </a:r>
              </a:p>
            </p:txBody>
          </p:sp>
        </mc:Fallback>
      </mc:AlternateContent>
      <p:cxnSp>
        <p:nvCxnSpPr>
          <p:cNvPr id="22" name="Straight Arrow Connector 21"/>
          <p:cNvCxnSpPr/>
          <p:nvPr/>
        </p:nvCxnSpPr>
        <p:spPr>
          <a:xfrm flipH="1" flipV="1">
            <a:off x="7148104" y="1656409"/>
            <a:ext cx="505953" cy="577669"/>
          </a:xfrm>
          <a:prstGeom prst="straightConnector1">
            <a:avLst/>
          </a:prstGeom>
          <a:ln>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6876256" y="1656409"/>
            <a:ext cx="758081" cy="62760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6783589" y="1656409"/>
            <a:ext cx="1661397" cy="1317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6940174" y="2274262"/>
            <a:ext cx="402229" cy="50666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2" name="TextBox 31"/>
              <p:cNvSpPr txBox="1"/>
              <p:nvPr/>
            </p:nvSpPr>
            <p:spPr>
              <a:xfrm>
                <a:off x="6981152" y="1416966"/>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6981152" y="1416966"/>
                <a:ext cx="189474" cy="276999"/>
              </a:xfrm>
              <a:prstGeom prst="rect">
                <a:avLst/>
              </a:prstGeom>
              <a:blipFill rotWithShape="1">
                <a:blip r:embed="rId4"/>
                <a:stretch>
                  <a:fillRect l="-315" t="-101" r="-15978" b="-53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3" name="TextBox 32"/>
              <p:cNvSpPr txBox="1"/>
              <p:nvPr/>
            </p:nvSpPr>
            <p:spPr>
              <a:xfrm>
                <a:off x="6468952" y="2956783"/>
                <a:ext cx="21884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𝑂</m:t>
                      </m:r>
                    </m:oMath>
                  </m:oMathPara>
                </a14:m>
                <a:endParaRPr lang="en-US" dirty="0"/>
              </a:p>
            </p:txBody>
          </p:sp>
        </mc:Choice>
        <mc:Fallback>
          <p:sp>
            <p:nvSpPr>
              <p:cNvPr id="33" name="TextBox 32"/>
              <p:cNvSpPr txBox="1">
                <a:spLocks noRot="1" noChangeAspect="1" noMove="1" noResize="1" noEditPoints="1" noAdjustHandles="1" noChangeArrowheads="1" noChangeShapeType="1" noTextEdit="1"/>
              </p:cNvSpPr>
              <p:nvPr/>
            </p:nvSpPr>
            <p:spPr>
              <a:xfrm>
                <a:off x="6468952" y="2956783"/>
                <a:ext cx="218842" cy="276999"/>
              </a:xfrm>
              <a:prstGeom prst="rect">
                <a:avLst/>
              </a:prstGeom>
              <a:blipFill rotWithShape="1">
                <a:blip r:embed="rId5"/>
                <a:stretch>
                  <a:fillRect l="-95" t="-81" r="-13940" b="13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4" name="TextBox 33"/>
              <p:cNvSpPr txBox="1"/>
              <p:nvPr/>
            </p:nvSpPr>
            <p:spPr>
              <a:xfrm>
                <a:off x="7825563" y="1555465"/>
                <a:ext cx="27372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𝑎</m:t>
                          </m:r>
                        </m:e>
                        <m:sub>
                          <m:r>
                            <a:rPr lang="en-GB" b="0" i="1" smtClean="0">
                              <a:solidFill>
                                <a:srgbClr val="FF0000"/>
                              </a:solidFill>
                              <a:latin typeface="Cambria Math" panose="02040503050406030204" pitchFamily="18" charset="0"/>
                            </a:rPr>
                            <m:t>𝑡</m:t>
                          </m:r>
                        </m:sub>
                      </m:sSub>
                    </m:oMath>
                  </m:oMathPara>
                </a14:m>
                <a:endParaRPr lang="en-US" dirty="0">
                  <a:solidFill>
                    <a:srgbClr val="FF0000"/>
                  </a:solidFill>
                </a:endParaRPr>
              </a:p>
            </p:txBody>
          </p:sp>
        </mc:Choice>
        <mc:Fallback>
          <p:sp>
            <p:nvSpPr>
              <p:cNvPr id="34" name="TextBox 33"/>
              <p:cNvSpPr txBox="1">
                <a:spLocks noRot="1" noChangeAspect="1" noMove="1" noResize="1" noEditPoints="1" noAdjustHandles="1" noChangeArrowheads="1" noChangeShapeType="1" noTextEdit="1"/>
              </p:cNvSpPr>
              <p:nvPr/>
            </p:nvSpPr>
            <p:spPr>
              <a:xfrm>
                <a:off x="7825563" y="1555465"/>
                <a:ext cx="273729" cy="276999"/>
              </a:xfrm>
              <a:prstGeom prst="rect">
                <a:avLst/>
              </a:prstGeom>
              <a:blipFill rotWithShape="1">
                <a:blip r:embed="rId6"/>
                <a:stretch>
                  <a:fillRect l="-167" t="-126" r="-11184" b="177"/>
                </a:stretch>
              </a:blipFill>
            </p:spPr>
            <p:txBody>
              <a:bodyPr/>
              <a:lstStyle/>
              <a:p>
                <a:r>
                  <a:rPr lang="zh-CN" altLang="en-US">
                    <a:noFill/>
                  </a:rPr>
                  <a:t> </a:t>
                </a:r>
              </a:p>
            </p:txBody>
          </p:sp>
        </mc:Fallback>
      </mc:AlternateContent>
      <p:sp>
        <p:nvSpPr>
          <p:cNvPr id="35" name="Right Brace 34"/>
          <p:cNvSpPr/>
          <p:nvPr/>
        </p:nvSpPr>
        <p:spPr>
          <a:xfrm rot="19309665">
            <a:off x="7691779" y="1671248"/>
            <a:ext cx="233708" cy="406759"/>
          </a:xfrm>
          <a:prstGeom prst="rightBrace">
            <a:avLst>
              <a:gd name="adj1" fmla="val 8333"/>
              <a:gd name="adj2" fmla="val 45654"/>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7" name="Straight Connector 36"/>
          <p:cNvCxnSpPr>
            <a:endCxn id="13" idx="5"/>
          </p:cNvCxnSpPr>
          <p:nvPr/>
        </p:nvCxnSpPr>
        <p:spPr>
          <a:xfrm>
            <a:off x="6806546" y="2973662"/>
            <a:ext cx="746760" cy="8371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8" name="TextBox 37"/>
              <p:cNvSpPr txBox="1"/>
              <p:nvPr/>
            </p:nvSpPr>
            <p:spPr>
              <a:xfrm>
                <a:off x="7170626" y="3165528"/>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𝑟</m:t>
                      </m:r>
                    </m:oMath>
                  </m:oMathPara>
                </a14:m>
                <a:endParaRPr lang="en-US" dirty="0"/>
              </a:p>
            </p:txBody>
          </p:sp>
        </mc:Choice>
        <mc:Fallback>
          <p:sp>
            <p:nvSpPr>
              <p:cNvPr id="38" name="TextBox 37"/>
              <p:cNvSpPr txBox="1">
                <a:spLocks noRot="1" noChangeAspect="1" noMove="1" noResize="1" noEditPoints="1" noAdjustHandles="1" noChangeArrowheads="1" noChangeShapeType="1" noTextEdit="1"/>
              </p:cNvSpPr>
              <p:nvPr/>
            </p:nvSpPr>
            <p:spPr>
              <a:xfrm>
                <a:off x="7170626" y="3165528"/>
                <a:ext cx="171777" cy="276999"/>
              </a:xfrm>
              <a:prstGeom prst="rect">
                <a:avLst/>
              </a:prstGeom>
              <a:blipFill rotWithShape="1">
                <a:blip r:embed="rId7"/>
                <a:stretch>
                  <a:fillRect l="-120" t="-19" r="-18173" b="69"/>
                </a:stretch>
              </a:blipFill>
            </p:spPr>
            <p:txBody>
              <a:bodyPr/>
              <a:lstStyle/>
              <a:p>
                <a:r>
                  <a:rPr lang="zh-CN" altLang="en-US">
                    <a:noFill/>
                  </a:rPr>
                  <a:t> </a:t>
                </a:r>
              </a:p>
            </p:txBody>
          </p:sp>
        </mc:Fallback>
      </mc:AlternateContent>
      <p:sp>
        <p:nvSpPr>
          <p:cNvPr id="42" name="Right Brace 41"/>
          <p:cNvSpPr/>
          <p:nvPr/>
        </p:nvSpPr>
        <p:spPr>
          <a:xfrm rot="3307985">
            <a:off x="7556847" y="2456555"/>
            <a:ext cx="236492" cy="570325"/>
          </a:xfrm>
          <a:prstGeom prst="rightBrace">
            <a:avLst>
              <a:gd name="adj1" fmla="val 8333"/>
              <a:gd name="adj2" fmla="val 45654"/>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3" name="TextBox 42"/>
              <p:cNvSpPr txBox="1"/>
              <p:nvPr/>
            </p:nvSpPr>
            <p:spPr>
              <a:xfrm>
                <a:off x="7572917" y="2800729"/>
                <a:ext cx="30739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GB" b="0" i="1" smtClean="0">
                              <a:solidFill>
                                <a:srgbClr val="FF0000"/>
                              </a:solidFill>
                              <a:latin typeface="Cambria Math" panose="02040503050406030204" pitchFamily="18" charset="0"/>
                            </a:rPr>
                            <m:t>𝑎</m:t>
                          </m:r>
                        </m:e>
                        <m:sub>
                          <m:r>
                            <a:rPr lang="en-GB" b="0" i="1" smtClean="0">
                              <a:solidFill>
                                <a:srgbClr val="FF0000"/>
                              </a:solidFill>
                              <a:latin typeface="Cambria Math" panose="02040503050406030204" pitchFamily="18" charset="0"/>
                            </a:rPr>
                            <m:t>𝑛</m:t>
                          </m:r>
                        </m:sub>
                      </m:sSub>
                    </m:oMath>
                  </m:oMathPara>
                </a14:m>
                <a:endParaRPr lang="en-US" dirty="0">
                  <a:solidFill>
                    <a:srgbClr val="FF0000"/>
                  </a:solidFill>
                </a:endParaRPr>
              </a:p>
            </p:txBody>
          </p:sp>
        </mc:Choice>
        <mc:Fallback>
          <p:sp>
            <p:nvSpPr>
              <p:cNvPr id="43" name="TextBox 42"/>
              <p:cNvSpPr txBox="1">
                <a:spLocks noRot="1" noChangeAspect="1" noMove="1" noResize="1" noEditPoints="1" noAdjustHandles="1" noChangeArrowheads="1" noChangeShapeType="1" noTextEdit="1"/>
              </p:cNvSpPr>
              <p:nvPr/>
            </p:nvSpPr>
            <p:spPr>
              <a:xfrm>
                <a:off x="7572917" y="2800729"/>
                <a:ext cx="307392" cy="276999"/>
              </a:xfrm>
              <a:prstGeom prst="rect">
                <a:avLst/>
              </a:prstGeom>
              <a:blipFill rotWithShape="1">
                <a:blip r:embed="rId8"/>
                <a:stretch>
                  <a:fillRect l="-176" t="-137" r="-10136" b="18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4" name="TextBox 43"/>
              <p:cNvSpPr txBox="1"/>
              <p:nvPr/>
            </p:nvSpPr>
            <p:spPr>
              <a:xfrm>
                <a:off x="7841764" y="2163782"/>
                <a:ext cx="20601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oMath>
                  </m:oMathPara>
                </a14:m>
                <a:endParaRPr lang="en-US" dirty="0"/>
              </a:p>
            </p:txBody>
          </p:sp>
        </mc:Choice>
        <mc:Fallback>
          <p:sp>
            <p:nvSpPr>
              <p:cNvPr id="44" name="TextBox 43"/>
              <p:cNvSpPr txBox="1">
                <a:spLocks noRot="1" noChangeAspect="1" noMove="1" noResize="1" noEditPoints="1" noAdjustHandles="1" noChangeArrowheads="1" noChangeShapeType="1" noTextEdit="1"/>
              </p:cNvSpPr>
              <p:nvPr/>
            </p:nvSpPr>
            <p:spPr>
              <a:xfrm>
                <a:off x="7841764" y="2163782"/>
                <a:ext cx="206018" cy="276999"/>
              </a:xfrm>
              <a:prstGeom prst="rect">
                <a:avLst/>
              </a:prstGeom>
              <a:blipFill rotWithShape="1">
                <a:blip r:embed="rId9"/>
                <a:stretch>
                  <a:fillRect l="-72" t="-122" r="-14896" b="17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7" name="Rectangle 46"/>
              <p:cNvSpPr/>
              <p:nvPr/>
            </p:nvSpPr>
            <p:spPr>
              <a:xfrm>
                <a:off x="1547664" y="2212216"/>
                <a:ext cx="1892935" cy="56642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GB" sz="3200" b="1" i="1" smtClean="0">
                              <a:solidFill>
                                <a:srgbClr val="FF0000"/>
                              </a:solidFill>
                              <a:latin typeface="Cambria Math" panose="02040503050406030204" pitchFamily="18" charset="0"/>
                            </a:rPr>
                          </m:ctrlPr>
                        </m:sSubPr>
                        <m:e>
                          <m:r>
                            <a:rPr lang="en-GB" sz="3200" b="1" i="1" smtClean="0">
                              <a:solidFill>
                                <a:srgbClr val="FF0000"/>
                              </a:solidFill>
                              <a:latin typeface="Cambria Math" panose="02040503050406030204" pitchFamily="18" charset="0"/>
                            </a:rPr>
                            <m:t>𝒂</m:t>
                          </m:r>
                        </m:e>
                        <m:sub>
                          <m:r>
                            <a:rPr lang="en-GB" sz="3200" b="1" i="1" smtClean="0">
                              <a:solidFill>
                                <a:srgbClr val="FF0000"/>
                              </a:solidFill>
                              <a:latin typeface="Cambria Math" panose="02040503050406030204" pitchFamily="18" charset="0"/>
                            </a:rPr>
                            <m:t>𝒏</m:t>
                          </m:r>
                        </m:sub>
                      </m:sSub>
                      <m:r>
                        <a:rPr lang="en-GB" sz="3200" b="1" i="1" smtClean="0">
                          <a:solidFill>
                            <a:srgbClr val="FF0000"/>
                          </a:solidFill>
                          <a:latin typeface="Cambria Math" panose="02040503050406030204" pitchFamily="18" charset="0"/>
                        </a:rPr>
                        <m:t>=</m:t>
                      </m:r>
                      <m:r>
                        <a:rPr lang="en-GB" sz="3200" b="1" i="1" smtClean="0">
                          <a:solidFill>
                            <a:srgbClr val="FF0000"/>
                          </a:solidFill>
                          <a:latin typeface="Cambria Math" panose="02040503050406030204" pitchFamily="18" charset="0"/>
                        </a:rPr>
                        <m:t>𝒓</m:t>
                      </m:r>
                      <m:sSup>
                        <m:sSupPr>
                          <m:ctrlPr>
                            <a:rPr lang="en-GB" sz="3200" b="1" i="1" smtClean="0">
                              <a:solidFill>
                                <a:srgbClr val="FF0000"/>
                              </a:solidFill>
                              <a:latin typeface="Cambria Math" panose="02040503050406030204" pitchFamily="18" charset="0"/>
                            </a:rPr>
                          </m:ctrlPr>
                        </m:sSupPr>
                        <m:e>
                          <m:r>
                            <a:rPr lang="en-GB" sz="3200" b="1" i="1" smtClean="0">
                              <a:solidFill>
                                <a:srgbClr val="FF0000"/>
                              </a:solidFill>
                              <a:latin typeface="Cambria Math" panose="02040503050406030204" pitchFamily="18" charset="0"/>
                              <a:ea typeface="Cambria Math" panose="02040503050406030204" pitchFamily="18" charset="0"/>
                            </a:rPr>
                            <m:t>𝝎</m:t>
                          </m:r>
                        </m:e>
                        <m:sup>
                          <m:r>
                            <a:rPr lang="en-GB" sz="3200" b="1" i="1" smtClean="0">
                              <a:solidFill>
                                <a:srgbClr val="FF0000"/>
                              </a:solidFill>
                              <a:latin typeface="Cambria Math" panose="02040503050406030204" pitchFamily="18" charset="0"/>
                            </a:rPr>
                            <m:t>𝟐</m:t>
                          </m:r>
                        </m:sup>
                      </m:sSup>
                    </m:oMath>
                  </m:oMathPara>
                </a14:m>
                <a:endParaRPr lang="en-GB" sz="3200" b="1" i="1" dirty="0" smtClean="0">
                  <a:solidFill>
                    <a:srgbClr val="FF0000"/>
                  </a:solidFill>
                  <a:latin typeface="Cambria Math" panose="02040503050406030204" pitchFamily="18" charset="0"/>
                  <a:cs typeface="Cambria Math" panose="02040503050406030204" pitchFamily="18" charset="0"/>
                </a:endParaRPr>
              </a:p>
            </p:txBody>
          </p:sp>
        </mc:Choice>
        <mc:Fallback>
          <p:sp>
            <p:nvSpPr>
              <p:cNvPr id="47" name="Rectangle 46"/>
              <p:cNvSpPr>
                <a:spLocks noRot="1" noChangeAspect="1" noMove="1" noResize="1" noEditPoints="1" noAdjustHandles="1" noChangeArrowheads="1" noChangeShapeType="1" noTextEdit="1"/>
              </p:cNvSpPr>
              <p:nvPr/>
            </p:nvSpPr>
            <p:spPr>
              <a:xfrm>
                <a:off x="1547664" y="2212216"/>
                <a:ext cx="1892935" cy="566420"/>
              </a:xfrm>
              <a:prstGeom prst="rect">
                <a:avLst/>
              </a:prstGeom>
              <a:blipFill rotWithShape="1">
                <a:blip r:embed="rId10"/>
                <a:stretch>
                  <a:fillRect l="-9" t="-90" r="-1735" b="9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TextBox 2"/>
              <p:cNvSpPr txBox="1"/>
              <p:nvPr/>
            </p:nvSpPr>
            <p:spPr>
              <a:xfrm>
                <a:off x="539552" y="4853525"/>
                <a:ext cx="8445672" cy="1477328"/>
              </a:xfrm>
              <a:prstGeom prst="rect">
                <a:avLst/>
              </a:prstGeom>
              <a:noFill/>
            </p:spPr>
            <p:txBody>
              <a:bodyPr wrap="square" lIns="0" tIns="0" rIns="0" bIns="0" rtlCol="0">
                <a:spAutoFit/>
              </a:bodyPr>
              <a:lstStyle/>
              <a:p>
                <a:r>
                  <a:rPr lang="en-US" sz="2400" b="1" dirty="0">
                    <a:solidFill>
                      <a:srgbClr val="FF0000"/>
                    </a:solidFill>
                  </a:rPr>
                  <a:t>Warning: </a:t>
                </a:r>
                <a:r>
                  <a:rPr lang="en-US" sz="2400" dirty="0"/>
                  <a:t>take care that as noticed by these results, the components of the acceleration vector </a:t>
                </a:r>
                <a14:m>
                  <m:oMath xmlns:m="http://schemas.openxmlformats.org/officeDocument/2006/math">
                    <m:sSub>
                      <m:sSubPr>
                        <m:ctrlPr>
                          <a:rPr lang="en-US" sz="2400" i="1" smtClean="0">
                            <a:solidFill>
                              <a:srgbClr val="FF0000"/>
                            </a:solidFill>
                            <a:latin typeface="Cambria Math" panose="02040503050406030204" pitchFamily="18" charset="0"/>
                          </a:rPr>
                        </m:ctrlPr>
                      </m:sSubPr>
                      <m:e>
                        <m:r>
                          <a:rPr lang="en-GB" sz="2400" b="0" i="1" smtClean="0">
                            <a:solidFill>
                              <a:srgbClr val="FF0000"/>
                            </a:solidFill>
                            <a:latin typeface="Cambria Math" panose="02040503050406030204" pitchFamily="18" charset="0"/>
                          </a:rPr>
                          <m:t>𝑎</m:t>
                        </m:r>
                      </m:e>
                      <m:sub>
                        <m:r>
                          <a:rPr lang="en-GB" sz="2400" b="0" i="1" smtClean="0">
                            <a:solidFill>
                              <a:srgbClr val="FF0000"/>
                            </a:solidFill>
                            <a:latin typeface="Cambria Math" panose="02040503050406030204" pitchFamily="18" charset="0"/>
                          </a:rPr>
                          <m:t>𝑡</m:t>
                        </m:r>
                      </m:sub>
                    </m:sSub>
                  </m:oMath>
                </a14:m>
                <a:r>
                  <a:rPr lang="en-US" sz="2400" dirty="0">
                    <a:solidFill>
                      <a:srgbClr val="FF0000"/>
                    </a:solidFill>
                  </a:rPr>
                  <a:t> and </a:t>
                </a:r>
                <a14:m>
                  <m:oMath xmlns:m="http://schemas.openxmlformats.org/officeDocument/2006/math">
                    <m:sSub>
                      <m:sSubPr>
                        <m:ctrlPr>
                          <a:rPr lang="en-US" sz="2400" i="1" smtClean="0">
                            <a:solidFill>
                              <a:srgbClr val="FF0000"/>
                            </a:solidFill>
                            <a:latin typeface="Cambria Math" panose="02040503050406030204" pitchFamily="18" charset="0"/>
                          </a:rPr>
                        </m:ctrlPr>
                      </m:sSubPr>
                      <m:e>
                        <m:r>
                          <a:rPr lang="en-GB" sz="2400" b="0" i="1" smtClean="0">
                            <a:solidFill>
                              <a:srgbClr val="FF0000"/>
                            </a:solidFill>
                            <a:latin typeface="Cambria Math" panose="02040503050406030204" pitchFamily="18" charset="0"/>
                          </a:rPr>
                          <m:t>𝑎</m:t>
                        </m:r>
                      </m:e>
                      <m:sub>
                        <m:r>
                          <a:rPr lang="en-GB" sz="2400" b="0" i="1" smtClean="0">
                            <a:solidFill>
                              <a:srgbClr val="FF0000"/>
                            </a:solidFill>
                            <a:latin typeface="Cambria Math" panose="02040503050406030204" pitchFamily="18" charset="0"/>
                          </a:rPr>
                          <m:t>𝑛</m:t>
                        </m:r>
                      </m:sub>
                    </m:sSub>
                  </m:oMath>
                </a14:m>
                <a:r>
                  <a:rPr lang="en-US" sz="2400" dirty="0">
                    <a:solidFill>
                      <a:srgbClr val="FF0000"/>
                    </a:solidFill>
                  </a:rPr>
                  <a:t> are positive</a:t>
                </a:r>
                <a:r>
                  <a:rPr lang="en-US" sz="2400" dirty="0"/>
                  <a:t>, the direction of the units vectors are radially inward for </a:t>
                </a:r>
                <a14:m>
                  <m:oMath xmlns:m="http://schemas.openxmlformats.org/officeDocument/2006/math">
                    <m:acc>
                      <m:accPr>
                        <m:ctrlPr>
                          <a:rPr lang="en-US" sz="2400" i="1" smtClean="0">
                            <a:latin typeface="Cambria Math" panose="02040503050406030204" pitchFamily="18" charset="0"/>
                          </a:rPr>
                        </m:ctrlPr>
                      </m:accPr>
                      <m:e>
                        <m:r>
                          <a:rPr lang="en-GB" sz="2400" b="0" i="1" smtClean="0">
                            <a:latin typeface="Cambria Math" panose="02040503050406030204" pitchFamily="18" charset="0"/>
                          </a:rPr>
                          <m:t>𝑛</m:t>
                        </m:r>
                      </m:e>
                    </m:acc>
                  </m:oMath>
                </a14:m>
                <a:r>
                  <a:rPr lang="en-US" sz="2400" dirty="0"/>
                  <a:t> and same direction than </a:t>
                </a:r>
                <a14:m>
                  <m:oMath xmlns:m="http://schemas.openxmlformats.org/officeDocument/2006/math">
                    <m:acc>
                      <m:accPr>
                        <m:chr m:val="⃗"/>
                        <m:ctrlPr>
                          <a:rPr lang="en-US" sz="2400" i="1" smtClean="0">
                            <a:latin typeface="Cambria Math" panose="02040503050406030204" pitchFamily="18" charset="0"/>
                          </a:rPr>
                        </m:ctrlPr>
                      </m:accPr>
                      <m:e>
                        <m:r>
                          <a:rPr lang="en-GB" sz="2400" b="0" i="1" smtClean="0">
                            <a:latin typeface="Cambria Math" panose="02040503050406030204" pitchFamily="18" charset="0"/>
                          </a:rPr>
                          <m:t>𝑣</m:t>
                        </m:r>
                      </m:e>
                    </m:acc>
                  </m:oMath>
                </a14:m>
                <a:r>
                  <a:rPr lang="en-US" sz="2400" dirty="0"/>
                  <a:t> for </a:t>
                </a:r>
                <a14:m>
                  <m:oMath xmlns:m="http://schemas.openxmlformats.org/officeDocument/2006/math">
                    <m:acc>
                      <m:accPr>
                        <m:ctrlPr>
                          <a:rPr lang="en-US" sz="2400" i="1" smtClean="0">
                            <a:latin typeface="Cambria Math" panose="02040503050406030204" pitchFamily="18" charset="0"/>
                          </a:rPr>
                        </m:ctrlPr>
                      </m:accPr>
                      <m:e>
                        <m:r>
                          <a:rPr lang="en-GB" sz="2400" b="0" i="1" smtClean="0">
                            <a:latin typeface="Cambria Math" panose="02040503050406030204" pitchFamily="18" charset="0"/>
                          </a:rPr>
                          <m:t>𝑡</m:t>
                        </m:r>
                      </m:e>
                    </m:acc>
                  </m:oMath>
                </a14:m>
                <a:r>
                  <a:rPr lang="en-US" sz="2400" dirty="0"/>
                  <a:t> </a:t>
                </a:r>
                <a:endParaRPr lang="en-GB" sz="2400" dirty="0"/>
              </a:p>
            </p:txBody>
          </p:sp>
        </mc:Choice>
        <mc:Fallback>
          <p:sp>
            <p:nvSpPr>
              <p:cNvPr id="3" name="TextBox 2"/>
              <p:cNvSpPr txBox="1">
                <a:spLocks noRot="1" noChangeAspect="1" noMove="1" noResize="1" noEditPoints="1" noAdjustHandles="1" noChangeArrowheads="1" noChangeShapeType="1" noTextEdit="1"/>
              </p:cNvSpPr>
              <p:nvPr/>
            </p:nvSpPr>
            <p:spPr>
              <a:xfrm>
                <a:off x="539552" y="4853525"/>
                <a:ext cx="8445672" cy="1477328"/>
              </a:xfrm>
              <a:prstGeom prst="rect">
                <a:avLst/>
              </a:prstGeom>
              <a:blipFill rotWithShape="1">
                <a:blip r:embed="rId11"/>
                <a:stretch>
                  <a:fillRect l="-5" t="-15" r="7" b="-108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373399" y="3672355"/>
                <a:ext cx="4739631" cy="276999"/>
              </a:xfrm>
              <a:prstGeom prst="rect">
                <a:avLst/>
              </a:prstGeom>
              <a:noFill/>
            </p:spPr>
            <p:txBody>
              <a:bodyPr wrap="none" lIns="0" tIns="0" rIns="0" bIns="0"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 is the magnitude of angular acceleration vector </a:t>
                </a:r>
                <a14:m>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𝛼</m:t>
                        </m:r>
                      </m:e>
                    </m:acc>
                  </m:oMath>
                </a14:m>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373399" y="3672355"/>
                <a:ext cx="4739631" cy="276999"/>
              </a:xfrm>
              <a:prstGeom prst="rect">
                <a:avLst/>
              </a:prstGeom>
              <a:blipFill rotWithShape="1">
                <a:blip r:embed="rId12"/>
                <a:stretch>
                  <a:fillRect t="-54" r="-107" b="-35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TextBox 26"/>
              <p:cNvSpPr txBox="1"/>
              <p:nvPr/>
            </p:nvSpPr>
            <p:spPr>
              <a:xfrm>
                <a:off x="347476" y="4112951"/>
                <a:ext cx="4421595" cy="276999"/>
              </a:xfrm>
              <a:prstGeom prst="rect">
                <a:avLst/>
              </a:prstGeom>
              <a:noFill/>
            </p:spPr>
            <p:txBody>
              <a:bodyPr wrap="none" lIns="0" tIns="0" rIns="0" bIns="0"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𝜔</m:t>
                    </m:r>
                  </m:oMath>
                </a14:m>
                <a:r>
                  <a:rPr lang="en-US" dirty="0"/>
                  <a:t> is the magnitude of angular velocity vector </a:t>
                </a:r>
                <a14:m>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𝜔</m:t>
                        </m:r>
                      </m:e>
                    </m:acc>
                  </m:oMath>
                </a14:m>
                <a:endParaRPr lang="en-US" dirty="0"/>
              </a:p>
            </p:txBody>
          </p:sp>
        </mc:Choice>
        <mc:Fallback>
          <p:sp>
            <p:nvSpPr>
              <p:cNvPr id="27" name="TextBox 26"/>
              <p:cNvSpPr txBox="1">
                <a:spLocks noRot="1" noChangeAspect="1" noMove="1" noResize="1" noEditPoints="1" noAdjustHandles="1" noChangeArrowheads="1" noChangeShapeType="1" noTextEdit="1"/>
              </p:cNvSpPr>
              <p:nvPr/>
            </p:nvSpPr>
            <p:spPr>
              <a:xfrm>
                <a:off x="347476" y="4112951"/>
                <a:ext cx="4421595" cy="276999"/>
              </a:xfrm>
              <a:prstGeom prst="rect">
                <a:avLst/>
              </a:prstGeom>
              <a:blipFill rotWithShape="1">
                <a:blip r:embed="rId13"/>
                <a:stretch>
                  <a:fillRect l="-3" t="-20" r="-268" b="-388"/>
                </a:stretch>
              </a:blipFill>
            </p:spPr>
            <p:txBody>
              <a:bodyPr/>
              <a:lstStyle/>
              <a:p>
                <a:r>
                  <a:rPr lang="zh-CN" altLang="en-US">
                    <a:noFill/>
                  </a:rPr>
                  <a:t> </a:t>
                </a:r>
              </a:p>
            </p:txBody>
          </p:sp>
        </mc:Fallback>
      </mc:AlternateContent>
      <p:cxnSp>
        <p:nvCxnSpPr>
          <p:cNvPr id="7" name="Straight Arrow Connector 6"/>
          <p:cNvCxnSpPr/>
          <p:nvPr/>
        </p:nvCxnSpPr>
        <p:spPr>
          <a:xfrm flipH="1" flipV="1">
            <a:off x="7458939" y="2002614"/>
            <a:ext cx="209405" cy="27425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 name="TextBox 7"/>
              <p:cNvSpPr txBox="1"/>
              <p:nvPr/>
            </p:nvSpPr>
            <p:spPr>
              <a:xfrm>
                <a:off x="7523352" y="2425017"/>
                <a:ext cx="19473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trlPr>
                            <a:rPr lang="en-US"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𝑛</m:t>
                          </m:r>
                        </m:e>
                      </m:acc>
                    </m:oMath>
                  </m:oMathPara>
                </a14:m>
                <a:endParaRPr lang="en-US" dirty="0">
                  <a:solidFill>
                    <a:srgbClr val="FF0000"/>
                  </a:solidFill>
                </a:endParaRPr>
              </a:p>
            </p:txBody>
          </p:sp>
        </mc:Choice>
        <mc:Fallback>
          <p:sp>
            <p:nvSpPr>
              <p:cNvPr id="8" name="TextBox 7"/>
              <p:cNvSpPr txBox="1">
                <a:spLocks noRot="1" noChangeAspect="1" noMove="1" noResize="1" noEditPoints="1" noAdjustHandles="1" noChangeArrowheads="1" noChangeShapeType="1" noTextEdit="1"/>
              </p:cNvSpPr>
              <p:nvPr/>
            </p:nvSpPr>
            <p:spPr>
              <a:xfrm>
                <a:off x="7523352" y="2425017"/>
                <a:ext cx="194733" cy="276999"/>
              </a:xfrm>
              <a:prstGeom prst="rect">
                <a:avLst/>
              </a:prstGeom>
              <a:blipFill rotWithShape="1">
                <a:blip r:embed="rId14"/>
                <a:stretch>
                  <a:fillRect l="-260" t="-212" r="-15827" b="33"/>
                </a:stretch>
              </a:blipFill>
            </p:spPr>
            <p:txBody>
              <a:bodyPr/>
              <a:lstStyle/>
              <a:p>
                <a:r>
                  <a:rPr lang="zh-CN" altLang="en-US">
                    <a:noFill/>
                  </a:rPr>
                  <a:t> </a:t>
                </a:r>
              </a:p>
            </p:txBody>
          </p:sp>
        </mc:Fallback>
      </mc:AlternateContent>
      <p:cxnSp>
        <p:nvCxnSpPr>
          <p:cNvPr id="31" name="Straight Arrow Connector 30"/>
          <p:cNvCxnSpPr/>
          <p:nvPr/>
        </p:nvCxnSpPr>
        <p:spPr>
          <a:xfrm flipH="1">
            <a:off x="7431661" y="2276872"/>
            <a:ext cx="236684" cy="20480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 name="TextBox 14"/>
              <p:cNvSpPr txBox="1"/>
              <p:nvPr/>
            </p:nvSpPr>
            <p:spPr>
              <a:xfrm>
                <a:off x="7615934" y="1913773"/>
                <a:ext cx="15472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trlPr>
                            <a:rPr lang="en-US" i="1" smtClean="0">
                              <a:solidFill>
                                <a:srgbClr val="FF0000"/>
                              </a:solidFill>
                              <a:latin typeface="Cambria Math" panose="02040503050406030204" pitchFamily="18" charset="0"/>
                            </a:rPr>
                          </m:ctrlPr>
                        </m:accPr>
                        <m:e>
                          <m:r>
                            <a:rPr lang="en-GB" b="0" i="1" smtClean="0">
                              <a:solidFill>
                                <a:srgbClr val="FF0000"/>
                              </a:solidFill>
                              <a:latin typeface="Cambria Math" panose="02040503050406030204" pitchFamily="18" charset="0"/>
                            </a:rPr>
                            <m:t>𝑡</m:t>
                          </m:r>
                        </m:e>
                      </m:acc>
                    </m:oMath>
                  </m:oMathPara>
                </a14:m>
                <a:endParaRPr lang="en-US" dirty="0">
                  <a:solidFill>
                    <a:srgbClr val="FF0000"/>
                  </a:solidFill>
                </a:endParaRPr>
              </a:p>
            </p:txBody>
          </p:sp>
        </mc:Choice>
        <mc:Fallback>
          <p:sp>
            <p:nvSpPr>
              <p:cNvPr id="15" name="TextBox 14"/>
              <p:cNvSpPr txBox="1">
                <a:spLocks noRot="1" noChangeAspect="1" noMove="1" noResize="1" noEditPoints="1" noAdjustHandles="1" noChangeArrowheads="1" noChangeShapeType="1" noTextEdit="1"/>
              </p:cNvSpPr>
              <p:nvPr/>
            </p:nvSpPr>
            <p:spPr>
              <a:xfrm>
                <a:off x="7615934" y="1913773"/>
                <a:ext cx="154722" cy="276999"/>
              </a:xfrm>
              <a:prstGeom prst="rect">
                <a:avLst/>
              </a:prstGeom>
              <a:blipFill rotWithShape="1">
                <a:blip r:embed="rId15"/>
                <a:stretch>
                  <a:fillRect l="-245" t="-187" r="-19596" b="8"/>
                </a:stretch>
              </a:blipFill>
            </p:spPr>
            <p:txBody>
              <a:bodyPr/>
              <a:lstStyle/>
              <a:p>
                <a:r>
                  <a:rPr lang="zh-CN" altLang="en-US">
                    <a:noFill/>
                  </a:rPr>
                  <a:t> </a:t>
                </a:r>
              </a:p>
            </p:txBody>
          </p:sp>
        </mc:Fallback>
      </mc:AlternateContent>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16632"/>
            <a:ext cx="8229600" cy="1143000"/>
          </a:xfrm>
        </p:spPr>
        <p:txBody>
          <a:bodyPr/>
          <a:lstStyle/>
          <a:p>
            <a:r>
              <a:rPr lang="en-GB" sz="2800" dirty="0"/>
              <a:t>About units </a:t>
            </a:r>
            <a:endParaRPr lang="en-US" sz="28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12" name="TextBox 11"/>
              <p:cNvSpPr txBox="1"/>
              <p:nvPr/>
            </p:nvSpPr>
            <p:spPr>
              <a:xfrm>
                <a:off x="3357837" y="3021207"/>
                <a:ext cx="1477392"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GB" sz="3200" b="0" i="1" smtClean="0">
                              <a:latin typeface="Cambria Math" panose="02040503050406030204" pitchFamily="18" charset="0"/>
                            </a:rPr>
                            <m:t>𝑎</m:t>
                          </m:r>
                        </m:e>
                        <m:sub>
                          <m:r>
                            <a:rPr lang="en-GB" sz="3200" b="0" i="1" smtClean="0">
                              <a:latin typeface="Cambria Math" panose="02040503050406030204" pitchFamily="18" charset="0"/>
                            </a:rPr>
                            <m:t>𝑡</m:t>
                          </m:r>
                        </m:sub>
                      </m:sSub>
                      <m:r>
                        <a:rPr lang="en-GB" sz="3200" b="0" i="1" smtClean="0">
                          <a:latin typeface="Cambria Math" panose="02040503050406030204" pitchFamily="18" charset="0"/>
                        </a:rPr>
                        <m:t>=</m:t>
                      </m:r>
                      <m:r>
                        <a:rPr lang="en-GB" sz="3200" b="0" i="1" smtClean="0">
                          <a:latin typeface="Cambria Math" panose="02040503050406030204" pitchFamily="18" charset="0"/>
                        </a:rPr>
                        <m:t>𝑟</m:t>
                      </m:r>
                      <m:r>
                        <a:rPr lang="en-GB" sz="3200" b="0" i="1" smtClean="0">
                          <a:latin typeface="Cambria Math" panose="02040503050406030204" pitchFamily="18" charset="0"/>
                          <a:ea typeface="Cambria Math" panose="02040503050406030204" pitchFamily="18" charset="0"/>
                        </a:rPr>
                        <m:t>𝛼</m:t>
                      </m:r>
                    </m:oMath>
                  </m:oMathPara>
                </a14:m>
                <a:endParaRPr lang="en-US" sz="3200" dirty="0"/>
              </a:p>
            </p:txBody>
          </p:sp>
        </mc:Choice>
        <mc:Fallback>
          <p:sp>
            <p:nvSpPr>
              <p:cNvPr id="12" name="TextBox 11"/>
              <p:cNvSpPr txBox="1">
                <a:spLocks noRot="1" noChangeAspect="1" noMove="1" noResize="1" noEditPoints="1" noAdjustHandles="1" noChangeArrowheads="1" noChangeShapeType="1" noTextEdit="1"/>
              </p:cNvSpPr>
              <p:nvPr/>
            </p:nvSpPr>
            <p:spPr>
              <a:xfrm>
                <a:off x="3357837" y="3021207"/>
                <a:ext cx="1477392" cy="492443"/>
              </a:xfrm>
              <a:prstGeom prst="rect">
                <a:avLst/>
              </a:prstGeom>
              <a:blipFill rotWithShape="1">
                <a:blip r:embed="rId1"/>
                <a:stretch>
                  <a:fillRect l="-40" t="-104" r="-2900" b="4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TextBox 2"/>
              <p:cNvSpPr txBox="1"/>
              <p:nvPr/>
            </p:nvSpPr>
            <p:spPr>
              <a:xfrm>
                <a:off x="3357837" y="1057315"/>
                <a:ext cx="1546514"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600" b="0" i="1" smtClean="0">
                          <a:latin typeface="Cambria Math" panose="02040503050406030204" pitchFamily="18" charset="0"/>
                        </a:rPr>
                        <m:t>𝑣</m:t>
                      </m:r>
                      <m:r>
                        <a:rPr lang="en-GB" sz="3600" b="0" i="1" smtClean="0">
                          <a:latin typeface="Cambria Math" panose="02040503050406030204" pitchFamily="18" charset="0"/>
                        </a:rPr>
                        <m:t>=</m:t>
                      </m:r>
                      <m:r>
                        <a:rPr lang="en-GB" sz="3600" b="0" i="1" smtClean="0">
                          <a:latin typeface="Cambria Math" panose="02040503050406030204" pitchFamily="18" charset="0"/>
                        </a:rPr>
                        <m:t>𝑟</m:t>
                      </m:r>
                      <m:r>
                        <a:rPr lang="en-GB" sz="3600" b="0" i="1" smtClean="0">
                          <a:latin typeface="Cambria Math" panose="02040503050406030204" pitchFamily="18" charset="0"/>
                          <a:ea typeface="Cambria Math" panose="02040503050406030204" pitchFamily="18" charset="0"/>
                        </a:rPr>
                        <m:t>𝜔</m:t>
                      </m:r>
                    </m:oMath>
                  </m:oMathPara>
                </a14:m>
                <a:endParaRPr lang="en-US" sz="3600" dirty="0"/>
              </a:p>
            </p:txBody>
          </p:sp>
        </mc:Choice>
        <mc:Fallback>
          <p:sp>
            <p:nvSpPr>
              <p:cNvPr id="3" name="TextBox 2"/>
              <p:cNvSpPr txBox="1">
                <a:spLocks noRot="1" noChangeAspect="1" noMove="1" noResize="1" noEditPoints="1" noAdjustHandles="1" noChangeArrowheads="1" noChangeShapeType="1" noTextEdit="1"/>
              </p:cNvSpPr>
              <p:nvPr/>
            </p:nvSpPr>
            <p:spPr>
              <a:xfrm>
                <a:off x="3357837" y="1057315"/>
                <a:ext cx="1546514" cy="553998"/>
              </a:xfrm>
              <a:prstGeom prst="rect">
                <a:avLst/>
              </a:prstGeom>
              <a:blipFill rotWithShape="1">
                <a:blip r:embed="rId2"/>
                <a:stretch>
                  <a:fillRect l="-38" t="-7" r="-3228" b="57"/>
                </a:stretch>
              </a:blipFill>
            </p:spPr>
            <p:txBody>
              <a:bodyPr/>
              <a:lstStyle/>
              <a:p>
                <a:r>
                  <a:rPr lang="zh-CN" altLang="en-US">
                    <a:noFill/>
                  </a:rPr>
                  <a:t> </a:t>
                </a:r>
              </a:p>
            </p:txBody>
          </p:sp>
        </mc:Fallback>
      </mc:AlternateContent>
      <p:cxnSp>
        <p:nvCxnSpPr>
          <p:cNvPr id="17" name="Straight Arrow Connector 16"/>
          <p:cNvCxnSpPr/>
          <p:nvPr/>
        </p:nvCxnSpPr>
        <p:spPr>
          <a:xfrm flipV="1">
            <a:off x="2784896" y="1611313"/>
            <a:ext cx="576064" cy="5105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8" name="TextBox 17"/>
              <p:cNvSpPr txBox="1"/>
              <p:nvPr/>
            </p:nvSpPr>
            <p:spPr>
              <a:xfrm>
                <a:off x="1737541" y="2195262"/>
                <a:ext cx="1055225" cy="276999"/>
              </a:xfrm>
              <a:prstGeom prst="rect">
                <a:avLst/>
              </a:prstGeom>
              <a:noFill/>
            </p:spPr>
            <p:txBody>
              <a:bodyPr wrap="none" lIns="0" tIns="0" rIns="0" bIns="0" rtlCol="0">
                <a:spAutoFit/>
              </a:bodyPr>
              <a:lstStyle/>
              <a:p>
                <a:r>
                  <a:rPr lang="en-GB" dirty="0"/>
                  <a:t>u</a:t>
                </a:r>
                <a:r>
                  <a:rPr lang="en-GB" b="0" dirty="0"/>
                  <a:t>nit:</a:t>
                </a:r>
                <a14:m>
                  <m:oMath xmlns:m="http://schemas.openxmlformats.org/officeDocument/2006/math">
                    <m:r>
                      <a:rPr lang="en-GB" b="0" i="1" smtClean="0">
                        <a:latin typeface="Cambria Math" panose="02040503050406030204" pitchFamily="18" charset="0"/>
                      </a:rPr>
                      <m:t>𝑚</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𝑠</m:t>
                        </m:r>
                      </m:e>
                      <m:sup>
                        <m:r>
                          <a:rPr lang="en-GB" b="0" i="1" smtClean="0">
                            <a:latin typeface="Cambria Math" panose="02040503050406030204" pitchFamily="18" charset="0"/>
                          </a:rPr>
                          <m:t>−</m:t>
                        </m:r>
                        <m:r>
                          <a:rPr lang="en-GB" b="0" i="1" smtClean="0">
                            <a:latin typeface="Cambria Math" panose="02040503050406030204" pitchFamily="18" charset="0"/>
                          </a:rPr>
                          <m:t>1</m:t>
                        </m:r>
                      </m:sup>
                    </m:sSup>
                  </m:oMath>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1737541" y="2195262"/>
                <a:ext cx="1055225" cy="276999"/>
              </a:xfrm>
              <a:prstGeom prst="rect">
                <a:avLst/>
              </a:prstGeom>
              <a:blipFill rotWithShape="1">
                <a:blip r:embed="rId3"/>
                <a:stretch>
                  <a:fillRect l="-17" t="-24" r="-3246" b="-2677"/>
                </a:stretch>
              </a:blipFill>
            </p:spPr>
            <p:txBody>
              <a:bodyPr/>
              <a:lstStyle/>
              <a:p>
                <a:r>
                  <a:rPr lang="zh-CN" altLang="en-US">
                    <a:noFill/>
                  </a:rPr>
                  <a:t> </a:t>
                </a:r>
              </a:p>
            </p:txBody>
          </p:sp>
        </mc:Fallback>
      </mc:AlternateContent>
      <p:cxnSp>
        <p:nvCxnSpPr>
          <p:cNvPr id="21" name="Straight Arrow Connector 20"/>
          <p:cNvCxnSpPr/>
          <p:nvPr/>
        </p:nvCxnSpPr>
        <p:spPr>
          <a:xfrm flipH="1" flipV="1">
            <a:off x="4411363" y="1611313"/>
            <a:ext cx="984405" cy="6944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p:cNvSpPr txBox="1"/>
              <p:nvPr/>
            </p:nvSpPr>
            <p:spPr>
              <a:xfrm>
                <a:off x="5580112" y="2333761"/>
                <a:ext cx="79188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𝑢𝑛𝑖𝑡</m:t>
                      </m:r>
                      <m:r>
                        <a:rPr lang="en-GB" b="0" i="1" smtClean="0">
                          <a:latin typeface="Cambria Math" panose="02040503050406030204" pitchFamily="18" charset="0"/>
                        </a:rPr>
                        <m:t>:</m:t>
                      </m:r>
                      <m:r>
                        <a:rPr lang="en-GB" b="0" i="1" smtClean="0">
                          <a:latin typeface="Cambria Math" panose="02040503050406030204" pitchFamily="18" charset="0"/>
                        </a:rPr>
                        <m:t>𝑚</m:t>
                      </m:r>
                    </m:oMath>
                  </m:oMathPara>
                </a14:m>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5580112" y="2333761"/>
                <a:ext cx="791883" cy="276999"/>
              </a:xfrm>
              <a:prstGeom prst="rect">
                <a:avLst/>
              </a:prstGeom>
              <a:blipFill rotWithShape="1">
                <a:blip r:embed="rId4"/>
                <a:stretch>
                  <a:fillRect l="-46" t="-49" r="-3156" b="9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4" name="TextBox 53"/>
              <p:cNvSpPr txBox="1"/>
              <p:nvPr/>
            </p:nvSpPr>
            <p:spPr>
              <a:xfrm>
                <a:off x="1619672" y="4221088"/>
                <a:ext cx="1055225" cy="276999"/>
              </a:xfrm>
              <a:prstGeom prst="rect">
                <a:avLst/>
              </a:prstGeom>
              <a:noFill/>
            </p:spPr>
            <p:txBody>
              <a:bodyPr wrap="none" lIns="0" tIns="0" rIns="0" bIns="0" rtlCol="0">
                <a:spAutoFit/>
              </a:bodyPr>
              <a:lstStyle/>
              <a:p>
                <a:r>
                  <a:rPr lang="en-GB" dirty="0"/>
                  <a:t>u</a:t>
                </a:r>
                <a:r>
                  <a:rPr lang="en-GB" b="0" dirty="0"/>
                  <a:t>nit:</a:t>
                </a:r>
                <a14:m>
                  <m:oMath xmlns:m="http://schemas.openxmlformats.org/officeDocument/2006/math">
                    <m:r>
                      <a:rPr lang="en-GB" b="0" i="1" smtClean="0">
                        <a:latin typeface="Cambria Math" panose="02040503050406030204" pitchFamily="18" charset="0"/>
                      </a:rPr>
                      <m:t>𝑚</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𝑠</m:t>
                        </m:r>
                      </m:e>
                      <m:sup>
                        <m:r>
                          <a:rPr lang="en-GB" b="0" i="1" smtClean="0">
                            <a:latin typeface="Cambria Math" panose="02040503050406030204" pitchFamily="18" charset="0"/>
                          </a:rPr>
                          <m:t>−</m:t>
                        </m:r>
                        <m:r>
                          <a:rPr lang="en-GB" b="0" i="1" smtClean="0">
                            <a:latin typeface="Cambria Math" panose="02040503050406030204" pitchFamily="18" charset="0"/>
                          </a:rPr>
                          <m:t>2</m:t>
                        </m:r>
                      </m:sup>
                    </m:sSup>
                  </m:oMath>
                </a14:m>
                <a:endParaRPr lang="en-US" dirty="0"/>
              </a:p>
            </p:txBody>
          </p:sp>
        </mc:Choice>
        <mc:Fallback>
          <p:sp>
            <p:nvSpPr>
              <p:cNvPr id="54" name="TextBox 53"/>
              <p:cNvSpPr txBox="1">
                <a:spLocks noRot="1" noChangeAspect="1" noMove="1" noResize="1" noEditPoints="1" noAdjustHandles="1" noChangeArrowheads="1" noChangeShapeType="1" noTextEdit="1"/>
              </p:cNvSpPr>
              <p:nvPr/>
            </p:nvSpPr>
            <p:spPr>
              <a:xfrm>
                <a:off x="1619672" y="4221088"/>
                <a:ext cx="1055225" cy="276999"/>
              </a:xfrm>
              <a:prstGeom prst="rect">
                <a:avLst/>
              </a:prstGeom>
              <a:blipFill rotWithShape="1">
                <a:blip r:embed="rId5"/>
                <a:stretch>
                  <a:fillRect l="-40" t="-88" r="-3223" b="-3071"/>
                </a:stretch>
              </a:blipFill>
            </p:spPr>
            <p:txBody>
              <a:bodyPr/>
              <a:lstStyle/>
              <a:p>
                <a:r>
                  <a:rPr lang="zh-CN" altLang="en-US">
                    <a:noFill/>
                  </a:rPr>
                  <a:t> </a:t>
                </a:r>
              </a:p>
            </p:txBody>
          </p:sp>
        </mc:Fallback>
      </mc:AlternateContent>
      <p:cxnSp>
        <p:nvCxnSpPr>
          <p:cNvPr id="25" name="Straight Arrow Connector 24"/>
          <p:cNvCxnSpPr/>
          <p:nvPr/>
        </p:nvCxnSpPr>
        <p:spPr>
          <a:xfrm flipV="1">
            <a:off x="2784896" y="3513650"/>
            <a:ext cx="572941" cy="4914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flipV="1">
            <a:off x="4499992" y="3598635"/>
            <a:ext cx="984405" cy="6944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6" name="TextBox 55"/>
              <p:cNvSpPr txBox="1"/>
              <p:nvPr/>
            </p:nvSpPr>
            <p:spPr>
              <a:xfrm>
                <a:off x="5580112" y="4376137"/>
                <a:ext cx="677301" cy="276999"/>
              </a:xfrm>
              <a:prstGeom prst="rect">
                <a:avLst/>
              </a:prstGeom>
              <a:noFill/>
            </p:spPr>
            <p:txBody>
              <a:bodyPr wrap="none" lIns="0" tIns="0" rIns="0" bIns="0" rtlCol="0">
                <a:spAutoFit/>
              </a:bodyPr>
              <a:lstStyle/>
              <a:p>
                <a14:m>
                  <m:oMath xmlns:m="http://schemas.openxmlformats.org/officeDocument/2006/math">
                    <m:r>
                      <a:rPr lang="en-GB" b="0" i="1" smtClean="0">
                        <a:latin typeface="Cambria Math" panose="02040503050406030204" pitchFamily="18" charset="0"/>
                      </a:rPr>
                      <m:t>𝑢𝑛𝑖𝑡</m:t>
                    </m:r>
                    <m:r>
                      <a:rPr lang="en-GB" b="0" i="1" smtClean="0">
                        <a:latin typeface="Cambria Math" panose="02040503050406030204" pitchFamily="18" charset="0"/>
                      </a:rPr>
                      <m:t>:</m:t>
                    </m:r>
                  </m:oMath>
                </a14:m>
                <a:r>
                  <a:rPr lang="en-US" dirty="0"/>
                  <a:t>m</a:t>
                </a:r>
                <a:endParaRPr lang="en-US" dirty="0"/>
              </a:p>
            </p:txBody>
          </p:sp>
        </mc:Choice>
        <mc:Fallback>
          <p:sp>
            <p:nvSpPr>
              <p:cNvPr id="56" name="TextBox 55"/>
              <p:cNvSpPr txBox="1">
                <a:spLocks noRot="1" noChangeAspect="1" noMove="1" noResize="1" noEditPoints="1" noAdjustHandles="1" noChangeArrowheads="1" noChangeShapeType="1" noTextEdit="1"/>
              </p:cNvSpPr>
              <p:nvPr/>
            </p:nvSpPr>
            <p:spPr>
              <a:xfrm>
                <a:off x="5580112" y="4376137"/>
                <a:ext cx="677301" cy="276999"/>
              </a:xfrm>
              <a:prstGeom prst="rect">
                <a:avLst/>
              </a:prstGeom>
              <a:blipFill rotWithShape="1">
                <a:blip r:embed="rId6"/>
                <a:stretch>
                  <a:fillRect l="-54" t="-127" r="-7295" b="17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TextBox 26"/>
              <p:cNvSpPr txBox="1"/>
              <p:nvPr/>
            </p:nvSpPr>
            <p:spPr>
              <a:xfrm>
                <a:off x="717021" y="6058473"/>
                <a:ext cx="8550346" cy="633571"/>
              </a:xfrm>
              <a:prstGeom prst="rect">
                <a:avLst/>
              </a:prstGeom>
              <a:noFill/>
            </p:spPr>
            <p:txBody>
              <a:bodyPr wrap="square" rtlCol="0">
                <a:spAutoFit/>
              </a:bodyPr>
              <a:lstStyle/>
              <a:p>
                <a:r>
                  <a:rPr lang="en-GB" sz="3200" dirty="0"/>
                  <a:t>Question: what are units of </a:t>
                </a:r>
                <a14:m>
                  <m:oMath xmlns:m="http://schemas.openxmlformats.org/officeDocument/2006/math">
                    <m:r>
                      <a:rPr lang="en-GB" sz="3200" i="1" smtClean="0">
                        <a:latin typeface="Cambria Math" panose="02040503050406030204" pitchFamily="18" charset="0"/>
                        <a:ea typeface="Cambria Math" panose="02040503050406030204" pitchFamily="18" charset="0"/>
                      </a:rPr>
                      <m:t>𝜔</m:t>
                    </m:r>
                  </m:oMath>
                </a14:m>
                <a:r>
                  <a:rPr lang="en-US" sz="3200" dirty="0"/>
                  <a:t> and </a:t>
                </a:r>
                <a14:m>
                  <m:oMath xmlns:m="http://schemas.openxmlformats.org/officeDocument/2006/math">
                    <m:r>
                      <a:rPr lang="en-US" sz="3600" i="1" smtClean="0">
                        <a:latin typeface="Cambria Math" panose="02040503050406030204" pitchFamily="18" charset="0"/>
                        <a:ea typeface="Cambria Math" panose="02040503050406030204" pitchFamily="18" charset="0"/>
                      </a:rPr>
                      <m:t>𝛼</m:t>
                    </m:r>
                  </m:oMath>
                </a14:m>
                <a:r>
                  <a:rPr lang="en-US" sz="3200" dirty="0"/>
                  <a:t> ? (2 minutes)</a:t>
                </a:r>
                <a:endParaRPr lang="en-US" sz="3200" dirty="0"/>
              </a:p>
            </p:txBody>
          </p:sp>
        </mc:Choice>
        <mc:Fallback>
          <p:sp>
            <p:nvSpPr>
              <p:cNvPr id="27" name="TextBox 26"/>
              <p:cNvSpPr txBox="1">
                <a:spLocks noRot="1" noChangeAspect="1" noMove="1" noResize="1" noEditPoints="1" noAdjustHandles="1" noChangeArrowheads="1" noChangeShapeType="1" noTextEdit="1"/>
              </p:cNvSpPr>
              <p:nvPr/>
            </p:nvSpPr>
            <p:spPr>
              <a:xfrm>
                <a:off x="717021" y="6058473"/>
                <a:ext cx="8550346" cy="633571"/>
              </a:xfrm>
              <a:prstGeom prst="rect">
                <a:avLst/>
              </a:prstGeom>
              <a:blipFill rotWithShape="1">
                <a:blip r:embed="rId7"/>
                <a:stretch>
                  <a:fillRect l="-1" t="-90" r="2" b="6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3357837" y="4800231"/>
                <a:ext cx="1272784"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𝑠</m:t>
                      </m:r>
                      <m:r>
                        <a:rPr lang="en-GB" sz="3200" b="0" i="1" smtClean="0">
                          <a:latin typeface="Cambria Math" panose="02040503050406030204" pitchFamily="18" charset="0"/>
                        </a:rPr>
                        <m:t>=</m:t>
                      </m:r>
                      <m:r>
                        <a:rPr lang="en-GB" sz="3200" b="0" i="1" smtClean="0">
                          <a:latin typeface="Cambria Math" panose="02040503050406030204" pitchFamily="18" charset="0"/>
                        </a:rPr>
                        <m:t>𝑟</m:t>
                      </m:r>
                      <m:r>
                        <a:rPr lang="en-GB" sz="3200" b="0" i="1" smtClean="0">
                          <a:latin typeface="Cambria Math" panose="02040503050406030204" pitchFamily="18" charset="0"/>
                          <a:ea typeface="Cambria Math" panose="02040503050406030204" pitchFamily="18" charset="0"/>
                        </a:rPr>
                        <m:t>𝜃</m:t>
                      </m:r>
                    </m:oMath>
                  </m:oMathPara>
                </a14:m>
                <a:endParaRPr lang="en-US" sz="3200" dirty="0"/>
              </a:p>
            </p:txBody>
          </p:sp>
        </mc:Choice>
        <mc:Fallback>
          <p:sp>
            <p:nvSpPr>
              <p:cNvPr id="15" name="TextBox 14"/>
              <p:cNvSpPr txBox="1">
                <a:spLocks noRot="1" noChangeAspect="1" noMove="1" noResize="1" noEditPoints="1" noAdjustHandles="1" noChangeArrowheads="1" noChangeShapeType="1" noTextEdit="1"/>
              </p:cNvSpPr>
              <p:nvPr/>
            </p:nvSpPr>
            <p:spPr>
              <a:xfrm>
                <a:off x="3357837" y="4800231"/>
                <a:ext cx="1272784" cy="492443"/>
              </a:xfrm>
              <a:prstGeom prst="rect">
                <a:avLst/>
              </a:prstGeom>
              <a:blipFill rotWithShape="1">
                <a:blip r:embed="rId8"/>
                <a:stretch>
                  <a:fillRect l="-47" t="-54" r="-3626" b="119"/>
                </a:stretch>
              </a:blipFill>
            </p:spPr>
            <p:txBody>
              <a:bodyPr/>
              <a:lstStyle/>
              <a:p>
                <a:r>
                  <a:rPr lang="zh-CN" altLang="en-US">
                    <a:noFill/>
                  </a:rPr>
                  <a:t> </a:t>
                </a:r>
              </a:p>
            </p:txBody>
          </p:sp>
        </mc:Fallback>
      </mc:AlternateContent>
      <p:cxnSp>
        <p:nvCxnSpPr>
          <p:cNvPr id="16" name="Straight Arrow Connector 15"/>
          <p:cNvCxnSpPr/>
          <p:nvPr/>
        </p:nvCxnSpPr>
        <p:spPr>
          <a:xfrm flipV="1">
            <a:off x="2674897" y="5188010"/>
            <a:ext cx="572941" cy="4914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 name="TextBox 18"/>
              <p:cNvSpPr txBox="1"/>
              <p:nvPr/>
            </p:nvSpPr>
            <p:spPr>
              <a:xfrm>
                <a:off x="2121339" y="5679424"/>
                <a:ext cx="621132" cy="276999"/>
              </a:xfrm>
              <a:prstGeom prst="rect">
                <a:avLst/>
              </a:prstGeom>
              <a:noFill/>
            </p:spPr>
            <p:txBody>
              <a:bodyPr wrap="none" lIns="0" tIns="0" rIns="0" bIns="0" rtlCol="0">
                <a:spAutoFit/>
              </a:bodyPr>
              <a:lstStyle/>
              <a:p>
                <a:r>
                  <a:rPr lang="en-GB" dirty="0"/>
                  <a:t>u</a:t>
                </a:r>
                <a:r>
                  <a:rPr lang="en-GB" b="0" dirty="0"/>
                  <a:t>nit:</a:t>
                </a:r>
                <a14:m>
                  <m:oMath xmlns:m="http://schemas.openxmlformats.org/officeDocument/2006/math">
                    <m:r>
                      <a:rPr lang="en-GB" b="0" i="1" smtClean="0">
                        <a:latin typeface="Cambria Math" panose="02040503050406030204" pitchFamily="18" charset="0"/>
                      </a:rPr>
                      <m:t>𝑚</m:t>
                    </m:r>
                  </m:oMath>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2121339" y="5679424"/>
                <a:ext cx="621132" cy="276999"/>
              </a:xfrm>
              <a:prstGeom prst="rect">
                <a:avLst/>
              </a:prstGeom>
              <a:blipFill rotWithShape="1">
                <a:blip r:embed="rId9"/>
                <a:stretch>
                  <a:fillRect l="-71" t="-223" r="-8500" b="44"/>
                </a:stretch>
              </a:blipFill>
            </p:spPr>
            <p:txBody>
              <a:bodyPr/>
              <a:lstStyle/>
              <a:p>
                <a:r>
                  <a:rPr lang="zh-CN" altLang="en-US">
                    <a:noFill/>
                  </a:rPr>
                  <a:t> </a:t>
                </a:r>
              </a:p>
            </p:txBody>
          </p:sp>
        </mc:Fallback>
      </mc:AlternateContent>
      <p:cxnSp>
        <p:nvCxnSpPr>
          <p:cNvPr id="20" name="Straight Arrow Connector 19"/>
          <p:cNvCxnSpPr/>
          <p:nvPr/>
        </p:nvCxnSpPr>
        <p:spPr>
          <a:xfrm flipH="1" flipV="1">
            <a:off x="4248417" y="5261962"/>
            <a:ext cx="984405" cy="6944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2" name="TextBox 21"/>
              <p:cNvSpPr txBox="1"/>
              <p:nvPr/>
            </p:nvSpPr>
            <p:spPr>
              <a:xfrm>
                <a:off x="5270623" y="5960289"/>
                <a:ext cx="677301" cy="276999"/>
              </a:xfrm>
              <a:prstGeom prst="rect">
                <a:avLst/>
              </a:prstGeom>
              <a:noFill/>
            </p:spPr>
            <p:txBody>
              <a:bodyPr wrap="none" lIns="0" tIns="0" rIns="0" bIns="0" rtlCol="0">
                <a:spAutoFit/>
              </a:bodyPr>
              <a:lstStyle/>
              <a:p>
                <a14:m>
                  <m:oMath xmlns:m="http://schemas.openxmlformats.org/officeDocument/2006/math">
                    <m:r>
                      <a:rPr lang="en-GB" b="0" i="1" smtClean="0">
                        <a:latin typeface="Cambria Math" panose="02040503050406030204" pitchFamily="18" charset="0"/>
                      </a:rPr>
                      <m:t>𝑢𝑛𝑖𝑡</m:t>
                    </m:r>
                    <m:r>
                      <a:rPr lang="en-GB" b="0" i="1" smtClean="0">
                        <a:latin typeface="Cambria Math" panose="02040503050406030204" pitchFamily="18" charset="0"/>
                      </a:rPr>
                      <m:t>:</m:t>
                    </m:r>
                  </m:oMath>
                </a14:m>
                <a:r>
                  <a:rPr lang="en-US" dirty="0"/>
                  <a:t>m</a:t>
                </a:r>
                <a:endParaRPr lang="en-US" dirty="0"/>
              </a:p>
            </p:txBody>
          </p:sp>
        </mc:Choice>
        <mc:Fallback>
          <p:sp>
            <p:nvSpPr>
              <p:cNvPr id="22" name="TextBox 21"/>
              <p:cNvSpPr txBox="1">
                <a:spLocks noRot="1" noChangeAspect="1" noMove="1" noResize="1" noEditPoints="1" noAdjustHandles="1" noChangeArrowheads="1" noChangeShapeType="1" noTextEdit="1"/>
              </p:cNvSpPr>
              <p:nvPr/>
            </p:nvSpPr>
            <p:spPr>
              <a:xfrm>
                <a:off x="5270623" y="5960289"/>
                <a:ext cx="677301" cy="276999"/>
              </a:xfrm>
              <a:prstGeom prst="rect">
                <a:avLst/>
              </a:prstGeom>
              <a:blipFill rotWithShape="1">
                <a:blip r:embed="rId6"/>
                <a:stretch>
                  <a:fillRect l="-18" t="-65" r="-7331" b="115"/>
                </a:stretch>
              </a:blipFill>
            </p:spPr>
            <p:txBody>
              <a:bodyPr/>
              <a:lstStyle/>
              <a:p>
                <a:r>
                  <a:rPr lang="zh-CN" altLang="en-US">
                    <a:noFill/>
                  </a:rPr>
                  <a:t> </a:t>
                </a:r>
              </a:p>
            </p:txBody>
          </p:sp>
        </mc:Fallback>
      </mc:AlternateContent>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16632"/>
            <a:ext cx="8229600" cy="1143000"/>
          </a:xfrm>
        </p:spPr>
        <p:txBody>
          <a:bodyPr/>
          <a:lstStyle/>
          <a:p>
            <a:r>
              <a:rPr lang="en-GB" sz="2800" dirty="0"/>
              <a:t>About units </a:t>
            </a:r>
            <a:endParaRPr lang="en-US" sz="28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12" name="TextBox 11"/>
              <p:cNvSpPr txBox="1"/>
              <p:nvPr/>
            </p:nvSpPr>
            <p:spPr>
              <a:xfrm>
                <a:off x="3357837" y="3021207"/>
                <a:ext cx="1477392"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GB" sz="3200" b="0" i="1" smtClean="0">
                              <a:latin typeface="Cambria Math" panose="02040503050406030204" pitchFamily="18" charset="0"/>
                            </a:rPr>
                            <m:t>𝑎</m:t>
                          </m:r>
                        </m:e>
                        <m:sub>
                          <m:r>
                            <a:rPr lang="en-GB" sz="3200" b="0" i="1" smtClean="0">
                              <a:latin typeface="Cambria Math" panose="02040503050406030204" pitchFamily="18" charset="0"/>
                            </a:rPr>
                            <m:t>𝑡</m:t>
                          </m:r>
                        </m:sub>
                      </m:sSub>
                      <m:r>
                        <a:rPr lang="en-GB" sz="3200" b="0" i="1" smtClean="0">
                          <a:latin typeface="Cambria Math" panose="02040503050406030204" pitchFamily="18" charset="0"/>
                        </a:rPr>
                        <m:t>=</m:t>
                      </m:r>
                      <m:r>
                        <a:rPr lang="en-GB" sz="3200" b="0" i="1" smtClean="0">
                          <a:latin typeface="Cambria Math" panose="02040503050406030204" pitchFamily="18" charset="0"/>
                        </a:rPr>
                        <m:t>𝑟</m:t>
                      </m:r>
                      <m:r>
                        <a:rPr lang="en-GB" sz="3200" b="0" i="1" smtClean="0">
                          <a:latin typeface="Cambria Math" panose="02040503050406030204" pitchFamily="18" charset="0"/>
                          <a:ea typeface="Cambria Math" panose="02040503050406030204" pitchFamily="18" charset="0"/>
                        </a:rPr>
                        <m:t>𝛼</m:t>
                      </m:r>
                    </m:oMath>
                  </m:oMathPara>
                </a14:m>
                <a:endParaRPr lang="en-US" sz="3200" dirty="0"/>
              </a:p>
            </p:txBody>
          </p:sp>
        </mc:Choice>
        <mc:Fallback>
          <p:sp>
            <p:nvSpPr>
              <p:cNvPr id="12" name="TextBox 11"/>
              <p:cNvSpPr txBox="1">
                <a:spLocks noRot="1" noChangeAspect="1" noMove="1" noResize="1" noEditPoints="1" noAdjustHandles="1" noChangeArrowheads="1" noChangeShapeType="1" noTextEdit="1"/>
              </p:cNvSpPr>
              <p:nvPr/>
            </p:nvSpPr>
            <p:spPr>
              <a:xfrm>
                <a:off x="3357837" y="3021207"/>
                <a:ext cx="1477392" cy="492443"/>
              </a:xfrm>
              <a:prstGeom prst="rect">
                <a:avLst/>
              </a:prstGeom>
              <a:blipFill rotWithShape="1">
                <a:blip r:embed="rId1"/>
                <a:stretch>
                  <a:fillRect l="-40" t="-104" r="-2900" b="4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TextBox 2"/>
              <p:cNvSpPr txBox="1"/>
              <p:nvPr/>
            </p:nvSpPr>
            <p:spPr>
              <a:xfrm>
                <a:off x="3357837" y="1057315"/>
                <a:ext cx="1546514"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600" b="0" i="1" smtClean="0">
                          <a:latin typeface="Cambria Math" panose="02040503050406030204" pitchFamily="18" charset="0"/>
                        </a:rPr>
                        <m:t>𝑣</m:t>
                      </m:r>
                      <m:r>
                        <a:rPr lang="en-GB" sz="3600" b="0" i="1" smtClean="0">
                          <a:latin typeface="Cambria Math" panose="02040503050406030204" pitchFamily="18" charset="0"/>
                        </a:rPr>
                        <m:t>=</m:t>
                      </m:r>
                      <m:r>
                        <a:rPr lang="en-GB" sz="3600" b="0" i="1" smtClean="0">
                          <a:latin typeface="Cambria Math" panose="02040503050406030204" pitchFamily="18" charset="0"/>
                        </a:rPr>
                        <m:t>𝑟</m:t>
                      </m:r>
                      <m:r>
                        <a:rPr lang="en-GB" sz="3600" b="0" i="1" smtClean="0">
                          <a:latin typeface="Cambria Math" panose="02040503050406030204" pitchFamily="18" charset="0"/>
                          <a:ea typeface="Cambria Math" panose="02040503050406030204" pitchFamily="18" charset="0"/>
                        </a:rPr>
                        <m:t>𝜔</m:t>
                      </m:r>
                    </m:oMath>
                  </m:oMathPara>
                </a14:m>
                <a:endParaRPr lang="en-US" sz="3600" dirty="0"/>
              </a:p>
            </p:txBody>
          </p:sp>
        </mc:Choice>
        <mc:Fallback>
          <p:sp>
            <p:nvSpPr>
              <p:cNvPr id="3" name="TextBox 2"/>
              <p:cNvSpPr txBox="1">
                <a:spLocks noRot="1" noChangeAspect="1" noMove="1" noResize="1" noEditPoints="1" noAdjustHandles="1" noChangeArrowheads="1" noChangeShapeType="1" noTextEdit="1"/>
              </p:cNvSpPr>
              <p:nvPr/>
            </p:nvSpPr>
            <p:spPr>
              <a:xfrm>
                <a:off x="3357837" y="1057315"/>
                <a:ext cx="1546514" cy="553998"/>
              </a:xfrm>
              <a:prstGeom prst="rect">
                <a:avLst/>
              </a:prstGeom>
              <a:blipFill rotWithShape="1">
                <a:blip r:embed="rId2"/>
                <a:stretch>
                  <a:fillRect l="-38" t="-7" r="-3228" b="57"/>
                </a:stretch>
              </a:blipFill>
            </p:spPr>
            <p:txBody>
              <a:bodyPr/>
              <a:lstStyle/>
              <a:p>
                <a:r>
                  <a:rPr lang="zh-CN" altLang="en-US">
                    <a:noFill/>
                  </a:rPr>
                  <a:t> </a:t>
                </a:r>
              </a:p>
            </p:txBody>
          </p:sp>
        </mc:Fallback>
      </mc:AlternateContent>
      <p:cxnSp>
        <p:nvCxnSpPr>
          <p:cNvPr id="17" name="Straight Arrow Connector 16"/>
          <p:cNvCxnSpPr/>
          <p:nvPr/>
        </p:nvCxnSpPr>
        <p:spPr>
          <a:xfrm flipV="1">
            <a:off x="2784896" y="1611313"/>
            <a:ext cx="576064" cy="5105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8" name="TextBox 17"/>
              <p:cNvSpPr txBox="1"/>
              <p:nvPr/>
            </p:nvSpPr>
            <p:spPr>
              <a:xfrm>
                <a:off x="1737541" y="2195262"/>
                <a:ext cx="1055225" cy="276999"/>
              </a:xfrm>
              <a:prstGeom prst="rect">
                <a:avLst/>
              </a:prstGeom>
              <a:noFill/>
            </p:spPr>
            <p:txBody>
              <a:bodyPr wrap="none" lIns="0" tIns="0" rIns="0" bIns="0" rtlCol="0">
                <a:spAutoFit/>
              </a:bodyPr>
              <a:lstStyle/>
              <a:p>
                <a:r>
                  <a:rPr lang="en-GB" dirty="0"/>
                  <a:t>u</a:t>
                </a:r>
                <a:r>
                  <a:rPr lang="en-GB" b="0" dirty="0"/>
                  <a:t>nit:</a:t>
                </a:r>
                <a14:m>
                  <m:oMath xmlns:m="http://schemas.openxmlformats.org/officeDocument/2006/math">
                    <m:r>
                      <a:rPr lang="en-GB" b="0" i="1" smtClean="0">
                        <a:latin typeface="Cambria Math" panose="02040503050406030204" pitchFamily="18" charset="0"/>
                      </a:rPr>
                      <m:t>𝑚</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𝑠</m:t>
                        </m:r>
                      </m:e>
                      <m:sup>
                        <m:r>
                          <a:rPr lang="en-GB" b="0" i="1" smtClean="0">
                            <a:latin typeface="Cambria Math" panose="02040503050406030204" pitchFamily="18" charset="0"/>
                          </a:rPr>
                          <m:t>−</m:t>
                        </m:r>
                        <m:r>
                          <a:rPr lang="en-GB" b="0" i="1" smtClean="0">
                            <a:latin typeface="Cambria Math" panose="02040503050406030204" pitchFamily="18" charset="0"/>
                          </a:rPr>
                          <m:t>1</m:t>
                        </m:r>
                      </m:sup>
                    </m:sSup>
                  </m:oMath>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1737541" y="2195262"/>
                <a:ext cx="1055225" cy="276999"/>
              </a:xfrm>
              <a:prstGeom prst="rect">
                <a:avLst/>
              </a:prstGeom>
              <a:blipFill rotWithShape="1">
                <a:blip r:embed="rId3"/>
                <a:stretch>
                  <a:fillRect l="-17" t="-24" r="-3246" b="-2677"/>
                </a:stretch>
              </a:blipFill>
            </p:spPr>
            <p:txBody>
              <a:bodyPr/>
              <a:lstStyle/>
              <a:p>
                <a:r>
                  <a:rPr lang="zh-CN" altLang="en-US">
                    <a:noFill/>
                  </a:rPr>
                  <a:t> </a:t>
                </a:r>
              </a:p>
            </p:txBody>
          </p:sp>
        </mc:Fallback>
      </mc:AlternateContent>
      <p:cxnSp>
        <p:nvCxnSpPr>
          <p:cNvPr id="21" name="Straight Arrow Connector 20"/>
          <p:cNvCxnSpPr/>
          <p:nvPr/>
        </p:nvCxnSpPr>
        <p:spPr>
          <a:xfrm flipH="1" flipV="1">
            <a:off x="4411363" y="1611313"/>
            <a:ext cx="984405" cy="6944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p:cNvSpPr txBox="1"/>
              <p:nvPr/>
            </p:nvSpPr>
            <p:spPr>
              <a:xfrm>
                <a:off x="5580112" y="2333761"/>
                <a:ext cx="79188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𝑢𝑛𝑖𝑡</m:t>
                      </m:r>
                      <m:r>
                        <a:rPr lang="en-GB" b="0" i="1" smtClean="0">
                          <a:latin typeface="Cambria Math" panose="02040503050406030204" pitchFamily="18" charset="0"/>
                        </a:rPr>
                        <m:t>:</m:t>
                      </m:r>
                      <m:r>
                        <a:rPr lang="en-GB" b="0" i="1" smtClean="0">
                          <a:latin typeface="Cambria Math" panose="02040503050406030204" pitchFamily="18" charset="0"/>
                        </a:rPr>
                        <m:t>𝑚</m:t>
                      </m:r>
                    </m:oMath>
                  </m:oMathPara>
                </a14:m>
                <a:endParaRPr lang="en-US" dirty="0"/>
              </a:p>
            </p:txBody>
          </p:sp>
        </mc:Choice>
        <mc:Fallback>
          <p:sp>
            <p:nvSpPr>
              <p:cNvPr id="23" name="TextBox 22"/>
              <p:cNvSpPr txBox="1">
                <a:spLocks noRot="1" noChangeAspect="1" noMove="1" noResize="1" noEditPoints="1" noAdjustHandles="1" noChangeArrowheads="1" noChangeShapeType="1" noTextEdit="1"/>
              </p:cNvSpPr>
              <p:nvPr/>
            </p:nvSpPr>
            <p:spPr>
              <a:xfrm>
                <a:off x="5580112" y="2333761"/>
                <a:ext cx="791883" cy="276999"/>
              </a:xfrm>
              <a:prstGeom prst="rect">
                <a:avLst/>
              </a:prstGeom>
              <a:blipFill rotWithShape="1">
                <a:blip r:embed="rId4"/>
                <a:stretch>
                  <a:fillRect l="-46" t="-49" r="-3156" b="9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4" name="TextBox 53"/>
              <p:cNvSpPr txBox="1"/>
              <p:nvPr/>
            </p:nvSpPr>
            <p:spPr>
              <a:xfrm>
                <a:off x="1619672" y="4221088"/>
                <a:ext cx="1055225" cy="276999"/>
              </a:xfrm>
              <a:prstGeom prst="rect">
                <a:avLst/>
              </a:prstGeom>
              <a:noFill/>
            </p:spPr>
            <p:txBody>
              <a:bodyPr wrap="none" lIns="0" tIns="0" rIns="0" bIns="0" rtlCol="0">
                <a:spAutoFit/>
              </a:bodyPr>
              <a:lstStyle/>
              <a:p>
                <a:r>
                  <a:rPr lang="en-GB" dirty="0"/>
                  <a:t>u</a:t>
                </a:r>
                <a:r>
                  <a:rPr lang="en-GB" b="0" dirty="0"/>
                  <a:t>nit:</a:t>
                </a:r>
                <a14:m>
                  <m:oMath xmlns:m="http://schemas.openxmlformats.org/officeDocument/2006/math">
                    <m:r>
                      <a:rPr lang="en-GB" b="0" i="1" smtClean="0">
                        <a:latin typeface="Cambria Math" panose="02040503050406030204" pitchFamily="18" charset="0"/>
                      </a:rPr>
                      <m:t>𝑚</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𝑠</m:t>
                        </m:r>
                      </m:e>
                      <m:sup>
                        <m:r>
                          <a:rPr lang="en-GB" b="0" i="1" smtClean="0">
                            <a:latin typeface="Cambria Math" panose="02040503050406030204" pitchFamily="18" charset="0"/>
                          </a:rPr>
                          <m:t>−</m:t>
                        </m:r>
                        <m:r>
                          <a:rPr lang="en-GB" b="0" i="1" smtClean="0">
                            <a:latin typeface="Cambria Math" panose="02040503050406030204" pitchFamily="18" charset="0"/>
                          </a:rPr>
                          <m:t>2</m:t>
                        </m:r>
                      </m:sup>
                    </m:sSup>
                  </m:oMath>
                </a14:m>
                <a:endParaRPr lang="en-US" dirty="0"/>
              </a:p>
            </p:txBody>
          </p:sp>
        </mc:Choice>
        <mc:Fallback>
          <p:sp>
            <p:nvSpPr>
              <p:cNvPr id="54" name="TextBox 53"/>
              <p:cNvSpPr txBox="1">
                <a:spLocks noRot="1" noChangeAspect="1" noMove="1" noResize="1" noEditPoints="1" noAdjustHandles="1" noChangeArrowheads="1" noChangeShapeType="1" noTextEdit="1"/>
              </p:cNvSpPr>
              <p:nvPr/>
            </p:nvSpPr>
            <p:spPr>
              <a:xfrm>
                <a:off x="1619672" y="4221088"/>
                <a:ext cx="1055225" cy="276999"/>
              </a:xfrm>
              <a:prstGeom prst="rect">
                <a:avLst/>
              </a:prstGeom>
              <a:blipFill rotWithShape="1">
                <a:blip r:embed="rId5"/>
                <a:stretch>
                  <a:fillRect l="-40" t="-88" r="-3223" b="-3071"/>
                </a:stretch>
              </a:blipFill>
            </p:spPr>
            <p:txBody>
              <a:bodyPr/>
              <a:lstStyle/>
              <a:p>
                <a:r>
                  <a:rPr lang="zh-CN" altLang="en-US">
                    <a:noFill/>
                  </a:rPr>
                  <a:t> </a:t>
                </a:r>
              </a:p>
            </p:txBody>
          </p:sp>
        </mc:Fallback>
      </mc:AlternateContent>
      <p:cxnSp>
        <p:nvCxnSpPr>
          <p:cNvPr id="25" name="Straight Arrow Connector 24"/>
          <p:cNvCxnSpPr/>
          <p:nvPr/>
        </p:nvCxnSpPr>
        <p:spPr>
          <a:xfrm flipV="1">
            <a:off x="2784896" y="3513650"/>
            <a:ext cx="572941" cy="4914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flipV="1">
            <a:off x="4499992" y="3598635"/>
            <a:ext cx="984405" cy="6944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6" name="TextBox 55"/>
              <p:cNvSpPr txBox="1"/>
              <p:nvPr/>
            </p:nvSpPr>
            <p:spPr>
              <a:xfrm>
                <a:off x="5580112" y="4376137"/>
                <a:ext cx="677301" cy="276999"/>
              </a:xfrm>
              <a:prstGeom prst="rect">
                <a:avLst/>
              </a:prstGeom>
              <a:noFill/>
            </p:spPr>
            <p:txBody>
              <a:bodyPr wrap="none" lIns="0" tIns="0" rIns="0" bIns="0" rtlCol="0">
                <a:spAutoFit/>
              </a:bodyPr>
              <a:lstStyle/>
              <a:p>
                <a14:m>
                  <m:oMath xmlns:m="http://schemas.openxmlformats.org/officeDocument/2006/math">
                    <m:r>
                      <a:rPr lang="en-GB" b="0" i="1" smtClean="0">
                        <a:latin typeface="Cambria Math" panose="02040503050406030204" pitchFamily="18" charset="0"/>
                      </a:rPr>
                      <m:t>𝑢𝑛𝑖𝑡</m:t>
                    </m:r>
                    <m:r>
                      <a:rPr lang="en-GB" b="0" i="1" smtClean="0">
                        <a:latin typeface="Cambria Math" panose="02040503050406030204" pitchFamily="18" charset="0"/>
                      </a:rPr>
                      <m:t>:</m:t>
                    </m:r>
                  </m:oMath>
                </a14:m>
                <a:r>
                  <a:rPr lang="en-US" dirty="0"/>
                  <a:t>m</a:t>
                </a:r>
                <a:endParaRPr lang="en-US" dirty="0"/>
              </a:p>
            </p:txBody>
          </p:sp>
        </mc:Choice>
        <mc:Fallback>
          <p:sp>
            <p:nvSpPr>
              <p:cNvPr id="56" name="TextBox 55"/>
              <p:cNvSpPr txBox="1">
                <a:spLocks noRot="1" noChangeAspect="1" noMove="1" noResize="1" noEditPoints="1" noAdjustHandles="1" noChangeArrowheads="1" noChangeShapeType="1" noTextEdit="1"/>
              </p:cNvSpPr>
              <p:nvPr/>
            </p:nvSpPr>
            <p:spPr>
              <a:xfrm>
                <a:off x="5580112" y="4376137"/>
                <a:ext cx="677301" cy="276999"/>
              </a:xfrm>
              <a:prstGeom prst="rect">
                <a:avLst/>
              </a:prstGeom>
              <a:blipFill rotWithShape="1">
                <a:blip r:embed="rId6"/>
                <a:stretch>
                  <a:fillRect l="-54" t="-127" r="-7295" b="177"/>
                </a:stretch>
              </a:blipFill>
            </p:spPr>
            <p:txBody>
              <a:bodyPr/>
              <a:lstStyle/>
              <a:p>
                <a:r>
                  <a:rPr lang="zh-CN" altLang="en-US">
                    <a:noFill/>
                  </a:rPr>
                  <a:t> </a:t>
                </a:r>
              </a:p>
            </p:txBody>
          </p:sp>
        </mc:Fallback>
      </mc:AlternateContent>
      <p:cxnSp>
        <p:nvCxnSpPr>
          <p:cNvPr id="15" name="Straight Arrow Connector 14"/>
          <p:cNvCxnSpPr/>
          <p:nvPr/>
        </p:nvCxnSpPr>
        <p:spPr>
          <a:xfrm flipH="1" flipV="1">
            <a:off x="4903566" y="1472192"/>
            <a:ext cx="1829022" cy="3876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 name="TextBox 5"/>
              <p:cNvSpPr txBox="1"/>
              <p:nvPr/>
            </p:nvSpPr>
            <p:spPr>
              <a:xfrm>
                <a:off x="6732588" y="1721320"/>
                <a:ext cx="1292598" cy="276999"/>
              </a:xfrm>
              <a:prstGeom prst="rect">
                <a:avLst/>
              </a:prstGeom>
              <a:noFill/>
            </p:spPr>
            <p:txBody>
              <a:bodyPr wrap="none" lIns="0" tIns="0" rIns="0" bIns="0" rtlCol="0">
                <a:spAutoFit/>
              </a:bodyPr>
              <a:lstStyle/>
              <a:p>
                <a:r>
                  <a:rPr lang="en-GB" dirty="0"/>
                  <a:t>u</a:t>
                </a:r>
                <a:r>
                  <a:rPr lang="en-GB" b="0" dirty="0"/>
                  <a:t>nit: </a:t>
                </a:r>
                <a14:m>
                  <m:oMath xmlns:m="http://schemas.openxmlformats.org/officeDocument/2006/math">
                    <m:r>
                      <a:rPr lang="en-GB" b="0" i="1" smtClean="0">
                        <a:latin typeface="Cambria Math" panose="02040503050406030204" pitchFamily="18" charset="0"/>
                      </a:rPr>
                      <m:t>𝑟𝑎𝑑</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𝑠</m:t>
                        </m:r>
                      </m:e>
                      <m:sup>
                        <m:r>
                          <a:rPr lang="en-GB" b="0" i="1" smtClean="0">
                            <a:latin typeface="Cambria Math" panose="02040503050406030204" pitchFamily="18" charset="0"/>
                          </a:rPr>
                          <m:t>−</m:t>
                        </m:r>
                        <m:r>
                          <a:rPr lang="en-GB" b="0" i="1" smtClean="0">
                            <a:latin typeface="Cambria Math" panose="02040503050406030204" pitchFamily="18" charset="0"/>
                          </a:rPr>
                          <m:t>1</m:t>
                        </m:r>
                      </m:sup>
                    </m:sSup>
                  </m:oMath>
                </a14:m>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6732588" y="1721320"/>
                <a:ext cx="1292598" cy="276999"/>
              </a:xfrm>
              <a:prstGeom prst="rect">
                <a:avLst/>
              </a:prstGeom>
              <a:blipFill rotWithShape="1">
                <a:blip r:embed="rId7"/>
                <a:stretch>
                  <a:fillRect l="-25" t="-170" r="-2403" b="-2531"/>
                </a:stretch>
              </a:blipFill>
            </p:spPr>
            <p:txBody>
              <a:bodyPr/>
              <a:lstStyle/>
              <a:p>
                <a:r>
                  <a:rPr lang="zh-CN" altLang="en-US">
                    <a:noFill/>
                  </a:rPr>
                  <a:t> </a:t>
                </a:r>
              </a:p>
            </p:txBody>
          </p:sp>
        </mc:Fallback>
      </mc:AlternateContent>
      <p:cxnSp>
        <p:nvCxnSpPr>
          <p:cNvPr id="19" name="Straight Arrow Connector 18"/>
          <p:cNvCxnSpPr/>
          <p:nvPr/>
        </p:nvCxnSpPr>
        <p:spPr>
          <a:xfrm flipH="1" flipV="1">
            <a:off x="4810393" y="3362329"/>
            <a:ext cx="1829022" cy="3876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2" name="TextBox 21"/>
              <p:cNvSpPr txBox="1"/>
              <p:nvPr/>
            </p:nvSpPr>
            <p:spPr>
              <a:xfrm>
                <a:off x="6764881" y="3556143"/>
                <a:ext cx="1292598" cy="276999"/>
              </a:xfrm>
              <a:prstGeom prst="rect">
                <a:avLst/>
              </a:prstGeom>
              <a:noFill/>
            </p:spPr>
            <p:txBody>
              <a:bodyPr wrap="none" lIns="0" tIns="0" rIns="0" bIns="0" rtlCol="0">
                <a:spAutoFit/>
              </a:bodyPr>
              <a:lstStyle/>
              <a:p>
                <a:r>
                  <a:rPr lang="en-GB" dirty="0"/>
                  <a:t>u</a:t>
                </a:r>
                <a:r>
                  <a:rPr lang="en-GB" b="0" dirty="0"/>
                  <a:t>nit: </a:t>
                </a:r>
                <a14:m>
                  <m:oMath xmlns:m="http://schemas.openxmlformats.org/officeDocument/2006/math">
                    <m:r>
                      <a:rPr lang="en-GB" b="0" i="1" smtClean="0">
                        <a:latin typeface="Cambria Math" panose="02040503050406030204" pitchFamily="18" charset="0"/>
                      </a:rPr>
                      <m:t>𝑟𝑎𝑑</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𝑠</m:t>
                        </m:r>
                      </m:e>
                      <m:sup>
                        <m:r>
                          <a:rPr lang="en-GB" b="0" i="1" smtClean="0">
                            <a:latin typeface="Cambria Math" panose="02040503050406030204" pitchFamily="18" charset="0"/>
                          </a:rPr>
                          <m:t>−</m:t>
                        </m:r>
                        <m:r>
                          <a:rPr lang="en-GB" b="0" i="1" smtClean="0">
                            <a:latin typeface="Cambria Math" panose="02040503050406030204" pitchFamily="18" charset="0"/>
                          </a:rPr>
                          <m:t>2</m:t>
                        </m:r>
                      </m:sup>
                    </m:sSup>
                  </m:oMath>
                </a14:m>
                <a:endParaRPr lang="en-US" dirty="0"/>
              </a:p>
            </p:txBody>
          </p:sp>
        </mc:Choice>
        <mc:Fallback>
          <p:sp>
            <p:nvSpPr>
              <p:cNvPr id="22" name="TextBox 21"/>
              <p:cNvSpPr txBox="1">
                <a:spLocks noRot="1" noChangeAspect="1" noMove="1" noResize="1" noEditPoints="1" noAdjustHandles="1" noChangeArrowheads="1" noChangeShapeType="1" noTextEdit="1"/>
              </p:cNvSpPr>
              <p:nvPr/>
            </p:nvSpPr>
            <p:spPr>
              <a:xfrm>
                <a:off x="6764881" y="3556143"/>
                <a:ext cx="1292598" cy="276999"/>
              </a:xfrm>
              <a:prstGeom prst="rect">
                <a:avLst/>
              </a:prstGeom>
              <a:blipFill rotWithShape="1">
                <a:blip r:embed="rId8"/>
                <a:stretch>
                  <a:fillRect l="-17" t="-52" r="-2410" b="-310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3357837" y="4800231"/>
                <a:ext cx="1272784"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𝑠</m:t>
                      </m:r>
                      <m:r>
                        <a:rPr lang="en-GB" sz="3200" b="0" i="1" smtClean="0">
                          <a:latin typeface="Cambria Math" panose="02040503050406030204" pitchFamily="18" charset="0"/>
                        </a:rPr>
                        <m:t>=</m:t>
                      </m:r>
                      <m:r>
                        <a:rPr lang="en-GB" sz="3200" b="0" i="1" smtClean="0">
                          <a:latin typeface="Cambria Math" panose="02040503050406030204" pitchFamily="18" charset="0"/>
                        </a:rPr>
                        <m:t>𝑟</m:t>
                      </m:r>
                      <m:r>
                        <a:rPr lang="en-GB" sz="3200" b="0" i="1" smtClean="0">
                          <a:latin typeface="Cambria Math" panose="02040503050406030204" pitchFamily="18" charset="0"/>
                          <a:ea typeface="Cambria Math" panose="02040503050406030204" pitchFamily="18" charset="0"/>
                        </a:rPr>
                        <m:t>𝜃</m:t>
                      </m:r>
                    </m:oMath>
                  </m:oMathPara>
                </a14:m>
                <a:endParaRPr lang="en-US" sz="3200" dirty="0"/>
              </a:p>
            </p:txBody>
          </p:sp>
        </mc:Choice>
        <mc:Fallback>
          <p:sp>
            <p:nvSpPr>
              <p:cNvPr id="8" name="TextBox 7"/>
              <p:cNvSpPr txBox="1">
                <a:spLocks noRot="1" noChangeAspect="1" noMove="1" noResize="1" noEditPoints="1" noAdjustHandles="1" noChangeArrowheads="1" noChangeShapeType="1" noTextEdit="1"/>
              </p:cNvSpPr>
              <p:nvPr/>
            </p:nvSpPr>
            <p:spPr>
              <a:xfrm>
                <a:off x="3357837" y="4800231"/>
                <a:ext cx="1272784" cy="492443"/>
              </a:xfrm>
              <a:prstGeom prst="rect">
                <a:avLst/>
              </a:prstGeom>
              <a:blipFill rotWithShape="1">
                <a:blip r:embed="rId9"/>
                <a:stretch>
                  <a:fillRect l="-47" t="-54" r="-3626" b="119"/>
                </a:stretch>
              </a:blipFill>
            </p:spPr>
            <p:txBody>
              <a:bodyPr/>
              <a:lstStyle/>
              <a:p>
                <a:r>
                  <a:rPr lang="zh-CN" altLang="en-US">
                    <a:noFill/>
                  </a:rPr>
                  <a:t> </a:t>
                </a:r>
              </a:p>
            </p:txBody>
          </p:sp>
        </mc:Fallback>
      </mc:AlternateContent>
      <p:cxnSp>
        <p:nvCxnSpPr>
          <p:cNvPr id="24" name="Straight Arrow Connector 23"/>
          <p:cNvCxnSpPr/>
          <p:nvPr/>
        </p:nvCxnSpPr>
        <p:spPr>
          <a:xfrm flipV="1">
            <a:off x="2674897" y="5188010"/>
            <a:ext cx="572941" cy="4914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6" name="TextBox 25"/>
              <p:cNvSpPr txBox="1"/>
              <p:nvPr/>
            </p:nvSpPr>
            <p:spPr>
              <a:xfrm>
                <a:off x="2121339" y="5679424"/>
                <a:ext cx="621132" cy="276999"/>
              </a:xfrm>
              <a:prstGeom prst="rect">
                <a:avLst/>
              </a:prstGeom>
              <a:noFill/>
            </p:spPr>
            <p:txBody>
              <a:bodyPr wrap="none" lIns="0" tIns="0" rIns="0" bIns="0" rtlCol="0">
                <a:spAutoFit/>
              </a:bodyPr>
              <a:lstStyle/>
              <a:p>
                <a:r>
                  <a:rPr lang="en-GB" dirty="0"/>
                  <a:t>u</a:t>
                </a:r>
                <a:r>
                  <a:rPr lang="en-GB" b="0" dirty="0"/>
                  <a:t>nit:</a:t>
                </a:r>
                <a14:m>
                  <m:oMath xmlns:m="http://schemas.openxmlformats.org/officeDocument/2006/math">
                    <m:r>
                      <a:rPr lang="en-GB" b="0" i="1" smtClean="0">
                        <a:latin typeface="Cambria Math" panose="02040503050406030204" pitchFamily="18" charset="0"/>
                      </a:rPr>
                      <m:t>𝑚</m:t>
                    </m:r>
                  </m:oMath>
                </a14:m>
                <a:endParaRPr lang="en-US" dirty="0"/>
              </a:p>
            </p:txBody>
          </p:sp>
        </mc:Choice>
        <mc:Fallback>
          <p:sp>
            <p:nvSpPr>
              <p:cNvPr id="26" name="TextBox 25"/>
              <p:cNvSpPr txBox="1">
                <a:spLocks noRot="1" noChangeAspect="1" noMove="1" noResize="1" noEditPoints="1" noAdjustHandles="1" noChangeArrowheads="1" noChangeShapeType="1" noTextEdit="1"/>
              </p:cNvSpPr>
              <p:nvPr/>
            </p:nvSpPr>
            <p:spPr>
              <a:xfrm>
                <a:off x="2121339" y="5679424"/>
                <a:ext cx="621132" cy="276999"/>
              </a:xfrm>
              <a:prstGeom prst="rect">
                <a:avLst/>
              </a:prstGeom>
              <a:blipFill rotWithShape="1">
                <a:blip r:embed="rId10"/>
                <a:stretch>
                  <a:fillRect l="-71" t="-223" r="-8500" b="44"/>
                </a:stretch>
              </a:blipFill>
            </p:spPr>
            <p:txBody>
              <a:bodyPr/>
              <a:lstStyle/>
              <a:p>
                <a:r>
                  <a:rPr lang="zh-CN" altLang="en-US">
                    <a:noFill/>
                  </a:rPr>
                  <a:t> </a:t>
                </a:r>
              </a:p>
            </p:txBody>
          </p:sp>
        </mc:Fallback>
      </mc:AlternateContent>
      <p:cxnSp>
        <p:nvCxnSpPr>
          <p:cNvPr id="28" name="Straight Arrow Connector 27"/>
          <p:cNvCxnSpPr/>
          <p:nvPr/>
        </p:nvCxnSpPr>
        <p:spPr>
          <a:xfrm flipH="1" flipV="1">
            <a:off x="4248417" y="5261962"/>
            <a:ext cx="984405" cy="6944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9" name="TextBox 28"/>
              <p:cNvSpPr txBox="1"/>
              <p:nvPr/>
            </p:nvSpPr>
            <p:spPr>
              <a:xfrm>
                <a:off x="5270623" y="5960289"/>
                <a:ext cx="677301" cy="276999"/>
              </a:xfrm>
              <a:prstGeom prst="rect">
                <a:avLst/>
              </a:prstGeom>
              <a:noFill/>
            </p:spPr>
            <p:txBody>
              <a:bodyPr wrap="none" lIns="0" tIns="0" rIns="0" bIns="0" rtlCol="0">
                <a:spAutoFit/>
              </a:bodyPr>
              <a:lstStyle/>
              <a:p>
                <a14:m>
                  <m:oMath xmlns:m="http://schemas.openxmlformats.org/officeDocument/2006/math">
                    <m:r>
                      <a:rPr lang="en-GB" b="0" i="1" smtClean="0">
                        <a:latin typeface="Cambria Math" panose="02040503050406030204" pitchFamily="18" charset="0"/>
                      </a:rPr>
                      <m:t>𝑢𝑛𝑖𝑡</m:t>
                    </m:r>
                    <m:r>
                      <a:rPr lang="en-GB" b="0" i="1" smtClean="0">
                        <a:latin typeface="Cambria Math" panose="02040503050406030204" pitchFamily="18" charset="0"/>
                      </a:rPr>
                      <m:t>:</m:t>
                    </m:r>
                  </m:oMath>
                </a14:m>
                <a:r>
                  <a:rPr lang="en-US" dirty="0"/>
                  <a:t>m</a:t>
                </a:r>
                <a:endParaRPr lang="en-US" dirty="0"/>
              </a:p>
            </p:txBody>
          </p:sp>
        </mc:Choice>
        <mc:Fallback>
          <p:sp>
            <p:nvSpPr>
              <p:cNvPr id="29" name="TextBox 28"/>
              <p:cNvSpPr txBox="1">
                <a:spLocks noRot="1" noChangeAspect="1" noMove="1" noResize="1" noEditPoints="1" noAdjustHandles="1" noChangeArrowheads="1" noChangeShapeType="1" noTextEdit="1"/>
              </p:cNvSpPr>
              <p:nvPr/>
            </p:nvSpPr>
            <p:spPr>
              <a:xfrm>
                <a:off x="5270623" y="5960289"/>
                <a:ext cx="677301" cy="276999"/>
              </a:xfrm>
              <a:prstGeom prst="rect">
                <a:avLst/>
              </a:prstGeom>
              <a:blipFill rotWithShape="1">
                <a:blip r:embed="rId6"/>
                <a:stretch>
                  <a:fillRect l="-18" t="-65" r="-7331" b="115"/>
                </a:stretch>
              </a:blipFill>
            </p:spPr>
            <p:txBody>
              <a:bodyPr/>
              <a:lstStyle/>
              <a:p>
                <a:r>
                  <a:rPr lang="zh-CN" altLang="en-US">
                    <a:noFill/>
                  </a:rPr>
                  <a:t> </a:t>
                </a:r>
              </a:p>
            </p:txBody>
          </p:sp>
        </mc:Fallback>
      </mc:AlternateContent>
      <p:cxnSp>
        <p:nvCxnSpPr>
          <p:cNvPr id="10" name="Straight Arrow Connector 9"/>
          <p:cNvCxnSpPr/>
          <p:nvPr/>
        </p:nvCxnSpPr>
        <p:spPr>
          <a:xfrm flipH="1" flipV="1">
            <a:off x="4619069" y="5108835"/>
            <a:ext cx="2024262" cy="4914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0" name="TextBox 29"/>
              <p:cNvSpPr txBox="1"/>
              <p:nvPr/>
            </p:nvSpPr>
            <p:spPr>
              <a:xfrm>
                <a:off x="6732588" y="5433717"/>
                <a:ext cx="858505" cy="276999"/>
              </a:xfrm>
              <a:prstGeom prst="rect">
                <a:avLst/>
              </a:prstGeom>
              <a:noFill/>
            </p:spPr>
            <p:txBody>
              <a:bodyPr wrap="none" lIns="0" tIns="0" rIns="0" bIns="0" rtlCol="0">
                <a:spAutoFit/>
              </a:bodyPr>
              <a:lstStyle/>
              <a:p>
                <a:r>
                  <a:rPr lang="en-GB" dirty="0"/>
                  <a:t>u</a:t>
                </a:r>
                <a:r>
                  <a:rPr lang="en-GB" b="0" dirty="0"/>
                  <a:t>nit: </a:t>
                </a:r>
                <a14:m>
                  <m:oMath xmlns:m="http://schemas.openxmlformats.org/officeDocument/2006/math">
                    <m:r>
                      <a:rPr lang="en-GB" b="0" i="1" smtClean="0">
                        <a:latin typeface="Cambria Math" panose="02040503050406030204" pitchFamily="18" charset="0"/>
                      </a:rPr>
                      <m:t>𝑟𝑎𝑑</m:t>
                    </m:r>
                  </m:oMath>
                </a14:m>
                <a:endParaRPr lang="en-US" dirty="0"/>
              </a:p>
            </p:txBody>
          </p:sp>
        </mc:Choice>
        <mc:Fallback>
          <p:sp>
            <p:nvSpPr>
              <p:cNvPr id="30" name="TextBox 29"/>
              <p:cNvSpPr txBox="1">
                <a:spLocks noRot="1" noChangeAspect="1" noMove="1" noResize="1" noEditPoints="1" noAdjustHandles="1" noChangeArrowheads="1" noChangeShapeType="1" noTextEdit="1"/>
              </p:cNvSpPr>
              <p:nvPr/>
            </p:nvSpPr>
            <p:spPr>
              <a:xfrm>
                <a:off x="6732588" y="5433717"/>
                <a:ext cx="858505" cy="276999"/>
              </a:xfrm>
              <a:prstGeom prst="rect">
                <a:avLst/>
              </a:prstGeom>
              <a:blipFill rotWithShape="1">
                <a:blip r:embed="rId11"/>
                <a:stretch>
                  <a:fillRect l="-37" t="-8" r="-5808" b="58"/>
                </a:stretch>
              </a:blipFill>
            </p:spPr>
            <p:txBody>
              <a:bodyPr/>
              <a:lstStyle/>
              <a:p>
                <a:r>
                  <a:rPr lang="zh-CN" altLang="en-US">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167875"/>
            <a:ext cx="8229600" cy="1143000"/>
          </a:xfrm>
        </p:spPr>
        <p:txBody>
          <a:bodyPr/>
          <a:lstStyle/>
          <a:p>
            <a:r>
              <a:rPr lang="en-GB" dirty="0"/>
              <a:t>Rocket propulsion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
        <p:nvSpPr>
          <p:cNvPr id="10" name="TextBox 9"/>
          <p:cNvSpPr txBox="1"/>
          <p:nvPr/>
        </p:nvSpPr>
        <p:spPr>
          <a:xfrm flipH="1">
            <a:off x="847011" y="708792"/>
            <a:ext cx="8019177" cy="369332"/>
          </a:xfrm>
          <a:prstGeom prst="rect">
            <a:avLst/>
          </a:prstGeom>
          <a:noFill/>
        </p:spPr>
        <p:txBody>
          <a:bodyPr wrap="square" rtlCol="0">
            <a:spAutoFit/>
          </a:bodyPr>
          <a:lstStyle/>
          <a:p>
            <a:r>
              <a:rPr lang="en-GB" dirty="0"/>
              <a:t>We consider a rocket propagating in outer space (no gravity considered)</a:t>
            </a:r>
            <a:endParaRPr lang="en-US" dirty="0"/>
          </a:p>
        </p:txBody>
      </p:sp>
      <p:pic>
        <p:nvPicPr>
          <p:cNvPr id="12" name="Picture 11"/>
          <p:cNvPicPr>
            <a:picLocks noChangeAspect="1"/>
          </p:cNvPicPr>
          <p:nvPr/>
        </p:nvPicPr>
        <p:blipFill>
          <a:blip r:embed="rId1"/>
          <a:stretch>
            <a:fillRect/>
          </a:stretch>
        </p:blipFill>
        <p:spPr>
          <a:xfrm>
            <a:off x="1759276" y="1165737"/>
            <a:ext cx="5915550" cy="1659919"/>
          </a:xfrm>
          <a:prstGeom prst="rect">
            <a:avLst/>
          </a:prstGeom>
        </p:spPr>
      </p:pic>
      <mc:AlternateContent xmlns:mc="http://schemas.openxmlformats.org/markup-compatibility/2006">
        <mc:Choice xmlns:a14="http://schemas.microsoft.com/office/drawing/2010/main" Requires="a14">
          <p:sp>
            <p:nvSpPr>
              <p:cNvPr id="13" name="TextBox 12"/>
              <p:cNvSpPr txBox="1"/>
              <p:nvPr/>
            </p:nvSpPr>
            <p:spPr>
              <a:xfrm>
                <a:off x="636588" y="5928334"/>
                <a:ext cx="8507412" cy="923330"/>
              </a:xfrm>
              <a:prstGeom prst="rect">
                <a:avLst/>
              </a:prstGeom>
              <a:noFill/>
            </p:spPr>
            <p:txBody>
              <a:bodyPr wrap="square" rtlCol="0">
                <a:spAutoFit/>
              </a:bodyPr>
              <a:lstStyle/>
              <a:p>
                <a:r>
                  <a:rPr lang="en-GB" b="1" dirty="0"/>
                  <a:t>Ex. </a:t>
                </a:r>
                <a:r>
                  <a:rPr lang="en-GB" dirty="0"/>
                  <a:t>Using the principle of conservation of the momentum between times </a:t>
                </a:r>
                <a14:m>
                  <m:oMath xmlns:m="http://schemas.openxmlformats.org/officeDocument/2006/math">
                    <m:r>
                      <a:rPr lang="en-GB" b="0" i="1" smtClean="0">
                        <a:latin typeface="Cambria Math" panose="02040503050406030204" pitchFamily="18" charset="0"/>
                      </a:rPr>
                      <m:t>𝑡</m:t>
                    </m:r>
                  </m:oMath>
                </a14:m>
                <a:r>
                  <a:rPr lang="en-GB" dirty="0"/>
                  <a:t> and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𝑑𝑡</m:t>
                    </m:r>
                  </m:oMath>
                </a14:m>
                <a:r>
                  <a:rPr lang="en-GB" dirty="0"/>
                  <a:t> describe the change of velocity of the rocket </a:t>
                </a:r>
                <a14:m>
                  <m:oMath xmlns:m="http://schemas.openxmlformats.org/officeDocument/2006/math">
                    <m:r>
                      <a:rPr lang="en-GB" b="0" i="1" smtClean="0">
                        <a:latin typeface="Cambria Math" panose="02040503050406030204" pitchFamily="18" charset="0"/>
                      </a:rPr>
                      <m:t>𝑣</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sub>
                    </m:sSub>
                    <m:r>
                      <a:rPr lang="en-GB" b="0" i="1" smtClean="0">
                        <a:latin typeface="Cambria Math" panose="02040503050406030204" pitchFamily="18" charset="0"/>
                      </a:rPr>
                      <m:t> </m:t>
                    </m:r>
                  </m:oMath>
                </a14:m>
                <a:r>
                  <a:rPr lang="en-GB" dirty="0"/>
                  <a:t>in terms of the velocity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𝑒𝑥</m:t>
                        </m:r>
                      </m:sub>
                    </m:sSub>
                  </m:oMath>
                </a14:m>
                <a:r>
                  <a:rPr lang="en-GB" dirty="0"/>
                  <a:t> and ratio </a:t>
                </a:r>
                <a14:m>
                  <m:oMath xmlns:m="http://schemas.openxmlformats.org/officeDocument/2006/math">
                    <m:r>
                      <a:rPr lang="en-GB" b="0" i="1" smtClean="0">
                        <a:latin typeface="Cambria Math" panose="02040503050406030204" pitchFamily="18" charset="0"/>
                      </a:rPr>
                      <m:t>𝑚</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0</m:t>
                        </m:r>
                      </m:sub>
                    </m:sSub>
                  </m:oMath>
                </a14:m>
                <a:r>
                  <a:rPr lang="en-US" dirty="0"/>
                  <a:t>. (5 minutes)</a:t>
                </a:r>
                <a:endParaRPr lang="en-US" dirty="0"/>
              </a:p>
            </p:txBody>
          </p:sp>
        </mc:Choice>
        <mc:Fallback>
          <p:sp>
            <p:nvSpPr>
              <p:cNvPr id="13" name="TextBox 12"/>
              <p:cNvSpPr txBox="1">
                <a:spLocks noRot="1" noChangeAspect="1" noMove="1" noResize="1" noEditPoints="1" noAdjustHandles="1" noChangeArrowheads="1" noChangeShapeType="1" noTextEdit="1"/>
              </p:cNvSpPr>
              <p:nvPr/>
            </p:nvSpPr>
            <p:spPr>
              <a:xfrm>
                <a:off x="636588" y="5928334"/>
                <a:ext cx="8507412" cy="923330"/>
              </a:xfrm>
              <a:prstGeom prst="rect">
                <a:avLst/>
              </a:prstGeom>
              <a:blipFill rotWithShape="1">
                <a:blip r:embed="rId2"/>
                <a:stretch>
                  <a:fillRect l="-4" t="-66" b="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TextBox 13"/>
              <p:cNvSpPr txBox="1"/>
              <p:nvPr/>
            </p:nvSpPr>
            <p:spPr>
              <a:xfrm>
                <a:off x="183722" y="2913269"/>
                <a:ext cx="8780766" cy="646331"/>
              </a:xfrm>
              <a:prstGeom prst="rect">
                <a:avLst/>
              </a:prstGeom>
              <a:noFill/>
            </p:spPr>
            <p:txBody>
              <a:bodyPr wrap="square" rtlCol="0">
                <a:spAutoFit/>
              </a:bodyPr>
              <a:lstStyle/>
              <a:p>
                <a:r>
                  <a:rPr lang="en-GB" dirty="0"/>
                  <a:t>At the time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0</m:t>
                        </m:r>
                      </m:sub>
                    </m:sSub>
                  </m:oMath>
                </a14:m>
                <a:r>
                  <a:rPr lang="en-US" dirty="0"/>
                  <a:t>, the mass of the rocket is </a:t>
                </a:r>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0</m:t>
                        </m:r>
                      </m:sub>
                    </m:sSub>
                  </m:oMath>
                </a14:m>
                <a:r>
                  <a:rPr lang="en-US" dirty="0"/>
                  <a:t>, its velocity is </a:t>
                </a:r>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sub>
                    </m:sSub>
                  </m:oMath>
                </a14:m>
                <a:r>
                  <a:rPr lang="en-US" dirty="0"/>
                  <a:t> in our reference frame (</a:t>
                </a:r>
                <a:r>
                  <a:rPr lang="en-GB" dirty="0"/>
                  <a:t>us who are watching the rocket</a:t>
                </a:r>
                <a:r>
                  <a:rPr lang="en-US" dirty="0"/>
                  <a:t>)</a:t>
                </a:r>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183722" y="2913269"/>
                <a:ext cx="8780766" cy="646331"/>
              </a:xfrm>
              <a:prstGeom prst="rect">
                <a:avLst/>
              </a:prstGeom>
              <a:blipFill rotWithShape="1">
                <a:blip r:embed="rId3"/>
                <a:stretch>
                  <a:fillRect l="-2" t="-81" r="2" b="6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183722" y="3563724"/>
                <a:ext cx="7918810" cy="369332"/>
              </a:xfrm>
              <a:prstGeom prst="rect">
                <a:avLst/>
              </a:prstGeom>
              <a:noFill/>
            </p:spPr>
            <p:txBody>
              <a:bodyPr wrap="square" rtlCol="0">
                <a:spAutoFit/>
              </a:bodyPr>
              <a:lstStyle/>
              <a:p>
                <a:r>
                  <a:rPr lang="en-GB" dirty="0"/>
                  <a:t>At any time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&gt;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0</m:t>
                        </m:r>
                      </m:sub>
                    </m:sSub>
                  </m:oMath>
                </a14:m>
                <a:r>
                  <a:rPr lang="en-US" dirty="0"/>
                  <a:t>, the mass of the rocket is </a:t>
                </a:r>
                <a14:m>
                  <m:oMath xmlns:m="http://schemas.openxmlformats.org/officeDocument/2006/math">
                    <m:r>
                      <a:rPr lang="en-GB" b="0" i="1" smtClean="0">
                        <a:latin typeface="Cambria Math" panose="02040503050406030204" pitchFamily="18" charset="0"/>
                      </a:rPr>
                      <m:t>𝑚</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&lt;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0</m:t>
                        </m:r>
                      </m:sub>
                    </m:sSub>
                  </m:oMath>
                </a14:m>
                <a:r>
                  <a:rPr lang="en-US" dirty="0"/>
                  <a:t>, its velocity is </a:t>
                </a:r>
                <a14:m>
                  <m:oMath xmlns:m="http://schemas.openxmlformats.org/officeDocument/2006/math">
                    <m:r>
                      <a:rPr lang="en-GB" b="0" i="1" smtClean="0">
                        <a:latin typeface="Cambria Math" panose="02040503050406030204" pitchFamily="18" charset="0"/>
                      </a:rPr>
                      <m:t>𝑣</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183722" y="3563724"/>
                <a:ext cx="7918810" cy="369332"/>
              </a:xfrm>
              <a:prstGeom prst="rect">
                <a:avLst/>
              </a:prstGeom>
              <a:blipFill rotWithShape="1">
                <a:blip r:embed="rId4"/>
                <a:stretch>
                  <a:fillRect l="-3" t="-28" r="7" b="13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179512" y="4030523"/>
                <a:ext cx="8386354" cy="646331"/>
              </a:xfrm>
              <a:prstGeom prst="rect">
                <a:avLst/>
              </a:prstGeom>
              <a:noFill/>
            </p:spPr>
            <p:txBody>
              <a:bodyPr wrap="square" rtlCol="0">
                <a:spAutoFit/>
              </a:bodyPr>
              <a:lstStyle/>
              <a:p>
                <a:r>
                  <a:rPr lang="en-GB" dirty="0"/>
                  <a:t>During a time interval </a:t>
                </a:r>
                <a14:m>
                  <m:oMath xmlns:m="http://schemas.openxmlformats.org/officeDocument/2006/math">
                    <m:r>
                      <a:rPr lang="en-GB" b="0" i="1" smtClean="0">
                        <a:latin typeface="Cambria Math" panose="02040503050406030204" pitchFamily="18" charset="0"/>
                      </a:rPr>
                      <m:t>𝑑𝑡</m:t>
                    </m:r>
                  </m:oMath>
                </a14:m>
                <a:r>
                  <a:rPr lang="en-GB" dirty="0"/>
                  <a:t> the mass of rockets change is </a:t>
                </a:r>
                <a14:m>
                  <m:oMath xmlns:m="http://schemas.openxmlformats.org/officeDocument/2006/math">
                    <m:r>
                      <a:rPr lang="en-GB" b="0" i="1" smtClean="0">
                        <a:latin typeface="Cambria Math" panose="02040503050406030204" pitchFamily="18" charset="0"/>
                      </a:rPr>
                      <m:t>𝑑𝑚</m:t>
                    </m:r>
                  </m:oMath>
                </a14:m>
                <a:r>
                  <a:rPr lang="en-GB" dirty="0"/>
                  <a:t> corresponding to the mass of the burned fuel. </a:t>
                </a:r>
                <a:endParaRPr lang="en-US" dirty="0"/>
              </a:p>
            </p:txBody>
          </p:sp>
        </mc:Choice>
        <mc:Fallback>
          <p:sp>
            <p:nvSpPr>
              <p:cNvPr id="16" name="TextBox 15"/>
              <p:cNvSpPr txBox="1">
                <a:spLocks noRot="1" noChangeAspect="1" noMove="1" noResize="1" noEditPoints="1" noAdjustHandles="1" noChangeArrowheads="1" noChangeShapeType="1" noTextEdit="1"/>
              </p:cNvSpPr>
              <p:nvPr/>
            </p:nvSpPr>
            <p:spPr>
              <a:xfrm>
                <a:off x="179512" y="4030523"/>
                <a:ext cx="8386354" cy="646331"/>
              </a:xfrm>
              <a:prstGeom prst="rect">
                <a:avLst/>
              </a:prstGeom>
              <a:blipFill rotWithShape="1">
                <a:blip r:embed="rId5"/>
                <a:stretch>
                  <a:fillRect l="-5" t="-28" r="4" b="12"/>
                </a:stretch>
              </a:blipFill>
            </p:spPr>
            <p:txBody>
              <a:bodyPr/>
              <a:lstStyle/>
              <a:p>
                <a:r>
                  <a:rPr lang="zh-CN" altLang="en-US">
                    <a:noFill/>
                  </a:rPr>
                  <a:t> </a:t>
                </a:r>
              </a:p>
            </p:txBody>
          </p:sp>
        </mc:Fallback>
      </mc:AlternateContent>
      <p:sp>
        <p:nvSpPr>
          <p:cNvPr id="17" name="TextBox 16"/>
          <p:cNvSpPr txBox="1"/>
          <p:nvPr/>
        </p:nvSpPr>
        <p:spPr>
          <a:xfrm>
            <a:off x="179512" y="4671377"/>
            <a:ext cx="5884944" cy="369332"/>
          </a:xfrm>
          <a:prstGeom prst="rect">
            <a:avLst/>
          </a:prstGeom>
          <a:noFill/>
        </p:spPr>
        <p:txBody>
          <a:bodyPr wrap="none" rtlCol="0">
            <a:spAutoFit/>
          </a:bodyPr>
          <a:lstStyle/>
          <a:p>
            <a:r>
              <a:rPr lang="en-GB" dirty="0"/>
              <a:t>The x-velocity of the burned fuel in our frame of reference is:</a:t>
            </a:r>
            <a:endParaRPr lang="en-US" dirty="0"/>
          </a:p>
        </p:txBody>
      </p:sp>
      <mc:AlternateContent xmlns:mc="http://schemas.openxmlformats.org/markup-compatibility/2006">
        <mc:Choice xmlns:a14="http://schemas.microsoft.com/office/drawing/2010/main" Requires="a14">
          <p:sp>
            <p:nvSpPr>
              <p:cNvPr id="18" name="TextBox 17"/>
              <p:cNvSpPr txBox="1"/>
              <p:nvPr/>
            </p:nvSpPr>
            <p:spPr>
              <a:xfrm>
                <a:off x="2876605" y="5073967"/>
                <a:ext cx="2088649" cy="29924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𝑓𝑢𝑒𝑙</m:t>
                          </m:r>
                          <m:r>
                            <a:rPr lang="en-GB" b="0" i="1" smtClean="0">
                              <a:latin typeface="Cambria Math" panose="02040503050406030204" pitchFamily="18" charset="0"/>
                            </a:rPr>
                            <m:t>,</m:t>
                          </m:r>
                          <m:r>
                            <a:rPr lang="en-GB" b="0" i="1" smtClean="0">
                              <a:latin typeface="Cambria Math" panose="02040503050406030204" pitchFamily="18" charset="0"/>
                            </a:rPr>
                            <m:t>𝑥</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𝑒𝑥</m:t>
                          </m:r>
                        </m:sub>
                      </m:sSub>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2876605" y="5073967"/>
                <a:ext cx="2088649" cy="299249"/>
              </a:xfrm>
              <a:prstGeom prst="rect">
                <a:avLst/>
              </a:prstGeom>
              <a:blipFill rotWithShape="1">
                <a:blip r:embed="rId6"/>
                <a:stretch>
                  <a:fillRect l="-3" t="-106" r="-1389" b="16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TextBox 18"/>
              <p:cNvSpPr txBox="1"/>
              <p:nvPr/>
            </p:nvSpPr>
            <p:spPr>
              <a:xfrm flipH="1">
                <a:off x="892730" y="5373216"/>
                <a:ext cx="7135654" cy="646331"/>
              </a:xfrm>
              <a:prstGeom prst="rect">
                <a:avLst/>
              </a:prstGeom>
              <a:noFill/>
            </p:spPr>
            <p:txBody>
              <a:bodyPr wrap="square" rtlCol="0">
                <a:spAutoFit/>
              </a:bodyPr>
              <a:lstStyle/>
              <a:p>
                <a:r>
                  <a:rPr lang="en-GB" dirty="0"/>
                  <a:t>where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𝑒𝑥</m:t>
                        </m:r>
                      </m:sub>
                    </m:sSub>
                  </m:oMath>
                </a14:m>
                <a:r>
                  <a:rPr lang="en-US" dirty="0"/>
                  <a:t> is the velocity of the burned fuel relative to the rocket.</a:t>
                </a:r>
                <a:endParaRPr lang="en-US" dirty="0"/>
              </a:p>
              <a:p>
                <a:r>
                  <a:rPr lang="en-GB" dirty="0"/>
                  <a:t> </a:t>
                </a:r>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flipH="1">
                <a:off x="892730" y="5373216"/>
                <a:ext cx="7135654" cy="646331"/>
              </a:xfrm>
              <a:prstGeom prst="rect">
                <a:avLst/>
              </a:prstGeom>
              <a:blipFill rotWithShape="1">
                <a:blip r:embed="rId7"/>
                <a:stretch>
                  <a:fillRect l="-8" t="-74" r="1" b="59"/>
                </a:stretch>
              </a:blipFill>
            </p:spPr>
            <p:txBody>
              <a:bodyPr/>
              <a:lstStyle/>
              <a:p>
                <a:r>
                  <a:rPr lang="zh-CN" altLang="en-US">
                    <a:noFill/>
                  </a:rPr>
                  <a:t> </a:t>
                </a:r>
              </a:p>
            </p:txBody>
          </p:sp>
        </mc:Fallback>
      </mc:AlternateContent>
      <p:cxnSp>
        <p:nvCxnSpPr>
          <p:cNvPr id="21" name="Straight Arrow Connector 20"/>
          <p:cNvCxnSpPr/>
          <p:nvPr/>
        </p:nvCxnSpPr>
        <p:spPr>
          <a:xfrm flipV="1">
            <a:off x="1482138" y="1091672"/>
            <a:ext cx="6192688" cy="13427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2" name="TextBox 21"/>
              <p:cNvSpPr txBox="1"/>
              <p:nvPr/>
            </p:nvSpPr>
            <p:spPr>
              <a:xfrm>
                <a:off x="7674826" y="939624"/>
                <a:ext cx="1881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p:sp>
            <p:nvSpPr>
              <p:cNvPr id="22" name="TextBox 21"/>
              <p:cNvSpPr txBox="1">
                <a:spLocks noRot="1" noChangeAspect="1" noMove="1" noResize="1" noEditPoints="1" noAdjustHandles="1" noChangeArrowheads="1" noChangeShapeType="1" noTextEdit="1"/>
              </p:cNvSpPr>
              <p:nvPr/>
            </p:nvSpPr>
            <p:spPr>
              <a:xfrm>
                <a:off x="7674826" y="939624"/>
                <a:ext cx="188128" cy="276999"/>
              </a:xfrm>
              <a:prstGeom prst="rect">
                <a:avLst/>
              </a:prstGeom>
              <a:blipFill rotWithShape="1">
                <a:blip r:embed="rId8"/>
                <a:stretch>
                  <a:fillRect l="-115" t="-166" r="-15998" b="216"/>
                </a:stretch>
              </a:blipFill>
            </p:spPr>
            <p:txBody>
              <a:bodyPr/>
              <a:lstStyle/>
              <a:p>
                <a:r>
                  <a:rPr lang="zh-CN" altLang="en-US">
                    <a:noFill/>
                  </a:rPr>
                  <a:t> </a:t>
                </a:r>
              </a:p>
            </p:txBody>
          </p:sp>
        </mc:Fallback>
      </mc:AlternateContent>
      <p:sp>
        <p:nvSpPr>
          <p:cNvPr id="3" name="Oval 2"/>
          <p:cNvSpPr/>
          <p:nvPr/>
        </p:nvSpPr>
        <p:spPr>
          <a:xfrm>
            <a:off x="2627784" y="2549414"/>
            <a:ext cx="4104804" cy="27624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16632"/>
            <a:ext cx="8229600" cy="1143000"/>
          </a:xfrm>
        </p:spPr>
        <p:txBody>
          <a:bodyPr/>
          <a:lstStyle/>
          <a:p>
            <a:r>
              <a:rPr lang="en-GB" sz="2800" dirty="0"/>
              <a:t>About units </a:t>
            </a:r>
            <a:endParaRPr lang="en-US" sz="28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8" name="TextBox 7"/>
              <p:cNvSpPr txBox="1"/>
              <p:nvPr/>
            </p:nvSpPr>
            <p:spPr>
              <a:xfrm>
                <a:off x="4522016" y="1991087"/>
                <a:ext cx="1272784"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𝑠</m:t>
                      </m:r>
                      <m:r>
                        <a:rPr lang="en-GB" sz="3200" b="0" i="1" smtClean="0">
                          <a:latin typeface="Cambria Math" panose="02040503050406030204" pitchFamily="18" charset="0"/>
                        </a:rPr>
                        <m:t>=</m:t>
                      </m:r>
                      <m:r>
                        <a:rPr lang="en-GB" sz="3200" b="0" i="1" smtClean="0">
                          <a:latin typeface="Cambria Math" panose="02040503050406030204" pitchFamily="18" charset="0"/>
                        </a:rPr>
                        <m:t>𝑟</m:t>
                      </m:r>
                      <m:r>
                        <a:rPr lang="en-GB" sz="3200" b="0" i="1" smtClean="0">
                          <a:latin typeface="Cambria Math" panose="02040503050406030204" pitchFamily="18" charset="0"/>
                          <a:ea typeface="Cambria Math" panose="02040503050406030204" pitchFamily="18" charset="0"/>
                        </a:rPr>
                        <m:t>𝜃</m:t>
                      </m:r>
                    </m:oMath>
                  </m:oMathPara>
                </a14:m>
                <a:endParaRPr lang="en-US" sz="3200" dirty="0"/>
              </a:p>
            </p:txBody>
          </p:sp>
        </mc:Choice>
        <mc:Fallback>
          <p:sp>
            <p:nvSpPr>
              <p:cNvPr id="8" name="TextBox 7"/>
              <p:cNvSpPr txBox="1">
                <a:spLocks noRot="1" noChangeAspect="1" noMove="1" noResize="1" noEditPoints="1" noAdjustHandles="1" noChangeArrowheads="1" noChangeShapeType="1" noTextEdit="1"/>
              </p:cNvSpPr>
              <p:nvPr/>
            </p:nvSpPr>
            <p:spPr>
              <a:xfrm>
                <a:off x="4522016" y="1991087"/>
                <a:ext cx="1272784" cy="492443"/>
              </a:xfrm>
              <a:prstGeom prst="rect">
                <a:avLst/>
              </a:prstGeom>
              <a:blipFill rotWithShape="1">
                <a:blip r:embed="rId1"/>
                <a:stretch>
                  <a:fillRect l="-14" t="-74" r="-3659" b="9"/>
                </a:stretch>
              </a:blipFill>
            </p:spPr>
            <p:txBody>
              <a:bodyPr/>
              <a:lstStyle/>
              <a:p>
                <a:r>
                  <a:rPr lang="zh-CN" altLang="en-US">
                    <a:noFill/>
                  </a:rPr>
                  <a:t> </a:t>
                </a:r>
              </a:p>
            </p:txBody>
          </p:sp>
        </mc:Fallback>
      </mc:AlternateContent>
      <p:sp>
        <p:nvSpPr>
          <p:cNvPr id="27" name="Oval 26"/>
          <p:cNvSpPr/>
          <p:nvPr/>
        </p:nvSpPr>
        <p:spPr>
          <a:xfrm>
            <a:off x="1187624" y="867061"/>
            <a:ext cx="2664296" cy="2736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725135" y="2129586"/>
            <a:ext cx="216024"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a:endCxn id="27" idx="7"/>
          </p:cNvCxnSpPr>
          <p:nvPr/>
        </p:nvCxnSpPr>
        <p:spPr>
          <a:xfrm flipV="1">
            <a:off x="2627784" y="1267783"/>
            <a:ext cx="833959" cy="11114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3" name="TextBox 32"/>
              <p:cNvSpPr txBox="1"/>
              <p:nvPr/>
            </p:nvSpPr>
            <p:spPr>
              <a:xfrm>
                <a:off x="2872986" y="1517519"/>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𝑟</m:t>
                      </m:r>
                    </m:oMath>
                  </m:oMathPara>
                </a14:m>
                <a:endParaRPr lang="en-US" dirty="0"/>
              </a:p>
            </p:txBody>
          </p:sp>
        </mc:Choice>
        <mc:Fallback>
          <p:sp>
            <p:nvSpPr>
              <p:cNvPr id="33" name="TextBox 32"/>
              <p:cNvSpPr txBox="1">
                <a:spLocks noRot="1" noChangeAspect="1" noMove="1" noResize="1" noEditPoints="1" noAdjustHandles="1" noChangeArrowheads="1" noChangeShapeType="1" noTextEdit="1"/>
              </p:cNvSpPr>
              <p:nvPr/>
            </p:nvSpPr>
            <p:spPr>
              <a:xfrm>
                <a:off x="2872986" y="1517519"/>
                <a:ext cx="171777" cy="276999"/>
              </a:xfrm>
              <a:prstGeom prst="rect">
                <a:avLst/>
              </a:prstGeom>
              <a:blipFill rotWithShape="1">
                <a:blip r:embed="rId2"/>
                <a:stretch>
                  <a:fillRect l="-143" t="-182" r="-18150" b="3"/>
                </a:stretch>
              </a:blipFill>
            </p:spPr>
            <p:txBody>
              <a:bodyPr/>
              <a:lstStyle/>
              <a:p>
                <a:r>
                  <a:rPr lang="zh-CN" altLang="en-US">
                    <a:noFill/>
                  </a:rPr>
                  <a:t> </a:t>
                </a:r>
              </a:p>
            </p:txBody>
          </p:sp>
        </mc:Fallback>
      </mc:AlternateContent>
      <p:cxnSp>
        <p:nvCxnSpPr>
          <p:cNvPr id="34" name="Straight Connector 33"/>
          <p:cNvCxnSpPr>
            <a:endCxn id="27" idx="6"/>
          </p:cNvCxnSpPr>
          <p:nvPr/>
        </p:nvCxnSpPr>
        <p:spPr>
          <a:xfrm flipV="1">
            <a:off x="2656831" y="2235213"/>
            <a:ext cx="1195089" cy="1223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eeform 34"/>
          <p:cNvSpPr/>
          <p:nvPr/>
        </p:nvSpPr>
        <p:spPr>
          <a:xfrm>
            <a:off x="2870097" y="2044253"/>
            <a:ext cx="45719" cy="290229"/>
          </a:xfrm>
          <a:custGeom>
            <a:avLst/>
            <a:gdLst>
              <a:gd name="connsiteX0" fmla="*/ 39189 w 183277"/>
              <a:gd name="connsiteY0" fmla="*/ 418012 h 418012"/>
              <a:gd name="connsiteX1" fmla="*/ 182880 w 183277"/>
              <a:gd name="connsiteY1" fmla="*/ 156755 h 418012"/>
              <a:gd name="connsiteX2" fmla="*/ 0 w 183277"/>
              <a:gd name="connsiteY2" fmla="*/ 0 h 418012"/>
              <a:gd name="connsiteX3" fmla="*/ 0 w 183277"/>
              <a:gd name="connsiteY3" fmla="*/ 0 h 418012"/>
            </a:gdLst>
            <a:ahLst/>
            <a:cxnLst>
              <a:cxn ang="0">
                <a:pos x="connsiteX0" y="connsiteY0"/>
              </a:cxn>
              <a:cxn ang="0">
                <a:pos x="connsiteX1" y="connsiteY1"/>
              </a:cxn>
              <a:cxn ang="0">
                <a:pos x="connsiteX2" y="connsiteY2"/>
              </a:cxn>
              <a:cxn ang="0">
                <a:pos x="connsiteX3" y="connsiteY3"/>
              </a:cxn>
            </a:cxnLst>
            <a:rect l="l" t="t" r="r" b="b"/>
            <a:pathLst>
              <a:path w="183277" h="418012">
                <a:moveTo>
                  <a:pt x="39189" y="418012"/>
                </a:moveTo>
                <a:cubicBezTo>
                  <a:pt x="114300" y="322218"/>
                  <a:pt x="189411" y="226424"/>
                  <a:pt x="182880" y="156755"/>
                </a:cubicBezTo>
                <a:cubicBezTo>
                  <a:pt x="176349" y="87086"/>
                  <a:pt x="0" y="0"/>
                  <a:pt x="0" y="0"/>
                </a:cubicBez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6" name="TextBox 35"/>
              <p:cNvSpPr txBox="1"/>
              <p:nvPr/>
            </p:nvSpPr>
            <p:spPr>
              <a:xfrm>
                <a:off x="2958874" y="1991087"/>
                <a:ext cx="19428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36" name="TextBox 35"/>
              <p:cNvSpPr txBox="1">
                <a:spLocks noRot="1" noChangeAspect="1" noMove="1" noResize="1" noEditPoints="1" noAdjustHandles="1" noChangeArrowheads="1" noChangeShapeType="1" noTextEdit="1"/>
              </p:cNvSpPr>
              <p:nvPr/>
            </p:nvSpPr>
            <p:spPr>
              <a:xfrm>
                <a:off x="2958874" y="1991087"/>
                <a:ext cx="194284" cy="276999"/>
              </a:xfrm>
              <a:prstGeom prst="rect">
                <a:avLst/>
              </a:prstGeom>
              <a:blipFill rotWithShape="1">
                <a:blip r:embed="rId3"/>
                <a:stretch>
                  <a:fillRect l="-211" t="-131" r="-15491" b="18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7" name="TextBox 36"/>
              <p:cNvSpPr txBox="1"/>
              <p:nvPr/>
            </p:nvSpPr>
            <p:spPr>
              <a:xfrm>
                <a:off x="3825041" y="1397759"/>
                <a:ext cx="71679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𝑠</m:t>
                      </m:r>
                      <m:r>
                        <a:rPr lang="en-GB" b="0" i="1" smtClean="0">
                          <a:latin typeface="Cambria Math" panose="02040503050406030204" pitchFamily="18" charset="0"/>
                        </a:rPr>
                        <m:t>=</m:t>
                      </m:r>
                      <m:r>
                        <a:rPr lang="en-GB" b="0" i="1" smtClean="0">
                          <a:latin typeface="Cambria Math" panose="02040503050406030204" pitchFamily="18" charset="0"/>
                        </a:rPr>
                        <m:t>𝑟</m:t>
                      </m:r>
                      <m:r>
                        <a:rPr lang="en-GB" b="0"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37" name="TextBox 36"/>
              <p:cNvSpPr txBox="1">
                <a:spLocks noRot="1" noChangeAspect="1" noMove="1" noResize="1" noEditPoints="1" noAdjustHandles="1" noChangeArrowheads="1" noChangeShapeType="1" noTextEdit="1"/>
              </p:cNvSpPr>
              <p:nvPr/>
            </p:nvSpPr>
            <p:spPr>
              <a:xfrm>
                <a:off x="3825041" y="1397759"/>
                <a:ext cx="716799" cy="276999"/>
              </a:xfrm>
              <a:prstGeom prst="rect">
                <a:avLst/>
              </a:prstGeom>
              <a:blipFill rotWithShape="1">
                <a:blip r:embed="rId4"/>
                <a:stretch>
                  <a:fillRect l="-61" t="-45" r="-3410" b="95"/>
                </a:stretch>
              </a:blipFill>
            </p:spPr>
            <p:txBody>
              <a:bodyPr/>
              <a:lstStyle/>
              <a:p>
                <a:r>
                  <a:rPr lang="zh-CN" altLang="en-US">
                    <a:noFill/>
                  </a:rPr>
                  <a:t> </a:t>
                </a:r>
              </a:p>
            </p:txBody>
          </p:sp>
        </mc:Fallback>
      </mc:AlternateContent>
      <p:sp>
        <p:nvSpPr>
          <p:cNvPr id="38" name="Freeform 37"/>
          <p:cNvSpPr/>
          <p:nvPr/>
        </p:nvSpPr>
        <p:spPr>
          <a:xfrm>
            <a:off x="3485407" y="1289910"/>
            <a:ext cx="339634" cy="940526"/>
          </a:xfrm>
          <a:custGeom>
            <a:avLst/>
            <a:gdLst>
              <a:gd name="connsiteX0" fmla="*/ 339634 w 339634"/>
              <a:gd name="connsiteY0" fmla="*/ 940526 h 940526"/>
              <a:gd name="connsiteX1" fmla="*/ 274320 w 339634"/>
              <a:gd name="connsiteY1" fmla="*/ 457200 h 940526"/>
              <a:gd name="connsiteX2" fmla="*/ 274320 w 339634"/>
              <a:gd name="connsiteY2" fmla="*/ 457200 h 940526"/>
              <a:gd name="connsiteX3" fmla="*/ 0 w 339634"/>
              <a:gd name="connsiteY3" fmla="*/ 0 h 940526"/>
            </a:gdLst>
            <a:ahLst/>
            <a:cxnLst>
              <a:cxn ang="0">
                <a:pos x="connsiteX0" y="connsiteY0"/>
              </a:cxn>
              <a:cxn ang="0">
                <a:pos x="connsiteX1" y="connsiteY1"/>
              </a:cxn>
              <a:cxn ang="0">
                <a:pos x="connsiteX2" y="connsiteY2"/>
              </a:cxn>
              <a:cxn ang="0">
                <a:pos x="connsiteX3" y="connsiteY3"/>
              </a:cxn>
            </a:cxnLst>
            <a:rect l="l" t="t" r="r" b="b"/>
            <a:pathLst>
              <a:path w="339634" h="940526">
                <a:moveTo>
                  <a:pt x="339634" y="940526"/>
                </a:moveTo>
                <a:lnTo>
                  <a:pt x="274320" y="457200"/>
                </a:lnTo>
                <a:lnTo>
                  <a:pt x="274320" y="457200"/>
                </a:lnTo>
                <a:lnTo>
                  <a:pt x="0" y="0"/>
                </a:lnTo>
              </a:path>
            </a:pathLst>
          </a:cu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p:cNvCxnSpPr/>
          <p:nvPr/>
        </p:nvCxnSpPr>
        <p:spPr>
          <a:xfrm flipV="1">
            <a:off x="3852297" y="1718184"/>
            <a:ext cx="0" cy="54990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0" name="TextBox 39"/>
              <p:cNvSpPr txBox="1"/>
              <p:nvPr/>
            </p:nvSpPr>
            <p:spPr>
              <a:xfrm>
                <a:off x="3957293" y="1894559"/>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40" name="TextBox 39"/>
              <p:cNvSpPr txBox="1">
                <a:spLocks noRot="1" noChangeAspect="1" noMove="1" noResize="1" noEditPoints="1" noAdjustHandles="1" noChangeArrowheads="1" noChangeShapeType="1" noTextEdit="1"/>
              </p:cNvSpPr>
              <p:nvPr/>
            </p:nvSpPr>
            <p:spPr>
              <a:xfrm>
                <a:off x="3957293" y="1894559"/>
                <a:ext cx="189474" cy="276999"/>
              </a:xfrm>
              <a:prstGeom prst="rect">
                <a:avLst/>
              </a:prstGeom>
              <a:blipFill rotWithShape="1">
                <a:blip r:embed="rId5"/>
                <a:stretch>
                  <a:fillRect l="-321" t="-128" r="-15972" b="-510"/>
                </a:stretch>
              </a:blipFill>
            </p:spPr>
            <p:txBody>
              <a:bodyPr/>
              <a:lstStyle/>
              <a:p>
                <a:r>
                  <a:rPr lang="zh-CN" altLang="en-US">
                    <a:noFill/>
                  </a:rPr>
                  <a:t> </a:t>
                </a:r>
              </a:p>
            </p:txBody>
          </p:sp>
        </mc:Fallback>
      </mc:AlternateContent>
      <p:sp>
        <p:nvSpPr>
          <p:cNvPr id="5" name="Right Arrow 4"/>
          <p:cNvSpPr/>
          <p:nvPr/>
        </p:nvSpPr>
        <p:spPr>
          <a:xfrm>
            <a:off x="5842136" y="2105646"/>
            <a:ext cx="720428" cy="311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 name="TextBox 6"/>
              <p:cNvSpPr txBox="1"/>
              <p:nvPr/>
            </p:nvSpPr>
            <p:spPr>
              <a:xfrm>
                <a:off x="6732588" y="1823506"/>
                <a:ext cx="1084271" cy="84003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𝜃</m:t>
                      </m:r>
                      <m:r>
                        <a:rPr lang="en-GB" sz="3200" b="0" i="1" smtClean="0">
                          <a:latin typeface="Cambria Math" panose="02040503050406030204" pitchFamily="18" charset="0"/>
                          <a:ea typeface="Cambria Math" panose="02040503050406030204" pitchFamily="18" charset="0"/>
                        </a:rPr>
                        <m:t>=</m:t>
                      </m:r>
                      <m:f>
                        <m:fPr>
                          <m:ctrlPr>
                            <a:rPr lang="en-GB" sz="3200" b="0" i="1" smtClean="0">
                              <a:latin typeface="Cambria Math" panose="02040503050406030204" pitchFamily="18" charset="0"/>
                              <a:ea typeface="Cambria Math" panose="02040503050406030204" pitchFamily="18" charset="0"/>
                            </a:rPr>
                          </m:ctrlPr>
                        </m:fPr>
                        <m:num>
                          <m:r>
                            <a:rPr lang="en-GB" sz="3200" b="0" i="1" smtClean="0">
                              <a:latin typeface="Cambria Math" panose="02040503050406030204" pitchFamily="18" charset="0"/>
                              <a:ea typeface="Cambria Math" panose="02040503050406030204" pitchFamily="18" charset="0"/>
                            </a:rPr>
                            <m:t>𝑠</m:t>
                          </m:r>
                        </m:num>
                        <m:den>
                          <m:r>
                            <a:rPr lang="en-GB" sz="3200" b="0" i="1" smtClean="0">
                              <a:latin typeface="Cambria Math" panose="02040503050406030204" pitchFamily="18" charset="0"/>
                              <a:ea typeface="Cambria Math" panose="02040503050406030204" pitchFamily="18" charset="0"/>
                            </a:rPr>
                            <m:t>𝑟</m:t>
                          </m:r>
                        </m:den>
                      </m:f>
                    </m:oMath>
                  </m:oMathPara>
                </a14:m>
                <a:endParaRPr lang="en-US" sz="3200" dirty="0"/>
              </a:p>
            </p:txBody>
          </p:sp>
        </mc:Choice>
        <mc:Fallback>
          <p:sp>
            <p:nvSpPr>
              <p:cNvPr id="7" name="TextBox 6"/>
              <p:cNvSpPr txBox="1">
                <a:spLocks noRot="1" noChangeAspect="1" noMove="1" noResize="1" noEditPoints="1" noAdjustHandles="1" noChangeArrowheads="1" noChangeShapeType="1" noTextEdit="1"/>
              </p:cNvSpPr>
              <p:nvPr/>
            </p:nvSpPr>
            <p:spPr>
              <a:xfrm>
                <a:off x="6732588" y="1823506"/>
                <a:ext cx="1084271" cy="840038"/>
              </a:xfrm>
              <a:prstGeom prst="rect">
                <a:avLst/>
              </a:prstGeom>
              <a:blipFill rotWithShape="1">
                <a:blip r:embed="rId6"/>
                <a:stretch>
                  <a:fillRect l="-29" t="-50" r="-4274" b="4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1089477" y="3873527"/>
                <a:ext cx="8054523" cy="646331"/>
              </a:xfrm>
              <a:prstGeom prst="rect">
                <a:avLst/>
              </a:prstGeom>
              <a:noFill/>
            </p:spPr>
            <p:txBody>
              <a:bodyPr wrap="square" rtlCol="0">
                <a:spAutoFit/>
              </a:bodyPr>
              <a:lstStyle/>
              <a:p>
                <a:r>
                  <a:rPr lang="en-GB" dirty="0"/>
                  <a:t>The angle </a:t>
                </a:r>
                <a14:m>
                  <m:oMath xmlns:m="http://schemas.openxmlformats.org/officeDocument/2006/math">
                    <m:r>
                      <a:rPr lang="en-GB" i="1" smtClean="0">
                        <a:latin typeface="Cambria Math" panose="02040503050406030204" pitchFamily="18" charset="0"/>
                        <a:ea typeface="Cambria Math" panose="02040503050406030204" pitchFamily="18" charset="0"/>
                      </a:rPr>
                      <m:t>𝜃</m:t>
                    </m:r>
                  </m:oMath>
                </a14:m>
                <a:r>
                  <a:rPr lang="en-US" dirty="0"/>
                  <a:t> represent the ratio between </a:t>
                </a:r>
                <a14:m>
                  <m:oMath xmlns:m="http://schemas.openxmlformats.org/officeDocument/2006/math">
                    <m:r>
                      <a:rPr lang="en-US" i="1" dirty="0" smtClean="0">
                        <a:latin typeface="Cambria Math" panose="02040503050406030204" pitchFamily="18" charset="0"/>
                      </a:rPr>
                      <m:t>𝑠</m:t>
                    </m:r>
                  </m:oMath>
                </a14:m>
                <a:r>
                  <a:rPr lang="en-US" dirty="0"/>
                  <a:t> and </a:t>
                </a:r>
                <a14:m>
                  <m:oMath xmlns:m="http://schemas.openxmlformats.org/officeDocument/2006/math">
                    <m:r>
                      <a:rPr lang="en-US" i="1" dirty="0" smtClean="0">
                        <a:latin typeface="Cambria Math" panose="02040503050406030204" pitchFamily="18" charset="0"/>
                      </a:rPr>
                      <m:t>𝑟</m:t>
                    </m:r>
                  </m:oMath>
                </a14:m>
                <a:r>
                  <a:rPr lang="en-US" dirty="0"/>
                  <a:t> which must be expressed with the same unit. </a:t>
                </a:r>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1089477" y="3873527"/>
                <a:ext cx="8054523" cy="646331"/>
              </a:xfrm>
              <a:prstGeom prst="rect">
                <a:avLst/>
              </a:prstGeom>
              <a:blipFill rotWithShape="1">
                <a:blip r:embed="rId7"/>
                <a:stretch>
                  <a:fillRect l="-6" t="-4" b="87"/>
                </a:stretch>
              </a:blipFill>
            </p:spPr>
            <p:txBody>
              <a:bodyPr/>
              <a:lstStyle/>
              <a:p>
                <a:r>
                  <a:rPr lang="zh-CN" altLang="en-US">
                    <a:noFill/>
                  </a:rPr>
                  <a:t> </a:t>
                </a:r>
              </a:p>
            </p:txBody>
          </p:sp>
        </mc:Fallback>
      </mc:AlternateContent>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16632"/>
            <a:ext cx="8229600" cy="1143000"/>
          </a:xfrm>
        </p:spPr>
        <p:txBody>
          <a:bodyPr/>
          <a:lstStyle/>
          <a:p>
            <a:r>
              <a:rPr lang="en-GB" sz="2800" dirty="0"/>
              <a:t>About units </a:t>
            </a:r>
            <a:endParaRPr lang="en-US" sz="28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8" name="TextBox 7"/>
              <p:cNvSpPr txBox="1"/>
              <p:nvPr/>
            </p:nvSpPr>
            <p:spPr>
              <a:xfrm>
                <a:off x="4522016" y="1991087"/>
                <a:ext cx="1272784"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𝑠</m:t>
                      </m:r>
                      <m:r>
                        <a:rPr lang="en-GB" sz="3200" b="0" i="1" smtClean="0">
                          <a:latin typeface="Cambria Math" panose="02040503050406030204" pitchFamily="18" charset="0"/>
                        </a:rPr>
                        <m:t>=</m:t>
                      </m:r>
                      <m:r>
                        <a:rPr lang="en-GB" sz="3200" b="0" i="1" smtClean="0">
                          <a:latin typeface="Cambria Math" panose="02040503050406030204" pitchFamily="18" charset="0"/>
                        </a:rPr>
                        <m:t>𝑟</m:t>
                      </m:r>
                      <m:r>
                        <a:rPr lang="en-GB" sz="3200" b="0" i="1" smtClean="0">
                          <a:latin typeface="Cambria Math" panose="02040503050406030204" pitchFamily="18" charset="0"/>
                          <a:ea typeface="Cambria Math" panose="02040503050406030204" pitchFamily="18" charset="0"/>
                        </a:rPr>
                        <m:t>𝜃</m:t>
                      </m:r>
                    </m:oMath>
                  </m:oMathPara>
                </a14:m>
                <a:endParaRPr lang="en-US" sz="3200" dirty="0"/>
              </a:p>
            </p:txBody>
          </p:sp>
        </mc:Choice>
        <mc:Fallback>
          <p:sp>
            <p:nvSpPr>
              <p:cNvPr id="8" name="TextBox 7"/>
              <p:cNvSpPr txBox="1">
                <a:spLocks noRot="1" noChangeAspect="1" noMove="1" noResize="1" noEditPoints="1" noAdjustHandles="1" noChangeArrowheads="1" noChangeShapeType="1" noTextEdit="1"/>
              </p:cNvSpPr>
              <p:nvPr/>
            </p:nvSpPr>
            <p:spPr>
              <a:xfrm>
                <a:off x="4522016" y="1991087"/>
                <a:ext cx="1272784" cy="492443"/>
              </a:xfrm>
              <a:prstGeom prst="rect">
                <a:avLst/>
              </a:prstGeom>
              <a:blipFill rotWithShape="1">
                <a:blip r:embed="rId1"/>
                <a:stretch>
                  <a:fillRect l="-14" t="-74" r="-3659" b="9"/>
                </a:stretch>
              </a:blipFill>
            </p:spPr>
            <p:txBody>
              <a:bodyPr/>
              <a:lstStyle/>
              <a:p>
                <a:r>
                  <a:rPr lang="zh-CN" altLang="en-US">
                    <a:noFill/>
                  </a:rPr>
                  <a:t> </a:t>
                </a:r>
              </a:p>
            </p:txBody>
          </p:sp>
        </mc:Fallback>
      </mc:AlternateContent>
      <p:sp>
        <p:nvSpPr>
          <p:cNvPr id="27" name="Oval 26"/>
          <p:cNvSpPr/>
          <p:nvPr/>
        </p:nvSpPr>
        <p:spPr>
          <a:xfrm>
            <a:off x="1187624" y="867061"/>
            <a:ext cx="2664296" cy="2736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725135" y="2129586"/>
            <a:ext cx="216024"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a:endCxn id="27" idx="7"/>
          </p:cNvCxnSpPr>
          <p:nvPr/>
        </p:nvCxnSpPr>
        <p:spPr>
          <a:xfrm flipV="1">
            <a:off x="2627784" y="1267783"/>
            <a:ext cx="833959" cy="11114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3" name="TextBox 32"/>
              <p:cNvSpPr txBox="1"/>
              <p:nvPr/>
            </p:nvSpPr>
            <p:spPr>
              <a:xfrm>
                <a:off x="2872986" y="1517519"/>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𝑟</m:t>
                      </m:r>
                    </m:oMath>
                  </m:oMathPara>
                </a14:m>
                <a:endParaRPr lang="en-US" dirty="0"/>
              </a:p>
            </p:txBody>
          </p:sp>
        </mc:Choice>
        <mc:Fallback>
          <p:sp>
            <p:nvSpPr>
              <p:cNvPr id="33" name="TextBox 32"/>
              <p:cNvSpPr txBox="1">
                <a:spLocks noRot="1" noChangeAspect="1" noMove="1" noResize="1" noEditPoints="1" noAdjustHandles="1" noChangeArrowheads="1" noChangeShapeType="1" noTextEdit="1"/>
              </p:cNvSpPr>
              <p:nvPr/>
            </p:nvSpPr>
            <p:spPr>
              <a:xfrm>
                <a:off x="2872986" y="1517519"/>
                <a:ext cx="171777" cy="276999"/>
              </a:xfrm>
              <a:prstGeom prst="rect">
                <a:avLst/>
              </a:prstGeom>
              <a:blipFill rotWithShape="1">
                <a:blip r:embed="rId2"/>
                <a:stretch>
                  <a:fillRect l="-143" t="-182" r="-18150" b="3"/>
                </a:stretch>
              </a:blipFill>
            </p:spPr>
            <p:txBody>
              <a:bodyPr/>
              <a:lstStyle/>
              <a:p>
                <a:r>
                  <a:rPr lang="zh-CN" altLang="en-US">
                    <a:noFill/>
                  </a:rPr>
                  <a:t> </a:t>
                </a:r>
              </a:p>
            </p:txBody>
          </p:sp>
        </mc:Fallback>
      </mc:AlternateContent>
      <p:cxnSp>
        <p:nvCxnSpPr>
          <p:cNvPr id="34" name="Straight Connector 33"/>
          <p:cNvCxnSpPr>
            <a:endCxn id="27" idx="6"/>
          </p:cNvCxnSpPr>
          <p:nvPr/>
        </p:nvCxnSpPr>
        <p:spPr>
          <a:xfrm flipV="1">
            <a:off x="2656831" y="2235213"/>
            <a:ext cx="1195089" cy="1223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eeform 34"/>
          <p:cNvSpPr/>
          <p:nvPr/>
        </p:nvSpPr>
        <p:spPr>
          <a:xfrm>
            <a:off x="2870097" y="2044253"/>
            <a:ext cx="45719" cy="290229"/>
          </a:xfrm>
          <a:custGeom>
            <a:avLst/>
            <a:gdLst>
              <a:gd name="connsiteX0" fmla="*/ 39189 w 183277"/>
              <a:gd name="connsiteY0" fmla="*/ 418012 h 418012"/>
              <a:gd name="connsiteX1" fmla="*/ 182880 w 183277"/>
              <a:gd name="connsiteY1" fmla="*/ 156755 h 418012"/>
              <a:gd name="connsiteX2" fmla="*/ 0 w 183277"/>
              <a:gd name="connsiteY2" fmla="*/ 0 h 418012"/>
              <a:gd name="connsiteX3" fmla="*/ 0 w 183277"/>
              <a:gd name="connsiteY3" fmla="*/ 0 h 418012"/>
            </a:gdLst>
            <a:ahLst/>
            <a:cxnLst>
              <a:cxn ang="0">
                <a:pos x="connsiteX0" y="connsiteY0"/>
              </a:cxn>
              <a:cxn ang="0">
                <a:pos x="connsiteX1" y="connsiteY1"/>
              </a:cxn>
              <a:cxn ang="0">
                <a:pos x="connsiteX2" y="connsiteY2"/>
              </a:cxn>
              <a:cxn ang="0">
                <a:pos x="connsiteX3" y="connsiteY3"/>
              </a:cxn>
            </a:cxnLst>
            <a:rect l="l" t="t" r="r" b="b"/>
            <a:pathLst>
              <a:path w="183277" h="418012">
                <a:moveTo>
                  <a:pt x="39189" y="418012"/>
                </a:moveTo>
                <a:cubicBezTo>
                  <a:pt x="114300" y="322218"/>
                  <a:pt x="189411" y="226424"/>
                  <a:pt x="182880" y="156755"/>
                </a:cubicBezTo>
                <a:cubicBezTo>
                  <a:pt x="176349" y="87086"/>
                  <a:pt x="0" y="0"/>
                  <a:pt x="0" y="0"/>
                </a:cubicBez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6" name="TextBox 35"/>
              <p:cNvSpPr txBox="1"/>
              <p:nvPr/>
            </p:nvSpPr>
            <p:spPr>
              <a:xfrm>
                <a:off x="2958874" y="1991087"/>
                <a:ext cx="19428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36" name="TextBox 35"/>
              <p:cNvSpPr txBox="1">
                <a:spLocks noRot="1" noChangeAspect="1" noMove="1" noResize="1" noEditPoints="1" noAdjustHandles="1" noChangeArrowheads="1" noChangeShapeType="1" noTextEdit="1"/>
              </p:cNvSpPr>
              <p:nvPr/>
            </p:nvSpPr>
            <p:spPr>
              <a:xfrm>
                <a:off x="2958874" y="1991087"/>
                <a:ext cx="194284" cy="276999"/>
              </a:xfrm>
              <a:prstGeom prst="rect">
                <a:avLst/>
              </a:prstGeom>
              <a:blipFill rotWithShape="1">
                <a:blip r:embed="rId3"/>
                <a:stretch>
                  <a:fillRect l="-211" t="-131" r="-15491" b="18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7" name="TextBox 36"/>
              <p:cNvSpPr txBox="1"/>
              <p:nvPr/>
            </p:nvSpPr>
            <p:spPr>
              <a:xfrm>
                <a:off x="3825041" y="1397759"/>
                <a:ext cx="71679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𝑠</m:t>
                      </m:r>
                      <m:r>
                        <a:rPr lang="en-GB" b="0" i="1" smtClean="0">
                          <a:latin typeface="Cambria Math" panose="02040503050406030204" pitchFamily="18" charset="0"/>
                        </a:rPr>
                        <m:t>=</m:t>
                      </m:r>
                      <m:r>
                        <a:rPr lang="en-GB" b="0" i="1" smtClean="0">
                          <a:latin typeface="Cambria Math" panose="02040503050406030204" pitchFamily="18" charset="0"/>
                        </a:rPr>
                        <m:t>𝑟</m:t>
                      </m:r>
                      <m:r>
                        <a:rPr lang="en-GB" b="0"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37" name="TextBox 36"/>
              <p:cNvSpPr txBox="1">
                <a:spLocks noRot="1" noChangeAspect="1" noMove="1" noResize="1" noEditPoints="1" noAdjustHandles="1" noChangeArrowheads="1" noChangeShapeType="1" noTextEdit="1"/>
              </p:cNvSpPr>
              <p:nvPr/>
            </p:nvSpPr>
            <p:spPr>
              <a:xfrm>
                <a:off x="3825041" y="1397759"/>
                <a:ext cx="716799" cy="276999"/>
              </a:xfrm>
              <a:prstGeom prst="rect">
                <a:avLst/>
              </a:prstGeom>
              <a:blipFill rotWithShape="1">
                <a:blip r:embed="rId4"/>
                <a:stretch>
                  <a:fillRect l="-61" t="-45" r="-3410" b="95"/>
                </a:stretch>
              </a:blipFill>
            </p:spPr>
            <p:txBody>
              <a:bodyPr/>
              <a:lstStyle/>
              <a:p>
                <a:r>
                  <a:rPr lang="zh-CN" altLang="en-US">
                    <a:noFill/>
                  </a:rPr>
                  <a:t> </a:t>
                </a:r>
              </a:p>
            </p:txBody>
          </p:sp>
        </mc:Fallback>
      </mc:AlternateContent>
      <p:sp>
        <p:nvSpPr>
          <p:cNvPr id="38" name="Freeform 37"/>
          <p:cNvSpPr/>
          <p:nvPr/>
        </p:nvSpPr>
        <p:spPr>
          <a:xfrm>
            <a:off x="3485407" y="1289910"/>
            <a:ext cx="339634" cy="940526"/>
          </a:xfrm>
          <a:custGeom>
            <a:avLst/>
            <a:gdLst>
              <a:gd name="connsiteX0" fmla="*/ 339634 w 339634"/>
              <a:gd name="connsiteY0" fmla="*/ 940526 h 940526"/>
              <a:gd name="connsiteX1" fmla="*/ 274320 w 339634"/>
              <a:gd name="connsiteY1" fmla="*/ 457200 h 940526"/>
              <a:gd name="connsiteX2" fmla="*/ 274320 w 339634"/>
              <a:gd name="connsiteY2" fmla="*/ 457200 h 940526"/>
              <a:gd name="connsiteX3" fmla="*/ 0 w 339634"/>
              <a:gd name="connsiteY3" fmla="*/ 0 h 940526"/>
            </a:gdLst>
            <a:ahLst/>
            <a:cxnLst>
              <a:cxn ang="0">
                <a:pos x="connsiteX0" y="connsiteY0"/>
              </a:cxn>
              <a:cxn ang="0">
                <a:pos x="connsiteX1" y="connsiteY1"/>
              </a:cxn>
              <a:cxn ang="0">
                <a:pos x="connsiteX2" y="connsiteY2"/>
              </a:cxn>
              <a:cxn ang="0">
                <a:pos x="connsiteX3" y="connsiteY3"/>
              </a:cxn>
            </a:cxnLst>
            <a:rect l="l" t="t" r="r" b="b"/>
            <a:pathLst>
              <a:path w="339634" h="940526">
                <a:moveTo>
                  <a:pt x="339634" y="940526"/>
                </a:moveTo>
                <a:lnTo>
                  <a:pt x="274320" y="457200"/>
                </a:lnTo>
                <a:lnTo>
                  <a:pt x="274320" y="457200"/>
                </a:lnTo>
                <a:lnTo>
                  <a:pt x="0" y="0"/>
                </a:lnTo>
              </a:path>
            </a:pathLst>
          </a:cu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p:cNvCxnSpPr/>
          <p:nvPr/>
        </p:nvCxnSpPr>
        <p:spPr>
          <a:xfrm flipV="1">
            <a:off x="3852297" y="1718184"/>
            <a:ext cx="0" cy="54990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0" name="TextBox 39"/>
              <p:cNvSpPr txBox="1"/>
              <p:nvPr/>
            </p:nvSpPr>
            <p:spPr>
              <a:xfrm>
                <a:off x="3957293" y="1894559"/>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40" name="TextBox 39"/>
              <p:cNvSpPr txBox="1">
                <a:spLocks noRot="1" noChangeAspect="1" noMove="1" noResize="1" noEditPoints="1" noAdjustHandles="1" noChangeArrowheads="1" noChangeShapeType="1" noTextEdit="1"/>
              </p:cNvSpPr>
              <p:nvPr/>
            </p:nvSpPr>
            <p:spPr>
              <a:xfrm>
                <a:off x="3957293" y="1894559"/>
                <a:ext cx="189474" cy="276999"/>
              </a:xfrm>
              <a:prstGeom prst="rect">
                <a:avLst/>
              </a:prstGeom>
              <a:blipFill rotWithShape="1">
                <a:blip r:embed="rId5"/>
                <a:stretch>
                  <a:fillRect l="-321" t="-128" r="-15972" b="-510"/>
                </a:stretch>
              </a:blipFill>
            </p:spPr>
            <p:txBody>
              <a:bodyPr/>
              <a:lstStyle/>
              <a:p>
                <a:r>
                  <a:rPr lang="zh-CN" altLang="en-US">
                    <a:noFill/>
                  </a:rPr>
                  <a:t> </a:t>
                </a:r>
              </a:p>
            </p:txBody>
          </p:sp>
        </mc:Fallback>
      </mc:AlternateContent>
      <p:sp>
        <p:nvSpPr>
          <p:cNvPr id="5" name="Right Arrow 4"/>
          <p:cNvSpPr/>
          <p:nvPr/>
        </p:nvSpPr>
        <p:spPr>
          <a:xfrm>
            <a:off x="5842136" y="2105646"/>
            <a:ext cx="720428" cy="311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 name="TextBox 6"/>
              <p:cNvSpPr txBox="1"/>
              <p:nvPr/>
            </p:nvSpPr>
            <p:spPr>
              <a:xfrm>
                <a:off x="6732588" y="1823506"/>
                <a:ext cx="1084271" cy="84003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𝜃</m:t>
                      </m:r>
                      <m:r>
                        <a:rPr lang="en-GB" sz="3200" b="0" i="1" smtClean="0">
                          <a:latin typeface="Cambria Math" panose="02040503050406030204" pitchFamily="18" charset="0"/>
                          <a:ea typeface="Cambria Math" panose="02040503050406030204" pitchFamily="18" charset="0"/>
                        </a:rPr>
                        <m:t>=</m:t>
                      </m:r>
                      <m:f>
                        <m:fPr>
                          <m:ctrlPr>
                            <a:rPr lang="en-GB" sz="3200" b="0" i="1" smtClean="0">
                              <a:latin typeface="Cambria Math" panose="02040503050406030204" pitchFamily="18" charset="0"/>
                              <a:ea typeface="Cambria Math" panose="02040503050406030204" pitchFamily="18" charset="0"/>
                            </a:rPr>
                          </m:ctrlPr>
                        </m:fPr>
                        <m:num>
                          <m:r>
                            <a:rPr lang="en-GB" sz="3200" b="0" i="1" smtClean="0">
                              <a:latin typeface="Cambria Math" panose="02040503050406030204" pitchFamily="18" charset="0"/>
                              <a:ea typeface="Cambria Math" panose="02040503050406030204" pitchFamily="18" charset="0"/>
                            </a:rPr>
                            <m:t>𝑠</m:t>
                          </m:r>
                        </m:num>
                        <m:den>
                          <m:r>
                            <a:rPr lang="en-GB" sz="3200" b="0" i="1" smtClean="0">
                              <a:latin typeface="Cambria Math" panose="02040503050406030204" pitchFamily="18" charset="0"/>
                              <a:ea typeface="Cambria Math" panose="02040503050406030204" pitchFamily="18" charset="0"/>
                            </a:rPr>
                            <m:t>𝑟</m:t>
                          </m:r>
                        </m:den>
                      </m:f>
                    </m:oMath>
                  </m:oMathPara>
                </a14:m>
                <a:endParaRPr lang="en-US" sz="3200" dirty="0"/>
              </a:p>
            </p:txBody>
          </p:sp>
        </mc:Choice>
        <mc:Fallback>
          <p:sp>
            <p:nvSpPr>
              <p:cNvPr id="7" name="TextBox 6"/>
              <p:cNvSpPr txBox="1">
                <a:spLocks noRot="1" noChangeAspect="1" noMove="1" noResize="1" noEditPoints="1" noAdjustHandles="1" noChangeArrowheads="1" noChangeShapeType="1" noTextEdit="1"/>
              </p:cNvSpPr>
              <p:nvPr/>
            </p:nvSpPr>
            <p:spPr>
              <a:xfrm>
                <a:off x="6732588" y="1823506"/>
                <a:ext cx="1084271" cy="840038"/>
              </a:xfrm>
              <a:prstGeom prst="rect">
                <a:avLst/>
              </a:prstGeom>
              <a:blipFill rotWithShape="1">
                <a:blip r:embed="rId6"/>
                <a:stretch>
                  <a:fillRect l="-29" t="-50" r="-4274" b="42"/>
                </a:stretch>
              </a:blipFill>
            </p:spPr>
            <p:txBody>
              <a:bodyPr/>
              <a:lstStyle/>
              <a:p>
                <a:r>
                  <a:rPr lang="zh-CN" altLang="en-US">
                    <a:noFill/>
                  </a:rPr>
                  <a:t> </a:t>
                </a:r>
              </a:p>
            </p:txBody>
          </p:sp>
        </mc:Fallback>
      </mc:AlternateContent>
      <p:sp>
        <p:nvSpPr>
          <p:cNvPr id="13" name="TextBox 12"/>
          <p:cNvSpPr txBox="1"/>
          <p:nvPr/>
        </p:nvSpPr>
        <p:spPr>
          <a:xfrm>
            <a:off x="328672" y="4672607"/>
            <a:ext cx="3416320" cy="369332"/>
          </a:xfrm>
          <a:prstGeom prst="rect">
            <a:avLst/>
          </a:prstGeom>
          <a:noFill/>
        </p:spPr>
        <p:txBody>
          <a:bodyPr wrap="none" rtlCol="0">
            <a:spAutoFit/>
          </a:bodyPr>
          <a:lstStyle/>
          <a:p>
            <a:r>
              <a:rPr lang="en-GB" dirty="0"/>
              <a:t>If the motion describes a full circle</a:t>
            </a:r>
            <a:endParaRPr lang="en-US" dirty="0"/>
          </a:p>
        </p:txBody>
      </p:sp>
      <p:sp>
        <p:nvSpPr>
          <p:cNvPr id="14" name="Right Arrow 13"/>
          <p:cNvSpPr/>
          <p:nvPr/>
        </p:nvSpPr>
        <p:spPr>
          <a:xfrm>
            <a:off x="3754669" y="4682142"/>
            <a:ext cx="594722"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2" name="TextBox 41"/>
              <p:cNvSpPr txBox="1"/>
              <p:nvPr/>
            </p:nvSpPr>
            <p:spPr>
              <a:xfrm>
                <a:off x="4522016" y="4288653"/>
                <a:ext cx="3308663" cy="9219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𝜃</m:t>
                      </m:r>
                      <m:r>
                        <a:rPr lang="en-GB" sz="3200" b="0" i="1" smtClean="0">
                          <a:latin typeface="Cambria Math" panose="02040503050406030204" pitchFamily="18" charset="0"/>
                          <a:ea typeface="Cambria Math" panose="02040503050406030204" pitchFamily="18" charset="0"/>
                        </a:rPr>
                        <m:t>=</m:t>
                      </m:r>
                      <m:f>
                        <m:fPr>
                          <m:ctrlPr>
                            <a:rPr lang="en-GB" sz="3200" b="0" i="1" smtClean="0">
                              <a:latin typeface="Cambria Math" panose="02040503050406030204" pitchFamily="18" charset="0"/>
                              <a:ea typeface="Cambria Math" panose="02040503050406030204" pitchFamily="18" charset="0"/>
                            </a:rPr>
                          </m:ctrlPr>
                        </m:fPr>
                        <m:num>
                          <m:r>
                            <a:rPr lang="en-GB" sz="3200" b="0" i="1" smtClean="0">
                              <a:latin typeface="Cambria Math" panose="02040503050406030204" pitchFamily="18" charset="0"/>
                              <a:ea typeface="Cambria Math" panose="02040503050406030204" pitchFamily="18" charset="0"/>
                            </a:rPr>
                            <m:t>𝑠</m:t>
                          </m:r>
                        </m:num>
                        <m:den>
                          <m:r>
                            <a:rPr lang="en-GB" sz="3200" b="0" i="1" smtClean="0">
                              <a:latin typeface="Cambria Math" panose="02040503050406030204" pitchFamily="18" charset="0"/>
                              <a:ea typeface="Cambria Math" panose="02040503050406030204" pitchFamily="18" charset="0"/>
                            </a:rPr>
                            <m:t>𝑟</m:t>
                          </m:r>
                        </m:den>
                      </m:f>
                      <m:r>
                        <a:rPr lang="en-GB" sz="3200" b="0" i="1" smtClean="0">
                          <a:latin typeface="Cambria Math" panose="02040503050406030204" pitchFamily="18" charset="0"/>
                          <a:ea typeface="Cambria Math" panose="02040503050406030204" pitchFamily="18" charset="0"/>
                        </a:rPr>
                        <m:t>=</m:t>
                      </m:r>
                      <m:f>
                        <m:fPr>
                          <m:ctrlPr>
                            <a:rPr lang="en-GB" sz="3200" b="0" i="1" smtClean="0">
                              <a:latin typeface="Cambria Math" panose="02040503050406030204" pitchFamily="18" charset="0"/>
                              <a:ea typeface="Cambria Math" panose="02040503050406030204" pitchFamily="18" charset="0"/>
                            </a:rPr>
                          </m:ctrlPr>
                        </m:fPr>
                        <m:num>
                          <m:r>
                            <a:rPr lang="en-GB" sz="3200" b="0" i="1" smtClean="0">
                              <a:latin typeface="Cambria Math" panose="02040503050406030204" pitchFamily="18" charset="0"/>
                              <a:ea typeface="Cambria Math" panose="02040503050406030204" pitchFamily="18" charset="0"/>
                            </a:rPr>
                            <m:t>2</m:t>
                          </m:r>
                          <m:r>
                            <a:rPr lang="en-GB" sz="3200" b="0" i="1" smtClean="0">
                              <a:latin typeface="Cambria Math" panose="02040503050406030204" pitchFamily="18" charset="0"/>
                              <a:ea typeface="Cambria Math" panose="02040503050406030204" pitchFamily="18" charset="0"/>
                            </a:rPr>
                            <m:t>𝜋</m:t>
                          </m:r>
                          <m:r>
                            <a:rPr lang="en-GB" sz="3200" b="0" i="1" smtClean="0">
                              <a:latin typeface="Cambria Math" panose="02040503050406030204" pitchFamily="18" charset="0"/>
                              <a:ea typeface="Cambria Math" panose="02040503050406030204" pitchFamily="18" charset="0"/>
                            </a:rPr>
                            <m:t>𝑟</m:t>
                          </m:r>
                        </m:num>
                        <m:den>
                          <m:r>
                            <a:rPr lang="en-GB" sz="3200" b="0" i="1" smtClean="0">
                              <a:latin typeface="Cambria Math" panose="02040503050406030204" pitchFamily="18" charset="0"/>
                              <a:ea typeface="Cambria Math" panose="02040503050406030204" pitchFamily="18" charset="0"/>
                            </a:rPr>
                            <m:t>𝑟</m:t>
                          </m:r>
                        </m:den>
                      </m:f>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2</m:t>
                      </m:r>
                      <m:r>
                        <a:rPr lang="en-GB" sz="3200" b="0" i="1" smtClean="0">
                          <a:latin typeface="Cambria Math" panose="02040503050406030204" pitchFamily="18" charset="0"/>
                          <a:ea typeface="Cambria Math" panose="02040503050406030204" pitchFamily="18" charset="0"/>
                        </a:rPr>
                        <m:t>𝜋</m:t>
                      </m:r>
                    </m:oMath>
                  </m:oMathPara>
                </a14:m>
                <a:endParaRPr lang="en-US" sz="3200" dirty="0"/>
              </a:p>
            </p:txBody>
          </p:sp>
        </mc:Choice>
        <mc:Fallback>
          <p:sp>
            <p:nvSpPr>
              <p:cNvPr id="42" name="TextBox 41"/>
              <p:cNvSpPr txBox="1">
                <a:spLocks noRot="1" noChangeAspect="1" noMove="1" noResize="1" noEditPoints="1" noAdjustHandles="1" noChangeArrowheads="1" noChangeShapeType="1" noTextEdit="1"/>
              </p:cNvSpPr>
              <p:nvPr/>
            </p:nvSpPr>
            <p:spPr>
              <a:xfrm>
                <a:off x="4522016" y="4288653"/>
                <a:ext cx="3308663" cy="921984"/>
              </a:xfrm>
              <a:prstGeom prst="rect">
                <a:avLst/>
              </a:prstGeom>
              <a:blipFill rotWithShape="1">
                <a:blip r:embed="rId7"/>
                <a:stretch>
                  <a:fillRect l="-5" t="-54" r="-791" b="50"/>
                </a:stretch>
              </a:blipFill>
            </p:spPr>
            <p:txBody>
              <a:bodyPr/>
              <a:lstStyle/>
              <a:p>
                <a:r>
                  <a:rPr lang="zh-CN" altLang="en-US">
                    <a:noFill/>
                  </a:rPr>
                  <a:t> </a:t>
                </a:r>
              </a:p>
            </p:txBody>
          </p:sp>
        </mc:Fallback>
      </mc:AlternateContent>
      <p:sp>
        <p:nvSpPr>
          <p:cNvPr id="16" name="TextBox 15"/>
          <p:cNvSpPr txBox="1"/>
          <p:nvPr/>
        </p:nvSpPr>
        <p:spPr>
          <a:xfrm flipH="1">
            <a:off x="7781930" y="4605354"/>
            <a:ext cx="695376" cy="369332"/>
          </a:xfrm>
          <a:prstGeom prst="rect">
            <a:avLst/>
          </a:prstGeom>
          <a:noFill/>
        </p:spPr>
        <p:txBody>
          <a:bodyPr wrap="square" rtlCol="0">
            <a:spAutoFit/>
          </a:bodyPr>
          <a:lstStyle/>
          <a:p>
            <a:r>
              <a:rPr lang="en-GB" dirty="0"/>
              <a:t>rad</a:t>
            </a:r>
            <a:endParaRPr lang="en-US" dirty="0"/>
          </a:p>
        </p:txBody>
      </p:sp>
      <mc:AlternateContent xmlns:mc="http://schemas.openxmlformats.org/markup-compatibility/2006">
        <mc:Choice xmlns:a14="http://schemas.microsoft.com/office/drawing/2010/main" Requires="a14">
          <p:sp>
            <p:nvSpPr>
              <p:cNvPr id="25" name="TextBox 24"/>
              <p:cNvSpPr txBox="1"/>
              <p:nvPr/>
            </p:nvSpPr>
            <p:spPr>
              <a:xfrm>
                <a:off x="1089477" y="3873527"/>
                <a:ext cx="8054523" cy="646331"/>
              </a:xfrm>
              <a:prstGeom prst="rect">
                <a:avLst/>
              </a:prstGeom>
              <a:noFill/>
            </p:spPr>
            <p:txBody>
              <a:bodyPr wrap="square" rtlCol="0">
                <a:spAutoFit/>
              </a:bodyPr>
              <a:lstStyle/>
              <a:p>
                <a:r>
                  <a:rPr lang="en-GB" dirty="0"/>
                  <a:t>The angle </a:t>
                </a:r>
                <a14:m>
                  <m:oMath xmlns:m="http://schemas.openxmlformats.org/officeDocument/2006/math">
                    <m:r>
                      <a:rPr lang="en-GB" i="1" smtClean="0">
                        <a:latin typeface="Cambria Math" panose="02040503050406030204" pitchFamily="18" charset="0"/>
                        <a:ea typeface="Cambria Math" panose="02040503050406030204" pitchFamily="18" charset="0"/>
                      </a:rPr>
                      <m:t>𝜃</m:t>
                    </m:r>
                  </m:oMath>
                </a14:m>
                <a:r>
                  <a:rPr lang="en-US" dirty="0"/>
                  <a:t> represent the ratio between </a:t>
                </a:r>
                <a14:m>
                  <m:oMath xmlns:m="http://schemas.openxmlformats.org/officeDocument/2006/math">
                    <m:r>
                      <a:rPr lang="en-US" i="1" dirty="0" smtClean="0">
                        <a:latin typeface="Cambria Math" panose="02040503050406030204" pitchFamily="18" charset="0"/>
                      </a:rPr>
                      <m:t>𝑠</m:t>
                    </m:r>
                  </m:oMath>
                </a14:m>
                <a:r>
                  <a:rPr lang="en-US" dirty="0"/>
                  <a:t> and </a:t>
                </a:r>
                <a14:m>
                  <m:oMath xmlns:m="http://schemas.openxmlformats.org/officeDocument/2006/math">
                    <m:r>
                      <a:rPr lang="en-US" i="1" dirty="0" smtClean="0">
                        <a:latin typeface="Cambria Math" panose="02040503050406030204" pitchFamily="18" charset="0"/>
                      </a:rPr>
                      <m:t>𝑟</m:t>
                    </m:r>
                  </m:oMath>
                </a14:m>
                <a:r>
                  <a:rPr lang="en-US" dirty="0"/>
                  <a:t> which must be expressed with the same unit. </a:t>
                </a:r>
                <a:endParaRPr lang="en-US" dirty="0"/>
              </a:p>
            </p:txBody>
          </p:sp>
        </mc:Choice>
        <mc:Fallback>
          <p:sp>
            <p:nvSpPr>
              <p:cNvPr id="25" name="TextBox 24"/>
              <p:cNvSpPr txBox="1">
                <a:spLocks noRot="1" noChangeAspect="1" noMove="1" noResize="1" noEditPoints="1" noAdjustHandles="1" noChangeArrowheads="1" noChangeShapeType="1" noTextEdit="1"/>
              </p:cNvSpPr>
              <p:nvPr/>
            </p:nvSpPr>
            <p:spPr>
              <a:xfrm>
                <a:off x="1089477" y="3873527"/>
                <a:ext cx="8054523" cy="646331"/>
              </a:xfrm>
              <a:prstGeom prst="rect">
                <a:avLst/>
              </a:prstGeom>
              <a:blipFill rotWithShape="1">
                <a:blip r:embed="rId8"/>
                <a:stretch>
                  <a:fillRect l="-6" t="-4" b="87"/>
                </a:stretch>
              </a:blipFill>
            </p:spPr>
            <p:txBody>
              <a:bodyPr/>
              <a:lstStyle/>
              <a:p>
                <a:r>
                  <a:rPr lang="zh-CN" altLang="en-US">
                    <a:noFill/>
                  </a:rPr>
                  <a:t> </a:t>
                </a:r>
              </a:p>
            </p:txBody>
          </p:sp>
        </mc:Fallback>
      </mc:AlternateContent>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16632"/>
            <a:ext cx="8229600" cy="1143000"/>
          </a:xfrm>
        </p:spPr>
        <p:txBody>
          <a:bodyPr/>
          <a:lstStyle/>
          <a:p>
            <a:r>
              <a:rPr lang="en-GB" sz="2800" dirty="0"/>
              <a:t>About units </a:t>
            </a:r>
            <a:endParaRPr lang="en-US" sz="28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mc:AlternateContent xmlns:mc="http://schemas.openxmlformats.org/markup-compatibility/2006">
        <mc:Choice xmlns:a14="http://schemas.microsoft.com/office/drawing/2010/main" Requires="a14">
          <p:sp>
            <p:nvSpPr>
              <p:cNvPr id="8" name="TextBox 7"/>
              <p:cNvSpPr txBox="1"/>
              <p:nvPr/>
            </p:nvSpPr>
            <p:spPr>
              <a:xfrm>
                <a:off x="4522016" y="1991087"/>
                <a:ext cx="1272784"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𝑠</m:t>
                      </m:r>
                      <m:r>
                        <a:rPr lang="en-GB" sz="3200" b="0" i="1" smtClean="0">
                          <a:latin typeface="Cambria Math" panose="02040503050406030204" pitchFamily="18" charset="0"/>
                        </a:rPr>
                        <m:t>=</m:t>
                      </m:r>
                      <m:r>
                        <a:rPr lang="en-GB" sz="3200" b="0" i="1" smtClean="0">
                          <a:latin typeface="Cambria Math" panose="02040503050406030204" pitchFamily="18" charset="0"/>
                        </a:rPr>
                        <m:t>𝑟</m:t>
                      </m:r>
                      <m:r>
                        <a:rPr lang="en-GB" sz="3200" b="0" i="1" smtClean="0">
                          <a:latin typeface="Cambria Math" panose="02040503050406030204" pitchFamily="18" charset="0"/>
                          <a:ea typeface="Cambria Math" panose="02040503050406030204" pitchFamily="18" charset="0"/>
                        </a:rPr>
                        <m:t>𝜃</m:t>
                      </m:r>
                    </m:oMath>
                  </m:oMathPara>
                </a14:m>
                <a:endParaRPr lang="en-US" sz="3200" dirty="0"/>
              </a:p>
            </p:txBody>
          </p:sp>
        </mc:Choice>
        <mc:Fallback>
          <p:sp>
            <p:nvSpPr>
              <p:cNvPr id="8" name="TextBox 7"/>
              <p:cNvSpPr txBox="1">
                <a:spLocks noRot="1" noChangeAspect="1" noMove="1" noResize="1" noEditPoints="1" noAdjustHandles="1" noChangeArrowheads="1" noChangeShapeType="1" noTextEdit="1"/>
              </p:cNvSpPr>
              <p:nvPr/>
            </p:nvSpPr>
            <p:spPr>
              <a:xfrm>
                <a:off x="4522016" y="1991087"/>
                <a:ext cx="1272784" cy="492443"/>
              </a:xfrm>
              <a:prstGeom prst="rect">
                <a:avLst/>
              </a:prstGeom>
              <a:blipFill rotWithShape="1">
                <a:blip r:embed="rId1"/>
                <a:stretch>
                  <a:fillRect l="-14" t="-74" r="-3659" b="9"/>
                </a:stretch>
              </a:blipFill>
            </p:spPr>
            <p:txBody>
              <a:bodyPr/>
              <a:lstStyle/>
              <a:p>
                <a:r>
                  <a:rPr lang="zh-CN" altLang="en-US">
                    <a:noFill/>
                  </a:rPr>
                  <a:t> </a:t>
                </a:r>
              </a:p>
            </p:txBody>
          </p:sp>
        </mc:Fallback>
      </mc:AlternateContent>
      <p:sp>
        <p:nvSpPr>
          <p:cNvPr id="27" name="Oval 26"/>
          <p:cNvSpPr/>
          <p:nvPr/>
        </p:nvSpPr>
        <p:spPr>
          <a:xfrm>
            <a:off x="1187624" y="867061"/>
            <a:ext cx="2664296" cy="2736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725135" y="2129586"/>
            <a:ext cx="216024"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a:endCxn id="27" idx="7"/>
          </p:cNvCxnSpPr>
          <p:nvPr/>
        </p:nvCxnSpPr>
        <p:spPr>
          <a:xfrm flipV="1">
            <a:off x="2627784" y="1267783"/>
            <a:ext cx="833959" cy="11114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3" name="TextBox 32"/>
              <p:cNvSpPr txBox="1"/>
              <p:nvPr/>
            </p:nvSpPr>
            <p:spPr>
              <a:xfrm>
                <a:off x="2872986" y="1517519"/>
                <a:ext cx="17177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𝑟</m:t>
                      </m:r>
                    </m:oMath>
                  </m:oMathPara>
                </a14:m>
                <a:endParaRPr lang="en-US" dirty="0"/>
              </a:p>
            </p:txBody>
          </p:sp>
        </mc:Choice>
        <mc:Fallback>
          <p:sp>
            <p:nvSpPr>
              <p:cNvPr id="33" name="TextBox 32"/>
              <p:cNvSpPr txBox="1">
                <a:spLocks noRot="1" noChangeAspect="1" noMove="1" noResize="1" noEditPoints="1" noAdjustHandles="1" noChangeArrowheads="1" noChangeShapeType="1" noTextEdit="1"/>
              </p:cNvSpPr>
              <p:nvPr/>
            </p:nvSpPr>
            <p:spPr>
              <a:xfrm>
                <a:off x="2872986" y="1517519"/>
                <a:ext cx="171777" cy="276999"/>
              </a:xfrm>
              <a:prstGeom prst="rect">
                <a:avLst/>
              </a:prstGeom>
              <a:blipFill rotWithShape="1">
                <a:blip r:embed="rId2"/>
                <a:stretch>
                  <a:fillRect l="-143" t="-182" r="-18150" b="3"/>
                </a:stretch>
              </a:blipFill>
            </p:spPr>
            <p:txBody>
              <a:bodyPr/>
              <a:lstStyle/>
              <a:p>
                <a:r>
                  <a:rPr lang="zh-CN" altLang="en-US">
                    <a:noFill/>
                  </a:rPr>
                  <a:t> </a:t>
                </a:r>
              </a:p>
            </p:txBody>
          </p:sp>
        </mc:Fallback>
      </mc:AlternateContent>
      <p:cxnSp>
        <p:nvCxnSpPr>
          <p:cNvPr id="34" name="Straight Connector 33"/>
          <p:cNvCxnSpPr>
            <a:endCxn id="27" idx="6"/>
          </p:cNvCxnSpPr>
          <p:nvPr/>
        </p:nvCxnSpPr>
        <p:spPr>
          <a:xfrm flipV="1">
            <a:off x="2656831" y="2235213"/>
            <a:ext cx="1195089" cy="1223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eeform 34"/>
          <p:cNvSpPr/>
          <p:nvPr/>
        </p:nvSpPr>
        <p:spPr>
          <a:xfrm>
            <a:off x="2870097" y="2044253"/>
            <a:ext cx="45719" cy="290229"/>
          </a:xfrm>
          <a:custGeom>
            <a:avLst/>
            <a:gdLst>
              <a:gd name="connsiteX0" fmla="*/ 39189 w 183277"/>
              <a:gd name="connsiteY0" fmla="*/ 418012 h 418012"/>
              <a:gd name="connsiteX1" fmla="*/ 182880 w 183277"/>
              <a:gd name="connsiteY1" fmla="*/ 156755 h 418012"/>
              <a:gd name="connsiteX2" fmla="*/ 0 w 183277"/>
              <a:gd name="connsiteY2" fmla="*/ 0 h 418012"/>
              <a:gd name="connsiteX3" fmla="*/ 0 w 183277"/>
              <a:gd name="connsiteY3" fmla="*/ 0 h 418012"/>
            </a:gdLst>
            <a:ahLst/>
            <a:cxnLst>
              <a:cxn ang="0">
                <a:pos x="connsiteX0" y="connsiteY0"/>
              </a:cxn>
              <a:cxn ang="0">
                <a:pos x="connsiteX1" y="connsiteY1"/>
              </a:cxn>
              <a:cxn ang="0">
                <a:pos x="connsiteX2" y="connsiteY2"/>
              </a:cxn>
              <a:cxn ang="0">
                <a:pos x="connsiteX3" y="connsiteY3"/>
              </a:cxn>
            </a:cxnLst>
            <a:rect l="l" t="t" r="r" b="b"/>
            <a:pathLst>
              <a:path w="183277" h="418012">
                <a:moveTo>
                  <a:pt x="39189" y="418012"/>
                </a:moveTo>
                <a:cubicBezTo>
                  <a:pt x="114300" y="322218"/>
                  <a:pt x="189411" y="226424"/>
                  <a:pt x="182880" y="156755"/>
                </a:cubicBezTo>
                <a:cubicBezTo>
                  <a:pt x="176349" y="87086"/>
                  <a:pt x="0" y="0"/>
                  <a:pt x="0" y="0"/>
                </a:cubicBez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6" name="TextBox 35"/>
              <p:cNvSpPr txBox="1"/>
              <p:nvPr/>
            </p:nvSpPr>
            <p:spPr>
              <a:xfrm>
                <a:off x="2958874" y="1991087"/>
                <a:ext cx="19428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36" name="TextBox 35"/>
              <p:cNvSpPr txBox="1">
                <a:spLocks noRot="1" noChangeAspect="1" noMove="1" noResize="1" noEditPoints="1" noAdjustHandles="1" noChangeArrowheads="1" noChangeShapeType="1" noTextEdit="1"/>
              </p:cNvSpPr>
              <p:nvPr/>
            </p:nvSpPr>
            <p:spPr>
              <a:xfrm>
                <a:off x="2958874" y="1991087"/>
                <a:ext cx="194284" cy="276999"/>
              </a:xfrm>
              <a:prstGeom prst="rect">
                <a:avLst/>
              </a:prstGeom>
              <a:blipFill rotWithShape="1">
                <a:blip r:embed="rId3"/>
                <a:stretch>
                  <a:fillRect l="-211" t="-131" r="-15491" b="18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7" name="TextBox 36"/>
              <p:cNvSpPr txBox="1"/>
              <p:nvPr/>
            </p:nvSpPr>
            <p:spPr>
              <a:xfrm>
                <a:off x="3825041" y="1397759"/>
                <a:ext cx="71679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𝑠</m:t>
                      </m:r>
                      <m:r>
                        <a:rPr lang="en-GB" b="0" i="1" smtClean="0">
                          <a:latin typeface="Cambria Math" panose="02040503050406030204" pitchFamily="18" charset="0"/>
                        </a:rPr>
                        <m:t>=</m:t>
                      </m:r>
                      <m:r>
                        <a:rPr lang="en-GB" b="0" i="1" smtClean="0">
                          <a:latin typeface="Cambria Math" panose="02040503050406030204" pitchFamily="18" charset="0"/>
                        </a:rPr>
                        <m:t>𝑟</m:t>
                      </m:r>
                      <m:r>
                        <a:rPr lang="en-GB" b="0"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37" name="TextBox 36"/>
              <p:cNvSpPr txBox="1">
                <a:spLocks noRot="1" noChangeAspect="1" noMove="1" noResize="1" noEditPoints="1" noAdjustHandles="1" noChangeArrowheads="1" noChangeShapeType="1" noTextEdit="1"/>
              </p:cNvSpPr>
              <p:nvPr/>
            </p:nvSpPr>
            <p:spPr>
              <a:xfrm>
                <a:off x="3825041" y="1397759"/>
                <a:ext cx="716799" cy="276999"/>
              </a:xfrm>
              <a:prstGeom prst="rect">
                <a:avLst/>
              </a:prstGeom>
              <a:blipFill rotWithShape="1">
                <a:blip r:embed="rId4"/>
                <a:stretch>
                  <a:fillRect l="-61" t="-45" r="-3410" b="95"/>
                </a:stretch>
              </a:blipFill>
            </p:spPr>
            <p:txBody>
              <a:bodyPr/>
              <a:lstStyle/>
              <a:p>
                <a:r>
                  <a:rPr lang="zh-CN" altLang="en-US">
                    <a:noFill/>
                  </a:rPr>
                  <a:t> </a:t>
                </a:r>
              </a:p>
            </p:txBody>
          </p:sp>
        </mc:Fallback>
      </mc:AlternateContent>
      <p:sp>
        <p:nvSpPr>
          <p:cNvPr id="38" name="Freeform 37"/>
          <p:cNvSpPr/>
          <p:nvPr/>
        </p:nvSpPr>
        <p:spPr>
          <a:xfrm>
            <a:off x="3485407" y="1289910"/>
            <a:ext cx="339634" cy="940526"/>
          </a:xfrm>
          <a:custGeom>
            <a:avLst/>
            <a:gdLst>
              <a:gd name="connsiteX0" fmla="*/ 339634 w 339634"/>
              <a:gd name="connsiteY0" fmla="*/ 940526 h 940526"/>
              <a:gd name="connsiteX1" fmla="*/ 274320 w 339634"/>
              <a:gd name="connsiteY1" fmla="*/ 457200 h 940526"/>
              <a:gd name="connsiteX2" fmla="*/ 274320 w 339634"/>
              <a:gd name="connsiteY2" fmla="*/ 457200 h 940526"/>
              <a:gd name="connsiteX3" fmla="*/ 0 w 339634"/>
              <a:gd name="connsiteY3" fmla="*/ 0 h 940526"/>
            </a:gdLst>
            <a:ahLst/>
            <a:cxnLst>
              <a:cxn ang="0">
                <a:pos x="connsiteX0" y="connsiteY0"/>
              </a:cxn>
              <a:cxn ang="0">
                <a:pos x="connsiteX1" y="connsiteY1"/>
              </a:cxn>
              <a:cxn ang="0">
                <a:pos x="connsiteX2" y="connsiteY2"/>
              </a:cxn>
              <a:cxn ang="0">
                <a:pos x="connsiteX3" y="connsiteY3"/>
              </a:cxn>
            </a:cxnLst>
            <a:rect l="l" t="t" r="r" b="b"/>
            <a:pathLst>
              <a:path w="339634" h="940526">
                <a:moveTo>
                  <a:pt x="339634" y="940526"/>
                </a:moveTo>
                <a:lnTo>
                  <a:pt x="274320" y="457200"/>
                </a:lnTo>
                <a:lnTo>
                  <a:pt x="274320" y="457200"/>
                </a:lnTo>
                <a:lnTo>
                  <a:pt x="0" y="0"/>
                </a:lnTo>
              </a:path>
            </a:pathLst>
          </a:cu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p:cNvCxnSpPr/>
          <p:nvPr/>
        </p:nvCxnSpPr>
        <p:spPr>
          <a:xfrm flipV="1">
            <a:off x="3852297" y="1718184"/>
            <a:ext cx="0" cy="54990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0" name="TextBox 39"/>
              <p:cNvSpPr txBox="1"/>
              <p:nvPr/>
            </p:nvSpPr>
            <p:spPr>
              <a:xfrm>
                <a:off x="3957293" y="1894559"/>
                <a:ext cx="1894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oMath>
                  </m:oMathPara>
                </a14:m>
                <a:endParaRPr lang="en-US" dirty="0"/>
              </a:p>
            </p:txBody>
          </p:sp>
        </mc:Choice>
        <mc:Fallback>
          <p:sp>
            <p:nvSpPr>
              <p:cNvPr id="40" name="TextBox 39"/>
              <p:cNvSpPr txBox="1">
                <a:spLocks noRot="1" noChangeAspect="1" noMove="1" noResize="1" noEditPoints="1" noAdjustHandles="1" noChangeArrowheads="1" noChangeShapeType="1" noTextEdit="1"/>
              </p:cNvSpPr>
              <p:nvPr/>
            </p:nvSpPr>
            <p:spPr>
              <a:xfrm>
                <a:off x="3957293" y="1894559"/>
                <a:ext cx="189474" cy="276999"/>
              </a:xfrm>
              <a:prstGeom prst="rect">
                <a:avLst/>
              </a:prstGeom>
              <a:blipFill rotWithShape="1">
                <a:blip r:embed="rId5"/>
                <a:stretch>
                  <a:fillRect l="-321" t="-128" r="-15972" b="-510"/>
                </a:stretch>
              </a:blipFill>
            </p:spPr>
            <p:txBody>
              <a:bodyPr/>
              <a:lstStyle/>
              <a:p>
                <a:r>
                  <a:rPr lang="zh-CN" altLang="en-US">
                    <a:noFill/>
                  </a:rPr>
                  <a:t> </a:t>
                </a:r>
              </a:p>
            </p:txBody>
          </p:sp>
        </mc:Fallback>
      </mc:AlternateContent>
      <p:sp>
        <p:nvSpPr>
          <p:cNvPr id="5" name="Right Arrow 4"/>
          <p:cNvSpPr/>
          <p:nvPr/>
        </p:nvSpPr>
        <p:spPr>
          <a:xfrm>
            <a:off x="5842136" y="2105646"/>
            <a:ext cx="720428" cy="311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 name="TextBox 6"/>
              <p:cNvSpPr txBox="1"/>
              <p:nvPr/>
            </p:nvSpPr>
            <p:spPr>
              <a:xfrm>
                <a:off x="6732588" y="1823506"/>
                <a:ext cx="1084271" cy="84003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𝜃</m:t>
                      </m:r>
                      <m:r>
                        <a:rPr lang="en-GB" sz="3200" b="0" i="1" smtClean="0">
                          <a:latin typeface="Cambria Math" panose="02040503050406030204" pitchFamily="18" charset="0"/>
                          <a:ea typeface="Cambria Math" panose="02040503050406030204" pitchFamily="18" charset="0"/>
                        </a:rPr>
                        <m:t>=</m:t>
                      </m:r>
                      <m:f>
                        <m:fPr>
                          <m:ctrlPr>
                            <a:rPr lang="en-GB" sz="3200" b="0" i="1" smtClean="0">
                              <a:latin typeface="Cambria Math" panose="02040503050406030204" pitchFamily="18" charset="0"/>
                              <a:ea typeface="Cambria Math" panose="02040503050406030204" pitchFamily="18" charset="0"/>
                            </a:rPr>
                          </m:ctrlPr>
                        </m:fPr>
                        <m:num>
                          <m:r>
                            <a:rPr lang="en-GB" sz="3200" b="0" i="1" smtClean="0">
                              <a:latin typeface="Cambria Math" panose="02040503050406030204" pitchFamily="18" charset="0"/>
                              <a:ea typeface="Cambria Math" panose="02040503050406030204" pitchFamily="18" charset="0"/>
                            </a:rPr>
                            <m:t>𝑠</m:t>
                          </m:r>
                        </m:num>
                        <m:den>
                          <m:r>
                            <a:rPr lang="en-GB" sz="3200" b="0" i="1" smtClean="0">
                              <a:latin typeface="Cambria Math" panose="02040503050406030204" pitchFamily="18" charset="0"/>
                              <a:ea typeface="Cambria Math" panose="02040503050406030204" pitchFamily="18" charset="0"/>
                            </a:rPr>
                            <m:t>𝑟</m:t>
                          </m:r>
                        </m:den>
                      </m:f>
                    </m:oMath>
                  </m:oMathPara>
                </a14:m>
                <a:endParaRPr lang="en-US" sz="3200" dirty="0"/>
              </a:p>
            </p:txBody>
          </p:sp>
        </mc:Choice>
        <mc:Fallback>
          <p:sp>
            <p:nvSpPr>
              <p:cNvPr id="7" name="TextBox 6"/>
              <p:cNvSpPr txBox="1">
                <a:spLocks noRot="1" noChangeAspect="1" noMove="1" noResize="1" noEditPoints="1" noAdjustHandles="1" noChangeArrowheads="1" noChangeShapeType="1" noTextEdit="1"/>
              </p:cNvSpPr>
              <p:nvPr/>
            </p:nvSpPr>
            <p:spPr>
              <a:xfrm>
                <a:off x="6732588" y="1823506"/>
                <a:ext cx="1084271" cy="840038"/>
              </a:xfrm>
              <a:prstGeom prst="rect">
                <a:avLst/>
              </a:prstGeom>
              <a:blipFill rotWithShape="1">
                <a:blip r:embed="rId6"/>
                <a:stretch>
                  <a:fillRect l="-29" t="-50" r="-4274" b="42"/>
                </a:stretch>
              </a:blipFill>
            </p:spPr>
            <p:txBody>
              <a:bodyPr/>
              <a:lstStyle/>
              <a:p>
                <a:r>
                  <a:rPr lang="zh-CN" altLang="en-US">
                    <a:noFill/>
                  </a:rPr>
                  <a:t> </a:t>
                </a:r>
              </a:p>
            </p:txBody>
          </p:sp>
        </mc:Fallback>
      </mc:AlternateContent>
      <p:sp>
        <p:nvSpPr>
          <p:cNvPr id="13" name="TextBox 12"/>
          <p:cNvSpPr txBox="1"/>
          <p:nvPr/>
        </p:nvSpPr>
        <p:spPr>
          <a:xfrm>
            <a:off x="328672" y="4672607"/>
            <a:ext cx="3416320" cy="369332"/>
          </a:xfrm>
          <a:prstGeom prst="rect">
            <a:avLst/>
          </a:prstGeom>
          <a:noFill/>
        </p:spPr>
        <p:txBody>
          <a:bodyPr wrap="none" rtlCol="0">
            <a:spAutoFit/>
          </a:bodyPr>
          <a:lstStyle/>
          <a:p>
            <a:r>
              <a:rPr lang="en-GB" dirty="0"/>
              <a:t>If the motion describes a full circle</a:t>
            </a:r>
            <a:endParaRPr lang="en-US" dirty="0"/>
          </a:p>
        </p:txBody>
      </p:sp>
      <p:sp>
        <p:nvSpPr>
          <p:cNvPr id="14" name="Right Arrow 13"/>
          <p:cNvSpPr/>
          <p:nvPr/>
        </p:nvSpPr>
        <p:spPr>
          <a:xfrm>
            <a:off x="3754669" y="4682142"/>
            <a:ext cx="594722"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2" name="TextBox 41"/>
              <p:cNvSpPr txBox="1"/>
              <p:nvPr/>
            </p:nvSpPr>
            <p:spPr>
              <a:xfrm>
                <a:off x="4522016" y="4288653"/>
                <a:ext cx="3308663" cy="9219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𝜃</m:t>
                      </m:r>
                      <m:r>
                        <a:rPr lang="en-GB" sz="3200" b="0" i="1" smtClean="0">
                          <a:latin typeface="Cambria Math" panose="02040503050406030204" pitchFamily="18" charset="0"/>
                          <a:ea typeface="Cambria Math" panose="02040503050406030204" pitchFamily="18" charset="0"/>
                        </a:rPr>
                        <m:t>=</m:t>
                      </m:r>
                      <m:f>
                        <m:fPr>
                          <m:ctrlPr>
                            <a:rPr lang="en-GB" sz="3200" b="0" i="1" smtClean="0">
                              <a:latin typeface="Cambria Math" panose="02040503050406030204" pitchFamily="18" charset="0"/>
                              <a:ea typeface="Cambria Math" panose="02040503050406030204" pitchFamily="18" charset="0"/>
                            </a:rPr>
                          </m:ctrlPr>
                        </m:fPr>
                        <m:num>
                          <m:r>
                            <a:rPr lang="en-GB" sz="3200" b="0" i="1" smtClean="0">
                              <a:latin typeface="Cambria Math" panose="02040503050406030204" pitchFamily="18" charset="0"/>
                              <a:ea typeface="Cambria Math" panose="02040503050406030204" pitchFamily="18" charset="0"/>
                            </a:rPr>
                            <m:t>𝑠</m:t>
                          </m:r>
                        </m:num>
                        <m:den>
                          <m:r>
                            <a:rPr lang="en-GB" sz="3200" b="0" i="1" smtClean="0">
                              <a:latin typeface="Cambria Math" panose="02040503050406030204" pitchFamily="18" charset="0"/>
                              <a:ea typeface="Cambria Math" panose="02040503050406030204" pitchFamily="18" charset="0"/>
                            </a:rPr>
                            <m:t>𝑟</m:t>
                          </m:r>
                        </m:den>
                      </m:f>
                      <m:r>
                        <a:rPr lang="en-GB" sz="3200" b="0" i="1" smtClean="0">
                          <a:latin typeface="Cambria Math" panose="02040503050406030204" pitchFamily="18" charset="0"/>
                          <a:ea typeface="Cambria Math" panose="02040503050406030204" pitchFamily="18" charset="0"/>
                        </a:rPr>
                        <m:t>=</m:t>
                      </m:r>
                      <m:f>
                        <m:fPr>
                          <m:ctrlPr>
                            <a:rPr lang="en-GB" sz="3200" b="0" i="1" smtClean="0">
                              <a:latin typeface="Cambria Math" panose="02040503050406030204" pitchFamily="18" charset="0"/>
                              <a:ea typeface="Cambria Math" panose="02040503050406030204" pitchFamily="18" charset="0"/>
                            </a:rPr>
                          </m:ctrlPr>
                        </m:fPr>
                        <m:num>
                          <m:r>
                            <a:rPr lang="en-GB" sz="3200" b="0" i="1" smtClean="0">
                              <a:latin typeface="Cambria Math" panose="02040503050406030204" pitchFamily="18" charset="0"/>
                              <a:ea typeface="Cambria Math" panose="02040503050406030204" pitchFamily="18" charset="0"/>
                            </a:rPr>
                            <m:t>2</m:t>
                          </m:r>
                          <m:r>
                            <a:rPr lang="en-GB" sz="3200" b="0" i="1" smtClean="0">
                              <a:latin typeface="Cambria Math" panose="02040503050406030204" pitchFamily="18" charset="0"/>
                              <a:ea typeface="Cambria Math" panose="02040503050406030204" pitchFamily="18" charset="0"/>
                            </a:rPr>
                            <m:t>𝜋</m:t>
                          </m:r>
                          <m:r>
                            <a:rPr lang="en-GB" sz="3200" b="0" i="1" smtClean="0">
                              <a:latin typeface="Cambria Math" panose="02040503050406030204" pitchFamily="18" charset="0"/>
                              <a:ea typeface="Cambria Math" panose="02040503050406030204" pitchFamily="18" charset="0"/>
                            </a:rPr>
                            <m:t>𝑟</m:t>
                          </m:r>
                        </m:num>
                        <m:den>
                          <m:r>
                            <a:rPr lang="en-GB" sz="3200" b="0" i="1" smtClean="0">
                              <a:latin typeface="Cambria Math" panose="02040503050406030204" pitchFamily="18" charset="0"/>
                              <a:ea typeface="Cambria Math" panose="02040503050406030204" pitchFamily="18" charset="0"/>
                            </a:rPr>
                            <m:t>𝑟</m:t>
                          </m:r>
                        </m:den>
                      </m:f>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2</m:t>
                      </m:r>
                      <m:r>
                        <a:rPr lang="en-GB" sz="3200" b="0" i="1" smtClean="0">
                          <a:latin typeface="Cambria Math" panose="02040503050406030204" pitchFamily="18" charset="0"/>
                          <a:ea typeface="Cambria Math" panose="02040503050406030204" pitchFamily="18" charset="0"/>
                        </a:rPr>
                        <m:t>𝜋</m:t>
                      </m:r>
                    </m:oMath>
                  </m:oMathPara>
                </a14:m>
                <a:endParaRPr lang="en-US" sz="3200" dirty="0"/>
              </a:p>
            </p:txBody>
          </p:sp>
        </mc:Choice>
        <mc:Fallback>
          <p:sp>
            <p:nvSpPr>
              <p:cNvPr id="42" name="TextBox 41"/>
              <p:cNvSpPr txBox="1">
                <a:spLocks noRot="1" noChangeAspect="1" noMove="1" noResize="1" noEditPoints="1" noAdjustHandles="1" noChangeArrowheads="1" noChangeShapeType="1" noTextEdit="1"/>
              </p:cNvSpPr>
              <p:nvPr/>
            </p:nvSpPr>
            <p:spPr>
              <a:xfrm>
                <a:off x="4522016" y="4288653"/>
                <a:ext cx="3308663" cy="921984"/>
              </a:xfrm>
              <a:prstGeom prst="rect">
                <a:avLst/>
              </a:prstGeom>
              <a:blipFill rotWithShape="1">
                <a:blip r:embed="rId7"/>
                <a:stretch>
                  <a:fillRect l="-5" t="-54" r="-791" b="50"/>
                </a:stretch>
              </a:blipFill>
            </p:spPr>
            <p:txBody>
              <a:bodyPr/>
              <a:lstStyle/>
              <a:p>
                <a:r>
                  <a:rPr lang="zh-CN" altLang="en-US">
                    <a:noFill/>
                  </a:rPr>
                  <a:t> </a:t>
                </a:r>
              </a:p>
            </p:txBody>
          </p:sp>
        </mc:Fallback>
      </mc:AlternateContent>
      <p:sp>
        <p:nvSpPr>
          <p:cNvPr id="16" name="TextBox 15"/>
          <p:cNvSpPr txBox="1"/>
          <p:nvPr/>
        </p:nvSpPr>
        <p:spPr>
          <a:xfrm flipH="1">
            <a:off x="7781930" y="4605354"/>
            <a:ext cx="695376" cy="369332"/>
          </a:xfrm>
          <a:prstGeom prst="rect">
            <a:avLst/>
          </a:prstGeom>
          <a:noFill/>
        </p:spPr>
        <p:txBody>
          <a:bodyPr wrap="square" rtlCol="0">
            <a:spAutoFit/>
          </a:bodyPr>
          <a:lstStyle/>
          <a:p>
            <a:r>
              <a:rPr lang="en-GB" dirty="0"/>
              <a:t>rad</a:t>
            </a:r>
            <a:endParaRPr lang="en-US" dirty="0"/>
          </a:p>
        </p:txBody>
      </p:sp>
      <mc:AlternateContent xmlns:mc="http://schemas.openxmlformats.org/markup-compatibility/2006">
        <mc:Choice xmlns:a14="http://schemas.microsoft.com/office/drawing/2010/main" Requires="a14">
          <p:sp>
            <p:nvSpPr>
              <p:cNvPr id="20" name="TextBox 19"/>
              <p:cNvSpPr txBox="1"/>
              <p:nvPr/>
            </p:nvSpPr>
            <p:spPr>
              <a:xfrm>
                <a:off x="725496" y="5279758"/>
                <a:ext cx="5450851" cy="1477328"/>
              </a:xfrm>
              <a:prstGeom prst="rect">
                <a:avLst/>
              </a:prstGeom>
              <a:noFill/>
            </p:spPr>
            <p:txBody>
              <a:bodyPr wrap="none" rtlCol="0">
                <a:spAutoFit/>
              </a:bodyPr>
              <a:lstStyle/>
              <a:p>
                <a:r>
                  <a:rPr lang="en-GB" dirty="0">
                    <a:solidFill>
                      <a:srgbClr val="FF0000"/>
                    </a:solidFill>
                  </a:rPr>
                  <a:t>The angle </a:t>
                </a:r>
                <a14:m>
                  <m:oMath xmlns:m="http://schemas.openxmlformats.org/officeDocument/2006/math">
                    <m:r>
                      <a:rPr lang="en-GB" i="1" smtClean="0">
                        <a:solidFill>
                          <a:srgbClr val="FF0000"/>
                        </a:solidFill>
                        <a:latin typeface="Cambria Math" panose="02040503050406030204" pitchFamily="18" charset="0"/>
                        <a:ea typeface="Cambria Math" panose="02040503050406030204" pitchFamily="18" charset="0"/>
                      </a:rPr>
                      <m:t>𝜃</m:t>
                    </m:r>
                  </m:oMath>
                </a14:m>
                <a:r>
                  <a:rPr lang="en-US" dirty="0">
                    <a:solidFill>
                      <a:srgbClr val="FF0000"/>
                    </a:solidFill>
                  </a:rPr>
                  <a:t> must be expressed in </a:t>
                </a:r>
                <a:r>
                  <a:rPr lang="en-US" b="1" dirty="0">
                    <a:solidFill>
                      <a:srgbClr val="FF0000"/>
                    </a:solidFill>
                  </a:rPr>
                  <a:t>radians </a:t>
                </a:r>
                <a:r>
                  <a:rPr lang="en-US" dirty="0">
                    <a:solidFill>
                      <a:srgbClr val="FF0000"/>
                    </a:solidFill>
                  </a:rPr>
                  <a:t>(symbol: rad).</a:t>
                </a:r>
                <a:endParaRPr lang="en-US" dirty="0">
                  <a:solidFill>
                    <a:srgbClr val="FF0000"/>
                  </a:solidFill>
                </a:endParaRPr>
              </a:p>
              <a:p>
                <a:endParaRPr lang="en-GB" dirty="0">
                  <a:solidFill>
                    <a:srgbClr val="FF0000"/>
                  </a:solidFill>
                </a:endParaRPr>
              </a:p>
              <a:p>
                <a:r>
                  <a:rPr lang="en-GB" dirty="0">
                    <a:solidFill>
                      <a:srgbClr val="FF0000"/>
                    </a:solidFill>
                  </a:rPr>
                  <a:t>The angular velocity must be expressed in </a:t>
                </a:r>
                <a14:m>
                  <m:oMath xmlns:m="http://schemas.openxmlformats.org/officeDocument/2006/math">
                    <m:r>
                      <a:rPr lang="en-GB" b="0" i="1" smtClean="0">
                        <a:solidFill>
                          <a:srgbClr val="FF0000"/>
                        </a:solidFill>
                        <a:latin typeface="Cambria Math" panose="02040503050406030204" pitchFamily="18" charset="0"/>
                      </a:rPr>
                      <m:t>𝑟𝑎𝑑</m:t>
                    </m:r>
                    <m:r>
                      <a:rPr lang="en-GB" b="0" i="1" smtClean="0">
                        <a:solidFill>
                          <a:srgbClr val="FF0000"/>
                        </a:solidFill>
                        <a:latin typeface="Cambria Math" panose="02040503050406030204" pitchFamily="18" charset="0"/>
                      </a:rPr>
                      <m:t>.</m:t>
                    </m:r>
                    <m:sSup>
                      <m:sSupPr>
                        <m:ctrlPr>
                          <a:rPr lang="en-GB" b="0" i="1" smtClean="0">
                            <a:solidFill>
                              <a:srgbClr val="FF0000"/>
                            </a:solidFill>
                            <a:latin typeface="Cambria Math" panose="02040503050406030204" pitchFamily="18" charset="0"/>
                          </a:rPr>
                        </m:ctrlPr>
                      </m:sSupPr>
                      <m:e>
                        <m:r>
                          <a:rPr lang="en-GB" b="0" i="1" smtClean="0">
                            <a:solidFill>
                              <a:srgbClr val="FF0000"/>
                            </a:solidFill>
                            <a:latin typeface="Cambria Math" panose="02040503050406030204" pitchFamily="18" charset="0"/>
                          </a:rPr>
                          <m:t>𝑠</m:t>
                        </m:r>
                      </m:e>
                      <m:sup>
                        <m:r>
                          <a:rPr lang="en-GB" b="0" i="1" smtClean="0">
                            <a:solidFill>
                              <a:srgbClr val="FF0000"/>
                            </a:solidFill>
                            <a:latin typeface="Cambria Math" panose="02040503050406030204" pitchFamily="18" charset="0"/>
                          </a:rPr>
                          <m:t>−</m:t>
                        </m:r>
                        <m:r>
                          <a:rPr lang="en-GB" b="0" i="1" smtClean="0">
                            <a:solidFill>
                              <a:srgbClr val="FF0000"/>
                            </a:solidFill>
                            <a:latin typeface="Cambria Math" panose="02040503050406030204" pitchFamily="18" charset="0"/>
                          </a:rPr>
                          <m:t>1</m:t>
                        </m:r>
                      </m:sup>
                    </m:sSup>
                  </m:oMath>
                </a14:m>
                <a:r>
                  <a:rPr lang="en-US" dirty="0">
                    <a:solidFill>
                      <a:srgbClr val="FF0000"/>
                    </a:solidFill>
                  </a:rPr>
                  <a:t>.</a:t>
                </a:r>
                <a:endParaRPr lang="en-US" dirty="0">
                  <a:solidFill>
                    <a:srgbClr val="FF0000"/>
                  </a:solidFill>
                </a:endParaRPr>
              </a:p>
              <a:p>
                <a:endParaRPr lang="en-GB" dirty="0">
                  <a:solidFill>
                    <a:srgbClr val="FF0000"/>
                  </a:solidFill>
                </a:endParaRPr>
              </a:p>
              <a:p>
                <a:r>
                  <a:rPr lang="en-GB" dirty="0">
                    <a:solidFill>
                      <a:srgbClr val="FF0000"/>
                    </a:solidFill>
                  </a:rPr>
                  <a:t>The angular acceleration must be expressed in </a:t>
                </a:r>
                <a14:m>
                  <m:oMath xmlns:m="http://schemas.openxmlformats.org/officeDocument/2006/math">
                    <m:r>
                      <a:rPr lang="en-GB" b="0" i="1" smtClean="0">
                        <a:solidFill>
                          <a:srgbClr val="FF0000"/>
                        </a:solidFill>
                        <a:latin typeface="Cambria Math" panose="02040503050406030204" pitchFamily="18" charset="0"/>
                      </a:rPr>
                      <m:t>𝑟𝑎𝑑</m:t>
                    </m:r>
                    <m:r>
                      <a:rPr lang="en-GB" b="0" i="1" smtClean="0">
                        <a:solidFill>
                          <a:srgbClr val="FF0000"/>
                        </a:solidFill>
                        <a:latin typeface="Cambria Math" panose="02040503050406030204" pitchFamily="18" charset="0"/>
                      </a:rPr>
                      <m:t>.</m:t>
                    </m:r>
                    <m:sSup>
                      <m:sSupPr>
                        <m:ctrlPr>
                          <a:rPr lang="en-GB" b="0" i="1" smtClean="0">
                            <a:solidFill>
                              <a:srgbClr val="FF0000"/>
                            </a:solidFill>
                            <a:latin typeface="Cambria Math" panose="02040503050406030204" pitchFamily="18" charset="0"/>
                          </a:rPr>
                        </m:ctrlPr>
                      </m:sSupPr>
                      <m:e>
                        <m:r>
                          <a:rPr lang="en-GB" b="0" i="1" smtClean="0">
                            <a:solidFill>
                              <a:srgbClr val="FF0000"/>
                            </a:solidFill>
                            <a:latin typeface="Cambria Math" panose="02040503050406030204" pitchFamily="18" charset="0"/>
                          </a:rPr>
                          <m:t>𝑠</m:t>
                        </m:r>
                      </m:e>
                      <m:sup>
                        <m:r>
                          <a:rPr lang="en-GB" b="0" i="1" smtClean="0">
                            <a:solidFill>
                              <a:srgbClr val="FF0000"/>
                            </a:solidFill>
                            <a:latin typeface="Cambria Math" panose="02040503050406030204" pitchFamily="18" charset="0"/>
                          </a:rPr>
                          <m:t>−</m:t>
                        </m:r>
                        <m:r>
                          <a:rPr lang="en-GB" b="0" i="1" smtClean="0">
                            <a:solidFill>
                              <a:srgbClr val="FF0000"/>
                            </a:solidFill>
                            <a:latin typeface="Cambria Math" panose="02040503050406030204" pitchFamily="18" charset="0"/>
                          </a:rPr>
                          <m:t>2</m:t>
                        </m:r>
                      </m:sup>
                    </m:sSup>
                  </m:oMath>
                </a14:m>
                <a:endParaRPr lang="en-GB" b="0" i="1" dirty="0" smtClean="0">
                  <a:solidFill>
                    <a:srgbClr val="FF0000"/>
                  </a:solidFill>
                  <a:latin typeface="Cambria Math" panose="02040503050406030204" pitchFamily="18" charset="0"/>
                  <a:cs typeface="Cambria Math" panose="02040503050406030204" pitchFamily="18" charset="0"/>
                </a:endParaRPr>
              </a:p>
            </p:txBody>
          </p:sp>
        </mc:Choice>
        <mc:Fallback>
          <p:sp>
            <p:nvSpPr>
              <p:cNvPr id="20" name="TextBox 19"/>
              <p:cNvSpPr txBox="1">
                <a:spLocks noRot="1" noChangeAspect="1" noMove="1" noResize="1" noEditPoints="1" noAdjustHandles="1" noChangeArrowheads="1" noChangeShapeType="1" noTextEdit="1"/>
              </p:cNvSpPr>
              <p:nvPr/>
            </p:nvSpPr>
            <p:spPr>
              <a:xfrm>
                <a:off x="725496" y="5279758"/>
                <a:ext cx="5450851" cy="1477328"/>
              </a:xfrm>
              <a:prstGeom prst="rect">
                <a:avLst/>
              </a:prstGeom>
              <a:blipFill rotWithShape="1">
                <a:blip r:embed="rId8"/>
                <a:stretch>
                  <a:fillRect l="-6" t="-25" r="6" b="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TextBox 24"/>
              <p:cNvSpPr txBox="1"/>
              <p:nvPr/>
            </p:nvSpPr>
            <p:spPr>
              <a:xfrm>
                <a:off x="1089477" y="3873527"/>
                <a:ext cx="8054523" cy="646331"/>
              </a:xfrm>
              <a:prstGeom prst="rect">
                <a:avLst/>
              </a:prstGeom>
              <a:noFill/>
            </p:spPr>
            <p:txBody>
              <a:bodyPr wrap="square" rtlCol="0">
                <a:spAutoFit/>
              </a:bodyPr>
              <a:lstStyle/>
              <a:p>
                <a:r>
                  <a:rPr lang="en-GB" dirty="0"/>
                  <a:t>The angle </a:t>
                </a:r>
                <a14:m>
                  <m:oMath xmlns:m="http://schemas.openxmlformats.org/officeDocument/2006/math">
                    <m:r>
                      <a:rPr lang="en-GB" i="1" smtClean="0">
                        <a:latin typeface="Cambria Math" panose="02040503050406030204" pitchFamily="18" charset="0"/>
                        <a:ea typeface="Cambria Math" panose="02040503050406030204" pitchFamily="18" charset="0"/>
                      </a:rPr>
                      <m:t>𝜃</m:t>
                    </m:r>
                  </m:oMath>
                </a14:m>
                <a:r>
                  <a:rPr lang="en-US" dirty="0"/>
                  <a:t> represent the ratio between </a:t>
                </a:r>
                <a14:m>
                  <m:oMath xmlns:m="http://schemas.openxmlformats.org/officeDocument/2006/math">
                    <m:r>
                      <a:rPr lang="en-US" i="1" dirty="0" smtClean="0">
                        <a:latin typeface="Cambria Math" panose="02040503050406030204" pitchFamily="18" charset="0"/>
                      </a:rPr>
                      <m:t>𝑠</m:t>
                    </m:r>
                  </m:oMath>
                </a14:m>
                <a:r>
                  <a:rPr lang="en-US" dirty="0"/>
                  <a:t> and </a:t>
                </a:r>
                <a14:m>
                  <m:oMath xmlns:m="http://schemas.openxmlformats.org/officeDocument/2006/math">
                    <m:r>
                      <a:rPr lang="en-US" i="1" dirty="0" smtClean="0">
                        <a:latin typeface="Cambria Math" panose="02040503050406030204" pitchFamily="18" charset="0"/>
                      </a:rPr>
                      <m:t>𝑟</m:t>
                    </m:r>
                  </m:oMath>
                </a14:m>
                <a:r>
                  <a:rPr lang="en-US" dirty="0"/>
                  <a:t> which must be expressed with the same unit. </a:t>
                </a:r>
                <a:endParaRPr lang="en-US" dirty="0"/>
              </a:p>
            </p:txBody>
          </p:sp>
        </mc:Choice>
        <mc:Fallback>
          <p:sp>
            <p:nvSpPr>
              <p:cNvPr id="25" name="TextBox 24"/>
              <p:cNvSpPr txBox="1">
                <a:spLocks noRot="1" noChangeAspect="1" noMove="1" noResize="1" noEditPoints="1" noAdjustHandles="1" noChangeArrowheads="1" noChangeShapeType="1" noTextEdit="1"/>
              </p:cNvSpPr>
              <p:nvPr/>
            </p:nvSpPr>
            <p:spPr>
              <a:xfrm>
                <a:off x="1089477" y="3873527"/>
                <a:ext cx="8054523" cy="646331"/>
              </a:xfrm>
              <a:prstGeom prst="rect">
                <a:avLst/>
              </a:prstGeom>
              <a:blipFill rotWithShape="1">
                <a:blip r:embed="rId9"/>
                <a:stretch>
                  <a:fillRect l="-6" t="-4" b="87"/>
                </a:stretch>
              </a:blipFill>
            </p:spPr>
            <p:txBody>
              <a:bodyPr/>
              <a:lstStyle/>
              <a:p>
                <a:r>
                  <a:rPr lang="zh-CN" altLang="en-US">
                    <a:noFill/>
                  </a:rPr>
                  <a:t> </a:t>
                </a:r>
              </a:p>
            </p:txBody>
          </p:sp>
        </mc:Fallback>
      </mc:AlternateContent>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02" y="2857500"/>
            <a:ext cx="8229600" cy="1143000"/>
          </a:xfrm>
        </p:spPr>
        <p:txBody>
          <a:bodyPr/>
          <a:lstStyle/>
          <a:p>
            <a:r>
              <a:rPr lang="en-US" dirty="0"/>
              <a:t>Rest time (5 minutes)</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780928"/>
            <a:ext cx="8229600" cy="1143000"/>
          </a:xfrm>
        </p:spPr>
        <p:txBody>
          <a:bodyPr/>
          <a:lstStyle/>
          <a:p>
            <a:r>
              <a:rPr lang="en-GB" dirty="0"/>
              <a:t>2. </a:t>
            </a:r>
            <a:r>
              <a:rPr lang="en-GB" dirty="0">
                <a:solidFill>
                  <a:srgbClr val="FF0000"/>
                </a:solidFill>
              </a:rPr>
              <a:t>The moment of inertia</a:t>
            </a:r>
            <a:br>
              <a:rPr lang="en-GB" dirty="0">
                <a:solidFill>
                  <a:srgbClr val="FF0000"/>
                </a:solidFill>
              </a:rPr>
            </a:br>
            <a:r>
              <a:rPr lang="zh-CN" altLang="en-GB" dirty="0">
                <a:solidFill>
                  <a:srgbClr val="FF0000"/>
                </a:solidFill>
              </a:rPr>
              <a:t>转动惯量</a:t>
            </a:r>
            <a:r>
              <a:rPr lang="en-US" altLang="zh-CN" dirty="0">
                <a:solidFill>
                  <a:srgbClr val="FF0000"/>
                </a:solidFill>
              </a:rPr>
              <a:t>/</a:t>
            </a:r>
            <a:r>
              <a:rPr lang="zh-CN" altLang="en-US" dirty="0">
                <a:solidFill>
                  <a:srgbClr val="FF0000"/>
                </a:solidFill>
              </a:rPr>
              <a:t>惯性矩</a:t>
            </a:r>
            <a:endParaRPr lang="zh-CN" altLang="en-US" dirty="0">
              <a:solidFill>
                <a:srgbClr val="FF0000"/>
              </a:solidFill>
            </a:endParaRPr>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fld>
            <a:endParaRPr lang="en-US" altLang="zh-CN"/>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1"/>
          <a:stretch>
            <a:fillRect/>
          </a:stretch>
        </p:blipFill>
        <p:spPr>
          <a:xfrm>
            <a:off x="2338200" y="645942"/>
            <a:ext cx="4133302" cy="4079202"/>
          </a:xfrm>
          <a:prstGeom prst="rect">
            <a:avLst/>
          </a:prstGeom>
        </p:spPr>
      </p:pic>
      <p:sp>
        <p:nvSpPr>
          <p:cNvPr id="2" name="Title 1"/>
          <p:cNvSpPr>
            <a:spLocks noGrp="1"/>
          </p:cNvSpPr>
          <p:nvPr>
            <p:ph type="title"/>
          </p:nvPr>
        </p:nvSpPr>
        <p:spPr>
          <a:xfrm>
            <a:off x="636588" y="-243408"/>
            <a:ext cx="8229600" cy="1143000"/>
          </a:xfrm>
        </p:spPr>
        <p:txBody>
          <a:bodyPr/>
          <a:lstStyle/>
          <a:p>
            <a:r>
              <a:rPr lang="en-GB" dirty="0"/>
              <a:t>Introduction </a:t>
            </a:r>
            <a:endParaRPr lang="en-US" dirty="0"/>
          </a:p>
        </p:txBody>
      </p:sp>
      <p:sp>
        <p:nvSpPr>
          <p:cNvPr id="4" name="Slide Number Placeholder 3"/>
          <p:cNvSpPr>
            <a:spLocks noGrp="1"/>
          </p:cNvSpPr>
          <p:nvPr>
            <p:ph type="sldNum" sz="quarter" idx="10"/>
          </p:nvPr>
        </p:nvSpPr>
        <p:spPr>
          <a:xfrm>
            <a:off x="6648994" y="6237288"/>
            <a:ext cx="2217194" cy="372518"/>
          </a:xfrm>
        </p:spPr>
        <p:txBody>
          <a:bodyPr/>
          <a:lstStyle/>
          <a:p>
            <a:fld id="{41A7B2A6-4997-4D6A-A223-B65D77C6B4A9}" type="slidenum">
              <a:rPr lang="en-US" altLang="zh-CN" smtClean="0"/>
            </a:fld>
            <a:endParaRPr lang="en-US" altLang="zh-CN"/>
          </a:p>
        </p:txBody>
      </p:sp>
      <p:sp>
        <p:nvSpPr>
          <p:cNvPr id="5" name="Oval 4"/>
          <p:cNvSpPr/>
          <p:nvPr/>
        </p:nvSpPr>
        <p:spPr>
          <a:xfrm>
            <a:off x="6189908" y="2383262"/>
            <a:ext cx="216024"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V="1">
            <a:off x="6261916" y="1977376"/>
            <a:ext cx="0" cy="54990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 name="TextBox 6"/>
              <p:cNvSpPr txBox="1"/>
              <p:nvPr/>
            </p:nvSpPr>
            <p:spPr>
              <a:xfrm>
                <a:off x="6366912" y="2153751"/>
                <a:ext cx="25513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𝑖</m:t>
                              </m:r>
                            </m:sub>
                          </m:sSub>
                        </m:e>
                      </m:acc>
                    </m:oMath>
                  </m:oMathPara>
                </a14:m>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6366912" y="2153751"/>
                <a:ext cx="255134" cy="276999"/>
              </a:xfrm>
              <a:prstGeom prst="rect">
                <a:avLst/>
              </a:prstGeom>
              <a:blipFill rotWithShape="1">
                <a:blip r:embed="rId2"/>
                <a:stretch>
                  <a:fillRect l="-158" t="-168" r="-12091" b="-469"/>
                </a:stretch>
              </a:blipFill>
            </p:spPr>
            <p:txBody>
              <a:bodyPr/>
              <a:lstStyle/>
              <a:p>
                <a:r>
                  <a:rPr lang="zh-CN" altLang="en-US">
                    <a:noFill/>
                  </a:rPr>
                  <a:t> </a:t>
                </a:r>
              </a:p>
            </p:txBody>
          </p:sp>
        </mc:Fallback>
      </mc:AlternateContent>
      <p:cxnSp>
        <p:nvCxnSpPr>
          <p:cNvPr id="9" name="Straight Connector 8"/>
          <p:cNvCxnSpPr>
            <a:endCxn id="5" idx="2"/>
          </p:cNvCxnSpPr>
          <p:nvPr/>
        </p:nvCxnSpPr>
        <p:spPr>
          <a:xfrm flipV="1">
            <a:off x="4404851" y="2527278"/>
            <a:ext cx="1785057" cy="1440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 name="TextBox 10"/>
              <p:cNvSpPr txBox="1"/>
              <p:nvPr/>
            </p:nvSpPr>
            <p:spPr>
              <a:xfrm>
                <a:off x="5212053" y="2657421"/>
                <a:ext cx="21595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oMath>
                  </m:oMathPara>
                </a14:m>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5212053" y="2657421"/>
                <a:ext cx="215957" cy="276999"/>
              </a:xfrm>
              <a:prstGeom prst="rect">
                <a:avLst/>
              </a:prstGeom>
              <a:blipFill rotWithShape="1">
                <a:blip r:embed="rId3"/>
                <a:stretch>
                  <a:fillRect l="-282" t="-210" r="-19687" b="3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873300" y="4807864"/>
                <a:ext cx="7992888" cy="646331"/>
              </a:xfrm>
              <a:prstGeom prst="rect">
                <a:avLst/>
              </a:prstGeom>
              <a:noFill/>
            </p:spPr>
            <p:txBody>
              <a:bodyPr wrap="square" rtlCol="0">
                <a:spAutoFit/>
              </a:bodyPr>
              <a:lstStyle/>
              <a:p>
                <a:r>
                  <a:rPr lang="en-GB" dirty="0"/>
                  <a:t>We consider a rigid body in rotation (at angular velocity </a:t>
                </a:r>
                <a14:m>
                  <m:oMath xmlns:m="http://schemas.openxmlformats.org/officeDocument/2006/math">
                    <m:r>
                      <a:rPr lang="en-GB" i="1" smtClean="0">
                        <a:latin typeface="Cambria Math" panose="02040503050406030204" pitchFamily="18" charset="0"/>
                        <a:ea typeface="Cambria Math" panose="02040503050406030204" pitchFamily="18" charset="0"/>
                      </a:rPr>
                      <m:t>𝜔</m:t>
                    </m:r>
                  </m:oMath>
                </a14:m>
                <a:r>
                  <a:rPr lang="en-GB" dirty="0"/>
                  <a:t>). A particle at distance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oMath>
                </a14:m>
                <a:r>
                  <a:rPr lang="en-US" dirty="0"/>
                  <a:t> from the axis of rotation has velocity vector </a:t>
                </a:r>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e>
                      <m:sub>
                        <m:r>
                          <a:rPr lang="en-GB" b="0" i="1" smtClean="0">
                            <a:latin typeface="Cambria Math" panose="02040503050406030204" pitchFamily="18" charset="0"/>
                          </a:rPr>
                          <m:t>𝑖</m:t>
                        </m:r>
                      </m:sub>
                    </m:sSub>
                  </m:oMath>
                </a14:m>
                <a:r>
                  <a:rPr lang="en-US" dirty="0"/>
                  <a:t> and mass </a:t>
                </a:r>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𝑖</m:t>
                        </m:r>
                      </m:sub>
                    </m:sSub>
                    <m:r>
                      <a:rPr lang="en-GB" b="0" i="1" smtClean="0">
                        <a:latin typeface="Cambria Math" panose="02040503050406030204" pitchFamily="18" charset="0"/>
                      </a:rPr>
                      <m:t>.</m:t>
                    </m:r>
                  </m:oMath>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873300" y="4807864"/>
                <a:ext cx="7992888" cy="646331"/>
              </a:xfrm>
              <a:prstGeom prst="rect">
                <a:avLst/>
              </a:prstGeom>
              <a:blipFill rotWithShape="1">
                <a:blip r:embed="rId4"/>
                <a:stretch>
                  <a:fillRect l="-2" t="-43" r="4" b="2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6405932" y="2527278"/>
                <a:ext cx="32630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𝑖</m:t>
                          </m:r>
                        </m:sub>
                      </m:sSub>
                    </m:oMath>
                  </m:oMathPara>
                </a14:m>
                <a:endParaRPr lang="en-US" dirty="0"/>
              </a:p>
            </p:txBody>
          </p:sp>
        </mc:Choice>
        <mc:Fallback>
          <p:sp>
            <p:nvSpPr>
              <p:cNvPr id="13" name="TextBox 12"/>
              <p:cNvSpPr txBox="1">
                <a:spLocks noRot="1" noChangeAspect="1" noMove="1" noResize="1" noEditPoints="1" noAdjustHandles="1" noChangeArrowheads="1" noChangeShapeType="1" noTextEdit="1"/>
              </p:cNvSpPr>
              <p:nvPr/>
            </p:nvSpPr>
            <p:spPr>
              <a:xfrm>
                <a:off x="6405932" y="2527278"/>
                <a:ext cx="326308" cy="276999"/>
              </a:xfrm>
              <a:prstGeom prst="rect">
                <a:avLst/>
              </a:prstGeom>
              <a:blipFill rotWithShape="1">
                <a:blip r:embed="rId5"/>
                <a:stretch>
                  <a:fillRect l="-16" t="-221" r="-8961" b="42"/>
                </a:stretch>
              </a:blipFill>
            </p:spPr>
            <p:txBody>
              <a:bodyPr/>
              <a:lstStyle/>
              <a:p>
                <a:r>
                  <a:rPr lang="zh-CN" altLang="en-US">
                    <a:noFill/>
                  </a:rPr>
                  <a:t> </a:t>
                </a:r>
              </a:p>
            </p:txBody>
          </p:sp>
        </mc:Fallback>
      </mc:AlternateContent>
      <p:sp>
        <p:nvSpPr>
          <p:cNvPr id="19" name="Oval 18"/>
          <p:cNvSpPr/>
          <p:nvPr/>
        </p:nvSpPr>
        <p:spPr>
          <a:xfrm>
            <a:off x="6001178" y="1830575"/>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724128" y="141277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364088" y="112474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flipH="1">
            <a:off x="6050829" y="1141886"/>
            <a:ext cx="758356" cy="3960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 name="TextBox 23"/>
              <p:cNvSpPr txBox="1"/>
              <p:nvPr/>
            </p:nvSpPr>
            <p:spPr>
              <a:xfrm>
                <a:off x="5919595" y="753381"/>
                <a:ext cx="3300359" cy="646331"/>
              </a:xfrm>
              <a:prstGeom prst="rect">
                <a:avLst/>
              </a:prstGeom>
              <a:noFill/>
            </p:spPr>
            <p:txBody>
              <a:bodyPr wrap="square" rtlCol="0">
                <a:spAutoFit/>
              </a:bodyPr>
              <a:lstStyle/>
              <a:p>
                <a:r>
                  <a:rPr lang="en-GB" dirty="0"/>
                  <a:t>We divide the body in particles of mass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𝑖</m:t>
                        </m:r>
                      </m:sub>
                    </m:sSub>
                  </m:oMath>
                </a14:m>
                <a:endParaRPr lang="en-US" dirty="0"/>
              </a:p>
            </p:txBody>
          </p:sp>
        </mc:Choice>
        <mc:Fallback>
          <p:sp>
            <p:nvSpPr>
              <p:cNvPr id="24" name="TextBox 23"/>
              <p:cNvSpPr txBox="1">
                <a:spLocks noRot="1" noChangeAspect="1" noMove="1" noResize="1" noEditPoints="1" noAdjustHandles="1" noChangeArrowheads="1" noChangeShapeType="1" noTextEdit="1"/>
              </p:cNvSpPr>
              <p:nvPr/>
            </p:nvSpPr>
            <p:spPr>
              <a:xfrm>
                <a:off x="5919595" y="753381"/>
                <a:ext cx="3300359" cy="646331"/>
              </a:xfrm>
              <a:prstGeom prst="rect">
                <a:avLst/>
              </a:prstGeom>
              <a:blipFill rotWithShape="1">
                <a:blip r:embed="rId6"/>
                <a:stretch>
                  <a:fillRect l="-4" t="-42" r="12" b="27"/>
                </a:stretch>
              </a:blipFill>
            </p:spPr>
            <p:txBody>
              <a:bodyPr/>
              <a:lstStyle/>
              <a:p>
                <a:r>
                  <a:rPr lang="zh-CN" altLang="en-US">
                    <a:noFill/>
                  </a:rPr>
                  <a:t> </a:t>
                </a:r>
              </a:p>
            </p:txBody>
          </p:sp>
        </mc:Fallback>
      </mc:AlternateContent>
      <p:sp>
        <p:nvSpPr>
          <p:cNvPr id="25" name="Oval 24"/>
          <p:cNvSpPr/>
          <p:nvPr/>
        </p:nvSpPr>
        <p:spPr>
          <a:xfrm>
            <a:off x="5580112" y="126876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868144" y="162880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1"/>
          <a:stretch>
            <a:fillRect/>
          </a:stretch>
        </p:blipFill>
        <p:spPr>
          <a:xfrm>
            <a:off x="2338200" y="645942"/>
            <a:ext cx="4133302" cy="4079202"/>
          </a:xfrm>
          <a:prstGeom prst="rect">
            <a:avLst/>
          </a:prstGeom>
        </p:spPr>
      </p:pic>
      <p:sp>
        <p:nvSpPr>
          <p:cNvPr id="2" name="Title 1"/>
          <p:cNvSpPr>
            <a:spLocks noGrp="1"/>
          </p:cNvSpPr>
          <p:nvPr>
            <p:ph type="title"/>
          </p:nvPr>
        </p:nvSpPr>
        <p:spPr>
          <a:xfrm>
            <a:off x="636588" y="-243408"/>
            <a:ext cx="8229600" cy="1143000"/>
          </a:xfrm>
        </p:spPr>
        <p:txBody>
          <a:bodyPr/>
          <a:lstStyle/>
          <a:p>
            <a:r>
              <a:rPr lang="en-GB" dirty="0"/>
              <a:t>Introduction </a:t>
            </a:r>
            <a:endParaRPr lang="en-US" dirty="0"/>
          </a:p>
        </p:txBody>
      </p:sp>
      <p:sp>
        <p:nvSpPr>
          <p:cNvPr id="4" name="Slide Number Placeholder 3"/>
          <p:cNvSpPr>
            <a:spLocks noGrp="1"/>
          </p:cNvSpPr>
          <p:nvPr>
            <p:ph type="sldNum" sz="quarter" idx="10"/>
          </p:nvPr>
        </p:nvSpPr>
        <p:spPr>
          <a:xfrm>
            <a:off x="6648994" y="6237288"/>
            <a:ext cx="2217194" cy="372518"/>
          </a:xfrm>
        </p:spPr>
        <p:txBody>
          <a:bodyPr/>
          <a:lstStyle/>
          <a:p>
            <a:fld id="{41A7B2A6-4997-4D6A-A223-B65D77C6B4A9}" type="slidenum">
              <a:rPr lang="en-US" altLang="zh-CN" smtClean="0"/>
            </a:fld>
            <a:endParaRPr lang="en-US" altLang="zh-CN"/>
          </a:p>
        </p:txBody>
      </p:sp>
      <p:sp>
        <p:nvSpPr>
          <p:cNvPr id="5" name="Oval 4"/>
          <p:cNvSpPr/>
          <p:nvPr/>
        </p:nvSpPr>
        <p:spPr>
          <a:xfrm>
            <a:off x="6189908" y="2383262"/>
            <a:ext cx="216024"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V="1">
            <a:off x="6261916" y="1977376"/>
            <a:ext cx="0" cy="54990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 name="TextBox 6"/>
              <p:cNvSpPr txBox="1"/>
              <p:nvPr/>
            </p:nvSpPr>
            <p:spPr>
              <a:xfrm>
                <a:off x="6366912" y="2153751"/>
                <a:ext cx="25513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𝑖</m:t>
                              </m:r>
                            </m:sub>
                          </m:sSub>
                        </m:e>
                      </m:acc>
                    </m:oMath>
                  </m:oMathPara>
                </a14:m>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6366912" y="2153751"/>
                <a:ext cx="255134" cy="276999"/>
              </a:xfrm>
              <a:prstGeom prst="rect">
                <a:avLst/>
              </a:prstGeom>
              <a:blipFill rotWithShape="1">
                <a:blip r:embed="rId2"/>
                <a:stretch>
                  <a:fillRect l="-158" t="-168" r="-12091" b="-469"/>
                </a:stretch>
              </a:blipFill>
            </p:spPr>
            <p:txBody>
              <a:bodyPr/>
              <a:lstStyle/>
              <a:p>
                <a:r>
                  <a:rPr lang="zh-CN" altLang="en-US">
                    <a:noFill/>
                  </a:rPr>
                  <a:t> </a:t>
                </a:r>
              </a:p>
            </p:txBody>
          </p:sp>
        </mc:Fallback>
      </mc:AlternateContent>
      <p:cxnSp>
        <p:nvCxnSpPr>
          <p:cNvPr id="9" name="Straight Connector 8"/>
          <p:cNvCxnSpPr>
            <a:endCxn id="5" idx="2"/>
          </p:cNvCxnSpPr>
          <p:nvPr/>
        </p:nvCxnSpPr>
        <p:spPr>
          <a:xfrm flipV="1">
            <a:off x="4404851" y="2527278"/>
            <a:ext cx="1785057" cy="1440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 name="TextBox 10"/>
              <p:cNvSpPr txBox="1"/>
              <p:nvPr/>
            </p:nvSpPr>
            <p:spPr>
              <a:xfrm>
                <a:off x="5212053" y="2657421"/>
                <a:ext cx="21595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oMath>
                  </m:oMathPara>
                </a14:m>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5212053" y="2657421"/>
                <a:ext cx="215957" cy="276999"/>
              </a:xfrm>
              <a:prstGeom prst="rect">
                <a:avLst/>
              </a:prstGeom>
              <a:blipFill rotWithShape="1">
                <a:blip r:embed="rId3"/>
                <a:stretch>
                  <a:fillRect l="-282" t="-210" r="-19687" b="3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873300" y="4807864"/>
                <a:ext cx="7992888" cy="646331"/>
              </a:xfrm>
              <a:prstGeom prst="rect">
                <a:avLst/>
              </a:prstGeom>
              <a:noFill/>
            </p:spPr>
            <p:txBody>
              <a:bodyPr wrap="square" rtlCol="0">
                <a:spAutoFit/>
              </a:bodyPr>
              <a:lstStyle/>
              <a:p>
                <a:r>
                  <a:rPr lang="en-GB" dirty="0"/>
                  <a:t>We consider a rigid body in rotation (at angular velocity </a:t>
                </a:r>
                <a14:m>
                  <m:oMath xmlns:m="http://schemas.openxmlformats.org/officeDocument/2006/math">
                    <m:r>
                      <a:rPr lang="en-GB" i="1" smtClean="0">
                        <a:latin typeface="Cambria Math" panose="02040503050406030204" pitchFamily="18" charset="0"/>
                        <a:ea typeface="Cambria Math" panose="02040503050406030204" pitchFamily="18" charset="0"/>
                      </a:rPr>
                      <m:t>𝜔</m:t>
                    </m:r>
                  </m:oMath>
                </a14:m>
                <a:r>
                  <a:rPr lang="en-GB" dirty="0"/>
                  <a:t>). A particle at distance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oMath>
                </a14:m>
                <a:r>
                  <a:rPr lang="en-US" dirty="0"/>
                  <a:t> from the axis of rotation has velocity vector </a:t>
                </a:r>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e>
                      <m:sub>
                        <m:r>
                          <a:rPr lang="en-GB" b="0" i="1" smtClean="0">
                            <a:latin typeface="Cambria Math" panose="02040503050406030204" pitchFamily="18" charset="0"/>
                          </a:rPr>
                          <m:t>𝑖</m:t>
                        </m:r>
                      </m:sub>
                    </m:sSub>
                  </m:oMath>
                </a14:m>
                <a:r>
                  <a:rPr lang="en-US" dirty="0"/>
                  <a:t> and mass </a:t>
                </a:r>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𝑖</m:t>
                        </m:r>
                      </m:sub>
                    </m:sSub>
                    <m:r>
                      <a:rPr lang="en-GB" b="0" i="1" smtClean="0">
                        <a:latin typeface="Cambria Math" panose="02040503050406030204" pitchFamily="18" charset="0"/>
                      </a:rPr>
                      <m:t>.</m:t>
                    </m:r>
                  </m:oMath>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873300" y="4807864"/>
                <a:ext cx="7992888" cy="646331"/>
              </a:xfrm>
              <a:prstGeom prst="rect">
                <a:avLst/>
              </a:prstGeom>
              <a:blipFill rotWithShape="1">
                <a:blip r:embed="rId4"/>
                <a:stretch>
                  <a:fillRect l="-2" t="-43" r="4" b="2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6405932" y="2527278"/>
                <a:ext cx="32630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𝑖</m:t>
                          </m:r>
                        </m:sub>
                      </m:sSub>
                    </m:oMath>
                  </m:oMathPara>
                </a14:m>
                <a:endParaRPr lang="en-US" dirty="0"/>
              </a:p>
            </p:txBody>
          </p:sp>
        </mc:Choice>
        <mc:Fallback>
          <p:sp>
            <p:nvSpPr>
              <p:cNvPr id="13" name="TextBox 12"/>
              <p:cNvSpPr txBox="1">
                <a:spLocks noRot="1" noChangeAspect="1" noMove="1" noResize="1" noEditPoints="1" noAdjustHandles="1" noChangeArrowheads="1" noChangeShapeType="1" noTextEdit="1"/>
              </p:cNvSpPr>
              <p:nvPr/>
            </p:nvSpPr>
            <p:spPr>
              <a:xfrm>
                <a:off x="6405932" y="2527278"/>
                <a:ext cx="326308" cy="276999"/>
              </a:xfrm>
              <a:prstGeom prst="rect">
                <a:avLst/>
              </a:prstGeom>
              <a:blipFill rotWithShape="1">
                <a:blip r:embed="rId5"/>
                <a:stretch>
                  <a:fillRect l="-16" t="-221" r="-8961" b="4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3131840" y="5483857"/>
                <a:ext cx="3054619" cy="57618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GB" sz="2000" b="0" i="1" smtClean="0">
                              <a:latin typeface="Cambria Math" panose="02040503050406030204" pitchFamily="18" charset="0"/>
                            </a:rPr>
                            <m:t>𝐸</m:t>
                          </m:r>
                        </m:e>
                        <m:sub>
                          <m:r>
                            <a:rPr lang="en-GB" sz="2000" b="0" i="1" smtClean="0">
                              <a:latin typeface="Cambria Math" panose="02040503050406030204" pitchFamily="18" charset="0"/>
                            </a:rPr>
                            <m:t>𝐾</m:t>
                          </m:r>
                          <m:r>
                            <a:rPr lang="en-GB" sz="2000" b="0" i="1" smtClean="0">
                              <a:latin typeface="Cambria Math" panose="02040503050406030204" pitchFamily="18" charset="0"/>
                            </a:rPr>
                            <m:t>,</m:t>
                          </m:r>
                          <m:r>
                            <a:rPr lang="en-GB" sz="2000" b="0" i="1" smtClean="0">
                              <a:latin typeface="Cambria Math" panose="02040503050406030204" pitchFamily="18" charset="0"/>
                            </a:rPr>
                            <m:t>𝑖</m:t>
                          </m:r>
                        </m:sub>
                      </m:sSub>
                      <m:r>
                        <a:rPr lang="en-GB" sz="2000" b="0" i="1" smtClean="0">
                          <a:latin typeface="Cambria Math" panose="02040503050406030204" pitchFamily="18" charset="0"/>
                        </a:rPr>
                        <m:t>=</m:t>
                      </m:r>
                      <m:f>
                        <m:fPr>
                          <m:ctrlPr>
                            <a:rPr lang="en-GB" sz="2000" b="0" i="1" smtClean="0">
                              <a:latin typeface="Cambria Math" panose="02040503050406030204" pitchFamily="18" charset="0"/>
                            </a:rPr>
                          </m:ctrlPr>
                        </m:fPr>
                        <m:num>
                          <m:r>
                            <a:rPr lang="en-GB" sz="2000" b="0" i="1" smtClean="0">
                              <a:latin typeface="Cambria Math" panose="02040503050406030204" pitchFamily="18" charset="0"/>
                            </a:rPr>
                            <m:t>1</m:t>
                          </m:r>
                        </m:num>
                        <m:den>
                          <m:r>
                            <a:rPr lang="en-GB" sz="2000" b="0" i="1" smtClean="0">
                              <a:latin typeface="Cambria Math" panose="02040503050406030204" pitchFamily="18" charset="0"/>
                            </a:rPr>
                            <m:t>2</m:t>
                          </m:r>
                        </m:den>
                      </m:f>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𝑚</m:t>
                          </m:r>
                        </m:e>
                        <m:sub>
                          <m:r>
                            <a:rPr lang="en-GB" sz="2000" b="0" i="1" smtClean="0">
                              <a:latin typeface="Cambria Math" panose="02040503050406030204" pitchFamily="18" charset="0"/>
                            </a:rPr>
                            <m:t>𝑖</m:t>
                          </m:r>
                        </m:sub>
                      </m:sSub>
                      <m:sSup>
                        <m:sSupPr>
                          <m:ctrlPr>
                            <a:rPr lang="en-GB" sz="2000" b="0" i="1" smtClean="0">
                              <a:latin typeface="Cambria Math" panose="02040503050406030204" pitchFamily="18" charset="0"/>
                            </a:rPr>
                          </m:ctrlPr>
                        </m:sSupPr>
                        <m:e>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𝑣</m:t>
                              </m:r>
                            </m:e>
                            <m:sub>
                              <m:r>
                                <a:rPr lang="en-GB" sz="2000" b="0" i="1" smtClean="0">
                                  <a:latin typeface="Cambria Math" panose="02040503050406030204" pitchFamily="18" charset="0"/>
                                </a:rPr>
                                <m:t>𝑖</m:t>
                              </m:r>
                            </m:sub>
                          </m:sSub>
                        </m:e>
                        <m:sup>
                          <m:r>
                            <a:rPr lang="en-GB" sz="2000" b="0" i="1" smtClean="0">
                              <a:latin typeface="Cambria Math" panose="02040503050406030204" pitchFamily="18" charset="0"/>
                            </a:rPr>
                            <m:t>2</m:t>
                          </m:r>
                        </m:sup>
                      </m:sSup>
                      <m:r>
                        <a:rPr lang="en-GB" sz="2000" b="0" i="1" smtClean="0">
                          <a:latin typeface="Cambria Math" panose="02040503050406030204" pitchFamily="18" charset="0"/>
                        </a:rPr>
                        <m:t>=</m:t>
                      </m:r>
                      <m:f>
                        <m:fPr>
                          <m:ctrlPr>
                            <a:rPr lang="en-GB" sz="2000" i="1">
                              <a:latin typeface="Cambria Math" panose="02040503050406030204" pitchFamily="18" charset="0"/>
                            </a:rPr>
                          </m:ctrlPr>
                        </m:fPr>
                        <m:num>
                          <m:r>
                            <a:rPr lang="en-GB" sz="2000" i="1">
                              <a:latin typeface="Cambria Math" panose="02040503050406030204" pitchFamily="18" charset="0"/>
                            </a:rPr>
                            <m:t>1</m:t>
                          </m:r>
                        </m:num>
                        <m:den>
                          <m:r>
                            <a:rPr lang="en-GB" sz="2000" i="1">
                              <a:latin typeface="Cambria Math" panose="02040503050406030204" pitchFamily="18" charset="0"/>
                            </a:rPr>
                            <m:t>2</m:t>
                          </m:r>
                        </m:den>
                      </m:f>
                      <m:sSub>
                        <m:sSubPr>
                          <m:ctrlPr>
                            <a:rPr lang="en-GB" sz="2000" i="1">
                              <a:latin typeface="Cambria Math" panose="02040503050406030204" pitchFamily="18" charset="0"/>
                            </a:rPr>
                          </m:ctrlPr>
                        </m:sSubPr>
                        <m:e>
                          <m:r>
                            <a:rPr lang="en-GB" sz="2000" i="1">
                              <a:latin typeface="Cambria Math" panose="02040503050406030204" pitchFamily="18" charset="0"/>
                            </a:rPr>
                            <m:t>𝑚</m:t>
                          </m:r>
                        </m:e>
                        <m:sub>
                          <m:r>
                            <a:rPr lang="en-GB" sz="2000" i="1">
                              <a:latin typeface="Cambria Math" panose="02040503050406030204" pitchFamily="18" charset="0"/>
                            </a:rPr>
                            <m:t>𝑖</m:t>
                          </m:r>
                        </m:sub>
                      </m:sSub>
                      <m:sSup>
                        <m:sSupPr>
                          <m:ctrlPr>
                            <a:rPr lang="en-GB" sz="2000" i="1">
                              <a:latin typeface="Cambria Math" panose="02040503050406030204" pitchFamily="18" charset="0"/>
                            </a:rPr>
                          </m:ctrlPr>
                        </m:sSupPr>
                        <m:e>
                          <m:sSub>
                            <m:sSubPr>
                              <m:ctrlPr>
                                <a:rPr lang="en-GB" sz="2000" i="1">
                                  <a:latin typeface="Cambria Math" panose="02040503050406030204" pitchFamily="18" charset="0"/>
                                </a:rPr>
                              </m:ctrlPr>
                            </m:sSubPr>
                            <m:e>
                              <m:r>
                                <a:rPr lang="en-GB" sz="2000" b="0" i="1" smtClean="0">
                                  <a:latin typeface="Cambria Math" panose="02040503050406030204" pitchFamily="18" charset="0"/>
                                </a:rPr>
                                <m:t>𝑟</m:t>
                              </m:r>
                            </m:e>
                            <m:sub>
                              <m:r>
                                <a:rPr lang="en-GB" sz="2000" i="1">
                                  <a:latin typeface="Cambria Math" panose="02040503050406030204" pitchFamily="18" charset="0"/>
                                </a:rPr>
                                <m:t>𝑖</m:t>
                              </m:r>
                            </m:sub>
                          </m:sSub>
                        </m:e>
                        <m:sup>
                          <m:r>
                            <a:rPr lang="en-GB" sz="2000" i="1">
                              <a:latin typeface="Cambria Math" panose="02040503050406030204" pitchFamily="18" charset="0"/>
                            </a:rPr>
                            <m:t>2</m:t>
                          </m:r>
                        </m:sup>
                      </m:sSup>
                      <m:sSup>
                        <m:sSupPr>
                          <m:ctrlPr>
                            <a:rPr lang="en-GB" sz="2000" i="1" smtClean="0">
                              <a:latin typeface="Cambria Math" panose="02040503050406030204" pitchFamily="18" charset="0"/>
                            </a:rPr>
                          </m:ctrlPr>
                        </m:sSupPr>
                        <m:e>
                          <m:r>
                            <a:rPr lang="en-GB" sz="2000" i="1" smtClean="0">
                              <a:latin typeface="Cambria Math" panose="02040503050406030204" pitchFamily="18" charset="0"/>
                              <a:ea typeface="Cambria Math" panose="02040503050406030204" pitchFamily="18" charset="0"/>
                            </a:rPr>
                            <m:t>𝜔</m:t>
                          </m:r>
                        </m:e>
                        <m:sup>
                          <m:r>
                            <a:rPr lang="en-GB" sz="2000" b="0" i="1" smtClean="0">
                              <a:latin typeface="Cambria Math" panose="02040503050406030204" pitchFamily="18" charset="0"/>
                            </a:rPr>
                            <m:t>2</m:t>
                          </m:r>
                        </m:sup>
                      </m:sSup>
                    </m:oMath>
                  </m:oMathPara>
                </a14:m>
                <a:endParaRPr lang="en-US" sz="2000" dirty="0"/>
              </a:p>
            </p:txBody>
          </p:sp>
        </mc:Choice>
        <mc:Fallback>
          <p:sp>
            <p:nvSpPr>
              <p:cNvPr id="15" name="TextBox 14"/>
              <p:cNvSpPr txBox="1">
                <a:spLocks noRot="1" noChangeAspect="1" noMove="1" noResize="1" noEditPoints="1" noAdjustHandles="1" noChangeArrowheads="1" noChangeShapeType="1" noTextEdit="1"/>
              </p:cNvSpPr>
              <p:nvPr/>
            </p:nvSpPr>
            <p:spPr>
              <a:xfrm>
                <a:off x="3131840" y="5483857"/>
                <a:ext cx="3054619" cy="576183"/>
              </a:xfrm>
              <a:prstGeom prst="rect">
                <a:avLst/>
              </a:prstGeom>
              <a:blipFill rotWithShape="1">
                <a:blip r:embed="rId6"/>
                <a:stretch>
                  <a:fillRect l="-1" t="-110" r="-573" b="41"/>
                </a:stretch>
              </a:blipFill>
            </p:spPr>
            <p:txBody>
              <a:bodyPr/>
              <a:lstStyle/>
              <a:p>
                <a:r>
                  <a:rPr lang="zh-CN" altLang="en-US">
                    <a:noFill/>
                  </a:rPr>
                  <a:t> </a:t>
                </a:r>
              </a:p>
            </p:txBody>
          </p:sp>
        </mc:Fallback>
      </mc:AlternateContent>
      <p:sp>
        <p:nvSpPr>
          <p:cNvPr id="16" name="TextBox 15"/>
          <p:cNvSpPr txBox="1"/>
          <p:nvPr/>
        </p:nvSpPr>
        <p:spPr>
          <a:xfrm flipH="1">
            <a:off x="873300" y="5614494"/>
            <a:ext cx="3826851" cy="369332"/>
          </a:xfrm>
          <a:prstGeom prst="rect">
            <a:avLst/>
          </a:prstGeom>
          <a:noFill/>
        </p:spPr>
        <p:txBody>
          <a:bodyPr wrap="square" rtlCol="0">
            <a:spAutoFit/>
          </a:bodyPr>
          <a:lstStyle/>
          <a:p>
            <a:r>
              <a:rPr lang="en-GB" dirty="0"/>
              <a:t>Its kinetic energy is : </a:t>
            </a:r>
            <a:endParaRPr lang="en-US" dirty="0"/>
          </a:p>
        </p:txBody>
      </p:sp>
      <p:sp>
        <p:nvSpPr>
          <p:cNvPr id="19" name="Oval 18"/>
          <p:cNvSpPr/>
          <p:nvPr/>
        </p:nvSpPr>
        <p:spPr>
          <a:xfrm>
            <a:off x="6001178" y="1830575"/>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724128" y="141277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364088" y="112474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flipH="1">
            <a:off x="6050829" y="1141886"/>
            <a:ext cx="758356" cy="3960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 name="TextBox 23"/>
              <p:cNvSpPr txBox="1"/>
              <p:nvPr/>
            </p:nvSpPr>
            <p:spPr>
              <a:xfrm>
                <a:off x="5919595" y="753381"/>
                <a:ext cx="3300359" cy="646331"/>
              </a:xfrm>
              <a:prstGeom prst="rect">
                <a:avLst/>
              </a:prstGeom>
              <a:noFill/>
            </p:spPr>
            <p:txBody>
              <a:bodyPr wrap="square" rtlCol="0">
                <a:spAutoFit/>
              </a:bodyPr>
              <a:lstStyle/>
              <a:p>
                <a:r>
                  <a:rPr lang="en-GB" dirty="0"/>
                  <a:t>We divide the body in particles of mass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𝑖</m:t>
                        </m:r>
                      </m:sub>
                    </m:sSub>
                  </m:oMath>
                </a14:m>
                <a:endParaRPr lang="en-US" dirty="0"/>
              </a:p>
            </p:txBody>
          </p:sp>
        </mc:Choice>
        <mc:Fallback>
          <p:sp>
            <p:nvSpPr>
              <p:cNvPr id="24" name="TextBox 23"/>
              <p:cNvSpPr txBox="1">
                <a:spLocks noRot="1" noChangeAspect="1" noMove="1" noResize="1" noEditPoints="1" noAdjustHandles="1" noChangeArrowheads="1" noChangeShapeType="1" noTextEdit="1"/>
              </p:cNvSpPr>
              <p:nvPr/>
            </p:nvSpPr>
            <p:spPr>
              <a:xfrm>
                <a:off x="5919595" y="753381"/>
                <a:ext cx="3300359" cy="646331"/>
              </a:xfrm>
              <a:prstGeom prst="rect">
                <a:avLst/>
              </a:prstGeom>
              <a:blipFill rotWithShape="1">
                <a:blip r:embed="rId7"/>
                <a:stretch>
                  <a:fillRect l="-4" t="-42" r="12" b="27"/>
                </a:stretch>
              </a:blipFill>
            </p:spPr>
            <p:txBody>
              <a:bodyPr/>
              <a:lstStyle/>
              <a:p>
                <a:r>
                  <a:rPr lang="zh-CN" altLang="en-US">
                    <a:noFill/>
                  </a:rPr>
                  <a:t> </a:t>
                </a:r>
              </a:p>
            </p:txBody>
          </p:sp>
        </mc:Fallback>
      </mc:AlternateContent>
      <p:sp>
        <p:nvSpPr>
          <p:cNvPr id="25" name="Oval 24"/>
          <p:cNvSpPr/>
          <p:nvPr/>
        </p:nvSpPr>
        <p:spPr>
          <a:xfrm>
            <a:off x="5580112" y="126876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868144" y="162880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1"/>
          <a:stretch>
            <a:fillRect/>
          </a:stretch>
        </p:blipFill>
        <p:spPr>
          <a:xfrm>
            <a:off x="2338200" y="645942"/>
            <a:ext cx="4133302" cy="4079202"/>
          </a:xfrm>
          <a:prstGeom prst="rect">
            <a:avLst/>
          </a:prstGeom>
        </p:spPr>
      </p:pic>
      <p:sp>
        <p:nvSpPr>
          <p:cNvPr id="2" name="Title 1"/>
          <p:cNvSpPr>
            <a:spLocks noGrp="1"/>
          </p:cNvSpPr>
          <p:nvPr>
            <p:ph type="title"/>
          </p:nvPr>
        </p:nvSpPr>
        <p:spPr>
          <a:xfrm>
            <a:off x="636588" y="-243408"/>
            <a:ext cx="8229600" cy="1143000"/>
          </a:xfrm>
        </p:spPr>
        <p:txBody>
          <a:bodyPr/>
          <a:lstStyle/>
          <a:p>
            <a:r>
              <a:rPr lang="en-GB" dirty="0"/>
              <a:t>Introduction </a:t>
            </a:r>
            <a:endParaRPr lang="en-US" dirty="0"/>
          </a:p>
        </p:txBody>
      </p:sp>
      <p:sp>
        <p:nvSpPr>
          <p:cNvPr id="4" name="Slide Number Placeholder 3"/>
          <p:cNvSpPr>
            <a:spLocks noGrp="1"/>
          </p:cNvSpPr>
          <p:nvPr>
            <p:ph type="sldNum" sz="quarter" idx="10"/>
          </p:nvPr>
        </p:nvSpPr>
        <p:spPr>
          <a:xfrm>
            <a:off x="6648994" y="6237288"/>
            <a:ext cx="2217194" cy="372518"/>
          </a:xfrm>
        </p:spPr>
        <p:txBody>
          <a:bodyPr/>
          <a:lstStyle/>
          <a:p>
            <a:fld id="{41A7B2A6-4997-4D6A-A223-B65D77C6B4A9}" type="slidenum">
              <a:rPr lang="en-US" altLang="zh-CN" smtClean="0"/>
            </a:fld>
            <a:endParaRPr lang="en-US" altLang="zh-CN"/>
          </a:p>
        </p:txBody>
      </p:sp>
      <p:sp>
        <p:nvSpPr>
          <p:cNvPr id="5" name="Oval 4"/>
          <p:cNvSpPr/>
          <p:nvPr/>
        </p:nvSpPr>
        <p:spPr>
          <a:xfrm>
            <a:off x="6189908" y="2383262"/>
            <a:ext cx="216024"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V="1">
            <a:off x="6261916" y="1977376"/>
            <a:ext cx="0" cy="54990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 name="TextBox 6"/>
              <p:cNvSpPr txBox="1"/>
              <p:nvPr/>
            </p:nvSpPr>
            <p:spPr>
              <a:xfrm>
                <a:off x="6366912" y="2153751"/>
                <a:ext cx="25513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𝑖</m:t>
                              </m:r>
                            </m:sub>
                          </m:sSub>
                        </m:e>
                      </m:acc>
                    </m:oMath>
                  </m:oMathPara>
                </a14:m>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6366912" y="2153751"/>
                <a:ext cx="255134" cy="276999"/>
              </a:xfrm>
              <a:prstGeom prst="rect">
                <a:avLst/>
              </a:prstGeom>
              <a:blipFill rotWithShape="1">
                <a:blip r:embed="rId2"/>
                <a:stretch>
                  <a:fillRect l="-158" t="-168" r="-12091" b="-469"/>
                </a:stretch>
              </a:blipFill>
            </p:spPr>
            <p:txBody>
              <a:bodyPr/>
              <a:lstStyle/>
              <a:p>
                <a:r>
                  <a:rPr lang="zh-CN" altLang="en-US">
                    <a:noFill/>
                  </a:rPr>
                  <a:t> </a:t>
                </a:r>
              </a:p>
            </p:txBody>
          </p:sp>
        </mc:Fallback>
      </mc:AlternateContent>
      <p:cxnSp>
        <p:nvCxnSpPr>
          <p:cNvPr id="9" name="Straight Connector 8"/>
          <p:cNvCxnSpPr>
            <a:endCxn id="5" idx="2"/>
          </p:cNvCxnSpPr>
          <p:nvPr/>
        </p:nvCxnSpPr>
        <p:spPr>
          <a:xfrm flipV="1">
            <a:off x="4404851" y="2527278"/>
            <a:ext cx="1785057" cy="1440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 name="TextBox 10"/>
              <p:cNvSpPr txBox="1"/>
              <p:nvPr/>
            </p:nvSpPr>
            <p:spPr>
              <a:xfrm>
                <a:off x="5212053" y="2657421"/>
                <a:ext cx="21595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oMath>
                  </m:oMathPara>
                </a14:m>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5212053" y="2657421"/>
                <a:ext cx="215957" cy="276999"/>
              </a:xfrm>
              <a:prstGeom prst="rect">
                <a:avLst/>
              </a:prstGeom>
              <a:blipFill rotWithShape="1">
                <a:blip r:embed="rId3"/>
                <a:stretch>
                  <a:fillRect l="-282" t="-210" r="-19687" b="3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873300" y="4807864"/>
                <a:ext cx="7992888" cy="646331"/>
              </a:xfrm>
              <a:prstGeom prst="rect">
                <a:avLst/>
              </a:prstGeom>
              <a:noFill/>
            </p:spPr>
            <p:txBody>
              <a:bodyPr wrap="square" rtlCol="0">
                <a:spAutoFit/>
              </a:bodyPr>
              <a:lstStyle/>
              <a:p>
                <a:r>
                  <a:rPr lang="en-GB" dirty="0"/>
                  <a:t>We consider a rigid body in rotation (at angular velocity </a:t>
                </a:r>
                <a14:m>
                  <m:oMath xmlns:m="http://schemas.openxmlformats.org/officeDocument/2006/math">
                    <m:r>
                      <a:rPr lang="en-GB" i="1" smtClean="0">
                        <a:latin typeface="Cambria Math" panose="02040503050406030204" pitchFamily="18" charset="0"/>
                        <a:ea typeface="Cambria Math" panose="02040503050406030204" pitchFamily="18" charset="0"/>
                      </a:rPr>
                      <m:t>𝜔</m:t>
                    </m:r>
                  </m:oMath>
                </a14:m>
                <a:r>
                  <a:rPr lang="en-GB" dirty="0"/>
                  <a:t>). A particle at distance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oMath>
                </a14:m>
                <a:r>
                  <a:rPr lang="en-US" dirty="0"/>
                  <a:t> from the axis of rotation has velocity vector </a:t>
                </a:r>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𝑣</m:t>
                            </m:r>
                          </m:e>
                        </m:acc>
                      </m:e>
                      <m:sub>
                        <m:r>
                          <a:rPr lang="en-GB" b="0" i="1" smtClean="0">
                            <a:latin typeface="Cambria Math" panose="02040503050406030204" pitchFamily="18" charset="0"/>
                          </a:rPr>
                          <m:t>𝑖</m:t>
                        </m:r>
                      </m:sub>
                    </m:sSub>
                  </m:oMath>
                </a14:m>
                <a:r>
                  <a:rPr lang="en-US" dirty="0"/>
                  <a:t> and mass </a:t>
                </a:r>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𝑖</m:t>
                        </m:r>
                      </m:sub>
                    </m:sSub>
                    <m:r>
                      <a:rPr lang="en-GB" b="0" i="1" smtClean="0">
                        <a:latin typeface="Cambria Math" panose="02040503050406030204" pitchFamily="18" charset="0"/>
                      </a:rPr>
                      <m:t>.</m:t>
                    </m:r>
                  </m:oMath>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873300" y="4807864"/>
                <a:ext cx="7992888" cy="646331"/>
              </a:xfrm>
              <a:prstGeom prst="rect">
                <a:avLst/>
              </a:prstGeom>
              <a:blipFill rotWithShape="1">
                <a:blip r:embed="rId4"/>
                <a:stretch>
                  <a:fillRect l="-2" t="-43" r="4" b="2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6405932" y="2527278"/>
                <a:ext cx="32630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𝑖</m:t>
                          </m:r>
                        </m:sub>
                      </m:sSub>
                    </m:oMath>
                  </m:oMathPara>
                </a14:m>
                <a:endParaRPr lang="en-US" dirty="0"/>
              </a:p>
            </p:txBody>
          </p:sp>
        </mc:Choice>
        <mc:Fallback>
          <p:sp>
            <p:nvSpPr>
              <p:cNvPr id="13" name="TextBox 12"/>
              <p:cNvSpPr txBox="1">
                <a:spLocks noRot="1" noChangeAspect="1" noMove="1" noResize="1" noEditPoints="1" noAdjustHandles="1" noChangeArrowheads="1" noChangeShapeType="1" noTextEdit="1"/>
              </p:cNvSpPr>
              <p:nvPr/>
            </p:nvSpPr>
            <p:spPr>
              <a:xfrm>
                <a:off x="6405932" y="2527278"/>
                <a:ext cx="326308" cy="276999"/>
              </a:xfrm>
              <a:prstGeom prst="rect">
                <a:avLst/>
              </a:prstGeom>
              <a:blipFill rotWithShape="1">
                <a:blip r:embed="rId5"/>
                <a:stretch>
                  <a:fillRect l="-16" t="-221" r="-8961" b="4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3131840" y="5483857"/>
                <a:ext cx="3054619" cy="57618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GB" sz="2000" b="0" i="1" smtClean="0">
                              <a:latin typeface="Cambria Math" panose="02040503050406030204" pitchFamily="18" charset="0"/>
                            </a:rPr>
                            <m:t>𝐸</m:t>
                          </m:r>
                        </m:e>
                        <m:sub>
                          <m:r>
                            <a:rPr lang="en-GB" sz="2000" b="0" i="1" smtClean="0">
                              <a:latin typeface="Cambria Math" panose="02040503050406030204" pitchFamily="18" charset="0"/>
                            </a:rPr>
                            <m:t>𝐾</m:t>
                          </m:r>
                          <m:r>
                            <a:rPr lang="en-GB" sz="2000" b="0" i="1" smtClean="0">
                              <a:latin typeface="Cambria Math" panose="02040503050406030204" pitchFamily="18" charset="0"/>
                            </a:rPr>
                            <m:t>,</m:t>
                          </m:r>
                          <m:r>
                            <a:rPr lang="en-GB" sz="2000" b="0" i="1" smtClean="0">
                              <a:latin typeface="Cambria Math" panose="02040503050406030204" pitchFamily="18" charset="0"/>
                            </a:rPr>
                            <m:t>𝑖</m:t>
                          </m:r>
                        </m:sub>
                      </m:sSub>
                      <m:r>
                        <a:rPr lang="en-GB" sz="2000" b="0" i="1" smtClean="0">
                          <a:latin typeface="Cambria Math" panose="02040503050406030204" pitchFamily="18" charset="0"/>
                        </a:rPr>
                        <m:t>=</m:t>
                      </m:r>
                      <m:f>
                        <m:fPr>
                          <m:ctrlPr>
                            <a:rPr lang="en-GB" sz="2000" b="0" i="1" smtClean="0">
                              <a:latin typeface="Cambria Math" panose="02040503050406030204" pitchFamily="18" charset="0"/>
                            </a:rPr>
                          </m:ctrlPr>
                        </m:fPr>
                        <m:num>
                          <m:r>
                            <a:rPr lang="en-GB" sz="2000" b="0" i="1" smtClean="0">
                              <a:latin typeface="Cambria Math" panose="02040503050406030204" pitchFamily="18" charset="0"/>
                            </a:rPr>
                            <m:t>1</m:t>
                          </m:r>
                        </m:num>
                        <m:den>
                          <m:r>
                            <a:rPr lang="en-GB" sz="2000" b="0" i="1" smtClean="0">
                              <a:latin typeface="Cambria Math" panose="02040503050406030204" pitchFamily="18" charset="0"/>
                            </a:rPr>
                            <m:t>2</m:t>
                          </m:r>
                        </m:den>
                      </m:f>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𝑚</m:t>
                          </m:r>
                        </m:e>
                        <m:sub>
                          <m:r>
                            <a:rPr lang="en-GB" sz="2000" b="0" i="1" smtClean="0">
                              <a:latin typeface="Cambria Math" panose="02040503050406030204" pitchFamily="18" charset="0"/>
                            </a:rPr>
                            <m:t>𝑖</m:t>
                          </m:r>
                        </m:sub>
                      </m:sSub>
                      <m:sSup>
                        <m:sSupPr>
                          <m:ctrlPr>
                            <a:rPr lang="en-GB" sz="2000" b="0" i="1" smtClean="0">
                              <a:latin typeface="Cambria Math" panose="02040503050406030204" pitchFamily="18" charset="0"/>
                            </a:rPr>
                          </m:ctrlPr>
                        </m:sSupPr>
                        <m:e>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𝑣</m:t>
                              </m:r>
                            </m:e>
                            <m:sub>
                              <m:r>
                                <a:rPr lang="en-GB" sz="2000" b="0" i="1" smtClean="0">
                                  <a:latin typeface="Cambria Math" panose="02040503050406030204" pitchFamily="18" charset="0"/>
                                </a:rPr>
                                <m:t>𝑖</m:t>
                              </m:r>
                            </m:sub>
                          </m:sSub>
                        </m:e>
                        <m:sup>
                          <m:r>
                            <a:rPr lang="en-GB" sz="2000" b="0" i="1" smtClean="0">
                              <a:latin typeface="Cambria Math" panose="02040503050406030204" pitchFamily="18" charset="0"/>
                            </a:rPr>
                            <m:t>2</m:t>
                          </m:r>
                        </m:sup>
                      </m:sSup>
                      <m:r>
                        <a:rPr lang="en-GB" sz="2000" b="0" i="1" smtClean="0">
                          <a:latin typeface="Cambria Math" panose="02040503050406030204" pitchFamily="18" charset="0"/>
                        </a:rPr>
                        <m:t>=</m:t>
                      </m:r>
                      <m:f>
                        <m:fPr>
                          <m:ctrlPr>
                            <a:rPr lang="en-GB" sz="2000" i="1">
                              <a:latin typeface="Cambria Math" panose="02040503050406030204" pitchFamily="18" charset="0"/>
                            </a:rPr>
                          </m:ctrlPr>
                        </m:fPr>
                        <m:num>
                          <m:r>
                            <a:rPr lang="en-GB" sz="2000" i="1">
                              <a:latin typeface="Cambria Math" panose="02040503050406030204" pitchFamily="18" charset="0"/>
                            </a:rPr>
                            <m:t>1</m:t>
                          </m:r>
                        </m:num>
                        <m:den>
                          <m:r>
                            <a:rPr lang="en-GB" sz="2000" i="1">
                              <a:latin typeface="Cambria Math" panose="02040503050406030204" pitchFamily="18" charset="0"/>
                            </a:rPr>
                            <m:t>2</m:t>
                          </m:r>
                        </m:den>
                      </m:f>
                      <m:sSub>
                        <m:sSubPr>
                          <m:ctrlPr>
                            <a:rPr lang="en-GB" sz="2000" i="1">
                              <a:latin typeface="Cambria Math" panose="02040503050406030204" pitchFamily="18" charset="0"/>
                            </a:rPr>
                          </m:ctrlPr>
                        </m:sSubPr>
                        <m:e>
                          <m:r>
                            <a:rPr lang="en-GB" sz="2000" i="1">
                              <a:latin typeface="Cambria Math" panose="02040503050406030204" pitchFamily="18" charset="0"/>
                            </a:rPr>
                            <m:t>𝑚</m:t>
                          </m:r>
                        </m:e>
                        <m:sub>
                          <m:r>
                            <a:rPr lang="en-GB" sz="2000" i="1">
                              <a:latin typeface="Cambria Math" panose="02040503050406030204" pitchFamily="18" charset="0"/>
                            </a:rPr>
                            <m:t>𝑖</m:t>
                          </m:r>
                        </m:sub>
                      </m:sSub>
                      <m:sSup>
                        <m:sSupPr>
                          <m:ctrlPr>
                            <a:rPr lang="en-GB" sz="2000" i="1">
                              <a:latin typeface="Cambria Math" panose="02040503050406030204" pitchFamily="18" charset="0"/>
                            </a:rPr>
                          </m:ctrlPr>
                        </m:sSupPr>
                        <m:e>
                          <m:sSub>
                            <m:sSubPr>
                              <m:ctrlPr>
                                <a:rPr lang="en-GB" sz="2000" i="1">
                                  <a:latin typeface="Cambria Math" panose="02040503050406030204" pitchFamily="18" charset="0"/>
                                </a:rPr>
                              </m:ctrlPr>
                            </m:sSubPr>
                            <m:e>
                              <m:r>
                                <a:rPr lang="en-GB" sz="2000" b="0" i="1" smtClean="0">
                                  <a:latin typeface="Cambria Math" panose="02040503050406030204" pitchFamily="18" charset="0"/>
                                </a:rPr>
                                <m:t>𝑟</m:t>
                              </m:r>
                            </m:e>
                            <m:sub>
                              <m:r>
                                <a:rPr lang="en-GB" sz="2000" i="1">
                                  <a:latin typeface="Cambria Math" panose="02040503050406030204" pitchFamily="18" charset="0"/>
                                </a:rPr>
                                <m:t>𝑖</m:t>
                              </m:r>
                            </m:sub>
                          </m:sSub>
                        </m:e>
                        <m:sup>
                          <m:r>
                            <a:rPr lang="en-GB" sz="2000" i="1">
                              <a:latin typeface="Cambria Math" panose="02040503050406030204" pitchFamily="18" charset="0"/>
                            </a:rPr>
                            <m:t>2</m:t>
                          </m:r>
                        </m:sup>
                      </m:sSup>
                      <m:sSup>
                        <m:sSupPr>
                          <m:ctrlPr>
                            <a:rPr lang="en-GB" sz="2000" i="1" smtClean="0">
                              <a:latin typeface="Cambria Math" panose="02040503050406030204" pitchFamily="18" charset="0"/>
                            </a:rPr>
                          </m:ctrlPr>
                        </m:sSupPr>
                        <m:e>
                          <m:r>
                            <a:rPr lang="en-GB" sz="2000" i="1" smtClean="0">
                              <a:latin typeface="Cambria Math" panose="02040503050406030204" pitchFamily="18" charset="0"/>
                              <a:ea typeface="Cambria Math" panose="02040503050406030204" pitchFamily="18" charset="0"/>
                            </a:rPr>
                            <m:t>𝜔</m:t>
                          </m:r>
                        </m:e>
                        <m:sup>
                          <m:r>
                            <a:rPr lang="en-GB" sz="2000" b="0" i="1" smtClean="0">
                              <a:latin typeface="Cambria Math" panose="02040503050406030204" pitchFamily="18" charset="0"/>
                            </a:rPr>
                            <m:t>2</m:t>
                          </m:r>
                        </m:sup>
                      </m:sSup>
                    </m:oMath>
                  </m:oMathPara>
                </a14:m>
                <a:endParaRPr lang="en-US" sz="2000" dirty="0"/>
              </a:p>
            </p:txBody>
          </p:sp>
        </mc:Choice>
        <mc:Fallback>
          <p:sp>
            <p:nvSpPr>
              <p:cNvPr id="15" name="TextBox 14"/>
              <p:cNvSpPr txBox="1">
                <a:spLocks noRot="1" noChangeAspect="1" noMove="1" noResize="1" noEditPoints="1" noAdjustHandles="1" noChangeArrowheads="1" noChangeShapeType="1" noTextEdit="1"/>
              </p:cNvSpPr>
              <p:nvPr/>
            </p:nvSpPr>
            <p:spPr>
              <a:xfrm>
                <a:off x="3131840" y="5483857"/>
                <a:ext cx="3054619" cy="576183"/>
              </a:xfrm>
              <a:prstGeom prst="rect">
                <a:avLst/>
              </a:prstGeom>
              <a:blipFill rotWithShape="1">
                <a:blip r:embed="rId6"/>
                <a:stretch>
                  <a:fillRect l="-1" t="-110" r="-573" b="41"/>
                </a:stretch>
              </a:blipFill>
            </p:spPr>
            <p:txBody>
              <a:bodyPr/>
              <a:lstStyle/>
              <a:p>
                <a:r>
                  <a:rPr lang="zh-CN" altLang="en-US">
                    <a:noFill/>
                  </a:rPr>
                  <a:t> </a:t>
                </a:r>
              </a:p>
            </p:txBody>
          </p:sp>
        </mc:Fallback>
      </mc:AlternateContent>
      <p:sp>
        <p:nvSpPr>
          <p:cNvPr id="16" name="TextBox 15"/>
          <p:cNvSpPr txBox="1"/>
          <p:nvPr/>
        </p:nvSpPr>
        <p:spPr>
          <a:xfrm flipH="1">
            <a:off x="873300" y="5614494"/>
            <a:ext cx="3826851" cy="369332"/>
          </a:xfrm>
          <a:prstGeom prst="rect">
            <a:avLst/>
          </a:prstGeom>
          <a:noFill/>
        </p:spPr>
        <p:txBody>
          <a:bodyPr wrap="square" rtlCol="0">
            <a:spAutoFit/>
          </a:bodyPr>
          <a:lstStyle/>
          <a:p>
            <a:r>
              <a:rPr lang="en-GB" dirty="0"/>
              <a:t>Its kinetic energy is : </a:t>
            </a:r>
            <a:endParaRPr lang="en-US" dirty="0"/>
          </a:p>
        </p:txBody>
      </p:sp>
      <p:sp>
        <p:nvSpPr>
          <p:cNvPr id="17" name="TextBox 16"/>
          <p:cNvSpPr txBox="1"/>
          <p:nvPr/>
        </p:nvSpPr>
        <p:spPr>
          <a:xfrm>
            <a:off x="1043608" y="6237288"/>
            <a:ext cx="5136984" cy="369332"/>
          </a:xfrm>
          <a:prstGeom prst="rect">
            <a:avLst/>
          </a:prstGeom>
          <a:noFill/>
        </p:spPr>
        <p:txBody>
          <a:bodyPr wrap="none" rtlCol="0">
            <a:spAutoFit/>
          </a:bodyPr>
          <a:lstStyle/>
          <a:p>
            <a:r>
              <a:rPr lang="en-GB" dirty="0"/>
              <a:t>The total kinetic energy of the body of N particles is: </a:t>
            </a:r>
            <a:endParaRPr lang="en-US" dirty="0"/>
          </a:p>
        </p:txBody>
      </p:sp>
      <mc:AlternateContent xmlns:mc="http://schemas.openxmlformats.org/markup-compatibility/2006">
        <mc:Choice xmlns:a14="http://schemas.microsoft.com/office/drawing/2010/main" Requires="a14">
          <p:sp>
            <p:nvSpPr>
              <p:cNvPr id="18" name="TextBox 17"/>
              <p:cNvSpPr txBox="1"/>
              <p:nvPr/>
            </p:nvSpPr>
            <p:spPr>
              <a:xfrm>
                <a:off x="6149726" y="6177479"/>
                <a:ext cx="1340560" cy="67223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𝐾</m:t>
                          </m:r>
                        </m:sub>
                      </m:sSub>
                      <m:r>
                        <a:rPr lang="en-GB" b="0" i="1" smtClean="0">
                          <a:latin typeface="Cambria Math" panose="02040503050406030204" pitchFamily="18" charset="0"/>
                        </a:rPr>
                        <m:t>=</m:t>
                      </m:r>
                      <m:nary>
                        <m:naryPr>
                          <m:chr m:val="∑"/>
                          <m:supHide m:val="on"/>
                          <m:ctrlPr>
                            <a:rPr lang="en-GB" b="0" i="1" smtClean="0">
                              <a:latin typeface="Cambria Math" panose="02040503050406030204" pitchFamily="18" charset="0"/>
                            </a:rPr>
                          </m:ctrlPr>
                        </m:naryPr>
                        <m:sub>
                          <m:r>
                            <m:rPr>
                              <m:brk m:alnAt="7"/>
                            </m:rPr>
                            <a:rPr lang="en-GB" b="0" i="1" smtClean="0">
                              <a:latin typeface="Cambria Math" panose="02040503050406030204" pitchFamily="18" charset="0"/>
                            </a:rPr>
                            <m:t>𝑖</m:t>
                          </m:r>
                        </m:sub>
                        <m:sup/>
                        <m:e>
                          <m:sSub>
                            <m:sSubPr>
                              <m:ctrlPr>
                                <a:rPr lang="en-GB" b="0"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𝐾</m:t>
                              </m:r>
                              <m:r>
                                <a:rPr lang="en-GB" b="0" i="1" smtClean="0">
                                  <a:latin typeface="Cambria Math" panose="02040503050406030204" pitchFamily="18" charset="0"/>
                                </a:rPr>
                                <m:t>,</m:t>
                              </m:r>
                              <m:r>
                                <a:rPr lang="en-GB" b="0" i="1" smtClean="0">
                                  <a:latin typeface="Cambria Math" panose="02040503050406030204" pitchFamily="18" charset="0"/>
                                </a:rPr>
                                <m:t>𝑖</m:t>
                              </m:r>
                            </m:sub>
                          </m:sSub>
                        </m:e>
                      </m:nary>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6149726" y="6177479"/>
                <a:ext cx="1340560" cy="672235"/>
              </a:xfrm>
              <a:prstGeom prst="rect">
                <a:avLst/>
              </a:prstGeom>
              <a:blipFill rotWithShape="1">
                <a:blip r:embed="rId7"/>
                <a:stretch>
                  <a:fillRect l="-29" t="-30" r="-2097" b="90"/>
                </a:stretch>
              </a:blipFill>
            </p:spPr>
            <p:txBody>
              <a:bodyPr/>
              <a:lstStyle/>
              <a:p>
                <a:r>
                  <a:rPr lang="zh-CN" altLang="en-US">
                    <a:noFill/>
                  </a:rPr>
                  <a:t> </a:t>
                </a:r>
              </a:p>
            </p:txBody>
          </p:sp>
        </mc:Fallback>
      </mc:AlternateContent>
      <p:sp>
        <p:nvSpPr>
          <p:cNvPr id="19" name="Oval 18"/>
          <p:cNvSpPr/>
          <p:nvPr/>
        </p:nvSpPr>
        <p:spPr>
          <a:xfrm>
            <a:off x="6001178" y="1830575"/>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724128" y="141277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364088" y="112474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flipH="1">
            <a:off x="6050829" y="1141886"/>
            <a:ext cx="758356" cy="3960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 name="TextBox 23"/>
              <p:cNvSpPr txBox="1"/>
              <p:nvPr/>
            </p:nvSpPr>
            <p:spPr>
              <a:xfrm>
                <a:off x="5919595" y="753381"/>
                <a:ext cx="3300359" cy="646331"/>
              </a:xfrm>
              <a:prstGeom prst="rect">
                <a:avLst/>
              </a:prstGeom>
              <a:noFill/>
            </p:spPr>
            <p:txBody>
              <a:bodyPr wrap="square" rtlCol="0">
                <a:spAutoFit/>
              </a:bodyPr>
              <a:lstStyle/>
              <a:p>
                <a:r>
                  <a:rPr lang="en-GB" dirty="0"/>
                  <a:t>We divide the body in particles of mass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𝑖</m:t>
                        </m:r>
                      </m:sub>
                    </m:sSub>
                  </m:oMath>
                </a14:m>
                <a:endParaRPr lang="en-US" dirty="0"/>
              </a:p>
            </p:txBody>
          </p:sp>
        </mc:Choice>
        <mc:Fallback>
          <p:sp>
            <p:nvSpPr>
              <p:cNvPr id="24" name="TextBox 23"/>
              <p:cNvSpPr txBox="1">
                <a:spLocks noRot="1" noChangeAspect="1" noMove="1" noResize="1" noEditPoints="1" noAdjustHandles="1" noChangeArrowheads="1" noChangeShapeType="1" noTextEdit="1"/>
              </p:cNvSpPr>
              <p:nvPr/>
            </p:nvSpPr>
            <p:spPr>
              <a:xfrm>
                <a:off x="5919595" y="753381"/>
                <a:ext cx="3300359" cy="646331"/>
              </a:xfrm>
              <a:prstGeom prst="rect">
                <a:avLst/>
              </a:prstGeom>
              <a:blipFill rotWithShape="1">
                <a:blip r:embed="rId8"/>
                <a:stretch>
                  <a:fillRect l="-4" t="-42" r="12" b="27"/>
                </a:stretch>
              </a:blipFill>
            </p:spPr>
            <p:txBody>
              <a:bodyPr/>
              <a:lstStyle/>
              <a:p>
                <a:r>
                  <a:rPr lang="zh-CN" altLang="en-US">
                    <a:noFill/>
                  </a:rPr>
                  <a:t> </a:t>
                </a:r>
              </a:p>
            </p:txBody>
          </p:sp>
        </mc:Fallback>
      </mc:AlternateContent>
      <p:sp>
        <p:nvSpPr>
          <p:cNvPr id="25" name="Oval 24"/>
          <p:cNvSpPr/>
          <p:nvPr/>
        </p:nvSpPr>
        <p:spPr>
          <a:xfrm>
            <a:off x="5580112" y="126876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868144" y="162880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1"/>
          <a:stretch>
            <a:fillRect/>
          </a:stretch>
        </p:blipFill>
        <p:spPr>
          <a:xfrm>
            <a:off x="323528" y="645942"/>
            <a:ext cx="4133302" cy="4079202"/>
          </a:xfrm>
          <a:prstGeom prst="rect">
            <a:avLst/>
          </a:prstGeom>
        </p:spPr>
      </p:pic>
      <p:sp>
        <p:nvSpPr>
          <p:cNvPr id="2" name="Title 1"/>
          <p:cNvSpPr>
            <a:spLocks noGrp="1"/>
          </p:cNvSpPr>
          <p:nvPr>
            <p:ph type="title"/>
          </p:nvPr>
        </p:nvSpPr>
        <p:spPr>
          <a:xfrm>
            <a:off x="636588" y="-243408"/>
            <a:ext cx="8229600" cy="1143000"/>
          </a:xfrm>
        </p:spPr>
        <p:txBody>
          <a:bodyPr/>
          <a:lstStyle/>
          <a:p>
            <a:r>
              <a:rPr lang="en-GB" dirty="0"/>
              <a:t>Introduction </a:t>
            </a:r>
            <a:endParaRPr lang="en-US" dirty="0"/>
          </a:p>
        </p:txBody>
      </p:sp>
      <p:sp>
        <p:nvSpPr>
          <p:cNvPr id="4" name="Slide Number Placeholder 3"/>
          <p:cNvSpPr>
            <a:spLocks noGrp="1"/>
          </p:cNvSpPr>
          <p:nvPr>
            <p:ph type="sldNum" sz="quarter" idx="10"/>
          </p:nvPr>
        </p:nvSpPr>
        <p:spPr>
          <a:xfrm>
            <a:off x="6648994" y="6237288"/>
            <a:ext cx="2217194" cy="372518"/>
          </a:xfrm>
        </p:spPr>
        <p:txBody>
          <a:bodyPr/>
          <a:lstStyle/>
          <a:p>
            <a:fld id="{41A7B2A6-4997-4D6A-A223-B65D77C6B4A9}" type="slidenum">
              <a:rPr lang="en-US" altLang="zh-CN" smtClean="0"/>
            </a:fld>
            <a:endParaRPr lang="en-US" altLang="zh-CN"/>
          </a:p>
        </p:txBody>
      </p:sp>
      <p:sp>
        <p:nvSpPr>
          <p:cNvPr id="5" name="Oval 4"/>
          <p:cNvSpPr/>
          <p:nvPr/>
        </p:nvSpPr>
        <p:spPr>
          <a:xfrm>
            <a:off x="4247244" y="2383262"/>
            <a:ext cx="216024"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V="1">
            <a:off x="4319252" y="1977376"/>
            <a:ext cx="0" cy="54990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 name="TextBox 6"/>
              <p:cNvSpPr txBox="1"/>
              <p:nvPr/>
            </p:nvSpPr>
            <p:spPr>
              <a:xfrm>
                <a:off x="4424248" y="2153751"/>
                <a:ext cx="25513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𝑖</m:t>
                              </m:r>
                            </m:sub>
                          </m:sSub>
                        </m:e>
                      </m:acc>
                    </m:oMath>
                  </m:oMathPara>
                </a14:m>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4424248" y="2153751"/>
                <a:ext cx="255134" cy="276999"/>
              </a:xfrm>
              <a:prstGeom prst="rect">
                <a:avLst/>
              </a:prstGeom>
              <a:blipFill rotWithShape="1">
                <a:blip r:embed="rId2"/>
                <a:stretch>
                  <a:fillRect l="-80" t="-168" r="-12169" b="-469"/>
                </a:stretch>
              </a:blipFill>
            </p:spPr>
            <p:txBody>
              <a:bodyPr/>
              <a:lstStyle/>
              <a:p>
                <a:r>
                  <a:rPr lang="zh-CN" altLang="en-US">
                    <a:noFill/>
                  </a:rPr>
                  <a:t> </a:t>
                </a:r>
              </a:p>
            </p:txBody>
          </p:sp>
        </mc:Fallback>
      </mc:AlternateContent>
      <p:cxnSp>
        <p:nvCxnSpPr>
          <p:cNvPr id="9" name="Straight Connector 8"/>
          <p:cNvCxnSpPr>
            <a:endCxn id="5" idx="2"/>
          </p:cNvCxnSpPr>
          <p:nvPr/>
        </p:nvCxnSpPr>
        <p:spPr>
          <a:xfrm flipV="1">
            <a:off x="2462187" y="2527278"/>
            <a:ext cx="1785057" cy="1440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 name="TextBox 10"/>
              <p:cNvSpPr txBox="1"/>
              <p:nvPr/>
            </p:nvSpPr>
            <p:spPr>
              <a:xfrm>
                <a:off x="3269389" y="2657421"/>
                <a:ext cx="21595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oMath>
                  </m:oMathPara>
                </a14:m>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3269389" y="2657421"/>
                <a:ext cx="215957" cy="276999"/>
              </a:xfrm>
              <a:prstGeom prst="rect">
                <a:avLst/>
              </a:prstGeom>
              <a:blipFill rotWithShape="1">
                <a:blip r:embed="rId3"/>
                <a:stretch>
                  <a:fillRect l="-189" t="-210" r="-19779" b="3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4463268" y="2527278"/>
                <a:ext cx="32630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𝑖</m:t>
                          </m:r>
                        </m:sub>
                      </m:sSub>
                    </m:oMath>
                  </m:oMathPara>
                </a14:m>
                <a:endParaRPr lang="en-US" dirty="0"/>
              </a:p>
            </p:txBody>
          </p:sp>
        </mc:Choice>
        <mc:Fallback>
          <p:sp>
            <p:nvSpPr>
              <p:cNvPr id="13" name="TextBox 12"/>
              <p:cNvSpPr txBox="1">
                <a:spLocks noRot="1" noChangeAspect="1" noMove="1" noResize="1" noEditPoints="1" noAdjustHandles="1" noChangeArrowheads="1" noChangeShapeType="1" noTextEdit="1"/>
              </p:cNvSpPr>
              <p:nvPr/>
            </p:nvSpPr>
            <p:spPr>
              <a:xfrm>
                <a:off x="4463268" y="2527278"/>
                <a:ext cx="326308" cy="276999"/>
              </a:xfrm>
              <a:prstGeom prst="rect">
                <a:avLst/>
              </a:prstGeom>
              <a:blipFill rotWithShape="1">
                <a:blip r:embed="rId4"/>
                <a:stretch>
                  <a:fillRect l="-150" t="-221" r="-8827" b="42"/>
                </a:stretch>
              </a:blipFill>
            </p:spPr>
            <p:txBody>
              <a:bodyPr/>
              <a:lstStyle/>
              <a:p>
                <a:r>
                  <a:rPr lang="zh-CN" altLang="en-US">
                    <a:noFill/>
                  </a:rPr>
                  <a:t> </a:t>
                </a:r>
              </a:p>
            </p:txBody>
          </p:sp>
        </mc:Fallback>
      </mc:AlternateContent>
      <p:sp>
        <p:nvSpPr>
          <p:cNvPr id="17" name="TextBox 16"/>
          <p:cNvSpPr txBox="1"/>
          <p:nvPr/>
        </p:nvSpPr>
        <p:spPr>
          <a:xfrm>
            <a:off x="4691324" y="1067103"/>
            <a:ext cx="3915339" cy="646331"/>
          </a:xfrm>
          <a:prstGeom prst="rect">
            <a:avLst/>
          </a:prstGeom>
          <a:noFill/>
        </p:spPr>
        <p:txBody>
          <a:bodyPr wrap="square" rtlCol="0">
            <a:spAutoFit/>
          </a:bodyPr>
          <a:lstStyle/>
          <a:p>
            <a:r>
              <a:rPr lang="en-GB" dirty="0"/>
              <a:t>The total kinetic energy of the body of N particles is: </a:t>
            </a:r>
            <a:endParaRPr lang="en-US" dirty="0"/>
          </a:p>
        </p:txBody>
      </p:sp>
      <mc:AlternateContent xmlns:mc="http://schemas.openxmlformats.org/markup-compatibility/2006">
        <mc:Choice xmlns:a14="http://schemas.microsoft.com/office/drawing/2010/main" Requires="a14">
          <p:sp>
            <p:nvSpPr>
              <p:cNvPr id="18" name="TextBox 17"/>
              <p:cNvSpPr txBox="1"/>
              <p:nvPr/>
            </p:nvSpPr>
            <p:spPr>
              <a:xfrm>
                <a:off x="5925209" y="1855043"/>
                <a:ext cx="1340560" cy="67223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𝐾</m:t>
                          </m:r>
                        </m:sub>
                      </m:sSub>
                      <m:r>
                        <a:rPr lang="en-GB" b="0" i="1" smtClean="0">
                          <a:latin typeface="Cambria Math" panose="02040503050406030204" pitchFamily="18" charset="0"/>
                        </a:rPr>
                        <m:t>=</m:t>
                      </m:r>
                      <m:nary>
                        <m:naryPr>
                          <m:chr m:val="∑"/>
                          <m:supHide m:val="on"/>
                          <m:ctrlPr>
                            <a:rPr lang="en-GB" b="0" i="1" smtClean="0">
                              <a:latin typeface="Cambria Math" panose="02040503050406030204" pitchFamily="18" charset="0"/>
                            </a:rPr>
                          </m:ctrlPr>
                        </m:naryPr>
                        <m:sub>
                          <m:r>
                            <m:rPr>
                              <m:brk m:alnAt="7"/>
                            </m:rPr>
                            <a:rPr lang="en-GB" b="0" i="1" smtClean="0">
                              <a:latin typeface="Cambria Math" panose="02040503050406030204" pitchFamily="18" charset="0"/>
                            </a:rPr>
                            <m:t>𝑖</m:t>
                          </m:r>
                        </m:sub>
                        <m:sup/>
                        <m:e>
                          <m:sSub>
                            <m:sSubPr>
                              <m:ctrlPr>
                                <a:rPr lang="en-GB" b="0"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𝐾</m:t>
                              </m:r>
                              <m:r>
                                <a:rPr lang="en-GB" b="0" i="1" smtClean="0">
                                  <a:latin typeface="Cambria Math" panose="02040503050406030204" pitchFamily="18" charset="0"/>
                                </a:rPr>
                                <m:t>,</m:t>
                              </m:r>
                              <m:r>
                                <a:rPr lang="en-GB" b="0" i="1" smtClean="0">
                                  <a:latin typeface="Cambria Math" panose="02040503050406030204" pitchFamily="18" charset="0"/>
                                </a:rPr>
                                <m:t>𝑖</m:t>
                              </m:r>
                            </m:sub>
                          </m:sSub>
                        </m:e>
                      </m:nary>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5925209" y="1855043"/>
                <a:ext cx="1340560" cy="672235"/>
              </a:xfrm>
              <a:prstGeom prst="rect">
                <a:avLst/>
              </a:prstGeom>
              <a:blipFill rotWithShape="1">
                <a:blip r:embed="rId5"/>
                <a:stretch>
                  <a:fillRect l="-2" t="-31" r="-2124" b="9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TextBox 18"/>
              <p:cNvSpPr txBox="1"/>
              <p:nvPr/>
            </p:nvSpPr>
            <p:spPr>
              <a:xfrm>
                <a:off x="5940152" y="2612749"/>
                <a:ext cx="2009589" cy="67223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𝐾</m:t>
                          </m:r>
                        </m:sub>
                      </m:sSub>
                      <m:r>
                        <a:rPr lang="en-GB" b="0" i="1" smtClean="0">
                          <a:latin typeface="Cambria Math" panose="02040503050406030204" pitchFamily="18" charset="0"/>
                        </a:rPr>
                        <m:t>=</m:t>
                      </m:r>
                      <m:nary>
                        <m:naryPr>
                          <m:chr m:val="∑"/>
                          <m:supHide m:val="on"/>
                          <m:ctrlPr>
                            <a:rPr lang="en-GB" b="0" i="1" smtClean="0">
                              <a:latin typeface="Cambria Math" panose="02040503050406030204" pitchFamily="18" charset="0"/>
                            </a:rPr>
                          </m:ctrlPr>
                        </m:naryPr>
                        <m:sub>
                          <m:r>
                            <m:rPr>
                              <m:brk m:alnAt="7"/>
                            </m:rPr>
                            <a:rPr lang="en-GB" b="0" i="1" smtClean="0">
                              <a:latin typeface="Cambria Math" panose="02040503050406030204" pitchFamily="18" charset="0"/>
                            </a:rPr>
                            <m:t>𝑖</m:t>
                          </m:r>
                        </m:sub>
                        <m:sup/>
                        <m:e>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den>
                          </m:f>
                          <m:sSub>
                            <m:sSubPr>
                              <m:ctrlPr>
                                <a:rPr lang="en-GB" i="1">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𝑖</m:t>
                              </m:r>
                            </m:sub>
                          </m:sSub>
                          <m:sSup>
                            <m:sSupPr>
                              <m:ctrlPr>
                                <a:rPr lang="en-GB" i="1">
                                  <a:latin typeface="Cambria Math" panose="02040503050406030204" pitchFamily="18" charset="0"/>
                                </a:rPr>
                              </m:ctrlPr>
                            </m:sSupPr>
                            <m:e>
                              <m:sSub>
                                <m:sSubPr>
                                  <m:ctrlPr>
                                    <a:rPr lang="en-GB" i="1">
                                      <a:latin typeface="Cambria Math" panose="02040503050406030204" pitchFamily="18" charset="0"/>
                                    </a:rPr>
                                  </m:ctrlPr>
                                </m:sSubPr>
                                <m:e>
                                  <m:r>
                                    <a:rPr lang="en-GB" i="1">
                                      <a:latin typeface="Cambria Math" panose="02040503050406030204" pitchFamily="18" charset="0"/>
                                    </a:rPr>
                                    <m:t>𝑟</m:t>
                                  </m:r>
                                </m:e>
                                <m:sub>
                                  <m:r>
                                    <a:rPr lang="en-GB" i="1">
                                      <a:latin typeface="Cambria Math" panose="02040503050406030204" pitchFamily="18" charset="0"/>
                                    </a:rPr>
                                    <m:t>𝑖</m:t>
                                  </m:r>
                                </m:sub>
                              </m:sSub>
                            </m:e>
                            <m:sup>
                              <m:r>
                                <a:rPr lang="en-GB" i="1">
                                  <a:latin typeface="Cambria Math" panose="02040503050406030204" pitchFamily="18" charset="0"/>
                                </a:rPr>
                                <m:t>2</m:t>
                              </m:r>
                            </m:sup>
                          </m:sSup>
                          <m:sSup>
                            <m:sSupPr>
                              <m:ctrlPr>
                                <a:rPr lang="en-GB" i="1">
                                  <a:latin typeface="Cambria Math" panose="02040503050406030204" pitchFamily="18" charset="0"/>
                                </a:rPr>
                              </m:ctrlPr>
                            </m:sSupPr>
                            <m:e>
                              <m:r>
                                <a:rPr lang="en-GB" i="1">
                                  <a:latin typeface="Cambria Math" panose="02040503050406030204" pitchFamily="18" charset="0"/>
                                  <a:ea typeface="Cambria Math" panose="02040503050406030204" pitchFamily="18" charset="0"/>
                                </a:rPr>
                                <m:t>𝜔</m:t>
                              </m:r>
                            </m:e>
                            <m:sup>
                              <m:r>
                                <a:rPr lang="en-GB" i="1">
                                  <a:latin typeface="Cambria Math" panose="02040503050406030204" pitchFamily="18" charset="0"/>
                                </a:rPr>
                                <m:t>2</m:t>
                              </m:r>
                            </m:sup>
                          </m:sSup>
                          <m:r>
                            <m:rPr>
                              <m:nor/>
                            </m:rPr>
                            <a:rPr lang="en-US" dirty="0">
                              <a:latin typeface="Cambria Math" panose="02040503050406030204" pitchFamily="18" charset="0"/>
                            </a:rPr>
                            <m:t> </m:t>
                          </m:r>
                        </m:e>
                      </m:nary>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5940152" y="2612749"/>
                <a:ext cx="2009589" cy="672235"/>
              </a:xfrm>
              <a:prstGeom prst="rect">
                <a:avLst/>
              </a:prstGeom>
              <a:blipFill rotWithShape="1">
                <a:blip r:embed="rId6"/>
                <a:stretch>
                  <a:fillRect l="-18" t="-53" r="-1192" b="19"/>
                </a:stretch>
              </a:blipFill>
            </p:spPr>
            <p:txBody>
              <a:bodyPr/>
              <a:lstStyle/>
              <a:p>
                <a:r>
                  <a:rPr lang="zh-CN" altLang="en-US">
                    <a:noFill/>
                  </a:rPr>
                  <a:t> </a:t>
                </a:r>
              </a:p>
            </p:txBody>
          </p:sp>
        </mc:Fallback>
      </mc:AlternateContent>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1"/>
          <a:stretch>
            <a:fillRect/>
          </a:stretch>
        </p:blipFill>
        <p:spPr>
          <a:xfrm>
            <a:off x="323528" y="645942"/>
            <a:ext cx="4133302" cy="4079202"/>
          </a:xfrm>
          <a:prstGeom prst="rect">
            <a:avLst/>
          </a:prstGeom>
        </p:spPr>
      </p:pic>
      <p:sp>
        <p:nvSpPr>
          <p:cNvPr id="2" name="Title 1"/>
          <p:cNvSpPr>
            <a:spLocks noGrp="1"/>
          </p:cNvSpPr>
          <p:nvPr>
            <p:ph type="title"/>
          </p:nvPr>
        </p:nvSpPr>
        <p:spPr>
          <a:xfrm>
            <a:off x="636588" y="-243408"/>
            <a:ext cx="8229600" cy="1143000"/>
          </a:xfrm>
        </p:spPr>
        <p:txBody>
          <a:bodyPr/>
          <a:lstStyle/>
          <a:p>
            <a:r>
              <a:rPr lang="en-GB" dirty="0"/>
              <a:t>Introduction </a:t>
            </a:r>
            <a:endParaRPr lang="en-US" dirty="0"/>
          </a:p>
        </p:txBody>
      </p:sp>
      <p:sp>
        <p:nvSpPr>
          <p:cNvPr id="4" name="Slide Number Placeholder 3"/>
          <p:cNvSpPr>
            <a:spLocks noGrp="1"/>
          </p:cNvSpPr>
          <p:nvPr>
            <p:ph type="sldNum" sz="quarter" idx="10"/>
          </p:nvPr>
        </p:nvSpPr>
        <p:spPr>
          <a:xfrm>
            <a:off x="6648994" y="6237288"/>
            <a:ext cx="2217194" cy="372518"/>
          </a:xfrm>
        </p:spPr>
        <p:txBody>
          <a:bodyPr/>
          <a:lstStyle/>
          <a:p>
            <a:fld id="{41A7B2A6-4997-4D6A-A223-B65D77C6B4A9}" type="slidenum">
              <a:rPr lang="en-US" altLang="zh-CN" smtClean="0"/>
            </a:fld>
            <a:endParaRPr lang="en-US" altLang="zh-CN"/>
          </a:p>
        </p:txBody>
      </p:sp>
      <p:sp>
        <p:nvSpPr>
          <p:cNvPr id="5" name="Oval 4"/>
          <p:cNvSpPr/>
          <p:nvPr/>
        </p:nvSpPr>
        <p:spPr>
          <a:xfrm>
            <a:off x="4247244" y="2383262"/>
            <a:ext cx="216024"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V="1">
            <a:off x="4319252" y="1977376"/>
            <a:ext cx="0" cy="54990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 name="TextBox 6"/>
              <p:cNvSpPr txBox="1"/>
              <p:nvPr/>
            </p:nvSpPr>
            <p:spPr>
              <a:xfrm>
                <a:off x="4424248" y="2153751"/>
                <a:ext cx="25513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𝑖</m:t>
                              </m:r>
                            </m:sub>
                          </m:sSub>
                        </m:e>
                      </m:acc>
                    </m:oMath>
                  </m:oMathPara>
                </a14:m>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4424248" y="2153751"/>
                <a:ext cx="255134" cy="276999"/>
              </a:xfrm>
              <a:prstGeom prst="rect">
                <a:avLst/>
              </a:prstGeom>
              <a:blipFill rotWithShape="1">
                <a:blip r:embed="rId2"/>
                <a:stretch>
                  <a:fillRect l="-80" t="-168" r="-12169" b="-469"/>
                </a:stretch>
              </a:blipFill>
            </p:spPr>
            <p:txBody>
              <a:bodyPr/>
              <a:lstStyle/>
              <a:p>
                <a:r>
                  <a:rPr lang="zh-CN" altLang="en-US">
                    <a:noFill/>
                  </a:rPr>
                  <a:t> </a:t>
                </a:r>
              </a:p>
            </p:txBody>
          </p:sp>
        </mc:Fallback>
      </mc:AlternateContent>
      <p:cxnSp>
        <p:nvCxnSpPr>
          <p:cNvPr id="9" name="Straight Connector 8"/>
          <p:cNvCxnSpPr>
            <a:endCxn id="5" idx="2"/>
          </p:cNvCxnSpPr>
          <p:nvPr/>
        </p:nvCxnSpPr>
        <p:spPr>
          <a:xfrm flipV="1">
            <a:off x="2462187" y="2527278"/>
            <a:ext cx="1785057" cy="1440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 name="TextBox 10"/>
              <p:cNvSpPr txBox="1"/>
              <p:nvPr/>
            </p:nvSpPr>
            <p:spPr>
              <a:xfrm>
                <a:off x="3269389" y="2657421"/>
                <a:ext cx="21595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𝑖</m:t>
                          </m:r>
                        </m:sub>
                      </m:sSub>
                    </m:oMath>
                  </m:oMathPara>
                </a14:m>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3269389" y="2657421"/>
                <a:ext cx="215957" cy="276999"/>
              </a:xfrm>
              <a:prstGeom prst="rect">
                <a:avLst/>
              </a:prstGeom>
              <a:blipFill rotWithShape="1">
                <a:blip r:embed="rId3"/>
                <a:stretch>
                  <a:fillRect l="-189" t="-210" r="-19779" b="3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4463268" y="2527278"/>
                <a:ext cx="32630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𝑖</m:t>
                          </m:r>
                        </m:sub>
                      </m:sSub>
                    </m:oMath>
                  </m:oMathPara>
                </a14:m>
                <a:endParaRPr lang="en-US" dirty="0"/>
              </a:p>
            </p:txBody>
          </p:sp>
        </mc:Choice>
        <mc:Fallback>
          <p:sp>
            <p:nvSpPr>
              <p:cNvPr id="13" name="TextBox 12"/>
              <p:cNvSpPr txBox="1">
                <a:spLocks noRot="1" noChangeAspect="1" noMove="1" noResize="1" noEditPoints="1" noAdjustHandles="1" noChangeArrowheads="1" noChangeShapeType="1" noTextEdit="1"/>
              </p:cNvSpPr>
              <p:nvPr/>
            </p:nvSpPr>
            <p:spPr>
              <a:xfrm>
                <a:off x="4463268" y="2527278"/>
                <a:ext cx="326308" cy="276999"/>
              </a:xfrm>
              <a:prstGeom prst="rect">
                <a:avLst/>
              </a:prstGeom>
              <a:blipFill rotWithShape="1">
                <a:blip r:embed="rId4"/>
                <a:stretch>
                  <a:fillRect l="-150" t="-221" r="-8827" b="42"/>
                </a:stretch>
              </a:blipFill>
            </p:spPr>
            <p:txBody>
              <a:bodyPr/>
              <a:lstStyle/>
              <a:p>
                <a:r>
                  <a:rPr lang="zh-CN" altLang="en-US">
                    <a:noFill/>
                  </a:rPr>
                  <a:t> </a:t>
                </a:r>
              </a:p>
            </p:txBody>
          </p:sp>
        </mc:Fallback>
      </mc:AlternateContent>
      <p:sp>
        <p:nvSpPr>
          <p:cNvPr id="17" name="TextBox 16"/>
          <p:cNvSpPr txBox="1"/>
          <p:nvPr/>
        </p:nvSpPr>
        <p:spPr>
          <a:xfrm>
            <a:off x="4691324" y="1067103"/>
            <a:ext cx="3915339" cy="646331"/>
          </a:xfrm>
          <a:prstGeom prst="rect">
            <a:avLst/>
          </a:prstGeom>
          <a:noFill/>
        </p:spPr>
        <p:txBody>
          <a:bodyPr wrap="square" rtlCol="0">
            <a:spAutoFit/>
          </a:bodyPr>
          <a:lstStyle/>
          <a:p>
            <a:r>
              <a:rPr lang="en-GB" dirty="0"/>
              <a:t>The total kinetic energy of the body of N particles is: </a:t>
            </a:r>
            <a:endParaRPr lang="en-US" dirty="0"/>
          </a:p>
        </p:txBody>
      </p:sp>
      <mc:AlternateContent xmlns:mc="http://schemas.openxmlformats.org/markup-compatibility/2006">
        <mc:Choice xmlns:a14="http://schemas.microsoft.com/office/drawing/2010/main" Requires="a14">
          <p:sp>
            <p:nvSpPr>
              <p:cNvPr id="18" name="TextBox 17"/>
              <p:cNvSpPr txBox="1"/>
              <p:nvPr/>
            </p:nvSpPr>
            <p:spPr>
              <a:xfrm>
                <a:off x="5925209" y="1855043"/>
                <a:ext cx="1340560" cy="67223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𝐾</m:t>
                          </m:r>
                        </m:sub>
                      </m:sSub>
                      <m:r>
                        <a:rPr lang="en-GB" b="0" i="1" smtClean="0">
                          <a:latin typeface="Cambria Math" panose="02040503050406030204" pitchFamily="18" charset="0"/>
                        </a:rPr>
                        <m:t>=</m:t>
                      </m:r>
                      <m:nary>
                        <m:naryPr>
                          <m:chr m:val="∑"/>
                          <m:supHide m:val="on"/>
                          <m:ctrlPr>
                            <a:rPr lang="en-GB" b="0" i="1" smtClean="0">
                              <a:latin typeface="Cambria Math" panose="02040503050406030204" pitchFamily="18" charset="0"/>
                            </a:rPr>
                          </m:ctrlPr>
                        </m:naryPr>
                        <m:sub>
                          <m:r>
                            <m:rPr>
                              <m:brk m:alnAt="7"/>
                            </m:rPr>
                            <a:rPr lang="en-GB" b="0" i="1" smtClean="0">
                              <a:latin typeface="Cambria Math" panose="02040503050406030204" pitchFamily="18" charset="0"/>
                            </a:rPr>
                            <m:t>𝑖</m:t>
                          </m:r>
                        </m:sub>
                        <m:sup/>
                        <m:e>
                          <m:sSub>
                            <m:sSubPr>
                              <m:ctrlPr>
                                <a:rPr lang="en-GB" b="0"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𝐾</m:t>
                              </m:r>
                              <m:r>
                                <a:rPr lang="en-GB" b="0" i="1" smtClean="0">
                                  <a:latin typeface="Cambria Math" panose="02040503050406030204" pitchFamily="18" charset="0"/>
                                </a:rPr>
                                <m:t>,</m:t>
                              </m:r>
                              <m:r>
                                <a:rPr lang="en-GB" b="0" i="1" smtClean="0">
                                  <a:latin typeface="Cambria Math" panose="02040503050406030204" pitchFamily="18" charset="0"/>
                                </a:rPr>
                                <m:t>𝑖</m:t>
                              </m:r>
                            </m:sub>
                          </m:sSub>
                        </m:e>
                      </m:nary>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5925209" y="1855043"/>
                <a:ext cx="1340560" cy="672235"/>
              </a:xfrm>
              <a:prstGeom prst="rect">
                <a:avLst/>
              </a:prstGeom>
              <a:blipFill rotWithShape="1">
                <a:blip r:embed="rId5"/>
                <a:stretch>
                  <a:fillRect l="-2" t="-31" r="-2124" b="9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TextBox 18"/>
              <p:cNvSpPr txBox="1"/>
              <p:nvPr/>
            </p:nvSpPr>
            <p:spPr>
              <a:xfrm>
                <a:off x="5940152" y="2612749"/>
                <a:ext cx="2009589" cy="67223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𝐾</m:t>
                          </m:r>
                        </m:sub>
                      </m:sSub>
                      <m:r>
                        <a:rPr lang="en-GB" b="0" i="1" smtClean="0">
                          <a:latin typeface="Cambria Math" panose="02040503050406030204" pitchFamily="18" charset="0"/>
                        </a:rPr>
                        <m:t>=</m:t>
                      </m:r>
                      <m:nary>
                        <m:naryPr>
                          <m:chr m:val="∑"/>
                          <m:supHide m:val="on"/>
                          <m:ctrlPr>
                            <a:rPr lang="en-GB" b="0" i="1" smtClean="0">
                              <a:latin typeface="Cambria Math" panose="02040503050406030204" pitchFamily="18" charset="0"/>
                            </a:rPr>
                          </m:ctrlPr>
                        </m:naryPr>
                        <m:sub>
                          <m:r>
                            <m:rPr>
                              <m:brk m:alnAt="7"/>
                            </m:rPr>
                            <a:rPr lang="en-GB" b="0" i="1" smtClean="0">
                              <a:latin typeface="Cambria Math" panose="02040503050406030204" pitchFamily="18" charset="0"/>
                            </a:rPr>
                            <m:t>𝑖</m:t>
                          </m:r>
                        </m:sub>
                        <m:sup/>
                        <m:e>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den>
                          </m:f>
                          <m:sSub>
                            <m:sSubPr>
                              <m:ctrlPr>
                                <a:rPr lang="en-GB" i="1">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𝑖</m:t>
                              </m:r>
                            </m:sub>
                          </m:sSub>
                          <m:sSup>
                            <m:sSupPr>
                              <m:ctrlPr>
                                <a:rPr lang="en-GB" i="1">
                                  <a:latin typeface="Cambria Math" panose="02040503050406030204" pitchFamily="18" charset="0"/>
                                </a:rPr>
                              </m:ctrlPr>
                            </m:sSupPr>
                            <m:e>
                              <m:sSub>
                                <m:sSubPr>
                                  <m:ctrlPr>
                                    <a:rPr lang="en-GB" i="1">
                                      <a:latin typeface="Cambria Math" panose="02040503050406030204" pitchFamily="18" charset="0"/>
                                    </a:rPr>
                                  </m:ctrlPr>
                                </m:sSubPr>
                                <m:e>
                                  <m:r>
                                    <a:rPr lang="en-GB" i="1">
                                      <a:latin typeface="Cambria Math" panose="02040503050406030204" pitchFamily="18" charset="0"/>
                                    </a:rPr>
                                    <m:t>𝑟</m:t>
                                  </m:r>
                                </m:e>
                                <m:sub>
                                  <m:r>
                                    <a:rPr lang="en-GB" i="1">
                                      <a:latin typeface="Cambria Math" panose="02040503050406030204" pitchFamily="18" charset="0"/>
                                    </a:rPr>
                                    <m:t>𝑖</m:t>
                                  </m:r>
                                </m:sub>
                              </m:sSub>
                            </m:e>
                            <m:sup>
                              <m:r>
                                <a:rPr lang="en-GB" i="1">
                                  <a:latin typeface="Cambria Math" panose="02040503050406030204" pitchFamily="18" charset="0"/>
                                </a:rPr>
                                <m:t>2</m:t>
                              </m:r>
                            </m:sup>
                          </m:sSup>
                          <m:sSup>
                            <m:sSupPr>
                              <m:ctrlPr>
                                <a:rPr lang="en-GB" i="1">
                                  <a:latin typeface="Cambria Math" panose="02040503050406030204" pitchFamily="18" charset="0"/>
                                </a:rPr>
                              </m:ctrlPr>
                            </m:sSupPr>
                            <m:e>
                              <m:r>
                                <a:rPr lang="en-GB" i="1">
                                  <a:latin typeface="Cambria Math" panose="02040503050406030204" pitchFamily="18" charset="0"/>
                                  <a:ea typeface="Cambria Math" panose="02040503050406030204" pitchFamily="18" charset="0"/>
                                </a:rPr>
                                <m:t>𝜔</m:t>
                              </m:r>
                            </m:e>
                            <m:sup>
                              <m:r>
                                <a:rPr lang="en-GB" i="1">
                                  <a:latin typeface="Cambria Math" panose="02040503050406030204" pitchFamily="18" charset="0"/>
                                </a:rPr>
                                <m:t>2</m:t>
                              </m:r>
                            </m:sup>
                          </m:sSup>
                          <m:r>
                            <m:rPr>
                              <m:nor/>
                            </m:rPr>
                            <a:rPr lang="en-US" dirty="0">
                              <a:latin typeface="Cambria Math" panose="02040503050406030204" pitchFamily="18" charset="0"/>
                            </a:rPr>
                            <m:t> </m:t>
                          </m:r>
                        </m:e>
                      </m:nary>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5940152" y="2612749"/>
                <a:ext cx="2009589" cy="672235"/>
              </a:xfrm>
              <a:prstGeom prst="rect">
                <a:avLst/>
              </a:prstGeom>
              <a:blipFill rotWithShape="1">
                <a:blip r:embed="rId6"/>
                <a:stretch>
                  <a:fillRect l="-18" t="-53" r="-1192" b="1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5890889" y="3481730"/>
                <a:ext cx="2329420" cy="73654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𝐾</m:t>
                          </m:r>
                        </m:sub>
                      </m:sSub>
                      <m:r>
                        <a:rPr lang="en-GB" b="0" i="1"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den>
                      </m:f>
                      <m:d>
                        <m:dPr>
                          <m:ctrlPr>
                            <a:rPr lang="en-GB" i="1" smtClean="0">
                              <a:latin typeface="Cambria Math" panose="02040503050406030204" pitchFamily="18" charset="0"/>
                            </a:rPr>
                          </m:ctrlPr>
                        </m:dPr>
                        <m:e>
                          <m:nary>
                            <m:naryPr>
                              <m:chr m:val="∑"/>
                              <m:supHide m:val="on"/>
                              <m:ctrlPr>
                                <a:rPr lang="en-GB" i="1">
                                  <a:latin typeface="Cambria Math" panose="02040503050406030204" pitchFamily="18" charset="0"/>
                                </a:rPr>
                              </m:ctrlPr>
                            </m:naryPr>
                            <m:sub>
                              <m:r>
                                <m:rPr>
                                  <m:brk m:alnAt="7"/>
                                </m:rPr>
                                <a:rPr lang="en-GB" i="1">
                                  <a:latin typeface="Cambria Math" panose="02040503050406030204" pitchFamily="18" charset="0"/>
                                </a:rPr>
                                <m:t>𝑖</m:t>
                              </m:r>
                            </m:sub>
                            <m:sup/>
                            <m:e>
                              <m:sSub>
                                <m:sSubPr>
                                  <m:ctrlPr>
                                    <a:rPr lang="en-GB" i="1">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𝑖</m:t>
                                  </m:r>
                                </m:sub>
                              </m:sSub>
                              <m:sSup>
                                <m:sSupPr>
                                  <m:ctrlPr>
                                    <a:rPr lang="en-GB" i="1">
                                      <a:latin typeface="Cambria Math" panose="02040503050406030204" pitchFamily="18" charset="0"/>
                                    </a:rPr>
                                  </m:ctrlPr>
                                </m:sSupPr>
                                <m:e>
                                  <m:sSub>
                                    <m:sSubPr>
                                      <m:ctrlPr>
                                        <a:rPr lang="en-GB" i="1">
                                          <a:latin typeface="Cambria Math" panose="02040503050406030204" pitchFamily="18" charset="0"/>
                                        </a:rPr>
                                      </m:ctrlPr>
                                    </m:sSubPr>
                                    <m:e>
                                      <m:r>
                                        <a:rPr lang="en-GB" i="1">
                                          <a:latin typeface="Cambria Math" panose="02040503050406030204" pitchFamily="18" charset="0"/>
                                        </a:rPr>
                                        <m:t>𝑟</m:t>
                                      </m:r>
                                    </m:e>
                                    <m:sub>
                                      <m:r>
                                        <a:rPr lang="en-GB" i="1">
                                          <a:latin typeface="Cambria Math" panose="02040503050406030204" pitchFamily="18" charset="0"/>
                                        </a:rPr>
                                        <m:t>𝑖</m:t>
                                      </m:r>
                                    </m:sub>
                                  </m:sSub>
                                </m:e>
                                <m:sup>
                                  <m:r>
                                    <a:rPr lang="en-GB" i="1">
                                      <a:latin typeface="Cambria Math" panose="02040503050406030204" pitchFamily="18" charset="0"/>
                                    </a:rPr>
                                    <m:t>2</m:t>
                                  </m:r>
                                </m:sup>
                              </m:sSup>
                              <m:r>
                                <m:rPr>
                                  <m:nor/>
                                </m:rPr>
                                <a:rPr lang="en-US" dirty="0">
                                  <a:latin typeface="Cambria Math" panose="02040503050406030204" pitchFamily="18" charset="0"/>
                                </a:rPr>
                                <m:t> </m:t>
                              </m:r>
                            </m:e>
                          </m:nary>
                        </m:e>
                      </m:d>
                      <m:sSup>
                        <m:sSupPr>
                          <m:ctrlPr>
                            <a:rPr lang="en-GB" i="1" smtClean="0">
                              <a:latin typeface="Cambria Math" panose="02040503050406030204" pitchFamily="18" charset="0"/>
                            </a:rPr>
                          </m:ctrlPr>
                        </m:sSupPr>
                        <m:e>
                          <m:r>
                            <a:rPr lang="en-GB" i="1" smtClean="0">
                              <a:latin typeface="Cambria Math" panose="02040503050406030204" pitchFamily="18" charset="0"/>
                              <a:ea typeface="Cambria Math" panose="02040503050406030204" pitchFamily="18" charset="0"/>
                            </a:rPr>
                            <m:t>𝜔</m:t>
                          </m:r>
                        </m:e>
                        <m:sup>
                          <m:r>
                            <a:rPr lang="en-GB" b="0" i="1" smtClean="0">
                              <a:latin typeface="Cambria Math" panose="02040503050406030204" pitchFamily="18" charset="0"/>
                            </a:rPr>
                            <m:t>2</m:t>
                          </m:r>
                        </m:sup>
                      </m:sSup>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5890889" y="3481730"/>
                <a:ext cx="2329420" cy="736548"/>
              </a:xfrm>
              <a:prstGeom prst="rect">
                <a:avLst/>
              </a:prstGeom>
              <a:blipFill rotWithShape="1">
                <a:blip r:embed="rId7"/>
                <a:stretch>
                  <a:fillRect l="-27" t="-3" r="-944" b="83"/>
                </a:stretch>
              </a:blipFill>
            </p:spPr>
            <p:txBody>
              <a:bodyPr/>
              <a:lstStyle/>
              <a:p>
                <a:r>
                  <a:rPr lang="zh-CN" altLang="en-US">
                    <a:noFill/>
                  </a:rPr>
                  <a:t> </a:t>
                </a:r>
              </a:p>
            </p:txBody>
          </p:sp>
        </mc:Fallback>
      </mc:AlternateContent>
    </p:spTree>
  </p:cSld>
  <p:clrMapOvr>
    <a:masterClrMapping/>
  </p:clrMapOvr>
</p:sld>
</file>

<file path=ppt/tags/tag1.xml><?xml version="1.0" encoding="utf-8"?>
<p:tagLst xmlns:p="http://schemas.openxmlformats.org/presentationml/2006/main">
  <p:tag name="KSO_WM_UNIT_TABLE_BEAUTIFY" val="smartTable{ba152990-75c7-457b-af9d-4694714b16d5}"/>
</p:tagLst>
</file>

<file path=ppt/tags/tag2.xml><?xml version="1.0" encoding="utf-8"?>
<p:tagLst xmlns:p="http://schemas.openxmlformats.org/presentationml/2006/main">
  <p:tag name="KSO_WM_UNIT_TABLE_BEAUTIFY" val="smartTable{ba152990-75c7-457b-af9d-4694714b16d5}"/>
</p:tagLst>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33445</Words>
  <Application>WPS 演示</Application>
  <PresentationFormat>On-screen Show (4:3)</PresentationFormat>
  <Paragraphs>2278</Paragraphs>
  <Slides>113</Slides>
  <Notes>109</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113</vt:i4>
      </vt:variant>
    </vt:vector>
  </HeadingPairs>
  <TitlesOfParts>
    <vt:vector size="124" baseType="lpstr">
      <vt:lpstr>Arial</vt:lpstr>
      <vt:lpstr>宋体</vt:lpstr>
      <vt:lpstr>Wingdings</vt:lpstr>
      <vt:lpstr>Times New Roman</vt:lpstr>
      <vt:lpstr>微软雅黑</vt:lpstr>
      <vt:lpstr>Cambria Math</vt:lpstr>
      <vt:lpstr>Arial Unicode MS</vt:lpstr>
      <vt:lpstr>MS Mincho</vt:lpstr>
      <vt:lpstr>Segoe Print</vt:lpstr>
      <vt:lpstr>自定义设计方案</vt:lpstr>
      <vt:lpstr>默认设计模板</vt:lpstr>
      <vt:lpstr>University physics, classical mechanics, Lecture 7. Still Lesson 6: Momentum and impulse</vt:lpstr>
      <vt:lpstr>Mass changing problems </vt:lpstr>
      <vt:lpstr>Mass changing problems </vt:lpstr>
      <vt:lpstr>Mass changing problems </vt:lpstr>
      <vt:lpstr>Rocket propulsion </vt:lpstr>
      <vt:lpstr>Rocket propulsion </vt:lpstr>
      <vt:lpstr>Rocket propulsion </vt:lpstr>
      <vt:lpstr>Rocket propulsion </vt:lpstr>
      <vt:lpstr>Rocket propulsion </vt:lpstr>
      <vt:lpstr>Rocket propulsion </vt:lpstr>
      <vt:lpstr>Rocket propulsion </vt:lpstr>
      <vt:lpstr>Rocket propulsion </vt:lpstr>
      <vt:lpstr>Rocket propulsion </vt:lpstr>
      <vt:lpstr>Rocket propulsion </vt:lpstr>
      <vt:lpstr>Rocket propulsion </vt:lpstr>
      <vt:lpstr>Rocket propulsion </vt:lpstr>
      <vt:lpstr>Rocket propulsion </vt:lpstr>
      <vt:lpstr>Rocket propulsion </vt:lpstr>
      <vt:lpstr>Rocket propulsion </vt:lpstr>
      <vt:lpstr>Rocket propulsion </vt:lpstr>
      <vt:lpstr>Rocket propulsion </vt:lpstr>
      <vt:lpstr>Summary of lesson 6</vt:lpstr>
      <vt:lpstr>Summary of lesson 6</vt:lpstr>
      <vt:lpstr>Summary of lesson 6</vt:lpstr>
      <vt:lpstr>Summary of lesson 6</vt:lpstr>
      <vt:lpstr>Summary of lesson 6</vt:lpstr>
      <vt:lpstr>University physics, classical mechanics. Lesson 7:Rotation of rigid bodies</vt:lpstr>
      <vt:lpstr>	Contents</vt:lpstr>
      <vt:lpstr>	Contents</vt:lpstr>
      <vt:lpstr>	Contents</vt:lpstr>
      <vt:lpstr>	Contents</vt:lpstr>
      <vt:lpstr>	Contents</vt:lpstr>
      <vt:lpstr>1. Rotational kinematics </vt:lpstr>
      <vt:lpstr>The angular velocity: introduction </vt:lpstr>
      <vt:lpstr>The angular velocity: introduction </vt:lpstr>
      <vt:lpstr>The angular velocity: introduction </vt:lpstr>
      <vt:lpstr>The angular velocity </vt:lpstr>
      <vt:lpstr>The angular velocity </vt:lpstr>
      <vt:lpstr>The angular velocity </vt:lpstr>
      <vt:lpstr>The angular velocity </vt:lpstr>
      <vt:lpstr>The angular velocity </vt:lpstr>
      <vt:lpstr>The angular velocity </vt:lpstr>
      <vt:lpstr>The angular velocity </vt:lpstr>
      <vt:lpstr>The angular velocity </vt:lpstr>
      <vt:lpstr>Rest time (5 minutes)</vt:lpstr>
      <vt:lpstr>The angular velocity vector </vt:lpstr>
      <vt:lpstr>The angular velocity vector </vt:lpstr>
      <vt:lpstr>The angular velocity vector </vt:lpstr>
      <vt:lpstr>The angular velocity vector </vt:lpstr>
      <vt:lpstr>The angular velocity vector </vt:lpstr>
      <vt:lpstr>The angular velocity vector </vt:lpstr>
      <vt:lpstr>The angular velocity vector </vt:lpstr>
      <vt:lpstr>The angular acceleration</vt:lpstr>
      <vt:lpstr>The angular acceleration</vt:lpstr>
      <vt:lpstr>The angular acceleration</vt:lpstr>
      <vt:lpstr>The angular acceleration</vt:lpstr>
      <vt:lpstr>The angular acceleration</vt:lpstr>
      <vt:lpstr>The angular acceleration</vt:lpstr>
      <vt:lpstr>The angular acceleration</vt:lpstr>
      <vt:lpstr>The angular acceleration</vt:lpstr>
      <vt:lpstr>The angular acceleration</vt:lpstr>
      <vt:lpstr>The angular acceleration</vt:lpstr>
      <vt:lpstr>The angular acceleration</vt:lpstr>
      <vt:lpstr>Summary</vt:lpstr>
      <vt:lpstr>Particular case: the uniform circular motion</vt:lpstr>
      <vt:lpstr>Particular case: the uniform circular motion</vt:lpstr>
      <vt:lpstr>Particular case: the uniform circular motion</vt:lpstr>
      <vt:lpstr>Particular case: Rotation uniformly accelerated </vt:lpstr>
      <vt:lpstr>Particular case: Rotation uniformly accelerated </vt:lpstr>
      <vt:lpstr>Particular case: Rotation uniformly accelerated </vt:lpstr>
      <vt:lpstr>Particular case: Rotation uniformly accelerated </vt:lpstr>
      <vt:lpstr>Particular case: Rotation uniformly accelerated </vt:lpstr>
      <vt:lpstr>Particular case: Rotation uniformly accelerated </vt:lpstr>
      <vt:lpstr>Particular case: Rotation uniformly accelerated </vt:lpstr>
      <vt:lpstr>Particular case: Rotation uniformly accelerated </vt:lpstr>
      <vt:lpstr>Particular case: Rotation uniformly accelerated </vt:lpstr>
      <vt:lpstr>Particular case: Rotation uniformly accelerated </vt:lpstr>
      <vt:lpstr>Particular case: Rotation uniformly accelerated </vt:lpstr>
      <vt:lpstr>Linear motion and angular motion with constant acceleration</vt:lpstr>
      <vt:lpstr>Linear motion and angular motion with constant acceleration</vt:lpstr>
      <vt:lpstr>Linear motion and angular motion with constant acceleration</vt:lpstr>
      <vt:lpstr>Linear motion and angular motion with constant acceleration</vt:lpstr>
      <vt:lpstr>Relation between angular kinematics and linear acceleration vector </vt:lpstr>
      <vt:lpstr>Relation between angular kinematics and linear acceleration vector </vt:lpstr>
      <vt:lpstr>Relation between angular kinematics and linear acceleration vector </vt:lpstr>
      <vt:lpstr>Relation between angular kinematics and linear acceleration vector </vt:lpstr>
      <vt:lpstr>Relation between angular kinematics and linear acceleration vector </vt:lpstr>
      <vt:lpstr>About units </vt:lpstr>
      <vt:lpstr>About units </vt:lpstr>
      <vt:lpstr>About units </vt:lpstr>
      <vt:lpstr>About units </vt:lpstr>
      <vt:lpstr>About units </vt:lpstr>
      <vt:lpstr>Rest time (5 minutes)</vt:lpstr>
      <vt:lpstr>2. The moment of inertia 转动惯量/惯性矩</vt:lpstr>
      <vt:lpstr>Introduction </vt:lpstr>
      <vt:lpstr>Introduction </vt:lpstr>
      <vt:lpstr>Introduction </vt:lpstr>
      <vt:lpstr>Introduction </vt:lpstr>
      <vt:lpstr>Introduction </vt:lpstr>
      <vt:lpstr>Introduction </vt:lpstr>
      <vt:lpstr>Rotational kinetic energy and moment of inertia</vt:lpstr>
      <vt:lpstr>The moment of inertia</vt:lpstr>
      <vt:lpstr>The moment of inertia</vt:lpstr>
      <vt:lpstr>The moment of inertia</vt:lpstr>
      <vt:lpstr>The moment of inertia</vt:lpstr>
      <vt:lpstr>The moment of inertia</vt:lpstr>
      <vt:lpstr>The moment of inertia</vt:lpstr>
      <vt:lpstr>A word about integral calculation</vt:lpstr>
      <vt:lpstr>A word about integral calculation</vt:lpstr>
      <vt:lpstr>A word about integral calculation</vt:lpstr>
      <vt:lpstr>A word about integral calculation</vt:lpstr>
      <vt:lpstr>A word about integral calculation</vt:lpstr>
      <vt:lpstr>End of lecture 7</vt:lpstr>
    </vt:vector>
  </TitlesOfParts>
  <Company>江南大学物理系理学院</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11-9衍射光栅</dc:title>
  <dc:creator>吴亚敏</dc:creator>
  <cp:lastModifiedBy>小霸王</cp:lastModifiedBy>
  <cp:revision>1347</cp:revision>
  <dcterms:created xsi:type="dcterms:W3CDTF">2005-09-11T15:39:00Z</dcterms:created>
  <dcterms:modified xsi:type="dcterms:W3CDTF">2022-03-24T11:51:38Z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64B793D5881940388150415D666D81CA</vt:lpwstr>
  </property>
  <property fmtid="{D5CDD505-2E9C-101B-9397-08002B2CF9AE}" pid="3" name="KSOProductBuildVer">
    <vt:lpwstr>2052-11.1.0.11365</vt:lpwstr>
  </property>
</Properties>
</file>