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48" r:id="rId2"/>
  </p:sldMasterIdLst>
  <p:notesMasterIdLst>
    <p:notesMasterId r:id="rId53"/>
  </p:notesMasterIdLst>
  <p:sldIdLst>
    <p:sldId id="1398" r:id="rId3"/>
    <p:sldId id="1399" r:id="rId4"/>
    <p:sldId id="1372" r:id="rId5"/>
    <p:sldId id="1110" r:id="rId6"/>
    <p:sldId id="1377" r:id="rId7"/>
    <p:sldId id="1376" r:id="rId8"/>
    <p:sldId id="1375" r:id="rId9"/>
    <p:sldId id="1111" r:id="rId10"/>
    <p:sldId id="1112" r:id="rId11"/>
    <p:sldId id="1385" r:id="rId12"/>
    <p:sldId id="1384" r:id="rId13"/>
    <p:sldId id="1383" r:id="rId14"/>
    <p:sldId id="1386" r:id="rId15"/>
    <p:sldId id="1387" r:id="rId16"/>
    <p:sldId id="1113" r:id="rId17"/>
    <p:sldId id="1388" r:id="rId18"/>
    <p:sldId id="1389" r:id="rId19"/>
    <p:sldId id="1391" r:id="rId20"/>
    <p:sldId id="1392" r:id="rId21"/>
    <p:sldId id="1390" r:id="rId22"/>
    <p:sldId id="1114" r:id="rId23"/>
    <p:sldId id="1039" r:id="rId24"/>
    <p:sldId id="1115" r:id="rId25"/>
    <p:sldId id="1393" r:id="rId26"/>
    <p:sldId id="1395" r:id="rId27"/>
    <p:sldId id="1394" r:id="rId28"/>
    <p:sldId id="1400" r:id="rId29"/>
    <p:sldId id="1401" r:id="rId30"/>
    <p:sldId id="1396" r:id="rId31"/>
    <p:sldId id="1402" r:id="rId32"/>
    <p:sldId id="1124" r:id="rId33"/>
    <p:sldId id="1176" r:id="rId34"/>
    <p:sldId id="1126" r:id="rId35"/>
    <p:sldId id="1181" r:id="rId36"/>
    <p:sldId id="1137" r:id="rId37"/>
    <p:sldId id="1138" r:id="rId38"/>
    <p:sldId id="1127" r:id="rId39"/>
    <p:sldId id="1128" r:id="rId40"/>
    <p:sldId id="1139" r:id="rId41"/>
    <p:sldId id="1140" r:id="rId42"/>
    <p:sldId id="1141" r:id="rId43"/>
    <p:sldId id="1142" r:id="rId44"/>
    <p:sldId id="1143" r:id="rId45"/>
    <p:sldId id="1144" r:id="rId46"/>
    <p:sldId id="1145" r:id="rId47"/>
    <p:sldId id="1129" r:id="rId48"/>
    <p:sldId id="1130" r:id="rId49"/>
    <p:sldId id="1146" r:id="rId50"/>
    <p:sldId id="1404" r:id="rId51"/>
    <p:sldId id="1405"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900FF"/>
    <a:srgbClr val="FF3300"/>
    <a:srgbClr val="6699FF"/>
    <a:srgbClr val="660066"/>
    <a:srgbClr val="000066"/>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61" autoAdjust="0"/>
  </p:normalViewPr>
  <p:slideViewPr>
    <p:cSldViewPr>
      <p:cViewPr varScale="1">
        <p:scale>
          <a:sx n="83" d="100"/>
          <a:sy n="83" d="100"/>
        </p:scale>
        <p:origin x="1515" y="82"/>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another example. The wheel can be putted on a support at the pivot point O. The axis of rotation of the wheel is also axis of symmetry, the angular momentum of the wheel about point O is also the axis of the wheel. We can consider two kinds of situations. We can give or not an initial angular momentum to the wheel or not, which results in two kinds of motion. If we don’t give an initial angular momentum to the will, the wheel will simply falling. If we give an initial momentum to the wheel, when we put the wheel on the support, the wheel will have two rotational motion, one rotational motion around its axis, and one rotational motion around the pivot point O. In that case, the axis of wheel will rotate, which means its angular momentum will also rotates. This phenomenon is named the “precession” and is what we want to describe.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a:t>
            </a:fld>
            <a:endParaRPr lang="en-US" altLang="zh-CN"/>
          </a:p>
        </p:txBody>
      </p:sp>
    </p:spTree>
    <p:extLst>
      <p:ext uri="{BB962C8B-B14F-4D97-AF65-F5344CB8AC3E}">
        <p14:creationId xmlns:p14="http://schemas.microsoft.com/office/powerpoint/2010/main" val="2091090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So, we can describe the infinitesimal change of angular momentum which is also directed toward the +y-direction. So the change of angular momentum is perpendicular with the direction of the angular momentum.</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11</a:t>
            </a:fld>
            <a:endParaRPr lang="en-US" altLang="zh-CN"/>
          </a:p>
        </p:txBody>
      </p:sp>
    </p:spTree>
    <p:extLst>
      <p:ext uri="{BB962C8B-B14F-4D97-AF65-F5344CB8AC3E}">
        <p14:creationId xmlns:p14="http://schemas.microsoft.com/office/powerpoint/2010/main" val="367048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At the right is a figure which shown the angular momentum at a time t, the net torque about pivot point and the infinitesimal change of angular momentum. Thus we can describe the angular momentum at time </a:t>
            </a:r>
            <a:r>
              <a:rPr lang="en-US" dirty="0" err="1"/>
              <a:t>t+dt</a:t>
            </a:r>
            <a:r>
              <a:rPr lang="en-US" dirty="0"/>
              <a:t>, it is the initial angular momentum at time t, plus its infinitesimal change.</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12</a:t>
            </a:fld>
            <a:endParaRPr lang="en-US" altLang="zh-CN"/>
          </a:p>
        </p:txBody>
      </p:sp>
    </p:spTree>
    <p:extLst>
      <p:ext uri="{BB962C8B-B14F-4D97-AF65-F5344CB8AC3E}">
        <p14:creationId xmlns:p14="http://schemas.microsoft.com/office/powerpoint/2010/main" val="351103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obtain an angular momentum which has rotated around the z-axis. Its magnitude stays constant, but its direction change according to a circular motion around the z-axis.</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13</a:t>
            </a:fld>
            <a:endParaRPr lang="en-US" altLang="zh-CN"/>
          </a:p>
        </p:txBody>
      </p:sp>
    </p:spTree>
    <p:extLst>
      <p:ext uri="{BB962C8B-B14F-4D97-AF65-F5344CB8AC3E}">
        <p14:creationId xmlns:p14="http://schemas.microsoft.com/office/powerpoint/2010/main" val="112511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So, we can describe the whole rotation of the angular momentum as we did previously. This phenomenon is the precession.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14</a:t>
            </a:fld>
            <a:endParaRPr lang="en-US" altLang="zh-CN"/>
          </a:p>
        </p:txBody>
      </p:sp>
    </p:spTree>
    <p:extLst>
      <p:ext uri="{BB962C8B-B14F-4D97-AF65-F5344CB8AC3E}">
        <p14:creationId xmlns:p14="http://schemas.microsoft.com/office/powerpoint/2010/main" val="3300519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If there was no friction, the direction of the angular momentum change, and rotates around the z-axis. However, there is always friction. What happens in that case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15</a:t>
            </a:fld>
            <a:endParaRPr lang="en-US" altLang="zh-CN"/>
          </a:p>
        </p:txBody>
      </p:sp>
    </p:spTree>
    <p:extLst>
      <p:ext uri="{BB962C8B-B14F-4D97-AF65-F5344CB8AC3E}">
        <p14:creationId xmlns:p14="http://schemas.microsoft.com/office/powerpoint/2010/main" val="3935985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Because of the friction, the magnitude of the angular momentum will decrease, and finally the flywheel will fall, which is the same motion that what we have described when we don’t give to the flywheel an initial angular momentum.</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16</a:t>
            </a:fld>
            <a:endParaRPr lang="en-US" altLang="zh-CN"/>
          </a:p>
        </p:txBody>
      </p:sp>
    </p:spTree>
    <p:extLst>
      <p:ext uri="{BB962C8B-B14F-4D97-AF65-F5344CB8AC3E}">
        <p14:creationId xmlns:p14="http://schemas.microsoft.com/office/powerpoint/2010/main" val="3170738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Now, lets see if we can describe the angular velocity of the rotation of the angular momentum. The rotation of the angular momentum between times t and </a:t>
            </a:r>
            <a:r>
              <a:rPr lang="en-US" dirty="0" err="1"/>
              <a:t>t+dt</a:t>
            </a:r>
            <a:r>
              <a:rPr lang="en-US" dirty="0"/>
              <a:t> is described by the angle </a:t>
            </a:r>
            <a:r>
              <a:rPr lang="en-US" dirty="0" err="1"/>
              <a:t>d_phi</a:t>
            </a:r>
            <a:r>
              <a:rPr lang="en-US" dirty="0"/>
              <a:t>,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17</a:t>
            </a:fld>
            <a:endParaRPr lang="en-US" altLang="zh-CN"/>
          </a:p>
        </p:txBody>
      </p:sp>
    </p:spTree>
    <p:extLst>
      <p:ext uri="{BB962C8B-B14F-4D97-AF65-F5344CB8AC3E}">
        <p14:creationId xmlns:p14="http://schemas.microsoft.com/office/powerpoint/2010/main" val="111795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As you see on the figure, the infinitesimal angle phi is the ratio between the infinitesimal change of momentum dL and the magnitude of the momentum. You see that appears the change rate of the angular momentum.</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18</a:t>
            </a:fld>
            <a:endParaRPr lang="en-US" altLang="zh-CN"/>
          </a:p>
        </p:txBody>
      </p:sp>
    </p:spTree>
    <p:extLst>
      <p:ext uri="{BB962C8B-B14F-4D97-AF65-F5344CB8AC3E}">
        <p14:creationId xmlns:p14="http://schemas.microsoft.com/office/powerpoint/2010/main" val="2553417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This change rate of the angular momentum is also the net torque exerted on the flywheel about O. We obtain that the angular velocity of the rotation of the angular momentum is the net torque divided by the angular momentum.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19</a:t>
            </a:fld>
            <a:endParaRPr lang="en-US" altLang="zh-CN"/>
          </a:p>
        </p:txBody>
      </p:sp>
    </p:spTree>
    <p:extLst>
      <p:ext uri="{BB962C8B-B14F-4D97-AF65-F5344CB8AC3E}">
        <p14:creationId xmlns:p14="http://schemas.microsoft.com/office/powerpoint/2010/main" val="174465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we can describe the net torque as the distance r multiplied by the weight exerted on the fly wheel. The axis of rotation of the flywheel is also an axis of symmetry of the flywheel, which means its angular moment is the moment of inertia of the flywheel about its axis multiplied by it angular velocity.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20</a:t>
            </a:fld>
            <a:endParaRPr lang="en-US" altLang="zh-CN"/>
          </a:p>
        </p:txBody>
      </p:sp>
    </p:spTree>
    <p:extLst>
      <p:ext uri="{BB962C8B-B14F-4D97-AF65-F5344CB8AC3E}">
        <p14:creationId xmlns:p14="http://schemas.microsoft.com/office/powerpoint/2010/main" val="282677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another figure with a flywheel, where the both rotational motion are shown. The axis of the flywheel is putted on the pivot. If the rotation of flywheel is fast enough, the flywheel will not fall, even if the axis of the flywheel is almost horizontal. The rotational motion around the axis of the flywheel is described by the angular velocity lowercase omega. The rotational motion of the flywheel around the pivot point has angular velocity uppercase omega. This rotational motion is the precession, i.e. the rotational motion of the axis of the wheel.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3</a:t>
            </a:fld>
            <a:endParaRPr lang="en-US" altLang="zh-CN"/>
          </a:p>
        </p:txBody>
      </p:sp>
    </p:spTree>
    <p:extLst>
      <p:ext uri="{BB962C8B-B14F-4D97-AF65-F5344CB8AC3E}">
        <p14:creationId xmlns:p14="http://schemas.microsoft.com/office/powerpoint/2010/main" val="114668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we obtain the corresponding angular velocity of rotation of the angular momentum of the flywheel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21</a:t>
            </a:fld>
            <a:endParaRPr lang="en-US" altLang="zh-CN"/>
          </a:p>
        </p:txBody>
      </p:sp>
    </p:spTree>
    <p:extLst>
      <p:ext uri="{BB962C8B-B14F-4D97-AF65-F5344CB8AC3E}">
        <p14:creationId xmlns:p14="http://schemas.microsoft.com/office/powerpoint/2010/main" val="376537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precession is related with the gyroscope. The using of a gyroscope is based on their precession, they are paired with an accelerometer for navigation by aircrafts, </a:t>
            </a:r>
            <a:r>
              <a:rPr lang="en-US" dirty="0" err="1"/>
              <a:t>shipts</a:t>
            </a:r>
            <a:r>
              <a:rPr lang="en-US" dirty="0"/>
              <a:t>, and so on. They permit to measure orientations and angular velocities.</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22</a:t>
            </a:fld>
            <a:endParaRPr lang="en-US" altLang="zh-CN"/>
          </a:p>
        </p:txBody>
      </p:sp>
    </p:spTree>
    <p:extLst>
      <p:ext uri="{BB962C8B-B14F-4D97-AF65-F5344CB8AC3E}">
        <p14:creationId xmlns:p14="http://schemas.microsoft.com/office/powerpoint/2010/main" val="336302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planets have also precession. The axis of rotation of a planet around itself has a precession, has shown in this figure. Precession is involved with the approach of perihelion, which is the closest approach to the sun by a planet, which is something I will describe you later in details.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23</a:t>
            </a:fld>
            <a:endParaRPr lang="en-US" altLang="zh-CN"/>
          </a:p>
        </p:txBody>
      </p:sp>
    </p:spTree>
    <p:extLst>
      <p:ext uri="{BB962C8B-B14F-4D97-AF65-F5344CB8AC3E}">
        <p14:creationId xmlns:p14="http://schemas.microsoft.com/office/powerpoint/2010/main" val="3181371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 summary of the important concepts we have seen about rotation of rigid bodies. First we, have described what is a torque about a point.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24</a:t>
            </a:fld>
            <a:endParaRPr lang="en-US" altLang="zh-CN"/>
          </a:p>
        </p:txBody>
      </p:sp>
    </p:spTree>
    <p:extLst>
      <p:ext uri="{BB962C8B-B14F-4D97-AF65-F5344CB8AC3E}">
        <p14:creationId xmlns:p14="http://schemas.microsoft.com/office/powerpoint/2010/main" val="1018154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Then we have described the rotational analogy of the Newton second law, the net torque about a point of the axis of rotation of a body is the product between the moment of inertia of the body about its axis of rotation and its angular acceleration vector.</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25</a:t>
            </a:fld>
            <a:endParaRPr lang="en-US" altLang="zh-CN"/>
          </a:p>
        </p:txBody>
      </p:sp>
    </p:spTree>
    <p:extLst>
      <p:ext uri="{BB962C8B-B14F-4D97-AF65-F5344CB8AC3E}">
        <p14:creationId xmlns:p14="http://schemas.microsoft.com/office/powerpoint/2010/main" val="362258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have also described the angular momentum of a particle about a point O, it is the vector product between its position vector about point O and its linear momentum.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26</a:t>
            </a:fld>
            <a:endParaRPr lang="en-US" altLang="zh-CN"/>
          </a:p>
        </p:txBody>
      </p:sp>
    </p:spTree>
    <p:extLst>
      <p:ext uri="{BB962C8B-B14F-4D97-AF65-F5344CB8AC3E}">
        <p14:creationId xmlns:p14="http://schemas.microsoft.com/office/powerpoint/2010/main" val="172316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have described that the net torque on a body about a point is the change rate of its angular momentum. This law can also be seen as a rotational analogy of the Newton second law.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27</a:t>
            </a:fld>
            <a:endParaRPr lang="en-US" altLang="zh-CN"/>
          </a:p>
        </p:txBody>
      </p:sp>
    </p:spTree>
    <p:extLst>
      <p:ext uri="{BB962C8B-B14F-4D97-AF65-F5344CB8AC3E}">
        <p14:creationId xmlns:p14="http://schemas.microsoft.com/office/powerpoint/2010/main" val="4293992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In the particular case where the axis of rotation is an axis of symmetry of the body, the angular momentum is the product between the moment of inertia around the axis of rotation and the angular velocity vector.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28</a:t>
            </a:fld>
            <a:endParaRPr lang="en-US" altLang="zh-CN"/>
          </a:p>
        </p:txBody>
      </p:sp>
    </p:spTree>
    <p:extLst>
      <p:ext uri="{BB962C8B-B14F-4D97-AF65-F5344CB8AC3E}">
        <p14:creationId xmlns:p14="http://schemas.microsoft.com/office/powerpoint/2010/main" val="4144770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we have also described the rotational kinetic energy. If a body has translational and rotational motion, we have to consider both translational and rotational kinetic energy. With all the analogies we have seen, if you remember the main formula about translational motion, it will be easy to remember the formula about the </a:t>
            </a:r>
            <a:r>
              <a:rPr lang="en-US"/>
              <a:t>rotational motion.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29</a:t>
            </a:fld>
            <a:endParaRPr lang="en-US" altLang="zh-CN"/>
          </a:p>
        </p:txBody>
      </p:sp>
    </p:spTree>
    <p:extLst>
      <p:ext uri="{BB962C8B-B14F-4D97-AF65-F5344CB8AC3E}">
        <p14:creationId xmlns:p14="http://schemas.microsoft.com/office/powerpoint/2010/main" val="111247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But first, let’s describe the motion of the wheel if we don’t give it an initial angular momentum. The consider the system flywheel corresponding to the wheel and its axis, O is at the pivot. Ox is directed along the axis of the wheel. If the wheel doesn’t spin because we don’t git it an initial angular momentum, the wheel fall along a circular path.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4</a:t>
            </a:fld>
            <a:endParaRPr lang="en-US" altLang="zh-CN"/>
          </a:p>
        </p:txBody>
      </p:sp>
    </p:spTree>
    <p:extLst>
      <p:ext uri="{BB962C8B-B14F-4D97-AF65-F5344CB8AC3E}">
        <p14:creationId xmlns:p14="http://schemas.microsoft.com/office/powerpoint/2010/main" val="145854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Let’s see what is the net torque on the will. The flywheel is putted on the support at the pivot point O. There is a normal force exerted on the </a:t>
            </a:r>
            <a:r>
              <a:rPr lang="en-US" dirty="0" err="1"/>
              <a:t>flywhell</a:t>
            </a:r>
            <a:r>
              <a:rPr lang="en-US" dirty="0"/>
              <a:t> applied at O, but no torque about O exerted by the normal force.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5</a:t>
            </a:fld>
            <a:endParaRPr lang="en-US" altLang="zh-CN"/>
          </a:p>
        </p:txBody>
      </p:sp>
    </p:spTree>
    <p:extLst>
      <p:ext uri="{BB962C8B-B14F-4D97-AF65-F5344CB8AC3E}">
        <p14:creationId xmlns:p14="http://schemas.microsoft.com/office/powerpoint/2010/main" val="175554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There is also a weight exerted on the flywheel. The direction of the weight is the –z-direction. The weigh doesn’t exert a torque about the center of mass of the flywheel, but it exerts a torque about the pivot point O, which is described by position vector r and the weight w.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6</a:t>
            </a:fld>
            <a:endParaRPr lang="en-US" altLang="zh-CN"/>
          </a:p>
        </p:txBody>
      </p:sp>
    </p:spTree>
    <p:extLst>
      <p:ext uri="{BB962C8B-B14F-4D97-AF65-F5344CB8AC3E}">
        <p14:creationId xmlns:p14="http://schemas.microsoft.com/office/powerpoint/2010/main" val="143324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Thus, if we ignore friction, the net torque about O exerted on the flywheel is the torque by the weight about O.</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7</a:t>
            </a:fld>
            <a:endParaRPr lang="en-US" altLang="zh-CN"/>
          </a:p>
        </p:txBody>
      </p:sp>
    </p:spTree>
    <p:extLst>
      <p:ext uri="{BB962C8B-B14F-4D97-AF65-F5344CB8AC3E}">
        <p14:creationId xmlns:p14="http://schemas.microsoft.com/office/powerpoint/2010/main" val="59778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We consider as initial time the time where we put the wheel on the support, it will have a circular notion. The initial angular momentum of the wheel about O is zero, but because of the net torque exerted on the wheel, there will be change of its angular momentum. The change of angular momentum is directed along the +</a:t>
            </a:r>
            <a:r>
              <a:rPr lang="en-US" dirty="0" err="1"/>
              <a:t>y_direction</a:t>
            </a:r>
            <a:r>
              <a:rPr lang="en-US" dirty="0"/>
              <a:t> because the net torque is directed along the +y-direction, as shown on the figure. The result is a rotation around </a:t>
            </a:r>
            <a:r>
              <a:rPr lang="en-US"/>
              <a:t>the t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8</a:t>
            </a:fld>
            <a:endParaRPr lang="en-US" altLang="zh-CN"/>
          </a:p>
        </p:txBody>
      </p:sp>
    </p:spTree>
    <p:extLst>
      <p:ext uri="{BB962C8B-B14F-4D97-AF65-F5344CB8AC3E}">
        <p14:creationId xmlns:p14="http://schemas.microsoft.com/office/powerpoint/2010/main" val="338445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Now we consider that the flywheel has an initial angular momentum which is directed along the x-axis, the flywheel rotates around the x-axis.</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9</a:t>
            </a:fld>
            <a:endParaRPr lang="en-US" altLang="zh-CN"/>
          </a:p>
        </p:txBody>
      </p:sp>
    </p:spTree>
    <p:extLst>
      <p:ext uri="{BB962C8B-B14F-4D97-AF65-F5344CB8AC3E}">
        <p14:creationId xmlns:p14="http://schemas.microsoft.com/office/powerpoint/2010/main" val="2192082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The net torque on the flywheel about pivot point is directed toward the +-y direction, as shown on the figure. The net torque is the torque done by the weight about pivot point because the normal force exert no torque about pivot point and the friction is ignored. </a:t>
            </a:r>
          </a:p>
        </p:txBody>
      </p:sp>
      <p:sp>
        <p:nvSpPr>
          <p:cNvPr id="4" name="Slide Number Placeholder 3"/>
          <p:cNvSpPr>
            <a:spLocks noGrp="1"/>
          </p:cNvSpPr>
          <p:nvPr>
            <p:ph type="sldNum" sz="quarter" idx="5"/>
          </p:nvPr>
        </p:nvSpPr>
        <p:spPr/>
        <p:txBody>
          <a:bodyPr/>
          <a:lstStyle/>
          <a:p>
            <a:fld id="{F3F3FF9A-6375-4167-9E9C-744695517489}" type="slidenum">
              <a:rPr lang="en-US" altLang="zh-CN" smtClean="0"/>
              <a:pPr/>
              <a:t>10</a:t>
            </a:fld>
            <a:endParaRPr lang="en-US" altLang="zh-CN"/>
          </a:p>
        </p:txBody>
      </p:sp>
    </p:spTree>
    <p:extLst>
      <p:ext uri="{BB962C8B-B14F-4D97-AF65-F5344CB8AC3E}">
        <p14:creationId xmlns:p14="http://schemas.microsoft.com/office/powerpoint/2010/main" val="145202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FDF768F-7CA8-4B26-9E2B-CB2AABA300C0}" type="datetime1">
              <a:rPr lang="zh-CN" altLang="en-US"/>
              <a:pPr>
                <a:defRPr/>
              </a:pPr>
              <a:t>2022/3/22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12EC6D7-8CFF-4976-BDD2-CE5C1AC89925}" type="slidenum">
              <a:rPr lang="en-US" altLang="zh-CN"/>
              <a:pPr/>
              <a:t>‹#›</a:t>
            </a:fld>
            <a:endParaRPr lang="en-US" altLang="zh-CN"/>
          </a:p>
        </p:txBody>
      </p:sp>
    </p:spTree>
    <p:extLst>
      <p:ext uri="{BB962C8B-B14F-4D97-AF65-F5344CB8AC3E}">
        <p14:creationId xmlns:p14="http://schemas.microsoft.com/office/powerpoint/2010/main" val="287746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17B03FF-6E29-4467-823F-510ED1A40179}" type="datetime1">
              <a:rPr lang="zh-CN" altLang="en-US"/>
              <a:pPr>
                <a:defRPr/>
              </a:pPr>
              <a:t>2022/3/22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A16DD32-F0A7-4E7A-AB09-41ABC18D2FC5}" type="slidenum">
              <a:rPr lang="en-US" altLang="zh-CN"/>
              <a:pPr/>
              <a:t>‹#›</a:t>
            </a:fld>
            <a:endParaRPr lang="en-US" altLang="zh-CN"/>
          </a:p>
        </p:txBody>
      </p:sp>
    </p:spTree>
    <p:extLst>
      <p:ext uri="{BB962C8B-B14F-4D97-AF65-F5344CB8AC3E}">
        <p14:creationId xmlns:p14="http://schemas.microsoft.com/office/powerpoint/2010/main" val="37122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DD270F-9468-4E53-9DD2-F96636D2A2AC}" type="datetime1">
              <a:rPr lang="zh-CN" altLang="en-US"/>
              <a:pPr>
                <a:defRPr/>
              </a:pPr>
              <a:t>2022/3/22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9752B2-3234-43A8-A2CD-6D3BC228498F}" type="slidenum">
              <a:rPr lang="en-US" altLang="zh-CN"/>
              <a:pPr/>
              <a:t>‹#›</a:t>
            </a:fld>
            <a:endParaRPr lang="en-US" altLang="zh-CN"/>
          </a:p>
        </p:txBody>
      </p:sp>
    </p:spTree>
    <p:extLst>
      <p:ext uri="{BB962C8B-B14F-4D97-AF65-F5344CB8AC3E}">
        <p14:creationId xmlns:p14="http://schemas.microsoft.com/office/powerpoint/2010/main" val="7046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fld id="{0B7A7220-6437-4F88-BAF1-8819291E4B4B}" type="slidenum">
              <a:rPr lang="en-US" altLang="zh-CN"/>
              <a:pPr/>
              <a:t>‹#›</a:t>
            </a:fld>
            <a:endParaRPr lang="en-US" altLang="zh-CN"/>
          </a:p>
        </p:txBody>
      </p:sp>
    </p:spTree>
    <p:extLst>
      <p:ext uri="{BB962C8B-B14F-4D97-AF65-F5344CB8AC3E}">
        <p14:creationId xmlns:p14="http://schemas.microsoft.com/office/powerpoint/2010/main" val="2635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41A7B2A6-4997-4D6A-A223-B65D77C6B4A9}" type="slidenum">
              <a:rPr lang="en-US" altLang="zh-CN"/>
              <a:pPr/>
              <a:t>‹#›</a:t>
            </a:fld>
            <a:endParaRPr lang="en-US" altLang="zh-CN"/>
          </a:p>
        </p:txBody>
      </p:sp>
    </p:spTree>
    <p:extLst>
      <p:ext uri="{BB962C8B-B14F-4D97-AF65-F5344CB8AC3E}">
        <p14:creationId xmlns:p14="http://schemas.microsoft.com/office/powerpoint/2010/main" val="404671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C0AA7FCB-25E0-4642-9FC5-15584412CD88}" type="slidenum">
              <a:rPr lang="en-US" altLang="zh-CN"/>
              <a:pPr/>
              <a:t>‹#›</a:t>
            </a:fld>
            <a:endParaRPr lang="en-US" altLang="zh-CN"/>
          </a:p>
        </p:txBody>
      </p:sp>
    </p:spTree>
    <p:extLst>
      <p:ext uri="{BB962C8B-B14F-4D97-AF65-F5344CB8AC3E}">
        <p14:creationId xmlns:p14="http://schemas.microsoft.com/office/powerpoint/2010/main" val="36462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832778DB-10FB-4A2D-9448-1B600B50E2E3}" type="slidenum">
              <a:rPr lang="en-US" altLang="zh-CN"/>
              <a:pPr/>
              <a:t>‹#›</a:t>
            </a:fld>
            <a:endParaRPr lang="en-US" altLang="zh-CN"/>
          </a:p>
        </p:txBody>
      </p:sp>
    </p:spTree>
    <p:extLst>
      <p:ext uri="{BB962C8B-B14F-4D97-AF65-F5344CB8AC3E}">
        <p14:creationId xmlns:p14="http://schemas.microsoft.com/office/powerpoint/2010/main" val="258575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4F49718D-E2D3-4725-A5E2-2F5322F353DC}" type="slidenum">
              <a:rPr lang="en-US" altLang="zh-CN"/>
              <a:pPr/>
              <a:t>‹#›</a:t>
            </a:fld>
            <a:endParaRPr lang="en-US" altLang="zh-CN"/>
          </a:p>
        </p:txBody>
      </p:sp>
    </p:spTree>
    <p:extLst>
      <p:ext uri="{BB962C8B-B14F-4D97-AF65-F5344CB8AC3E}">
        <p14:creationId xmlns:p14="http://schemas.microsoft.com/office/powerpoint/2010/main" val="40018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E15AE13C-F5BB-4430-9442-93650DD5431A}" type="slidenum">
              <a:rPr lang="en-US" altLang="zh-CN"/>
              <a:pPr/>
              <a:t>‹#›</a:t>
            </a:fld>
            <a:endParaRPr lang="en-US" altLang="zh-CN"/>
          </a:p>
        </p:txBody>
      </p:sp>
    </p:spTree>
    <p:extLst>
      <p:ext uri="{BB962C8B-B14F-4D97-AF65-F5344CB8AC3E}">
        <p14:creationId xmlns:p14="http://schemas.microsoft.com/office/powerpoint/2010/main" val="183917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F6A5F0E-E60F-40BD-BC8B-FC0730CB25A7}" type="slidenum">
              <a:rPr lang="en-US" altLang="zh-CN"/>
              <a:pPr/>
              <a:t>‹#›</a:t>
            </a:fld>
            <a:endParaRPr lang="en-US" altLang="zh-CN"/>
          </a:p>
        </p:txBody>
      </p:sp>
    </p:spTree>
    <p:extLst>
      <p:ext uri="{BB962C8B-B14F-4D97-AF65-F5344CB8AC3E}">
        <p14:creationId xmlns:p14="http://schemas.microsoft.com/office/powerpoint/2010/main" val="82103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6ABD4CD9-0989-422B-9E86-4088C485D669}" type="slidenum">
              <a:rPr lang="en-US" altLang="zh-CN"/>
              <a:pPr/>
              <a:t>‹#›</a:t>
            </a:fld>
            <a:endParaRPr lang="en-US" altLang="zh-CN"/>
          </a:p>
        </p:txBody>
      </p:sp>
    </p:spTree>
    <p:extLst>
      <p:ext uri="{BB962C8B-B14F-4D97-AF65-F5344CB8AC3E}">
        <p14:creationId xmlns:p14="http://schemas.microsoft.com/office/powerpoint/2010/main" val="29265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E085847-AE31-4ED9-A95B-B00EF22FCFC8}" type="datetime1">
              <a:rPr lang="zh-CN" altLang="en-US"/>
              <a:pPr>
                <a:defRPr/>
              </a:pPr>
              <a:t>2022/3/22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C2ABFA4-10C2-4FE8-88E0-8ED92AAC6A7C}" type="slidenum">
              <a:rPr lang="en-US" altLang="zh-CN"/>
              <a:pPr/>
              <a:t>‹#›</a:t>
            </a:fld>
            <a:endParaRPr lang="en-US" altLang="zh-CN"/>
          </a:p>
        </p:txBody>
      </p:sp>
    </p:spTree>
    <p:extLst>
      <p:ext uri="{BB962C8B-B14F-4D97-AF65-F5344CB8AC3E}">
        <p14:creationId xmlns:p14="http://schemas.microsoft.com/office/powerpoint/2010/main" val="135754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CD426218-9703-410F-BF68-E4DC0EE5DB1A}" type="slidenum">
              <a:rPr lang="en-US" altLang="zh-CN"/>
              <a:pPr/>
              <a:t>‹#›</a:t>
            </a:fld>
            <a:endParaRPr lang="en-US" altLang="zh-CN"/>
          </a:p>
        </p:txBody>
      </p:sp>
    </p:spTree>
    <p:extLst>
      <p:ext uri="{BB962C8B-B14F-4D97-AF65-F5344CB8AC3E}">
        <p14:creationId xmlns:p14="http://schemas.microsoft.com/office/powerpoint/2010/main" val="155710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65DA7419-65A3-4AF2-9D91-BDFD9602CE81}" type="slidenum">
              <a:rPr lang="en-US" altLang="zh-CN"/>
              <a:pPr/>
              <a:t>‹#›</a:t>
            </a:fld>
            <a:endParaRPr lang="en-US" altLang="zh-CN"/>
          </a:p>
        </p:txBody>
      </p:sp>
    </p:spTree>
    <p:extLst>
      <p:ext uri="{BB962C8B-B14F-4D97-AF65-F5344CB8AC3E}">
        <p14:creationId xmlns:p14="http://schemas.microsoft.com/office/powerpoint/2010/main" val="2763626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53E622E8-026F-4F02-8533-DBEBE3584F4A}" type="slidenum">
              <a:rPr lang="en-US" altLang="zh-CN"/>
              <a:pPr/>
              <a:t>‹#›</a:t>
            </a:fld>
            <a:endParaRPr lang="en-US" altLang="zh-CN"/>
          </a:p>
        </p:txBody>
      </p:sp>
    </p:spTree>
    <p:extLst>
      <p:ext uri="{BB962C8B-B14F-4D97-AF65-F5344CB8AC3E}">
        <p14:creationId xmlns:p14="http://schemas.microsoft.com/office/powerpoint/2010/main" val="15992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fld id="{A8896DC2-B477-4822-AAA8-629893319401}" type="slidenum">
              <a:rPr lang="en-US" altLang="zh-CN"/>
              <a:pPr/>
              <a:t>‹#›</a:t>
            </a:fld>
            <a:endParaRPr lang="en-US" altLang="zh-CN"/>
          </a:p>
        </p:txBody>
      </p:sp>
    </p:spTree>
    <p:extLst>
      <p:ext uri="{BB962C8B-B14F-4D97-AF65-F5344CB8AC3E}">
        <p14:creationId xmlns:p14="http://schemas.microsoft.com/office/powerpoint/2010/main" val="37698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6AB0FE3-F487-4B14-8710-963B66AB09BF}" type="datetime1">
              <a:rPr lang="zh-CN" altLang="en-US"/>
              <a:pPr>
                <a:defRPr/>
              </a:pPr>
              <a:t>2022/3/22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0B106F-69AD-445D-93E5-C269F8A89581}" type="slidenum">
              <a:rPr lang="en-US" altLang="zh-CN"/>
              <a:pPr/>
              <a:t>‹#›</a:t>
            </a:fld>
            <a:endParaRPr lang="en-US" altLang="zh-CN"/>
          </a:p>
        </p:txBody>
      </p:sp>
    </p:spTree>
    <p:extLst>
      <p:ext uri="{BB962C8B-B14F-4D97-AF65-F5344CB8AC3E}">
        <p14:creationId xmlns:p14="http://schemas.microsoft.com/office/powerpoint/2010/main" val="135146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EA24EDE-F396-4068-9A17-2AF7669B3DDB}" type="datetime1">
              <a:rPr lang="zh-CN" altLang="en-US"/>
              <a:pPr>
                <a:defRPr/>
              </a:pPr>
              <a:t>2022/3/22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71297C2-F457-4F43-9679-88564384D7C4}" type="slidenum">
              <a:rPr lang="en-US" altLang="zh-CN"/>
              <a:pPr/>
              <a:t>‹#›</a:t>
            </a:fld>
            <a:endParaRPr lang="en-US" altLang="zh-CN"/>
          </a:p>
        </p:txBody>
      </p:sp>
    </p:spTree>
    <p:extLst>
      <p:ext uri="{BB962C8B-B14F-4D97-AF65-F5344CB8AC3E}">
        <p14:creationId xmlns:p14="http://schemas.microsoft.com/office/powerpoint/2010/main" val="32553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484CABC-5624-4211-81E7-658FC5E28B93}" type="datetime1">
              <a:rPr lang="zh-CN" altLang="en-US"/>
              <a:pPr>
                <a:defRPr/>
              </a:pPr>
              <a:t>2022/3/22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FA11104-6BCF-44D1-B09C-AC73D1E1FAAB}" type="slidenum">
              <a:rPr lang="en-US" altLang="zh-CN"/>
              <a:pPr/>
              <a:t>‹#›</a:t>
            </a:fld>
            <a:endParaRPr lang="en-US" altLang="zh-CN"/>
          </a:p>
        </p:txBody>
      </p:sp>
    </p:spTree>
    <p:extLst>
      <p:ext uri="{BB962C8B-B14F-4D97-AF65-F5344CB8AC3E}">
        <p14:creationId xmlns:p14="http://schemas.microsoft.com/office/powerpoint/2010/main" val="6508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C29175-4D35-41C3-A8F6-92F11549C079}" type="datetime1">
              <a:rPr lang="zh-CN" altLang="en-US"/>
              <a:pPr>
                <a:defRPr/>
              </a:pPr>
              <a:t>2022/3/22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A7C27AC-EE6E-44BE-9CC1-C3536CB38AC5}" type="slidenum">
              <a:rPr lang="en-US" altLang="zh-CN"/>
              <a:pPr/>
              <a:t>‹#›</a:t>
            </a:fld>
            <a:endParaRPr lang="en-US" altLang="zh-CN"/>
          </a:p>
        </p:txBody>
      </p:sp>
    </p:spTree>
    <p:extLst>
      <p:ext uri="{BB962C8B-B14F-4D97-AF65-F5344CB8AC3E}">
        <p14:creationId xmlns:p14="http://schemas.microsoft.com/office/powerpoint/2010/main" val="24298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3995A-1257-48F6-BD21-856BB70ABD58}" type="datetime1">
              <a:rPr lang="zh-CN" altLang="en-US"/>
              <a:pPr>
                <a:defRPr/>
              </a:pPr>
              <a:t>2022/3/22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1F686C9-9BF1-44F7-AA95-1DD17F3594B2}" type="slidenum">
              <a:rPr lang="en-US" altLang="zh-CN"/>
              <a:pPr/>
              <a:t>‹#›</a:t>
            </a:fld>
            <a:endParaRPr lang="en-US" altLang="zh-CN"/>
          </a:p>
        </p:txBody>
      </p:sp>
    </p:spTree>
    <p:extLst>
      <p:ext uri="{BB962C8B-B14F-4D97-AF65-F5344CB8AC3E}">
        <p14:creationId xmlns:p14="http://schemas.microsoft.com/office/powerpoint/2010/main" val="16821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673362D-1655-4209-B1AC-3D73B79B601E}" type="datetime1">
              <a:rPr lang="zh-CN" altLang="en-US"/>
              <a:pPr>
                <a:defRPr/>
              </a:pPr>
              <a:t>2022/3/22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4DE65FD-825F-439D-BF48-95742B95CD1D}" type="slidenum">
              <a:rPr lang="en-US" altLang="zh-CN"/>
              <a:pPr/>
              <a:t>‹#›</a:t>
            </a:fld>
            <a:endParaRPr lang="en-US" altLang="zh-CN"/>
          </a:p>
        </p:txBody>
      </p:sp>
    </p:spTree>
    <p:extLst>
      <p:ext uri="{BB962C8B-B14F-4D97-AF65-F5344CB8AC3E}">
        <p14:creationId xmlns:p14="http://schemas.microsoft.com/office/powerpoint/2010/main" val="3270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D90CBAD-8FF6-4F49-8242-C98165052A60}" type="datetime1">
              <a:rPr lang="zh-CN" altLang="en-US"/>
              <a:pPr>
                <a:defRPr/>
              </a:pPr>
              <a:t>2022/3/22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457F9F-9E6F-4E6A-85E9-D0A6E1DBD651}" type="slidenum">
              <a:rPr lang="en-US" altLang="zh-CN"/>
              <a:pPr/>
              <a:t>‹#›</a:t>
            </a:fld>
            <a:endParaRPr lang="en-US" altLang="zh-CN"/>
          </a:p>
        </p:txBody>
      </p:sp>
    </p:spTree>
    <p:extLst>
      <p:ext uri="{BB962C8B-B14F-4D97-AF65-F5344CB8AC3E}">
        <p14:creationId xmlns:p14="http://schemas.microsoft.com/office/powerpoint/2010/main" val="2013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fld id="{48A79F31-419B-492A-B622-CBCBF58D5741}" type="datetime1">
              <a:rPr lang="zh-CN" altLang="en-US"/>
              <a:pPr>
                <a:defRPr/>
              </a:pPr>
              <a:t>2022/3/22</a:t>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pPr/>
              <a:t>‹#›</a:t>
            </a:fld>
            <a:endParaRPr lang="en-US" altLang="zh-CN"/>
          </a:p>
        </p:txBody>
      </p:sp>
      <p:pic>
        <p:nvPicPr>
          <p:cNvPr id="9223" name="Picture 7" descr="图片1"/>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pPr/>
              <a:t>‹#›</a:t>
            </a:fld>
            <a:endParaRPr lang="en-US" altLang="zh-CN"/>
          </a:p>
        </p:txBody>
      </p:sp>
      <p:grpSp>
        <p:nvGrpSpPr>
          <p:cNvPr id="10243" name="Group 17"/>
          <p:cNvGrpSpPr>
            <a:grpSpLocks/>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611.png"/><Relationship Id="rId3" Type="http://schemas.openxmlformats.org/officeDocument/2006/relationships/image" Target="../media/image5.png"/><Relationship Id="rId7" Type="http://schemas.openxmlformats.org/officeDocument/2006/relationships/image" Target="../media/image609.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08.png"/><Relationship Id="rId5" Type="http://schemas.openxmlformats.org/officeDocument/2006/relationships/image" Target="../media/image607.png"/><Relationship Id="rId10" Type="http://schemas.openxmlformats.org/officeDocument/2006/relationships/image" Target="../media/image613.png"/><Relationship Id="rId4" Type="http://schemas.openxmlformats.org/officeDocument/2006/relationships/image" Target="../media/image606.png"/><Relationship Id="rId9" Type="http://schemas.openxmlformats.org/officeDocument/2006/relationships/image" Target="../media/image612.png"/></Relationships>
</file>

<file path=ppt/slides/_rels/slide11.xml.rels><?xml version="1.0" encoding="UTF-8" standalone="yes"?>
<Relationships xmlns="http://schemas.openxmlformats.org/package/2006/relationships"><Relationship Id="rId8" Type="http://schemas.openxmlformats.org/officeDocument/2006/relationships/image" Target="../media/image611.png"/><Relationship Id="rId3" Type="http://schemas.openxmlformats.org/officeDocument/2006/relationships/image" Target="../media/image5.png"/><Relationship Id="rId7" Type="http://schemas.openxmlformats.org/officeDocument/2006/relationships/image" Target="../media/image60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608.png"/><Relationship Id="rId11" Type="http://schemas.openxmlformats.org/officeDocument/2006/relationships/image" Target="../media/image615.png"/><Relationship Id="rId5" Type="http://schemas.openxmlformats.org/officeDocument/2006/relationships/image" Target="../media/image607.png"/><Relationship Id="rId10" Type="http://schemas.openxmlformats.org/officeDocument/2006/relationships/image" Target="../media/image614.png"/><Relationship Id="rId4" Type="http://schemas.openxmlformats.org/officeDocument/2006/relationships/image" Target="../media/image606.png"/><Relationship Id="rId9" Type="http://schemas.openxmlformats.org/officeDocument/2006/relationships/image" Target="../media/image612.png"/></Relationships>
</file>

<file path=ppt/slides/_rels/slide12.xml.rels><?xml version="1.0" encoding="UTF-8" standalone="yes"?>
<Relationships xmlns="http://schemas.openxmlformats.org/package/2006/relationships"><Relationship Id="rId8" Type="http://schemas.openxmlformats.org/officeDocument/2006/relationships/image" Target="../media/image611.png"/><Relationship Id="rId13" Type="http://schemas.openxmlformats.org/officeDocument/2006/relationships/image" Target="../media/image617.png"/><Relationship Id="rId18" Type="http://schemas.openxmlformats.org/officeDocument/2006/relationships/image" Target="../media/image622.png"/><Relationship Id="rId3" Type="http://schemas.openxmlformats.org/officeDocument/2006/relationships/image" Target="../media/image5.png"/><Relationship Id="rId7" Type="http://schemas.openxmlformats.org/officeDocument/2006/relationships/image" Target="../media/image609.png"/><Relationship Id="rId12" Type="http://schemas.openxmlformats.org/officeDocument/2006/relationships/image" Target="../media/image616.png"/><Relationship Id="rId17" Type="http://schemas.openxmlformats.org/officeDocument/2006/relationships/image" Target="../media/image621.png"/><Relationship Id="rId2" Type="http://schemas.openxmlformats.org/officeDocument/2006/relationships/notesSlide" Target="../notesSlides/notesSlide11.xml"/><Relationship Id="rId16" Type="http://schemas.openxmlformats.org/officeDocument/2006/relationships/image" Target="../media/image620.png"/><Relationship Id="rId1" Type="http://schemas.openxmlformats.org/officeDocument/2006/relationships/slideLayout" Target="../slideLayouts/slideLayout13.xml"/><Relationship Id="rId6" Type="http://schemas.openxmlformats.org/officeDocument/2006/relationships/image" Target="../media/image608.png"/><Relationship Id="rId11" Type="http://schemas.openxmlformats.org/officeDocument/2006/relationships/image" Target="../media/image615.png"/><Relationship Id="rId5" Type="http://schemas.openxmlformats.org/officeDocument/2006/relationships/image" Target="../media/image607.png"/><Relationship Id="rId15" Type="http://schemas.openxmlformats.org/officeDocument/2006/relationships/image" Target="../media/image619.png"/><Relationship Id="rId10" Type="http://schemas.openxmlformats.org/officeDocument/2006/relationships/image" Target="../media/image614.png"/><Relationship Id="rId4" Type="http://schemas.openxmlformats.org/officeDocument/2006/relationships/image" Target="../media/image606.png"/><Relationship Id="rId9" Type="http://schemas.openxmlformats.org/officeDocument/2006/relationships/image" Target="../media/image612.png"/><Relationship Id="rId14" Type="http://schemas.openxmlformats.org/officeDocument/2006/relationships/image" Target="../media/image618.png"/></Relationships>
</file>

<file path=ppt/slides/_rels/slide13.xml.rels><?xml version="1.0" encoding="UTF-8" standalone="yes"?>
<Relationships xmlns="http://schemas.openxmlformats.org/package/2006/relationships"><Relationship Id="rId8" Type="http://schemas.openxmlformats.org/officeDocument/2006/relationships/image" Target="../media/image611.png"/><Relationship Id="rId13" Type="http://schemas.openxmlformats.org/officeDocument/2006/relationships/image" Target="../media/image617.png"/><Relationship Id="rId18" Type="http://schemas.openxmlformats.org/officeDocument/2006/relationships/image" Target="../media/image623.png"/><Relationship Id="rId3" Type="http://schemas.openxmlformats.org/officeDocument/2006/relationships/image" Target="../media/image5.png"/><Relationship Id="rId7" Type="http://schemas.openxmlformats.org/officeDocument/2006/relationships/image" Target="../media/image609.png"/><Relationship Id="rId12" Type="http://schemas.openxmlformats.org/officeDocument/2006/relationships/image" Target="../media/image616.png"/><Relationship Id="rId17" Type="http://schemas.openxmlformats.org/officeDocument/2006/relationships/image" Target="../media/image621.png"/><Relationship Id="rId2" Type="http://schemas.openxmlformats.org/officeDocument/2006/relationships/notesSlide" Target="../notesSlides/notesSlide12.xml"/><Relationship Id="rId16" Type="http://schemas.openxmlformats.org/officeDocument/2006/relationships/image" Target="../media/image620.png"/><Relationship Id="rId1" Type="http://schemas.openxmlformats.org/officeDocument/2006/relationships/slideLayout" Target="../slideLayouts/slideLayout13.xml"/><Relationship Id="rId6" Type="http://schemas.openxmlformats.org/officeDocument/2006/relationships/image" Target="../media/image608.png"/><Relationship Id="rId11" Type="http://schemas.openxmlformats.org/officeDocument/2006/relationships/image" Target="../media/image615.png"/><Relationship Id="rId5" Type="http://schemas.openxmlformats.org/officeDocument/2006/relationships/image" Target="../media/image607.png"/><Relationship Id="rId15" Type="http://schemas.openxmlformats.org/officeDocument/2006/relationships/image" Target="../media/image619.png"/><Relationship Id="rId10" Type="http://schemas.openxmlformats.org/officeDocument/2006/relationships/image" Target="../media/image614.png"/><Relationship Id="rId19" Type="http://schemas.openxmlformats.org/officeDocument/2006/relationships/image" Target="../media/image622.png"/><Relationship Id="rId4" Type="http://schemas.openxmlformats.org/officeDocument/2006/relationships/image" Target="../media/image606.png"/><Relationship Id="rId9" Type="http://schemas.openxmlformats.org/officeDocument/2006/relationships/image" Target="../media/image612.png"/><Relationship Id="rId14" Type="http://schemas.openxmlformats.org/officeDocument/2006/relationships/image" Target="../media/image618.png"/></Relationships>
</file>

<file path=ppt/slides/_rels/slide14.xml.rels><?xml version="1.0" encoding="UTF-8" standalone="yes"?>
<Relationships xmlns="http://schemas.openxmlformats.org/package/2006/relationships"><Relationship Id="rId8" Type="http://schemas.openxmlformats.org/officeDocument/2006/relationships/image" Target="../media/image611.png"/><Relationship Id="rId13" Type="http://schemas.openxmlformats.org/officeDocument/2006/relationships/image" Target="../media/image617.png"/><Relationship Id="rId18" Type="http://schemas.openxmlformats.org/officeDocument/2006/relationships/image" Target="../media/image623.png"/><Relationship Id="rId3" Type="http://schemas.openxmlformats.org/officeDocument/2006/relationships/image" Target="../media/image5.png"/><Relationship Id="rId7" Type="http://schemas.openxmlformats.org/officeDocument/2006/relationships/image" Target="../media/image609.png"/><Relationship Id="rId12" Type="http://schemas.openxmlformats.org/officeDocument/2006/relationships/image" Target="../media/image616.png"/><Relationship Id="rId17" Type="http://schemas.openxmlformats.org/officeDocument/2006/relationships/image" Target="../media/image621.png"/><Relationship Id="rId2" Type="http://schemas.openxmlformats.org/officeDocument/2006/relationships/notesSlide" Target="../notesSlides/notesSlide13.xml"/><Relationship Id="rId16" Type="http://schemas.openxmlformats.org/officeDocument/2006/relationships/image" Target="../media/image620.png"/><Relationship Id="rId1" Type="http://schemas.openxmlformats.org/officeDocument/2006/relationships/slideLayout" Target="../slideLayouts/slideLayout13.xml"/><Relationship Id="rId6" Type="http://schemas.openxmlformats.org/officeDocument/2006/relationships/image" Target="../media/image608.png"/><Relationship Id="rId11" Type="http://schemas.openxmlformats.org/officeDocument/2006/relationships/image" Target="../media/image615.png"/><Relationship Id="rId5" Type="http://schemas.openxmlformats.org/officeDocument/2006/relationships/image" Target="../media/image607.png"/><Relationship Id="rId15" Type="http://schemas.openxmlformats.org/officeDocument/2006/relationships/image" Target="../media/image619.png"/><Relationship Id="rId10" Type="http://schemas.openxmlformats.org/officeDocument/2006/relationships/image" Target="../media/image614.png"/><Relationship Id="rId19" Type="http://schemas.openxmlformats.org/officeDocument/2006/relationships/image" Target="../media/image622.png"/><Relationship Id="rId4" Type="http://schemas.openxmlformats.org/officeDocument/2006/relationships/image" Target="../media/image606.png"/><Relationship Id="rId9" Type="http://schemas.openxmlformats.org/officeDocument/2006/relationships/image" Target="../media/image612.png"/><Relationship Id="rId14" Type="http://schemas.openxmlformats.org/officeDocument/2006/relationships/image" Target="../media/image618.png"/></Relationships>
</file>

<file path=ppt/slides/_rels/slide15.xml.rels><?xml version="1.0" encoding="UTF-8" standalone="yes"?>
<Relationships xmlns="http://schemas.openxmlformats.org/package/2006/relationships"><Relationship Id="rId8" Type="http://schemas.openxmlformats.org/officeDocument/2006/relationships/image" Target="../media/image5220.png"/><Relationship Id="rId13" Type="http://schemas.openxmlformats.org/officeDocument/2006/relationships/image" Target="../media/image5270.png"/><Relationship Id="rId3" Type="http://schemas.openxmlformats.org/officeDocument/2006/relationships/image" Target="../media/image5.png"/><Relationship Id="rId7" Type="http://schemas.openxmlformats.org/officeDocument/2006/relationships/image" Target="../media/image5170.png"/><Relationship Id="rId12" Type="http://schemas.openxmlformats.org/officeDocument/2006/relationships/image" Target="../media/image5260.png"/><Relationship Id="rId2" Type="http://schemas.openxmlformats.org/officeDocument/2006/relationships/notesSlide" Target="../notesSlides/notesSlide14.xml"/><Relationship Id="rId16" Type="http://schemas.openxmlformats.org/officeDocument/2006/relationships/image" Target="../media/image5310.png"/><Relationship Id="rId1" Type="http://schemas.openxmlformats.org/officeDocument/2006/relationships/slideLayout" Target="../slideLayouts/slideLayout13.xml"/><Relationship Id="rId6" Type="http://schemas.openxmlformats.org/officeDocument/2006/relationships/image" Target="../media/image5160.png"/><Relationship Id="rId11" Type="http://schemas.openxmlformats.org/officeDocument/2006/relationships/image" Target="../media/image5250.png"/><Relationship Id="rId5" Type="http://schemas.openxmlformats.org/officeDocument/2006/relationships/image" Target="../media/image5150.png"/><Relationship Id="rId15" Type="http://schemas.openxmlformats.org/officeDocument/2006/relationships/image" Target="../media/image5290.png"/><Relationship Id="rId10" Type="http://schemas.openxmlformats.org/officeDocument/2006/relationships/image" Target="../media/image5240.png"/><Relationship Id="rId4" Type="http://schemas.openxmlformats.org/officeDocument/2006/relationships/image" Target="../media/image5140.png"/><Relationship Id="rId9" Type="http://schemas.openxmlformats.org/officeDocument/2006/relationships/image" Target="../media/image5230.png"/><Relationship Id="rId14" Type="http://schemas.openxmlformats.org/officeDocument/2006/relationships/image" Target="../media/image5280.png"/></Relationships>
</file>

<file path=ppt/slides/_rels/slide16.xml.rels><?xml version="1.0" encoding="UTF-8" standalone="yes"?>
<Relationships xmlns="http://schemas.openxmlformats.org/package/2006/relationships"><Relationship Id="rId8" Type="http://schemas.openxmlformats.org/officeDocument/2006/relationships/image" Target="../media/image616.png"/><Relationship Id="rId13" Type="http://schemas.openxmlformats.org/officeDocument/2006/relationships/image" Target="../media/image621.png"/><Relationship Id="rId3" Type="http://schemas.openxmlformats.org/officeDocument/2006/relationships/image" Target="../media/image5.png"/><Relationship Id="rId7" Type="http://schemas.openxmlformats.org/officeDocument/2006/relationships/image" Target="../media/image611.png"/><Relationship Id="rId12" Type="http://schemas.openxmlformats.org/officeDocument/2006/relationships/image" Target="../media/image620.png"/><Relationship Id="rId17" Type="http://schemas.openxmlformats.org/officeDocument/2006/relationships/image" Target="../media/image625.png"/><Relationship Id="rId2" Type="http://schemas.openxmlformats.org/officeDocument/2006/relationships/notesSlide" Target="../notesSlides/notesSlide15.xml"/><Relationship Id="rId16" Type="http://schemas.openxmlformats.org/officeDocument/2006/relationships/image" Target="../media/image624.png"/><Relationship Id="rId1" Type="http://schemas.openxmlformats.org/officeDocument/2006/relationships/slideLayout" Target="../slideLayouts/slideLayout13.xml"/><Relationship Id="rId6" Type="http://schemas.openxmlformats.org/officeDocument/2006/relationships/image" Target="../media/image609.png"/><Relationship Id="rId11" Type="http://schemas.openxmlformats.org/officeDocument/2006/relationships/image" Target="../media/image619.png"/><Relationship Id="rId5" Type="http://schemas.openxmlformats.org/officeDocument/2006/relationships/image" Target="../media/image608.png"/><Relationship Id="rId15" Type="http://schemas.openxmlformats.org/officeDocument/2006/relationships/image" Target="../media/image622.png"/><Relationship Id="rId10" Type="http://schemas.openxmlformats.org/officeDocument/2006/relationships/image" Target="../media/image618.png"/><Relationship Id="rId4" Type="http://schemas.openxmlformats.org/officeDocument/2006/relationships/image" Target="../media/image607.png"/><Relationship Id="rId9" Type="http://schemas.openxmlformats.org/officeDocument/2006/relationships/image" Target="../media/image617.png"/><Relationship Id="rId14" Type="http://schemas.openxmlformats.org/officeDocument/2006/relationships/image" Target="../media/image623.png"/></Relationships>
</file>

<file path=ppt/slides/_rels/slide17.xml.rels><?xml version="1.0" encoding="UTF-8" standalone="yes"?>
<Relationships xmlns="http://schemas.openxmlformats.org/package/2006/relationships"><Relationship Id="rId8" Type="http://schemas.openxmlformats.org/officeDocument/2006/relationships/image" Target="../media/image631.png"/><Relationship Id="rId3" Type="http://schemas.openxmlformats.org/officeDocument/2006/relationships/image" Target="../media/image626.png"/><Relationship Id="rId7" Type="http://schemas.openxmlformats.org/officeDocument/2006/relationships/image" Target="../media/image630.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29.png"/><Relationship Id="rId11" Type="http://schemas.openxmlformats.org/officeDocument/2006/relationships/image" Target="../media/image634.png"/><Relationship Id="rId5" Type="http://schemas.openxmlformats.org/officeDocument/2006/relationships/image" Target="../media/image628.png"/><Relationship Id="rId10" Type="http://schemas.openxmlformats.org/officeDocument/2006/relationships/image" Target="../media/image633.png"/><Relationship Id="rId4" Type="http://schemas.openxmlformats.org/officeDocument/2006/relationships/image" Target="../media/image627.png"/><Relationship Id="rId9" Type="http://schemas.openxmlformats.org/officeDocument/2006/relationships/image" Target="../media/image632.png"/></Relationships>
</file>

<file path=ppt/slides/_rels/slide18.xml.rels><?xml version="1.0" encoding="UTF-8" standalone="yes"?>
<Relationships xmlns="http://schemas.openxmlformats.org/package/2006/relationships"><Relationship Id="rId8" Type="http://schemas.openxmlformats.org/officeDocument/2006/relationships/image" Target="../media/image631.png"/><Relationship Id="rId13" Type="http://schemas.openxmlformats.org/officeDocument/2006/relationships/image" Target="../media/image637.png"/><Relationship Id="rId3" Type="http://schemas.openxmlformats.org/officeDocument/2006/relationships/image" Target="../media/image626.png"/><Relationship Id="rId7" Type="http://schemas.openxmlformats.org/officeDocument/2006/relationships/image" Target="../media/image630.png"/><Relationship Id="rId12" Type="http://schemas.openxmlformats.org/officeDocument/2006/relationships/image" Target="../media/image636.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629.png"/><Relationship Id="rId11" Type="http://schemas.openxmlformats.org/officeDocument/2006/relationships/image" Target="../media/image635.png"/><Relationship Id="rId5" Type="http://schemas.openxmlformats.org/officeDocument/2006/relationships/image" Target="../media/image628.png"/><Relationship Id="rId10" Type="http://schemas.openxmlformats.org/officeDocument/2006/relationships/image" Target="../media/image633.png"/><Relationship Id="rId4" Type="http://schemas.openxmlformats.org/officeDocument/2006/relationships/image" Target="../media/image627.png"/><Relationship Id="rId9" Type="http://schemas.openxmlformats.org/officeDocument/2006/relationships/image" Target="../media/image632.png"/></Relationships>
</file>

<file path=ppt/slides/_rels/slide19.xml.rels><?xml version="1.0" encoding="UTF-8" standalone="yes"?>
<Relationships xmlns="http://schemas.openxmlformats.org/package/2006/relationships"><Relationship Id="rId8" Type="http://schemas.openxmlformats.org/officeDocument/2006/relationships/image" Target="../media/image631.png"/><Relationship Id="rId3" Type="http://schemas.openxmlformats.org/officeDocument/2006/relationships/image" Target="../media/image626.png"/><Relationship Id="rId7" Type="http://schemas.openxmlformats.org/officeDocument/2006/relationships/image" Target="../media/image630.png"/><Relationship Id="rId12" Type="http://schemas.openxmlformats.org/officeDocument/2006/relationships/image" Target="../media/image638.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29.png"/><Relationship Id="rId11" Type="http://schemas.openxmlformats.org/officeDocument/2006/relationships/image" Target="../media/image635.png"/><Relationship Id="rId5" Type="http://schemas.openxmlformats.org/officeDocument/2006/relationships/image" Target="../media/image628.png"/><Relationship Id="rId10" Type="http://schemas.openxmlformats.org/officeDocument/2006/relationships/image" Target="../media/image633.png"/><Relationship Id="rId4" Type="http://schemas.openxmlformats.org/officeDocument/2006/relationships/image" Target="../media/image627.png"/><Relationship Id="rId9" Type="http://schemas.openxmlformats.org/officeDocument/2006/relationships/image" Target="../media/image63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930.png"/></Relationships>
</file>

<file path=ppt/slides/_rels/slide20.xml.rels><?xml version="1.0" encoding="UTF-8" standalone="yes"?>
<Relationships xmlns="http://schemas.openxmlformats.org/package/2006/relationships"><Relationship Id="rId8" Type="http://schemas.openxmlformats.org/officeDocument/2006/relationships/image" Target="../media/image631.png"/><Relationship Id="rId13" Type="http://schemas.openxmlformats.org/officeDocument/2006/relationships/image" Target="../media/image639.png"/><Relationship Id="rId3" Type="http://schemas.openxmlformats.org/officeDocument/2006/relationships/image" Target="../media/image626.png"/><Relationship Id="rId7" Type="http://schemas.openxmlformats.org/officeDocument/2006/relationships/image" Target="../media/image630.png"/><Relationship Id="rId12" Type="http://schemas.openxmlformats.org/officeDocument/2006/relationships/image" Target="../media/image638.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629.png"/><Relationship Id="rId11" Type="http://schemas.openxmlformats.org/officeDocument/2006/relationships/image" Target="../media/image635.png"/><Relationship Id="rId5" Type="http://schemas.openxmlformats.org/officeDocument/2006/relationships/image" Target="../media/image628.png"/><Relationship Id="rId10" Type="http://schemas.openxmlformats.org/officeDocument/2006/relationships/image" Target="../media/image633.png"/><Relationship Id="rId4" Type="http://schemas.openxmlformats.org/officeDocument/2006/relationships/image" Target="../media/image627.png"/><Relationship Id="rId9" Type="http://schemas.openxmlformats.org/officeDocument/2006/relationships/image" Target="../media/image632.png"/><Relationship Id="rId14" Type="http://schemas.openxmlformats.org/officeDocument/2006/relationships/image" Target="../media/image641.png"/></Relationships>
</file>

<file path=ppt/slides/_rels/slide21.xml.rels><?xml version="1.0" encoding="UTF-8" standalone="yes"?>
<Relationships xmlns="http://schemas.openxmlformats.org/package/2006/relationships"><Relationship Id="rId13" Type="http://schemas.openxmlformats.org/officeDocument/2006/relationships/image" Target="../media/image5450.png"/><Relationship Id="rId18" Type="http://schemas.openxmlformats.org/officeDocument/2006/relationships/image" Target="../media/image644.png"/><Relationship Id="rId12" Type="http://schemas.openxmlformats.org/officeDocument/2006/relationships/image" Target="../media/image5440.png"/><Relationship Id="rId17" Type="http://schemas.openxmlformats.org/officeDocument/2006/relationships/image" Target="../media/image643.png"/><Relationship Id="rId2" Type="http://schemas.openxmlformats.org/officeDocument/2006/relationships/notesSlide" Target="../notesSlides/notesSlide20.xml"/><Relationship Id="rId16" Type="http://schemas.openxmlformats.org/officeDocument/2006/relationships/image" Target="../media/image642.png"/><Relationship Id="rId1" Type="http://schemas.openxmlformats.org/officeDocument/2006/relationships/slideLayout" Target="../slideLayouts/slideLayout13.xml"/><Relationship Id="rId15" Type="http://schemas.openxmlformats.org/officeDocument/2006/relationships/image" Target="../media/image5.png"/><Relationship Id="rId19" Type="http://schemas.openxmlformats.org/officeDocument/2006/relationships/image" Target="../media/image645.png"/><Relationship Id="rId14" Type="http://schemas.openxmlformats.org/officeDocument/2006/relationships/image" Target="../media/image546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https://www.sciencedirect.com/topics/earth-and-planetary-sciences/precessi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48.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649.png"/></Relationships>
</file>

<file path=ppt/slides/_rels/slide25.xml.rels><?xml version="1.0" encoding="UTF-8" standalone="yes"?>
<Relationships xmlns="http://schemas.openxmlformats.org/package/2006/relationships"><Relationship Id="rId3" Type="http://schemas.openxmlformats.org/officeDocument/2006/relationships/image" Target="../media/image648.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652.png"/><Relationship Id="rId5" Type="http://schemas.openxmlformats.org/officeDocument/2006/relationships/image" Target="../media/image651.png"/><Relationship Id="rId4" Type="http://schemas.openxmlformats.org/officeDocument/2006/relationships/image" Target="../media/image649.png"/></Relationships>
</file>

<file path=ppt/slides/_rels/slide26.xml.rels><?xml version="1.0" encoding="UTF-8" standalone="yes"?>
<Relationships xmlns="http://schemas.openxmlformats.org/package/2006/relationships"><Relationship Id="rId8" Type="http://schemas.openxmlformats.org/officeDocument/2006/relationships/image" Target="../media/image648.png"/><Relationship Id="rId3" Type="http://schemas.openxmlformats.org/officeDocument/2006/relationships/image" Target="../media/image653.png"/><Relationship Id="rId7" Type="http://schemas.openxmlformats.org/officeDocument/2006/relationships/image" Target="../media/image652.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651.png"/><Relationship Id="rId5" Type="http://schemas.openxmlformats.org/officeDocument/2006/relationships/image" Target="../media/image655.png"/><Relationship Id="rId4" Type="http://schemas.openxmlformats.org/officeDocument/2006/relationships/image" Target="../media/image654.png"/></Relationships>
</file>

<file path=ppt/slides/_rels/slide27.xml.rels><?xml version="1.0" encoding="UTF-8" standalone="yes"?>
<Relationships xmlns="http://schemas.openxmlformats.org/package/2006/relationships"><Relationship Id="rId8" Type="http://schemas.openxmlformats.org/officeDocument/2006/relationships/image" Target="../media/image5560.png"/><Relationship Id="rId3" Type="http://schemas.openxmlformats.org/officeDocument/2006/relationships/image" Target="../media/image5490.png"/><Relationship Id="rId7" Type="http://schemas.openxmlformats.org/officeDocument/2006/relationships/image" Target="../media/image5550.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5540.png"/><Relationship Id="rId5" Type="http://schemas.openxmlformats.org/officeDocument/2006/relationships/image" Target="../media/image5530.png"/><Relationship Id="rId10" Type="http://schemas.openxmlformats.org/officeDocument/2006/relationships/image" Target="../media/image648.png"/><Relationship Id="rId4" Type="http://schemas.openxmlformats.org/officeDocument/2006/relationships/image" Target="../media/image5510.png"/><Relationship Id="rId9" Type="http://schemas.openxmlformats.org/officeDocument/2006/relationships/image" Target="../media/image5570.png"/></Relationships>
</file>

<file path=ppt/slides/_rels/slide28.xml.rels><?xml version="1.0" encoding="UTF-8" standalone="yes"?>
<Relationships xmlns="http://schemas.openxmlformats.org/package/2006/relationships"><Relationship Id="rId3" Type="http://schemas.openxmlformats.org/officeDocument/2006/relationships/image" Target="../media/image558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56.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65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89.png"/><Relationship Id="rId4" Type="http://schemas.openxmlformats.org/officeDocument/2006/relationships/image" Target="../media/image58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bilibili.com/video/BV1Fx411G7PU?from=search&amp;seid=14076031412413100379&amp;spm_id_from=333.337.0.0"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40.png"/><Relationship Id="rId12" Type="http://schemas.openxmlformats.org/officeDocument/2006/relationships/image" Target="../media/image19.png"/><Relationship Id="rId2" Type="http://schemas.openxmlformats.org/officeDocument/2006/relationships/image" Target="../media/image15.png"/><Relationship Id="rId16"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130.png"/><Relationship Id="rId11" Type="http://schemas.openxmlformats.org/officeDocument/2006/relationships/image" Target="../media/image18.png"/><Relationship Id="rId5" Type="http://schemas.openxmlformats.org/officeDocument/2006/relationships/image" Target="../media/image120.png"/><Relationship Id="rId15" Type="http://schemas.openxmlformats.org/officeDocument/2006/relationships/image" Target="../media/image22.png"/><Relationship Id="rId10" Type="http://schemas.openxmlformats.org/officeDocument/2006/relationships/image" Target="../media/image170.png"/><Relationship Id="rId4" Type="http://schemas.openxmlformats.org/officeDocument/2006/relationships/image" Target="../media/image17.png"/><Relationship Id="rId9" Type="http://schemas.openxmlformats.org/officeDocument/2006/relationships/image" Target="../media/image160.png"/><Relationship Id="rId14" Type="http://schemas.openxmlformats.org/officeDocument/2006/relationships/image" Target="../media/image21.png"/></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9.png"/><Relationship Id="rId7" Type="http://schemas.openxmlformats.org/officeDocument/2006/relationships/image" Target="../media/image49.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0.png"/><Relationship Id="rId9"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4.png"/><Relationship Id="rId2" Type="http://schemas.openxmlformats.org/officeDocument/2006/relationships/image" Target="../media/image67.png"/><Relationship Id="rId1" Type="http://schemas.openxmlformats.org/officeDocument/2006/relationships/slideLayout" Target="../slideLayouts/slideLayout13.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99.png"/><Relationship Id="rId4" Type="http://schemas.openxmlformats.org/officeDocument/2006/relationships/image" Target="../media/image59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603.png"/><Relationship Id="rId3" Type="http://schemas.openxmlformats.org/officeDocument/2006/relationships/image" Target="../media/image6.png"/><Relationship Id="rId7" Type="http://schemas.openxmlformats.org/officeDocument/2006/relationships/image" Target="../media/image60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01.png"/><Relationship Id="rId5" Type="http://schemas.openxmlformats.org/officeDocument/2006/relationships/image" Target="../media/image599.png"/><Relationship Id="rId4" Type="http://schemas.openxmlformats.org/officeDocument/2006/relationships/image" Target="../media/image598.png"/><Relationship Id="rId9" Type="http://schemas.openxmlformats.org/officeDocument/2006/relationships/image" Target="../media/image604.png"/></Relationships>
</file>

<file path=ppt/slides/_rels/slide7.xml.rels><?xml version="1.0" encoding="UTF-8" standalone="yes"?>
<Relationships xmlns="http://schemas.openxmlformats.org/package/2006/relationships"><Relationship Id="rId8" Type="http://schemas.openxmlformats.org/officeDocument/2006/relationships/image" Target="../media/image603.png"/><Relationship Id="rId3" Type="http://schemas.openxmlformats.org/officeDocument/2006/relationships/image" Target="../media/image6.png"/><Relationship Id="rId7" Type="http://schemas.openxmlformats.org/officeDocument/2006/relationships/image" Target="../media/image602.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01.png"/><Relationship Id="rId5" Type="http://schemas.openxmlformats.org/officeDocument/2006/relationships/image" Target="../media/image599.png"/><Relationship Id="rId10" Type="http://schemas.openxmlformats.org/officeDocument/2006/relationships/image" Target="../media/image605.png"/><Relationship Id="rId4" Type="http://schemas.openxmlformats.org/officeDocument/2006/relationships/image" Target="../media/image598.png"/><Relationship Id="rId9" Type="http://schemas.openxmlformats.org/officeDocument/2006/relationships/image" Target="../media/image604.png"/></Relationships>
</file>

<file path=ppt/slides/_rels/slide8.xml.rels><?xml version="1.0" encoding="UTF-8" standalone="yes"?>
<Relationships xmlns="http://schemas.openxmlformats.org/package/2006/relationships"><Relationship Id="rId8" Type="http://schemas.openxmlformats.org/officeDocument/2006/relationships/image" Target="../media/image5120.png"/><Relationship Id="rId3" Type="http://schemas.openxmlformats.org/officeDocument/2006/relationships/image" Target="../media/image6.png"/><Relationship Id="rId7" Type="http://schemas.openxmlformats.org/officeDocument/2006/relationships/image" Target="../media/image509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5080.png"/><Relationship Id="rId5" Type="http://schemas.openxmlformats.org/officeDocument/2006/relationships/image" Target="../media/image5070.png"/><Relationship Id="rId4" Type="http://schemas.openxmlformats.org/officeDocument/2006/relationships/image" Target="../media/image5060.png"/></Relationships>
</file>

<file path=ppt/slides/_rels/slide9.xml.rels><?xml version="1.0" encoding="UTF-8" standalone="yes"?>
<Relationships xmlns="http://schemas.openxmlformats.org/package/2006/relationships"><Relationship Id="rId8" Type="http://schemas.openxmlformats.org/officeDocument/2006/relationships/image" Target="../media/image5170.png"/><Relationship Id="rId3" Type="http://schemas.openxmlformats.org/officeDocument/2006/relationships/image" Target="../media/image5.png"/><Relationship Id="rId7" Type="http://schemas.openxmlformats.org/officeDocument/2006/relationships/image" Target="../media/image516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5150.png"/><Relationship Id="rId5" Type="http://schemas.openxmlformats.org/officeDocument/2006/relationships/image" Target="../media/image5140.png"/><Relationship Id="rId4" Type="http://schemas.openxmlformats.org/officeDocument/2006/relationships/image" Target="../media/image5130.png"/><Relationship Id="rId9" Type="http://schemas.openxmlformats.org/officeDocument/2006/relationships/image" Target="../media/image5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3568" y="1192188"/>
            <a:ext cx="7776864" cy="1804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7544" y="1340768"/>
            <a:ext cx="8229600" cy="1143000"/>
          </a:xfrm>
        </p:spPr>
        <p:txBody>
          <a:bodyPr/>
          <a:lstStyle/>
          <a:p>
            <a:r>
              <a:rPr lang="en-US" sz="3200" dirty="0"/>
              <a:t>University physics, classical mechanics, Lecture 10.</a:t>
            </a:r>
            <a:br>
              <a:rPr lang="en-US" sz="3200" dirty="0"/>
            </a:br>
            <a:r>
              <a:rPr lang="en-US" sz="3200" dirty="0"/>
              <a:t>Still Lesson 7: Rotation of rigid bodies</a:t>
            </a:r>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a:t>
            </a:fld>
            <a:endParaRPr lang="en-US" altLang="zh-CN"/>
          </a:p>
        </p:txBody>
      </p:sp>
      <p:sp>
        <p:nvSpPr>
          <p:cNvPr id="5" name="TextBox 4"/>
          <p:cNvSpPr txBox="1"/>
          <p:nvPr/>
        </p:nvSpPr>
        <p:spPr>
          <a:xfrm>
            <a:off x="2987824" y="3714196"/>
            <a:ext cx="2438488" cy="646331"/>
          </a:xfrm>
          <a:prstGeom prst="rect">
            <a:avLst/>
          </a:prstGeom>
          <a:noFill/>
        </p:spPr>
        <p:txBody>
          <a:bodyPr wrap="none" rtlCol="0">
            <a:spAutoFit/>
          </a:bodyPr>
          <a:lstStyle/>
          <a:p>
            <a:r>
              <a:rPr lang="en-GB" dirty="0"/>
              <a:t>Teacher: </a:t>
            </a:r>
            <a:r>
              <a:rPr lang="en-GB" dirty="0" err="1"/>
              <a:t>Dr.</a:t>
            </a:r>
            <a:r>
              <a:rPr lang="en-GB" dirty="0"/>
              <a:t> Paul Briard</a:t>
            </a:r>
          </a:p>
          <a:p>
            <a:r>
              <a:rPr lang="en-GB" dirty="0" err="1"/>
              <a:t>Wechat</a:t>
            </a:r>
            <a:r>
              <a:rPr lang="en-GB" dirty="0"/>
              <a:t>: Paulbg123</a:t>
            </a:r>
            <a:endParaRPr lang="en-US" dirty="0"/>
          </a:p>
        </p:txBody>
      </p:sp>
    </p:spTree>
    <p:extLst>
      <p:ext uri="{BB962C8B-B14F-4D97-AF65-F5344CB8AC3E}">
        <p14:creationId xmlns:p14="http://schemas.microsoft.com/office/powerpoint/2010/main" val="39579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10</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a:blip r:embed="rId4"/>
                <a:stretch>
                  <a:fillRect l="-1002" b="-24242"/>
                </a:stretch>
              </a:blipFill>
            </p:spPr>
            <p:txBody>
              <a:bodyPr/>
              <a:lstStyle/>
              <a:p>
                <a:r>
                  <a:rPr 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5"/>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6"/>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7"/>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8"/>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p>
            </p:txBody>
          </p:sp>
        </mc:Choice>
        <mc:Fallback xmlns="">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a:blip r:embed="rId9"/>
                <a:stretch>
                  <a:fillRect r="-489"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6991" y="5347610"/>
                <a:ext cx="8893561" cy="369332"/>
              </a:xfrm>
              <a:prstGeom prst="rect">
                <a:avLst/>
              </a:prstGeom>
              <a:noFill/>
            </p:spPr>
            <p:txBody>
              <a:bodyPr wrap="square" rtlCol="0">
                <a:spAutoFit/>
              </a:bodyPr>
              <a:lstStyle/>
              <a:p>
                <a:r>
                  <a:rPr lang="en-GB" dirty="0"/>
                  <a:t>The net torque about pivot point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46991" y="5347610"/>
                <a:ext cx="8893561" cy="369332"/>
              </a:xfrm>
              <a:prstGeom prst="rect">
                <a:avLst/>
              </a:prstGeom>
              <a:blipFill>
                <a:blip r:embed="rId10"/>
                <a:stretch>
                  <a:fillRect l="-548"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80221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11</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a:blip r:embed="rId4"/>
                <a:stretch>
                  <a:fillRect l="-1002" b="-24242"/>
                </a:stretch>
              </a:blipFill>
            </p:spPr>
            <p:txBody>
              <a:bodyPr/>
              <a:lstStyle/>
              <a:p>
                <a:r>
                  <a:rPr 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5"/>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6"/>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7"/>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8"/>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p>
            </p:txBody>
          </p:sp>
        </mc:Choice>
        <mc:Fallback xmlns="">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a:blip r:embed="rId9"/>
                <a:stretch>
                  <a:fillRect r="-489"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a:blip r:embed="rId10"/>
                <a:stretch>
                  <a:fillRect l="-630" t="-8197" b="-24590"/>
                </a:stretch>
              </a:blipFill>
            </p:spPr>
            <p:txBody>
              <a:bodyPr/>
              <a:lstStyle/>
              <a:p>
                <a:r>
                  <a:rPr 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t>The change of the angular momentum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a14:m>
                <a:r>
                  <a:rPr lang="en-GB" dirty="0"/>
                  <a:t> is directed toward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-direction, i.e. perpendicular to the angular momentum.  </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a:blip r:embed="rId11"/>
                <a:stretch>
                  <a:fillRect l="-923" t="-4459" b="-9554"/>
                </a:stretch>
              </a:blipFill>
            </p:spPr>
            <p:txBody>
              <a:bodyPr/>
              <a:lstStyle/>
              <a:p>
                <a:r>
                  <a:rPr lang="en-US">
                    <a:noFill/>
                  </a:rPr>
                  <a:t> </a:t>
                </a:r>
              </a:p>
            </p:txBody>
          </p:sp>
        </mc:Fallback>
      </mc:AlternateContent>
    </p:spTree>
    <p:extLst>
      <p:ext uri="{BB962C8B-B14F-4D97-AF65-F5344CB8AC3E}">
        <p14:creationId xmlns:p14="http://schemas.microsoft.com/office/powerpoint/2010/main" val="393622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12</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a:blip r:embed="rId4"/>
                <a:stretch>
                  <a:fillRect l="-1002" b="-24242"/>
                </a:stretch>
              </a:blipFill>
            </p:spPr>
            <p:txBody>
              <a:bodyPr/>
              <a:lstStyle/>
              <a:p>
                <a:r>
                  <a:rPr 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5"/>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6"/>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7"/>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8"/>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p>
            </p:txBody>
          </p:sp>
        </mc:Choice>
        <mc:Fallback xmlns="">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a:blip r:embed="rId9"/>
                <a:stretch>
                  <a:fillRect r="-489"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a:blip r:embed="rId10"/>
                <a:stretch>
                  <a:fillRect l="-630" t="-8197" b="-24590"/>
                </a:stretch>
              </a:blipFill>
            </p:spPr>
            <p:txBody>
              <a:bodyPr/>
              <a:lstStyle/>
              <a:p>
                <a:r>
                  <a:rPr 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t>The change of the angular momentum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a14:m>
                <a:r>
                  <a:rPr lang="en-GB" dirty="0"/>
                  <a:t> is directed toward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-direction, i.e. perpendicular to the angular momentum.  </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a:blip r:embed="rId11"/>
                <a:stretch>
                  <a:fillRect l="-923" t="-4459" b="-9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a:blip r:embed="rId12"/>
                <a:stretch>
                  <a:fillRect l="-16129" r="-12903" b="-2222"/>
                </a:stretch>
              </a:blipFill>
            </p:spPr>
            <p:txBody>
              <a:bodyPr/>
              <a:lstStyle/>
              <a:p>
                <a:r>
                  <a:rPr 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a:blip r:embed="rId13"/>
                <a:stretch>
                  <a:fillRect l="-769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a:blip r:embed="rId14"/>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a:blip r:embed="rId16"/>
                <a:stretch>
                  <a:fillRect l="-5714" r="-2857" b="-2222"/>
                </a:stretch>
              </a:blipFill>
            </p:spPr>
            <p:txBody>
              <a:bodyPr/>
              <a:lstStyle/>
              <a:p>
                <a:r>
                  <a:rPr 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7943871" y="722173"/>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a:blip r:embed="rId17"/>
                <a:stretch>
                  <a:fillRect t="-21311" r="-27586"/>
                </a:stretch>
              </a:blipFill>
            </p:spPr>
            <p:txBody>
              <a:bodyPr/>
              <a:lstStyle/>
              <a:p>
                <a:r>
                  <a:rPr 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a:blip r:embed="rId18"/>
                <a:stretch>
                  <a:fillRect l="-16981" r="-15094" b="-9804"/>
                </a:stretch>
              </a:blipFill>
            </p:spPr>
            <p:txBody>
              <a:bodyPr/>
              <a:lstStyle/>
              <a:p>
                <a:r>
                  <a:rPr lang="en-US">
                    <a:noFill/>
                  </a:rPr>
                  <a:t> </a:t>
                </a:r>
              </a:p>
            </p:txBody>
          </p:sp>
        </mc:Fallback>
      </mc:AlternateContent>
    </p:spTree>
    <p:extLst>
      <p:ext uri="{BB962C8B-B14F-4D97-AF65-F5344CB8AC3E}">
        <p14:creationId xmlns:p14="http://schemas.microsoft.com/office/powerpoint/2010/main" val="207678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13</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a:blip r:embed="rId4"/>
                <a:stretch>
                  <a:fillRect l="-1002" b="-24242"/>
                </a:stretch>
              </a:blipFill>
            </p:spPr>
            <p:txBody>
              <a:bodyPr/>
              <a:lstStyle/>
              <a:p>
                <a:r>
                  <a:rPr 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5"/>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6"/>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7"/>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8"/>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p>
            </p:txBody>
          </p:sp>
        </mc:Choice>
        <mc:Fallback xmlns="">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a:blip r:embed="rId9"/>
                <a:stretch>
                  <a:fillRect r="-489"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a:blip r:embed="rId10"/>
                <a:stretch>
                  <a:fillRect l="-630" t="-8197" b="-24590"/>
                </a:stretch>
              </a:blipFill>
            </p:spPr>
            <p:txBody>
              <a:bodyPr/>
              <a:lstStyle/>
              <a:p>
                <a:r>
                  <a:rPr 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t>The change of the angular momentum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a14:m>
                <a:r>
                  <a:rPr lang="en-GB" dirty="0"/>
                  <a:t> is directed toward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-direction, i.e. perpendicular to the angular momentum.  </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a:blip r:embed="rId11"/>
                <a:stretch>
                  <a:fillRect l="-923" t="-4459" b="-9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a:blip r:embed="rId12"/>
                <a:stretch>
                  <a:fillRect l="-16129" r="-12903" b="-2222"/>
                </a:stretch>
              </a:blipFill>
            </p:spPr>
            <p:txBody>
              <a:bodyPr/>
              <a:lstStyle/>
              <a:p>
                <a:r>
                  <a:rPr 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a:blip r:embed="rId13"/>
                <a:stretch>
                  <a:fillRect l="-769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a:blip r:embed="rId14"/>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a:blip r:embed="rId16"/>
                <a:stretch>
                  <a:fillRect l="-5714" r="-2857" b="-2222"/>
                </a:stretch>
              </a:blipFill>
            </p:spPr>
            <p:txBody>
              <a:bodyPr/>
              <a:lstStyle/>
              <a:p>
                <a:r>
                  <a:rPr 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7943871" y="722173"/>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a:blip r:embed="rId17"/>
                <a:stretch>
                  <a:fillRect t="-21311" r="-27586"/>
                </a:stretch>
              </a:blipFill>
            </p:spPr>
            <p:txBody>
              <a:bodyPr/>
              <a:lstStyle/>
              <a:p>
                <a:r>
                  <a:rPr 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a:blip r:embed="rId18"/>
                <a:stretch>
                  <a:fillRect l="-6870" r="-5344"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a:blip r:embed="rId19"/>
                <a:stretch>
                  <a:fillRect l="-16981" r="-15094" b="-9804"/>
                </a:stretch>
              </a:blipFill>
            </p:spPr>
            <p:txBody>
              <a:bodyPr/>
              <a:lstStyle/>
              <a:p>
                <a:r>
                  <a:rPr lang="en-US">
                    <a:noFill/>
                  </a:rPr>
                  <a:t> </a:t>
                </a:r>
              </a:p>
            </p:txBody>
          </p:sp>
        </mc:Fallback>
      </mc:AlternateContent>
    </p:spTree>
    <p:extLst>
      <p:ext uri="{BB962C8B-B14F-4D97-AF65-F5344CB8AC3E}">
        <p14:creationId xmlns:p14="http://schemas.microsoft.com/office/powerpoint/2010/main" val="109960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14</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a:blip r:embed="rId4"/>
                <a:stretch>
                  <a:fillRect l="-1002" b="-24242"/>
                </a:stretch>
              </a:blipFill>
            </p:spPr>
            <p:txBody>
              <a:bodyPr/>
              <a:lstStyle/>
              <a:p>
                <a:r>
                  <a:rPr 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5"/>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6"/>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7"/>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8"/>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p>
            </p:txBody>
          </p:sp>
        </mc:Choice>
        <mc:Fallback xmlns="">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a:blip r:embed="rId9"/>
                <a:stretch>
                  <a:fillRect r="-489"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6991" y="5347610"/>
                <a:ext cx="7741433" cy="369332"/>
              </a:xfrm>
              <a:prstGeom prst="rect">
                <a:avLst/>
              </a:prstGeom>
              <a:noFill/>
            </p:spPr>
            <p:txBody>
              <a:bodyPr wrap="square" rtlCol="0">
                <a:spAutoFit/>
              </a:bodyPr>
              <a:lstStyle/>
              <a:p>
                <a:r>
                  <a:rPr lang="en-GB" dirty="0"/>
                  <a:t>The net torque on the flywheel is directed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𝑦</m:t>
                    </m:r>
                  </m:oMath>
                </a14:m>
                <a:r>
                  <a:rPr lang="en-GB" dirty="0"/>
                  <a:t>-direction </a:t>
                </a:r>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46991" y="5347610"/>
                <a:ext cx="7741433" cy="369332"/>
              </a:xfrm>
              <a:prstGeom prst="rect">
                <a:avLst/>
              </a:prstGeom>
              <a:blipFill>
                <a:blip r:embed="rId10"/>
                <a:stretch>
                  <a:fillRect l="-630" t="-8197" b="-24590"/>
                </a:stretch>
              </a:blipFill>
            </p:spPr>
            <p:txBody>
              <a:bodyPr/>
              <a:lstStyle/>
              <a:p>
                <a:r>
                  <a:rPr lang="en-US">
                    <a:noFill/>
                  </a:rPr>
                  <a:t> </a:t>
                </a:r>
              </a:p>
            </p:txBody>
          </p:sp>
        </mc:Fallback>
      </mc:AlternateContent>
      <p:sp>
        <p:nvSpPr>
          <p:cNvPr id="33" name="Right Arrow 32"/>
          <p:cNvSpPr/>
          <p:nvPr/>
        </p:nvSpPr>
        <p:spPr>
          <a:xfrm>
            <a:off x="755576" y="5796417"/>
            <a:ext cx="540060" cy="44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1435876" y="5835416"/>
                <a:ext cx="5944436" cy="956929"/>
              </a:xfrm>
              <a:prstGeom prst="rect">
                <a:avLst/>
              </a:prstGeom>
              <a:noFill/>
            </p:spPr>
            <p:txBody>
              <a:bodyPr wrap="square" rtlCol="0">
                <a:spAutoFit/>
              </a:bodyPr>
              <a:lstStyle/>
              <a:p>
                <a:r>
                  <a:rPr lang="en-GB" dirty="0"/>
                  <a:t>The change of the angular momentum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a14:m>
                <a:r>
                  <a:rPr lang="en-GB" dirty="0"/>
                  <a:t> is directed toward the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-direction, i.e. perpendicular to the angular momentum.  </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435876" y="5835416"/>
                <a:ext cx="5944436" cy="956929"/>
              </a:xfrm>
              <a:prstGeom prst="rect">
                <a:avLst/>
              </a:prstGeom>
              <a:blipFill>
                <a:blip r:embed="rId11"/>
                <a:stretch>
                  <a:fillRect l="-923" t="-4459" b="-9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a:blip r:embed="rId12"/>
                <a:stretch>
                  <a:fillRect l="-16129" r="-12903" b="-2222"/>
                </a:stretch>
              </a:blipFill>
            </p:spPr>
            <p:txBody>
              <a:bodyPr/>
              <a:lstStyle/>
              <a:p>
                <a:r>
                  <a:rPr 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a:blip r:embed="rId13"/>
                <a:stretch>
                  <a:fillRect l="-769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a:blip r:embed="rId14"/>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a:blip r:embed="rId16"/>
                <a:stretch>
                  <a:fillRect l="-5714" r="-2857" b="-2222"/>
                </a:stretch>
              </a:blipFill>
            </p:spPr>
            <p:txBody>
              <a:bodyPr/>
              <a:lstStyle/>
              <a:p>
                <a:r>
                  <a:rPr 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7943871" y="722173"/>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a:blip r:embed="rId17"/>
                <a:stretch>
                  <a:fillRect t="-21311" r="-27586"/>
                </a:stretch>
              </a:blipFill>
            </p:spPr>
            <p:txBody>
              <a:bodyPr/>
              <a:lstStyle/>
              <a:p>
                <a:r>
                  <a:rPr 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a:blip r:embed="rId18"/>
                <a:stretch>
                  <a:fillRect l="-6870" r="-5344"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a:blip r:embed="rId19"/>
                <a:stretch>
                  <a:fillRect l="-16981" r="-15094" b="-9804"/>
                </a:stretch>
              </a:blipFill>
            </p:spPr>
            <p:txBody>
              <a:bodyPr/>
              <a:lstStyle/>
              <a:p>
                <a:r>
                  <a:rPr lang="en-US">
                    <a:noFill/>
                  </a:rPr>
                  <a:t> </a:t>
                </a:r>
              </a:p>
            </p:txBody>
          </p:sp>
        </mc:Fallback>
      </mc:AlternateContent>
      <p:cxnSp>
        <p:nvCxnSpPr>
          <p:cNvPr id="56" name="Straight Arrow Connector 55"/>
          <p:cNvCxnSpPr/>
          <p:nvPr/>
        </p:nvCxnSpPr>
        <p:spPr>
          <a:xfrm flipV="1">
            <a:off x="6558653" y="1667562"/>
            <a:ext cx="1240735" cy="674527"/>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620629" y="1396754"/>
            <a:ext cx="879430" cy="952769"/>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616282" y="1171208"/>
            <a:ext cx="471873" cy="116227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Down Arrow 62">
            <a:extLst>
              <a:ext uri="{FF2B5EF4-FFF2-40B4-BE49-F238E27FC236}">
                <a16:creationId xmlns:a16="http://schemas.microsoft.com/office/drawing/2014/main" id="{614952D3-A9F5-432B-899B-0FABD1805241}"/>
              </a:ext>
            </a:extLst>
          </p:cNvPr>
          <p:cNvSpPr/>
          <p:nvPr/>
        </p:nvSpPr>
        <p:spPr>
          <a:xfrm>
            <a:off x="7060344" y="3355730"/>
            <a:ext cx="411610" cy="433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33F1D24-791D-4E76-8940-F057137A5ACD}"/>
              </a:ext>
            </a:extLst>
          </p:cNvPr>
          <p:cNvSpPr txBox="1"/>
          <p:nvPr/>
        </p:nvSpPr>
        <p:spPr>
          <a:xfrm>
            <a:off x="6389432" y="3765994"/>
            <a:ext cx="2636017" cy="523220"/>
          </a:xfrm>
          <a:prstGeom prst="rect">
            <a:avLst/>
          </a:prstGeom>
          <a:noFill/>
        </p:spPr>
        <p:txBody>
          <a:bodyPr wrap="square" rtlCol="0">
            <a:spAutoFit/>
          </a:bodyPr>
          <a:lstStyle/>
          <a:p>
            <a:r>
              <a:rPr lang="en-GB" sz="2800" dirty="0"/>
              <a:t>Precession </a:t>
            </a:r>
            <a:endParaRPr lang="en-US" sz="2800" dirty="0"/>
          </a:p>
        </p:txBody>
      </p:sp>
      <p:sp>
        <p:nvSpPr>
          <p:cNvPr id="39" name="TextBox 38">
            <a:extLst>
              <a:ext uri="{FF2B5EF4-FFF2-40B4-BE49-F238E27FC236}">
                <a16:creationId xmlns:a16="http://schemas.microsoft.com/office/drawing/2014/main" id="{20019A2A-93A5-410B-B129-9E640D33BCA1}"/>
              </a:ext>
            </a:extLst>
          </p:cNvPr>
          <p:cNvSpPr txBox="1"/>
          <p:nvPr/>
        </p:nvSpPr>
        <p:spPr>
          <a:xfrm>
            <a:off x="5894842" y="2709399"/>
            <a:ext cx="2995532" cy="646331"/>
          </a:xfrm>
          <a:prstGeom prst="rect">
            <a:avLst/>
          </a:prstGeom>
          <a:noFill/>
        </p:spPr>
        <p:txBody>
          <a:bodyPr wrap="square" rtlCol="0">
            <a:spAutoFit/>
          </a:bodyPr>
          <a:lstStyle/>
          <a:p>
            <a:r>
              <a:rPr lang="en-GB" dirty="0"/>
              <a:t>Rotation of the angular momentum around the z-axis </a:t>
            </a:r>
            <a:endParaRPr lang="en-US" dirty="0"/>
          </a:p>
        </p:txBody>
      </p:sp>
    </p:spTree>
    <p:extLst>
      <p:ext uri="{BB962C8B-B14F-4D97-AF65-F5344CB8AC3E}">
        <p14:creationId xmlns:p14="http://schemas.microsoft.com/office/powerpoint/2010/main" val="163473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15</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4"/>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5"/>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6"/>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7"/>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a:blip r:embed="rId8"/>
                <a:stretch>
                  <a:fillRect l="-16129" r="-12903" b="-2222"/>
                </a:stretch>
              </a:blipFill>
            </p:spPr>
            <p:txBody>
              <a:bodyPr/>
              <a:lstStyle/>
              <a:p>
                <a:r>
                  <a:rPr 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a:blip r:embed="rId9"/>
                <a:stretch>
                  <a:fillRect l="-769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a:blip r:embed="rId10"/>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a:blip r:embed="rId12"/>
                <a:stretch>
                  <a:fillRect l="-5714" r="-2857" b="-2222"/>
                </a:stretch>
              </a:blipFill>
            </p:spPr>
            <p:txBody>
              <a:bodyPr/>
              <a:lstStyle/>
              <a:p>
                <a:r>
                  <a:rPr 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7943871" y="722173"/>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a:blip r:embed="rId13"/>
                <a:stretch>
                  <a:fillRect t="-21311" r="-27586"/>
                </a:stretch>
              </a:blipFill>
            </p:spPr>
            <p:txBody>
              <a:bodyPr/>
              <a:lstStyle/>
              <a:p>
                <a:r>
                  <a:rPr 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a:blip r:embed="rId14"/>
                <a:stretch>
                  <a:fillRect l="-6870" r="-5344"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a:blip r:embed="rId15"/>
                <a:stretch>
                  <a:fillRect l="-16981" r="-15094" b="-9804"/>
                </a:stretch>
              </a:blipFill>
            </p:spPr>
            <p:txBody>
              <a:bodyPr/>
              <a:lstStyle/>
              <a:p>
                <a:r>
                  <a:rPr lang="en-US">
                    <a:noFill/>
                  </a:rPr>
                  <a:t> </a:t>
                </a:r>
              </a:p>
            </p:txBody>
          </p:sp>
        </mc:Fallback>
      </mc:AlternateContent>
      <p:cxnSp>
        <p:nvCxnSpPr>
          <p:cNvPr id="56" name="Straight Arrow Connector 55"/>
          <p:cNvCxnSpPr/>
          <p:nvPr/>
        </p:nvCxnSpPr>
        <p:spPr>
          <a:xfrm flipV="1">
            <a:off x="6558653" y="1667562"/>
            <a:ext cx="1240735" cy="674527"/>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620629" y="1396754"/>
            <a:ext cx="879430" cy="952769"/>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616282" y="1171208"/>
            <a:ext cx="471873" cy="116227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94842" y="2709399"/>
            <a:ext cx="2995532" cy="646331"/>
          </a:xfrm>
          <a:prstGeom prst="rect">
            <a:avLst/>
          </a:prstGeom>
          <a:noFill/>
        </p:spPr>
        <p:txBody>
          <a:bodyPr wrap="square" rtlCol="0">
            <a:spAutoFit/>
          </a:bodyPr>
          <a:lstStyle/>
          <a:p>
            <a:r>
              <a:rPr lang="en-GB" dirty="0"/>
              <a:t>Rotation of the angular momentum around the z-axis </a:t>
            </a:r>
            <a:endParaRPr lang="en-US" dirty="0"/>
          </a:p>
        </p:txBody>
      </p:sp>
      <p:sp>
        <p:nvSpPr>
          <p:cNvPr id="63" name="Down Arrow 62"/>
          <p:cNvSpPr/>
          <p:nvPr/>
        </p:nvSpPr>
        <p:spPr>
          <a:xfrm>
            <a:off x="7060344" y="3355730"/>
            <a:ext cx="411610" cy="433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389432" y="3765994"/>
            <a:ext cx="2636017" cy="523220"/>
          </a:xfrm>
          <a:prstGeom prst="rect">
            <a:avLst/>
          </a:prstGeom>
          <a:noFill/>
        </p:spPr>
        <p:txBody>
          <a:bodyPr wrap="square" rtlCol="0">
            <a:spAutoFit/>
          </a:bodyPr>
          <a:lstStyle/>
          <a:p>
            <a:r>
              <a:rPr lang="en-GB" sz="2800" dirty="0"/>
              <a:t>Precession </a:t>
            </a:r>
            <a:endParaRPr lang="en-US" sz="2800" dirty="0"/>
          </a:p>
        </p:txBody>
      </p:sp>
      <mc:AlternateContent xmlns:mc="http://schemas.openxmlformats.org/markup-compatibility/2006" xmlns:a14="http://schemas.microsoft.com/office/drawing/2010/main">
        <mc:Choice Requires="a14">
          <p:sp>
            <p:nvSpPr>
              <p:cNvPr id="3" name="TextBox 2"/>
              <p:cNvSpPr txBox="1"/>
              <p:nvPr/>
            </p:nvSpPr>
            <p:spPr>
              <a:xfrm>
                <a:off x="498883" y="4786487"/>
                <a:ext cx="7798098" cy="679930"/>
              </a:xfrm>
              <a:prstGeom prst="rect">
                <a:avLst/>
              </a:prstGeom>
              <a:noFill/>
            </p:spPr>
            <p:txBody>
              <a:bodyPr wrap="square" rtlCol="0">
                <a:spAutoFit/>
              </a:bodyPr>
              <a:lstStyle/>
              <a:p>
                <a:r>
                  <a:rPr lang="en-GB" dirty="0"/>
                  <a:t>If there was no friction, 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change but not its magnitude, and the flywheel could turn around the z-axis indefinitely. </a:t>
                </a:r>
              </a:p>
            </p:txBody>
          </p:sp>
        </mc:Choice>
        <mc:Fallback xmlns="">
          <p:sp>
            <p:nvSpPr>
              <p:cNvPr id="3" name="TextBox 2"/>
              <p:cNvSpPr txBox="1">
                <a:spLocks noRot="1" noChangeAspect="1" noMove="1" noResize="1" noEditPoints="1" noAdjustHandles="1" noChangeArrowheads="1" noChangeShapeType="1" noTextEdit="1"/>
              </p:cNvSpPr>
              <p:nvPr/>
            </p:nvSpPr>
            <p:spPr>
              <a:xfrm>
                <a:off x="498883" y="4786487"/>
                <a:ext cx="7798098" cy="679930"/>
              </a:xfrm>
              <a:prstGeom prst="rect">
                <a:avLst/>
              </a:prstGeom>
              <a:blipFill>
                <a:blip r:embed="rId16"/>
                <a:stretch>
                  <a:fillRect l="-704" b="-13393"/>
                </a:stretch>
              </a:blipFill>
            </p:spPr>
            <p:txBody>
              <a:bodyPr/>
              <a:lstStyle/>
              <a:p>
                <a:r>
                  <a:rPr lang="en-US">
                    <a:noFill/>
                  </a:rPr>
                  <a:t> </a:t>
                </a:r>
              </a:p>
            </p:txBody>
          </p:sp>
        </mc:Fallback>
      </mc:AlternateContent>
    </p:spTree>
    <p:extLst>
      <p:ext uri="{BB962C8B-B14F-4D97-AF65-F5344CB8AC3E}">
        <p14:creationId xmlns:p14="http://schemas.microsoft.com/office/powerpoint/2010/main" val="181669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16</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4"/>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5"/>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6"/>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7"/>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462582" y="221038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462582" y="2210380"/>
                <a:ext cx="188128" cy="276999"/>
              </a:xfrm>
              <a:prstGeom prst="rect">
                <a:avLst/>
              </a:prstGeom>
              <a:blipFill>
                <a:blip r:embed="rId8"/>
                <a:stretch>
                  <a:fillRect l="-16129" r="-12903" b="-2222"/>
                </a:stretch>
              </a:blipFill>
            </p:spPr>
            <p:txBody>
              <a:bodyPr/>
              <a:lstStyle/>
              <a:p>
                <a:r>
                  <a:rPr lang="en-US">
                    <a:noFill/>
                  </a:rPr>
                  <a:t> </a:t>
                </a:r>
              </a:p>
            </p:txBody>
          </p:sp>
        </mc:Fallback>
      </mc:AlternateContent>
      <p:cxnSp>
        <p:nvCxnSpPr>
          <p:cNvPr id="37" name="Straight Arrow Connector 36"/>
          <p:cNvCxnSpPr/>
          <p:nvPr/>
        </p:nvCxnSpPr>
        <p:spPr>
          <a:xfrm>
            <a:off x="6588224" y="2348880"/>
            <a:ext cx="1800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88224" y="2348879"/>
            <a:ext cx="144016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88224" y="1001111"/>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7159530" y="2377440"/>
                <a:ext cx="312424"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oMath>
                  </m:oMathPara>
                </a14:m>
                <a:endParaRPr lang="en-US" dirty="0">
                  <a:solidFill>
                    <a:srgbClr val="0000FF"/>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159530" y="2377440"/>
                <a:ext cx="312424" cy="310598"/>
              </a:xfrm>
              <a:prstGeom prst="rect">
                <a:avLst/>
              </a:prstGeom>
              <a:blipFill>
                <a:blip r:embed="rId9"/>
                <a:stretch>
                  <a:fillRect l="-769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492461" y="7065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492461" y="706580"/>
                <a:ext cx="191526" cy="276999"/>
              </a:xfrm>
              <a:prstGeom prst="rect">
                <a:avLst/>
              </a:prstGeom>
              <a:blipFill>
                <a:blip r:embed="rId10"/>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349159" y="2021071"/>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349159" y="2021071"/>
                <a:ext cx="517769" cy="55399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221886" y="2014842"/>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221886" y="2014842"/>
                <a:ext cx="214220" cy="276999"/>
              </a:xfrm>
              <a:prstGeom prst="rect">
                <a:avLst/>
              </a:prstGeom>
              <a:blipFill>
                <a:blip r:embed="rId12"/>
                <a:stretch>
                  <a:fillRect l="-5714" r="-2857" b="-2222"/>
                </a:stretch>
              </a:blipFill>
            </p:spPr>
            <p:txBody>
              <a:bodyPr/>
              <a:lstStyle/>
              <a:p>
                <a:r>
                  <a:rPr lang="en-US">
                    <a:noFill/>
                  </a:rPr>
                  <a:t> </a:t>
                </a:r>
              </a:p>
            </p:txBody>
          </p:sp>
        </mc:Fallback>
      </mc:AlternateContent>
      <p:cxnSp>
        <p:nvCxnSpPr>
          <p:cNvPr id="47" name="Straight Arrow Connector 46"/>
          <p:cNvCxnSpPr/>
          <p:nvPr/>
        </p:nvCxnSpPr>
        <p:spPr>
          <a:xfrm flipV="1">
            <a:off x="7913518" y="963351"/>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7943871" y="722173"/>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7943871" y="722173"/>
                <a:ext cx="353110" cy="369332"/>
              </a:xfrm>
              <a:prstGeom prst="rect">
                <a:avLst/>
              </a:prstGeom>
              <a:blipFill>
                <a:blip r:embed="rId13"/>
                <a:stretch>
                  <a:fillRect t="-21311" r="-27586"/>
                </a:stretch>
              </a:blipFill>
            </p:spPr>
            <p:txBody>
              <a:bodyPr/>
              <a:lstStyle/>
              <a:p>
                <a:r>
                  <a:rPr lang="en-US">
                    <a:noFill/>
                  </a:rPr>
                  <a:t> </a:t>
                </a:r>
              </a:p>
            </p:txBody>
          </p:sp>
        </mc:Fallback>
      </mc:AlternateContent>
      <p:cxnSp>
        <p:nvCxnSpPr>
          <p:cNvPr id="50" name="Straight Arrow Connector 49"/>
          <p:cNvCxnSpPr/>
          <p:nvPr/>
        </p:nvCxnSpPr>
        <p:spPr>
          <a:xfrm flipV="1">
            <a:off x="7913518" y="2014842"/>
            <a:ext cx="30353" cy="3340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558653" y="2014842"/>
            <a:ext cx="1385218" cy="33403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8020446" y="1741069"/>
                <a:ext cx="80002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e>
                        <m:sub>
                          <m:r>
                            <a:rPr lang="en-GB" b="0" i="1" smtClean="0">
                              <a:solidFill>
                                <a:srgbClr val="0000FF"/>
                              </a:solidFill>
                              <a:latin typeface="Cambria Math" panose="02040503050406030204" pitchFamily="18" charset="0"/>
                            </a:rPr>
                            <m:t>𝑖</m:t>
                          </m:r>
                        </m:sub>
                      </m:sSub>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8020446" y="1741069"/>
                <a:ext cx="800026" cy="310598"/>
              </a:xfrm>
              <a:prstGeom prst="rect">
                <a:avLst/>
              </a:prstGeom>
              <a:blipFill>
                <a:blip r:embed="rId14"/>
                <a:stretch>
                  <a:fillRect l="-6870" r="-5344"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972506" y="2051273"/>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7972506" y="2051273"/>
                <a:ext cx="326243" cy="310598"/>
              </a:xfrm>
              <a:prstGeom prst="rect">
                <a:avLst/>
              </a:prstGeom>
              <a:blipFill>
                <a:blip r:embed="rId15"/>
                <a:stretch>
                  <a:fillRect l="-16981" r="-15094" b="-9804"/>
                </a:stretch>
              </a:blipFill>
            </p:spPr>
            <p:txBody>
              <a:bodyPr/>
              <a:lstStyle/>
              <a:p>
                <a:r>
                  <a:rPr lang="en-US">
                    <a:noFill/>
                  </a:rPr>
                  <a:t> </a:t>
                </a:r>
              </a:p>
            </p:txBody>
          </p:sp>
        </mc:Fallback>
      </mc:AlternateContent>
      <p:cxnSp>
        <p:nvCxnSpPr>
          <p:cNvPr id="56" name="Straight Arrow Connector 55"/>
          <p:cNvCxnSpPr/>
          <p:nvPr/>
        </p:nvCxnSpPr>
        <p:spPr>
          <a:xfrm flipV="1">
            <a:off x="6558653" y="1667562"/>
            <a:ext cx="1240735" cy="674527"/>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620629" y="1396754"/>
            <a:ext cx="879430" cy="952769"/>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616282" y="1171208"/>
            <a:ext cx="471873" cy="116227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94842" y="2709399"/>
            <a:ext cx="2995532" cy="646331"/>
          </a:xfrm>
          <a:prstGeom prst="rect">
            <a:avLst/>
          </a:prstGeom>
          <a:noFill/>
        </p:spPr>
        <p:txBody>
          <a:bodyPr wrap="square" rtlCol="0">
            <a:spAutoFit/>
          </a:bodyPr>
          <a:lstStyle/>
          <a:p>
            <a:r>
              <a:rPr lang="en-GB" dirty="0"/>
              <a:t>Rotation of the angular momentum around the z-axis </a:t>
            </a:r>
            <a:endParaRPr lang="en-US" dirty="0"/>
          </a:p>
        </p:txBody>
      </p:sp>
      <p:sp>
        <p:nvSpPr>
          <p:cNvPr id="63" name="Down Arrow 62"/>
          <p:cNvSpPr/>
          <p:nvPr/>
        </p:nvSpPr>
        <p:spPr>
          <a:xfrm>
            <a:off x="7060344" y="3355730"/>
            <a:ext cx="411610" cy="433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389432" y="3765994"/>
            <a:ext cx="2636017" cy="523220"/>
          </a:xfrm>
          <a:prstGeom prst="rect">
            <a:avLst/>
          </a:prstGeom>
          <a:noFill/>
        </p:spPr>
        <p:txBody>
          <a:bodyPr wrap="square" rtlCol="0">
            <a:spAutoFit/>
          </a:bodyPr>
          <a:lstStyle/>
          <a:p>
            <a:r>
              <a:rPr lang="en-GB" sz="2800" dirty="0"/>
              <a:t>Precession </a:t>
            </a:r>
            <a:endParaRPr lang="en-US" sz="2800" dirty="0"/>
          </a:p>
        </p:txBody>
      </p:sp>
      <mc:AlternateContent xmlns:mc="http://schemas.openxmlformats.org/markup-compatibility/2006" xmlns:a14="http://schemas.microsoft.com/office/drawing/2010/main">
        <mc:Choice Requires="a14">
          <p:sp>
            <p:nvSpPr>
              <p:cNvPr id="3" name="TextBox 2"/>
              <p:cNvSpPr txBox="1"/>
              <p:nvPr/>
            </p:nvSpPr>
            <p:spPr>
              <a:xfrm>
                <a:off x="498883" y="4786487"/>
                <a:ext cx="7798098" cy="679930"/>
              </a:xfrm>
              <a:prstGeom prst="rect">
                <a:avLst/>
              </a:prstGeom>
              <a:noFill/>
            </p:spPr>
            <p:txBody>
              <a:bodyPr wrap="square" rtlCol="0">
                <a:spAutoFit/>
              </a:bodyPr>
              <a:lstStyle/>
              <a:p>
                <a:r>
                  <a:rPr lang="en-GB" dirty="0"/>
                  <a:t>If there was no friction, 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oMath>
                </a14:m>
                <a:r>
                  <a:rPr lang="en-US" dirty="0"/>
                  <a:t> change but not its magnitude, and the flywheel could turn around the z-axis indefinitely. </a:t>
                </a:r>
              </a:p>
            </p:txBody>
          </p:sp>
        </mc:Choice>
        <mc:Fallback xmlns="">
          <p:sp>
            <p:nvSpPr>
              <p:cNvPr id="3" name="TextBox 2"/>
              <p:cNvSpPr txBox="1">
                <a:spLocks noRot="1" noChangeAspect="1" noMove="1" noResize="1" noEditPoints="1" noAdjustHandles="1" noChangeArrowheads="1" noChangeShapeType="1" noTextEdit="1"/>
              </p:cNvSpPr>
              <p:nvPr/>
            </p:nvSpPr>
            <p:spPr>
              <a:xfrm>
                <a:off x="498883" y="4786487"/>
                <a:ext cx="7798098" cy="679930"/>
              </a:xfrm>
              <a:prstGeom prst="rect">
                <a:avLst/>
              </a:prstGeom>
              <a:blipFill>
                <a:blip r:embed="rId16"/>
                <a:stretch>
                  <a:fillRect l="-704" b="-13393"/>
                </a:stretch>
              </a:blipFill>
            </p:spPr>
            <p:txBody>
              <a:bodyPr/>
              <a:lstStyle/>
              <a:p>
                <a:r>
                  <a:rPr lang="en-US">
                    <a:noFill/>
                  </a:rPr>
                  <a:t> </a:t>
                </a:r>
              </a:p>
            </p:txBody>
          </p:sp>
        </mc:Fallback>
      </mc:AlternateContent>
      <p:sp>
        <p:nvSpPr>
          <p:cNvPr id="5" name="Right Arrow 4"/>
          <p:cNvSpPr/>
          <p:nvPr/>
        </p:nvSpPr>
        <p:spPr>
          <a:xfrm>
            <a:off x="755576" y="5661248"/>
            <a:ext cx="6587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5002874" y="5631631"/>
                <a:ext cx="4313312" cy="923330"/>
              </a:xfrm>
              <a:prstGeom prst="rect">
                <a:avLst/>
              </a:prstGeom>
              <a:noFill/>
            </p:spPr>
            <p:txBody>
              <a:bodyPr wrap="square" lIns="0" tIns="0" rIns="0" bIns="0" rtlCol="0">
                <a:spAutoFit/>
              </a:bodyPr>
              <a:lstStyle/>
              <a:p>
                <a14:m>
                  <m:oMath xmlns:m="http://schemas.openxmlformats.org/officeDocument/2006/math">
                    <m:d>
                      <m:dPr>
                        <m:begChr m:val="|"/>
                        <m:endChr m:val="|"/>
                        <m:ctrlPr>
                          <a:rPr lang="en-US" sz="2000" i="1" smtClean="0">
                            <a:latin typeface="Cambria Math" panose="02040503050406030204" pitchFamily="18" charset="0"/>
                          </a:rPr>
                        </m:ctrlPr>
                      </m:dPr>
                      <m:e>
                        <m:r>
                          <a:rPr lang="en-GB" sz="2000" b="0" i="1" smtClean="0">
                            <a:latin typeface="Cambria Math" panose="02040503050406030204" pitchFamily="18" charset="0"/>
                          </a:rPr>
                          <m:t>𝐿</m:t>
                        </m:r>
                      </m:e>
                    </m:d>
                  </m:oMath>
                </a14:m>
                <a:r>
                  <a:rPr lang="en-US" sz="2000" dirty="0"/>
                  <a:t> decrease with the time  (and the flywheel will finally falls as described before)</a:t>
                </a:r>
              </a:p>
            </p:txBody>
          </p:sp>
        </mc:Choice>
        <mc:Fallback xmlns="">
          <p:sp>
            <p:nvSpPr>
              <p:cNvPr id="7" name="TextBox 6"/>
              <p:cNvSpPr txBox="1">
                <a:spLocks noRot="1" noChangeAspect="1" noMove="1" noResize="1" noEditPoints="1" noAdjustHandles="1" noChangeArrowheads="1" noChangeShapeType="1" noTextEdit="1"/>
              </p:cNvSpPr>
              <p:nvPr/>
            </p:nvSpPr>
            <p:spPr>
              <a:xfrm>
                <a:off x="5002874" y="5631631"/>
                <a:ext cx="4313312" cy="923330"/>
              </a:xfrm>
              <a:prstGeom prst="rect">
                <a:avLst/>
              </a:prstGeom>
              <a:blipFill>
                <a:blip r:embed="rId17"/>
                <a:stretch>
                  <a:fillRect l="-3678" t="-8609" b="-15894"/>
                </a:stretch>
              </a:blipFill>
            </p:spPr>
            <p:txBody>
              <a:bodyPr/>
              <a:lstStyle/>
              <a:p>
                <a:r>
                  <a:rPr lang="en-US">
                    <a:noFill/>
                  </a:rPr>
                  <a:t> </a:t>
                </a:r>
              </a:p>
            </p:txBody>
          </p:sp>
        </mc:Fallback>
      </mc:AlternateContent>
      <p:sp>
        <p:nvSpPr>
          <p:cNvPr id="8" name="TextBox 7"/>
          <p:cNvSpPr txBox="1"/>
          <p:nvPr/>
        </p:nvSpPr>
        <p:spPr>
          <a:xfrm>
            <a:off x="1496352" y="5661248"/>
            <a:ext cx="2685351" cy="369332"/>
          </a:xfrm>
          <a:prstGeom prst="rect">
            <a:avLst/>
          </a:prstGeom>
          <a:noFill/>
        </p:spPr>
        <p:txBody>
          <a:bodyPr wrap="none" rtlCol="0">
            <a:spAutoFit/>
          </a:bodyPr>
          <a:lstStyle/>
          <a:p>
            <a:r>
              <a:rPr lang="en-GB" dirty="0"/>
              <a:t>But there is always friction</a:t>
            </a:r>
            <a:endParaRPr lang="en-US" dirty="0"/>
          </a:p>
        </p:txBody>
      </p:sp>
      <p:sp>
        <p:nvSpPr>
          <p:cNvPr id="48" name="Right Arrow 47"/>
          <p:cNvSpPr/>
          <p:nvPr/>
        </p:nvSpPr>
        <p:spPr>
          <a:xfrm>
            <a:off x="4201314" y="5661248"/>
            <a:ext cx="6587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46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17</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a:blip r:embed="rId3"/>
                <a:stretch>
                  <a:fillRect l="-16129" r="-12903"/>
                </a:stretch>
              </a:blipFill>
            </p:spPr>
            <p:txBody>
              <a:bodyPr/>
              <a:lstStyle/>
              <a:p>
                <a:r>
                  <a:rPr 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a:blip r:embed="rId4"/>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a:blip r:embed="rId6"/>
                <a:stretch>
                  <a:fillRect l="-5714" r="-2857"/>
                </a:stretch>
              </a:blipFill>
            </p:spPr>
            <p:txBody>
              <a:bodyPr/>
              <a:lstStyle/>
              <a:p>
                <a:r>
                  <a:rPr 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143671" y="996321"/>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a:blip r:embed="rId7"/>
                <a:stretch>
                  <a:fillRect t="-21311" r="-25862"/>
                </a:stretch>
              </a:blipFill>
            </p:spPr>
            <p:txBody>
              <a:bodyPr/>
              <a:lstStyle/>
              <a:p>
                <a:r>
                  <a:rPr 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a:blip r:embed="rId8"/>
                <a:stretch>
                  <a:fillRect l="-6667" r="-6667"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a:blip r:embed="rId9"/>
                <a:stretch>
                  <a:fillRect l="-16981" r="-15094" b="-9804"/>
                </a:stretch>
              </a:blipFill>
            </p:spPr>
            <p:txBody>
              <a:bodyPr/>
              <a:lstStyle/>
              <a:p>
                <a:r>
                  <a:rPr 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a:blip r:embed="rId10"/>
                <a:stretch>
                  <a:fillRect l="-15517" r="-22414" b="-35556"/>
                </a:stretch>
              </a:blipFill>
            </p:spPr>
            <p:txBody>
              <a:bodyPr/>
              <a:lstStyle/>
              <a:p>
                <a:r>
                  <a:rPr 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1907704" y="3842722"/>
                <a:ext cx="1442318"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Ω</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𝜙</m:t>
                          </m:r>
                        </m:num>
                        <m:den>
                          <m:r>
                            <a:rPr lang="en-GB" sz="3200" b="0" i="1" smtClean="0">
                              <a:latin typeface="Cambria Math" panose="02040503050406030204" pitchFamily="18" charset="0"/>
                              <a:ea typeface="Cambria Math" panose="02040503050406030204" pitchFamily="18" charset="0"/>
                            </a:rPr>
                            <m:t>𝑑𝑡</m:t>
                          </m:r>
                        </m:den>
                      </m:f>
                    </m:oMath>
                  </m:oMathPara>
                </a14:m>
                <a:endParaRPr lang="en-US" sz="3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907704" y="3842722"/>
                <a:ext cx="1442318" cy="93500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075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18</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a:blip r:embed="rId3"/>
                <a:stretch>
                  <a:fillRect l="-16129" r="-12903"/>
                </a:stretch>
              </a:blipFill>
            </p:spPr>
            <p:txBody>
              <a:bodyPr/>
              <a:lstStyle/>
              <a:p>
                <a:r>
                  <a:rPr 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a:blip r:embed="rId4"/>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a:blip r:embed="rId6"/>
                <a:stretch>
                  <a:fillRect l="-5714" r="-2857"/>
                </a:stretch>
              </a:blipFill>
            </p:spPr>
            <p:txBody>
              <a:bodyPr/>
              <a:lstStyle/>
              <a:p>
                <a:r>
                  <a:rPr 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143671" y="996321"/>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a:blip r:embed="rId7"/>
                <a:stretch>
                  <a:fillRect t="-21311" r="-25862"/>
                </a:stretch>
              </a:blipFill>
            </p:spPr>
            <p:txBody>
              <a:bodyPr/>
              <a:lstStyle/>
              <a:p>
                <a:r>
                  <a:rPr 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a:blip r:embed="rId8"/>
                <a:stretch>
                  <a:fillRect l="-6667" r="-6667"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a:blip r:embed="rId9"/>
                <a:stretch>
                  <a:fillRect l="-16981" r="-15094" b="-9804"/>
                </a:stretch>
              </a:blipFill>
            </p:spPr>
            <p:txBody>
              <a:bodyPr/>
              <a:lstStyle/>
              <a:p>
                <a:r>
                  <a:rPr 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a:blip r:embed="rId10"/>
                <a:stretch>
                  <a:fillRect l="-15517" r="-2241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596981" y="2709523"/>
                <a:ext cx="185884"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596981" y="2709523"/>
                <a:ext cx="185884" cy="310598"/>
              </a:xfrm>
              <a:prstGeom prst="rect">
                <a:avLst/>
              </a:prstGeom>
              <a:blipFill>
                <a:blip r:embed="rId11"/>
                <a:stretch>
                  <a:fillRect l="-25806" r="-25806" b="-9804"/>
                </a:stretch>
              </a:blipFill>
            </p:spPr>
            <p:txBody>
              <a:bodyPr/>
              <a:lstStyle/>
              <a:p>
                <a:r>
                  <a:rPr 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1907704" y="3842722"/>
                <a:ext cx="2888996" cy="9521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Ω</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𝜙</m:t>
                          </m:r>
                        </m:num>
                        <m:den>
                          <m:r>
                            <a:rPr lang="en-GB" sz="3200" b="0" i="1" smtClean="0">
                              <a:latin typeface="Cambria Math" panose="02040503050406030204" pitchFamily="18" charset="0"/>
                              <a:ea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f>
                            <m:fPr>
                              <m:type m:val="lin"/>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𝑑𝐿</m:t>
                              </m:r>
                            </m:num>
                            <m:den>
                              <m:r>
                                <a:rPr lang="en-GB" sz="3200" b="0" i="1" smtClean="0">
                                  <a:latin typeface="Cambria Math" panose="02040503050406030204" pitchFamily="18" charset="0"/>
                                  <a:ea typeface="Cambria Math" panose="02040503050406030204" pitchFamily="18" charset="0"/>
                                </a:rPr>
                                <m:t>𝐿</m:t>
                              </m:r>
                            </m:den>
                          </m:f>
                        </m:num>
                        <m:den>
                          <m:r>
                            <a:rPr lang="en-GB" sz="3200" b="0" i="1" smtClean="0">
                              <a:latin typeface="Cambria Math" panose="02040503050406030204" pitchFamily="18" charset="0"/>
                              <a:ea typeface="Cambria Math" panose="02040503050406030204" pitchFamily="18" charset="0"/>
                            </a:rPr>
                            <m:t>𝑑𝑡</m:t>
                          </m:r>
                        </m:den>
                      </m:f>
                    </m:oMath>
                  </m:oMathPara>
                </a14:m>
                <a:endParaRPr lang="en-US" sz="3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907704" y="3842722"/>
                <a:ext cx="2888996" cy="9521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2F28F05-2486-46FB-A718-22772D9A2FE4}"/>
                  </a:ext>
                </a:extLst>
              </p:cNvPr>
              <p:cNvSpPr txBox="1"/>
              <p:nvPr/>
            </p:nvSpPr>
            <p:spPr>
              <a:xfrm>
                <a:off x="6732588" y="3318604"/>
                <a:ext cx="1866088"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𝑑𝐿</m:t>
                              </m:r>
                            </m:num>
                            <m:den>
                              <m:r>
                                <a:rPr lang="en-US" b="0" i="1" smtClean="0">
                                  <a:latin typeface="Cambria Math" panose="02040503050406030204" pitchFamily="18" charset="0"/>
                                  <a:ea typeface="Cambria Math" panose="02040503050406030204" pitchFamily="18" charset="0"/>
                                </a:rPr>
                                <m:t>𝐿</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𝜙</m:t>
                          </m:r>
                        </m:e>
                      </m:func>
                    </m:oMath>
                  </m:oMathPara>
                </a14:m>
                <a:endParaRPr lang="en-US" dirty="0"/>
              </a:p>
            </p:txBody>
          </p:sp>
        </mc:Choice>
        <mc:Fallback xmlns="">
          <p:sp>
            <p:nvSpPr>
              <p:cNvPr id="3" name="TextBox 2">
                <a:extLst>
                  <a:ext uri="{FF2B5EF4-FFF2-40B4-BE49-F238E27FC236}">
                    <a16:creationId xmlns:a16="http://schemas.microsoft.com/office/drawing/2014/main" id="{F2F28F05-2486-46FB-A718-22772D9A2FE4}"/>
                  </a:ext>
                </a:extLst>
              </p:cNvPr>
              <p:cNvSpPr txBox="1">
                <a:spLocks noRot="1" noChangeAspect="1" noMove="1" noResize="1" noEditPoints="1" noAdjustHandles="1" noChangeArrowheads="1" noChangeShapeType="1" noTextEdit="1"/>
              </p:cNvSpPr>
              <p:nvPr/>
            </p:nvSpPr>
            <p:spPr>
              <a:xfrm>
                <a:off x="6732588" y="3318604"/>
                <a:ext cx="1866088" cy="524118"/>
              </a:xfrm>
              <a:prstGeom prst="rect">
                <a:avLst/>
              </a:prstGeom>
              <a:blipFill>
                <a:blip r:embed="rId1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12979D75-540C-4A20-BF8C-27BCF34489DE}"/>
              </a:ext>
            </a:extLst>
          </p:cNvPr>
          <p:cNvCxnSpPr/>
          <p:nvPr/>
        </p:nvCxnSpPr>
        <p:spPr>
          <a:xfrm flipH="1" flipV="1">
            <a:off x="4796700" y="2447653"/>
            <a:ext cx="1791524" cy="981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2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19</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a:blip r:embed="rId3"/>
                <a:stretch>
                  <a:fillRect l="-16129" r="-12903"/>
                </a:stretch>
              </a:blipFill>
            </p:spPr>
            <p:txBody>
              <a:bodyPr/>
              <a:lstStyle/>
              <a:p>
                <a:r>
                  <a:rPr 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a:blip r:embed="rId4"/>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a:blip r:embed="rId6"/>
                <a:stretch>
                  <a:fillRect l="-5714" r="-2857"/>
                </a:stretch>
              </a:blipFill>
            </p:spPr>
            <p:txBody>
              <a:bodyPr/>
              <a:lstStyle/>
              <a:p>
                <a:r>
                  <a:rPr 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143671" y="996321"/>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a:blip r:embed="rId7"/>
                <a:stretch>
                  <a:fillRect t="-21311" r="-25862"/>
                </a:stretch>
              </a:blipFill>
            </p:spPr>
            <p:txBody>
              <a:bodyPr/>
              <a:lstStyle/>
              <a:p>
                <a:r>
                  <a:rPr 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a:blip r:embed="rId8"/>
                <a:stretch>
                  <a:fillRect l="-6667" r="-6667"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a:blip r:embed="rId9"/>
                <a:stretch>
                  <a:fillRect l="-16981" r="-15094" b="-9804"/>
                </a:stretch>
              </a:blipFill>
            </p:spPr>
            <p:txBody>
              <a:bodyPr/>
              <a:lstStyle/>
              <a:p>
                <a:r>
                  <a:rPr 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a:blip r:embed="rId10"/>
                <a:stretch>
                  <a:fillRect l="-15517" r="-2241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596981" y="2709523"/>
                <a:ext cx="185884"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596981" y="2709523"/>
                <a:ext cx="185884" cy="310598"/>
              </a:xfrm>
              <a:prstGeom prst="rect">
                <a:avLst/>
              </a:prstGeom>
              <a:blipFill>
                <a:blip r:embed="rId11"/>
                <a:stretch>
                  <a:fillRect l="-25806" r="-25806" b="-9804"/>
                </a:stretch>
              </a:blipFill>
            </p:spPr>
            <p:txBody>
              <a:bodyPr/>
              <a:lstStyle/>
              <a:p>
                <a:r>
                  <a:rPr 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1907704" y="3842722"/>
                <a:ext cx="3649589" cy="9521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Ω</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𝜙</m:t>
                          </m:r>
                        </m:num>
                        <m:den>
                          <m:r>
                            <a:rPr lang="en-GB" sz="3200" b="0" i="1" smtClean="0">
                              <a:latin typeface="Cambria Math" panose="02040503050406030204" pitchFamily="18" charset="0"/>
                              <a:ea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f>
                            <m:fPr>
                              <m:type m:val="lin"/>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𝑑𝐿</m:t>
                              </m:r>
                            </m:num>
                            <m:den>
                              <m:r>
                                <a:rPr lang="en-GB" sz="3200" b="0" i="1" smtClean="0">
                                  <a:latin typeface="Cambria Math" panose="02040503050406030204" pitchFamily="18" charset="0"/>
                                  <a:ea typeface="Cambria Math" panose="02040503050406030204" pitchFamily="18" charset="0"/>
                                </a:rPr>
                                <m:t>𝐿</m:t>
                              </m:r>
                            </m:den>
                          </m:f>
                        </m:num>
                        <m:den>
                          <m:r>
                            <a:rPr lang="en-GB" sz="3200" b="0" i="1" smtClean="0">
                              <a:latin typeface="Cambria Math" panose="02040503050406030204" pitchFamily="18" charset="0"/>
                              <a:ea typeface="Cambria Math" panose="02040503050406030204" pitchFamily="18" charset="0"/>
                            </a:rPr>
                            <m:t>𝑑𝑡</m:t>
                          </m:r>
                        </m:den>
                      </m:f>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𝜏</m:t>
                          </m:r>
                        </m:num>
                        <m:den>
                          <m:r>
                            <a:rPr lang="en-GB" sz="3200" b="0" i="1" smtClean="0">
                              <a:latin typeface="Cambria Math" panose="02040503050406030204" pitchFamily="18" charset="0"/>
                              <a:ea typeface="Cambria Math" panose="02040503050406030204" pitchFamily="18" charset="0"/>
                            </a:rPr>
                            <m:t>𝐿</m:t>
                          </m:r>
                        </m:den>
                      </m:f>
                    </m:oMath>
                  </m:oMathPara>
                </a14:m>
                <a:endParaRPr lang="en-US" sz="3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907704" y="3842722"/>
                <a:ext cx="3649589" cy="952120"/>
              </a:xfrm>
              <a:prstGeom prst="rect">
                <a:avLst/>
              </a:prstGeom>
              <a:blipFill>
                <a:blip r:embed="rId12"/>
                <a:stretch>
                  <a:fillRect/>
                </a:stretch>
              </a:blipFill>
            </p:spPr>
            <p:txBody>
              <a:bodyPr/>
              <a:lstStyle/>
              <a:p>
                <a:r>
                  <a:rPr lang="en-US">
                    <a:noFill/>
                  </a:rPr>
                  <a:t> </a:t>
                </a:r>
              </a:p>
            </p:txBody>
          </p:sp>
        </mc:Fallback>
      </mc:AlternateContent>
      <p:cxnSp>
        <p:nvCxnSpPr>
          <p:cNvPr id="43" name="Straight Arrow Connector 42"/>
          <p:cNvCxnSpPr/>
          <p:nvPr/>
        </p:nvCxnSpPr>
        <p:spPr>
          <a:xfrm flipH="1">
            <a:off x="5581617" y="3741580"/>
            <a:ext cx="1008460" cy="335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09592" y="3556914"/>
            <a:ext cx="2354896" cy="646331"/>
          </a:xfrm>
          <a:prstGeom prst="rect">
            <a:avLst/>
          </a:prstGeom>
          <a:noFill/>
        </p:spPr>
        <p:txBody>
          <a:bodyPr wrap="square" rtlCol="0">
            <a:spAutoFit/>
          </a:bodyPr>
          <a:lstStyle/>
          <a:p>
            <a:r>
              <a:rPr lang="en-GB" dirty="0"/>
              <a:t>Net torque on the flywheel about O</a:t>
            </a:r>
            <a:endParaRPr lang="en-US" dirty="0"/>
          </a:p>
        </p:txBody>
      </p:sp>
      <p:cxnSp>
        <p:nvCxnSpPr>
          <p:cNvPr id="45" name="Straight Arrow Connector 44"/>
          <p:cNvCxnSpPr/>
          <p:nvPr/>
        </p:nvCxnSpPr>
        <p:spPr>
          <a:xfrm flipH="1" flipV="1">
            <a:off x="5639441" y="4634785"/>
            <a:ext cx="95063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10644" y="4581189"/>
            <a:ext cx="2354896" cy="646331"/>
          </a:xfrm>
          <a:prstGeom prst="rect">
            <a:avLst/>
          </a:prstGeom>
          <a:noFill/>
        </p:spPr>
        <p:txBody>
          <a:bodyPr wrap="square" rtlCol="0">
            <a:spAutoFit/>
          </a:bodyPr>
          <a:lstStyle/>
          <a:p>
            <a:r>
              <a:rPr lang="en-GB" dirty="0"/>
              <a:t>Angular momentum of the flywheel about O</a:t>
            </a:r>
            <a:endParaRPr lang="en-US" dirty="0"/>
          </a:p>
        </p:txBody>
      </p:sp>
    </p:spTree>
    <p:extLst>
      <p:ext uri="{BB962C8B-B14F-4D97-AF65-F5344CB8AC3E}">
        <p14:creationId xmlns:p14="http://schemas.microsoft.com/office/powerpoint/2010/main" val="412414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a:t>
            </a:fld>
            <a:endParaRPr lang="en-US" altLang="zh-CN"/>
          </a:p>
        </p:txBody>
      </p:sp>
      <p:sp>
        <p:nvSpPr>
          <p:cNvPr id="12" name="TextBox 11"/>
          <p:cNvSpPr txBox="1"/>
          <p:nvPr/>
        </p:nvSpPr>
        <p:spPr>
          <a:xfrm>
            <a:off x="486485" y="6302905"/>
            <a:ext cx="8352928" cy="369332"/>
          </a:xfrm>
          <a:prstGeom prst="rect">
            <a:avLst/>
          </a:prstGeom>
          <a:noFill/>
        </p:spPr>
        <p:txBody>
          <a:bodyPr wrap="square" rtlCol="0">
            <a:spAutoFit/>
          </a:bodyPr>
          <a:lstStyle/>
          <a:p>
            <a:r>
              <a:rPr lang="en-GB" dirty="0"/>
              <a:t>With no initial angular momentum, the wheel is falling </a:t>
            </a:r>
            <a:endParaRPr lang="en-US" dirty="0"/>
          </a:p>
        </p:txBody>
      </p:sp>
      <p:pic>
        <p:nvPicPr>
          <p:cNvPr id="13" name="Picture 12"/>
          <p:cNvPicPr>
            <a:picLocks noChangeAspect="1"/>
          </p:cNvPicPr>
          <p:nvPr/>
        </p:nvPicPr>
        <p:blipFill>
          <a:blip r:embed="rId3"/>
          <a:stretch>
            <a:fillRect/>
          </a:stretch>
        </p:blipFill>
        <p:spPr>
          <a:xfrm>
            <a:off x="2670163" y="764704"/>
            <a:ext cx="2867570" cy="4033807"/>
          </a:xfrm>
          <a:prstGeom prst="rect">
            <a:avLst/>
          </a:prstGeom>
        </p:spPr>
      </p:pic>
      <p:cxnSp>
        <p:nvCxnSpPr>
          <p:cNvPr id="15" name="Straight Arrow Connector 14"/>
          <p:cNvCxnSpPr/>
          <p:nvPr/>
        </p:nvCxnSpPr>
        <p:spPr>
          <a:xfrm flipH="1" flipV="1">
            <a:off x="1979712" y="2276872"/>
            <a:ext cx="2304256" cy="720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722854" y="1586618"/>
                <a:ext cx="411266" cy="6902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𝐿</m:t>
                          </m:r>
                        </m:e>
                      </m:acc>
                    </m:oMath>
                  </m:oMathPara>
                </a14:m>
                <a:endParaRPr lang="en-US" sz="4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722854" y="1586618"/>
                <a:ext cx="411266" cy="690254"/>
              </a:xfrm>
              <a:prstGeom prst="rect">
                <a:avLst/>
              </a:prstGeom>
              <a:blipFill>
                <a:blip r:embed="rId4"/>
                <a:stretch>
                  <a:fillRect/>
                </a:stretch>
              </a:blipFill>
            </p:spPr>
            <p:txBody>
              <a:bodyPr/>
              <a:lstStyle/>
              <a:p>
                <a:r>
                  <a:rPr lang="en-US">
                    <a:noFill/>
                  </a:rPr>
                  <a:t> </a:t>
                </a:r>
              </a:p>
            </p:txBody>
          </p:sp>
        </mc:Fallback>
      </mc:AlternateContent>
      <p:sp>
        <p:nvSpPr>
          <p:cNvPr id="17" name="Curved Up Arrow 16"/>
          <p:cNvSpPr/>
          <p:nvPr/>
        </p:nvSpPr>
        <p:spPr>
          <a:xfrm rot="10555511">
            <a:off x="3776247" y="1694630"/>
            <a:ext cx="936104" cy="4742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579528" y="5280933"/>
            <a:ext cx="8352928" cy="923330"/>
          </a:xfrm>
          <a:prstGeom prst="rect">
            <a:avLst/>
          </a:prstGeom>
          <a:noFill/>
        </p:spPr>
        <p:txBody>
          <a:bodyPr wrap="square" rtlCol="0">
            <a:spAutoFit/>
          </a:bodyPr>
          <a:lstStyle/>
          <a:p>
            <a:r>
              <a:rPr lang="en-GB" dirty="0"/>
              <a:t>If we give an initial angular momentum to the wheel about its axis, the wheel spins around O, i.e. it has 2 rotational motions, one around its axis, and one around the pivot O. </a:t>
            </a:r>
            <a:endParaRPr lang="en-US" dirty="0"/>
          </a:p>
        </p:txBody>
      </p:sp>
      <p:sp>
        <p:nvSpPr>
          <p:cNvPr id="19" name="Curved Up Arrow 18"/>
          <p:cNvSpPr/>
          <p:nvPr/>
        </p:nvSpPr>
        <p:spPr>
          <a:xfrm rot="21048855">
            <a:off x="4008454" y="2523052"/>
            <a:ext cx="936104" cy="4742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H="1">
            <a:off x="4368231" y="1320007"/>
            <a:ext cx="1895694" cy="1080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44208" y="994882"/>
            <a:ext cx="1050288" cy="369332"/>
          </a:xfrm>
          <a:prstGeom prst="rect">
            <a:avLst/>
          </a:prstGeom>
          <a:noFill/>
        </p:spPr>
        <p:txBody>
          <a:bodyPr wrap="none" rtlCol="0">
            <a:spAutoFit/>
          </a:bodyPr>
          <a:lstStyle/>
          <a:p>
            <a:r>
              <a:rPr lang="en-GB" dirty="0"/>
              <a:t>Pivot (O)</a:t>
            </a:r>
            <a:endParaRPr lang="en-US" dirty="0"/>
          </a:p>
        </p:txBody>
      </p:sp>
      <p:cxnSp>
        <p:nvCxnSpPr>
          <p:cNvPr id="23" name="Straight Arrow Connector 22"/>
          <p:cNvCxnSpPr/>
          <p:nvPr/>
        </p:nvCxnSpPr>
        <p:spPr>
          <a:xfrm flipH="1">
            <a:off x="1914586" y="2414497"/>
            <a:ext cx="2369382" cy="562964"/>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99792" y="2348880"/>
            <a:ext cx="1520552" cy="1323386"/>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07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20</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7236296" y="261641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236296" y="2616411"/>
                <a:ext cx="188128" cy="276999"/>
              </a:xfrm>
              <a:prstGeom prst="rect">
                <a:avLst/>
              </a:prstGeom>
              <a:blipFill>
                <a:blip r:embed="rId3"/>
                <a:stretch>
                  <a:fillRect l="-16129" r="-12903"/>
                </a:stretch>
              </a:blipFill>
            </p:spPr>
            <p:txBody>
              <a:bodyPr/>
              <a:lstStyle/>
              <a:p>
                <a:r>
                  <a:rPr lang="en-US">
                    <a:noFill/>
                  </a:rPr>
                  <a:t> </a:t>
                </a:r>
              </a:p>
            </p:txBody>
          </p:sp>
        </mc:Fallback>
      </mc:AlternateContent>
      <p:cxnSp>
        <p:nvCxnSpPr>
          <p:cNvPr id="6" name="Straight Arrow Connector 5"/>
          <p:cNvCxnSpPr/>
          <p:nvPr/>
        </p:nvCxnSpPr>
        <p:spPr>
          <a:xfrm>
            <a:off x="2987824" y="2623028"/>
            <a:ext cx="4104456" cy="4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87824" y="2623027"/>
            <a:ext cx="3088406" cy="203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824" y="1275259"/>
            <a:ext cx="0" cy="1347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892061" y="980728"/>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892061" y="980728"/>
                <a:ext cx="191526" cy="276999"/>
              </a:xfrm>
              <a:prstGeom prst="rect">
                <a:avLst/>
              </a:prstGeom>
              <a:blipFill>
                <a:blip r:embed="rId4"/>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48759" y="2295219"/>
                <a:ext cx="51776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748759" y="2295219"/>
                <a:ext cx="517769"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21486" y="2288990"/>
                <a:ext cx="2142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621486" y="2288990"/>
                <a:ext cx="214220" cy="276999"/>
              </a:xfrm>
              <a:prstGeom prst="rect">
                <a:avLst/>
              </a:prstGeom>
              <a:blipFill>
                <a:blip r:embed="rId6"/>
                <a:stretch>
                  <a:fillRect l="-5714" r="-2857"/>
                </a:stretch>
              </a:blipFill>
            </p:spPr>
            <p:txBody>
              <a:bodyPr/>
              <a:lstStyle/>
              <a:p>
                <a:r>
                  <a:rPr lang="en-US">
                    <a:noFill/>
                  </a:rPr>
                  <a:t> </a:t>
                </a:r>
              </a:p>
            </p:txBody>
          </p:sp>
        </mc:Fallback>
      </mc:AlternateContent>
      <p:cxnSp>
        <p:nvCxnSpPr>
          <p:cNvPr id="13" name="Straight Arrow Connector 12"/>
          <p:cNvCxnSpPr/>
          <p:nvPr/>
        </p:nvCxnSpPr>
        <p:spPr>
          <a:xfrm flipV="1">
            <a:off x="6113318" y="1237499"/>
            <a:ext cx="30353" cy="142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143671" y="996321"/>
                <a:ext cx="353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6143671" y="996321"/>
                <a:ext cx="353110" cy="369332"/>
              </a:xfrm>
              <a:prstGeom prst="rect">
                <a:avLst/>
              </a:prstGeom>
              <a:blipFill>
                <a:blip r:embed="rId7"/>
                <a:stretch>
                  <a:fillRect t="-21311" r="-25862"/>
                </a:stretch>
              </a:blipFill>
            </p:spPr>
            <p:txBody>
              <a:bodyPr/>
              <a:lstStyle/>
              <a:p>
                <a:r>
                  <a:rPr lang="en-US">
                    <a:noFill/>
                  </a:rPr>
                  <a:t> </a:t>
                </a:r>
              </a:p>
            </p:txBody>
          </p:sp>
        </mc:Fallback>
      </mc:AlternateContent>
      <p:cxnSp>
        <p:nvCxnSpPr>
          <p:cNvPr id="15" name="Straight Arrow Connector 14"/>
          <p:cNvCxnSpPr/>
          <p:nvPr/>
        </p:nvCxnSpPr>
        <p:spPr>
          <a:xfrm flipV="1">
            <a:off x="6113318" y="1606831"/>
            <a:ext cx="15176" cy="101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58253" y="1618221"/>
            <a:ext cx="3117977" cy="10048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33523" y="1693326"/>
                <a:ext cx="730136"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r>
                        <a:rPr lang="en-GB" b="0" i="1" smtClean="0">
                          <a:solidFill>
                            <a:srgbClr val="0000FF"/>
                          </a:solidFill>
                          <a:latin typeface="Cambria Math" panose="02040503050406030204" pitchFamily="18" charset="0"/>
                        </a:rPr>
                        <m:t>+</m:t>
                      </m:r>
                      <m:r>
                        <a:rPr lang="en-GB" b="0" i="1" smtClean="0">
                          <a:solidFill>
                            <a:srgbClr val="0000FF"/>
                          </a:solidFill>
                          <a:latin typeface="Cambria Math" panose="02040503050406030204" pitchFamily="18" charset="0"/>
                        </a:rPr>
                        <m:t>𝑑</m:t>
                      </m:r>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933523" y="1693326"/>
                <a:ext cx="730136" cy="310598"/>
              </a:xfrm>
              <a:prstGeom prst="rect">
                <a:avLst/>
              </a:prstGeom>
              <a:blipFill>
                <a:blip r:embed="rId8"/>
                <a:stretch>
                  <a:fillRect l="-6667" r="-6667"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86592" y="2113380"/>
                <a:ext cx="32624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86592" y="2113380"/>
                <a:ext cx="326243" cy="310598"/>
              </a:xfrm>
              <a:prstGeom prst="rect">
                <a:avLst/>
              </a:prstGeom>
              <a:blipFill>
                <a:blip r:embed="rId9"/>
                <a:stretch>
                  <a:fillRect l="-16981" r="-15094" b="-9804"/>
                </a:stretch>
              </a:blipFill>
            </p:spPr>
            <p:txBody>
              <a:bodyPr/>
              <a:lstStyle/>
              <a:p>
                <a:r>
                  <a:rPr lang="en-US">
                    <a:noFill/>
                  </a:rPr>
                  <a:t> </a:t>
                </a:r>
              </a:p>
            </p:txBody>
          </p:sp>
        </mc:Fallback>
      </mc:AlternateContent>
      <p:sp>
        <p:nvSpPr>
          <p:cNvPr id="26" name="Freeform 25"/>
          <p:cNvSpPr/>
          <p:nvPr/>
        </p:nvSpPr>
        <p:spPr>
          <a:xfrm>
            <a:off x="4155141" y="2239224"/>
            <a:ext cx="148203" cy="416859"/>
          </a:xfrm>
          <a:custGeom>
            <a:avLst/>
            <a:gdLst>
              <a:gd name="connsiteX0" fmla="*/ 0 w 148203"/>
              <a:gd name="connsiteY0" fmla="*/ 416859 h 416859"/>
              <a:gd name="connsiteX1" fmla="*/ 147918 w 148203"/>
              <a:gd name="connsiteY1" fmla="*/ 161364 h 416859"/>
              <a:gd name="connsiteX2" fmla="*/ 40341 w 148203"/>
              <a:gd name="connsiteY2" fmla="*/ 0 h 416859"/>
              <a:gd name="connsiteX3" fmla="*/ 40341 w 148203"/>
              <a:gd name="connsiteY3" fmla="*/ 0 h 416859"/>
            </a:gdLst>
            <a:ahLst/>
            <a:cxnLst>
              <a:cxn ang="0">
                <a:pos x="connsiteX0" y="connsiteY0"/>
              </a:cxn>
              <a:cxn ang="0">
                <a:pos x="connsiteX1" y="connsiteY1"/>
              </a:cxn>
              <a:cxn ang="0">
                <a:pos x="connsiteX2" y="connsiteY2"/>
              </a:cxn>
              <a:cxn ang="0">
                <a:pos x="connsiteX3" y="connsiteY3"/>
              </a:cxn>
            </a:cxnLst>
            <a:rect l="l" t="t" r="r" b="b"/>
            <a:pathLst>
              <a:path w="148203" h="416859">
                <a:moveTo>
                  <a:pt x="0" y="416859"/>
                </a:moveTo>
                <a:cubicBezTo>
                  <a:pt x="70597" y="323849"/>
                  <a:pt x="141195" y="230840"/>
                  <a:pt x="147918" y="161364"/>
                </a:cubicBezTo>
                <a:cubicBezTo>
                  <a:pt x="154641" y="91888"/>
                  <a:pt x="40341" y="0"/>
                  <a:pt x="40341" y="0"/>
                </a:cubicBezTo>
                <a:lnTo>
                  <a:pt x="403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4340432" y="2285478"/>
                <a:ext cx="352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340432" y="2285478"/>
                <a:ext cx="352789" cy="276999"/>
              </a:xfrm>
              <a:prstGeom prst="rect">
                <a:avLst/>
              </a:prstGeom>
              <a:blipFill>
                <a:blip r:embed="rId10"/>
                <a:stretch>
                  <a:fillRect l="-15517" r="-2241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596981" y="2709523"/>
                <a:ext cx="185884"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𝐿</m:t>
                          </m:r>
                        </m:e>
                      </m:acc>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596981" y="2709523"/>
                <a:ext cx="185884" cy="310598"/>
              </a:xfrm>
              <a:prstGeom prst="rect">
                <a:avLst/>
              </a:prstGeom>
              <a:blipFill>
                <a:blip r:embed="rId11"/>
                <a:stretch>
                  <a:fillRect l="-25806" r="-25806" b="-9804"/>
                </a:stretch>
              </a:blipFill>
            </p:spPr>
            <p:txBody>
              <a:bodyPr/>
              <a:lstStyle/>
              <a:p>
                <a:r>
                  <a:rPr lang="en-US">
                    <a:noFill/>
                  </a:rPr>
                  <a:t> </a:t>
                </a:r>
              </a:p>
            </p:txBody>
          </p:sp>
        </mc:Fallback>
      </mc:AlternateContent>
      <p:sp>
        <p:nvSpPr>
          <p:cNvPr id="31" name="TextBox 30"/>
          <p:cNvSpPr txBox="1"/>
          <p:nvPr/>
        </p:nvSpPr>
        <p:spPr>
          <a:xfrm>
            <a:off x="899592" y="3095249"/>
            <a:ext cx="5176638" cy="646331"/>
          </a:xfrm>
          <a:prstGeom prst="rect">
            <a:avLst/>
          </a:prstGeom>
          <a:noFill/>
        </p:spPr>
        <p:txBody>
          <a:bodyPr wrap="square" rtlCol="0">
            <a:spAutoFit/>
          </a:bodyPr>
          <a:lstStyle/>
          <a:p>
            <a:r>
              <a:rPr lang="en-GB" dirty="0"/>
              <a:t>The precession angular speed is the angular speed at which the angular momentum turns around the z-axis: </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1907704" y="3842722"/>
                <a:ext cx="3649589" cy="9521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Ω</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m:t>
                          </m:r>
                          <m:r>
                            <a:rPr lang="en-GB" sz="3200" b="0" i="1" smtClean="0">
                              <a:latin typeface="Cambria Math" panose="02040503050406030204" pitchFamily="18" charset="0"/>
                              <a:ea typeface="Cambria Math" panose="02040503050406030204" pitchFamily="18" charset="0"/>
                            </a:rPr>
                            <m:t>𝜙</m:t>
                          </m:r>
                        </m:num>
                        <m:den>
                          <m:r>
                            <a:rPr lang="en-GB" sz="3200" b="0" i="1" smtClean="0">
                              <a:latin typeface="Cambria Math" panose="02040503050406030204" pitchFamily="18" charset="0"/>
                              <a:ea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f>
                            <m:fPr>
                              <m:type m:val="lin"/>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𝑑𝐿</m:t>
                              </m:r>
                            </m:num>
                            <m:den>
                              <m:r>
                                <a:rPr lang="en-GB" sz="3200" b="0" i="1" smtClean="0">
                                  <a:latin typeface="Cambria Math" panose="02040503050406030204" pitchFamily="18" charset="0"/>
                                  <a:ea typeface="Cambria Math" panose="02040503050406030204" pitchFamily="18" charset="0"/>
                                </a:rPr>
                                <m:t>𝐿</m:t>
                              </m:r>
                            </m:den>
                          </m:f>
                        </m:num>
                        <m:den>
                          <m:r>
                            <a:rPr lang="en-GB" sz="3200" b="0" i="1" smtClean="0">
                              <a:latin typeface="Cambria Math" panose="02040503050406030204" pitchFamily="18" charset="0"/>
                              <a:ea typeface="Cambria Math" panose="02040503050406030204" pitchFamily="18" charset="0"/>
                            </a:rPr>
                            <m:t>𝑑𝑡</m:t>
                          </m:r>
                        </m:den>
                      </m:f>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𝜏</m:t>
                          </m:r>
                        </m:num>
                        <m:den>
                          <m:r>
                            <a:rPr lang="en-GB" sz="3200" b="0" i="1" smtClean="0">
                              <a:latin typeface="Cambria Math" panose="02040503050406030204" pitchFamily="18" charset="0"/>
                              <a:ea typeface="Cambria Math" panose="02040503050406030204" pitchFamily="18" charset="0"/>
                            </a:rPr>
                            <m:t>𝐿</m:t>
                          </m:r>
                        </m:den>
                      </m:f>
                    </m:oMath>
                  </m:oMathPara>
                </a14:m>
                <a:endParaRPr lang="en-US" sz="3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907704" y="3842722"/>
                <a:ext cx="3649589" cy="952120"/>
              </a:xfrm>
              <a:prstGeom prst="rect">
                <a:avLst/>
              </a:prstGeom>
              <a:blipFill>
                <a:blip r:embed="rId12"/>
                <a:stretch>
                  <a:fillRect/>
                </a:stretch>
              </a:blipFill>
            </p:spPr>
            <p:txBody>
              <a:bodyPr/>
              <a:lstStyle/>
              <a:p>
                <a:r>
                  <a:rPr lang="en-US">
                    <a:noFill/>
                  </a:rPr>
                  <a:t> </a:t>
                </a:r>
              </a:p>
            </p:txBody>
          </p:sp>
        </mc:Fallback>
      </mc:AlternateContent>
      <p:sp>
        <p:nvSpPr>
          <p:cNvPr id="33" name="TextBox 32"/>
          <p:cNvSpPr txBox="1"/>
          <p:nvPr/>
        </p:nvSpPr>
        <p:spPr>
          <a:xfrm>
            <a:off x="907124" y="5192905"/>
            <a:ext cx="595035" cy="369332"/>
          </a:xfrm>
          <a:prstGeom prst="rect">
            <a:avLst/>
          </a:prstGeom>
          <a:noFill/>
        </p:spPr>
        <p:txBody>
          <a:bodyPr wrap="none" rtlCol="0">
            <a:spAutoFit/>
          </a:bodyPr>
          <a:lstStyle/>
          <a:p>
            <a:r>
              <a:rPr lang="en-GB" dirty="0"/>
              <a:t>with</a:t>
            </a:r>
            <a:endParaRPr lang="en-US" dirty="0"/>
          </a:p>
        </p:txBody>
      </p:sp>
      <mc:AlternateContent xmlns:mc="http://schemas.openxmlformats.org/markup-compatibility/2006" xmlns:a14="http://schemas.microsoft.com/office/drawing/2010/main">
        <mc:Choice Requires="a14">
          <p:sp>
            <p:nvSpPr>
              <p:cNvPr id="35" name="Rectangle 34"/>
              <p:cNvSpPr/>
              <p:nvPr/>
            </p:nvSpPr>
            <p:spPr>
              <a:xfrm>
                <a:off x="1645733" y="5085184"/>
                <a:ext cx="301569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ea typeface="Cambria Math" panose="02040503050406030204" pitchFamily="18" charset="0"/>
                        </a:rPr>
                        <m:t>𝜏</m:t>
                      </m:r>
                      <m:r>
                        <a:rPr lang="en-GB" sz="2800" b="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acc>
                            <m:accPr>
                              <m:chr m:val="⃗"/>
                              <m:ctrlPr>
                                <a:rPr lang="en-US" sz="2800" i="1">
                                  <a:latin typeface="Cambria Math" panose="02040503050406030204" pitchFamily="18" charset="0"/>
                                </a:rPr>
                              </m:ctrlPr>
                            </m:accPr>
                            <m:e>
                              <m:r>
                                <a:rPr lang="en-GB" sz="2800" i="1">
                                  <a:latin typeface="Cambria Math" panose="02040503050406030204" pitchFamily="18" charset="0"/>
                                </a:rPr>
                                <m:t>𝑟</m:t>
                              </m:r>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GB" sz="2800" i="1">
                                  <a:latin typeface="Cambria Math" panose="02040503050406030204" pitchFamily="18" charset="0"/>
                                  <a:ea typeface="Cambria Math" panose="02040503050406030204" pitchFamily="18" charset="0"/>
                                </a:rPr>
                                <m:t>𝑤</m:t>
                              </m:r>
                            </m:e>
                          </m:acc>
                          <m:r>
                            <m:rPr>
                              <m:nor/>
                            </m:rPr>
                            <a:rPr lang="en-US" sz="2800" dirty="0"/>
                            <m:t> </m:t>
                          </m:r>
                        </m:e>
                      </m:d>
                      <m:r>
                        <a:rPr lang="en-GB" sz="2800" b="0" i="1" smtClean="0">
                          <a:latin typeface="Cambria Math" panose="02040503050406030204" pitchFamily="18" charset="0"/>
                        </a:rPr>
                        <m:t>=</m:t>
                      </m:r>
                      <m:r>
                        <a:rPr lang="en-GB" sz="2800" b="0" i="1" smtClean="0">
                          <a:latin typeface="Cambria Math" panose="02040503050406030204" pitchFamily="18" charset="0"/>
                        </a:rPr>
                        <m:t>𝑟𝑤</m:t>
                      </m:r>
                    </m:oMath>
                  </m:oMathPara>
                </a14:m>
                <a:endParaRPr lang="en-US" sz="2800" dirty="0"/>
              </a:p>
            </p:txBody>
          </p:sp>
        </mc:Choice>
        <mc:Fallback xmlns="">
          <p:sp>
            <p:nvSpPr>
              <p:cNvPr id="35" name="Rectangle 34"/>
              <p:cNvSpPr>
                <a:spLocks noRot="1" noChangeAspect="1" noMove="1" noResize="1" noEditPoints="1" noAdjustHandles="1" noChangeArrowheads="1" noChangeShapeType="1" noTextEdit="1"/>
              </p:cNvSpPr>
              <p:nvPr/>
            </p:nvSpPr>
            <p:spPr>
              <a:xfrm>
                <a:off x="1645733" y="5085184"/>
                <a:ext cx="3015697" cy="523220"/>
              </a:xfrm>
              <a:prstGeom prst="rect">
                <a:avLst/>
              </a:prstGeom>
              <a:blipFill>
                <a:blip r:embed="rId13"/>
                <a:stretch>
                  <a:fillRect/>
                </a:stretch>
              </a:blipFill>
            </p:spPr>
            <p:txBody>
              <a:bodyPr/>
              <a:lstStyle/>
              <a:p>
                <a:r>
                  <a:rPr lang="en-US">
                    <a:noFill/>
                  </a:rPr>
                  <a:t> </a:t>
                </a:r>
              </a:p>
            </p:txBody>
          </p:sp>
        </mc:Fallback>
      </mc:AlternateContent>
      <p:sp>
        <p:nvSpPr>
          <p:cNvPr id="36" name="TextBox 35"/>
          <p:cNvSpPr txBox="1"/>
          <p:nvPr/>
        </p:nvSpPr>
        <p:spPr>
          <a:xfrm flipH="1">
            <a:off x="4562405" y="5179076"/>
            <a:ext cx="1019212" cy="369332"/>
          </a:xfrm>
          <a:prstGeom prst="rect">
            <a:avLst/>
          </a:prstGeom>
          <a:noFill/>
        </p:spPr>
        <p:txBody>
          <a:bodyPr wrap="square" rtlCol="0">
            <a:spAutoFit/>
          </a:bodyPr>
          <a:lstStyle/>
          <a:p>
            <a:r>
              <a:rPr lang="en-GB" dirty="0"/>
              <a:t>and </a:t>
            </a:r>
            <a:endParaRPr lang="en-US" dirty="0"/>
          </a:p>
        </p:txBody>
      </p:sp>
      <mc:AlternateContent xmlns:mc="http://schemas.openxmlformats.org/markup-compatibility/2006" xmlns:a14="http://schemas.microsoft.com/office/drawing/2010/main">
        <mc:Choice Requires="a14">
          <p:sp>
            <p:nvSpPr>
              <p:cNvPr id="37" name="TextBox 36"/>
              <p:cNvSpPr txBox="1"/>
              <p:nvPr/>
            </p:nvSpPr>
            <p:spPr>
              <a:xfrm>
                <a:off x="5159652" y="5131350"/>
                <a:ext cx="11605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𝐿</m:t>
                      </m:r>
                      <m:r>
                        <a:rPr lang="en-GB" sz="2800" b="0" i="1" smtClean="0">
                          <a:latin typeface="Cambria Math" panose="02040503050406030204" pitchFamily="18" charset="0"/>
                        </a:rPr>
                        <m:t>=</m:t>
                      </m:r>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𝜔</m:t>
                      </m:r>
                    </m:oMath>
                  </m:oMathPara>
                </a14:m>
                <a:endParaRPr lang="en-US" sz="28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159652" y="5131350"/>
                <a:ext cx="1160574" cy="430887"/>
              </a:xfrm>
              <a:prstGeom prst="rect">
                <a:avLst/>
              </a:prstGeom>
              <a:blipFill>
                <a:blip r:embed="rId14"/>
                <a:stretch>
                  <a:fillRect/>
                </a:stretch>
              </a:blipFill>
            </p:spPr>
            <p:txBody>
              <a:bodyPr/>
              <a:lstStyle/>
              <a:p>
                <a:r>
                  <a:rPr lang="en-US">
                    <a:noFill/>
                  </a:rPr>
                  <a:t> </a:t>
                </a:r>
              </a:p>
            </p:txBody>
          </p:sp>
        </mc:Fallback>
      </mc:AlternateContent>
      <p:cxnSp>
        <p:nvCxnSpPr>
          <p:cNvPr id="43" name="Straight Arrow Connector 42"/>
          <p:cNvCxnSpPr/>
          <p:nvPr/>
        </p:nvCxnSpPr>
        <p:spPr>
          <a:xfrm flipH="1">
            <a:off x="5581617" y="3741580"/>
            <a:ext cx="1008460" cy="335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09592" y="3556914"/>
            <a:ext cx="2354896" cy="646331"/>
          </a:xfrm>
          <a:prstGeom prst="rect">
            <a:avLst/>
          </a:prstGeom>
          <a:noFill/>
        </p:spPr>
        <p:txBody>
          <a:bodyPr wrap="square" rtlCol="0">
            <a:spAutoFit/>
          </a:bodyPr>
          <a:lstStyle/>
          <a:p>
            <a:r>
              <a:rPr lang="en-GB" dirty="0"/>
              <a:t>Net torque on the flywheel about O</a:t>
            </a:r>
            <a:endParaRPr lang="en-US" dirty="0"/>
          </a:p>
        </p:txBody>
      </p:sp>
      <p:cxnSp>
        <p:nvCxnSpPr>
          <p:cNvPr id="45" name="Straight Arrow Connector 44"/>
          <p:cNvCxnSpPr/>
          <p:nvPr/>
        </p:nvCxnSpPr>
        <p:spPr>
          <a:xfrm flipH="1" flipV="1">
            <a:off x="5639441" y="4634785"/>
            <a:ext cx="95063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10644" y="4581189"/>
            <a:ext cx="2354896" cy="646331"/>
          </a:xfrm>
          <a:prstGeom prst="rect">
            <a:avLst/>
          </a:prstGeom>
          <a:noFill/>
        </p:spPr>
        <p:txBody>
          <a:bodyPr wrap="square" rtlCol="0">
            <a:spAutoFit/>
          </a:bodyPr>
          <a:lstStyle/>
          <a:p>
            <a:r>
              <a:rPr lang="en-GB" dirty="0"/>
              <a:t>Angular momentum of the flywheel about O</a:t>
            </a:r>
            <a:endParaRPr lang="en-US" dirty="0"/>
          </a:p>
        </p:txBody>
      </p:sp>
      <p:sp>
        <p:nvSpPr>
          <p:cNvPr id="48" name="TextBox 47"/>
          <p:cNvSpPr txBox="1"/>
          <p:nvPr/>
        </p:nvSpPr>
        <p:spPr>
          <a:xfrm>
            <a:off x="4453886" y="5493048"/>
            <a:ext cx="4690114" cy="369332"/>
          </a:xfrm>
          <a:prstGeom prst="rect">
            <a:avLst/>
          </a:prstGeom>
          <a:noFill/>
        </p:spPr>
        <p:txBody>
          <a:bodyPr wrap="square" rtlCol="0">
            <a:spAutoFit/>
          </a:bodyPr>
          <a:lstStyle/>
          <a:p>
            <a:r>
              <a:rPr lang="en-GB" dirty="0"/>
              <a:t>(because axis of rotation is an axis of symmetry )</a:t>
            </a:r>
            <a:endParaRPr lang="en-US" dirty="0"/>
          </a:p>
        </p:txBody>
      </p:sp>
      <p:cxnSp>
        <p:nvCxnSpPr>
          <p:cNvPr id="19" name="Straight Arrow Connector 18">
            <a:extLst>
              <a:ext uri="{FF2B5EF4-FFF2-40B4-BE49-F238E27FC236}">
                <a16:creationId xmlns:a16="http://schemas.microsoft.com/office/drawing/2014/main" id="{7FACC91F-7D2C-40C4-869E-2E55299ED550}"/>
              </a:ext>
            </a:extLst>
          </p:cNvPr>
          <p:cNvCxnSpPr/>
          <p:nvPr/>
        </p:nvCxnSpPr>
        <p:spPr>
          <a:xfrm flipV="1">
            <a:off x="3779912" y="5661248"/>
            <a:ext cx="216024"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1194AE7-2E36-45FD-9116-6F536BEC9E12}"/>
              </a:ext>
            </a:extLst>
          </p:cNvPr>
          <p:cNvSpPr txBox="1"/>
          <p:nvPr/>
        </p:nvSpPr>
        <p:spPr>
          <a:xfrm>
            <a:off x="3220809" y="6237288"/>
            <a:ext cx="4591551" cy="646331"/>
          </a:xfrm>
          <a:prstGeom prst="rect">
            <a:avLst/>
          </a:prstGeom>
          <a:noFill/>
        </p:spPr>
        <p:txBody>
          <a:bodyPr wrap="square" rtlCol="0">
            <a:spAutoFit/>
          </a:bodyPr>
          <a:lstStyle/>
          <a:p>
            <a:r>
              <a:rPr lang="en-US" dirty="0"/>
              <a:t>Distance between O and the center of mass of the flywheel </a:t>
            </a:r>
          </a:p>
        </p:txBody>
      </p:sp>
    </p:spTree>
    <p:extLst>
      <p:ext uri="{BB962C8B-B14F-4D97-AF65-F5344CB8AC3E}">
        <p14:creationId xmlns:p14="http://schemas.microsoft.com/office/powerpoint/2010/main" val="2372123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242319" y="5815298"/>
            <a:ext cx="1492584" cy="830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8749" y="-169862"/>
            <a:ext cx="8229600" cy="1143000"/>
          </a:xfrm>
        </p:spPr>
        <p:txBody>
          <a:bodyPr/>
          <a:lstStyle/>
          <a:p>
            <a:r>
              <a:rPr lang="en-GB" dirty="0"/>
              <a:t>Precession angular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21</a:t>
            </a:fld>
            <a:endParaRPr lang="en-US" altLang="zh-CN"/>
          </a:p>
        </p:txBody>
      </p:sp>
      <p:sp>
        <p:nvSpPr>
          <p:cNvPr id="33" name="TextBox 32"/>
          <p:cNvSpPr txBox="1"/>
          <p:nvPr/>
        </p:nvSpPr>
        <p:spPr>
          <a:xfrm>
            <a:off x="907124" y="5192905"/>
            <a:ext cx="595035" cy="369332"/>
          </a:xfrm>
          <a:prstGeom prst="rect">
            <a:avLst/>
          </a:prstGeom>
          <a:noFill/>
        </p:spPr>
        <p:txBody>
          <a:bodyPr wrap="none" rtlCol="0">
            <a:spAutoFit/>
          </a:bodyPr>
          <a:lstStyle/>
          <a:p>
            <a:r>
              <a:rPr lang="en-GB" dirty="0"/>
              <a:t>with</a:t>
            </a:r>
            <a:endParaRPr lang="en-US" dirty="0"/>
          </a:p>
        </p:txBody>
      </p:sp>
      <mc:AlternateContent xmlns:mc="http://schemas.openxmlformats.org/markup-compatibility/2006" xmlns:a14="http://schemas.microsoft.com/office/drawing/2010/main">
        <mc:Choice Requires="a14">
          <p:sp>
            <p:nvSpPr>
              <p:cNvPr id="35" name="Rectangle 34"/>
              <p:cNvSpPr/>
              <p:nvPr/>
            </p:nvSpPr>
            <p:spPr>
              <a:xfrm>
                <a:off x="1645733" y="5085184"/>
                <a:ext cx="301569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ea typeface="Cambria Math" panose="02040503050406030204" pitchFamily="18" charset="0"/>
                        </a:rPr>
                        <m:t>𝜏</m:t>
                      </m:r>
                      <m:r>
                        <a:rPr lang="en-GB" sz="2800" b="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acc>
                            <m:accPr>
                              <m:chr m:val="⃗"/>
                              <m:ctrlPr>
                                <a:rPr lang="en-US" sz="2800" i="1">
                                  <a:latin typeface="Cambria Math" panose="02040503050406030204" pitchFamily="18" charset="0"/>
                                </a:rPr>
                              </m:ctrlPr>
                            </m:accPr>
                            <m:e>
                              <m:r>
                                <a:rPr lang="en-GB" sz="2800" i="1">
                                  <a:latin typeface="Cambria Math" panose="02040503050406030204" pitchFamily="18" charset="0"/>
                                </a:rPr>
                                <m:t>𝑟</m:t>
                              </m:r>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GB" sz="2800" i="1">
                                  <a:latin typeface="Cambria Math" panose="02040503050406030204" pitchFamily="18" charset="0"/>
                                  <a:ea typeface="Cambria Math" panose="02040503050406030204" pitchFamily="18" charset="0"/>
                                </a:rPr>
                                <m:t>𝑤</m:t>
                              </m:r>
                            </m:e>
                          </m:acc>
                          <m:r>
                            <m:rPr>
                              <m:nor/>
                            </m:rPr>
                            <a:rPr lang="en-US" sz="2800" dirty="0"/>
                            <m:t> </m:t>
                          </m:r>
                        </m:e>
                      </m:d>
                      <m:r>
                        <a:rPr lang="en-GB" sz="2800" b="0" i="1" smtClean="0">
                          <a:latin typeface="Cambria Math" panose="02040503050406030204" pitchFamily="18" charset="0"/>
                        </a:rPr>
                        <m:t>=</m:t>
                      </m:r>
                      <m:r>
                        <a:rPr lang="en-GB" sz="2800" b="0" i="1" smtClean="0">
                          <a:latin typeface="Cambria Math" panose="02040503050406030204" pitchFamily="18" charset="0"/>
                        </a:rPr>
                        <m:t>𝑟𝑤</m:t>
                      </m:r>
                    </m:oMath>
                  </m:oMathPara>
                </a14:m>
                <a:endParaRPr lang="en-US" sz="2800" dirty="0"/>
              </a:p>
            </p:txBody>
          </p:sp>
        </mc:Choice>
        <mc:Fallback xmlns="">
          <p:sp>
            <p:nvSpPr>
              <p:cNvPr id="35" name="Rectangle 34"/>
              <p:cNvSpPr>
                <a:spLocks noRot="1" noChangeAspect="1" noMove="1" noResize="1" noEditPoints="1" noAdjustHandles="1" noChangeArrowheads="1" noChangeShapeType="1" noTextEdit="1"/>
              </p:cNvSpPr>
              <p:nvPr/>
            </p:nvSpPr>
            <p:spPr>
              <a:xfrm>
                <a:off x="1645733" y="5085184"/>
                <a:ext cx="3015697" cy="523220"/>
              </a:xfrm>
              <a:prstGeom prst="rect">
                <a:avLst/>
              </a:prstGeom>
              <a:blipFill>
                <a:blip r:embed="rId12"/>
                <a:stretch>
                  <a:fillRect/>
                </a:stretch>
              </a:blipFill>
            </p:spPr>
            <p:txBody>
              <a:bodyPr/>
              <a:lstStyle/>
              <a:p>
                <a:r>
                  <a:rPr lang="en-US">
                    <a:noFill/>
                  </a:rPr>
                  <a:t> </a:t>
                </a:r>
              </a:p>
            </p:txBody>
          </p:sp>
        </mc:Fallback>
      </mc:AlternateContent>
      <p:sp>
        <p:nvSpPr>
          <p:cNvPr id="36" name="TextBox 35"/>
          <p:cNvSpPr txBox="1"/>
          <p:nvPr/>
        </p:nvSpPr>
        <p:spPr>
          <a:xfrm flipH="1">
            <a:off x="4562405" y="5179076"/>
            <a:ext cx="1019212" cy="369332"/>
          </a:xfrm>
          <a:prstGeom prst="rect">
            <a:avLst/>
          </a:prstGeom>
          <a:noFill/>
        </p:spPr>
        <p:txBody>
          <a:bodyPr wrap="square" rtlCol="0">
            <a:spAutoFit/>
          </a:bodyPr>
          <a:lstStyle/>
          <a:p>
            <a:r>
              <a:rPr lang="en-GB" dirty="0"/>
              <a:t>and </a:t>
            </a:r>
            <a:endParaRPr lang="en-US" dirty="0"/>
          </a:p>
        </p:txBody>
      </p:sp>
      <mc:AlternateContent xmlns:mc="http://schemas.openxmlformats.org/markup-compatibility/2006" xmlns:a14="http://schemas.microsoft.com/office/drawing/2010/main">
        <mc:Choice Requires="a14">
          <p:sp>
            <p:nvSpPr>
              <p:cNvPr id="37" name="TextBox 36"/>
              <p:cNvSpPr txBox="1"/>
              <p:nvPr/>
            </p:nvSpPr>
            <p:spPr>
              <a:xfrm>
                <a:off x="5159652" y="5131350"/>
                <a:ext cx="11605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𝐿</m:t>
                      </m:r>
                      <m:r>
                        <a:rPr lang="en-GB" sz="2800" b="0" i="1" smtClean="0">
                          <a:latin typeface="Cambria Math" panose="02040503050406030204" pitchFamily="18" charset="0"/>
                        </a:rPr>
                        <m:t>=</m:t>
                      </m:r>
                      <m:r>
                        <a:rPr lang="en-GB" sz="2800" b="0" i="1" smtClean="0">
                          <a:latin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𝜔</m:t>
                      </m:r>
                    </m:oMath>
                  </m:oMathPara>
                </a14:m>
                <a:endParaRPr lang="en-US" sz="28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159652" y="5131350"/>
                <a:ext cx="1160574"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242319" y="5815298"/>
                <a:ext cx="1431867" cy="8302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Ω</m:t>
                      </m:r>
                      <m:r>
                        <a:rPr lang="en-GB" sz="2800" i="1">
                          <a:latin typeface="Cambria Math" panose="02040503050406030204" pitchFamily="18" charset="0"/>
                          <a:ea typeface="Cambria Math" panose="02040503050406030204" pitchFamily="18" charset="0"/>
                        </a:rPr>
                        <m:t>=</m:t>
                      </m:r>
                      <m:f>
                        <m:fPr>
                          <m:ctrlPr>
                            <a:rPr lang="en-GB" sz="280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𝑟𝑤</m:t>
                          </m:r>
                        </m:num>
                        <m:den>
                          <m:r>
                            <a:rPr lang="en-GB" sz="2800" b="0" i="1" smtClean="0">
                              <a:latin typeface="Cambria Math" panose="02040503050406030204" pitchFamily="18" charset="0"/>
                              <a:ea typeface="Cambria Math" panose="02040503050406030204" pitchFamily="18" charset="0"/>
                            </a:rPr>
                            <m:t>𝐼</m:t>
                          </m:r>
                          <m:r>
                            <a:rPr lang="en-GB" sz="2800" b="0" i="1" smtClean="0">
                              <a:latin typeface="Cambria Math" panose="02040503050406030204" pitchFamily="18" charset="0"/>
                              <a:ea typeface="Cambria Math" panose="02040503050406030204" pitchFamily="18" charset="0"/>
                            </a:rPr>
                            <m:t>𝜔</m:t>
                          </m:r>
                        </m:den>
                      </m:f>
                    </m:oMath>
                  </m:oMathPara>
                </a14:m>
                <a:endParaRPr lang="en-US" sz="2800" dirty="0"/>
              </a:p>
            </p:txBody>
          </p:sp>
        </mc:Choice>
        <mc:Fallback xmlns="">
          <p:sp>
            <p:nvSpPr>
              <p:cNvPr id="38" name="Rectangle 37"/>
              <p:cNvSpPr>
                <a:spLocks noRot="1" noChangeAspect="1" noMove="1" noResize="1" noEditPoints="1" noAdjustHandles="1" noChangeArrowheads="1" noChangeShapeType="1" noTextEdit="1"/>
              </p:cNvSpPr>
              <p:nvPr/>
            </p:nvSpPr>
            <p:spPr>
              <a:xfrm>
                <a:off x="2242319" y="5815298"/>
                <a:ext cx="1431867" cy="830227"/>
              </a:xfrm>
              <a:prstGeom prst="rect">
                <a:avLst/>
              </a:prstGeom>
              <a:blipFill>
                <a:blip r:embed="rId14"/>
                <a:stretch>
                  <a:fillRect/>
                </a:stretch>
              </a:blipFill>
            </p:spPr>
            <p:txBody>
              <a:bodyPr/>
              <a:lstStyle/>
              <a:p>
                <a:r>
                  <a:rPr lang="en-US">
                    <a:noFill/>
                  </a:rPr>
                  <a:t> </a:t>
                </a:r>
              </a:p>
            </p:txBody>
          </p:sp>
        </mc:Fallback>
      </mc:AlternateContent>
      <p:sp>
        <p:nvSpPr>
          <p:cNvPr id="39" name="Right Arrow 38"/>
          <p:cNvSpPr/>
          <p:nvPr/>
        </p:nvSpPr>
        <p:spPr>
          <a:xfrm>
            <a:off x="907124" y="5815298"/>
            <a:ext cx="1000580" cy="628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787116" y="5937145"/>
            <a:ext cx="5033958" cy="646331"/>
          </a:xfrm>
          <a:prstGeom prst="rect">
            <a:avLst/>
          </a:prstGeom>
          <a:noFill/>
        </p:spPr>
        <p:txBody>
          <a:bodyPr wrap="square" rtlCol="0">
            <a:spAutoFit/>
          </a:bodyPr>
          <a:lstStyle/>
          <a:p>
            <a:r>
              <a:rPr lang="en-GB" dirty="0">
                <a:solidFill>
                  <a:srgbClr val="FF0000"/>
                </a:solidFill>
              </a:rPr>
              <a:t>You don’t need to remember this expression, but you must be able to find it by yourself.</a:t>
            </a:r>
            <a:endParaRPr lang="en-US" dirty="0">
              <a:solidFill>
                <a:srgbClr val="FF0000"/>
              </a:solidFill>
            </a:endParaRPr>
          </a:p>
        </p:txBody>
      </p:sp>
      <p:sp>
        <p:nvSpPr>
          <p:cNvPr id="48" name="TextBox 47"/>
          <p:cNvSpPr txBox="1"/>
          <p:nvPr/>
        </p:nvSpPr>
        <p:spPr>
          <a:xfrm>
            <a:off x="4453886" y="5493048"/>
            <a:ext cx="4690114" cy="369332"/>
          </a:xfrm>
          <a:prstGeom prst="rect">
            <a:avLst/>
          </a:prstGeom>
          <a:noFill/>
        </p:spPr>
        <p:txBody>
          <a:bodyPr wrap="square" rtlCol="0">
            <a:spAutoFit/>
          </a:bodyPr>
          <a:lstStyle/>
          <a:p>
            <a:r>
              <a:rPr lang="en-GB" dirty="0"/>
              <a:t>(because axis of rotation is an axis of symmetry )</a:t>
            </a:r>
            <a:endParaRPr lang="en-US" dirty="0"/>
          </a:p>
        </p:txBody>
      </p:sp>
      <p:pic>
        <p:nvPicPr>
          <p:cNvPr id="56" name="Picture 55">
            <a:extLst>
              <a:ext uri="{FF2B5EF4-FFF2-40B4-BE49-F238E27FC236}">
                <a16:creationId xmlns:a16="http://schemas.microsoft.com/office/drawing/2014/main" id="{B1B1CA7C-F5CF-48F2-9518-9585EA43F44C}"/>
              </a:ext>
            </a:extLst>
          </p:cNvPr>
          <p:cNvPicPr>
            <a:picLocks noChangeAspect="1"/>
          </p:cNvPicPr>
          <p:nvPr/>
        </p:nvPicPr>
        <p:blipFill>
          <a:blip r:embed="rId15"/>
          <a:stretch>
            <a:fillRect/>
          </a:stretch>
        </p:blipFill>
        <p:spPr>
          <a:xfrm>
            <a:off x="2243848" y="1287110"/>
            <a:ext cx="3784823" cy="3076620"/>
          </a:xfrm>
          <a:prstGeom prst="rect">
            <a:avLst/>
          </a:prstGeom>
        </p:spPr>
      </p:pic>
      <p:cxnSp>
        <p:nvCxnSpPr>
          <p:cNvPr id="57" name="Straight Arrow Connector 56">
            <a:extLst>
              <a:ext uri="{FF2B5EF4-FFF2-40B4-BE49-F238E27FC236}">
                <a16:creationId xmlns:a16="http://schemas.microsoft.com/office/drawing/2014/main" id="{AFD0342B-523F-46D2-927A-F700F315A733}"/>
              </a:ext>
            </a:extLst>
          </p:cNvPr>
          <p:cNvCxnSpPr/>
          <p:nvPr/>
        </p:nvCxnSpPr>
        <p:spPr>
          <a:xfrm>
            <a:off x="3936036" y="2994919"/>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2AB7F8A-8AF8-4370-999C-53C852A44D92}"/>
                  </a:ext>
                </a:extLst>
              </p:cNvPr>
              <p:cNvSpPr txBox="1"/>
              <p:nvPr/>
            </p:nvSpPr>
            <p:spPr>
              <a:xfrm>
                <a:off x="6380603" y="2856419"/>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58" name="TextBox 57">
                <a:extLst>
                  <a:ext uri="{FF2B5EF4-FFF2-40B4-BE49-F238E27FC236}">
                    <a16:creationId xmlns:a16="http://schemas.microsoft.com/office/drawing/2014/main" id="{62AB7F8A-8AF8-4370-999C-53C852A44D92}"/>
                  </a:ext>
                </a:extLst>
              </p:cNvPr>
              <p:cNvSpPr txBox="1">
                <a:spLocks noRot="1" noChangeAspect="1" noMove="1" noResize="1" noEditPoints="1" noAdjustHandles="1" noChangeArrowheads="1" noChangeShapeType="1" noTextEdit="1"/>
              </p:cNvSpPr>
              <p:nvPr/>
            </p:nvSpPr>
            <p:spPr>
              <a:xfrm>
                <a:off x="6380603" y="2856419"/>
                <a:ext cx="188128" cy="276999"/>
              </a:xfrm>
              <a:prstGeom prst="rect">
                <a:avLst/>
              </a:prstGeom>
              <a:blipFill>
                <a:blip r:embed="rId16"/>
                <a:stretch>
                  <a:fillRect l="-16129" r="-12903" b="-2222"/>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54FDFE3E-3143-4DA3-8F8B-C04423E7F28A}"/>
              </a:ext>
            </a:extLst>
          </p:cNvPr>
          <p:cNvCxnSpPr/>
          <p:nvPr/>
        </p:nvCxnSpPr>
        <p:spPr>
          <a:xfrm flipV="1">
            <a:off x="3867733" y="1541156"/>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315CB00-8636-4436-A607-4A8BE2D77CA5}"/>
                  </a:ext>
                </a:extLst>
              </p:cNvPr>
              <p:cNvSpPr txBox="1"/>
              <p:nvPr/>
            </p:nvSpPr>
            <p:spPr>
              <a:xfrm>
                <a:off x="4682117" y="1275634"/>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60" name="TextBox 59">
                <a:extLst>
                  <a:ext uri="{FF2B5EF4-FFF2-40B4-BE49-F238E27FC236}">
                    <a16:creationId xmlns:a16="http://schemas.microsoft.com/office/drawing/2014/main" id="{D315CB00-8636-4436-A607-4A8BE2D77CA5}"/>
                  </a:ext>
                </a:extLst>
              </p:cNvPr>
              <p:cNvSpPr txBox="1">
                <a:spLocks noRot="1" noChangeAspect="1" noMove="1" noResize="1" noEditPoints="1" noAdjustHandles="1" noChangeArrowheads="1" noChangeShapeType="1" noTextEdit="1"/>
              </p:cNvSpPr>
              <p:nvPr/>
            </p:nvSpPr>
            <p:spPr>
              <a:xfrm>
                <a:off x="4682117" y="1275634"/>
                <a:ext cx="191526" cy="276999"/>
              </a:xfrm>
              <a:prstGeom prst="rect">
                <a:avLst/>
              </a:prstGeom>
              <a:blipFill>
                <a:blip r:embed="rId17"/>
                <a:stretch>
                  <a:fillRect l="-29032" r="-29032" b="-26087"/>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51150722-F95D-4065-9E82-C8FB5B73B1C5}"/>
              </a:ext>
            </a:extLst>
          </p:cNvPr>
          <p:cNvCxnSpPr/>
          <p:nvPr/>
        </p:nvCxnSpPr>
        <p:spPr>
          <a:xfrm flipV="1">
            <a:off x="3867733" y="1050703"/>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62B2BC1-9B15-4D9E-BE85-C7D61BABD695}"/>
                  </a:ext>
                </a:extLst>
              </p:cNvPr>
              <p:cNvSpPr txBox="1"/>
              <p:nvPr/>
            </p:nvSpPr>
            <p:spPr>
              <a:xfrm>
                <a:off x="3930948" y="891607"/>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62" name="TextBox 61">
                <a:extLst>
                  <a:ext uri="{FF2B5EF4-FFF2-40B4-BE49-F238E27FC236}">
                    <a16:creationId xmlns:a16="http://schemas.microsoft.com/office/drawing/2014/main" id="{F62B2BC1-9B15-4D9E-BE85-C7D61BABD695}"/>
                  </a:ext>
                </a:extLst>
              </p:cNvPr>
              <p:cNvSpPr txBox="1">
                <a:spLocks noRot="1" noChangeAspect="1" noMove="1" noResize="1" noEditPoints="1" noAdjustHandles="1" noChangeArrowheads="1" noChangeShapeType="1" noTextEdit="1"/>
              </p:cNvSpPr>
              <p:nvPr/>
            </p:nvSpPr>
            <p:spPr>
              <a:xfrm>
                <a:off x="3930948" y="891607"/>
                <a:ext cx="173894" cy="276999"/>
              </a:xfrm>
              <a:prstGeom prst="rect">
                <a:avLst/>
              </a:prstGeom>
              <a:blipFill>
                <a:blip r:embed="rId18"/>
                <a:stretch>
                  <a:fillRect l="-17857" r="-17857"/>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2E474D82-1411-41D4-BAC5-7B8D6AC80E65}"/>
              </a:ext>
            </a:extLst>
          </p:cNvPr>
          <p:cNvCxnSpPr/>
          <p:nvPr/>
        </p:nvCxnSpPr>
        <p:spPr>
          <a:xfrm flipV="1">
            <a:off x="4682117" y="1716359"/>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C2FC825-D344-40B7-9718-D134DC7D87B2}"/>
                  </a:ext>
                </a:extLst>
              </p:cNvPr>
              <p:cNvSpPr txBox="1"/>
              <p:nvPr/>
            </p:nvSpPr>
            <p:spPr>
              <a:xfrm>
                <a:off x="5169082" y="1433131"/>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64" name="TextBox 63">
                <a:extLst>
                  <a:ext uri="{FF2B5EF4-FFF2-40B4-BE49-F238E27FC236}">
                    <a16:creationId xmlns:a16="http://schemas.microsoft.com/office/drawing/2014/main" id="{CC2FC825-D344-40B7-9718-D134DC7D87B2}"/>
                  </a:ext>
                </a:extLst>
              </p:cNvPr>
              <p:cNvSpPr txBox="1">
                <a:spLocks noRot="1" noChangeAspect="1" noMove="1" noResize="1" noEditPoints="1" noAdjustHandles="1" noChangeArrowheads="1" noChangeShapeType="1" noTextEdit="1"/>
              </p:cNvSpPr>
              <p:nvPr/>
            </p:nvSpPr>
            <p:spPr>
              <a:xfrm>
                <a:off x="5169082" y="1433131"/>
                <a:ext cx="168443" cy="276999"/>
              </a:xfrm>
              <a:prstGeom prst="rect">
                <a:avLst/>
              </a:prstGeom>
              <a:blipFill>
                <a:blip r:embed="rId19"/>
                <a:stretch>
                  <a:fillRect l="-39286" t="-43478" r="-107143" b="-10870"/>
                </a:stretch>
              </a:blipFill>
            </p:spPr>
            <p:txBody>
              <a:bodyPr/>
              <a:lstStyle/>
              <a:p>
                <a:r>
                  <a:rPr lang="en-US">
                    <a:noFill/>
                  </a:rPr>
                  <a:t> </a:t>
                </a:r>
              </a:p>
            </p:txBody>
          </p:sp>
        </mc:Fallback>
      </mc:AlternateContent>
    </p:spTree>
    <p:extLst>
      <p:ext uri="{BB962C8B-B14F-4D97-AF65-F5344CB8AC3E}">
        <p14:creationId xmlns:p14="http://schemas.microsoft.com/office/powerpoint/2010/main" val="426540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055"/>
            <a:ext cx="8229600" cy="1143000"/>
          </a:xfrm>
        </p:spPr>
        <p:txBody>
          <a:bodyPr/>
          <a:lstStyle/>
          <a:p>
            <a:r>
              <a:rPr lang="en-GB" dirty="0"/>
              <a:t>Principle of gyroscope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22</a:t>
            </a:fld>
            <a:endParaRPr lang="en-US" altLang="zh-CN"/>
          </a:p>
        </p:txBody>
      </p:sp>
      <p:pic>
        <p:nvPicPr>
          <p:cNvPr id="6" name="Picture 5"/>
          <p:cNvPicPr>
            <a:picLocks noChangeAspect="1"/>
          </p:cNvPicPr>
          <p:nvPr/>
        </p:nvPicPr>
        <p:blipFill>
          <a:blip r:embed="rId3"/>
          <a:stretch>
            <a:fillRect/>
          </a:stretch>
        </p:blipFill>
        <p:spPr>
          <a:xfrm>
            <a:off x="1619672" y="836712"/>
            <a:ext cx="5641221" cy="3535461"/>
          </a:xfrm>
          <a:prstGeom prst="rect">
            <a:avLst/>
          </a:prstGeom>
        </p:spPr>
      </p:pic>
      <p:sp>
        <p:nvSpPr>
          <p:cNvPr id="7" name="TextBox 6"/>
          <p:cNvSpPr txBox="1"/>
          <p:nvPr/>
        </p:nvSpPr>
        <p:spPr>
          <a:xfrm>
            <a:off x="452454" y="4510570"/>
            <a:ext cx="8512034" cy="523220"/>
          </a:xfrm>
          <a:prstGeom prst="rect">
            <a:avLst/>
          </a:prstGeom>
          <a:noFill/>
        </p:spPr>
        <p:txBody>
          <a:bodyPr wrap="square" rtlCol="0">
            <a:spAutoFit/>
          </a:bodyPr>
          <a:lstStyle/>
          <a:p>
            <a:r>
              <a:rPr lang="en-GB" sz="2800" dirty="0"/>
              <a:t>Using of a gyroscope is based on their precession.  </a:t>
            </a:r>
            <a:endParaRPr lang="en-US" sz="2800" dirty="0"/>
          </a:p>
        </p:txBody>
      </p:sp>
      <p:sp>
        <p:nvSpPr>
          <p:cNvPr id="8" name="TextBox 7"/>
          <p:cNvSpPr txBox="1"/>
          <p:nvPr/>
        </p:nvSpPr>
        <p:spPr>
          <a:xfrm>
            <a:off x="7326952" y="1916832"/>
            <a:ext cx="1637535" cy="923330"/>
          </a:xfrm>
          <a:prstGeom prst="rect">
            <a:avLst/>
          </a:prstGeom>
          <a:noFill/>
        </p:spPr>
        <p:txBody>
          <a:bodyPr wrap="square" rtlCol="0">
            <a:spAutoFit/>
          </a:bodyPr>
          <a:lstStyle/>
          <a:p>
            <a:r>
              <a:rPr lang="en-GB" dirty="0"/>
              <a:t>An example of gyroscope for demonstration.</a:t>
            </a:r>
            <a:endParaRPr lang="en-US" dirty="0"/>
          </a:p>
        </p:txBody>
      </p:sp>
      <p:sp>
        <p:nvSpPr>
          <p:cNvPr id="11" name="Rectangle 10"/>
          <p:cNvSpPr/>
          <p:nvPr/>
        </p:nvSpPr>
        <p:spPr>
          <a:xfrm>
            <a:off x="510397" y="5172187"/>
            <a:ext cx="8086408" cy="1200329"/>
          </a:xfrm>
          <a:prstGeom prst="rect">
            <a:avLst/>
          </a:prstGeom>
        </p:spPr>
        <p:txBody>
          <a:bodyPr wrap="square">
            <a:spAutoFit/>
          </a:bodyPr>
          <a:lstStyle/>
          <a:p>
            <a:r>
              <a:rPr lang="en-US" sz="2400" dirty="0"/>
              <a:t>Gyroscopes are used (paired with accelerometer) in navigation systems of aircraft, ships, spacecraft satellites.</a:t>
            </a:r>
          </a:p>
          <a:p>
            <a:r>
              <a:rPr lang="en-GB" sz="2400" dirty="0"/>
              <a:t>They measure orientation and angular velocities.</a:t>
            </a:r>
            <a:endParaRPr lang="en-US" sz="2400" dirty="0"/>
          </a:p>
        </p:txBody>
      </p:sp>
    </p:spTree>
    <p:extLst>
      <p:ext uri="{BB962C8B-B14F-4D97-AF65-F5344CB8AC3E}">
        <p14:creationId xmlns:p14="http://schemas.microsoft.com/office/powerpoint/2010/main" val="174678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164" y="-169862"/>
            <a:ext cx="8229600" cy="1143000"/>
          </a:xfrm>
        </p:spPr>
        <p:txBody>
          <a:bodyPr/>
          <a:lstStyle/>
          <a:p>
            <a:r>
              <a:rPr lang="en-GB" dirty="0"/>
              <a:t>Precession of planets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23</a:t>
            </a:fld>
            <a:endParaRPr lang="en-US" altLang="zh-CN"/>
          </a:p>
        </p:txBody>
      </p:sp>
      <p:sp>
        <p:nvSpPr>
          <p:cNvPr id="5" name="TextBox 4"/>
          <p:cNvSpPr txBox="1"/>
          <p:nvPr/>
        </p:nvSpPr>
        <p:spPr>
          <a:xfrm>
            <a:off x="730723" y="659383"/>
            <a:ext cx="7986482" cy="461665"/>
          </a:xfrm>
          <a:prstGeom prst="rect">
            <a:avLst/>
          </a:prstGeom>
          <a:noFill/>
        </p:spPr>
        <p:txBody>
          <a:bodyPr wrap="none" rtlCol="0">
            <a:spAutoFit/>
          </a:bodyPr>
          <a:lstStyle/>
          <a:p>
            <a:r>
              <a:rPr lang="en-GB" sz="2400" dirty="0"/>
              <a:t>Planets have precession associated with their rotational motion.</a:t>
            </a:r>
            <a:endParaRPr lang="en-US" sz="2400" dirty="0"/>
          </a:p>
        </p:txBody>
      </p:sp>
      <p:sp>
        <p:nvSpPr>
          <p:cNvPr id="7" name="Rectangle 6"/>
          <p:cNvSpPr/>
          <p:nvPr/>
        </p:nvSpPr>
        <p:spPr>
          <a:xfrm>
            <a:off x="622551" y="5301208"/>
            <a:ext cx="7693865" cy="923330"/>
          </a:xfrm>
          <a:prstGeom prst="rect">
            <a:avLst/>
          </a:prstGeom>
        </p:spPr>
        <p:txBody>
          <a:bodyPr wrap="square">
            <a:spAutoFit/>
          </a:bodyPr>
          <a:lstStyle/>
          <a:p>
            <a:r>
              <a:rPr lang="en-US" dirty="0"/>
              <a:t> “The precession of Earth's spin axis has a profound effect on Earth's climate. Precession is involved with the approach of perihelion (the closest approach to the Sun)” [1]</a:t>
            </a:r>
          </a:p>
        </p:txBody>
      </p:sp>
      <p:pic>
        <p:nvPicPr>
          <p:cNvPr id="8" name="Picture 7"/>
          <p:cNvPicPr>
            <a:picLocks noChangeAspect="1"/>
          </p:cNvPicPr>
          <p:nvPr/>
        </p:nvPicPr>
        <p:blipFill>
          <a:blip r:embed="rId3"/>
          <a:stretch>
            <a:fillRect/>
          </a:stretch>
        </p:blipFill>
        <p:spPr>
          <a:xfrm>
            <a:off x="2195737" y="1149164"/>
            <a:ext cx="4019326" cy="3856223"/>
          </a:xfrm>
          <a:prstGeom prst="rect">
            <a:avLst/>
          </a:prstGeom>
        </p:spPr>
      </p:pic>
      <p:sp>
        <p:nvSpPr>
          <p:cNvPr id="9" name="TextBox 8"/>
          <p:cNvSpPr txBox="1"/>
          <p:nvPr/>
        </p:nvSpPr>
        <p:spPr>
          <a:xfrm>
            <a:off x="550058" y="6250635"/>
            <a:ext cx="8580555" cy="646331"/>
          </a:xfrm>
          <a:prstGeom prst="rect">
            <a:avLst/>
          </a:prstGeom>
          <a:noFill/>
        </p:spPr>
        <p:txBody>
          <a:bodyPr wrap="square" rtlCol="0">
            <a:spAutoFit/>
          </a:bodyPr>
          <a:lstStyle/>
          <a:p>
            <a:r>
              <a:rPr lang="en-GB" dirty="0"/>
              <a:t>[1] </a:t>
            </a:r>
            <a:r>
              <a:rPr lang="en-GB" dirty="0">
                <a:hlinkClick r:id="rId4"/>
              </a:rPr>
              <a:t>https://www.sciencedirect.com/topics/earth-and-planetary-sciences/precession</a:t>
            </a:r>
            <a:endParaRPr lang="en-GB" dirty="0"/>
          </a:p>
          <a:p>
            <a:endParaRPr lang="en-US" dirty="0"/>
          </a:p>
        </p:txBody>
      </p:sp>
    </p:spTree>
    <p:extLst>
      <p:ext uri="{BB962C8B-B14F-4D97-AF65-F5344CB8AC3E}">
        <p14:creationId xmlns:p14="http://schemas.microsoft.com/office/powerpoint/2010/main" val="336132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24</a:t>
            </a:fld>
            <a:endParaRPr lang="en-US" altLang="zh-CN"/>
          </a:p>
        </p:txBody>
      </p:sp>
      <mc:AlternateContent xmlns:mc="http://schemas.openxmlformats.org/markup-compatibility/2006" xmlns:a14="http://schemas.microsoft.com/office/drawing/2010/main">
        <mc:Choice Requires="a14">
          <p:sp>
            <p:nvSpPr>
              <p:cNvPr id="9" name="TextBox 8"/>
              <p:cNvSpPr txBox="1"/>
              <p:nvPr/>
            </p:nvSpPr>
            <p:spPr>
              <a:xfrm>
                <a:off x="3438202" y="1611044"/>
                <a:ext cx="2152577" cy="1044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2836" y="1154253"/>
                <a:ext cx="7690119"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2836" y="1154253"/>
                <a:ext cx="7690119" cy="402931"/>
              </a:xfrm>
              <a:prstGeom prst="rect">
                <a:avLst/>
              </a:prstGeom>
              <a:blipFill>
                <a:blip r:embed="rId4"/>
                <a:stretch>
                  <a:fillRect l="-714" b="-24242"/>
                </a:stretch>
              </a:blipFill>
            </p:spPr>
            <p:txBody>
              <a:bodyPr/>
              <a:lstStyle/>
              <a:p>
                <a:r>
                  <a:rPr lang="en-US">
                    <a:noFill/>
                  </a:rPr>
                  <a:t> </a:t>
                </a:r>
              </a:p>
            </p:txBody>
          </p:sp>
        </mc:Fallback>
      </mc:AlternateContent>
    </p:spTree>
    <p:extLst>
      <p:ext uri="{BB962C8B-B14F-4D97-AF65-F5344CB8AC3E}">
        <p14:creationId xmlns:p14="http://schemas.microsoft.com/office/powerpoint/2010/main" val="2866401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25</a:t>
            </a:fld>
            <a:endParaRPr lang="en-US" altLang="zh-CN"/>
          </a:p>
        </p:txBody>
      </p:sp>
      <mc:AlternateContent xmlns:mc="http://schemas.openxmlformats.org/markup-compatibility/2006" xmlns:a14="http://schemas.microsoft.com/office/drawing/2010/main">
        <mc:Choice Requires="a14">
          <p:sp>
            <p:nvSpPr>
              <p:cNvPr id="9" name="TextBox 8"/>
              <p:cNvSpPr txBox="1"/>
              <p:nvPr/>
            </p:nvSpPr>
            <p:spPr>
              <a:xfrm>
                <a:off x="3438202" y="1611044"/>
                <a:ext cx="2152577" cy="1044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2836" y="1154253"/>
                <a:ext cx="7690119"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2836" y="1154253"/>
                <a:ext cx="7690119" cy="402931"/>
              </a:xfrm>
              <a:prstGeom prst="rect">
                <a:avLst/>
              </a:prstGeom>
              <a:blipFill>
                <a:blip r:embed="rId4"/>
                <a:stretch>
                  <a:fillRect l="-714"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50333" y="2799516"/>
                <a:ext cx="157652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550333" y="2799516"/>
                <a:ext cx="1576522"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72836" y="2209177"/>
                <a:ext cx="7771572" cy="646331"/>
              </a:xfrm>
              <a:prstGeom prst="rect">
                <a:avLst/>
              </a:prstGeom>
              <a:noFill/>
            </p:spPr>
            <p:txBody>
              <a:bodyPr wrap="square" rtlCol="0">
                <a:spAutoFit/>
              </a:bodyPr>
              <a:lstStyle/>
              <a:p>
                <a:r>
                  <a:rPr lang="en-GB" dirty="0"/>
                  <a:t>Net torque exerted on a body in rotation (at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around an axis, about a point O of this axis, is:</a:t>
                </a:r>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72836" y="2209177"/>
                <a:ext cx="7771572" cy="646331"/>
              </a:xfrm>
              <a:prstGeom prst="rect">
                <a:avLst/>
              </a:prstGeom>
              <a:blipFill>
                <a:blip r:embed="rId6"/>
                <a:stretch>
                  <a:fillRect l="-706" t="-12264" b="-14151"/>
                </a:stretch>
              </a:blipFill>
            </p:spPr>
            <p:txBody>
              <a:bodyPr/>
              <a:lstStyle/>
              <a:p>
                <a:r>
                  <a:rPr lang="en-US">
                    <a:noFill/>
                  </a:rPr>
                  <a:t> </a:t>
                </a:r>
              </a:p>
            </p:txBody>
          </p:sp>
        </mc:Fallback>
      </mc:AlternateContent>
    </p:spTree>
    <p:extLst>
      <p:ext uri="{BB962C8B-B14F-4D97-AF65-F5344CB8AC3E}">
        <p14:creationId xmlns:p14="http://schemas.microsoft.com/office/powerpoint/2010/main" val="1331176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26</a:t>
            </a:fld>
            <a:endParaRPr lang="en-US" altLang="zh-CN"/>
          </a:p>
        </p:txBody>
      </p:sp>
      <mc:AlternateContent xmlns:mc="http://schemas.openxmlformats.org/markup-compatibility/2006" xmlns:a14="http://schemas.microsoft.com/office/drawing/2010/main">
        <mc:Choice Requires="a14">
          <p:sp>
            <p:nvSpPr>
              <p:cNvPr id="7" name="TextBox 6"/>
              <p:cNvSpPr txBox="1"/>
              <p:nvPr/>
            </p:nvSpPr>
            <p:spPr>
              <a:xfrm>
                <a:off x="272050" y="3595216"/>
                <a:ext cx="9131282" cy="369332"/>
              </a:xfrm>
              <a:prstGeom prst="rect">
                <a:avLst/>
              </a:prstGeom>
              <a:noFill/>
            </p:spPr>
            <p:txBody>
              <a:bodyPr wrap="none" rtlCol="0">
                <a:spAutoFit/>
              </a:bodyPr>
              <a:lstStyle/>
              <a:p>
                <a:r>
                  <a:rPr lang="en-GB" dirty="0"/>
                  <a:t>Angular momentum of a particle of momentum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GB" i="1">
                                <a:latin typeface="Cambria Math" panose="02040503050406030204" pitchFamily="18" charset="0"/>
                                <a:ea typeface="Cambria Math" panose="02040503050406030204" pitchFamily="18" charset="0"/>
                              </a:rPr>
                              <m:t>𝑖</m:t>
                            </m:r>
                          </m:sub>
                        </m:sSub>
                      </m:e>
                    </m:acc>
                  </m:oMath>
                </a14:m>
                <a:r>
                  <a:rPr lang="en-GB" dirty="0"/>
                  <a:t> about a point O, at distance </a:t>
                </a:r>
                <a14:m>
                  <m:oMath xmlns:m="http://schemas.openxmlformats.org/officeDocument/2006/math">
                    <m:r>
                      <a:rPr lang="en-GB" i="1">
                        <a:latin typeface="Cambria Math" panose="02040503050406030204" pitchFamily="18" charset="0"/>
                      </a:rPr>
                      <m:t>𝑟</m:t>
                    </m:r>
                  </m:oMath>
                </a14:m>
                <a:r>
                  <a:rPr lang="en-GB" dirty="0"/>
                  <a:t> from this point: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72050" y="3595216"/>
                <a:ext cx="9131282" cy="369332"/>
              </a:xfrm>
              <a:prstGeom prst="rect">
                <a:avLst/>
              </a:prstGeom>
              <a:blipFill>
                <a:blip r:embed="rId3"/>
                <a:stretch>
                  <a:fillRect l="-601" t="-10000" r="-2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799864" y="3999434"/>
                <a:ext cx="2528256" cy="11753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𝐿</m:t>
                              </m:r>
                            </m:e>
                            <m:sub>
                              <m:r>
                                <a:rPr lang="en-GB" sz="3600" b="0" i="1" smtClean="0">
                                  <a:latin typeface="Cambria Math" panose="02040503050406030204" pitchFamily="18" charset="0"/>
                                </a:rPr>
                                <m:t>𝑖</m:t>
                              </m:r>
                            </m:sub>
                          </m:sSub>
                        </m:e>
                      </m:acc>
                      <m:r>
                        <a:rPr lang="en-GB" sz="3600" b="0" i="1" smtClean="0">
                          <a:latin typeface="Cambria Math" panose="02040503050406030204" pitchFamily="18" charset="0"/>
                        </a:rPr>
                        <m:t>=</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𝑟</m:t>
                          </m:r>
                        </m:e>
                      </m:acc>
                      <m:r>
                        <a:rPr lang="en-US" sz="3600" i="1" smtClean="0">
                          <a:latin typeface="Cambria Math" panose="02040503050406030204" pitchFamily="18" charset="0"/>
                          <a:ea typeface="Cambria Math" panose="02040503050406030204" pitchFamily="18" charset="0"/>
                        </a:rPr>
                        <m:t>×</m:t>
                      </m:r>
                      <m:acc>
                        <m:accPr>
                          <m:chr m:val="⃗"/>
                          <m:ctrlPr>
                            <a:rPr lang="en-US" sz="3600" i="1" smtClean="0">
                              <a:latin typeface="Cambria Math" panose="02040503050406030204" pitchFamily="18" charset="0"/>
                              <a:ea typeface="Cambria Math" panose="02040503050406030204" pitchFamily="18" charset="0"/>
                            </a:rPr>
                          </m:ctrlPr>
                        </m:accPr>
                        <m:e>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𝑝</m:t>
                              </m:r>
                            </m:e>
                            <m:sub>
                              <m:r>
                                <a:rPr lang="en-GB" sz="3600" b="0" i="1" smtClean="0">
                                  <a:latin typeface="Cambria Math" panose="02040503050406030204" pitchFamily="18" charset="0"/>
                                  <a:ea typeface="Cambria Math" panose="02040503050406030204" pitchFamily="18" charset="0"/>
                                </a:rPr>
                                <m:t>𝑖</m:t>
                              </m:r>
                            </m:sub>
                          </m:sSub>
                        </m:e>
                      </m:acc>
                    </m:oMath>
                  </m:oMathPara>
                </a14:m>
                <a:endParaRPr lang="en-US" sz="3600" dirty="0"/>
              </a:p>
              <a:p>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2799864" y="3999434"/>
                <a:ext cx="2528256" cy="11753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2836" y="1154253"/>
                <a:ext cx="7534114"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2836" y="1154253"/>
                <a:ext cx="7534114" cy="402931"/>
              </a:xfrm>
              <a:prstGeom prst="rect">
                <a:avLst/>
              </a:prstGeom>
              <a:blipFill>
                <a:blip r:embed="rId5"/>
                <a:stretch>
                  <a:fillRect l="-729" t="-21212"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50333" y="2799516"/>
                <a:ext cx="157652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550333" y="2799516"/>
                <a:ext cx="1576522" cy="6155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72836" y="2209177"/>
                <a:ext cx="7771572" cy="646331"/>
              </a:xfrm>
              <a:prstGeom prst="rect">
                <a:avLst/>
              </a:prstGeom>
              <a:noFill/>
            </p:spPr>
            <p:txBody>
              <a:bodyPr wrap="square" rtlCol="0">
                <a:spAutoFit/>
              </a:bodyPr>
              <a:lstStyle/>
              <a:p>
                <a:r>
                  <a:rPr lang="en-GB" dirty="0"/>
                  <a:t>Net torque exerted on a body in rotation (at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around an axis, about a point O of this axis, is:</a:t>
                </a:r>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72836" y="2209177"/>
                <a:ext cx="7771572" cy="646331"/>
              </a:xfrm>
              <a:prstGeom prst="rect">
                <a:avLst/>
              </a:prstGeom>
              <a:blipFill>
                <a:blip r:embed="rId7"/>
                <a:stretch>
                  <a:fillRect l="-706" t="-12264"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F379C44-16F0-4AFA-9F90-F3DD61CFE733}"/>
                  </a:ext>
                </a:extLst>
              </p:cNvPr>
              <p:cNvSpPr txBox="1"/>
              <p:nvPr/>
            </p:nvSpPr>
            <p:spPr>
              <a:xfrm>
                <a:off x="3438202" y="1611044"/>
                <a:ext cx="2152577" cy="1044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xmlns="">
          <p:sp>
            <p:nvSpPr>
              <p:cNvPr id="11" name="TextBox 10">
                <a:extLst>
                  <a:ext uri="{FF2B5EF4-FFF2-40B4-BE49-F238E27FC236}">
                    <a16:creationId xmlns:a16="http://schemas.microsoft.com/office/drawing/2014/main" id="{FF379C44-16F0-4AFA-9F90-F3DD61CFE733}"/>
                  </a:ext>
                </a:extLst>
              </p:cNvPr>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0383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27</a:t>
            </a:fld>
            <a:endParaRPr lang="en-US" altLang="zh-CN"/>
          </a:p>
        </p:txBody>
      </p:sp>
      <mc:AlternateContent xmlns:mc="http://schemas.openxmlformats.org/markup-compatibility/2006" xmlns:a14="http://schemas.microsoft.com/office/drawing/2010/main">
        <mc:Choice Requires="a14">
          <p:sp>
            <p:nvSpPr>
              <p:cNvPr id="7" name="TextBox 6"/>
              <p:cNvSpPr txBox="1"/>
              <p:nvPr/>
            </p:nvSpPr>
            <p:spPr>
              <a:xfrm>
                <a:off x="272050" y="3595216"/>
                <a:ext cx="9131282" cy="369332"/>
              </a:xfrm>
              <a:prstGeom prst="rect">
                <a:avLst/>
              </a:prstGeom>
              <a:noFill/>
            </p:spPr>
            <p:txBody>
              <a:bodyPr wrap="none" rtlCol="0">
                <a:spAutoFit/>
              </a:bodyPr>
              <a:lstStyle/>
              <a:p>
                <a:r>
                  <a:rPr lang="en-GB" dirty="0"/>
                  <a:t>Angular momentum of a particle of momentum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𝑝</m:t>
                            </m:r>
                          </m:e>
                          <m:sub>
                            <m:r>
                              <a:rPr lang="en-GB" i="1">
                                <a:latin typeface="Cambria Math" panose="02040503050406030204" pitchFamily="18" charset="0"/>
                                <a:ea typeface="Cambria Math" panose="02040503050406030204" pitchFamily="18" charset="0"/>
                              </a:rPr>
                              <m:t>𝑖</m:t>
                            </m:r>
                          </m:sub>
                        </m:sSub>
                      </m:e>
                    </m:acc>
                  </m:oMath>
                </a14:m>
                <a:r>
                  <a:rPr lang="en-GB" dirty="0"/>
                  <a:t> about a point O, at distance </a:t>
                </a:r>
                <a14:m>
                  <m:oMath xmlns:m="http://schemas.openxmlformats.org/officeDocument/2006/math">
                    <m:r>
                      <a:rPr lang="en-GB" i="1">
                        <a:latin typeface="Cambria Math" panose="02040503050406030204" pitchFamily="18" charset="0"/>
                      </a:rPr>
                      <m:t>𝑟</m:t>
                    </m:r>
                  </m:oMath>
                </a14:m>
                <a:r>
                  <a:rPr lang="en-GB" dirty="0"/>
                  <a:t> from this point: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72050" y="3595216"/>
                <a:ext cx="9131282" cy="369332"/>
              </a:xfrm>
              <a:prstGeom prst="rect">
                <a:avLst/>
              </a:prstGeom>
              <a:blipFill>
                <a:blip r:embed="rId3"/>
                <a:stretch>
                  <a:fillRect l="-60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799864" y="3999434"/>
                <a:ext cx="2528256" cy="11753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𝐿</m:t>
                              </m:r>
                            </m:e>
                            <m:sub>
                              <m:r>
                                <a:rPr lang="en-GB" sz="3600" b="0" i="1" smtClean="0">
                                  <a:latin typeface="Cambria Math" panose="02040503050406030204" pitchFamily="18" charset="0"/>
                                </a:rPr>
                                <m:t>𝑖</m:t>
                              </m:r>
                            </m:sub>
                          </m:sSub>
                        </m:e>
                      </m:acc>
                      <m:r>
                        <a:rPr lang="en-GB" sz="3600" b="0" i="1" smtClean="0">
                          <a:latin typeface="Cambria Math" panose="02040503050406030204" pitchFamily="18" charset="0"/>
                        </a:rPr>
                        <m:t>=</m:t>
                      </m:r>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𝑟</m:t>
                          </m:r>
                        </m:e>
                      </m:acc>
                      <m:r>
                        <a:rPr lang="en-US" sz="3600" i="1" smtClean="0">
                          <a:latin typeface="Cambria Math" panose="02040503050406030204" pitchFamily="18" charset="0"/>
                          <a:ea typeface="Cambria Math" panose="02040503050406030204" pitchFamily="18" charset="0"/>
                        </a:rPr>
                        <m:t>×</m:t>
                      </m:r>
                      <m:acc>
                        <m:accPr>
                          <m:chr m:val="⃗"/>
                          <m:ctrlPr>
                            <a:rPr lang="en-US" sz="3600" i="1" smtClean="0">
                              <a:latin typeface="Cambria Math" panose="02040503050406030204" pitchFamily="18" charset="0"/>
                              <a:ea typeface="Cambria Math" panose="02040503050406030204" pitchFamily="18" charset="0"/>
                            </a:rPr>
                          </m:ctrlPr>
                        </m:accPr>
                        <m:e>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𝑝</m:t>
                              </m:r>
                            </m:e>
                            <m:sub>
                              <m:r>
                                <a:rPr lang="en-GB" sz="3600" b="0" i="1" smtClean="0">
                                  <a:latin typeface="Cambria Math" panose="02040503050406030204" pitchFamily="18" charset="0"/>
                                  <a:ea typeface="Cambria Math" panose="02040503050406030204" pitchFamily="18" charset="0"/>
                                </a:rPr>
                                <m:t>𝑖</m:t>
                              </m:r>
                            </m:sub>
                          </m:sSub>
                        </m:e>
                      </m:acc>
                    </m:oMath>
                  </m:oMathPara>
                </a14:m>
                <a:endParaRPr lang="en-US" sz="3600" dirty="0"/>
              </a:p>
              <a:p>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2799864" y="3999434"/>
                <a:ext cx="2528256" cy="11753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2836" y="1154253"/>
                <a:ext cx="7534114" cy="402931"/>
              </a:xfrm>
              <a:prstGeom prst="rect">
                <a:avLst/>
              </a:prstGeom>
              <a:noFill/>
            </p:spPr>
            <p:txBody>
              <a:bodyPr wrap="none" rtlCol="0">
                <a:spAutoFit/>
              </a:bodyPr>
              <a:lstStyle/>
              <a:p>
                <a:r>
                  <a:rPr lang="en-GB" dirty="0"/>
                  <a:t>torque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GB" dirty="0"/>
                  <a:t>) of about a point O applied at distance </a:t>
                </a:r>
                <a14:m>
                  <m:oMath xmlns:m="http://schemas.openxmlformats.org/officeDocument/2006/math">
                    <m:r>
                      <a:rPr lang="en-GB" b="0" i="1" smtClean="0">
                        <a:latin typeface="Cambria Math" panose="02040503050406030204" pitchFamily="18" charset="0"/>
                      </a:rPr>
                      <m:t>𝑟</m:t>
                    </m:r>
                  </m:oMath>
                </a14:m>
                <a:r>
                  <a:rPr lang="en-GB" dirty="0"/>
                  <a:t> from this point: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2836" y="1154253"/>
                <a:ext cx="7534114" cy="402931"/>
              </a:xfrm>
              <a:prstGeom prst="rect">
                <a:avLst/>
              </a:prstGeom>
              <a:blipFill>
                <a:blip r:embed="rId5"/>
                <a:stretch>
                  <a:fillRect l="-729" t="-21212" b="-24242"/>
                </a:stretch>
              </a:blipFill>
            </p:spPr>
            <p:txBody>
              <a:bodyPr/>
              <a:lstStyle/>
              <a:p>
                <a:r>
                  <a:rPr lang="en-US">
                    <a:noFill/>
                  </a:rPr>
                  <a:t> </a:t>
                </a:r>
              </a:p>
            </p:txBody>
          </p:sp>
        </mc:Fallback>
      </mc:AlternateContent>
      <p:sp>
        <p:nvSpPr>
          <p:cNvPr id="11" name="TextBox 10"/>
          <p:cNvSpPr txBox="1"/>
          <p:nvPr/>
        </p:nvSpPr>
        <p:spPr>
          <a:xfrm>
            <a:off x="472836" y="4736613"/>
            <a:ext cx="8923700" cy="646331"/>
          </a:xfrm>
          <a:prstGeom prst="rect">
            <a:avLst/>
          </a:prstGeom>
          <a:noFill/>
        </p:spPr>
        <p:txBody>
          <a:bodyPr wrap="square" rtlCol="0">
            <a:spAutoFit/>
          </a:bodyPr>
          <a:lstStyle/>
          <a:p>
            <a:r>
              <a:rPr lang="en-GB" dirty="0"/>
              <a:t>The net torque on a rigid body about a point O is the change rate of the total angular momentum about the point O:</a:t>
            </a:r>
            <a:endParaRPr lang="en-US" dirty="0"/>
          </a:p>
        </p:txBody>
      </p:sp>
      <mc:AlternateContent xmlns:mc="http://schemas.openxmlformats.org/markup-compatibility/2006" xmlns:a14="http://schemas.microsoft.com/office/drawing/2010/main">
        <mc:Choice Requires="a14">
          <p:sp>
            <p:nvSpPr>
              <p:cNvPr id="12" name="TextBox 11"/>
              <p:cNvSpPr txBox="1"/>
              <p:nvPr/>
            </p:nvSpPr>
            <p:spPr>
              <a:xfrm>
                <a:off x="3436579" y="5274691"/>
                <a:ext cx="1309846" cy="10494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i="1" smtClean="0">
                              <a:latin typeface="Cambria Math" panose="02040503050406030204" pitchFamily="18" charset="0"/>
                              <a:ea typeface="Cambria Math" panose="02040503050406030204" pitchFamily="18" charset="0"/>
                            </a:rPr>
                            <m:t>𝜏</m:t>
                          </m:r>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𝐿</m:t>
                              </m:r>
                            </m:e>
                          </m:acc>
                        </m:num>
                        <m:den>
                          <m:r>
                            <a:rPr lang="en-GB" sz="3200" b="0" i="1" smtClean="0">
                              <a:latin typeface="Cambria Math" panose="02040503050406030204" pitchFamily="18" charset="0"/>
                            </a:rPr>
                            <m:t>𝑑𝑡</m:t>
                          </m:r>
                        </m:den>
                      </m:f>
                    </m:oMath>
                  </m:oMathPara>
                </a14:m>
                <a:endParaRPr lang="en-US"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436579" y="5274691"/>
                <a:ext cx="1309846" cy="10494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50333" y="2799516"/>
                <a:ext cx="157652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𝜏</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𝛼</m:t>
                          </m:r>
                        </m:e>
                      </m:acc>
                    </m:oMath>
                  </m:oMathPara>
                </a14:m>
                <a:endParaRPr lang="en-US" sz="4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550333" y="2799516"/>
                <a:ext cx="1576522" cy="615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72836" y="2209177"/>
                <a:ext cx="7771572" cy="646331"/>
              </a:xfrm>
              <a:prstGeom prst="rect">
                <a:avLst/>
              </a:prstGeom>
              <a:noFill/>
            </p:spPr>
            <p:txBody>
              <a:bodyPr wrap="square" rtlCol="0">
                <a:spAutoFit/>
              </a:bodyPr>
              <a:lstStyle/>
              <a:p>
                <a:r>
                  <a:rPr lang="en-GB" dirty="0"/>
                  <a:t>Net torque exerted on a body in rotation (at angular acceleration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𝛼</m:t>
                        </m:r>
                      </m:e>
                    </m:acc>
                  </m:oMath>
                </a14:m>
                <a:r>
                  <a:rPr lang="en-GB" dirty="0"/>
                  <a:t>) around an axis, about a point O of this axis, is:</a:t>
                </a:r>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72836" y="2209177"/>
                <a:ext cx="7771572" cy="646331"/>
              </a:xfrm>
              <a:prstGeom prst="rect">
                <a:avLst/>
              </a:prstGeom>
              <a:blipFill>
                <a:blip r:embed="rId8"/>
                <a:stretch>
                  <a:fillRect l="-706" t="-12264" b="-14151"/>
                </a:stretch>
              </a:blipFill>
            </p:spPr>
            <p:txBody>
              <a:bodyPr/>
              <a:lstStyle/>
              <a:p>
                <a:r>
                  <a:rPr lang="en-US">
                    <a:noFill/>
                  </a:rPr>
                  <a:t> </a:t>
                </a:r>
              </a:p>
            </p:txBody>
          </p:sp>
        </mc:Fallback>
      </mc:AlternateContent>
      <p:sp>
        <p:nvSpPr>
          <p:cNvPr id="21" name="TextBox 20"/>
          <p:cNvSpPr txBox="1"/>
          <p:nvPr/>
        </p:nvSpPr>
        <p:spPr>
          <a:xfrm>
            <a:off x="5350473" y="5700359"/>
            <a:ext cx="981823" cy="369332"/>
          </a:xfrm>
          <a:prstGeom prst="rect">
            <a:avLst/>
          </a:prstGeom>
          <a:noFill/>
        </p:spPr>
        <p:txBody>
          <a:bodyPr wrap="square" rtlCol="0">
            <a:spAutoFit/>
          </a:bodyPr>
          <a:lstStyle/>
          <a:p>
            <a:r>
              <a:rPr lang="en-GB" dirty="0"/>
              <a:t>where</a:t>
            </a:r>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6217703" y="5583069"/>
                <a:ext cx="1029769"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𝑖</m:t>
                                  </m:r>
                                </m:sub>
                              </m:sSub>
                            </m:e>
                          </m:acc>
                        </m:e>
                      </m:nary>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217703" y="5583069"/>
                <a:ext cx="1029769" cy="67223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771CEE-5D1A-4814-80EC-4EEDD4126738}"/>
                  </a:ext>
                </a:extLst>
              </p:cNvPr>
              <p:cNvSpPr txBox="1"/>
              <p:nvPr/>
            </p:nvSpPr>
            <p:spPr>
              <a:xfrm>
                <a:off x="3438202" y="1611044"/>
                <a:ext cx="2152577" cy="1044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𝜏</m:t>
                              </m:r>
                            </m:e>
                          </m:acc>
                        </m:e>
                        <m:sub>
                          <m:r>
                            <a:rPr lang="en-US" sz="3200" b="0" i="1" smtClean="0">
                              <a:latin typeface="Cambria Math" panose="02040503050406030204" pitchFamily="18" charset="0"/>
                            </a:rPr>
                            <m:t>𝑖</m:t>
                          </m:r>
                        </m:sub>
                      </m:sSub>
                      <m:r>
                        <a:rPr lang="en-GB" sz="3200" b="0" i="1" smtClean="0">
                          <a:latin typeface="Cambria Math" panose="02040503050406030204" pitchFamily="18" charset="0"/>
                        </a:rPr>
                        <m:t>=</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𝐹</m:t>
                              </m:r>
                            </m:e>
                          </m:acc>
                        </m:e>
                        <m:sub>
                          <m:r>
                            <a:rPr lang="en-US" sz="3200" b="0" i="1" smtClean="0">
                              <a:latin typeface="Cambria Math" panose="02040503050406030204" pitchFamily="18" charset="0"/>
                              <a:ea typeface="Cambria Math" panose="02040503050406030204" pitchFamily="18" charset="0"/>
                            </a:rPr>
                            <m:t>𝑖</m:t>
                          </m:r>
                        </m:sub>
                      </m:sSub>
                    </m:oMath>
                  </m:oMathPara>
                </a14:m>
                <a:endParaRPr lang="en-US" sz="3200" dirty="0"/>
              </a:p>
              <a:p>
                <a:endParaRPr lang="en-US" sz="3200" dirty="0"/>
              </a:p>
            </p:txBody>
          </p:sp>
        </mc:Choice>
        <mc:Fallback xmlns="">
          <p:sp>
            <p:nvSpPr>
              <p:cNvPr id="16" name="TextBox 15">
                <a:extLst>
                  <a:ext uri="{FF2B5EF4-FFF2-40B4-BE49-F238E27FC236}">
                    <a16:creationId xmlns:a16="http://schemas.microsoft.com/office/drawing/2014/main" id="{B3771CEE-5D1A-4814-80EC-4EEDD4126738}"/>
                  </a:ext>
                </a:extLst>
              </p:cNvPr>
              <p:cNvSpPr txBox="1">
                <a:spLocks noRot="1" noChangeAspect="1" noMove="1" noResize="1" noEditPoints="1" noAdjustHandles="1" noChangeArrowheads="1" noChangeShapeType="1" noTextEdit="1"/>
              </p:cNvSpPr>
              <p:nvPr/>
            </p:nvSpPr>
            <p:spPr>
              <a:xfrm>
                <a:off x="3438202" y="1611044"/>
                <a:ext cx="2152577" cy="104477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8643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28</a:t>
            </a:fld>
            <a:endParaRPr lang="en-US" altLang="zh-CN"/>
          </a:p>
        </p:txBody>
      </p:sp>
      <p:sp>
        <p:nvSpPr>
          <p:cNvPr id="3" name="TextBox 2"/>
          <p:cNvSpPr txBox="1"/>
          <p:nvPr/>
        </p:nvSpPr>
        <p:spPr>
          <a:xfrm>
            <a:off x="1231787" y="930147"/>
            <a:ext cx="7634401" cy="646331"/>
          </a:xfrm>
          <a:prstGeom prst="rect">
            <a:avLst/>
          </a:prstGeom>
          <a:noFill/>
        </p:spPr>
        <p:txBody>
          <a:bodyPr wrap="square" rtlCol="0">
            <a:spAutoFit/>
          </a:bodyPr>
          <a:lstStyle/>
          <a:p>
            <a:r>
              <a:rPr lang="en-GB" dirty="0"/>
              <a:t>If the axis of rotation is an axis of symmetry of the body, its angular momentum about a point O of this axis is directed toward the axis of rotation, and:</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200968" y="1677197"/>
                <a:ext cx="1672766" cy="6902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𝐿</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𝜔</m:t>
                          </m:r>
                        </m:e>
                      </m:acc>
                    </m:oMath>
                  </m:oMathPara>
                </a14:m>
                <a:endParaRPr lang="en-US" sz="4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200968" y="1677197"/>
                <a:ext cx="1672766" cy="690254"/>
              </a:xfrm>
              <a:prstGeom prst="rect">
                <a:avLst/>
              </a:prstGeom>
              <a:blipFill>
                <a:blip r:embed="rId3"/>
                <a:stretch>
                  <a:fillRect/>
                </a:stretch>
              </a:blipFill>
            </p:spPr>
            <p:txBody>
              <a:bodyPr/>
              <a:lstStyle/>
              <a:p>
                <a:r>
                  <a:rPr lang="en-US">
                    <a:noFill/>
                  </a:rPr>
                  <a:t> </a:t>
                </a:r>
              </a:p>
            </p:txBody>
          </p:sp>
        </mc:Fallback>
      </mc:AlternateContent>
      <p:cxnSp>
        <p:nvCxnSpPr>
          <p:cNvPr id="15" name="Straight Arrow Connector 14"/>
          <p:cNvCxnSpPr/>
          <p:nvPr/>
        </p:nvCxnSpPr>
        <p:spPr>
          <a:xfrm flipV="1">
            <a:off x="3777012" y="2291969"/>
            <a:ext cx="441799" cy="49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71225" y="2686841"/>
            <a:ext cx="2088232" cy="923330"/>
          </a:xfrm>
          <a:prstGeom prst="rect">
            <a:avLst/>
          </a:prstGeom>
          <a:noFill/>
        </p:spPr>
        <p:txBody>
          <a:bodyPr wrap="square" rtlCol="0">
            <a:spAutoFit/>
          </a:bodyPr>
          <a:lstStyle/>
          <a:p>
            <a:r>
              <a:rPr lang="en-GB" dirty="0"/>
              <a:t>Moment of inertia about the axis of rotation</a:t>
            </a:r>
            <a:endParaRPr lang="en-US" dirty="0"/>
          </a:p>
        </p:txBody>
      </p:sp>
      <p:cxnSp>
        <p:nvCxnSpPr>
          <p:cNvPr id="19" name="Straight Arrow Connector 18"/>
          <p:cNvCxnSpPr/>
          <p:nvPr/>
        </p:nvCxnSpPr>
        <p:spPr>
          <a:xfrm flipH="1" flipV="1">
            <a:off x="4756134" y="2367451"/>
            <a:ext cx="391930" cy="319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2080" y="2367451"/>
            <a:ext cx="2435282" cy="369332"/>
          </a:xfrm>
          <a:prstGeom prst="rect">
            <a:avLst/>
          </a:prstGeom>
          <a:noFill/>
        </p:spPr>
        <p:txBody>
          <a:bodyPr wrap="none" rtlCol="0">
            <a:spAutoFit/>
          </a:bodyPr>
          <a:lstStyle/>
          <a:p>
            <a:r>
              <a:rPr lang="en-GB" dirty="0"/>
              <a:t>Angular velocity vector</a:t>
            </a:r>
            <a:endParaRPr lang="en-US" dirty="0"/>
          </a:p>
        </p:txBody>
      </p:sp>
    </p:spTree>
    <p:extLst>
      <p:ext uri="{BB962C8B-B14F-4D97-AF65-F5344CB8AC3E}">
        <p14:creationId xmlns:p14="http://schemas.microsoft.com/office/powerpoint/2010/main" val="4074257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34"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29</a:t>
            </a:fld>
            <a:endParaRPr lang="en-US" altLang="zh-CN"/>
          </a:p>
        </p:txBody>
      </p:sp>
      <p:sp>
        <p:nvSpPr>
          <p:cNvPr id="3" name="TextBox 2"/>
          <p:cNvSpPr txBox="1"/>
          <p:nvPr/>
        </p:nvSpPr>
        <p:spPr>
          <a:xfrm>
            <a:off x="1231787" y="930147"/>
            <a:ext cx="7634401" cy="646331"/>
          </a:xfrm>
          <a:prstGeom prst="rect">
            <a:avLst/>
          </a:prstGeom>
          <a:noFill/>
        </p:spPr>
        <p:txBody>
          <a:bodyPr wrap="square" rtlCol="0">
            <a:spAutoFit/>
          </a:bodyPr>
          <a:lstStyle/>
          <a:p>
            <a:r>
              <a:rPr lang="en-GB" dirty="0"/>
              <a:t>If the axis of rotation is an axis of symmetry of the body, its angular momentum about a point O of this axis is directed toward the axis of rotation, and:</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200968" y="1677197"/>
                <a:ext cx="1672766" cy="6902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𝐿</m:t>
                          </m:r>
                        </m:e>
                      </m:acc>
                      <m:r>
                        <a:rPr lang="en-GB" sz="4000" b="0" i="1" smtClean="0">
                          <a:latin typeface="Cambria Math" panose="02040503050406030204" pitchFamily="18" charset="0"/>
                        </a:rPr>
                        <m:t>=</m:t>
                      </m:r>
                      <m:r>
                        <a:rPr lang="en-GB" sz="4000" b="0" i="1" smtClean="0">
                          <a:latin typeface="Cambria Math" panose="02040503050406030204" pitchFamily="18" charset="0"/>
                        </a:rPr>
                        <m:t>𝐼</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𝜔</m:t>
                          </m:r>
                        </m:e>
                      </m:acc>
                    </m:oMath>
                  </m:oMathPara>
                </a14:m>
                <a:endParaRPr lang="en-US" sz="4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200968" y="1677197"/>
                <a:ext cx="1672766" cy="690254"/>
              </a:xfrm>
              <a:prstGeom prst="rect">
                <a:avLst/>
              </a:prstGeom>
              <a:blipFill>
                <a:blip r:embed="rId3"/>
                <a:stretch>
                  <a:fillRect/>
                </a:stretch>
              </a:blipFill>
            </p:spPr>
            <p:txBody>
              <a:bodyPr/>
              <a:lstStyle/>
              <a:p>
                <a:r>
                  <a:rPr lang="en-US">
                    <a:noFill/>
                  </a:rPr>
                  <a:t> </a:t>
                </a:r>
              </a:p>
            </p:txBody>
          </p:sp>
        </mc:Fallback>
      </mc:AlternateContent>
      <p:cxnSp>
        <p:nvCxnSpPr>
          <p:cNvPr id="15" name="Straight Arrow Connector 14"/>
          <p:cNvCxnSpPr/>
          <p:nvPr/>
        </p:nvCxnSpPr>
        <p:spPr>
          <a:xfrm flipV="1">
            <a:off x="3777012" y="2291969"/>
            <a:ext cx="441799" cy="49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71225" y="2686841"/>
            <a:ext cx="2088232" cy="923330"/>
          </a:xfrm>
          <a:prstGeom prst="rect">
            <a:avLst/>
          </a:prstGeom>
          <a:noFill/>
        </p:spPr>
        <p:txBody>
          <a:bodyPr wrap="square" rtlCol="0">
            <a:spAutoFit/>
          </a:bodyPr>
          <a:lstStyle/>
          <a:p>
            <a:r>
              <a:rPr lang="en-GB" dirty="0"/>
              <a:t>Moment of inertia about the axis of rotation</a:t>
            </a:r>
            <a:endParaRPr lang="en-US" dirty="0"/>
          </a:p>
        </p:txBody>
      </p:sp>
      <p:cxnSp>
        <p:nvCxnSpPr>
          <p:cNvPr id="19" name="Straight Arrow Connector 18"/>
          <p:cNvCxnSpPr/>
          <p:nvPr/>
        </p:nvCxnSpPr>
        <p:spPr>
          <a:xfrm flipH="1" flipV="1">
            <a:off x="4756134" y="2367451"/>
            <a:ext cx="391930" cy="319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2080" y="2367451"/>
            <a:ext cx="2435282" cy="369332"/>
          </a:xfrm>
          <a:prstGeom prst="rect">
            <a:avLst/>
          </a:prstGeom>
          <a:noFill/>
        </p:spPr>
        <p:txBody>
          <a:bodyPr wrap="none" rtlCol="0">
            <a:spAutoFit/>
          </a:bodyPr>
          <a:lstStyle/>
          <a:p>
            <a:r>
              <a:rPr lang="en-GB" dirty="0"/>
              <a:t>Angular velocity vector</a:t>
            </a:r>
            <a:endParaRPr lang="en-US" dirty="0"/>
          </a:p>
        </p:txBody>
      </p:sp>
      <p:sp>
        <p:nvSpPr>
          <p:cNvPr id="21" name="TextBox 20"/>
          <p:cNvSpPr txBox="1"/>
          <p:nvPr/>
        </p:nvSpPr>
        <p:spPr>
          <a:xfrm>
            <a:off x="1231787" y="4221088"/>
            <a:ext cx="6652581" cy="646331"/>
          </a:xfrm>
          <a:prstGeom prst="rect">
            <a:avLst/>
          </a:prstGeom>
          <a:noFill/>
        </p:spPr>
        <p:txBody>
          <a:bodyPr wrap="square" rtlCol="0">
            <a:spAutoFit/>
          </a:bodyPr>
          <a:lstStyle/>
          <a:p>
            <a:r>
              <a:rPr lang="en-GB" dirty="0"/>
              <a:t>Total kinetic energy of a body in translational motion + rotational motion: </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2922035" y="4835174"/>
                <a:ext cx="2873864"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𝑀</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𝑐𝑚</m:t>
                          </m:r>
                        </m:sub>
                        <m:sup>
                          <m:r>
                            <a:rPr lang="en-GB" sz="2400" b="0" i="1" smtClean="0">
                              <a:latin typeface="Cambria Math" panose="02040503050406030204" pitchFamily="18" charset="0"/>
                            </a:rPr>
                            <m:t>2</m:t>
                          </m:r>
                        </m:sup>
                      </m:sSub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𝐼</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922035" y="4835174"/>
                <a:ext cx="2873864" cy="69147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107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691680" y="5943785"/>
            <a:ext cx="5904656" cy="70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a:t>
            </a:fld>
            <a:endParaRPr lang="en-US" altLang="zh-CN"/>
          </a:p>
        </p:txBody>
      </p:sp>
      <p:pic>
        <p:nvPicPr>
          <p:cNvPr id="5" name="Picture 4"/>
          <p:cNvPicPr>
            <a:picLocks noChangeAspect="1"/>
          </p:cNvPicPr>
          <p:nvPr/>
        </p:nvPicPr>
        <p:blipFill>
          <a:blip r:embed="rId3"/>
          <a:stretch>
            <a:fillRect/>
          </a:stretch>
        </p:blipFill>
        <p:spPr>
          <a:xfrm>
            <a:off x="1403648" y="853499"/>
            <a:ext cx="4720927" cy="383756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99592" y="4691062"/>
                <a:ext cx="6313267" cy="369332"/>
              </a:xfrm>
              <a:prstGeom prst="rect">
                <a:avLst/>
              </a:prstGeom>
              <a:noFill/>
            </p:spPr>
            <p:txBody>
              <a:bodyPr wrap="none" rtlCol="0">
                <a:spAutoFit/>
              </a:bodyPr>
              <a:lstStyle/>
              <a:p>
                <a:r>
                  <a:rPr lang="en-GB" dirty="0"/>
                  <a:t>A flywheel spinning at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US" dirty="0"/>
                  <a:t> is connected to a pivot. </a:t>
                </a:r>
              </a:p>
            </p:txBody>
          </p:sp>
        </mc:Choice>
        <mc:Fallback xmlns="">
          <p:sp>
            <p:nvSpPr>
              <p:cNvPr id="6" name="TextBox 5"/>
              <p:cNvSpPr txBox="1">
                <a:spLocks noRot="1" noChangeAspect="1" noMove="1" noResize="1" noEditPoints="1" noAdjustHandles="1" noChangeArrowheads="1" noChangeShapeType="1" noTextEdit="1"/>
              </p:cNvSpPr>
              <p:nvPr/>
            </p:nvSpPr>
            <p:spPr>
              <a:xfrm>
                <a:off x="899592" y="4691062"/>
                <a:ext cx="6313267" cy="369332"/>
              </a:xfrm>
              <a:prstGeom prst="rect">
                <a:avLst/>
              </a:prstGeom>
              <a:blipFill>
                <a:blip r:embed="rId4"/>
                <a:stretch>
                  <a:fillRect l="-870" t="-10000" b="-26667"/>
                </a:stretch>
              </a:blipFill>
            </p:spPr>
            <p:txBody>
              <a:bodyPr/>
              <a:lstStyle/>
              <a:p>
                <a:r>
                  <a:rPr lang="en-US">
                    <a:noFill/>
                  </a:rPr>
                  <a:t> </a:t>
                </a:r>
              </a:p>
            </p:txBody>
          </p:sp>
        </mc:Fallback>
      </mc:AlternateContent>
      <p:sp>
        <p:nvSpPr>
          <p:cNvPr id="7" name="Right Arrow 6"/>
          <p:cNvSpPr/>
          <p:nvPr/>
        </p:nvSpPr>
        <p:spPr>
          <a:xfrm>
            <a:off x="899592" y="5301208"/>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1547664" y="5301208"/>
                <a:ext cx="7010252" cy="369332"/>
              </a:xfrm>
              <a:prstGeom prst="rect">
                <a:avLst/>
              </a:prstGeom>
              <a:noFill/>
            </p:spPr>
            <p:txBody>
              <a:bodyPr wrap="none" rtlCol="0">
                <a:spAutoFit/>
              </a:bodyPr>
              <a:lstStyle/>
              <a:p>
                <a:r>
                  <a:rPr lang="en-GB" dirty="0"/>
                  <a:t>The flywheel turns also around the pivot, at precession angular velocity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47664" y="5301208"/>
                <a:ext cx="7010252" cy="369332"/>
              </a:xfrm>
              <a:prstGeom prst="rect">
                <a:avLst/>
              </a:prstGeom>
              <a:blipFill>
                <a:blip r:embed="rId5"/>
                <a:stretch>
                  <a:fillRect l="-783" t="-10000" b="-26667"/>
                </a:stretch>
              </a:blipFill>
            </p:spPr>
            <p:txBody>
              <a:bodyPr/>
              <a:lstStyle/>
              <a:p>
                <a:r>
                  <a:rPr lang="en-US">
                    <a:noFill/>
                  </a:rPr>
                  <a:t> </a:t>
                </a:r>
              </a:p>
            </p:txBody>
          </p:sp>
        </mc:Fallback>
      </mc:AlternateContent>
      <p:sp>
        <p:nvSpPr>
          <p:cNvPr id="9" name="TextBox 8"/>
          <p:cNvSpPr txBox="1"/>
          <p:nvPr/>
        </p:nvSpPr>
        <p:spPr>
          <a:xfrm>
            <a:off x="1825118" y="5943785"/>
            <a:ext cx="5921814" cy="523220"/>
          </a:xfrm>
          <a:prstGeom prst="rect">
            <a:avLst/>
          </a:prstGeom>
          <a:noFill/>
        </p:spPr>
        <p:txBody>
          <a:bodyPr wrap="none" rtlCol="0">
            <a:spAutoFit/>
          </a:bodyPr>
          <a:lstStyle/>
          <a:p>
            <a:r>
              <a:rPr lang="en-GB" sz="2800" dirty="0"/>
              <a:t>This phenomenon is named precession. </a:t>
            </a:r>
            <a:endParaRPr lang="en-US" sz="2800" dirty="0"/>
          </a:p>
        </p:txBody>
      </p:sp>
    </p:spTree>
    <p:extLst>
      <p:ext uri="{BB962C8B-B14F-4D97-AF65-F5344CB8AC3E}">
        <p14:creationId xmlns:p14="http://schemas.microsoft.com/office/powerpoint/2010/main" val="270008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9" y="2348880"/>
            <a:ext cx="8229600" cy="1143000"/>
          </a:xfrm>
        </p:spPr>
        <p:txBody>
          <a:bodyPr/>
          <a:lstStyle/>
          <a:p>
            <a:r>
              <a:rPr lang="en-GB" dirty="0"/>
              <a:t>End of lesson 7</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30</a:t>
            </a:fld>
            <a:endParaRPr lang="en-US" altLang="zh-CN"/>
          </a:p>
        </p:txBody>
      </p:sp>
    </p:spTree>
    <p:extLst>
      <p:ext uri="{BB962C8B-B14F-4D97-AF65-F5344CB8AC3E}">
        <p14:creationId xmlns:p14="http://schemas.microsoft.com/office/powerpoint/2010/main" val="2159938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31</a:t>
            </a:fld>
            <a:endParaRPr lang="en-US" altLang="zh-CN"/>
          </a:p>
        </p:txBody>
      </p:sp>
      <p:sp>
        <p:nvSpPr>
          <p:cNvPr id="5" name="Rounded Rectangle 4"/>
          <p:cNvSpPr/>
          <p:nvPr/>
        </p:nvSpPr>
        <p:spPr>
          <a:xfrm>
            <a:off x="1187624" y="1700808"/>
            <a:ext cx="6984776"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655676" y="1916832"/>
            <a:ext cx="6048672" cy="1143000"/>
          </a:xfrm>
        </p:spPr>
        <p:txBody>
          <a:bodyPr/>
          <a:lstStyle/>
          <a:p>
            <a:r>
              <a:rPr lang="en-GB" dirty="0"/>
              <a:t>Lesson 8: About the simple harmonic motion</a:t>
            </a:r>
            <a:endParaRPr lang="en-US" dirty="0"/>
          </a:p>
        </p:txBody>
      </p:sp>
      <p:sp>
        <p:nvSpPr>
          <p:cNvPr id="7" name="TextBox 6"/>
          <p:cNvSpPr txBox="1"/>
          <p:nvPr/>
        </p:nvSpPr>
        <p:spPr>
          <a:xfrm>
            <a:off x="3203848" y="4823852"/>
            <a:ext cx="2438488" cy="369332"/>
          </a:xfrm>
          <a:prstGeom prst="rect">
            <a:avLst/>
          </a:prstGeom>
          <a:noFill/>
        </p:spPr>
        <p:txBody>
          <a:bodyPr wrap="none" rtlCol="0">
            <a:spAutoFit/>
          </a:bodyPr>
          <a:lstStyle/>
          <a:p>
            <a:r>
              <a:rPr lang="en-GB" dirty="0"/>
              <a:t>Teacher: </a:t>
            </a:r>
            <a:r>
              <a:rPr lang="en-GB" dirty="0" err="1"/>
              <a:t>Dr.</a:t>
            </a:r>
            <a:r>
              <a:rPr lang="en-GB" dirty="0"/>
              <a:t> Paul Briard</a:t>
            </a:r>
            <a:endParaRPr lang="en-US" dirty="0"/>
          </a:p>
        </p:txBody>
      </p:sp>
    </p:spTree>
    <p:extLst>
      <p:ext uri="{BB962C8B-B14F-4D97-AF65-F5344CB8AC3E}">
        <p14:creationId xmlns:p14="http://schemas.microsoft.com/office/powerpoint/2010/main" val="3711544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584" y="0"/>
            <a:ext cx="8229600" cy="1143000"/>
          </a:xfrm>
        </p:spPr>
        <p:txBody>
          <a:bodyPr/>
          <a:lstStyle/>
          <a:p>
            <a:r>
              <a:rPr lang="en-GB" sz="3200" dirty="0"/>
              <a:t>Harmonic oscillations are a big topic in Physics</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32</a:t>
            </a:fld>
            <a:endParaRPr lang="en-US" altLang="zh-CN"/>
          </a:p>
        </p:txBody>
      </p:sp>
      <p:sp>
        <p:nvSpPr>
          <p:cNvPr id="5" name="TextBox 4"/>
          <p:cNvSpPr txBox="1"/>
          <p:nvPr/>
        </p:nvSpPr>
        <p:spPr>
          <a:xfrm>
            <a:off x="1115616" y="1340768"/>
            <a:ext cx="7750572" cy="4832092"/>
          </a:xfrm>
          <a:prstGeom prst="rect">
            <a:avLst/>
          </a:prstGeom>
          <a:noFill/>
        </p:spPr>
        <p:txBody>
          <a:bodyPr wrap="square" rtlCol="0">
            <a:spAutoFit/>
          </a:bodyPr>
          <a:lstStyle/>
          <a:p>
            <a:endParaRPr lang="en-GB" sz="2800" dirty="0"/>
          </a:p>
          <a:p>
            <a:r>
              <a:rPr lang="en-GB" sz="2800" dirty="0"/>
              <a:t>The sound is harmonic oscillations which propagates (oscillation of the local pressure).</a:t>
            </a:r>
          </a:p>
          <a:p>
            <a:endParaRPr lang="en-GB" sz="2800" dirty="0"/>
          </a:p>
          <a:p>
            <a:r>
              <a:rPr lang="en-GB" sz="2800" dirty="0"/>
              <a:t>The light is also the propagation of oscillations (of an electromagnetic field).</a:t>
            </a:r>
          </a:p>
          <a:p>
            <a:endParaRPr lang="en-GB" sz="2800" dirty="0"/>
          </a:p>
          <a:p>
            <a:r>
              <a:rPr lang="en-GB" sz="2800" dirty="0"/>
              <a:t>Any signal (such as electric signal: electric tension or intensity) is a sum of harmonic oscillations.</a:t>
            </a:r>
          </a:p>
          <a:p>
            <a:endParaRPr lang="en-GB" sz="2800" dirty="0"/>
          </a:p>
          <a:p>
            <a:endParaRPr lang="en-US" sz="2800" dirty="0"/>
          </a:p>
        </p:txBody>
      </p:sp>
      <p:sp>
        <p:nvSpPr>
          <p:cNvPr id="6" name="Right Arrow 5"/>
          <p:cNvSpPr/>
          <p:nvPr/>
        </p:nvSpPr>
        <p:spPr>
          <a:xfrm>
            <a:off x="755576" y="5517232"/>
            <a:ext cx="720080" cy="720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flipH="1">
            <a:off x="1541416" y="5471513"/>
            <a:ext cx="6558975" cy="830997"/>
          </a:xfrm>
          <a:prstGeom prst="rect">
            <a:avLst/>
          </a:prstGeom>
          <a:noFill/>
        </p:spPr>
        <p:txBody>
          <a:bodyPr wrap="square" rtlCol="0">
            <a:spAutoFit/>
          </a:bodyPr>
          <a:lstStyle/>
          <a:p>
            <a:r>
              <a:rPr lang="en-GB" sz="2400" dirty="0"/>
              <a:t>The description of the simple harmonic motion will be useful for us later.</a:t>
            </a:r>
            <a:endParaRPr lang="en-US" sz="2400" dirty="0"/>
          </a:p>
        </p:txBody>
      </p:sp>
    </p:spTree>
    <p:extLst>
      <p:ext uri="{BB962C8B-B14F-4D97-AF65-F5344CB8AC3E}">
        <p14:creationId xmlns:p14="http://schemas.microsoft.com/office/powerpoint/2010/main" val="36271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33</a:t>
            </a:fld>
            <a:endParaRPr lang="en-US" altLang="zh-CN"/>
          </a:p>
        </p:txBody>
      </p:sp>
      <p:sp>
        <p:nvSpPr>
          <p:cNvPr id="5" name="TextBox 4"/>
          <p:cNvSpPr txBox="1"/>
          <p:nvPr/>
        </p:nvSpPr>
        <p:spPr>
          <a:xfrm>
            <a:off x="1066872" y="904537"/>
            <a:ext cx="3289683" cy="707886"/>
          </a:xfrm>
          <a:prstGeom prst="rect">
            <a:avLst/>
          </a:prstGeom>
          <a:noFill/>
        </p:spPr>
        <p:txBody>
          <a:bodyPr wrap="none" rtlCol="0">
            <a:spAutoFit/>
          </a:bodyPr>
          <a:lstStyle/>
          <a:p>
            <a:r>
              <a:rPr lang="en-GB" sz="4000" dirty="0"/>
              <a:t>The pendulum </a:t>
            </a:r>
            <a:endParaRPr lang="en-US" sz="4000" dirty="0"/>
          </a:p>
        </p:txBody>
      </p:sp>
      <p:cxnSp>
        <p:nvCxnSpPr>
          <p:cNvPr id="7" name="Straight Connector 6"/>
          <p:cNvCxnSpPr/>
          <p:nvPr/>
        </p:nvCxnSpPr>
        <p:spPr>
          <a:xfrm>
            <a:off x="2915816" y="1556792"/>
            <a:ext cx="3240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627784" y="1556792"/>
            <a:ext cx="1872208" cy="1368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835696" y="2780928"/>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4416641" y="1574795"/>
            <a:ext cx="72008" cy="2268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948589" y="3789040"/>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4471718" y="1584104"/>
            <a:ext cx="1589765" cy="1511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940152" y="2924944"/>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V="1">
            <a:off x="4416641" y="4221088"/>
            <a:ext cx="0" cy="10116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73512" y="5403722"/>
            <a:ext cx="2383986" cy="369332"/>
          </a:xfrm>
          <a:prstGeom prst="rect">
            <a:avLst/>
          </a:prstGeom>
          <a:noFill/>
        </p:spPr>
        <p:txBody>
          <a:bodyPr wrap="none" rtlCol="0">
            <a:spAutoFit/>
          </a:bodyPr>
          <a:lstStyle/>
          <a:p>
            <a:r>
              <a:rPr lang="en-GB" dirty="0"/>
              <a:t>Position of equilibrium </a:t>
            </a:r>
            <a:endParaRPr lang="en-US" dirty="0"/>
          </a:p>
        </p:txBody>
      </p:sp>
      <p:sp>
        <p:nvSpPr>
          <p:cNvPr id="29" name="Right Arrow 28"/>
          <p:cNvSpPr/>
          <p:nvPr/>
        </p:nvSpPr>
        <p:spPr>
          <a:xfrm rot="2178211">
            <a:off x="3156885" y="3356806"/>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3040995">
            <a:off x="2826470" y="3817811"/>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9404788">
            <a:off x="5119706" y="3401997"/>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9035169">
            <a:off x="5323277" y="3939317"/>
            <a:ext cx="432048" cy="4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6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3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294182-6109-4098-A184-F7AAF5CB6814}"/>
              </a:ext>
            </a:extLst>
          </p:cNvPr>
          <p:cNvSpPr>
            <a:spLocks noGrp="1"/>
          </p:cNvSpPr>
          <p:nvPr>
            <p:ph type="sldNum" sz="quarter" idx="10"/>
          </p:nvPr>
        </p:nvSpPr>
        <p:spPr/>
        <p:txBody>
          <a:bodyPr/>
          <a:lstStyle/>
          <a:p>
            <a:fld id="{41A7B2A6-4997-4D6A-A223-B65D77C6B4A9}" type="slidenum">
              <a:rPr lang="en-US" altLang="zh-CN" smtClean="0"/>
              <a:pPr/>
              <a:t>34</a:t>
            </a:fld>
            <a:endParaRPr lang="en-US" altLang="zh-CN"/>
          </a:p>
        </p:txBody>
      </p:sp>
      <p:sp>
        <p:nvSpPr>
          <p:cNvPr id="8" name="TextBox 7">
            <a:extLst>
              <a:ext uri="{FF2B5EF4-FFF2-40B4-BE49-F238E27FC236}">
                <a16:creationId xmlns:a16="http://schemas.microsoft.com/office/drawing/2014/main" id="{3142DBDA-814D-41DA-8EDB-E789F3217B7B}"/>
              </a:ext>
            </a:extLst>
          </p:cNvPr>
          <p:cNvSpPr txBox="1"/>
          <p:nvPr/>
        </p:nvSpPr>
        <p:spPr>
          <a:xfrm>
            <a:off x="438335" y="5589240"/>
            <a:ext cx="8136904" cy="923330"/>
          </a:xfrm>
          <a:prstGeom prst="rect">
            <a:avLst/>
          </a:prstGeom>
          <a:noFill/>
        </p:spPr>
        <p:txBody>
          <a:bodyPr wrap="square">
            <a:spAutoFit/>
          </a:bodyPr>
          <a:lstStyle/>
          <a:p>
            <a:r>
              <a:rPr lang="en-US" dirty="0">
                <a:hlinkClick r:id="rId2"/>
              </a:rPr>
              <a:t>https://www.bilibili.com/video/BV1Fx411G7PU?from=search&amp;seid=14076031412413100379&amp;spm_id_from=333.337.0.0</a:t>
            </a:r>
            <a:endParaRPr lang="en-US" dirty="0"/>
          </a:p>
          <a:p>
            <a:endParaRPr lang="en-US" dirty="0"/>
          </a:p>
        </p:txBody>
      </p:sp>
      <p:pic>
        <p:nvPicPr>
          <p:cNvPr id="10" name="Picture 9">
            <a:extLst>
              <a:ext uri="{FF2B5EF4-FFF2-40B4-BE49-F238E27FC236}">
                <a16:creationId xmlns:a16="http://schemas.microsoft.com/office/drawing/2014/main" id="{738690BB-BC28-4868-AD16-27126383CA3F}"/>
              </a:ext>
            </a:extLst>
          </p:cNvPr>
          <p:cNvPicPr>
            <a:picLocks noChangeAspect="1"/>
          </p:cNvPicPr>
          <p:nvPr/>
        </p:nvPicPr>
        <p:blipFill>
          <a:blip r:embed="rId3"/>
          <a:stretch>
            <a:fillRect/>
          </a:stretch>
        </p:blipFill>
        <p:spPr>
          <a:xfrm>
            <a:off x="1680727" y="1761598"/>
            <a:ext cx="5652120" cy="3773687"/>
          </a:xfrm>
          <a:prstGeom prst="rect">
            <a:avLst/>
          </a:prstGeom>
        </p:spPr>
      </p:pic>
      <p:sp>
        <p:nvSpPr>
          <p:cNvPr id="11" name="TextBox 10">
            <a:extLst>
              <a:ext uri="{FF2B5EF4-FFF2-40B4-BE49-F238E27FC236}">
                <a16:creationId xmlns:a16="http://schemas.microsoft.com/office/drawing/2014/main" id="{C9A828E4-2123-493A-A981-7F0D13EAEDC1}"/>
              </a:ext>
            </a:extLst>
          </p:cNvPr>
          <p:cNvSpPr txBox="1"/>
          <p:nvPr/>
        </p:nvSpPr>
        <p:spPr>
          <a:xfrm flipH="1">
            <a:off x="612514" y="1121056"/>
            <a:ext cx="8554442" cy="523220"/>
          </a:xfrm>
          <a:prstGeom prst="rect">
            <a:avLst/>
          </a:prstGeom>
          <a:noFill/>
        </p:spPr>
        <p:txBody>
          <a:bodyPr wrap="square" rtlCol="0">
            <a:spAutoFit/>
          </a:bodyPr>
          <a:lstStyle/>
          <a:p>
            <a:r>
              <a:rPr lang="en-US" sz="2800" dirty="0"/>
              <a:t>An horizontal (and then a vertical) spring-mass system </a:t>
            </a:r>
          </a:p>
        </p:txBody>
      </p:sp>
      <p:sp>
        <p:nvSpPr>
          <p:cNvPr id="13" name="Title 1">
            <a:extLst>
              <a:ext uri="{FF2B5EF4-FFF2-40B4-BE49-F238E27FC236}">
                <a16:creationId xmlns:a16="http://schemas.microsoft.com/office/drawing/2014/main" id="{55A5B7C9-AF63-45B1-92F5-3120D035897E}"/>
              </a:ext>
            </a:extLst>
          </p:cNvPr>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Tree>
    <p:extLst>
      <p:ext uri="{BB962C8B-B14F-4D97-AF65-F5344CB8AC3E}">
        <p14:creationId xmlns:p14="http://schemas.microsoft.com/office/powerpoint/2010/main" val="2877223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35</a:t>
            </a:fld>
            <a:endParaRPr lang="en-US" altLang="zh-CN"/>
          </a:p>
        </p:txBody>
      </p:sp>
      <p:sp>
        <p:nvSpPr>
          <p:cNvPr id="5" name="TextBox 4"/>
          <p:cNvSpPr txBox="1"/>
          <p:nvPr/>
        </p:nvSpPr>
        <p:spPr>
          <a:xfrm>
            <a:off x="467544" y="1154919"/>
            <a:ext cx="8738482" cy="646331"/>
          </a:xfrm>
          <a:prstGeom prst="rect">
            <a:avLst/>
          </a:prstGeom>
          <a:noFill/>
        </p:spPr>
        <p:txBody>
          <a:bodyPr wrap="none" rtlCol="0">
            <a:spAutoFit/>
          </a:bodyPr>
          <a:lstStyle/>
          <a:p>
            <a:r>
              <a:rPr lang="en-GB" sz="3600" dirty="0"/>
              <a:t>A spring-mass system, at the vertical direction</a:t>
            </a:r>
            <a:endParaRPr lang="en-US" sz="3600" dirty="0"/>
          </a:p>
        </p:txBody>
      </p:sp>
      <p:pic>
        <p:nvPicPr>
          <p:cNvPr id="13" name="Picture 12"/>
          <p:cNvPicPr>
            <a:picLocks noChangeAspect="1"/>
          </p:cNvPicPr>
          <p:nvPr/>
        </p:nvPicPr>
        <p:blipFill>
          <a:blip r:embed="rId2"/>
          <a:stretch>
            <a:fillRect/>
          </a:stretch>
        </p:blipFill>
        <p:spPr>
          <a:xfrm>
            <a:off x="633762" y="1936502"/>
            <a:ext cx="1038200" cy="4305976"/>
          </a:xfrm>
          <a:prstGeom prst="rect">
            <a:avLst/>
          </a:prstGeom>
        </p:spPr>
      </p:pic>
      <p:pic>
        <p:nvPicPr>
          <p:cNvPr id="14" name="Picture 13"/>
          <p:cNvPicPr>
            <a:picLocks noChangeAspect="1"/>
          </p:cNvPicPr>
          <p:nvPr/>
        </p:nvPicPr>
        <p:blipFill>
          <a:blip r:embed="rId3"/>
          <a:stretch>
            <a:fillRect/>
          </a:stretch>
        </p:blipFill>
        <p:spPr>
          <a:xfrm>
            <a:off x="2841115" y="1963815"/>
            <a:ext cx="1064146" cy="4273474"/>
          </a:xfrm>
          <a:prstGeom prst="rect">
            <a:avLst/>
          </a:prstGeom>
        </p:spPr>
      </p:pic>
      <p:pic>
        <p:nvPicPr>
          <p:cNvPr id="15" name="Picture 14"/>
          <p:cNvPicPr>
            <a:picLocks noChangeAspect="1"/>
          </p:cNvPicPr>
          <p:nvPr/>
        </p:nvPicPr>
        <p:blipFill>
          <a:blip r:embed="rId2"/>
          <a:stretch>
            <a:fillRect/>
          </a:stretch>
        </p:blipFill>
        <p:spPr>
          <a:xfrm>
            <a:off x="5085629" y="2033683"/>
            <a:ext cx="1013518" cy="4203605"/>
          </a:xfrm>
          <a:prstGeom prst="rect">
            <a:avLst/>
          </a:prstGeom>
        </p:spPr>
      </p:pic>
      <p:sp>
        <p:nvSpPr>
          <p:cNvPr id="16" name="Right Arrow 15"/>
          <p:cNvSpPr/>
          <p:nvPr/>
        </p:nvSpPr>
        <p:spPr>
          <a:xfrm>
            <a:off x="2051720" y="3356992"/>
            <a:ext cx="576064" cy="732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052571" y="3454173"/>
            <a:ext cx="576064" cy="732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67544" y="5085184"/>
            <a:ext cx="640871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76256" y="4900518"/>
            <a:ext cx="2383986" cy="369332"/>
          </a:xfrm>
          <a:prstGeom prst="rect">
            <a:avLst/>
          </a:prstGeom>
          <a:noFill/>
        </p:spPr>
        <p:txBody>
          <a:bodyPr wrap="none" rtlCol="0">
            <a:spAutoFit/>
          </a:bodyPr>
          <a:lstStyle/>
          <a:p>
            <a:r>
              <a:rPr lang="en-GB" dirty="0"/>
              <a:t>Position of equilibrium </a:t>
            </a:r>
            <a:endParaRPr lang="en-US" dirty="0"/>
          </a:p>
        </p:txBody>
      </p:sp>
    </p:spTree>
    <p:extLst>
      <p:ext uri="{BB962C8B-B14F-4D97-AF65-F5344CB8AC3E}">
        <p14:creationId xmlns:p14="http://schemas.microsoft.com/office/powerpoint/2010/main" val="246355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385020" y="4273111"/>
            <a:ext cx="2971682" cy="2508355"/>
          </a:xfrm>
          <a:prstGeom prst="rect">
            <a:avLst/>
          </a:prstGeom>
        </p:spPr>
      </p:pic>
      <p:sp>
        <p:nvSpPr>
          <p:cNvPr id="2" name="Title 1"/>
          <p:cNvSpPr>
            <a:spLocks noGrp="1"/>
          </p:cNvSpPr>
          <p:nvPr>
            <p:ph type="title"/>
          </p:nvPr>
        </p:nvSpPr>
        <p:spPr>
          <a:xfrm>
            <a:off x="937356" y="-21944"/>
            <a:ext cx="8229600" cy="1143000"/>
          </a:xfrm>
        </p:spPr>
        <p:txBody>
          <a:bodyPr/>
          <a:lstStyle/>
          <a:p>
            <a:r>
              <a:rPr lang="en-GB" sz="3600" dirty="0"/>
              <a:t>Introduction: different kinds of periodic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36</a:t>
            </a:fld>
            <a:endParaRPr lang="en-US" altLang="zh-CN"/>
          </a:p>
        </p:txBody>
      </p:sp>
      <p:sp>
        <p:nvSpPr>
          <p:cNvPr id="12" name="TextBox 11"/>
          <p:cNvSpPr txBox="1"/>
          <p:nvPr/>
        </p:nvSpPr>
        <p:spPr>
          <a:xfrm>
            <a:off x="467544" y="1002943"/>
            <a:ext cx="8568952" cy="584775"/>
          </a:xfrm>
          <a:prstGeom prst="rect">
            <a:avLst/>
          </a:prstGeom>
          <a:noFill/>
        </p:spPr>
        <p:txBody>
          <a:bodyPr wrap="square" rtlCol="0">
            <a:spAutoFit/>
          </a:bodyPr>
          <a:lstStyle/>
          <a:p>
            <a:r>
              <a:rPr lang="en-GB" sz="3200" dirty="0"/>
              <a:t>A spring-mass system, at the horizontal direction</a:t>
            </a:r>
            <a:endParaRPr lang="en-US" sz="3200" dirty="0"/>
          </a:p>
        </p:txBody>
      </p:sp>
      <p:pic>
        <p:nvPicPr>
          <p:cNvPr id="3" name="Picture 2"/>
          <p:cNvPicPr>
            <a:picLocks noChangeAspect="1"/>
          </p:cNvPicPr>
          <p:nvPr/>
        </p:nvPicPr>
        <p:blipFill>
          <a:blip r:embed="rId3"/>
          <a:stretch>
            <a:fillRect/>
          </a:stretch>
        </p:blipFill>
        <p:spPr>
          <a:xfrm>
            <a:off x="657614" y="1527268"/>
            <a:ext cx="3101550" cy="2315242"/>
          </a:xfrm>
          <a:prstGeom prst="rect">
            <a:avLst/>
          </a:prstGeom>
        </p:spPr>
      </p:pic>
      <p:sp>
        <p:nvSpPr>
          <p:cNvPr id="6" name="Right Arrow 5"/>
          <p:cNvSpPr/>
          <p:nvPr/>
        </p:nvSpPr>
        <p:spPr>
          <a:xfrm rot="5400000">
            <a:off x="5559404" y="3762370"/>
            <a:ext cx="648072" cy="38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8" name="Picture 7"/>
          <p:cNvPicPr>
            <a:picLocks noChangeAspect="1"/>
          </p:cNvPicPr>
          <p:nvPr/>
        </p:nvPicPr>
        <p:blipFill>
          <a:blip r:embed="rId4"/>
          <a:stretch>
            <a:fillRect/>
          </a:stretch>
        </p:blipFill>
        <p:spPr>
          <a:xfrm>
            <a:off x="4382423" y="1575725"/>
            <a:ext cx="4083708" cy="2073758"/>
          </a:xfrm>
          <a:prstGeom prst="rect">
            <a:avLst/>
          </a:prstGeom>
        </p:spPr>
      </p:pic>
      <p:sp>
        <p:nvSpPr>
          <p:cNvPr id="10" name="TextBox 9"/>
          <p:cNvSpPr txBox="1"/>
          <p:nvPr/>
        </p:nvSpPr>
        <p:spPr>
          <a:xfrm>
            <a:off x="707464" y="4581128"/>
            <a:ext cx="3240359" cy="1477328"/>
          </a:xfrm>
          <a:prstGeom prst="rect">
            <a:avLst/>
          </a:prstGeom>
          <a:noFill/>
        </p:spPr>
        <p:txBody>
          <a:bodyPr wrap="square" rtlCol="0">
            <a:spAutoFit/>
          </a:bodyPr>
          <a:lstStyle/>
          <a:p>
            <a:r>
              <a:rPr lang="en-GB" dirty="0"/>
              <a:t>We displace from equilibrium position the glider, then we release it with no-initial velocity. Friction is ignored. What is the motion of the glider ? </a:t>
            </a:r>
            <a:endParaRPr lang="en-US" dirty="0"/>
          </a:p>
        </p:txBody>
      </p:sp>
    </p:spTree>
    <p:extLst>
      <p:ext uri="{BB962C8B-B14F-4D97-AF65-F5344CB8AC3E}">
        <p14:creationId xmlns:p14="http://schemas.microsoft.com/office/powerpoint/2010/main" val="27728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475656" y="4941168"/>
            <a:ext cx="6048672" cy="150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386" y="-154812"/>
            <a:ext cx="8229600" cy="1143000"/>
          </a:xfrm>
        </p:spPr>
        <p:txBody>
          <a:bodyPr/>
          <a:lstStyle/>
          <a:p>
            <a:r>
              <a:rPr lang="en-GB" dirty="0"/>
              <a:t>Summary: About a periodic motion</a:t>
            </a:r>
            <a:endParaRPr lang="en-US" dirty="0"/>
          </a:p>
        </p:txBody>
      </p:sp>
      <p:sp>
        <p:nvSpPr>
          <p:cNvPr id="3" name="Content Placeholder 2"/>
          <p:cNvSpPr>
            <a:spLocks noGrp="1"/>
          </p:cNvSpPr>
          <p:nvPr>
            <p:ph idx="1"/>
          </p:nvPr>
        </p:nvSpPr>
        <p:spPr>
          <a:xfrm>
            <a:off x="457280" y="1628800"/>
            <a:ext cx="8229600" cy="4525963"/>
          </a:xfrm>
        </p:spPr>
        <p:txBody>
          <a:bodyPr/>
          <a:lstStyle/>
          <a:p>
            <a:r>
              <a:rPr lang="en-GB" sz="2400" dirty="0"/>
              <a:t>A body is displaced from an equilibrium position</a:t>
            </a:r>
          </a:p>
          <a:p>
            <a:r>
              <a:rPr lang="en-GB" sz="2400" dirty="0"/>
              <a:t>A force (or sum of forces) is directed toward the equilibrium motion, which push or pull the body towards this equilibrium position.</a:t>
            </a:r>
          </a:p>
          <a:p>
            <a:r>
              <a:rPr lang="en-GB" sz="2400" dirty="0"/>
              <a:t>But at the equilibrium position, the motion of body continues (because of the Newton’s first and second laws) until a position where its velocity is zero and go back toward the equilibrium position.</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37</a:t>
            </a:fld>
            <a:endParaRPr lang="en-US" altLang="zh-CN"/>
          </a:p>
        </p:txBody>
      </p:sp>
      <p:sp>
        <p:nvSpPr>
          <p:cNvPr id="6" name="TextBox 5"/>
          <p:cNvSpPr txBox="1"/>
          <p:nvPr/>
        </p:nvSpPr>
        <p:spPr>
          <a:xfrm>
            <a:off x="1731518" y="5133091"/>
            <a:ext cx="5472608" cy="1200329"/>
          </a:xfrm>
          <a:prstGeom prst="rect">
            <a:avLst/>
          </a:prstGeom>
          <a:noFill/>
        </p:spPr>
        <p:txBody>
          <a:bodyPr wrap="square" rtlCol="0">
            <a:spAutoFit/>
          </a:bodyPr>
          <a:lstStyle/>
          <a:p>
            <a:r>
              <a:rPr lang="en-GB" sz="2400" dirty="0"/>
              <a:t>Periodic motion is involved with the forces acting on the body and the potential energy.</a:t>
            </a:r>
            <a:endParaRPr lang="en-US" sz="2400" dirty="0"/>
          </a:p>
        </p:txBody>
      </p:sp>
    </p:spTree>
    <p:extLst>
      <p:ext uri="{BB962C8B-B14F-4D97-AF65-F5344CB8AC3E}">
        <p14:creationId xmlns:p14="http://schemas.microsoft.com/office/powerpoint/2010/main" val="415992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38</a:t>
            </a:fld>
            <a:endParaRPr lang="en-US" altLang="zh-CN"/>
          </a:p>
        </p:txBody>
      </p:sp>
      <p:pic>
        <p:nvPicPr>
          <p:cNvPr id="6" name="Picture 5"/>
          <p:cNvPicPr>
            <a:picLocks noChangeAspect="1"/>
          </p:cNvPicPr>
          <p:nvPr/>
        </p:nvPicPr>
        <p:blipFill>
          <a:blip r:embed="rId2"/>
          <a:stretch>
            <a:fillRect/>
          </a:stretch>
        </p:blipFill>
        <p:spPr>
          <a:xfrm>
            <a:off x="3020399" y="1756348"/>
            <a:ext cx="2772167" cy="1508174"/>
          </a:xfrm>
          <a:prstGeom prst="rect">
            <a:avLst/>
          </a:prstGeom>
        </p:spPr>
      </p:pic>
      <p:pic>
        <p:nvPicPr>
          <p:cNvPr id="7" name="Picture 6"/>
          <p:cNvPicPr>
            <a:picLocks noChangeAspect="1"/>
          </p:cNvPicPr>
          <p:nvPr/>
        </p:nvPicPr>
        <p:blipFill>
          <a:blip r:embed="rId3"/>
          <a:stretch>
            <a:fillRect/>
          </a:stretch>
        </p:blipFill>
        <p:spPr>
          <a:xfrm>
            <a:off x="5559212" y="1576935"/>
            <a:ext cx="2778103" cy="1738255"/>
          </a:xfrm>
          <a:prstGeom prst="rect">
            <a:avLst/>
          </a:prstGeom>
        </p:spPr>
      </p:pic>
      <p:sp>
        <p:nvSpPr>
          <p:cNvPr id="8" name="TextBox 7"/>
          <p:cNvSpPr txBox="1"/>
          <p:nvPr/>
        </p:nvSpPr>
        <p:spPr>
          <a:xfrm>
            <a:off x="539552" y="4149080"/>
            <a:ext cx="6408712" cy="369332"/>
          </a:xfrm>
          <a:prstGeom prst="rect">
            <a:avLst/>
          </a:prstGeom>
          <a:noFill/>
        </p:spPr>
        <p:txBody>
          <a:bodyPr wrap="square" rtlCol="0">
            <a:spAutoFit/>
          </a:bodyPr>
          <a:lstStyle/>
          <a:p>
            <a:r>
              <a:rPr lang="en-GB" dirty="0"/>
              <a:t>Corresponding free body diagrams of the glider (friction ignored):</a:t>
            </a:r>
            <a:endParaRPr lang="en-US" dirty="0"/>
          </a:p>
        </p:txBody>
      </p:sp>
      <p:pic>
        <p:nvPicPr>
          <p:cNvPr id="9" name="Picture 8"/>
          <p:cNvPicPr>
            <a:picLocks noChangeAspect="1"/>
          </p:cNvPicPr>
          <p:nvPr/>
        </p:nvPicPr>
        <p:blipFill>
          <a:blip r:embed="rId4"/>
          <a:stretch>
            <a:fillRect/>
          </a:stretch>
        </p:blipFill>
        <p:spPr>
          <a:xfrm>
            <a:off x="505697" y="1900795"/>
            <a:ext cx="2480096" cy="1347567"/>
          </a:xfrm>
          <a:prstGeom prst="rect">
            <a:avLst/>
          </a:prstGeom>
        </p:spPr>
      </p:pic>
      <p:sp>
        <p:nvSpPr>
          <p:cNvPr id="10" name="TextBox 9"/>
          <p:cNvSpPr txBox="1"/>
          <p:nvPr/>
        </p:nvSpPr>
        <p:spPr>
          <a:xfrm>
            <a:off x="404475" y="1232543"/>
            <a:ext cx="8411795" cy="646331"/>
          </a:xfrm>
          <a:prstGeom prst="rect">
            <a:avLst/>
          </a:prstGeom>
          <a:noFill/>
        </p:spPr>
        <p:txBody>
          <a:bodyPr wrap="square" rtlCol="0">
            <a:spAutoFit/>
          </a:bodyPr>
          <a:lstStyle/>
          <a:p>
            <a:r>
              <a:rPr lang="en-GB" dirty="0"/>
              <a:t>Middle of the glider is the x-coordinate of the glider. x=0 is the equilibrium position (i.e. , here the spring is not stretched or compressed)</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436878" y="3315190"/>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&gt;0</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436878" y="3315190"/>
                <a:ext cx="617733" cy="276999"/>
              </a:xfrm>
              <a:prstGeom prst="rect">
                <a:avLst/>
              </a:prstGeom>
              <a:blipFill>
                <a:blip r:embed="rId5"/>
                <a:stretch>
                  <a:fillRect l="-4950" r="-7921"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299143" y="3271077"/>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299143" y="3271077"/>
                <a:ext cx="617733" cy="276999"/>
              </a:xfrm>
              <a:prstGeom prst="rect">
                <a:avLst/>
              </a:prstGeom>
              <a:blipFill>
                <a:blip r:embed="rId6"/>
                <a:stretch>
                  <a:fillRect l="-4902" r="-784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639396" y="3293419"/>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&lt;0</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639396" y="3293419"/>
                <a:ext cx="617733" cy="276999"/>
              </a:xfrm>
              <a:prstGeom prst="rect">
                <a:avLst/>
              </a:prstGeom>
              <a:blipFill>
                <a:blip r:embed="rId7"/>
                <a:stretch>
                  <a:fillRect l="-4950" r="-8911" b="-8696"/>
                </a:stretch>
              </a:blipFill>
            </p:spPr>
            <p:txBody>
              <a:bodyPr/>
              <a:lstStyle/>
              <a:p>
                <a:r>
                  <a:rPr lang="en-US">
                    <a:noFill/>
                  </a:rPr>
                  <a:t> </a:t>
                </a:r>
              </a:p>
            </p:txBody>
          </p:sp>
        </mc:Fallback>
      </mc:AlternateContent>
      <p:cxnSp>
        <p:nvCxnSpPr>
          <p:cNvPr id="17" name="Straight Arrow Connector 16"/>
          <p:cNvCxnSpPr/>
          <p:nvPr/>
        </p:nvCxnSpPr>
        <p:spPr>
          <a:xfrm flipV="1">
            <a:off x="2054611" y="4747601"/>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18984" y="5430762"/>
            <a:ext cx="11276" cy="685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436878" y="5452362"/>
            <a:ext cx="606457"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076982" y="5781534"/>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076982" y="5781534"/>
                <a:ext cx="234359" cy="276999"/>
              </a:xfrm>
              <a:prstGeom prst="rect">
                <a:avLst/>
              </a:prstGeom>
              <a:blipFill>
                <a:blip r:embed="rId8"/>
                <a:stretch>
                  <a:fillRect l="-13158"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94161" y="4747601"/>
                <a:ext cx="194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194161" y="4747601"/>
                <a:ext cx="194733" cy="276999"/>
              </a:xfrm>
              <a:prstGeom prst="rect">
                <a:avLst/>
              </a:prstGeom>
              <a:blipFill>
                <a:blip r:embed="rId9"/>
                <a:stretch>
                  <a:fillRect l="-15625" r="-15625"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65782" y="5011226"/>
                <a:ext cx="742191" cy="3395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𝐹</m:t>
                              </m:r>
                            </m:e>
                          </m:acc>
                        </m:e>
                        <m:sub>
                          <m:r>
                            <a:rPr lang="en-GB" b="0" i="1" smtClean="0">
                              <a:solidFill>
                                <a:srgbClr val="0000FF"/>
                              </a:solidFill>
                              <a:latin typeface="Cambria Math" panose="02040503050406030204" pitchFamily="18" charset="0"/>
                            </a:rPr>
                            <m:t>𝑠𝑝𝑟𝑖𝑛𝑔</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065782" y="5011226"/>
                <a:ext cx="742191" cy="339517"/>
              </a:xfrm>
              <a:prstGeom prst="rect">
                <a:avLst/>
              </a:prstGeom>
              <a:blipFill>
                <a:blip r:embed="rId10"/>
                <a:stretch>
                  <a:fillRect l="-7377" t="-37500" r="-4918" b="-25000"/>
                </a:stretch>
              </a:blipFill>
            </p:spPr>
            <p:txBody>
              <a:bodyPr/>
              <a:lstStyle/>
              <a:p>
                <a:r>
                  <a:rPr lang="en-US">
                    <a:noFill/>
                  </a:rPr>
                  <a:t> </a:t>
                </a:r>
              </a:p>
            </p:txBody>
          </p:sp>
        </mc:Fallback>
      </mc:AlternateContent>
      <p:cxnSp>
        <p:nvCxnSpPr>
          <p:cNvPr id="27" name="Straight Arrow Connector 26"/>
          <p:cNvCxnSpPr/>
          <p:nvPr/>
        </p:nvCxnSpPr>
        <p:spPr>
          <a:xfrm flipV="1">
            <a:off x="4655284" y="4603585"/>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632732" y="5308346"/>
            <a:ext cx="11276" cy="685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677654" y="5643034"/>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77654" y="5643034"/>
                <a:ext cx="234359" cy="276999"/>
              </a:xfrm>
              <a:prstGeom prst="rect">
                <a:avLst/>
              </a:prstGeom>
              <a:blipFill>
                <a:blip r:embed="rId11"/>
                <a:stretch>
                  <a:fillRect l="-12821" r="-10256"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94834" y="4603585"/>
                <a:ext cx="194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794834" y="4603585"/>
                <a:ext cx="194733" cy="276999"/>
              </a:xfrm>
              <a:prstGeom prst="rect">
                <a:avLst/>
              </a:prstGeom>
              <a:blipFill>
                <a:blip r:embed="rId12"/>
                <a:stretch>
                  <a:fillRect l="-16129" r="-19355"/>
                </a:stretch>
              </a:blipFill>
            </p:spPr>
            <p:txBody>
              <a:bodyPr/>
              <a:lstStyle/>
              <a:p>
                <a:r>
                  <a:rPr lang="en-US">
                    <a:noFill/>
                  </a:rPr>
                  <a:t> </a:t>
                </a:r>
              </a:p>
            </p:txBody>
          </p:sp>
        </mc:Fallback>
      </mc:AlternateContent>
      <p:cxnSp>
        <p:nvCxnSpPr>
          <p:cNvPr id="31" name="Straight Arrow Connector 30"/>
          <p:cNvCxnSpPr/>
          <p:nvPr/>
        </p:nvCxnSpPr>
        <p:spPr>
          <a:xfrm flipV="1">
            <a:off x="7118037" y="4581128"/>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106761" y="5285889"/>
            <a:ext cx="11276" cy="685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106762" y="5285889"/>
            <a:ext cx="692626"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7140408" y="5615061"/>
                <a:ext cx="23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𝑤</m:t>
                          </m:r>
                        </m:e>
                      </m:acc>
                    </m:oMath>
                  </m:oMathPara>
                </a14:m>
                <a:endParaRPr lang="en-US"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140408" y="5615061"/>
                <a:ext cx="234359" cy="276999"/>
              </a:xfrm>
              <a:prstGeom prst="rect">
                <a:avLst/>
              </a:prstGeom>
              <a:blipFill>
                <a:blip r:embed="rId13"/>
                <a:stretch>
                  <a:fillRect l="-12821"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257587" y="4581128"/>
                <a:ext cx="194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7257587" y="4581128"/>
                <a:ext cx="194733" cy="276999"/>
              </a:xfrm>
              <a:prstGeom prst="rect">
                <a:avLst/>
              </a:prstGeom>
              <a:blipFill>
                <a:blip r:embed="rId14"/>
                <a:stretch>
                  <a:fillRect l="-16129" r="-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799388" y="4880584"/>
                <a:ext cx="742191" cy="3395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acc>
                            <m:accPr>
                              <m:chr m:val="⃗"/>
                              <m:ctrlPr>
                                <a:rPr lang="en-US" i="1" smtClean="0">
                                  <a:solidFill>
                                    <a:srgbClr val="0000FF"/>
                                  </a:solidFill>
                                  <a:latin typeface="Cambria Math" panose="02040503050406030204" pitchFamily="18" charset="0"/>
                                </a:rPr>
                              </m:ctrlPr>
                            </m:accPr>
                            <m:e>
                              <m:r>
                                <a:rPr lang="en-GB" b="0" i="1" smtClean="0">
                                  <a:solidFill>
                                    <a:srgbClr val="0000FF"/>
                                  </a:solidFill>
                                  <a:latin typeface="Cambria Math" panose="02040503050406030204" pitchFamily="18" charset="0"/>
                                </a:rPr>
                                <m:t>𝐹</m:t>
                              </m:r>
                            </m:e>
                          </m:acc>
                        </m:e>
                        <m:sub>
                          <m:r>
                            <a:rPr lang="en-GB" b="0" i="1" smtClean="0">
                              <a:solidFill>
                                <a:srgbClr val="0000FF"/>
                              </a:solidFill>
                              <a:latin typeface="Cambria Math" panose="02040503050406030204" pitchFamily="18" charset="0"/>
                            </a:rPr>
                            <m:t>𝑠𝑝𝑟𝑖𝑛𝑔</m:t>
                          </m:r>
                        </m:sub>
                      </m:sSub>
                    </m:oMath>
                  </m:oMathPara>
                </a14:m>
                <a:endParaRPr lang="en-US" dirty="0">
                  <a:solidFill>
                    <a:srgbClr val="0000FF"/>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799388" y="4880584"/>
                <a:ext cx="742191" cy="339517"/>
              </a:xfrm>
              <a:prstGeom prst="rect">
                <a:avLst/>
              </a:prstGeom>
              <a:blipFill>
                <a:blip r:embed="rId15"/>
                <a:stretch>
                  <a:fillRect l="-6557" t="-40000" r="-5738" b="-2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73858" y="6174686"/>
                <a:ext cx="5535677" cy="688073"/>
              </a:xfrm>
              <a:prstGeom prst="rect">
                <a:avLst/>
              </a:prstGeom>
              <a:noFill/>
            </p:spPr>
            <p:txBody>
              <a:bodyPr wrap="square" rtlCol="0">
                <a:spAutoFit/>
              </a:bodyPr>
              <a:lstStyle/>
              <a:p>
                <a14:m>
                  <m:oMath xmlns:m="http://schemas.openxmlformats.org/officeDocument/2006/math">
                    <m:acc>
                      <m:accPr>
                        <m:chr m:val="⃗"/>
                        <m:ctrlPr>
                          <a:rPr lang="en-US" sz="1200" i="1" smtClean="0">
                            <a:latin typeface="Cambria Math" panose="02040503050406030204" pitchFamily="18" charset="0"/>
                          </a:rPr>
                        </m:ctrlPr>
                      </m:accPr>
                      <m:e>
                        <m:r>
                          <a:rPr lang="en-GB" sz="1200" b="0" i="1" smtClean="0">
                            <a:latin typeface="Cambria Math" panose="02040503050406030204" pitchFamily="18" charset="0"/>
                          </a:rPr>
                          <m:t>𝑛</m:t>
                        </m:r>
                      </m:e>
                    </m:acc>
                  </m:oMath>
                </a14:m>
                <a:r>
                  <a:rPr lang="en-US" sz="1200" dirty="0"/>
                  <a:t>: normal force exerted by the table. </a:t>
                </a:r>
              </a:p>
              <a:p>
                <a14:m>
                  <m:oMath xmlns:m="http://schemas.openxmlformats.org/officeDocument/2006/math">
                    <m:acc>
                      <m:accPr>
                        <m:chr m:val="⃗"/>
                        <m:ctrlPr>
                          <a:rPr lang="en-US" sz="1200" i="1" smtClean="0">
                            <a:latin typeface="Cambria Math" panose="02040503050406030204" pitchFamily="18" charset="0"/>
                          </a:rPr>
                        </m:ctrlPr>
                      </m:accPr>
                      <m:e>
                        <m:r>
                          <a:rPr lang="en-GB" sz="1200" b="0" i="1" smtClean="0">
                            <a:latin typeface="Cambria Math" panose="02040503050406030204" pitchFamily="18" charset="0"/>
                          </a:rPr>
                          <m:t>𝑤</m:t>
                        </m:r>
                      </m:e>
                    </m:acc>
                  </m:oMath>
                </a14:m>
                <a:r>
                  <a:rPr lang="en-US" sz="1200" dirty="0"/>
                  <a:t>: weight </a:t>
                </a:r>
              </a:p>
              <a:p>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GB" sz="1200" b="0" i="1" smtClean="0">
                                <a:latin typeface="Cambria Math" panose="02040503050406030204" pitchFamily="18" charset="0"/>
                              </a:rPr>
                              <m:t>𝐹</m:t>
                            </m:r>
                          </m:e>
                        </m:acc>
                      </m:e>
                      <m:sub>
                        <m:r>
                          <a:rPr lang="en-GB" sz="1200" b="0" i="1" smtClean="0">
                            <a:latin typeface="Cambria Math" panose="02040503050406030204" pitchFamily="18" charset="0"/>
                          </a:rPr>
                          <m:t>𝑠𝑝𝑟𝑖𝑛𝑔</m:t>
                        </m:r>
                      </m:sub>
                    </m:sSub>
                  </m:oMath>
                </a14:m>
                <a:r>
                  <a:rPr lang="en-US" sz="1200" dirty="0"/>
                  <a:t>: Spring force, i.e. the restoring force</a:t>
                </a:r>
              </a:p>
            </p:txBody>
          </p:sp>
        </mc:Choice>
        <mc:Fallback xmlns="">
          <p:sp>
            <p:nvSpPr>
              <p:cNvPr id="38" name="TextBox 37"/>
              <p:cNvSpPr txBox="1">
                <a:spLocks noRot="1" noChangeAspect="1" noMove="1" noResize="1" noEditPoints="1" noAdjustHandles="1" noChangeArrowheads="1" noChangeShapeType="1" noTextEdit="1"/>
              </p:cNvSpPr>
              <p:nvPr/>
            </p:nvSpPr>
            <p:spPr>
              <a:xfrm>
                <a:off x="573858" y="6174686"/>
                <a:ext cx="5535677" cy="688073"/>
              </a:xfrm>
              <a:prstGeom prst="rect">
                <a:avLst/>
              </a:prstGeom>
              <a:blipFill>
                <a:blip r:embed="rId16"/>
                <a:stretch>
                  <a:fillRect t="-885" b="-3540"/>
                </a:stretch>
              </a:blipFill>
            </p:spPr>
            <p:txBody>
              <a:bodyPr/>
              <a:lstStyle/>
              <a:p>
                <a:r>
                  <a:rPr lang="en-US">
                    <a:noFill/>
                  </a:rPr>
                  <a:t> </a:t>
                </a:r>
              </a:p>
            </p:txBody>
          </p:sp>
        </mc:Fallback>
      </mc:AlternateContent>
    </p:spTree>
    <p:extLst>
      <p:ext uri="{BB962C8B-B14F-4D97-AF65-F5344CB8AC3E}">
        <p14:creationId xmlns:p14="http://schemas.microsoft.com/office/powerpoint/2010/main" val="36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4" grpId="0"/>
      <p:bldP spid="26" grpId="0"/>
      <p:bldP spid="29" grpId="0"/>
      <p:bldP spid="30" grpId="0"/>
      <p:bldP spid="34" grpId="0"/>
      <p:bldP spid="35" grpId="0"/>
      <p:bldP spid="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a:xfrm>
            <a:off x="2475674" y="5742548"/>
            <a:ext cx="2816406" cy="998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39</a:t>
            </a:fld>
            <a:endParaRPr lang="en-US" altLang="zh-CN"/>
          </a:p>
        </p:txBody>
      </p:sp>
      <mc:AlternateContent xmlns:mc="http://schemas.openxmlformats.org/markup-compatibility/2006" xmlns:a14="http://schemas.microsoft.com/office/drawing/2010/main">
        <mc:Choice Requires="a14">
          <p:sp>
            <p:nvSpPr>
              <p:cNvPr id="5" name="Rectangle 4"/>
              <p:cNvSpPr/>
              <p:nvPr/>
            </p:nvSpPr>
            <p:spPr>
              <a:xfrm>
                <a:off x="3708962" y="1288654"/>
                <a:ext cx="1030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𝑛</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𝑤</m:t>
                          </m:r>
                        </m:e>
                      </m:acc>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708962" y="1288654"/>
                <a:ext cx="1030539" cy="369332"/>
              </a:xfrm>
              <a:prstGeom prst="rect">
                <a:avLst/>
              </a:prstGeom>
              <a:blipFill>
                <a:blip r:embed="rId2"/>
                <a:stretch>
                  <a:fillRect/>
                </a:stretch>
              </a:blipFill>
            </p:spPr>
            <p:txBody>
              <a:bodyPr/>
              <a:lstStyle/>
              <a:p>
                <a:r>
                  <a:rPr lang="en-US">
                    <a:noFill/>
                  </a:rPr>
                  <a:t> </a:t>
                </a:r>
              </a:p>
            </p:txBody>
          </p:sp>
        </mc:Fallback>
      </mc:AlternateContent>
      <p:sp>
        <p:nvSpPr>
          <p:cNvPr id="14" name="TextBox 13"/>
          <p:cNvSpPr txBox="1"/>
          <p:nvPr/>
        </p:nvSpPr>
        <p:spPr>
          <a:xfrm>
            <a:off x="612861" y="1288654"/>
            <a:ext cx="3172728" cy="369332"/>
          </a:xfrm>
          <a:prstGeom prst="rect">
            <a:avLst/>
          </a:prstGeom>
          <a:noFill/>
        </p:spPr>
        <p:txBody>
          <a:bodyPr wrap="none" rtlCol="0">
            <a:spAutoFit/>
          </a:bodyPr>
          <a:lstStyle/>
          <a:p>
            <a:r>
              <a:rPr lang="en-GB" dirty="0"/>
              <a:t>Using the Newton’s second law:</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1547664" y="1892795"/>
                <a:ext cx="1856021" cy="5280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𝐹</m:t>
                              </m:r>
                            </m:e>
                          </m:acc>
                        </m:e>
                        <m:sub>
                          <m:r>
                            <a:rPr lang="en-GB" sz="2800" b="0" i="1" smtClean="0">
                              <a:latin typeface="Cambria Math" panose="02040503050406030204" pitchFamily="18" charset="0"/>
                            </a:rPr>
                            <m:t>𝑠𝑝𝑟𝑖𝑛𝑔</m:t>
                          </m:r>
                        </m:sub>
                      </m:sSub>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547664" y="1892795"/>
                <a:ext cx="1856021" cy="528093"/>
              </a:xfrm>
              <a:prstGeom prst="rect">
                <a:avLst/>
              </a:prstGeom>
              <a:blipFill>
                <a:blip r:embed="rId3"/>
                <a:stretch>
                  <a:fillRect/>
                </a:stretch>
              </a:blipFill>
            </p:spPr>
            <p:txBody>
              <a:bodyPr/>
              <a:lstStyle/>
              <a:p>
                <a:r>
                  <a:rPr lang="en-US">
                    <a:noFill/>
                  </a:rPr>
                  <a:t> </a:t>
                </a:r>
              </a:p>
            </p:txBody>
          </p:sp>
        </mc:Fallback>
      </mc:AlternateContent>
      <p:sp>
        <p:nvSpPr>
          <p:cNvPr id="16" name="Right Arrow 15"/>
          <p:cNvSpPr/>
          <p:nvPr/>
        </p:nvSpPr>
        <p:spPr>
          <a:xfrm>
            <a:off x="899592" y="1988840"/>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flipH="1">
                <a:off x="3708962" y="1989039"/>
                <a:ext cx="5858937" cy="431849"/>
              </a:xfrm>
              <a:prstGeom prst="rect">
                <a:avLst/>
              </a:prstGeom>
              <a:noFill/>
            </p:spPr>
            <p:txBody>
              <a:bodyPr wrap="square" rtlCol="0">
                <a:spAutoFit/>
              </a:bodyPr>
              <a:lstStyle/>
              <a:p>
                <a:r>
                  <a:rPr lang="en-GB" dirty="0"/>
                  <a:t>where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𝑛</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𝑠𝑝𝑟𝑖𝑛𝑔</m:t>
                        </m:r>
                      </m:sub>
                    </m:sSub>
                  </m:oMath>
                </a14:m>
                <a:r>
                  <a:rPr lang="en-US" dirty="0"/>
                  <a:t> is the net force on the glider.</a:t>
                </a:r>
              </a:p>
            </p:txBody>
          </p:sp>
        </mc:Choice>
        <mc:Fallback xmlns="">
          <p:sp>
            <p:nvSpPr>
              <p:cNvPr id="19" name="TextBox 18"/>
              <p:cNvSpPr txBox="1">
                <a:spLocks noRot="1" noChangeAspect="1" noMove="1" noResize="1" noEditPoints="1" noAdjustHandles="1" noChangeArrowheads="1" noChangeShapeType="1" noTextEdit="1"/>
              </p:cNvSpPr>
              <p:nvPr/>
            </p:nvSpPr>
            <p:spPr>
              <a:xfrm flipH="1">
                <a:off x="3708962" y="1989039"/>
                <a:ext cx="5858937" cy="431849"/>
              </a:xfrm>
              <a:prstGeom prst="rect">
                <a:avLst/>
              </a:prstGeom>
              <a:blipFill>
                <a:blip r:embed="rId4"/>
                <a:stretch>
                  <a:fillRect l="-832" t="-19718" b="-15493"/>
                </a:stretch>
              </a:blipFill>
            </p:spPr>
            <p:txBody>
              <a:bodyPr/>
              <a:lstStyle/>
              <a:p>
                <a:r>
                  <a:rPr lang="en-US">
                    <a:noFill/>
                  </a:rPr>
                  <a:t> </a:t>
                </a:r>
              </a:p>
            </p:txBody>
          </p:sp>
        </mc:Fallback>
      </mc:AlternateContent>
      <p:sp>
        <p:nvSpPr>
          <p:cNvPr id="20" name="TextBox 19"/>
          <p:cNvSpPr txBox="1"/>
          <p:nvPr/>
        </p:nvSpPr>
        <p:spPr>
          <a:xfrm>
            <a:off x="432045" y="2866534"/>
            <a:ext cx="8434143" cy="369332"/>
          </a:xfrm>
          <a:prstGeom prst="rect">
            <a:avLst/>
          </a:prstGeom>
          <a:noFill/>
        </p:spPr>
        <p:txBody>
          <a:bodyPr wrap="square" rtlCol="0">
            <a:spAutoFit/>
          </a:bodyPr>
          <a:lstStyle/>
          <a:p>
            <a:r>
              <a:rPr lang="en-GB" dirty="0"/>
              <a:t>The x-component of the force exerted by the spring (ideal, massless) on the glider is:</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2647133" y="3381943"/>
                <a:ext cx="2826799" cy="3994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𝑠𝑝𝑟𝑖𝑛𝑔</m:t>
                          </m:r>
                          <m:r>
                            <a:rPr lang="en-GB" sz="2400" b="0" i="1" smtClean="0">
                              <a:latin typeface="Cambria Math" panose="02040503050406030204" pitchFamily="18" charset="0"/>
                            </a:rPr>
                            <m:t>,</m:t>
                          </m:r>
                          <m:r>
                            <a:rPr lang="en-GB" sz="2400" b="0" i="1" smtClean="0">
                              <a:latin typeface="Cambria Math" panose="02040503050406030204" pitchFamily="18" charset="0"/>
                            </a:rPr>
                            <m:t>𝑥</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r>
                        <a:rPr lang="en-GB" sz="2400" b="0" i="1" smtClean="0">
                          <a:latin typeface="Cambria Math" panose="02040503050406030204" pitchFamily="18" charset="0"/>
                        </a:rPr>
                        <m:t>𝑘𝑥</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647133" y="3381943"/>
                <a:ext cx="2826799" cy="399405"/>
              </a:xfrm>
              <a:prstGeom prst="rect">
                <a:avLst/>
              </a:prstGeom>
              <a:blipFill>
                <a:blip r:embed="rId5"/>
                <a:stretch>
                  <a:fillRect l="-1940" r="-1724"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2044" y="4070498"/>
                <a:ext cx="7164291" cy="369332"/>
              </a:xfrm>
              <a:prstGeom prst="rect">
                <a:avLst/>
              </a:prstGeom>
              <a:noFill/>
            </p:spPr>
            <p:txBody>
              <a:bodyPr wrap="square" rtlCol="0">
                <a:spAutoFit/>
              </a:bodyPr>
              <a:lstStyle/>
              <a:p>
                <a:r>
                  <a:rPr lang="en-GB" dirty="0"/>
                  <a:t>The acceleration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 </m:t>
                    </m:r>
                  </m:oMath>
                </a14:m>
                <a:r>
                  <a:rPr lang="en-GB" dirty="0"/>
                  <a:t>of the glider is described by (m is its mass): </a:t>
                </a:r>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32044" y="4070498"/>
                <a:ext cx="7164291" cy="369332"/>
              </a:xfrm>
              <a:prstGeom prst="rect">
                <a:avLst/>
              </a:prstGeom>
              <a:blipFill>
                <a:blip r:embed="rId6"/>
                <a:stretch>
                  <a:fillRect l="-766" t="-21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160663" y="4615980"/>
                <a:ext cx="1853526" cy="4140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𝑚</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𝑎</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𝐹</m:t>
                          </m:r>
                        </m:e>
                      </m:acc>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160663" y="4615980"/>
                <a:ext cx="1853526" cy="414088"/>
              </a:xfrm>
              <a:prstGeom prst="rect">
                <a:avLst/>
              </a:prstGeom>
              <a:blipFill>
                <a:blip r:embed="rId7"/>
                <a:stretch>
                  <a:fillRect/>
                </a:stretch>
              </a:blipFill>
            </p:spPr>
            <p:txBody>
              <a:bodyPr/>
              <a:lstStyle/>
              <a:p>
                <a:r>
                  <a:rPr lang="en-US">
                    <a:noFill/>
                  </a:rPr>
                  <a:t> </a:t>
                </a:r>
              </a:p>
            </p:txBody>
          </p:sp>
        </mc:Fallback>
      </mc:AlternateContent>
      <p:sp>
        <p:nvSpPr>
          <p:cNvPr id="39" name="Right Arrow 38"/>
          <p:cNvSpPr/>
          <p:nvPr/>
        </p:nvSpPr>
        <p:spPr>
          <a:xfrm>
            <a:off x="3923928" y="4615980"/>
            <a:ext cx="576064" cy="541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4623964" y="4615980"/>
                <a:ext cx="15692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𝑚</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𝑥</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𝐹</m:t>
                          </m:r>
                        </m:e>
                        <m:sub>
                          <m:r>
                            <a:rPr lang="en-GB" sz="2800" b="0" i="1" smtClean="0">
                              <a:latin typeface="Cambria Math" panose="02040503050406030204" pitchFamily="18" charset="0"/>
                            </a:rPr>
                            <m:t>𝑥</m:t>
                          </m:r>
                        </m:sub>
                      </m:sSub>
                    </m:oMath>
                  </m:oMathPara>
                </a14:m>
                <a:endParaRPr lang="en-US"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623964" y="4615980"/>
                <a:ext cx="1569212" cy="430887"/>
              </a:xfrm>
              <a:prstGeom prst="rect">
                <a:avLst/>
              </a:prstGeom>
              <a:blipFill>
                <a:blip r:embed="rId8"/>
                <a:stretch>
                  <a:fillRect/>
                </a:stretch>
              </a:blipFill>
            </p:spPr>
            <p:txBody>
              <a:bodyPr/>
              <a:lstStyle/>
              <a:p>
                <a:r>
                  <a:rPr lang="en-US">
                    <a:noFill/>
                  </a:rPr>
                  <a:t> </a:t>
                </a:r>
              </a:p>
            </p:txBody>
          </p:sp>
        </mc:Fallback>
      </mc:AlternateContent>
      <p:sp>
        <p:nvSpPr>
          <p:cNvPr id="42" name="TextBox 41"/>
          <p:cNvSpPr txBox="1"/>
          <p:nvPr/>
        </p:nvSpPr>
        <p:spPr>
          <a:xfrm>
            <a:off x="612861" y="5373216"/>
            <a:ext cx="8155566" cy="369332"/>
          </a:xfrm>
          <a:prstGeom prst="rect">
            <a:avLst/>
          </a:prstGeom>
          <a:noFill/>
        </p:spPr>
        <p:txBody>
          <a:bodyPr wrap="none" rtlCol="0">
            <a:spAutoFit/>
          </a:bodyPr>
          <a:lstStyle/>
          <a:p>
            <a:r>
              <a:rPr lang="en-GB" dirty="0"/>
              <a:t>We obtain a relation between the acceleration and the displacement from equilibrium: </a:t>
            </a:r>
            <a:endParaRPr lang="en-US" dirty="0"/>
          </a:p>
        </p:txBody>
      </p:sp>
      <mc:AlternateContent xmlns:mc="http://schemas.openxmlformats.org/markup-compatibility/2006" xmlns:a14="http://schemas.microsoft.com/office/drawing/2010/main">
        <mc:Choice Requires="a14">
          <p:sp>
            <p:nvSpPr>
              <p:cNvPr id="43" name="TextBox 42"/>
              <p:cNvSpPr txBox="1"/>
              <p:nvPr/>
            </p:nvSpPr>
            <p:spPr>
              <a:xfrm>
                <a:off x="2799966" y="5873362"/>
                <a:ext cx="2247923"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𝑥</m:t>
                              </m:r>
                            </m:sub>
                          </m:sSub>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799966" y="5873362"/>
                <a:ext cx="2247923" cy="701282"/>
              </a:xfrm>
              <a:prstGeom prst="rect">
                <a:avLst/>
              </a:prstGeom>
              <a:blipFill>
                <a:blip r:embed="rId9"/>
                <a:stretch>
                  <a:fillRect/>
                </a:stretch>
              </a:blipFill>
            </p:spPr>
            <p:txBody>
              <a:bodyPr/>
              <a:lstStyle/>
              <a:p>
                <a:r>
                  <a:rPr lang="en-US">
                    <a:noFill/>
                  </a:rPr>
                  <a:t> </a:t>
                </a:r>
              </a:p>
            </p:txBody>
          </p:sp>
        </mc:Fallback>
      </mc:AlternateContent>
      <p:sp>
        <p:nvSpPr>
          <p:cNvPr id="45" name="TextBox 44"/>
          <p:cNvSpPr txBox="1"/>
          <p:nvPr/>
        </p:nvSpPr>
        <p:spPr>
          <a:xfrm>
            <a:off x="6482053" y="3453796"/>
            <a:ext cx="2738891" cy="369332"/>
          </a:xfrm>
          <a:prstGeom prst="rect">
            <a:avLst/>
          </a:prstGeom>
          <a:noFill/>
        </p:spPr>
        <p:txBody>
          <a:bodyPr wrap="none" rtlCol="0">
            <a:spAutoFit/>
          </a:bodyPr>
          <a:lstStyle/>
          <a:p>
            <a:r>
              <a:rPr lang="en-GB" dirty="0"/>
              <a:t>(k is the spring coefficient) </a:t>
            </a:r>
            <a:endParaRPr lang="en-US" dirty="0"/>
          </a:p>
        </p:txBody>
      </p:sp>
    </p:spTree>
    <p:extLst>
      <p:ext uri="{BB962C8B-B14F-4D97-AF65-F5344CB8AC3E}">
        <p14:creationId xmlns:p14="http://schemas.microsoft.com/office/powerpoint/2010/main" val="13033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5" grpId="0"/>
      <p:bldP spid="16" grpId="0" animBg="1"/>
      <p:bldP spid="19" grpId="0"/>
      <p:bldP spid="20" grpId="0"/>
      <p:bldP spid="21" grpId="0"/>
      <p:bldP spid="25" grpId="0"/>
      <p:bldP spid="37" grpId="0"/>
      <p:bldP spid="39" grpId="0" animBg="1"/>
      <p:bldP spid="41" grpId="0"/>
      <p:bldP spid="42"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a:t>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3"/>
          <a:stretch>
            <a:fillRect/>
          </a:stretch>
        </p:blipFill>
        <p:spPr>
          <a:xfrm>
            <a:off x="1403648" y="764704"/>
            <a:ext cx="5215458" cy="3380389"/>
          </a:xfrm>
          <a:prstGeom prst="rect">
            <a:avLst/>
          </a:prstGeom>
        </p:spPr>
      </p:pic>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p:spTree>
    <p:extLst>
      <p:ext uri="{BB962C8B-B14F-4D97-AF65-F5344CB8AC3E}">
        <p14:creationId xmlns:p14="http://schemas.microsoft.com/office/powerpoint/2010/main" val="938254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40</a:t>
            </a:fld>
            <a:endParaRPr lang="en-US" altLang="zh-CN"/>
          </a:p>
        </p:txBody>
      </p:sp>
      <mc:AlternateContent xmlns:mc="http://schemas.openxmlformats.org/markup-compatibility/2006" xmlns:a14="http://schemas.microsoft.com/office/drawing/2010/main">
        <mc:Choice Requires="a14">
          <p:sp>
            <p:nvSpPr>
              <p:cNvPr id="43" name="TextBox 42"/>
              <p:cNvSpPr txBox="1"/>
              <p:nvPr/>
            </p:nvSpPr>
            <p:spPr>
              <a:xfrm>
                <a:off x="1007860" y="1471582"/>
                <a:ext cx="2247923"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𝑥</m:t>
                              </m:r>
                            </m:sub>
                          </m:sSub>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07860" y="1471582"/>
                <a:ext cx="2247923" cy="701282"/>
              </a:xfrm>
              <a:prstGeom prst="rect">
                <a:avLst/>
              </a:prstGeom>
              <a:blipFill>
                <a:blip r:embed="rId2"/>
                <a:stretch>
                  <a:fillRect/>
                </a:stretch>
              </a:blipFill>
            </p:spPr>
            <p:txBody>
              <a:bodyPr/>
              <a:lstStyle/>
              <a:p>
                <a:r>
                  <a:rPr lang="en-US">
                    <a:noFill/>
                  </a:rPr>
                  <a:t> </a:t>
                </a:r>
              </a:p>
            </p:txBody>
          </p:sp>
        </mc:Fallback>
      </mc:AlternateContent>
      <p:sp>
        <p:nvSpPr>
          <p:cNvPr id="3" name="Left-Right Arrow 2"/>
          <p:cNvSpPr/>
          <p:nvPr/>
        </p:nvSpPr>
        <p:spPr>
          <a:xfrm>
            <a:off x="3635896" y="1700808"/>
            <a:ext cx="1080120" cy="472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4932040" y="1471582"/>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4932040" y="1471582"/>
                <a:ext cx="2046842" cy="763542"/>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flipH="1">
            <a:off x="781996" y="2573337"/>
            <a:ext cx="7020524" cy="707886"/>
          </a:xfrm>
          <a:prstGeom prst="rect">
            <a:avLst/>
          </a:prstGeom>
          <a:noFill/>
        </p:spPr>
        <p:txBody>
          <a:bodyPr wrap="square" rtlCol="0">
            <a:spAutoFit/>
          </a:bodyPr>
          <a:lstStyle/>
          <a:p>
            <a:r>
              <a:rPr lang="en-GB" sz="2000" dirty="0"/>
              <a:t>This equation, where the acceleration is proportional to the displacement describe a “simple harmonic motion” or SHM  </a:t>
            </a:r>
            <a:endParaRPr lang="en-US" sz="2000" dirty="0"/>
          </a:p>
        </p:txBody>
      </p:sp>
      <p:sp>
        <p:nvSpPr>
          <p:cNvPr id="9" name="TextBox 8"/>
          <p:cNvSpPr txBox="1"/>
          <p:nvPr/>
        </p:nvSpPr>
        <p:spPr>
          <a:xfrm>
            <a:off x="760292" y="3731275"/>
            <a:ext cx="7596951" cy="369332"/>
          </a:xfrm>
          <a:prstGeom prst="rect">
            <a:avLst/>
          </a:prstGeom>
          <a:noFill/>
        </p:spPr>
        <p:txBody>
          <a:bodyPr wrap="none" rtlCol="0">
            <a:spAutoFit/>
          </a:bodyPr>
          <a:lstStyle/>
          <a:p>
            <a:r>
              <a:rPr lang="en-GB" dirty="0"/>
              <a:t>It is due to a restoring force proportional to the displacement from equilibrium. </a:t>
            </a:r>
            <a:endParaRPr lang="en-US" dirty="0"/>
          </a:p>
        </p:txBody>
      </p:sp>
      <p:sp>
        <p:nvSpPr>
          <p:cNvPr id="10" name="Right Arrow 9"/>
          <p:cNvSpPr/>
          <p:nvPr/>
        </p:nvSpPr>
        <p:spPr>
          <a:xfrm>
            <a:off x="576745" y="4581128"/>
            <a:ext cx="68382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70058" y="4581128"/>
            <a:ext cx="7354899" cy="461665"/>
          </a:xfrm>
          <a:prstGeom prst="rect">
            <a:avLst/>
          </a:prstGeom>
          <a:noFill/>
        </p:spPr>
        <p:txBody>
          <a:bodyPr wrap="none" rtlCol="0">
            <a:spAutoFit/>
          </a:bodyPr>
          <a:lstStyle/>
          <a:p>
            <a:r>
              <a:rPr lang="en-GB" sz="2400" dirty="0"/>
              <a:t>It describes an oscillation around the equilibrium position.</a:t>
            </a:r>
            <a:endParaRPr lang="en-US" sz="2400" dirty="0"/>
          </a:p>
        </p:txBody>
      </p:sp>
    </p:spTree>
    <p:extLst>
      <p:ext uri="{BB962C8B-B14F-4D97-AF65-F5344CB8AC3E}">
        <p14:creationId xmlns:p14="http://schemas.microsoft.com/office/powerpoint/2010/main" val="213438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9" grpId="0"/>
      <p:bldP spid="10"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41</a:t>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2483768" y="1252938"/>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2483768" y="1252938"/>
                <a:ext cx="2046842"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3529" y="2204642"/>
                <a:ext cx="8820472" cy="646331"/>
              </a:xfrm>
              <a:prstGeom prst="rect">
                <a:avLst/>
              </a:prstGeom>
              <a:noFill/>
            </p:spPr>
            <p:txBody>
              <a:bodyPr wrap="square" rtlCol="0">
                <a:spAutoFit/>
              </a:bodyPr>
              <a:lstStyle/>
              <a:p>
                <a:r>
                  <a:rPr lang="en-GB" dirty="0"/>
                  <a:t>Solutions of this equation are in the form (A,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𝜙</m:t>
                    </m:r>
                  </m:oMath>
                </a14:m>
                <a:r>
                  <a:rPr lang="en-GB" dirty="0"/>
                  <a:t> are constants,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&gt;0</m:t>
                    </m:r>
                  </m:oMath>
                </a14:m>
                <a:r>
                  <a:rPr lang="en-GB" dirty="0"/>
                  <a:t>, and by convention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&gt;0</m:t>
                    </m:r>
                  </m:oMath>
                </a14:m>
                <a:r>
                  <a:rPr lang="en-GB" dirty="0"/>
                  <a:t>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9" y="2204642"/>
                <a:ext cx="8820472" cy="646331"/>
              </a:xfrm>
              <a:prstGeom prst="rect">
                <a:avLst/>
              </a:prstGeom>
              <a:blipFill>
                <a:blip r:embed="rId3"/>
                <a:stretch>
                  <a:fillRect l="-553"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07704" y="286222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1907704" y="2862228"/>
                <a:ext cx="3875933" cy="492443"/>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620313" y="3569371"/>
            <a:ext cx="8184595" cy="646331"/>
          </a:xfrm>
          <a:prstGeom prst="rect">
            <a:avLst/>
          </a:prstGeom>
          <a:noFill/>
        </p:spPr>
        <p:txBody>
          <a:bodyPr wrap="square" rtlCol="0">
            <a:spAutoFit/>
          </a:bodyPr>
          <a:lstStyle/>
          <a:p>
            <a:r>
              <a:rPr lang="en-GB" dirty="0"/>
              <a:t>(I don’t describe now how we obtain the solutions, because it could be a bit complicated, I will say it later, when you will be more familiar with SHM  )</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flipH="1">
                <a:off x="873302" y="4797152"/>
                <a:ext cx="7443113" cy="1200329"/>
              </a:xfrm>
              <a:prstGeom prst="rect">
                <a:avLst/>
              </a:prstGeom>
              <a:noFill/>
            </p:spPr>
            <p:txBody>
              <a:bodyPr wrap="square" rtlCol="0">
                <a:spAutoFit/>
              </a:bodyPr>
              <a:lstStyle/>
              <a:p>
                <a:r>
                  <a:rPr lang="en-GB" b="1" dirty="0"/>
                  <a:t>Exercise (5 minutes):</a:t>
                </a:r>
              </a:p>
              <a:p>
                <a:r>
                  <a:rPr lang="en-GB" dirty="0"/>
                  <a:t>(a)Describe the </a:t>
                </a:r>
                <a14:m>
                  <m:oMath xmlns:m="http://schemas.openxmlformats.org/officeDocument/2006/math">
                    <m:r>
                      <a:rPr lang="en-GB" i="1" dirty="0" smtClean="0">
                        <a:latin typeface="Cambria Math" panose="02040503050406030204" pitchFamily="18" charset="0"/>
                      </a:rPr>
                      <m:t>𝑥</m:t>
                    </m:r>
                  </m:oMath>
                </a14:m>
                <a:r>
                  <a:rPr lang="en-GB" dirty="0"/>
                  <a:t>-velocity of the glider, then verify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a:t> is really a solution of this differential equation. (b) Describe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in respect to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𝑚</m:t>
                    </m:r>
                  </m:oMath>
                </a14:m>
                <a:r>
                  <a:rPr lang="en-GB" dirty="0"/>
                  <a:t>. At what correspond the constant A ?  </a:t>
                </a:r>
              </a:p>
            </p:txBody>
          </p:sp>
        </mc:Choice>
        <mc:Fallback xmlns="">
          <p:sp>
            <p:nvSpPr>
              <p:cNvPr id="13" name="TextBox 12"/>
              <p:cNvSpPr txBox="1">
                <a:spLocks noRot="1" noChangeAspect="1" noMove="1" noResize="1" noEditPoints="1" noAdjustHandles="1" noChangeArrowheads="1" noChangeShapeType="1" noTextEdit="1"/>
              </p:cNvSpPr>
              <p:nvPr/>
            </p:nvSpPr>
            <p:spPr>
              <a:xfrm flipH="1">
                <a:off x="873302" y="4797152"/>
                <a:ext cx="7443113" cy="1200329"/>
              </a:xfrm>
              <a:prstGeom prst="rect">
                <a:avLst/>
              </a:prstGeom>
              <a:blipFill>
                <a:blip r:embed="rId5"/>
                <a:stretch>
                  <a:fillRect l="-655"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271138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42</a:t>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608572" y="836712"/>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608572" y="836712"/>
                <a:ext cx="2046842"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94365" y="1060932"/>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3894365" y="1060932"/>
                <a:ext cx="387593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flipH="1">
                <a:off x="634628" y="1628800"/>
                <a:ext cx="7443113" cy="1200329"/>
              </a:xfrm>
              <a:prstGeom prst="rect">
                <a:avLst/>
              </a:prstGeom>
              <a:noFill/>
            </p:spPr>
            <p:txBody>
              <a:bodyPr wrap="square" rtlCol="0">
                <a:spAutoFit/>
              </a:bodyPr>
              <a:lstStyle/>
              <a:p>
                <a:r>
                  <a:rPr lang="en-GB" b="1" dirty="0"/>
                  <a:t>Exercise (5 minutes):</a:t>
                </a:r>
              </a:p>
              <a:p>
                <a:r>
                  <a:rPr lang="en-GB" dirty="0"/>
                  <a:t>(a)Describe the </a:t>
                </a:r>
                <a14:m>
                  <m:oMath xmlns:m="http://schemas.openxmlformats.org/officeDocument/2006/math">
                    <m:r>
                      <a:rPr lang="en-GB" i="1" dirty="0" smtClean="0">
                        <a:latin typeface="Cambria Math" panose="02040503050406030204" pitchFamily="18" charset="0"/>
                      </a:rPr>
                      <m:t>𝑥</m:t>
                    </m:r>
                  </m:oMath>
                </a14:m>
                <a:r>
                  <a:rPr lang="en-GB" dirty="0"/>
                  <a:t>-velocity of the glider, then verify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a:t> is really a solution of this differential equation. (b) Describe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in respect to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𝑚</m:t>
                    </m:r>
                  </m:oMath>
                </a14:m>
                <a:r>
                  <a:rPr lang="en-GB" dirty="0"/>
                  <a:t>. At what correspond the constant A ?  </a:t>
                </a:r>
              </a:p>
            </p:txBody>
          </p:sp>
        </mc:Choice>
        <mc:Fallback xmlns="">
          <p:sp>
            <p:nvSpPr>
              <p:cNvPr id="13" name="TextBox 12"/>
              <p:cNvSpPr txBox="1">
                <a:spLocks noRot="1" noChangeAspect="1" noMove="1" noResize="1" noEditPoints="1" noAdjustHandles="1" noChangeArrowheads="1" noChangeShapeType="1" noTextEdit="1"/>
              </p:cNvSpPr>
              <p:nvPr/>
            </p:nvSpPr>
            <p:spPr>
              <a:xfrm flipH="1">
                <a:off x="634628" y="1628800"/>
                <a:ext cx="7443113" cy="1200329"/>
              </a:xfrm>
              <a:prstGeom prst="rect">
                <a:avLst/>
              </a:prstGeom>
              <a:blipFill>
                <a:blip r:embed="rId4"/>
                <a:stretch>
                  <a:fillRect l="-655" t="-2538" b="-7107"/>
                </a:stretch>
              </a:blipFill>
            </p:spPr>
            <p:txBody>
              <a:bodyPr/>
              <a:lstStyle/>
              <a:p>
                <a:r>
                  <a:rPr lang="en-US">
                    <a:noFill/>
                  </a:rPr>
                  <a:t> </a:t>
                </a:r>
              </a:p>
            </p:txBody>
          </p:sp>
        </mc:Fallback>
      </mc:AlternateContent>
      <p:sp>
        <p:nvSpPr>
          <p:cNvPr id="3" name="Right Arrow 2"/>
          <p:cNvSpPr/>
          <p:nvPr/>
        </p:nvSpPr>
        <p:spPr>
          <a:xfrm>
            <a:off x="2843808" y="1078117"/>
            <a:ext cx="864096" cy="475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587924" y="2904554"/>
                <a:ext cx="4901470"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𝑥</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𝑑𝑥</m:t>
                          </m:r>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ea typeface="Cambria Math" panose="02040503050406030204" pitchFamily="18" charset="0"/>
                        </a:rPr>
                        <m:t>𝜔</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sin</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𝜙</m:t>
                              </m:r>
                            </m:e>
                          </m:d>
                        </m:e>
                      </m:func>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587924" y="2904554"/>
                <a:ext cx="4901470" cy="8180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69195" y="3828401"/>
                <a:ext cx="5309402"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𝑥</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𝑥</m:t>
                              </m:r>
                            </m:sub>
                          </m:sSub>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r>
                        <a:rPr lang="en-GB" sz="2800" b="0" i="1" smtClean="0">
                          <a:latin typeface="Cambria Math" panose="02040503050406030204" pitchFamily="18" charset="0"/>
                        </a:rPr>
                        <m:t>𝐴</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𝜔</m:t>
                          </m:r>
                        </m:e>
                        <m:sup>
                          <m:r>
                            <a:rPr lang="en-GB" sz="2800" b="0" i="1" smtClean="0">
                              <a:latin typeface="Cambria Math" panose="02040503050406030204" pitchFamily="18" charset="0"/>
                            </a:rPr>
                            <m:t>2</m:t>
                          </m:r>
                        </m:sup>
                      </m:sSup>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𝜙</m:t>
                              </m:r>
                            </m:e>
                          </m:d>
                        </m:e>
                      </m:func>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569195" y="3828401"/>
                <a:ext cx="5309402" cy="81804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315766" y="4755315"/>
                <a:ext cx="5675015"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r>
                        <a:rPr lang="en-GB" sz="2400" i="1" smtClean="0">
                          <a:latin typeface="Cambria Math" panose="02040503050406030204" pitchFamily="18" charset="0"/>
                        </a:rPr>
                        <m:t>𝐴</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cos</m:t>
                          </m:r>
                        </m:fName>
                        <m:e>
                          <m:d>
                            <m:dPr>
                              <m:ctrlPr>
                                <a:rPr lang="en-GB" sz="2400" i="1">
                                  <a:latin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ea typeface="Cambria Math" panose="02040503050406030204" pitchFamily="18" charset="0"/>
                                </a:rPr>
                                <m:t>𝑡</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𝜙</m:t>
                              </m:r>
                            </m:e>
                          </m:d>
                        </m:e>
                      </m:func>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𝐴</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cos</m:t>
                          </m:r>
                        </m:fName>
                        <m:e>
                          <m:d>
                            <m:dPr>
                              <m:ctrlPr>
                                <a:rPr lang="en-GB" sz="2400" i="1">
                                  <a:latin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𝜔</m:t>
                              </m:r>
                              <m:r>
                                <a:rPr lang="en-GB" sz="2400" i="1">
                                  <a:latin typeface="Cambria Math" panose="02040503050406030204" pitchFamily="18" charset="0"/>
                                  <a:ea typeface="Cambria Math" panose="02040503050406030204" pitchFamily="18" charset="0"/>
                                </a:rPr>
                                <m:t>𝑡</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𝜙</m:t>
                              </m:r>
                            </m:e>
                          </m:d>
                        </m:e>
                      </m:func>
                      <m:r>
                        <a:rPr lang="en-GB" sz="2400" b="0" i="1" smtClean="0">
                          <a:latin typeface="Cambria Math" panose="02040503050406030204" pitchFamily="18" charset="0"/>
                        </a:rPr>
                        <m:t>=0</m:t>
                      </m:r>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315766" y="4755315"/>
                <a:ext cx="5675015" cy="7012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160837" y="5742381"/>
                <a:ext cx="1877822"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=0</m:t>
                      </m:r>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160837" y="5742381"/>
                <a:ext cx="1877822" cy="701282"/>
              </a:xfrm>
              <a:prstGeom prst="rect">
                <a:avLst/>
              </a:prstGeom>
              <a:blipFill>
                <a:blip r:embed="rId8"/>
                <a:stretch>
                  <a:fillRect/>
                </a:stretch>
              </a:blipFill>
            </p:spPr>
            <p:txBody>
              <a:bodyPr/>
              <a:lstStyle/>
              <a:p>
                <a:r>
                  <a:rPr lang="en-US">
                    <a:noFill/>
                  </a:rPr>
                  <a:t> </a:t>
                </a:r>
              </a:p>
            </p:txBody>
          </p:sp>
        </mc:Fallback>
      </mc:AlternateContent>
      <p:sp>
        <p:nvSpPr>
          <p:cNvPr id="9" name="Right Arrow 8"/>
          <p:cNvSpPr/>
          <p:nvPr/>
        </p:nvSpPr>
        <p:spPr>
          <a:xfrm>
            <a:off x="4149631" y="5826616"/>
            <a:ext cx="719872" cy="70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4932040" y="5456597"/>
                <a:ext cx="1408271"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ea typeface="Cambria Math" panose="02040503050406030204" pitchFamily="18" charset="0"/>
                        </a:rPr>
                        <m:t>=</m:t>
                      </m:r>
                      <m:rad>
                        <m:radPr>
                          <m:degHide m:val="on"/>
                          <m:ctrlPr>
                            <a:rPr lang="en-GB" sz="2800" b="0" i="1" smtClean="0">
                              <a:latin typeface="Cambria Math" panose="02040503050406030204" pitchFamily="18" charset="0"/>
                              <a:ea typeface="Cambria Math" panose="02040503050406030204" pitchFamily="18" charset="0"/>
                            </a:rPr>
                          </m:ctrlPr>
                        </m:radPr>
                        <m:deg/>
                        <m:e>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𝑘</m:t>
                              </m:r>
                            </m:num>
                            <m:den>
                              <m:r>
                                <a:rPr lang="en-GB" sz="2800" b="0" i="1" smtClean="0">
                                  <a:latin typeface="Cambria Math" panose="02040503050406030204" pitchFamily="18" charset="0"/>
                                  <a:ea typeface="Cambria Math" panose="02040503050406030204" pitchFamily="18" charset="0"/>
                                </a:rPr>
                                <m:t>𝑚</m:t>
                              </m:r>
                            </m:den>
                          </m:f>
                        </m:e>
                      </m:ra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932040" y="5456597"/>
                <a:ext cx="1408271" cy="12730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03879" y="5419189"/>
                <a:ext cx="4100418" cy="307777"/>
              </a:xfrm>
              <a:prstGeom prst="rect">
                <a:avLst/>
              </a:prstGeom>
              <a:noFill/>
            </p:spPr>
            <p:txBody>
              <a:bodyPr wrap="none" lIns="0" tIns="0" rIns="0" bIns="0" rtlCol="0">
                <a:spAutoFit/>
              </a:bodyPr>
              <a:lstStyle/>
              <a:p>
                <a14:m>
                  <m:oMath xmlns:m="http://schemas.openxmlformats.org/officeDocument/2006/math">
                    <m:r>
                      <a:rPr lang="en-GB" sz="2000" b="0" i="1" smtClean="0">
                        <a:latin typeface="Cambria Math" panose="02040503050406030204" pitchFamily="18" charset="0"/>
                      </a:rPr>
                      <m:t>𝑥</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𝐴</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cos</m:t>
                        </m:r>
                      </m:fName>
                      <m:e>
                        <m:d>
                          <m:dPr>
                            <m:ctrlPr>
                              <a:rPr lang="en-GB" sz="2000" b="0" i="1" smtClean="0">
                                <a:latin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𝜔</m:t>
                            </m:r>
                            <m:r>
                              <a:rPr lang="en-GB" sz="2000" b="0" i="1" smtClean="0">
                                <a:latin typeface="Cambria Math" panose="02040503050406030204" pitchFamily="18" charset="0"/>
                                <a:ea typeface="Cambria Math" panose="02040503050406030204" pitchFamily="18" charset="0"/>
                              </a:rPr>
                              <m:t>𝑡</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𝜙</m:t>
                            </m:r>
                          </m:e>
                        </m:d>
                      </m:e>
                    </m:func>
                    <m:r>
                      <a:rPr lang="en-GB" sz="2000" b="0" i="1" smtClean="0">
                        <a:latin typeface="Cambria Math" panose="02040503050406030204" pitchFamily="18" charset="0"/>
                      </a:rPr>
                      <m:t> </m:t>
                    </m:r>
                  </m:oMath>
                </a14:m>
                <a:r>
                  <a:rPr lang="en-US" sz="2000" dirty="0"/>
                  <a:t> is solution and, </a:t>
                </a:r>
              </a:p>
            </p:txBody>
          </p:sp>
        </mc:Choice>
        <mc:Fallback xmlns="">
          <p:sp>
            <p:nvSpPr>
              <p:cNvPr id="16" name="TextBox 15"/>
              <p:cNvSpPr txBox="1">
                <a:spLocks noRot="1" noChangeAspect="1" noMove="1" noResize="1" noEditPoints="1" noAdjustHandles="1" noChangeArrowheads="1" noChangeShapeType="1" noTextEdit="1"/>
              </p:cNvSpPr>
              <p:nvPr/>
            </p:nvSpPr>
            <p:spPr>
              <a:xfrm>
                <a:off x="503879" y="5419189"/>
                <a:ext cx="4100418" cy="307777"/>
              </a:xfrm>
              <a:prstGeom prst="rect">
                <a:avLst/>
              </a:prstGeom>
              <a:blipFill>
                <a:blip r:embed="rId10"/>
                <a:stretch>
                  <a:fillRect l="-1637" t="-26000" r="-2827" b="-50000"/>
                </a:stretch>
              </a:blipFill>
            </p:spPr>
            <p:txBody>
              <a:bodyPr/>
              <a:lstStyle/>
              <a:p>
                <a:r>
                  <a:rPr lang="en-US">
                    <a:noFill/>
                  </a:rPr>
                  <a:t> </a:t>
                </a:r>
              </a:p>
            </p:txBody>
          </p:sp>
        </mc:Fallback>
      </mc:AlternateContent>
    </p:spTree>
    <p:extLst>
      <p:ext uri="{BB962C8B-B14F-4D97-AF65-F5344CB8AC3E}">
        <p14:creationId xmlns:p14="http://schemas.microsoft.com/office/powerpoint/2010/main" val="280073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5" grpId="0"/>
      <p:bldP spid="9" grpId="0" animBg="1"/>
      <p:bldP spid="10"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43</a:t>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608572" y="836712"/>
                <a:ext cx="2046842"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608572" y="836712"/>
                <a:ext cx="2046842"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94365" y="1060932"/>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3894365" y="1060932"/>
                <a:ext cx="387593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flipH="1">
                <a:off x="634628" y="1628800"/>
                <a:ext cx="7443113" cy="1200329"/>
              </a:xfrm>
              <a:prstGeom prst="rect">
                <a:avLst/>
              </a:prstGeom>
              <a:noFill/>
            </p:spPr>
            <p:txBody>
              <a:bodyPr wrap="square" rtlCol="0">
                <a:spAutoFit/>
              </a:bodyPr>
              <a:lstStyle/>
              <a:p>
                <a:r>
                  <a:rPr lang="en-GB" b="1" dirty="0"/>
                  <a:t>Exercise (5 minutes):</a:t>
                </a:r>
              </a:p>
              <a:p>
                <a:r>
                  <a:rPr lang="en-GB" dirty="0"/>
                  <a:t>(a)Describe the </a:t>
                </a:r>
                <a14:m>
                  <m:oMath xmlns:m="http://schemas.openxmlformats.org/officeDocument/2006/math">
                    <m:r>
                      <a:rPr lang="en-GB" i="1" dirty="0" smtClean="0">
                        <a:latin typeface="Cambria Math" panose="02040503050406030204" pitchFamily="18" charset="0"/>
                      </a:rPr>
                      <m:t>𝑥</m:t>
                    </m:r>
                  </m:oMath>
                </a14:m>
                <a:r>
                  <a:rPr lang="en-GB" dirty="0"/>
                  <a:t>-velocity of the glider, then verify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a:t> is really a solution of this differential equation. (b) Describe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in respect to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𝑚</m:t>
                    </m:r>
                  </m:oMath>
                </a14:m>
                <a:r>
                  <a:rPr lang="en-GB" dirty="0"/>
                  <a:t>. At what correspond the constant A ?  </a:t>
                </a:r>
              </a:p>
            </p:txBody>
          </p:sp>
        </mc:Choice>
        <mc:Fallback xmlns="">
          <p:sp>
            <p:nvSpPr>
              <p:cNvPr id="13" name="TextBox 12"/>
              <p:cNvSpPr txBox="1">
                <a:spLocks noRot="1" noChangeAspect="1" noMove="1" noResize="1" noEditPoints="1" noAdjustHandles="1" noChangeArrowheads="1" noChangeShapeType="1" noTextEdit="1"/>
              </p:cNvSpPr>
              <p:nvPr/>
            </p:nvSpPr>
            <p:spPr>
              <a:xfrm flipH="1">
                <a:off x="634628" y="1628800"/>
                <a:ext cx="7443113" cy="1200329"/>
              </a:xfrm>
              <a:prstGeom prst="rect">
                <a:avLst/>
              </a:prstGeom>
              <a:blipFill>
                <a:blip r:embed="rId4"/>
                <a:stretch>
                  <a:fillRect l="-655" t="-2538" b="-7107"/>
                </a:stretch>
              </a:blipFill>
            </p:spPr>
            <p:txBody>
              <a:bodyPr/>
              <a:lstStyle/>
              <a:p>
                <a:r>
                  <a:rPr lang="en-US">
                    <a:noFill/>
                  </a:rPr>
                  <a:t> </a:t>
                </a:r>
              </a:p>
            </p:txBody>
          </p:sp>
        </mc:Fallback>
      </mc:AlternateContent>
      <p:sp>
        <p:nvSpPr>
          <p:cNvPr id="3" name="Right Arrow 2"/>
          <p:cNvSpPr/>
          <p:nvPr/>
        </p:nvSpPr>
        <p:spPr>
          <a:xfrm>
            <a:off x="2843808" y="1078117"/>
            <a:ext cx="864096" cy="475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2612197" y="3284984"/>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612197" y="3284984"/>
                <a:ext cx="3875933"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346560" y="4048616"/>
                <a:ext cx="4009624" cy="369332"/>
              </a:xfrm>
              <a:prstGeom prst="rect">
                <a:avLst/>
              </a:prstGeom>
              <a:noFill/>
            </p:spPr>
            <p:txBody>
              <a:bodyPr wrap="none" rtlCol="0">
                <a:spAutoFit/>
              </a:bodyPr>
              <a:lstStyle/>
              <a:p>
                <a:r>
                  <a:rPr lang="en-GB" dirty="0"/>
                  <a:t>The maximum value of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𝜔</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𝜙</m:t>
                            </m:r>
                          </m:e>
                        </m:d>
                      </m:e>
                    </m:func>
                  </m:oMath>
                </a14:m>
                <a:r>
                  <a:rPr lang="en-US" dirty="0"/>
                  <a:t> is</a:t>
                </a:r>
                <a14:m>
                  <m:oMath xmlns:m="http://schemas.openxmlformats.org/officeDocument/2006/math">
                    <m:r>
                      <a:rPr lang="en-GB" i="1" dirty="0">
                        <a:latin typeface="Cambria Math" panose="02040503050406030204" pitchFamily="18" charset="0"/>
                      </a:rPr>
                      <m:t> </m:t>
                    </m:r>
                    <m:r>
                      <a:rPr lang="en-GB" b="0" i="1" smtClean="0">
                        <a:latin typeface="Cambria Math" panose="02040503050406030204" pitchFamily="18" charset="0"/>
                      </a:rPr>
                      <m:t>1</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46560" y="4048616"/>
                <a:ext cx="4009624" cy="369332"/>
              </a:xfrm>
              <a:prstGeom prst="rect">
                <a:avLst/>
              </a:prstGeom>
              <a:blipFill>
                <a:blip r:embed="rId6"/>
                <a:stretch>
                  <a:fillRect l="-1368" t="-8197" b="-24590"/>
                </a:stretch>
              </a:blipFill>
            </p:spPr>
            <p:txBody>
              <a:bodyPr/>
              <a:lstStyle/>
              <a:p>
                <a:r>
                  <a:rPr lang="en-US">
                    <a:noFill/>
                  </a:rPr>
                  <a:t> </a:t>
                </a:r>
              </a:p>
            </p:txBody>
          </p:sp>
        </mc:Fallback>
      </mc:AlternateContent>
      <p:sp>
        <p:nvSpPr>
          <p:cNvPr id="5" name="Right Arrow 4"/>
          <p:cNvSpPr/>
          <p:nvPr/>
        </p:nvSpPr>
        <p:spPr>
          <a:xfrm>
            <a:off x="4356184" y="4048616"/>
            <a:ext cx="5758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4932040" y="3971672"/>
                <a:ext cx="11744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𝑥</m:t>
                      </m:r>
                      <m:r>
                        <a:rPr lang="en-GB" sz="2800" i="1">
                          <a:latin typeface="Cambria Math" panose="02040503050406030204" pitchFamily="18" charset="0"/>
                        </a:rPr>
                        <m:t>=</m:t>
                      </m:r>
                      <m:r>
                        <a:rPr lang="en-GB" sz="2800" i="1">
                          <a:latin typeface="Cambria Math" panose="02040503050406030204" pitchFamily="18" charset="0"/>
                        </a:rPr>
                        <m:t>𝐴</m:t>
                      </m:r>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4932040" y="3971672"/>
                <a:ext cx="1174489"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2401" y="4627582"/>
                <a:ext cx="4144276" cy="369332"/>
              </a:xfrm>
              <a:prstGeom prst="rect">
                <a:avLst/>
              </a:prstGeom>
              <a:noFill/>
            </p:spPr>
            <p:txBody>
              <a:bodyPr wrap="none" rtlCol="0">
                <a:spAutoFit/>
              </a:bodyPr>
              <a:lstStyle/>
              <a:p>
                <a:r>
                  <a:rPr lang="en-GB" dirty="0"/>
                  <a:t>The minimum value of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𝜔</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𝜙</m:t>
                            </m:r>
                          </m:e>
                        </m:d>
                      </m:e>
                    </m:func>
                  </m:oMath>
                </a14:m>
                <a:r>
                  <a:rPr lang="en-US" dirty="0"/>
                  <a:t> is</a:t>
                </a:r>
                <a14:m>
                  <m:oMath xmlns:m="http://schemas.openxmlformats.org/officeDocument/2006/math">
                    <m:r>
                      <a:rPr lang="en-GB" i="1" dirty="0">
                        <a:latin typeface="Cambria Math" panose="02040503050406030204" pitchFamily="18" charset="0"/>
                      </a:rPr>
                      <m:t> </m:t>
                    </m:r>
                    <m:r>
                      <a:rPr lang="en-GB" b="0" i="1" dirty="0" smtClean="0">
                        <a:latin typeface="Cambria Math" panose="02040503050406030204" pitchFamily="18" charset="0"/>
                      </a:rPr>
                      <m:t>−</m:t>
                    </m:r>
                    <m:r>
                      <a:rPr lang="en-GB" b="0" i="1" smtClean="0">
                        <a:latin typeface="Cambria Math" panose="02040503050406030204" pitchFamily="18" charset="0"/>
                      </a:rPr>
                      <m:t>1</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32401" y="4627582"/>
                <a:ext cx="4144276" cy="369332"/>
              </a:xfrm>
              <a:prstGeom prst="rect">
                <a:avLst/>
              </a:prstGeom>
              <a:blipFill>
                <a:blip r:embed="rId8"/>
                <a:stretch>
                  <a:fillRect l="-1325" t="-8197" b="-24590"/>
                </a:stretch>
              </a:blipFill>
            </p:spPr>
            <p:txBody>
              <a:bodyPr/>
              <a:lstStyle/>
              <a:p>
                <a:r>
                  <a:rPr lang="en-US">
                    <a:noFill/>
                  </a:rPr>
                  <a:t> </a:t>
                </a:r>
              </a:p>
            </p:txBody>
          </p:sp>
        </mc:Fallback>
      </mc:AlternateContent>
      <p:sp>
        <p:nvSpPr>
          <p:cNvPr id="18" name="Right Arrow 17"/>
          <p:cNvSpPr/>
          <p:nvPr/>
        </p:nvSpPr>
        <p:spPr>
          <a:xfrm>
            <a:off x="4611942" y="4689137"/>
            <a:ext cx="5758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5187798" y="4535249"/>
                <a:ext cx="144219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𝑥</m:t>
                      </m:r>
                      <m:r>
                        <a:rPr lang="en-GB" sz="2800" i="1" smtClean="0">
                          <a:latin typeface="Cambria Math" panose="02040503050406030204" pitchFamily="18" charset="0"/>
                        </a:rPr>
                        <m:t>=−</m:t>
                      </m:r>
                      <m:r>
                        <a:rPr lang="en-GB" sz="2800" i="1">
                          <a:latin typeface="Cambria Math" panose="02040503050406030204" pitchFamily="18" charset="0"/>
                        </a:rPr>
                        <m:t>𝐴</m:t>
                      </m:r>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5187798" y="4535249"/>
                <a:ext cx="1442190"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55575" y="5301208"/>
                <a:ext cx="7322165" cy="369332"/>
              </a:xfrm>
              <a:prstGeom prst="rect">
                <a:avLst/>
              </a:prstGeom>
              <a:noFill/>
            </p:spPr>
            <p:txBody>
              <a:bodyPr wrap="square" rtlCol="0">
                <a:spAutoFit/>
              </a:bodyPr>
              <a:lstStyle/>
              <a:p>
                <a:r>
                  <a:rPr lang="en-GB" dirty="0"/>
                  <a:t>The glider oscillates between the positions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a:t>
                </a:r>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55575" y="5301208"/>
                <a:ext cx="7322165" cy="369332"/>
              </a:xfrm>
              <a:prstGeom prst="rect">
                <a:avLst/>
              </a:prstGeom>
              <a:blipFill>
                <a:blip r:embed="rId10"/>
                <a:stretch>
                  <a:fillRect l="-74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90945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2" grpId="0"/>
      <p:bldP spid="17" grpId="0"/>
      <p:bldP spid="18" grpId="0" animBg="1"/>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44</a:t>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2483768" y="1615299"/>
                <a:ext cx="2104359" cy="76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2483768" y="1615299"/>
                <a:ext cx="2104359" cy="7635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3528" y="2567003"/>
                <a:ext cx="8230969" cy="646331"/>
              </a:xfrm>
              <a:prstGeom prst="rect">
                <a:avLst/>
              </a:prstGeom>
              <a:noFill/>
            </p:spPr>
            <p:txBody>
              <a:bodyPr wrap="square" rtlCol="0">
                <a:spAutoFit/>
              </a:bodyPr>
              <a:lstStyle/>
              <a:p>
                <a:r>
                  <a:rPr lang="en-GB" dirty="0"/>
                  <a:t>Solutions of this equation are in the form (A,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𝜙</m:t>
                    </m:r>
                  </m:oMath>
                </a14:m>
                <a:r>
                  <a:rPr lang="en-GB" dirty="0"/>
                  <a:t> are constants ), it is named also “sinusoidal motion”:</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8" y="2567003"/>
                <a:ext cx="8230969" cy="646331"/>
              </a:xfrm>
              <a:prstGeom prst="rect">
                <a:avLst/>
              </a:prstGeom>
              <a:blipFill>
                <a:blip r:embed="rId3"/>
                <a:stretch>
                  <a:fillRect l="-59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07704" y="3224589"/>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1907704" y="3224589"/>
                <a:ext cx="3875933" cy="492443"/>
              </a:xfrm>
              <a:prstGeom prst="rect">
                <a:avLst/>
              </a:prstGeom>
              <a:blipFill>
                <a:blip r:embed="rId4"/>
                <a:stretch>
                  <a:fillRect/>
                </a:stretch>
              </a:blipFill>
            </p:spPr>
            <p:txBody>
              <a:bodyPr/>
              <a:lstStyle/>
              <a:p>
                <a:r>
                  <a:rPr lang="en-US">
                    <a:noFill/>
                  </a:rPr>
                  <a:t> </a:t>
                </a:r>
              </a:p>
            </p:txBody>
          </p:sp>
        </mc:Fallback>
      </mc:AlternateContent>
      <p:sp>
        <p:nvSpPr>
          <p:cNvPr id="3" name="TextBox 2"/>
          <p:cNvSpPr txBox="1"/>
          <p:nvPr/>
        </p:nvSpPr>
        <p:spPr>
          <a:xfrm flipH="1">
            <a:off x="535320" y="1228409"/>
            <a:ext cx="8019177" cy="369332"/>
          </a:xfrm>
          <a:prstGeom prst="rect">
            <a:avLst/>
          </a:prstGeom>
          <a:noFill/>
        </p:spPr>
        <p:txBody>
          <a:bodyPr wrap="square" rtlCol="0">
            <a:spAutoFit/>
          </a:bodyPr>
          <a:lstStyle/>
          <a:p>
            <a:r>
              <a:rPr lang="en-GB" dirty="0"/>
              <a:t>Single harmonic motion is the +x-direction is described by:</a:t>
            </a:r>
            <a:endParaRPr lang="en-US" dirty="0"/>
          </a:p>
        </p:txBody>
      </p:sp>
      <p:pic>
        <p:nvPicPr>
          <p:cNvPr id="9" name="Picture 8"/>
          <p:cNvPicPr>
            <a:picLocks noChangeAspect="1"/>
          </p:cNvPicPr>
          <p:nvPr/>
        </p:nvPicPr>
        <p:blipFill>
          <a:blip r:embed="rId5"/>
          <a:stretch>
            <a:fillRect/>
          </a:stretch>
        </p:blipFill>
        <p:spPr>
          <a:xfrm>
            <a:off x="1187624" y="3944515"/>
            <a:ext cx="5909137" cy="2234357"/>
          </a:xfrm>
          <a:prstGeom prst="rect">
            <a:avLst/>
          </a:prstGeom>
        </p:spPr>
      </p:pic>
      <p:sp>
        <p:nvSpPr>
          <p:cNvPr id="10" name="Oval 9"/>
          <p:cNvSpPr/>
          <p:nvPr/>
        </p:nvSpPr>
        <p:spPr>
          <a:xfrm>
            <a:off x="1619672" y="4201176"/>
            <a:ext cx="136815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43608" y="5530800"/>
            <a:ext cx="205222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48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01" y="0"/>
            <a:ext cx="8229600" cy="1143000"/>
          </a:xfrm>
        </p:spPr>
        <p:txBody>
          <a:bodyPr/>
          <a:lstStyle/>
          <a:p>
            <a:r>
              <a:rPr lang="en-GB" sz="3600" dirty="0"/>
              <a:t>Description of a simple harmonic motion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45</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395536" y="1360057"/>
                <a:ext cx="8230969" cy="646331"/>
              </a:xfrm>
              <a:prstGeom prst="rect">
                <a:avLst/>
              </a:prstGeom>
              <a:noFill/>
            </p:spPr>
            <p:txBody>
              <a:bodyPr wrap="square" rtlCol="0">
                <a:spAutoFit/>
              </a:bodyPr>
              <a:lstStyle/>
              <a:p>
                <a:r>
                  <a:rPr lang="en-GB" dirty="0"/>
                  <a:t>Solutions of this equation are in the form (A, </a:t>
                </a:r>
                <a14:m>
                  <m:oMath xmlns:m="http://schemas.openxmlformats.org/officeDocument/2006/math">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𝜙</m:t>
                    </m:r>
                  </m:oMath>
                </a14:m>
                <a:r>
                  <a:rPr lang="en-GB" dirty="0"/>
                  <a:t> are constants ), it is named also “sinusoidal motion”:</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1360057"/>
                <a:ext cx="8230969" cy="646331"/>
              </a:xfrm>
              <a:prstGeom prst="rect">
                <a:avLst/>
              </a:prstGeom>
              <a:blipFill>
                <a:blip r:embed="rId2"/>
                <a:stretch>
                  <a:fillRect l="-667"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204225" y="200638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2204225" y="2006388"/>
                <a:ext cx="3875933" cy="492443"/>
              </a:xfrm>
              <a:prstGeom prst="rect">
                <a:avLst/>
              </a:prstGeom>
              <a:blipFill>
                <a:blip r:embed="rId3"/>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87624" y="2498831"/>
            <a:ext cx="6864056" cy="2595430"/>
          </a:xfrm>
          <a:prstGeom prst="rect">
            <a:avLst/>
          </a:prstGeom>
        </p:spPr>
      </p:pic>
      <p:sp>
        <p:nvSpPr>
          <p:cNvPr id="7" name="TextBox 6"/>
          <p:cNvSpPr txBox="1"/>
          <p:nvPr/>
        </p:nvSpPr>
        <p:spPr>
          <a:xfrm>
            <a:off x="624701" y="5183855"/>
            <a:ext cx="8590878" cy="369332"/>
          </a:xfrm>
          <a:prstGeom prst="rect">
            <a:avLst/>
          </a:prstGeom>
          <a:noFill/>
        </p:spPr>
        <p:txBody>
          <a:bodyPr wrap="none" rtlCol="0">
            <a:spAutoFit/>
          </a:bodyPr>
          <a:lstStyle/>
          <a:p>
            <a:r>
              <a:rPr lang="en-GB" dirty="0"/>
              <a:t>A is </a:t>
            </a:r>
            <a:r>
              <a:rPr lang="en-GB" b="1" dirty="0"/>
              <a:t>the amplitude </a:t>
            </a:r>
            <a:r>
              <a:rPr lang="en-GB" dirty="0"/>
              <a:t>of the SHM (SI unit: m), corresponding to extremum of displacement. </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949703" y="5683290"/>
                <a:ext cx="7339897"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is the </a:t>
                </a:r>
                <a:r>
                  <a:rPr lang="en-US" b="1" dirty="0"/>
                  <a:t>angular frequency </a:t>
                </a:r>
                <a:r>
                  <a:rPr lang="en-US" dirty="0"/>
                  <a:t>of the SHM (unit:</a:t>
                </a:r>
                <a14:m>
                  <m:oMath xmlns:m="http://schemas.openxmlformats.org/officeDocument/2006/math">
                    <m:r>
                      <m:rPr>
                        <m:sty m:val="p"/>
                      </m:rPr>
                      <a:rPr lang="en-GB" b="0" i="0" smtClean="0">
                        <a:latin typeface="Cambria Math" panose="02040503050406030204" pitchFamily="18" charset="0"/>
                      </a:rPr>
                      <m:t>rad</m:t>
                    </m:r>
                    <m:r>
                      <a:rPr lang="en-GB" b="0" i="0" smtClean="0">
                        <a:latin typeface="Cambria Math" panose="02040503050406030204" pitchFamily="18" charset="0"/>
                      </a:rPr>
                      <m:t>.</m:t>
                    </m:r>
                    <m:sSup>
                      <m:sSupPr>
                        <m:ctrlPr>
                          <a:rPr lang="en-US"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−1</m:t>
                        </m:r>
                      </m:sup>
                    </m:sSup>
                  </m:oMath>
                </a14:m>
                <a:r>
                  <a:rPr lang="en-US" dirty="0"/>
                  <a:t>) (as angular frequency, also named angular velocity in a circular motion, we will see why …)</a:t>
                </a:r>
              </a:p>
            </p:txBody>
          </p:sp>
        </mc:Choice>
        <mc:Fallback>
          <p:sp>
            <p:nvSpPr>
              <p:cNvPr id="10" name="TextBox 9"/>
              <p:cNvSpPr txBox="1">
                <a:spLocks noRot="1" noChangeAspect="1" noMove="1" noResize="1" noEditPoints="1" noAdjustHandles="1" noChangeArrowheads="1" noChangeShapeType="1" noTextEdit="1"/>
              </p:cNvSpPr>
              <p:nvPr/>
            </p:nvSpPr>
            <p:spPr>
              <a:xfrm>
                <a:off x="949703" y="5683290"/>
                <a:ext cx="7339897" cy="553998"/>
              </a:xfrm>
              <a:prstGeom prst="rect">
                <a:avLst/>
              </a:prstGeom>
              <a:blipFill>
                <a:blip r:embed="rId5"/>
                <a:stretch>
                  <a:fillRect l="-1993" t="-14286" r="-415"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49703" y="6305163"/>
                <a:ext cx="3981924" cy="393185"/>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𝜔</m:t>
                        </m:r>
                      </m:den>
                    </m:f>
                    <m:r>
                      <a:rPr lang="en-GB" b="0" i="1" smtClean="0">
                        <a:latin typeface="Cambria Math" panose="02040503050406030204" pitchFamily="18" charset="0"/>
                        <a:ea typeface="Cambria Math" panose="02040503050406030204" pitchFamily="18" charset="0"/>
                      </a:rPr>
                      <m:t> </m:t>
                    </m:r>
                  </m:oMath>
                </a14:m>
                <a:r>
                  <a:rPr lang="en-US" dirty="0"/>
                  <a:t> is </a:t>
                </a:r>
                <a:r>
                  <a:rPr lang="en-US" b="1" dirty="0"/>
                  <a:t>the period </a:t>
                </a:r>
                <a:r>
                  <a:rPr lang="en-US" dirty="0"/>
                  <a:t>of the SHM (unit: s)</a:t>
                </a:r>
              </a:p>
            </p:txBody>
          </p:sp>
        </mc:Choice>
        <mc:Fallback xmlns="">
          <p:sp>
            <p:nvSpPr>
              <p:cNvPr id="11" name="TextBox 10"/>
              <p:cNvSpPr txBox="1">
                <a:spLocks noRot="1" noChangeAspect="1" noMove="1" noResize="1" noEditPoints="1" noAdjustHandles="1" noChangeArrowheads="1" noChangeShapeType="1" noTextEdit="1"/>
              </p:cNvSpPr>
              <p:nvPr/>
            </p:nvSpPr>
            <p:spPr>
              <a:xfrm>
                <a:off x="949703" y="6305163"/>
                <a:ext cx="3981924" cy="393185"/>
              </a:xfrm>
              <a:prstGeom prst="rect">
                <a:avLst/>
              </a:prstGeom>
              <a:blipFill>
                <a:blip r:embed="rId6"/>
                <a:stretch>
                  <a:fillRect l="-2144" t="-6154" r="-1072" b="-20000"/>
                </a:stretch>
              </a:blipFill>
            </p:spPr>
            <p:txBody>
              <a:bodyPr/>
              <a:lstStyle/>
              <a:p>
                <a:r>
                  <a:rPr lang="en-US">
                    <a:noFill/>
                  </a:rPr>
                  <a:t> </a:t>
                </a:r>
              </a:p>
            </p:txBody>
          </p:sp>
        </mc:Fallback>
      </mc:AlternateContent>
    </p:spTree>
    <p:extLst>
      <p:ext uri="{BB962C8B-B14F-4D97-AF65-F5344CB8AC3E}">
        <p14:creationId xmlns:p14="http://schemas.microsoft.com/office/powerpoint/2010/main" val="9125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6205643" y="6237288"/>
            <a:ext cx="1004583" cy="461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75656" y="4437112"/>
            <a:ext cx="613341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449" y="-169862"/>
            <a:ext cx="8229600" cy="1143000"/>
          </a:xfrm>
        </p:spPr>
        <p:txBody>
          <a:bodyPr/>
          <a:lstStyle/>
          <a:p>
            <a:r>
              <a:rPr lang="en-GB" dirty="0"/>
              <a:t>About the period of a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46</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1475656" y="692696"/>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475656" y="692696"/>
                <a:ext cx="3875933"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02958" y="1405604"/>
                <a:ext cx="570726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𝑇</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1502958" y="1405604"/>
                <a:ext cx="5707268"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45278" y="1995035"/>
                <a:ext cx="6133410"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f>
                                <m:fPr>
                                  <m:ctrlPr>
                                    <a:rPr lang="en-GB" sz="3200" i="1">
                                      <a:latin typeface="Cambria Math" panose="02040503050406030204" pitchFamily="18" charset="0"/>
                                      <a:ea typeface="Cambria Math" panose="02040503050406030204" pitchFamily="18" charset="0"/>
                                    </a:rPr>
                                  </m:ctrlPr>
                                </m:fPr>
                                <m:num>
                                  <m:r>
                                    <a:rPr lang="en-GB" sz="3200" i="1">
                                      <a:latin typeface="Cambria Math" panose="02040503050406030204" pitchFamily="18" charset="0"/>
                                    </a:rPr>
                                    <m:t>2</m:t>
                                  </m:r>
                                  <m:r>
                                    <a:rPr lang="en-GB" sz="3200" i="1">
                                      <a:latin typeface="Cambria Math" panose="02040503050406030204" pitchFamily="18" charset="0"/>
                                      <a:ea typeface="Cambria Math" panose="02040503050406030204" pitchFamily="18" charset="0"/>
                                    </a:rPr>
                                    <m:t>𝜋</m:t>
                                  </m:r>
                                </m:num>
                                <m:den>
                                  <m:r>
                                    <a:rPr lang="en-GB" sz="3200" i="1">
                                      <a:latin typeface="Cambria Math" panose="02040503050406030204" pitchFamily="18" charset="0"/>
                                      <a:ea typeface="Cambria Math" panose="02040503050406030204" pitchFamily="18" charset="0"/>
                                    </a:rPr>
                                    <m:t>𝜔</m:t>
                                  </m:r>
                                </m:den>
                              </m:f>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1445278" y="1995035"/>
                <a:ext cx="6133410" cy="11065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97238" y="3198544"/>
                <a:ext cx="558582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+2</m:t>
                              </m:r>
                              <m:r>
                                <a:rPr lang="en-GB" sz="3200" b="0" i="1" smtClean="0">
                                  <a:latin typeface="Cambria Math" panose="02040503050406030204" pitchFamily="18" charset="0"/>
                                  <a:ea typeface="Cambria Math" panose="02040503050406030204" pitchFamily="18" charset="0"/>
                                </a:rPr>
                                <m:t>𝜋</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1497238" y="3198544"/>
                <a:ext cx="5585825"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97238" y="4577887"/>
                <a:ext cx="589353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r>
                            <a:rPr lang="en-GB" sz="3200" b="0" i="1" smtClean="0">
                              <a:latin typeface="Cambria Math" panose="02040503050406030204" pitchFamily="18" charset="0"/>
                            </a:rPr>
                            <m:t>+</m:t>
                          </m:r>
                          <m:r>
                            <a:rPr lang="en-GB" sz="3200" b="0" i="1" smtClean="0">
                              <a:latin typeface="Cambria Math" panose="02040503050406030204" pitchFamily="18" charset="0"/>
                            </a:rPr>
                            <m:t>𝑇</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m:t>
                          </m:r>
                          <m:r>
                            <a:rPr lang="en-GB" sz="3200" b="0" i="1" smtClean="0">
                              <a:latin typeface="Cambria Math" panose="02040503050406030204" pitchFamily="18" charset="0"/>
                            </a:rPr>
                            <m:t>𝑡</m:t>
                          </m:r>
                          <m:r>
                            <a:rPr lang="en-GB" sz="3200" b="0" i="1" smtClean="0">
                              <a:latin typeface="Cambria Math" panose="02040503050406030204" pitchFamily="18" charset="0"/>
                            </a:rPr>
                            <m:t>)</m:t>
                          </m:r>
                        </m:e>
                      </m:func>
                    </m:oMath>
                  </m:oMathPara>
                </a14:m>
                <a:endParaRPr lang="en-US"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497238" y="4577887"/>
                <a:ext cx="5893536" cy="492443"/>
              </a:xfrm>
              <a:prstGeom prst="rect">
                <a:avLst/>
              </a:prstGeom>
              <a:blipFill>
                <a:blip r:embed="rId6"/>
                <a:stretch>
                  <a:fillRect/>
                </a:stretch>
              </a:blipFill>
            </p:spPr>
            <p:txBody>
              <a:bodyPr/>
              <a:lstStyle/>
              <a:p>
                <a:r>
                  <a:rPr lang="en-US">
                    <a:noFill/>
                  </a:rPr>
                  <a:t> </a:t>
                </a:r>
              </a:p>
            </p:txBody>
          </p:sp>
        </mc:Fallback>
      </mc:AlternateContent>
      <p:sp>
        <p:nvSpPr>
          <p:cNvPr id="12" name="Down Arrow 11"/>
          <p:cNvSpPr/>
          <p:nvPr/>
        </p:nvSpPr>
        <p:spPr>
          <a:xfrm>
            <a:off x="3816436" y="3847681"/>
            <a:ext cx="42579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2196" y="5405934"/>
            <a:ext cx="7128792" cy="923330"/>
          </a:xfrm>
          <a:prstGeom prst="rect">
            <a:avLst/>
          </a:prstGeom>
          <a:noFill/>
        </p:spPr>
        <p:txBody>
          <a:bodyPr wrap="square" rtlCol="0">
            <a:spAutoFit/>
          </a:bodyPr>
          <a:lstStyle/>
          <a:p>
            <a:r>
              <a:rPr lang="en-GB" dirty="0"/>
              <a:t>After a period T (we say also “after a cycle”), the body in SHM has returns to the same displacement, velocity, and acceleration (it is possible because friction has been ignored)</a:t>
            </a:r>
            <a:endParaRPr lang="en-US" dirty="0"/>
          </a:p>
        </p:txBody>
      </p:sp>
      <p:sp>
        <p:nvSpPr>
          <p:cNvPr id="15" name="TextBox 14"/>
          <p:cNvSpPr txBox="1"/>
          <p:nvPr/>
        </p:nvSpPr>
        <p:spPr>
          <a:xfrm>
            <a:off x="792196" y="6329264"/>
            <a:ext cx="5940392" cy="369332"/>
          </a:xfrm>
          <a:prstGeom prst="rect">
            <a:avLst/>
          </a:prstGeom>
          <a:noFill/>
        </p:spPr>
        <p:txBody>
          <a:bodyPr wrap="square" rtlCol="0">
            <a:spAutoFit/>
          </a:bodyPr>
          <a:lstStyle/>
          <a:p>
            <a:r>
              <a:rPr lang="en-GB" dirty="0"/>
              <a:t>Number of cycles per second is the frequency (unit: Hz ) </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6205643" y="6377589"/>
                <a:ext cx="877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=1/</m:t>
                      </m:r>
                      <m:r>
                        <a:rPr lang="en-GB" b="0" i="1" smtClean="0">
                          <a:latin typeface="Cambria Math" panose="02040503050406030204" pitchFamily="18" charset="0"/>
                        </a:rPr>
                        <m:t>𝑇</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205643" y="6377589"/>
                <a:ext cx="877420" cy="276999"/>
              </a:xfrm>
              <a:prstGeom prst="rect">
                <a:avLst/>
              </a:prstGeom>
              <a:blipFill>
                <a:blip r:embed="rId7"/>
                <a:stretch>
                  <a:fillRect l="-9028" r="-5556" b="-34783"/>
                </a:stretch>
              </a:blipFill>
            </p:spPr>
            <p:txBody>
              <a:bodyPr/>
              <a:lstStyle/>
              <a:p>
                <a:r>
                  <a:rPr lang="en-US">
                    <a:noFill/>
                  </a:rPr>
                  <a:t> </a:t>
                </a:r>
              </a:p>
            </p:txBody>
          </p:sp>
        </mc:Fallback>
      </mc:AlternateContent>
    </p:spTree>
    <p:extLst>
      <p:ext uri="{BB962C8B-B14F-4D97-AF65-F5344CB8AC3E}">
        <p14:creationId xmlns:p14="http://schemas.microsoft.com/office/powerpoint/2010/main" val="336581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7" grpId="0"/>
      <p:bldP spid="9" grpId="0"/>
      <p:bldP spid="10" grpId="0"/>
      <p:bldP spid="11" grpId="0"/>
      <p:bldP spid="12" grpId="0" animBg="1"/>
      <p:bldP spid="14" grpId="0"/>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437" y="-169862"/>
            <a:ext cx="8229600" cy="1143000"/>
          </a:xfrm>
        </p:spPr>
        <p:txBody>
          <a:bodyPr/>
          <a:lstStyle/>
          <a:p>
            <a:r>
              <a:rPr lang="en-GB" dirty="0"/>
              <a:t>Phase of a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47</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195736" y="97313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195736" y="973138"/>
                <a:ext cx="3875933" cy="492443"/>
              </a:xfrm>
              <a:prstGeom prst="rect">
                <a:avLst/>
              </a:prstGeom>
              <a:blipFill>
                <a:blip r:embed="rId2"/>
                <a:stretch>
                  <a:fillRect/>
                </a:stretch>
              </a:blipFill>
            </p:spPr>
            <p:txBody>
              <a:bodyPr/>
              <a:lstStyle/>
              <a:p>
                <a:r>
                  <a:rPr lang="en-US">
                    <a:noFill/>
                  </a:rPr>
                  <a:t> </a:t>
                </a:r>
              </a:p>
            </p:txBody>
          </p:sp>
        </mc:Fallback>
      </mc:AlternateContent>
      <p:cxnSp>
        <p:nvCxnSpPr>
          <p:cNvPr id="7" name="Straight Arrow Connector 6"/>
          <p:cNvCxnSpPr/>
          <p:nvPr/>
        </p:nvCxnSpPr>
        <p:spPr>
          <a:xfrm flipV="1">
            <a:off x="5652120" y="1628800"/>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24347" y="2332383"/>
            <a:ext cx="4806690" cy="646331"/>
          </a:xfrm>
          <a:prstGeom prst="rect">
            <a:avLst/>
          </a:prstGeom>
          <a:noFill/>
        </p:spPr>
        <p:txBody>
          <a:bodyPr wrap="square" rtlCol="0">
            <a:spAutoFit/>
          </a:bodyPr>
          <a:lstStyle/>
          <a:p>
            <a:r>
              <a:rPr lang="en-GB" dirty="0"/>
              <a:t>Phase at origin of the SHM (unit: rad), also named “phase offset” </a:t>
            </a:r>
            <a:endParaRPr lang="en-US" dirty="0"/>
          </a:p>
        </p:txBody>
      </p:sp>
      <p:sp>
        <p:nvSpPr>
          <p:cNvPr id="9" name="TextBox 8"/>
          <p:cNvSpPr txBox="1"/>
          <p:nvPr/>
        </p:nvSpPr>
        <p:spPr>
          <a:xfrm>
            <a:off x="727898" y="2951208"/>
            <a:ext cx="6308137" cy="369332"/>
          </a:xfrm>
          <a:prstGeom prst="rect">
            <a:avLst/>
          </a:prstGeom>
          <a:noFill/>
        </p:spPr>
        <p:txBody>
          <a:bodyPr wrap="none" rtlCol="0">
            <a:spAutoFit/>
          </a:bodyPr>
          <a:lstStyle/>
          <a:p>
            <a:r>
              <a:rPr lang="en-GB" dirty="0"/>
              <a:t>The phase of the SHM depends to the choice of the origin of time: </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635623" y="3389769"/>
                <a:ext cx="290768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r>
                            <a:rPr lang="en-GB" sz="2800" b="0" i="1" smtClean="0">
                              <a:latin typeface="Cambria Math" panose="02040503050406030204" pitchFamily="18" charset="0"/>
                              <a:ea typeface="Cambria Math" panose="02040503050406030204" pitchFamily="18" charset="0"/>
                            </a:rPr>
                            <m:t>𝜙</m:t>
                          </m:r>
                        </m:e>
                      </m:func>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635623" y="3389769"/>
                <a:ext cx="2907683" cy="430887"/>
              </a:xfrm>
              <a:prstGeom prst="rect">
                <a:avLst/>
              </a:prstGeom>
              <a:blipFill>
                <a:blip r:embed="rId3"/>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4"/>
          <a:stretch>
            <a:fillRect/>
          </a:stretch>
        </p:blipFill>
        <p:spPr>
          <a:xfrm>
            <a:off x="727898" y="3989185"/>
            <a:ext cx="6864056" cy="2595430"/>
          </a:xfrm>
          <a:prstGeom prst="rect">
            <a:avLst/>
          </a:prstGeom>
        </p:spPr>
      </p:pic>
      <p:cxnSp>
        <p:nvCxnSpPr>
          <p:cNvPr id="13" name="Straight Connector 12"/>
          <p:cNvCxnSpPr/>
          <p:nvPr/>
        </p:nvCxnSpPr>
        <p:spPr>
          <a:xfrm>
            <a:off x="5543306" y="4509120"/>
            <a:ext cx="0" cy="1728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5359956" y="6237288"/>
                <a:ext cx="5843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359956" y="6237288"/>
                <a:ext cx="584327" cy="276999"/>
              </a:xfrm>
              <a:prstGeom prst="rect">
                <a:avLst/>
              </a:prstGeom>
              <a:blipFill>
                <a:blip r:embed="rId5"/>
                <a:stretch>
                  <a:fillRect l="-7292" r="-9375" b="-8696"/>
                </a:stretch>
              </a:blipFill>
            </p:spPr>
            <p:txBody>
              <a:bodyPr/>
              <a:lstStyle/>
              <a:p>
                <a:r>
                  <a:rPr lang="en-US">
                    <a:noFill/>
                  </a:rPr>
                  <a:t> </a:t>
                </a:r>
              </a:p>
            </p:txBody>
          </p:sp>
        </mc:Fallback>
      </mc:AlternateContent>
      <p:sp>
        <p:nvSpPr>
          <p:cNvPr id="16" name="TextBox 15"/>
          <p:cNvSpPr txBox="1"/>
          <p:nvPr/>
        </p:nvSpPr>
        <p:spPr>
          <a:xfrm>
            <a:off x="4059498" y="6468568"/>
            <a:ext cx="4806690" cy="369332"/>
          </a:xfrm>
          <a:prstGeom prst="rect">
            <a:avLst/>
          </a:prstGeom>
          <a:noFill/>
        </p:spPr>
        <p:txBody>
          <a:bodyPr wrap="square" rtlCol="0">
            <a:spAutoFit/>
          </a:bodyPr>
          <a:lstStyle/>
          <a:p>
            <a:r>
              <a:rPr lang="en-GB" dirty="0"/>
              <a:t>If we choose the origin of time here  </a:t>
            </a:r>
            <a:endParaRPr lang="en-US" dirty="0"/>
          </a:p>
        </p:txBody>
      </p:sp>
      <p:cxnSp>
        <p:nvCxnSpPr>
          <p:cNvPr id="18" name="Straight Arrow Connector 17"/>
          <p:cNvCxnSpPr/>
          <p:nvPr/>
        </p:nvCxnSpPr>
        <p:spPr>
          <a:xfrm flipH="1">
            <a:off x="5558950" y="4200005"/>
            <a:ext cx="648072"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6071669" y="3892382"/>
                <a:ext cx="21016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𝑥</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=0</m:t>
                          </m:r>
                        </m:e>
                      </m:d>
                      <m:r>
                        <a:rPr lang="en-GB" i="1">
                          <a:latin typeface="Cambria Math" panose="02040503050406030204" pitchFamily="18" charset="0"/>
                        </a:rPr>
                        <m:t>=</m:t>
                      </m:r>
                      <m:r>
                        <a:rPr lang="en-GB" i="1">
                          <a:latin typeface="Cambria Math" panose="02040503050406030204" pitchFamily="18" charset="0"/>
                        </a:rPr>
                        <m:t>𝐴</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ea typeface="Cambria Math" panose="02040503050406030204" pitchFamily="18" charset="0"/>
                            </a:rPr>
                            <m:t>𝜙</m:t>
                          </m:r>
                        </m:e>
                      </m:func>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071669" y="3892382"/>
                <a:ext cx="2101665" cy="369332"/>
              </a:xfrm>
              <a:prstGeom prst="rect">
                <a:avLst/>
              </a:prstGeom>
              <a:blipFill>
                <a:blip r:embed="rId6"/>
                <a:stretch>
                  <a:fillRect b="-15000"/>
                </a:stretch>
              </a:blipFill>
            </p:spPr>
            <p:txBody>
              <a:bodyPr/>
              <a:lstStyle/>
              <a:p>
                <a:r>
                  <a:rPr lang="en-US">
                    <a:noFill/>
                  </a:rPr>
                  <a:t> </a:t>
                </a:r>
              </a:p>
            </p:txBody>
          </p:sp>
        </mc:Fallback>
      </mc:AlternateContent>
    </p:spTree>
    <p:extLst>
      <p:ext uri="{BB962C8B-B14F-4D97-AF65-F5344CB8AC3E}">
        <p14:creationId xmlns:p14="http://schemas.microsoft.com/office/powerpoint/2010/main" val="272289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5" grpId="0"/>
      <p:bldP spid="16"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61" y="-93365"/>
            <a:ext cx="8229600" cy="1143000"/>
          </a:xfrm>
        </p:spPr>
        <p:txBody>
          <a:bodyPr/>
          <a:lstStyle/>
          <a:p>
            <a:r>
              <a:rPr lang="en-GB" sz="4000" dirty="0"/>
              <a:t>Phase (or phase angle) of a SHM</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48</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195736" y="97313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195736" y="973138"/>
                <a:ext cx="3875933" cy="492443"/>
              </a:xfrm>
              <a:prstGeom prst="rect">
                <a:avLst/>
              </a:prstGeom>
              <a:blipFill>
                <a:blip r:embed="rId2"/>
                <a:stretch>
                  <a:fillRect/>
                </a:stretch>
              </a:blipFill>
            </p:spPr>
            <p:txBody>
              <a:bodyPr/>
              <a:lstStyle/>
              <a:p>
                <a:r>
                  <a:rPr lang="en-US">
                    <a:noFill/>
                  </a:rPr>
                  <a:t> </a:t>
                </a:r>
              </a:p>
            </p:txBody>
          </p:sp>
        </mc:Fallback>
      </mc:AlternateContent>
      <p:cxnSp>
        <p:nvCxnSpPr>
          <p:cNvPr id="7" name="Straight Arrow Connector 6"/>
          <p:cNvCxnSpPr/>
          <p:nvPr/>
        </p:nvCxnSpPr>
        <p:spPr>
          <a:xfrm flipV="1">
            <a:off x="5652120" y="1628800"/>
            <a:ext cx="0"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7898" y="2951208"/>
            <a:ext cx="6308137" cy="369332"/>
          </a:xfrm>
          <a:prstGeom prst="rect">
            <a:avLst/>
          </a:prstGeom>
          <a:noFill/>
        </p:spPr>
        <p:txBody>
          <a:bodyPr wrap="none" rtlCol="0">
            <a:spAutoFit/>
          </a:bodyPr>
          <a:lstStyle/>
          <a:p>
            <a:r>
              <a:rPr lang="en-GB" dirty="0"/>
              <a:t>The phase of the SHM depends to the choice of the origin of time: </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635623" y="3389769"/>
                <a:ext cx="290768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r>
                            <a:rPr lang="en-GB" sz="2800" b="0" i="1" smtClean="0">
                              <a:latin typeface="Cambria Math" panose="02040503050406030204" pitchFamily="18" charset="0"/>
                              <a:ea typeface="Cambria Math" panose="02040503050406030204" pitchFamily="18" charset="0"/>
                            </a:rPr>
                            <m:t>𝜙</m:t>
                          </m:r>
                        </m:e>
                      </m:func>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635623" y="3389769"/>
                <a:ext cx="290768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0512" y="4092666"/>
                <a:ext cx="7966596" cy="646331"/>
              </a:xfrm>
              <a:prstGeom prst="rect">
                <a:avLst/>
              </a:prstGeom>
              <a:noFill/>
            </p:spPr>
            <p:txBody>
              <a:bodyPr wrap="square" rtlCol="0">
                <a:spAutoFit/>
              </a:bodyPr>
              <a:lstStyle/>
              <a:p>
                <a:r>
                  <a:rPr lang="en-GB" dirty="0"/>
                  <a:t>However, we have seen that the choice of the origin of time is arbitrary, so we can say “the origin of time is such as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20512" y="4092666"/>
                <a:ext cx="7966596" cy="646331"/>
              </a:xfrm>
              <a:prstGeom prst="rect">
                <a:avLst/>
              </a:prstGeom>
              <a:blipFill>
                <a:blip r:embed="rId4"/>
                <a:stretch>
                  <a:fillRect l="-6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2526" y="4768516"/>
                <a:ext cx="480141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r>
                            <a:rPr lang="en-GB" sz="2800" b="0" i="1" smtClean="0">
                              <a:latin typeface="Cambria Math" panose="02040503050406030204" pitchFamily="18" charset="0"/>
                              <a:ea typeface="Cambria Math" panose="02040503050406030204" pitchFamily="18" charset="0"/>
                            </a:rPr>
                            <m:t>𝜙</m:t>
                          </m:r>
                        </m:e>
                      </m:func>
                      <m:r>
                        <a:rPr lang="en-GB" sz="2800" b="0" i="1" smtClean="0">
                          <a:latin typeface="Cambria Math" panose="02040503050406030204" pitchFamily="18" charset="0"/>
                        </a:rPr>
                        <m:t>=</m:t>
                      </m:r>
                      <m:r>
                        <a:rPr lang="en-GB" sz="2800" b="0" i="1" smtClean="0">
                          <a:latin typeface="Cambria Math" panose="02040503050406030204" pitchFamily="18" charset="0"/>
                        </a:rPr>
                        <m:t>𝐴</m:t>
                      </m:r>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32526" y="4768516"/>
                <a:ext cx="480141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636096" y="4855870"/>
                <a:ext cx="15324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GB" sz="2400" i="1" smtClean="0">
                              <a:latin typeface="Cambria Math" panose="02040503050406030204" pitchFamily="18" charset="0"/>
                            </a:rPr>
                          </m:ctrlPr>
                        </m:funcPr>
                        <m:fName>
                          <m:r>
                            <m:rPr>
                              <m:sty m:val="p"/>
                            </m:rPr>
                            <a:rPr lang="en-GB" sz="2400">
                              <a:latin typeface="Cambria Math" panose="02040503050406030204" pitchFamily="18" charset="0"/>
                            </a:rPr>
                            <m:t>cos</m:t>
                          </m:r>
                        </m:fName>
                        <m:e>
                          <m:r>
                            <a:rPr lang="en-GB" sz="2400" i="1">
                              <a:latin typeface="Cambria Math" panose="02040503050406030204" pitchFamily="18" charset="0"/>
                              <a:ea typeface="Cambria Math" panose="02040503050406030204" pitchFamily="18" charset="0"/>
                            </a:rPr>
                            <m:t>𝜙</m:t>
                          </m:r>
                        </m:e>
                      </m:func>
                      <m:r>
                        <a:rPr lang="en-GB" sz="2400" b="0" i="1" smtClean="0">
                          <a:latin typeface="Cambria Math" panose="02040503050406030204" pitchFamily="18" charset="0"/>
                          <a:ea typeface="Cambria Math" panose="02040503050406030204" pitchFamily="18" charset="0"/>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5636096" y="4855870"/>
                <a:ext cx="1532407" cy="461665"/>
              </a:xfrm>
              <a:prstGeom prst="rect">
                <a:avLst/>
              </a:prstGeom>
              <a:blipFill>
                <a:blip r:embed="rId6"/>
                <a:stretch>
                  <a:fillRect b="-18667"/>
                </a:stretch>
              </a:blipFill>
            </p:spPr>
            <p:txBody>
              <a:bodyPr/>
              <a:lstStyle/>
              <a:p>
                <a:r>
                  <a:rPr lang="en-US">
                    <a:noFill/>
                  </a:rPr>
                  <a:t> </a:t>
                </a:r>
              </a:p>
            </p:txBody>
          </p:sp>
        </mc:Fallback>
      </mc:AlternateContent>
      <p:sp>
        <p:nvSpPr>
          <p:cNvPr id="14" name="Left-Right Arrow 13"/>
          <p:cNvSpPr/>
          <p:nvPr/>
        </p:nvSpPr>
        <p:spPr>
          <a:xfrm>
            <a:off x="4840943" y="4916345"/>
            <a:ext cx="720080" cy="287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01437" y="5563983"/>
            <a:ext cx="3121367" cy="369332"/>
          </a:xfrm>
          <a:prstGeom prst="rect">
            <a:avLst/>
          </a:prstGeom>
          <a:noFill/>
        </p:spPr>
        <p:txBody>
          <a:bodyPr wrap="none" rtlCol="0">
            <a:spAutoFit/>
          </a:bodyPr>
          <a:lstStyle/>
          <a:p>
            <a:r>
              <a:rPr lang="en-GB" dirty="0"/>
              <a:t>The SHM is then described by: </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3551388" y="5466129"/>
                <a:ext cx="309802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e>
                          </m:d>
                        </m:e>
                      </m:func>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551388" y="5466129"/>
                <a:ext cx="3098028" cy="492443"/>
              </a:xfrm>
              <a:prstGeom prst="rect">
                <a:avLst/>
              </a:prstGeom>
              <a:blipFill>
                <a:blip r:embed="rId7"/>
                <a:stretch>
                  <a:fillRect/>
                </a:stretch>
              </a:blipFill>
            </p:spPr>
            <p:txBody>
              <a:bodyPr/>
              <a:lstStyle/>
              <a:p>
                <a:r>
                  <a:rPr lang="en-US">
                    <a:noFill/>
                  </a:rPr>
                  <a:t> </a:t>
                </a:r>
              </a:p>
            </p:txBody>
          </p:sp>
        </mc:Fallback>
      </mc:AlternateContent>
      <p:sp>
        <p:nvSpPr>
          <p:cNvPr id="22" name="TextBox 21"/>
          <p:cNvSpPr txBox="1"/>
          <p:nvPr/>
        </p:nvSpPr>
        <p:spPr>
          <a:xfrm>
            <a:off x="730021" y="6179762"/>
            <a:ext cx="7488832" cy="646331"/>
          </a:xfrm>
          <a:prstGeom prst="rect">
            <a:avLst/>
          </a:prstGeom>
          <a:noFill/>
        </p:spPr>
        <p:txBody>
          <a:bodyPr wrap="square" rtlCol="0">
            <a:spAutoFit/>
          </a:bodyPr>
          <a:lstStyle/>
          <a:p>
            <a:r>
              <a:rPr lang="en-GB" b="1" dirty="0">
                <a:solidFill>
                  <a:srgbClr val="FF0000"/>
                </a:solidFill>
              </a:rPr>
              <a:t>Warning:</a:t>
            </a:r>
            <a:r>
              <a:rPr lang="en-GB" dirty="0"/>
              <a:t> For only one SHM, we don’t mind of the phase offset. But take care if more that one SHM are studied ! </a:t>
            </a:r>
            <a:endParaRPr lang="en-US" dirty="0"/>
          </a:p>
        </p:txBody>
      </p:sp>
      <p:sp>
        <p:nvSpPr>
          <p:cNvPr id="16" name="TextBox 15">
            <a:extLst>
              <a:ext uri="{FF2B5EF4-FFF2-40B4-BE49-F238E27FC236}">
                <a16:creationId xmlns:a16="http://schemas.microsoft.com/office/drawing/2014/main" id="{D9D7B593-441C-42A9-8CBD-5E38CF925E29}"/>
              </a:ext>
            </a:extLst>
          </p:cNvPr>
          <p:cNvSpPr txBox="1"/>
          <p:nvPr/>
        </p:nvSpPr>
        <p:spPr>
          <a:xfrm>
            <a:off x="4024347" y="2332383"/>
            <a:ext cx="4806690" cy="646331"/>
          </a:xfrm>
          <a:prstGeom prst="rect">
            <a:avLst/>
          </a:prstGeom>
          <a:noFill/>
        </p:spPr>
        <p:txBody>
          <a:bodyPr wrap="square" rtlCol="0">
            <a:spAutoFit/>
          </a:bodyPr>
          <a:lstStyle/>
          <a:p>
            <a:r>
              <a:rPr lang="en-GB" dirty="0"/>
              <a:t>Phase at origin of the SHM (unit: rad), also named “phase offset” </a:t>
            </a:r>
            <a:endParaRPr lang="en-US" dirty="0"/>
          </a:p>
        </p:txBody>
      </p:sp>
    </p:spTree>
    <p:extLst>
      <p:ext uri="{BB962C8B-B14F-4D97-AF65-F5344CB8AC3E}">
        <p14:creationId xmlns:p14="http://schemas.microsoft.com/office/powerpoint/2010/main" val="369537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2" grpId="0"/>
      <p:bldP spid="14" grpId="0" animBg="1"/>
      <p:bldP spid="20" grpId="0"/>
      <p:bldP spid="21" grpId="0"/>
      <p:bldP spid="22"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61" y="-93365"/>
            <a:ext cx="8229600" cy="1143000"/>
          </a:xfrm>
        </p:spPr>
        <p:txBody>
          <a:bodyPr/>
          <a:lstStyle/>
          <a:p>
            <a:r>
              <a:rPr lang="en-GB" sz="4000" dirty="0"/>
              <a:t>Phase (or phase angle) of a SHM</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49</a:t>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195736" y="97313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2195736" y="973138"/>
                <a:ext cx="3875933" cy="492443"/>
              </a:xfrm>
              <a:prstGeom prst="rect">
                <a:avLst/>
              </a:prstGeom>
              <a:blipFill>
                <a:blip r:embed="rId2"/>
                <a:stretch>
                  <a:fillRect/>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1470B39C-0CA5-46D6-A5CE-647863E22A84}"/>
              </a:ext>
            </a:extLst>
          </p:cNvPr>
          <p:cNvSpPr/>
          <p:nvPr/>
        </p:nvSpPr>
        <p:spPr>
          <a:xfrm rot="16200000">
            <a:off x="5112060" y="1104841"/>
            <a:ext cx="216024" cy="144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3A96FF-0DE5-40F2-A568-25C053E302FC}"/>
              </a:ext>
            </a:extLst>
          </p:cNvPr>
          <p:cNvSpPr txBox="1"/>
          <p:nvPr/>
        </p:nvSpPr>
        <p:spPr>
          <a:xfrm>
            <a:off x="4310257" y="2132856"/>
            <a:ext cx="2422331" cy="1477328"/>
          </a:xfrm>
          <a:prstGeom prst="rect">
            <a:avLst/>
          </a:prstGeom>
          <a:noFill/>
        </p:spPr>
        <p:txBody>
          <a:bodyPr wrap="square" rtlCol="0">
            <a:spAutoFit/>
          </a:bodyPr>
          <a:lstStyle/>
          <a:p>
            <a:r>
              <a:rPr lang="en-US" dirty="0"/>
              <a:t>The term inside the cosines is an angle, named the “phase” or “phase angle” of the SHM </a:t>
            </a:r>
          </a:p>
        </p:txBody>
      </p:sp>
      <p:sp>
        <p:nvSpPr>
          <p:cNvPr id="11" name="Oval 10">
            <a:extLst>
              <a:ext uri="{FF2B5EF4-FFF2-40B4-BE49-F238E27FC236}">
                <a16:creationId xmlns:a16="http://schemas.microsoft.com/office/drawing/2014/main" id="{CA0B6943-66A2-4340-AF66-AE3AB31FF296}"/>
              </a:ext>
            </a:extLst>
          </p:cNvPr>
          <p:cNvSpPr/>
          <p:nvPr/>
        </p:nvSpPr>
        <p:spPr>
          <a:xfrm>
            <a:off x="2483768" y="4077072"/>
            <a:ext cx="1826489" cy="230425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37CF5B4-907F-4F7B-B678-ED71C73F36EA}"/>
              </a:ext>
            </a:extLst>
          </p:cNvPr>
          <p:cNvCxnSpPr/>
          <p:nvPr/>
        </p:nvCxnSpPr>
        <p:spPr>
          <a:xfrm>
            <a:off x="3419872" y="5301208"/>
            <a:ext cx="2304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CB184B-A14C-41F7-BC90-D7CF316855D1}"/>
              </a:ext>
            </a:extLst>
          </p:cNvPr>
          <p:cNvCxnSpPr/>
          <p:nvPr/>
        </p:nvCxnSpPr>
        <p:spPr>
          <a:xfrm flipV="1">
            <a:off x="3419872" y="4005064"/>
            <a:ext cx="1368152"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517C9E37-AA38-4276-9150-0141A2D8D4EA}"/>
              </a:ext>
            </a:extLst>
          </p:cNvPr>
          <p:cNvSpPr/>
          <p:nvPr/>
        </p:nvSpPr>
        <p:spPr>
          <a:xfrm>
            <a:off x="4627984" y="4245429"/>
            <a:ext cx="286237" cy="1054359"/>
          </a:xfrm>
          <a:custGeom>
            <a:avLst/>
            <a:gdLst>
              <a:gd name="connsiteX0" fmla="*/ 167951 w 286237"/>
              <a:gd name="connsiteY0" fmla="*/ 1054359 h 1054359"/>
              <a:gd name="connsiteX1" fmla="*/ 279918 w 286237"/>
              <a:gd name="connsiteY1" fmla="*/ 513183 h 1054359"/>
              <a:gd name="connsiteX2" fmla="*/ 0 w 286237"/>
              <a:gd name="connsiteY2" fmla="*/ 0 h 1054359"/>
              <a:gd name="connsiteX3" fmla="*/ 0 w 286237"/>
              <a:gd name="connsiteY3" fmla="*/ 0 h 1054359"/>
            </a:gdLst>
            <a:ahLst/>
            <a:cxnLst>
              <a:cxn ang="0">
                <a:pos x="connsiteX0" y="connsiteY0"/>
              </a:cxn>
              <a:cxn ang="0">
                <a:pos x="connsiteX1" y="connsiteY1"/>
              </a:cxn>
              <a:cxn ang="0">
                <a:pos x="connsiteX2" y="connsiteY2"/>
              </a:cxn>
              <a:cxn ang="0">
                <a:pos x="connsiteX3" y="connsiteY3"/>
              </a:cxn>
            </a:cxnLst>
            <a:rect l="l" t="t" r="r" b="b"/>
            <a:pathLst>
              <a:path w="286237" h="1054359">
                <a:moveTo>
                  <a:pt x="167951" y="1054359"/>
                </a:moveTo>
                <a:cubicBezTo>
                  <a:pt x="237930" y="871634"/>
                  <a:pt x="307910" y="688910"/>
                  <a:pt x="279918" y="513183"/>
                </a:cubicBezTo>
                <a:cubicBezTo>
                  <a:pt x="251926" y="33745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0F9EED9-DC2F-47D1-95E8-E6589071881D}"/>
                  </a:ext>
                </a:extLst>
              </p:cNvPr>
              <p:cNvSpPr txBox="1"/>
              <p:nvPr/>
            </p:nvSpPr>
            <p:spPr>
              <a:xfrm>
                <a:off x="5060975" y="4560037"/>
                <a:ext cx="7591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oMath>
                  </m:oMathPara>
                </a14:m>
                <a:endParaRPr lang="en-US" dirty="0"/>
              </a:p>
            </p:txBody>
          </p:sp>
        </mc:Choice>
        <mc:Fallback>
          <p:sp>
            <p:nvSpPr>
              <p:cNvPr id="24" name="TextBox 23">
                <a:extLst>
                  <a:ext uri="{FF2B5EF4-FFF2-40B4-BE49-F238E27FC236}">
                    <a16:creationId xmlns:a16="http://schemas.microsoft.com/office/drawing/2014/main" id="{F0F9EED9-DC2F-47D1-95E8-E6589071881D}"/>
                  </a:ext>
                </a:extLst>
              </p:cNvPr>
              <p:cNvSpPr txBox="1">
                <a:spLocks noRot="1" noChangeAspect="1" noMove="1" noResize="1" noEditPoints="1" noAdjustHandles="1" noChangeArrowheads="1" noChangeShapeType="1" noTextEdit="1"/>
              </p:cNvSpPr>
              <p:nvPr/>
            </p:nvSpPr>
            <p:spPr>
              <a:xfrm>
                <a:off x="5060975" y="4560037"/>
                <a:ext cx="759182" cy="276999"/>
              </a:xfrm>
              <a:prstGeom prst="rect">
                <a:avLst/>
              </a:prstGeom>
              <a:blipFill>
                <a:blip r:embed="rId3"/>
                <a:stretch>
                  <a:fillRect l="-4000" r="-9600" b="-37778"/>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F0099EC5-8A76-4DB9-9D76-4CBF38A09E7E}"/>
              </a:ext>
            </a:extLst>
          </p:cNvPr>
          <p:cNvSpPr/>
          <p:nvPr/>
        </p:nvSpPr>
        <p:spPr>
          <a:xfrm>
            <a:off x="4788024" y="5661248"/>
            <a:ext cx="648072" cy="399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9C3DE7C-D216-4A19-8694-FD20A748C821}"/>
              </a:ext>
            </a:extLst>
          </p:cNvPr>
          <p:cNvSpPr txBox="1"/>
          <p:nvPr/>
        </p:nvSpPr>
        <p:spPr>
          <a:xfrm flipH="1">
            <a:off x="5481206" y="5625846"/>
            <a:ext cx="3220914" cy="646331"/>
          </a:xfrm>
          <a:prstGeom prst="rect">
            <a:avLst/>
          </a:prstGeom>
          <a:noFill/>
        </p:spPr>
        <p:txBody>
          <a:bodyPr wrap="square" rtlCol="0">
            <a:spAutoFit/>
          </a:bodyPr>
          <a:lstStyle/>
          <a:p>
            <a:r>
              <a:rPr lang="en-US" dirty="0"/>
              <a:t>SHM  is related with a uniform circular motion  </a:t>
            </a:r>
          </a:p>
        </p:txBody>
      </p:sp>
      <p:cxnSp>
        <p:nvCxnSpPr>
          <p:cNvPr id="28" name="Straight Arrow Connector 27">
            <a:extLst>
              <a:ext uri="{FF2B5EF4-FFF2-40B4-BE49-F238E27FC236}">
                <a16:creationId xmlns:a16="http://schemas.microsoft.com/office/drawing/2014/main" id="{5C2A592A-ED8E-4C4B-99F4-49703CA74785}"/>
              </a:ext>
            </a:extLst>
          </p:cNvPr>
          <p:cNvCxnSpPr/>
          <p:nvPr/>
        </p:nvCxnSpPr>
        <p:spPr>
          <a:xfrm>
            <a:off x="1979712" y="3610184"/>
            <a:ext cx="648072" cy="635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20DEB9-CF7B-46B6-AB1D-B48FA3199334}"/>
              </a:ext>
            </a:extLst>
          </p:cNvPr>
          <p:cNvSpPr txBox="1"/>
          <p:nvPr/>
        </p:nvSpPr>
        <p:spPr>
          <a:xfrm>
            <a:off x="1139167" y="2920298"/>
            <a:ext cx="1488617" cy="923330"/>
          </a:xfrm>
          <a:prstGeom prst="rect">
            <a:avLst/>
          </a:prstGeom>
          <a:noFill/>
        </p:spPr>
        <p:txBody>
          <a:bodyPr wrap="square" rtlCol="0">
            <a:spAutoFit/>
          </a:bodyPr>
          <a:lstStyle/>
          <a:p>
            <a:r>
              <a:rPr lang="en-US" dirty="0"/>
              <a:t>Reference circle of the SHM </a:t>
            </a:r>
          </a:p>
        </p:txBody>
      </p:sp>
    </p:spTree>
    <p:extLst>
      <p:ext uri="{BB962C8B-B14F-4D97-AF65-F5344CB8AC3E}">
        <p14:creationId xmlns:p14="http://schemas.microsoft.com/office/powerpoint/2010/main" val="411314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5</a:t>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3"/>
          <a:stretch>
            <a:fillRect/>
          </a:stretch>
        </p:blipFill>
        <p:spPr>
          <a:xfrm>
            <a:off x="1403648" y="764704"/>
            <a:ext cx="5215458" cy="338038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86062" y="4873249"/>
                <a:ext cx="3021148" cy="369332"/>
              </a:xfrm>
              <a:prstGeom prst="rect">
                <a:avLst/>
              </a:prstGeom>
              <a:noFill/>
            </p:spPr>
            <p:txBody>
              <a:bodyPr wrap="none" rtlCol="0">
                <a:spAutoFit/>
              </a:bodyPr>
              <a:lstStyle/>
              <a:p>
                <a:r>
                  <a:rPr lang="en-GB" dirty="0"/>
                  <a:t>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a:t> (applied at O):</a:t>
                </a:r>
              </a:p>
            </p:txBody>
          </p:sp>
        </mc:Choice>
        <mc:Fallback xmlns="">
          <p:sp>
            <p:nvSpPr>
              <p:cNvPr id="11" name="TextBox 10"/>
              <p:cNvSpPr txBox="1">
                <a:spLocks noRot="1" noChangeAspect="1" noMove="1" noResize="1" noEditPoints="1" noAdjustHandles="1" noChangeArrowheads="1" noChangeShapeType="1" noTextEdit="1"/>
              </p:cNvSpPr>
              <p:nvPr/>
            </p:nvSpPr>
            <p:spPr>
              <a:xfrm>
                <a:off x="586062" y="4873249"/>
                <a:ext cx="3021148" cy="369332"/>
              </a:xfrm>
              <a:prstGeom prst="rect">
                <a:avLst/>
              </a:prstGeom>
              <a:blipFill>
                <a:blip r:embed="rId4"/>
                <a:stretch>
                  <a:fillRect l="-1613" t="-8197" r="-60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599364" y="4927321"/>
                <a:ext cx="31227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𝑛𝑜</m:t>
                      </m:r>
                      <m:r>
                        <a:rPr lang="en-GB" b="0" i="1" smtClean="0">
                          <a:latin typeface="Cambria Math" panose="02040503050406030204" pitchFamily="18" charset="0"/>
                        </a:rPr>
                        <m:t> </m:t>
                      </m:r>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599364" y="4927321"/>
                <a:ext cx="3122714" cy="276999"/>
              </a:xfrm>
              <a:prstGeom prst="rect">
                <a:avLst/>
              </a:prstGeom>
              <a:blipFill>
                <a:blip r:embed="rId5"/>
                <a:stretch>
                  <a:fillRect l="-585" r="-2144" b="-34783"/>
                </a:stretch>
              </a:blipFill>
            </p:spPr>
            <p:txBody>
              <a:bodyPr/>
              <a:lstStyle/>
              <a:p>
                <a:r>
                  <a:rPr lang="en-US">
                    <a:noFill/>
                  </a:rPr>
                  <a:t> </a:t>
                </a:r>
              </a:p>
            </p:txBody>
          </p:sp>
        </mc:Fallback>
      </mc:AlternateContent>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p:spTree>
    <p:extLst>
      <p:ext uri="{BB962C8B-B14F-4D97-AF65-F5344CB8AC3E}">
        <p14:creationId xmlns:p14="http://schemas.microsoft.com/office/powerpoint/2010/main" val="549489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A102-7EE1-429C-B9BA-4B9CE62567F5}"/>
              </a:ext>
            </a:extLst>
          </p:cNvPr>
          <p:cNvSpPr>
            <a:spLocks noGrp="1"/>
          </p:cNvSpPr>
          <p:nvPr>
            <p:ph type="title"/>
          </p:nvPr>
        </p:nvSpPr>
        <p:spPr>
          <a:xfrm>
            <a:off x="636588" y="2857500"/>
            <a:ext cx="8229600" cy="1143000"/>
          </a:xfrm>
        </p:spPr>
        <p:txBody>
          <a:bodyPr/>
          <a:lstStyle/>
          <a:p>
            <a:r>
              <a:rPr lang="en-US" dirty="0"/>
              <a:t>End of lecture 10</a:t>
            </a:r>
          </a:p>
        </p:txBody>
      </p:sp>
      <p:sp>
        <p:nvSpPr>
          <p:cNvPr id="4" name="Slide Number Placeholder 3">
            <a:extLst>
              <a:ext uri="{FF2B5EF4-FFF2-40B4-BE49-F238E27FC236}">
                <a16:creationId xmlns:a16="http://schemas.microsoft.com/office/drawing/2014/main" id="{5422161B-063C-4309-898B-672B8BD32BB9}"/>
              </a:ext>
            </a:extLst>
          </p:cNvPr>
          <p:cNvSpPr>
            <a:spLocks noGrp="1"/>
          </p:cNvSpPr>
          <p:nvPr>
            <p:ph type="sldNum" sz="quarter" idx="10"/>
          </p:nvPr>
        </p:nvSpPr>
        <p:spPr/>
        <p:txBody>
          <a:bodyPr/>
          <a:lstStyle/>
          <a:p>
            <a:fld id="{41A7B2A6-4997-4D6A-A223-B65D77C6B4A9}" type="slidenum">
              <a:rPr lang="en-US" altLang="zh-CN" smtClean="0"/>
              <a:pPr/>
              <a:t>50</a:t>
            </a:fld>
            <a:endParaRPr lang="en-US" altLang="zh-CN"/>
          </a:p>
        </p:txBody>
      </p:sp>
    </p:spTree>
    <p:extLst>
      <p:ext uri="{BB962C8B-B14F-4D97-AF65-F5344CB8AC3E}">
        <p14:creationId xmlns:p14="http://schemas.microsoft.com/office/powerpoint/2010/main" val="95567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6</a:t>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3"/>
          <a:stretch>
            <a:fillRect/>
          </a:stretch>
        </p:blipFill>
        <p:spPr>
          <a:xfrm>
            <a:off x="1403648" y="764704"/>
            <a:ext cx="5215458" cy="338038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86062" y="4873249"/>
                <a:ext cx="3021148" cy="369332"/>
              </a:xfrm>
              <a:prstGeom prst="rect">
                <a:avLst/>
              </a:prstGeom>
              <a:noFill/>
            </p:spPr>
            <p:txBody>
              <a:bodyPr wrap="none" rtlCol="0">
                <a:spAutoFit/>
              </a:bodyPr>
              <a:lstStyle/>
              <a:p>
                <a:r>
                  <a:rPr lang="en-GB" dirty="0"/>
                  <a:t>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a:t> (applied at O):</a:t>
                </a:r>
              </a:p>
            </p:txBody>
          </p:sp>
        </mc:Choice>
        <mc:Fallback xmlns="">
          <p:sp>
            <p:nvSpPr>
              <p:cNvPr id="11" name="TextBox 10"/>
              <p:cNvSpPr txBox="1">
                <a:spLocks noRot="1" noChangeAspect="1" noMove="1" noResize="1" noEditPoints="1" noAdjustHandles="1" noChangeArrowheads="1" noChangeShapeType="1" noTextEdit="1"/>
              </p:cNvSpPr>
              <p:nvPr/>
            </p:nvSpPr>
            <p:spPr>
              <a:xfrm>
                <a:off x="586062" y="4873249"/>
                <a:ext cx="3021148" cy="369332"/>
              </a:xfrm>
              <a:prstGeom prst="rect">
                <a:avLst/>
              </a:prstGeom>
              <a:blipFill>
                <a:blip r:embed="rId4"/>
                <a:stretch>
                  <a:fillRect l="-1613" t="-8197" r="-60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599364" y="4927321"/>
                <a:ext cx="31227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𝑛𝑜</m:t>
                      </m:r>
                      <m:r>
                        <a:rPr lang="en-GB" b="0" i="1" smtClean="0">
                          <a:latin typeface="Cambria Math" panose="02040503050406030204" pitchFamily="18" charset="0"/>
                        </a:rPr>
                        <m:t> </m:t>
                      </m:r>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599364" y="4927321"/>
                <a:ext cx="3122714" cy="276999"/>
              </a:xfrm>
              <a:prstGeom prst="rect">
                <a:avLst/>
              </a:prstGeom>
              <a:blipFill>
                <a:blip r:embed="rId5"/>
                <a:stretch>
                  <a:fillRect l="-585" r="-2144" b="-34783"/>
                </a:stretch>
              </a:blipFill>
            </p:spPr>
            <p:txBody>
              <a:bodyPr/>
              <a:lstStyle/>
              <a:p>
                <a:r>
                  <a:rPr lang="en-US">
                    <a:noFill/>
                  </a:rPr>
                  <a:t> </a:t>
                </a:r>
              </a:p>
            </p:txBody>
          </p:sp>
        </mc:Fallback>
      </mc:AlternateContent>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586062" y="5416739"/>
                <a:ext cx="4287007" cy="369332"/>
              </a:xfrm>
              <a:prstGeom prst="rect">
                <a:avLst/>
              </a:prstGeom>
              <a:noFill/>
            </p:spPr>
            <p:txBody>
              <a:bodyPr wrap="none" rtlCol="0">
                <a:spAutoFit/>
              </a:bodyPr>
              <a:lstStyle/>
              <a:p>
                <a:r>
                  <a:rPr lang="en-GB" dirty="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US" dirty="0"/>
                  <a:t> (directed toward the </a:t>
                </a:r>
                <a14:m>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𝑧</m:t>
                    </m:r>
                  </m:oMath>
                </a14:m>
                <a:r>
                  <a:rPr lang="en-US" dirty="0"/>
                  <a:t>-direction):</a:t>
                </a:r>
              </a:p>
            </p:txBody>
          </p:sp>
        </mc:Choice>
        <mc:Fallback xmlns="">
          <p:sp>
            <p:nvSpPr>
              <p:cNvPr id="14" name="TextBox 13"/>
              <p:cNvSpPr txBox="1">
                <a:spLocks noRot="1" noChangeAspect="1" noMove="1" noResize="1" noEditPoints="1" noAdjustHandles="1" noChangeArrowheads="1" noChangeShapeType="1" noTextEdit="1"/>
              </p:cNvSpPr>
              <p:nvPr/>
            </p:nvSpPr>
            <p:spPr>
              <a:xfrm>
                <a:off x="586062" y="5416739"/>
                <a:ext cx="4287007" cy="369332"/>
              </a:xfrm>
              <a:prstGeom prst="rect">
                <a:avLst/>
              </a:prstGeom>
              <a:blipFill>
                <a:blip r:embed="rId6"/>
                <a:stretch>
                  <a:fillRect l="-1138" t="-10000" r="-270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60145" y="5473487"/>
                <a:ext cx="28098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960145" y="5473487"/>
                <a:ext cx="2809872" cy="276999"/>
              </a:xfrm>
              <a:prstGeom prst="rect">
                <a:avLst/>
              </a:prstGeom>
              <a:blipFill>
                <a:blip r:embed="rId7"/>
                <a:stretch>
                  <a:fillRect l="-2169" r="-2386"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770017" y="5452398"/>
                <a:ext cx="1028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770017" y="5452398"/>
                <a:ext cx="1028230" cy="276999"/>
              </a:xfrm>
              <a:prstGeom prst="rect">
                <a:avLst/>
              </a:prstGeom>
              <a:blipFill>
                <a:blip r:embed="rId8"/>
                <a:stretch>
                  <a:fillRect l="-6548" t="-43478" r="-2381"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51417" y="5857595"/>
                <a:ext cx="6774868" cy="369332"/>
              </a:xfrm>
              <a:prstGeom prst="rect">
                <a:avLst/>
              </a:prstGeom>
              <a:noFill/>
            </p:spPr>
            <p:txBody>
              <a:bodyPr wrap="none" rtlCol="0">
                <a:spAutoFit/>
              </a:bodyPr>
              <a:lstStyle/>
              <a:p>
                <a:r>
                  <a:rPr lang="en-GB" dirty="0"/>
                  <a:t>where the weight is applied at the center of mass (at distance </a:t>
                </a:r>
                <a14:m>
                  <m:oMath xmlns:m="http://schemas.openxmlformats.org/officeDocument/2006/math">
                    <m:r>
                      <a:rPr lang="en-GB" i="1" dirty="0" smtClean="0">
                        <a:latin typeface="Cambria Math" panose="02040503050406030204" pitchFamily="18" charset="0"/>
                      </a:rPr>
                      <m:t>𝑟</m:t>
                    </m:r>
                  </m:oMath>
                </a14:m>
                <a:r>
                  <a:rPr lang="en-GB" dirty="0"/>
                  <a:t> from O)</a:t>
                </a:r>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51417" y="5857595"/>
                <a:ext cx="6774868" cy="369332"/>
              </a:xfrm>
              <a:prstGeom prst="rect">
                <a:avLst/>
              </a:prstGeom>
              <a:blipFill>
                <a:blip r:embed="rId9"/>
                <a:stretch>
                  <a:fillRect l="-810"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30898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7</a:t>
            </a:fld>
            <a:endParaRPr lang="en-US" altLang="zh-CN"/>
          </a:p>
        </p:txBody>
      </p:sp>
      <p:sp>
        <p:nvSpPr>
          <p:cNvPr id="6" name="TextBox 5"/>
          <p:cNvSpPr txBox="1"/>
          <p:nvPr/>
        </p:nvSpPr>
        <p:spPr>
          <a:xfrm>
            <a:off x="1414294" y="4145093"/>
            <a:ext cx="5852884" cy="369332"/>
          </a:xfrm>
          <a:prstGeom prst="rect">
            <a:avLst/>
          </a:prstGeom>
          <a:noFill/>
        </p:spPr>
        <p:txBody>
          <a:bodyPr wrap="none" rtlCol="0">
            <a:spAutoFit/>
          </a:bodyPr>
          <a:lstStyle/>
          <a:p>
            <a:r>
              <a:rPr lang="en-GB" dirty="0"/>
              <a:t>If the flywheel is not spinning, its falls (along a circular path)</a:t>
            </a:r>
            <a:endParaRPr lang="en-US" dirty="0"/>
          </a:p>
        </p:txBody>
      </p:sp>
      <p:pic>
        <p:nvPicPr>
          <p:cNvPr id="3" name="Picture 2"/>
          <p:cNvPicPr>
            <a:picLocks noChangeAspect="1"/>
          </p:cNvPicPr>
          <p:nvPr/>
        </p:nvPicPr>
        <p:blipFill>
          <a:blip r:embed="rId3"/>
          <a:stretch>
            <a:fillRect/>
          </a:stretch>
        </p:blipFill>
        <p:spPr>
          <a:xfrm>
            <a:off x="1403648" y="764704"/>
            <a:ext cx="5215458" cy="338038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86062" y="4873249"/>
                <a:ext cx="3021148" cy="369332"/>
              </a:xfrm>
              <a:prstGeom prst="rect">
                <a:avLst/>
              </a:prstGeom>
              <a:noFill/>
            </p:spPr>
            <p:txBody>
              <a:bodyPr wrap="none" rtlCol="0">
                <a:spAutoFit/>
              </a:bodyPr>
              <a:lstStyle/>
              <a:p>
                <a:r>
                  <a:rPr lang="en-GB" dirty="0"/>
                  <a:t>Normal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𝑛</m:t>
                        </m:r>
                      </m:e>
                    </m:acc>
                  </m:oMath>
                </a14:m>
                <a:r>
                  <a:rPr lang="en-US" dirty="0"/>
                  <a:t> (applied at O):</a:t>
                </a:r>
              </a:p>
            </p:txBody>
          </p:sp>
        </mc:Choice>
        <mc:Fallback xmlns="">
          <p:sp>
            <p:nvSpPr>
              <p:cNvPr id="11" name="TextBox 10"/>
              <p:cNvSpPr txBox="1">
                <a:spLocks noRot="1" noChangeAspect="1" noMove="1" noResize="1" noEditPoints="1" noAdjustHandles="1" noChangeArrowheads="1" noChangeShapeType="1" noTextEdit="1"/>
              </p:cNvSpPr>
              <p:nvPr/>
            </p:nvSpPr>
            <p:spPr>
              <a:xfrm>
                <a:off x="586062" y="4873249"/>
                <a:ext cx="3021148" cy="369332"/>
              </a:xfrm>
              <a:prstGeom prst="rect">
                <a:avLst/>
              </a:prstGeom>
              <a:blipFill>
                <a:blip r:embed="rId4"/>
                <a:stretch>
                  <a:fillRect l="-1613" t="-8197" r="-60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599364" y="4927321"/>
                <a:ext cx="31227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𝑛𝑜</m:t>
                      </m:r>
                      <m:r>
                        <a:rPr lang="en-GB" b="0" i="1" smtClean="0">
                          <a:latin typeface="Cambria Math" panose="02040503050406030204" pitchFamily="18" charset="0"/>
                        </a:rPr>
                        <m:t> </m:t>
                      </m:r>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599364" y="4927321"/>
                <a:ext cx="3122714" cy="276999"/>
              </a:xfrm>
              <a:prstGeom prst="rect">
                <a:avLst/>
              </a:prstGeom>
              <a:blipFill>
                <a:blip r:embed="rId5"/>
                <a:stretch>
                  <a:fillRect l="-585" r="-2144" b="-34783"/>
                </a:stretch>
              </a:blipFill>
            </p:spPr>
            <p:txBody>
              <a:bodyPr/>
              <a:lstStyle/>
              <a:p>
                <a:r>
                  <a:rPr lang="en-US">
                    <a:noFill/>
                  </a:rPr>
                  <a:t> </a:t>
                </a:r>
              </a:p>
            </p:txBody>
          </p:sp>
        </mc:Fallback>
      </mc:AlternateContent>
      <p:sp>
        <p:nvSpPr>
          <p:cNvPr id="13" name="TextBox 12"/>
          <p:cNvSpPr txBox="1"/>
          <p:nvPr/>
        </p:nvSpPr>
        <p:spPr>
          <a:xfrm>
            <a:off x="586061" y="4503839"/>
            <a:ext cx="5098640" cy="369332"/>
          </a:xfrm>
          <a:prstGeom prst="rect">
            <a:avLst/>
          </a:prstGeom>
          <a:noFill/>
        </p:spPr>
        <p:txBody>
          <a:bodyPr wrap="none" rtlCol="0">
            <a:spAutoFit/>
          </a:bodyPr>
          <a:lstStyle/>
          <a:p>
            <a:r>
              <a:rPr lang="en-GB" dirty="0"/>
              <a:t>We consider the system “flywheel” (the wheel +axis)</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586062" y="5416739"/>
                <a:ext cx="4287007" cy="369332"/>
              </a:xfrm>
              <a:prstGeom prst="rect">
                <a:avLst/>
              </a:prstGeom>
              <a:noFill/>
            </p:spPr>
            <p:txBody>
              <a:bodyPr wrap="none" rtlCol="0">
                <a:spAutoFit/>
              </a:bodyPr>
              <a:lstStyle/>
              <a:p>
                <a:r>
                  <a:rPr lang="en-GB" dirty="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r>
                  <a:rPr lang="en-US" dirty="0"/>
                  <a:t> (directed toward the </a:t>
                </a:r>
                <a14:m>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𝑧</m:t>
                    </m:r>
                  </m:oMath>
                </a14:m>
                <a:r>
                  <a:rPr lang="en-US" dirty="0"/>
                  <a:t>-direction):</a:t>
                </a:r>
              </a:p>
            </p:txBody>
          </p:sp>
        </mc:Choice>
        <mc:Fallback xmlns="">
          <p:sp>
            <p:nvSpPr>
              <p:cNvPr id="14" name="TextBox 13"/>
              <p:cNvSpPr txBox="1">
                <a:spLocks noRot="1" noChangeAspect="1" noMove="1" noResize="1" noEditPoints="1" noAdjustHandles="1" noChangeArrowheads="1" noChangeShapeType="1" noTextEdit="1"/>
              </p:cNvSpPr>
              <p:nvPr/>
            </p:nvSpPr>
            <p:spPr>
              <a:xfrm>
                <a:off x="586062" y="5416739"/>
                <a:ext cx="4287007" cy="369332"/>
              </a:xfrm>
              <a:prstGeom prst="rect">
                <a:avLst/>
              </a:prstGeom>
              <a:blipFill>
                <a:blip r:embed="rId6"/>
                <a:stretch>
                  <a:fillRect l="-1138" t="-10000" r="-270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60145" y="5473487"/>
                <a:ext cx="28098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𝑡𝑜𝑟𝑞𝑢𝑒</m:t>
                      </m:r>
                      <m:r>
                        <a:rPr lang="en-GB" b="0" i="1" smtClean="0">
                          <a:latin typeface="Cambria Math" panose="02040503050406030204" pitchFamily="18" charset="0"/>
                        </a:rPr>
                        <m:t> </m:t>
                      </m:r>
                      <m:r>
                        <a:rPr lang="en-GB" b="0" i="1" smtClean="0">
                          <a:latin typeface="Cambria Math" panose="02040503050406030204" pitchFamily="18" charset="0"/>
                        </a:rPr>
                        <m:t>𝑎𝑏𝑜𝑢𝑡</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𝑝𝑖𝑣𝑜𝑡</m:t>
                      </m:r>
                      <m:r>
                        <a:rPr lang="en-GB" b="0" i="1" smtClean="0">
                          <a:latin typeface="Cambria Math" panose="02040503050406030204" pitchFamily="18" charset="0"/>
                        </a:rPr>
                        <m:t> (</m:t>
                      </m:r>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960145" y="5473487"/>
                <a:ext cx="2809872" cy="276999"/>
              </a:xfrm>
              <a:prstGeom prst="rect">
                <a:avLst/>
              </a:prstGeom>
              <a:blipFill>
                <a:blip r:embed="rId7"/>
                <a:stretch>
                  <a:fillRect l="-2169" r="-2386"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770017" y="5452398"/>
                <a:ext cx="1028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770017" y="5452398"/>
                <a:ext cx="1028230" cy="276999"/>
              </a:xfrm>
              <a:prstGeom prst="rect">
                <a:avLst/>
              </a:prstGeom>
              <a:blipFill>
                <a:blip r:embed="rId8"/>
                <a:stretch>
                  <a:fillRect l="-6548" t="-43478" r="-2381"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51417" y="5857595"/>
                <a:ext cx="6774868" cy="369332"/>
              </a:xfrm>
              <a:prstGeom prst="rect">
                <a:avLst/>
              </a:prstGeom>
              <a:noFill/>
            </p:spPr>
            <p:txBody>
              <a:bodyPr wrap="none" rtlCol="0">
                <a:spAutoFit/>
              </a:bodyPr>
              <a:lstStyle/>
              <a:p>
                <a:r>
                  <a:rPr lang="en-GB" dirty="0"/>
                  <a:t>where the weight is applied at the center of mass (at distance </a:t>
                </a:r>
                <a14:m>
                  <m:oMath xmlns:m="http://schemas.openxmlformats.org/officeDocument/2006/math">
                    <m:r>
                      <a:rPr lang="en-GB" i="1" dirty="0" smtClean="0">
                        <a:latin typeface="Cambria Math" panose="02040503050406030204" pitchFamily="18" charset="0"/>
                      </a:rPr>
                      <m:t>𝑟</m:t>
                    </m:r>
                  </m:oMath>
                </a14:m>
                <a:r>
                  <a:rPr lang="en-GB" dirty="0"/>
                  <a:t> from O)</a:t>
                </a:r>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51417" y="5857595"/>
                <a:ext cx="6774868" cy="369332"/>
              </a:xfrm>
              <a:prstGeom prst="rect">
                <a:avLst/>
              </a:prstGeom>
              <a:blipFill>
                <a:blip r:embed="rId9"/>
                <a:stretch>
                  <a:fillRect l="-810" t="-10000" b="-26667"/>
                </a:stretch>
              </a:blipFill>
            </p:spPr>
            <p:txBody>
              <a:bodyPr/>
              <a:lstStyle/>
              <a:p>
                <a:r>
                  <a:rPr lang="en-US">
                    <a:noFill/>
                  </a:rPr>
                  <a:t> </a:t>
                </a:r>
              </a:p>
            </p:txBody>
          </p:sp>
        </mc:Fallback>
      </mc:AlternateContent>
      <p:sp>
        <p:nvSpPr>
          <p:cNvPr id="18" name="TextBox 17"/>
          <p:cNvSpPr txBox="1"/>
          <p:nvPr/>
        </p:nvSpPr>
        <p:spPr>
          <a:xfrm>
            <a:off x="755576" y="6410291"/>
            <a:ext cx="4870255" cy="369332"/>
          </a:xfrm>
          <a:prstGeom prst="rect">
            <a:avLst/>
          </a:prstGeom>
          <a:noFill/>
        </p:spPr>
        <p:txBody>
          <a:bodyPr wrap="square" rtlCol="0">
            <a:spAutoFit/>
          </a:bodyPr>
          <a:lstStyle/>
          <a:p>
            <a:r>
              <a:rPr lang="en-GB" dirty="0"/>
              <a:t>Net torque on the flywheel about the pivot:  </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4839914" y="6456457"/>
                <a:ext cx="1028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839914" y="6456457"/>
                <a:ext cx="1028230" cy="276999"/>
              </a:xfrm>
              <a:prstGeom prst="rect">
                <a:avLst/>
              </a:prstGeom>
              <a:blipFill>
                <a:blip r:embed="rId10"/>
                <a:stretch>
                  <a:fillRect l="-6509" t="-43478" r="-1775" b="-10870"/>
                </a:stretch>
              </a:blipFill>
            </p:spPr>
            <p:txBody>
              <a:bodyPr/>
              <a:lstStyle/>
              <a:p>
                <a:r>
                  <a:rPr lang="en-US">
                    <a:noFill/>
                  </a:rPr>
                  <a:t> </a:t>
                </a:r>
              </a:p>
            </p:txBody>
          </p:sp>
        </mc:Fallback>
      </mc:AlternateContent>
    </p:spTree>
    <p:extLst>
      <p:ext uri="{BB962C8B-B14F-4D97-AF65-F5344CB8AC3E}">
        <p14:creationId xmlns:p14="http://schemas.microsoft.com/office/powerpoint/2010/main" val="65469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8</a:t>
            </a:fld>
            <a:endParaRPr lang="en-US" altLang="zh-CN"/>
          </a:p>
        </p:txBody>
      </p:sp>
      <p:sp>
        <p:nvSpPr>
          <p:cNvPr id="6" name="TextBox 5"/>
          <p:cNvSpPr txBox="1"/>
          <p:nvPr/>
        </p:nvSpPr>
        <p:spPr>
          <a:xfrm>
            <a:off x="1414294" y="3997522"/>
            <a:ext cx="6613734" cy="369332"/>
          </a:xfrm>
          <a:prstGeom prst="rect">
            <a:avLst/>
          </a:prstGeom>
          <a:noFill/>
        </p:spPr>
        <p:txBody>
          <a:bodyPr wrap="none" rtlCol="0">
            <a:spAutoFit/>
          </a:bodyPr>
          <a:lstStyle/>
          <a:p>
            <a:r>
              <a:rPr lang="en-GB" dirty="0"/>
              <a:t>If the flywheel is not spinning initially, its falls (along a circular path)</a:t>
            </a:r>
            <a:endParaRPr lang="en-US" dirty="0"/>
          </a:p>
        </p:txBody>
      </p:sp>
      <p:pic>
        <p:nvPicPr>
          <p:cNvPr id="3" name="Picture 2"/>
          <p:cNvPicPr>
            <a:picLocks noChangeAspect="1"/>
          </p:cNvPicPr>
          <p:nvPr/>
        </p:nvPicPr>
        <p:blipFill>
          <a:blip r:embed="rId3"/>
          <a:stretch>
            <a:fillRect/>
          </a:stretch>
        </p:blipFill>
        <p:spPr>
          <a:xfrm>
            <a:off x="1403648" y="617133"/>
            <a:ext cx="5215458" cy="3380389"/>
          </a:xfrm>
          <a:prstGeom prst="rect">
            <a:avLst/>
          </a:prstGeom>
        </p:spPr>
      </p:pic>
      <p:sp>
        <p:nvSpPr>
          <p:cNvPr id="18" name="TextBox 17"/>
          <p:cNvSpPr txBox="1"/>
          <p:nvPr/>
        </p:nvSpPr>
        <p:spPr>
          <a:xfrm>
            <a:off x="539552" y="4489621"/>
            <a:ext cx="4870255" cy="369332"/>
          </a:xfrm>
          <a:prstGeom prst="rect">
            <a:avLst/>
          </a:prstGeom>
          <a:noFill/>
        </p:spPr>
        <p:txBody>
          <a:bodyPr wrap="square" rtlCol="0">
            <a:spAutoFit/>
          </a:bodyPr>
          <a:lstStyle/>
          <a:p>
            <a:r>
              <a:rPr lang="en-GB" dirty="0"/>
              <a:t>Net torque on the flywheel:  </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3203848" y="4545547"/>
                <a:ext cx="1028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𝑤</m:t>
                          </m:r>
                        </m:e>
                      </m:acc>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203848" y="4545547"/>
                <a:ext cx="1028230" cy="276999"/>
              </a:xfrm>
              <a:prstGeom prst="rect">
                <a:avLst/>
              </a:prstGeom>
              <a:blipFill>
                <a:blip r:embed="rId4"/>
                <a:stretch>
                  <a:fillRect l="-6548" t="-46667" r="-2381"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316550" y="4987334"/>
                <a:ext cx="685379" cy="312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0</m:t>
                          </m:r>
                        </m:e>
                      </m:ac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316550" y="4987334"/>
                <a:ext cx="685379" cy="312458"/>
              </a:xfrm>
              <a:prstGeom prst="rect">
                <a:avLst/>
              </a:prstGeom>
              <a:blipFill>
                <a:blip r:embed="rId5"/>
                <a:stretch>
                  <a:fillRect l="-7080" r="-7080" b="-19608"/>
                </a:stretch>
              </a:blipFill>
            </p:spPr>
            <p:txBody>
              <a:bodyPr/>
              <a:lstStyle/>
              <a:p>
                <a:r>
                  <a:rPr lang="en-US">
                    <a:noFill/>
                  </a:rPr>
                  <a:t> </a:t>
                </a:r>
              </a:p>
            </p:txBody>
          </p:sp>
        </mc:Fallback>
      </mc:AlternateContent>
      <p:sp>
        <p:nvSpPr>
          <p:cNvPr id="7" name="TextBox 6"/>
          <p:cNvSpPr txBox="1"/>
          <p:nvPr/>
        </p:nvSpPr>
        <p:spPr>
          <a:xfrm>
            <a:off x="755576" y="4941168"/>
            <a:ext cx="3659976" cy="369332"/>
          </a:xfrm>
          <a:prstGeom prst="rect">
            <a:avLst/>
          </a:prstGeom>
          <a:noFill/>
        </p:spPr>
        <p:txBody>
          <a:bodyPr wrap="none" rtlCol="0">
            <a:spAutoFit/>
          </a:bodyPr>
          <a:lstStyle/>
          <a:p>
            <a:r>
              <a:rPr lang="en-GB" dirty="0"/>
              <a:t>If the wheel is not spinning initially : </a:t>
            </a:r>
            <a:endParaRPr lang="en-US" dirty="0"/>
          </a:p>
        </p:txBody>
      </p:sp>
      <p:sp>
        <p:nvSpPr>
          <p:cNvPr id="8" name="TextBox 7"/>
          <p:cNvSpPr txBox="1"/>
          <p:nvPr/>
        </p:nvSpPr>
        <p:spPr>
          <a:xfrm flipH="1">
            <a:off x="4617719" y="4499828"/>
            <a:ext cx="3424932" cy="369332"/>
          </a:xfrm>
          <a:prstGeom prst="rect">
            <a:avLst/>
          </a:prstGeom>
          <a:noFill/>
        </p:spPr>
        <p:txBody>
          <a:bodyPr wrap="square" rtlCol="0">
            <a:spAutoFit/>
          </a:bodyPr>
          <a:lstStyle/>
          <a:p>
            <a:r>
              <a:rPr lang="en-GB" dirty="0"/>
              <a:t>directed in the +y-direction</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440110" y="5438881"/>
                <a:ext cx="7142533" cy="369332"/>
              </a:xfrm>
              <a:prstGeom prst="rect">
                <a:avLst/>
              </a:prstGeom>
              <a:noFill/>
            </p:spPr>
            <p:txBody>
              <a:bodyPr wrap="none" rtlCol="0">
                <a:spAutoFit/>
              </a:bodyPr>
              <a:lstStyle/>
              <a:p>
                <a:r>
                  <a:rPr lang="en-GB" dirty="0"/>
                  <a:t>The change of its angular momentum during </a:t>
                </a:r>
                <a14:m>
                  <m:oMath xmlns:m="http://schemas.openxmlformats.org/officeDocument/2006/math">
                    <m:r>
                      <a:rPr lang="en-GB" b="0" i="1" smtClean="0">
                        <a:latin typeface="Cambria Math" panose="02040503050406030204" pitchFamily="18" charset="0"/>
                      </a:rPr>
                      <m:t>𝑑𝑡</m:t>
                    </m:r>
                  </m:oMath>
                </a14:m>
                <a:r>
                  <a:rPr lang="en-US" dirty="0"/>
                  <a:t> is directed in +y direction: </a:t>
                </a:r>
              </a:p>
            </p:txBody>
          </p:sp>
        </mc:Choice>
        <mc:Fallback xmlns="">
          <p:sp>
            <p:nvSpPr>
              <p:cNvPr id="9" name="TextBox 8"/>
              <p:cNvSpPr txBox="1">
                <a:spLocks noRot="1" noChangeAspect="1" noMove="1" noResize="1" noEditPoints="1" noAdjustHandles="1" noChangeArrowheads="1" noChangeShapeType="1" noTextEdit="1"/>
              </p:cNvSpPr>
              <p:nvPr/>
            </p:nvSpPr>
            <p:spPr>
              <a:xfrm>
                <a:off x="440110" y="5438881"/>
                <a:ext cx="7142533" cy="369332"/>
              </a:xfrm>
              <a:prstGeom prst="rect">
                <a:avLst/>
              </a:prstGeom>
              <a:blipFill>
                <a:blip r:embed="rId6"/>
                <a:stretch>
                  <a:fillRect l="-68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543824" y="5477023"/>
                <a:ext cx="968407"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𝐿</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𝜏</m:t>
                          </m:r>
                        </m:e>
                      </m:acc>
                      <m:r>
                        <a:rPr lang="en-GB" b="0" i="1" smtClean="0">
                          <a:latin typeface="Cambria Math" panose="02040503050406030204" pitchFamily="18" charset="0"/>
                        </a:rPr>
                        <m:t>𝑑𝑡</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543824" y="5477023"/>
                <a:ext cx="968407" cy="310598"/>
              </a:xfrm>
              <a:prstGeom prst="rect">
                <a:avLst/>
              </a:prstGeom>
              <a:blipFill>
                <a:blip r:embed="rId7"/>
                <a:stretch>
                  <a:fillRect l="-5696" t="-27451" r="-13291" b="-11765"/>
                </a:stretch>
              </a:blipFill>
            </p:spPr>
            <p:txBody>
              <a:bodyPr/>
              <a:lstStyle/>
              <a:p>
                <a:r>
                  <a:rPr lang="en-US">
                    <a:noFill/>
                  </a:rPr>
                  <a:t> </a:t>
                </a:r>
              </a:p>
            </p:txBody>
          </p:sp>
        </mc:Fallback>
      </mc:AlternateContent>
      <p:sp>
        <p:nvSpPr>
          <p:cNvPr id="20" name="Right Arrow 19"/>
          <p:cNvSpPr/>
          <p:nvPr/>
        </p:nvSpPr>
        <p:spPr>
          <a:xfrm>
            <a:off x="807056" y="6377934"/>
            <a:ext cx="504056" cy="41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429182" y="6388141"/>
            <a:ext cx="4365298" cy="369332"/>
          </a:xfrm>
          <a:prstGeom prst="rect">
            <a:avLst/>
          </a:prstGeom>
          <a:noFill/>
        </p:spPr>
        <p:txBody>
          <a:bodyPr wrap="none" rtlCol="0">
            <a:spAutoFit/>
          </a:bodyPr>
          <a:lstStyle/>
          <a:p>
            <a:r>
              <a:rPr lang="en-GB" dirty="0"/>
              <a:t>Rotation around the y-axis (path of free end)</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1295636" y="5793090"/>
                <a:ext cx="5641096" cy="332848"/>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d>
                    <m:r>
                      <a:rPr lang="en-GB" b="0" i="1" smtClean="0">
                        <a:latin typeface="Cambria Math" panose="02040503050406030204" pitchFamily="18" charset="0"/>
                      </a:rPr>
                      <m:t> </m:t>
                    </m:r>
                  </m:oMath>
                </a14:m>
                <a:r>
                  <a:rPr lang="en-US" dirty="0"/>
                  <a:t> increase with the time but its direction remains the same.</a:t>
                </a:r>
              </a:p>
            </p:txBody>
          </p:sp>
        </mc:Choice>
        <mc:Fallback xmlns="">
          <p:sp>
            <p:nvSpPr>
              <p:cNvPr id="23" name="TextBox 22"/>
              <p:cNvSpPr txBox="1">
                <a:spLocks noRot="1" noChangeAspect="1" noMove="1" noResize="1" noEditPoints="1" noAdjustHandles="1" noChangeArrowheads="1" noChangeShapeType="1" noTextEdit="1"/>
              </p:cNvSpPr>
              <p:nvPr/>
            </p:nvSpPr>
            <p:spPr>
              <a:xfrm>
                <a:off x="1295636" y="5793090"/>
                <a:ext cx="5641096" cy="332848"/>
              </a:xfrm>
              <a:prstGeom prst="rect">
                <a:avLst/>
              </a:prstGeom>
              <a:blipFill>
                <a:blip r:embed="rId8"/>
                <a:stretch>
                  <a:fillRect l="-216" t="-12727" r="-1730" b="-36364"/>
                </a:stretch>
              </a:blipFill>
            </p:spPr>
            <p:txBody>
              <a:bodyPr/>
              <a:lstStyle/>
              <a:p>
                <a:r>
                  <a:rPr lang="en-US">
                    <a:noFill/>
                  </a:rPr>
                  <a:t> </a:t>
                </a:r>
              </a:p>
            </p:txBody>
          </p:sp>
        </mc:Fallback>
      </mc:AlternateContent>
    </p:spTree>
    <p:extLst>
      <p:ext uri="{BB962C8B-B14F-4D97-AF65-F5344CB8AC3E}">
        <p14:creationId xmlns:p14="http://schemas.microsoft.com/office/powerpoint/2010/main" val="264627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8118"/>
            <a:ext cx="8229600" cy="1143000"/>
          </a:xfrm>
        </p:spPr>
        <p:txBody>
          <a:bodyPr/>
          <a:lstStyle/>
          <a:p>
            <a:r>
              <a:rPr lang="en-GB" dirty="0"/>
              <a:t>The precession phenomenon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9</a:t>
            </a:fld>
            <a:endParaRPr lang="en-US" altLang="zh-CN"/>
          </a:p>
        </p:txBody>
      </p:sp>
      <p:sp>
        <p:nvSpPr>
          <p:cNvPr id="6" name="TextBox 5"/>
          <p:cNvSpPr txBox="1"/>
          <p:nvPr/>
        </p:nvSpPr>
        <p:spPr>
          <a:xfrm>
            <a:off x="1414294" y="4145093"/>
            <a:ext cx="3484672" cy="369332"/>
          </a:xfrm>
          <a:prstGeom prst="rect">
            <a:avLst/>
          </a:prstGeom>
          <a:noFill/>
        </p:spPr>
        <p:txBody>
          <a:bodyPr wrap="none" rtlCol="0">
            <a:spAutoFit/>
          </a:bodyPr>
          <a:lstStyle/>
          <a:p>
            <a:r>
              <a:rPr lang="en-GB" dirty="0"/>
              <a:t>If the flywheel is spinning initially</a:t>
            </a:r>
            <a:endParaRPr lang="en-US" dirty="0"/>
          </a:p>
        </p:txBody>
      </p:sp>
      <p:pic>
        <p:nvPicPr>
          <p:cNvPr id="15" name="Picture 14"/>
          <p:cNvPicPr>
            <a:picLocks noChangeAspect="1"/>
          </p:cNvPicPr>
          <p:nvPr/>
        </p:nvPicPr>
        <p:blipFill>
          <a:blip r:embed="rId3"/>
          <a:stretch>
            <a:fillRect/>
          </a:stretch>
        </p:blipFill>
        <p:spPr>
          <a:xfrm>
            <a:off x="1295636" y="1001111"/>
            <a:ext cx="3784823" cy="307662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755576" y="4752362"/>
                <a:ext cx="5472608" cy="404791"/>
              </a:xfrm>
              <a:prstGeom prst="rect">
                <a:avLst/>
              </a:prstGeom>
              <a:noFill/>
            </p:spPr>
            <p:txBody>
              <a:bodyPr wrap="square" rtlCol="0">
                <a:spAutoFit/>
              </a:bodyPr>
              <a:lstStyle/>
              <a:p>
                <a:r>
                  <a:rPr lang="en-GB" dirty="0"/>
                  <a:t>Its initial angular momentum is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𝐿</m:t>
                            </m:r>
                          </m:e>
                        </m:acc>
                      </m:e>
                      <m:sub>
                        <m:r>
                          <a:rPr lang="en-GB" b="0" i="1" smtClean="0">
                            <a:latin typeface="Cambria Math" panose="02040503050406030204" pitchFamily="18" charset="0"/>
                          </a:rPr>
                          <m:t>𝑖</m:t>
                        </m:r>
                      </m:sub>
                    </m:sSub>
                    <m:r>
                      <a:rPr lang="en-GB" i="1" smtClean="0">
                        <a:latin typeface="Cambria Math" panose="02040503050406030204" pitchFamily="18" charset="0"/>
                        <a:ea typeface="Cambria Math" panose="02040503050406030204" pitchFamily="18" charset="0"/>
                      </a:rPr>
                      <m:t>≠</m:t>
                    </m:r>
                    <m:acc>
                      <m:accPr>
                        <m:chr m:val="⃗"/>
                        <m:ctrlPr>
                          <a:rPr lang="en-GB"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0</m:t>
                        </m:r>
                      </m:e>
                    </m:acc>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55576" y="4752362"/>
                <a:ext cx="5472608" cy="404791"/>
              </a:xfrm>
              <a:prstGeom prst="rect">
                <a:avLst/>
              </a:prstGeom>
              <a:blipFill>
                <a:blip r:embed="rId4"/>
                <a:stretch>
                  <a:fillRect l="-1002" b="-24242"/>
                </a:stretch>
              </a:blipFill>
            </p:spPr>
            <p:txBody>
              <a:bodyPr/>
              <a:lstStyle/>
              <a:p>
                <a:r>
                  <a:rPr lang="en-US">
                    <a:noFill/>
                  </a:rPr>
                  <a:t> </a:t>
                </a:r>
              </a:p>
            </p:txBody>
          </p:sp>
        </mc:Fallback>
      </mc:AlternateContent>
      <p:cxnSp>
        <p:nvCxnSpPr>
          <p:cNvPr id="13" name="Straight Arrow Connector 12"/>
          <p:cNvCxnSpPr/>
          <p:nvPr/>
        </p:nvCxnSpPr>
        <p:spPr>
          <a:xfrm>
            <a:off x="2987824" y="2708920"/>
            <a:ext cx="2376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32391" y="257042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32391" y="2570420"/>
                <a:ext cx="188128" cy="276999"/>
              </a:xfrm>
              <a:prstGeom prst="rect">
                <a:avLst/>
              </a:prstGeom>
              <a:blipFill>
                <a:blip r:embed="rId5"/>
                <a:stretch>
                  <a:fillRect l="-16129" r="-12903" b="-2222"/>
                </a:stretch>
              </a:blipFill>
            </p:spPr>
            <p:txBody>
              <a:bodyPr/>
              <a:lstStyle/>
              <a:p>
                <a:r>
                  <a:rPr lang="en-US">
                    <a:noFill/>
                  </a:rPr>
                  <a:t> </a:t>
                </a:r>
              </a:p>
            </p:txBody>
          </p:sp>
        </mc:Fallback>
      </mc:AlternateContent>
      <p:cxnSp>
        <p:nvCxnSpPr>
          <p:cNvPr id="17" name="Straight Arrow Connector 16"/>
          <p:cNvCxnSpPr/>
          <p:nvPr/>
        </p:nvCxnSpPr>
        <p:spPr>
          <a:xfrm flipV="1">
            <a:off x="2919521" y="1255157"/>
            <a:ext cx="864096" cy="144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733905" y="989635"/>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33905" y="989635"/>
                <a:ext cx="191526" cy="276999"/>
              </a:xfrm>
              <a:prstGeom prst="rect">
                <a:avLst/>
              </a:prstGeom>
              <a:blipFill>
                <a:blip r:embed="rId6"/>
                <a:stretch>
                  <a:fillRect l="-29032" r="-29032" b="-26087"/>
                </a:stretch>
              </a:blipFill>
            </p:spPr>
            <p:txBody>
              <a:bodyPr/>
              <a:lstStyle/>
              <a:p>
                <a:r>
                  <a:rPr lang="en-US">
                    <a:noFill/>
                  </a:rPr>
                  <a:t> </a:t>
                </a:r>
              </a:p>
            </p:txBody>
          </p:sp>
        </mc:Fallback>
      </mc:AlternateContent>
      <p:cxnSp>
        <p:nvCxnSpPr>
          <p:cNvPr id="24" name="Straight Arrow Connector 23"/>
          <p:cNvCxnSpPr/>
          <p:nvPr/>
        </p:nvCxnSpPr>
        <p:spPr>
          <a:xfrm flipV="1">
            <a:off x="2919521" y="764704"/>
            <a:ext cx="0" cy="18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82736" y="605608"/>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82736" y="605608"/>
                <a:ext cx="173894" cy="276999"/>
              </a:xfrm>
              <a:prstGeom prst="rect">
                <a:avLst/>
              </a:prstGeom>
              <a:blipFill>
                <a:blip r:embed="rId7"/>
                <a:stretch>
                  <a:fillRect l="-17241" r="-13793"/>
                </a:stretch>
              </a:blipFill>
            </p:spPr>
            <p:txBody>
              <a:bodyPr/>
              <a:lstStyle/>
              <a:p>
                <a:r>
                  <a:rPr lang="en-US">
                    <a:noFill/>
                  </a:rPr>
                  <a:t> </a:t>
                </a:r>
              </a:p>
            </p:txBody>
          </p:sp>
        </mc:Fallback>
      </mc:AlternateContent>
      <p:cxnSp>
        <p:nvCxnSpPr>
          <p:cNvPr id="27" name="Straight Arrow Connector 26"/>
          <p:cNvCxnSpPr/>
          <p:nvPr/>
        </p:nvCxnSpPr>
        <p:spPr>
          <a:xfrm flipV="1">
            <a:off x="3733905" y="1430360"/>
            <a:ext cx="589772" cy="1278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220870" y="1147132"/>
                <a:ext cx="1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ea typeface="Cambria Math" panose="02040503050406030204" pitchFamily="18" charset="0"/>
                            </a:rPr>
                            <m:t>𝜏</m:t>
                          </m:r>
                        </m:e>
                      </m:acc>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220870" y="1147132"/>
                <a:ext cx="168443" cy="276999"/>
              </a:xfrm>
              <a:prstGeom prst="rect">
                <a:avLst/>
              </a:prstGeom>
              <a:blipFill>
                <a:blip r:embed="rId8"/>
                <a:stretch>
                  <a:fillRect l="-35714" t="-43478" r="-11071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914494" y="4752362"/>
                <a:ext cx="3736216" cy="402931"/>
              </a:xfrm>
              <a:prstGeom prst="rect">
                <a:avLst/>
              </a:prstGeom>
            </p:spPr>
            <p:txBody>
              <a:bodyPr wrap="none">
                <a:spAutoFit/>
              </a:bodyPr>
              <a:lstStyle/>
              <a:p>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𝐿</m:t>
                            </m:r>
                          </m:e>
                        </m:acc>
                      </m:e>
                      <m:sub>
                        <m:r>
                          <a:rPr lang="en-GB" i="1">
                            <a:latin typeface="Cambria Math" panose="02040503050406030204" pitchFamily="18" charset="0"/>
                          </a:rPr>
                          <m:t>𝑖</m:t>
                        </m:r>
                      </m:sub>
                    </m:sSub>
                  </m:oMath>
                </a14:m>
                <a:r>
                  <a:rPr lang="en-US" dirty="0"/>
                  <a:t> is directed toward the </a:t>
                </a:r>
                <a14:m>
                  <m:oMath xmlns:m="http://schemas.openxmlformats.org/officeDocument/2006/math">
                    <m:r>
                      <a:rPr lang="en-US" i="1" dirty="0" smtClean="0">
                        <a:latin typeface="Cambria Math" panose="02040503050406030204" pitchFamily="18" charset="0"/>
                      </a:rPr>
                      <m:t>+</m:t>
                    </m:r>
                  </m:oMath>
                </a14:m>
                <a:r>
                  <a:rPr lang="en-US" dirty="0"/>
                  <a:t>x-direction </a:t>
                </a:r>
              </a:p>
            </p:txBody>
          </p:sp>
        </mc:Choice>
        <mc:Fallback xmlns="">
          <p:sp>
            <p:nvSpPr>
              <p:cNvPr id="30" name="Rectangle 29"/>
              <p:cNvSpPr>
                <a:spLocks noRot="1" noChangeAspect="1" noMove="1" noResize="1" noEditPoints="1" noAdjustHandles="1" noChangeArrowheads="1" noChangeShapeType="1" noTextEdit="1"/>
              </p:cNvSpPr>
              <p:nvPr/>
            </p:nvSpPr>
            <p:spPr>
              <a:xfrm>
                <a:off x="4914494" y="4752362"/>
                <a:ext cx="3736216" cy="402931"/>
              </a:xfrm>
              <a:prstGeom prst="rect">
                <a:avLst/>
              </a:prstGeom>
              <a:blipFill>
                <a:blip r:embed="rId9"/>
                <a:stretch>
                  <a:fillRect r="-489" b="-24242"/>
                </a:stretch>
              </a:blipFill>
            </p:spPr>
            <p:txBody>
              <a:bodyPr/>
              <a:lstStyle/>
              <a:p>
                <a:r>
                  <a:rPr lang="en-US">
                    <a:noFill/>
                  </a:rPr>
                  <a:t> </a:t>
                </a:r>
              </a:p>
            </p:txBody>
          </p:sp>
        </mc:Fallback>
      </mc:AlternateContent>
    </p:spTree>
    <p:extLst>
      <p:ext uri="{BB962C8B-B14F-4D97-AF65-F5344CB8AC3E}">
        <p14:creationId xmlns:p14="http://schemas.microsoft.com/office/powerpoint/2010/main" val="1863821370"/>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161320</TotalTime>
  <Words>4823</Words>
  <Application>Microsoft Office PowerPoint</Application>
  <PresentationFormat>On-screen Show (4:3)</PresentationFormat>
  <Paragraphs>529</Paragraphs>
  <Slides>50</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50</vt:i4>
      </vt:variant>
    </vt:vector>
  </HeadingPairs>
  <TitlesOfParts>
    <vt:vector size="55" baseType="lpstr">
      <vt:lpstr>Arial</vt:lpstr>
      <vt:lpstr>Cambria Math</vt:lpstr>
      <vt:lpstr>Times New Roman</vt:lpstr>
      <vt:lpstr>自定义设计方案</vt:lpstr>
      <vt:lpstr>默认设计模板</vt:lpstr>
      <vt:lpstr>University physics, classical mechanics, Lecture 10. Still Lesson 7: Rotation of rigid bodies</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The precession phenomenon </vt:lpstr>
      <vt:lpstr>Precession angular speed</vt:lpstr>
      <vt:lpstr>Precession angular speed</vt:lpstr>
      <vt:lpstr>Precession angular speed</vt:lpstr>
      <vt:lpstr>Precession angular speed</vt:lpstr>
      <vt:lpstr>Precession angular speed</vt:lpstr>
      <vt:lpstr>Principle of gyroscope</vt:lpstr>
      <vt:lpstr>Precession of planets</vt:lpstr>
      <vt:lpstr>Summary</vt:lpstr>
      <vt:lpstr>Summary</vt:lpstr>
      <vt:lpstr>Summary</vt:lpstr>
      <vt:lpstr>Summary</vt:lpstr>
      <vt:lpstr>Summary</vt:lpstr>
      <vt:lpstr>Summary</vt:lpstr>
      <vt:lpstr>End of lesson 7</vt:lpstr>
      <vt:lpstr>Lesson 8: About the simple harmonic motion</vt:lpstr>
      <vt:lpstr>Harmonic oscillations are a big topic in Physics</vt:lpstr>
      <vt:lpstr>Introduction: different kinds of periodic motion</vt:lpstr>
      <vt:lpstr>Introduction: different kinds of periodic motion</vt:lpstr>
      <vt:lpstr>Introduction: different kinds of periodic motion</vt:lpstr>
      <vt:lpstr>Introduction: different kinds of periodic motion</vt:lpstr>
      <vt:lpstr>Summary: About a periodic motion</vt:lpstr>
      <vt:lpstr>Description of a simple harmonic motion (SHM)</vt:lpstr>
      <vt:lpstr>Description of a simple harmonic motion (SHM)</vt:lpstr>
      <vt:lpstr>Description of a simple harmonic motion (SHM)</vt:lpstr>
      <vt:lpstr>Description of a simple harmonic motion (SHM)</vt:lpstr>
      <vt:lpstr>PowerPoint Presentation</vt:lpstr>
      <vt:lpstr>PowerPoint Presentation</vt:lpstr>
      <vt:lpstr>Description of a simple harmonic motion (SHM)</vt:lpstr>
      <vt:lpstr>Description of a simple harmonic motion (SHM)</vt:lpstr>
      <vt:lpstr>About the period of a SHM</vt:lpstr>
      <vt:lpstr>Phase of a SHM</vt:lpstr>
      <vt:lpstr>Phase (or phase angle) of a SHM</vt:lpstr>
      <vt:lpstr>Phase (or phase angle) of a SHM</vt:lpstr>
      <vt:lpstr>End of lecture 10</vt:lpstr>
    </vt:vector>
  </TitlesOfParts>
  <Company>江南大学物理系理学院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Paul Briard</cp:lastModifiedBy>
  <cp:revision>1397</cp:revision>
  <dcterms:created xsi:type="dcterms:W3CDTF">2005-09-11T15:39:18Z</dcterms:created>
  <dcterms:modified xsi:type="dcterms:W3CDTF">2022-03-23T12:40:23Z</dcterms:modified>
</cp:coreProperties>
</file>