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showSpecialPlsOnTitleSld="0">
  <p:sldMasterIdLst>
    <p:sldMasterId id="2147483648" r:id="rId1"/>
    <p:sldMasterId id="2147483660" r:id="rId3"/>
  </p:sldMasterIdLst>
  <p:notesMasterIdLst>
    <p:notesMasterId r:id="rId5"/>
  </p:notesMasterIdLst>
  <p:sldIdLst>
    <p:sldId id="1453" r:id="rId4"/>
    <p:sldId id="1556" r:id="rId6"/>
    <p:sldId id="1620" r:id="rId7"/>
    <p:sldId id="1619" r:id="rId8"/>
    <p:sldId id="1621" r:id="rId9"/>
    <p:sldId id="1617" r:id="rId10"/>
    <p:sldId id="1618" r:id="rId11"/>
    <p:sldId id="1557" r:id="rId12"/>
    <p:sldId id="1558" r:id="rId13"/>
    <p:sldId id="1559" r:id="rId14"/>
    <p:sldId id="1622" r:id="rId15"/>
    <p:sldId id="1623" r:id="rId16"/>
    <p:sldId id="1560" r:id="rId17"/>
    <p:sldId id="1624" r:id="rId18"/>
    <p:sldId id="1561" r:id="rId19"/>
    <p:sldId id="1562" r:id="rId20"/>
    <p:sldId id="1626" r:id="rId21"/>
    <p:sldId id="1563" r:id="rId22"/>
    <p:sldId id="1566" r:id="rId23"/>
    <p:sldId id="1627" r:id="rId24"/>
    <p:sldId id="1628" r:id="rId25"/>
    <p:sldId id="1629" r:id="rId26"/>
    <p:sldId id="1630" r:id="rId27"/>
    <p:sldId id="1567" r:id="rId28"/>
    <p:sldId id="1564" r:id="rId29"/>
    <p:sldId id="1631" r:id="rId30"/>
    <p:sldId id="1565" r:id="rId31"/>
    <p:sldId id="1632" r:id="rId32"/>
    <p:sldId id="1634" r:id="rId33"/>
    <p:sldId id="1568" r:id="rId34"/>
    <p:sldId id="1633" r:id="rId35"/>
    <p:sldId id="1569" r:id="rId36"/>
    <p:sldId id="1570" r:id="rId37"/>
    <p:sldId id="1571" r:id="rId38"/>
    <p:sldId id="1637" r:id="rId39"/>
    <p:sldId id="1638" r:id="rId40"/>
    <p:sldId id="1635" r:id="rId41"/>
    <p:sldId id="1572" r:id="rId42"/>
    <p:sldId id="1573" r:id="rId43"/>
    <p:sldId id="1640" r:id="rId44"/>
    <p:sldId id="1639" r:id="rId45"/>
    <p:sldId id="1641" r:id="rId46"/>
    <p:sldId id="1575" r:id="rId47"/>
    <p:sldId id="1642" r:id="rId48"/>
    <p:sldId id="1643" r:id="rId49"/>
    <p:sldId id="1583" r:id="rId50"/>
    <p:sldId id="1644" r:id="rId51"/>
    <p:sldId id="1645" r:id="rId52"/>
    <p:sldId id="1646" r:id="rId53"/>
    <p:sldId id="1647" r:id="rId54"/>
    <p:sldId id="1584" r:id="rId55"/>
    <p:sldId id="1649" r:id="rId56"/>
    <p:sldId id="1585" r:id="rId57"/>
    <p:sldId id="1648" r:id="rId58"/>
    <p:sldId id="1650" r:id="rId59"/>
    <p:sldId id="1586" r:id="rId60"/>
    <p:sldId id="1587" r:id="rId61"/>
    <p:sldId id="1578" r:id="rId62"/>
    <p:sldId id="1652" r:id="rId63"/>
    <p:sldId id="1651" r:id="rId64"/>
    <p:sldId id="1653" r:id="rId65"/>
    <p:sldId id="1579" r:id="rId66"/>
    <p:sldId id="1580" r:id="rId67"/>
    <p:sldId id="1654" r:id="rId68"/>
    <p:sldId id="1581" r:id="rId69"/>
    <p:sldId id="1655" r:id="rId70"/>
    <p:sldId id="1656" r:id="rId71"/>
    <p:sldId id="1582" r:id="rId72"/>
    <p:sldId id="1588" r:id="rId73"/>
    <p:sldId id="1657" r:id="rId74"/>
    <p:sldId id="1589" r:id="rId75"/>
    <p:sldId id="1590" r:id="rId76"/>
    <p:sldId id="1658" r:id="rId77"/>
    <p:sldId id="1592" r:id="rId78"/>
    <p:sldId id="1593" r:id="rId79"/>
    <p:sldId id="1595" r:id="rId80"/>
    <p:sldId id="1597" r:id="rId81"/>
    <p:sldId id="1660" r:id="rId82"/>
    <p:sldId id="1661" r:id="rId83"/>
    <p:sldId id="1659" r:id="rId84"/>
    <p:sldId id="1596" r:id="rId85"/>
    <p:sldId id="1598" r:id="rId86"/>
    <p:sldId id="1599" r:id="rId87"/>
    <p:sldId id="1662" r:id="rId88"/>
    <p:sldId id="1663" r:id="rId89"/>
    <p:sldId id="1605" r:id="rId90"/>
    <p:sldId id="1606" r:id="rId91"/>
    <p:sldId id="1665" r:id="rId92"/>
    <p:sldId id="1666" r:id="rId93"/>
    <p:sldId id="1607" r:id="rId94"/>
    <p:sldId id="1664" r:id="rId95"/>
    <p:sldId id="1684" r:id="rId96"/>
    <p:sldId id="1686" r:id="rId97"/>
    <p:sldId id="1688" r:id="rId98"/>
    <p:sldId id="1687" r:id="rId99"/>
    <p:sldId id="1689" r:id="rId100"/>
    <p:sldId id="1685" r:id="rId101"/>
    <p:sldId id="1668" r:id="rId102"/>
    <p:sldId id="1670" r:id="rId103"/>
    <p:sldId id="1669" r:id="rId104"/>
    <p:sldId id="1671" r:id="rId105"/>
    <p:sldId id="1667" r:id="rId106"/>
    <p:sldId id="1674" r:id="rId107"/>
    <p:sldId id="1672" r:id="rId108"/>
    <p:sldId id="1673" r:id="rId109"/>
    <p:sldId id="1600" r:id="rId110"/>
    <p:sldId id="1612" r:id="rId111"/>
    <p:sldId id="1675" r:id="rId112"/>
    <p:sldId id="1677" r:id="rId113"/>
    <p:sldId id="1676" r:id="rId114"/>
    <p:sldId id="1610" r:id="rId115"/>
    <p:sldId id="1678" r:id="rId116"/>
    <p:sldId id="1611" r:id="rId117"/>
    <p:sldId id="1679" r:id="rId118"/>
    <p:sldId id="1601" r:id="rId119"/>
    <p:sldId id="1681" r:id="rId120"/>
    <p:sldId id="1680" r:id="rId121"/>
    <p:sldId id="1682" r:id="rId122"/>
    <p:sldId id="1683" r:id="rId1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FF9933"/>
    <a:srgbClr val="6699FF"/>
    <a:srgbClr val="97FFFF"/>
    <a:srgbClr val="660066"/>
    <a:srgbClr val="9900FF"/>
    <a:srgbClr val="000066"/>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5455" autoAdjust="0"/>
  </p:normalViewPr>
  <p:slideViewPr>
    <p:cSldViewPr>
      <p:cViewPr varScale="1">
        <p:scale>
          <a:sx n="71" d="100"/>
          <a:sy n="71" d="100"/>
        </p:scale>
        <p:origin x="1854" y="82"/>
      </p:cViewPr>
      <p:guideLst>
        <p:guide orient="horz" pos="3174"/>
        <p:guide pos="2913"/>
      </p:guideLst>
    </p:cSldViewPr>
  </p:slideViewPr>
  <p:outlineViewPr>
    <p:cViewPr>
      <p:scale>
        <a:sx n="33" d="100"/>
        <a:sy n="33" d="100"/>
      </p:scale>
      <p:origin x="0" y="678"/>
    </p:cViewPr>
  </p:outlineViewPr>
  <p:notesTextViewPr>
    <p:cViewPr>
      <p:scale>
        <a:sx n="100" d="100"/>
        <a:sy n="100" d="100"/>
      </p:scale>
      <p:origin x="0" y="0"/>
    </p:cViewPr>
  </p:notesTextViewPr>
  <p:sorterViewPr>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6" Type="http://schemas.openxmlformats.org/officeDocument/2006/relationships/tableStyles" Target="tableStyles.xml"/><Relationship Id="rId125" Type="http://schemas.openxmlformats.org/officeDocument/2006/relationships/viewProps" Target="viewProps.xml"/><Relationship Id="rId124" Type="http://schemas.openxmlformats.org/officeDocument/2006/relationships/presProps" Target="presProps.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fld id="{F3F3FF9A-6375-4167-9E9C-744695517489}"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PARLER LENTEMENT: Hello everybody. I wish you had</a:t>
            </a:r>
            <a:r>
              <a:rPr lang="en-GB" baseline="0" dirty="0"/>
              <a:t> nice vacations. </a:t>
            </a:r>
            <a:r>
              <a:rPr lang="en-GB" dirty="0"/>
              <a:t>Let’s continue the lecture about University Physics. Jiajie</a:t>
            </a:r>
            <a:r>
              <a:rPr lang="en-GB" baseline="0" dirty="0"/>
              <a:t> said we will have another two weeks of online lectures, and then I will have the pleasure to meet you face to face. Until I meet you in person, the text of what I say during the lecture is still written at the bellow the slide. This lesson is focused about energy and work, two very important concepts in Physics. Maybe you have already seen them a bit in high school and I will describe them deeply. I will not speak today about all of kinds of energy, but during the whole year, we will discuss about many kinds of energy.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The work </a:t>
            </a:r>
            <a:r>
              <a:rPr lang="en-GB" sz="1200" dirty="0"/>
              <a:t>is a kind of transfer of energy between two bodies, when forces are exerted between these bodies. I say “a kind” because we will</a:t>
            </a:r>
            <a:r>
              <a:rPr lang="en-GB" sz="1200" baseline="0" dirty="0"/>
              <a:t> see later another kind of transfer of energy I don’t describe today.</a:t>
            </a:r>
            <a:endParaRPr lang="en-US" sz="1200" dirty="0"/>
          </a:p>
          <a:p>
            <a:pPr marL="0" marR="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But if all the forces which do work on a body are conservative forces</a:t>
            </a:r>
            <a:r>
              <a:rPr lang="en-GB" baseline="0" dirty="0"/>
              <a:t> then the work done by conservative forces is also the total work.</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And</a:t>
            </a:r>
            <a:r>
              <a:rPr lang="en-GB" baseline="0" dirty="0"/>
              <a:t> in that case, the change of kinetic energy plus the change of potential energy equals zero. Or we can say that the change of the sum of kinetic energy plus potential energy equals zero. You can see that the sum of these both kinds of energy is meaning full in physics.</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The sum of the</a:t>
            </a:r>
            <a:r>
              <a:rPr lang="en-GB" baseline="0" dirty="0"/>
              <a:t> kinetic energy + the potential energy is named the mechanical energy of the body. In this equation, </a:t>
            </a:r>
            <a:r>
              <a:rPr lang="en-GB" baseline="0" dirty="0" err="1"/>
              <a:t>E_k</a:t>
            </a:r>
            <a:r>
              <a:rPr lang="en-GB" baseline="0" dirty="0"/>
              <a:t> is the kinetic energy and </a:t>
            </a:r>
            <a:r>
              <a:rPr lang="en-GB" baseline="0" dirty="0" err="1"/>
              <a:t>E_p</a:t>
            </a:r>
            <a:r>
              <a:rPr lang="en-GB" baseline="0" dirty="0"/>
              <a:t> is the potential energy. We have described two kinds of potential energy. And a body could be submitted to gravitational forces and elastic forces. </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In that situation the potential energy is simply the some of each kind</a:t>
            </a:r>
            <a:r>
              <a:rPr lang="en-GB" baseline="0" dirty="0"/>
              <a:t> of potential energy. </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There</a:t>
            </a:r>
            <a:r>
              <a:rPr lang="en-GB" baseline="0" dirty="0"/>
              <a:t> are others kinds of potential energy, and I will describe them later.</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The change of mechanic energy is describe by this equation. If only conservative forces do</a:t>
            </a:r>
            <a:r>
              <a:rPr lang="en-GB" baseline="0" dirty="0"/>
              <a:t> work on a body, this change of mechanical energy equals 0, the mechanical energy don’t change and stay constant during the motion.</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However, in the previous</a:t>
            </a:r>
            <a:r>
              <a:rPr lang="en-GB" baseline="0" dirty="0"/>
              <a:t> exercise we have ignored the friction. The friction is a non-conservative force. There is no potential energy associated with the friction force. Another example in this example is the force exerted by the hand on the block. This force is also-non conservative.</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The total work done on the block is the sum of the work done by the conservative forces and the work done by the non-conservative forces. I name</a:t>
            </a:r>
            <a:r>
              <a:rPr lang="en-GB" baseline="0" dirty="0"/>
              <a:t> the work done by the non-conservative forces </a:t>
            </a:r>
            <a:r>
              <a:rPr lang="en-GB" baseline="0" dirty="0" err="1"/>
              <a:t>W_other</a:t>
            </a:r>
            <a:r>
              <a:rPr lang="en-GB" baseline="0" dirty="0"/>
              <a:t>.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We know</a:t>
            </a:r>
            <a:r>
              <a:rPr lang="en-GB" baseline="0" dirty="0"/>
              <a:t> that the work done by the conservative forces is minus the change of the potential energy. And the total work is the change of kinetic energy.</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We deduce</a:t>
            </a:r>
            <a:r>
              <a:rPr lang="en-GB" baseline="0" dirty="0"/>
              <a:t> from these 3 equations that the change of kinetic energy + the change of potential energy is the work done by the non-conservative forces.</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For each force exerted on a body, there is an associated work. Last</a:t>
            </a:r>
            <a:r>
              <a:rPr lang="en-GB" baseline="0" dirty="0"/>
              <a:t> time, we have described what is the net force, which is the sum of all the external forces exerted on a body. </a:t>
            </a:r>
            <a:r>
              <a:rPr lang="en-GB" dirty="0"/>
              <a:t>There is a total work associated with the net force exerted on a body.  </a:t>
            </a:r>
            <a:endParaRPr lang="en-US" dirty="0"/>
          </a:p>
          <a:p>
            <a:pPr marL="0" marR="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To summary, we have</a:t>
            </a:r>
            <a:r>
              <a:rPr lang="en-GB" baseline="0" dirty="0"/>
              <a:t> demonstrated in the previous slide that the change of mechanical energy is also the work done by the non-conservative forces on a body. Take care that often we will imagine situation where the friction is ignored, but there is always friction, and this friction is always opposite to the motion. </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The</a:t>
            </a:r>
            <a:r>
              <a:rPr lang="en-GB" baseline="0" dirty="0"/>
              <a:t> work is always a kind of transfer or exchange of energy. When conservative forces do work, there is exchange of energy between the kinetic energy of the body and its potential energy.</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When non conservative forces do work on a body,</a:t>
            </a:r>
            <a:r>
              <a:rPr lang="en-GB" baseline="0" dirty="0"/>
              <a:t> it results in a change of its mechanical energy.</a:t>
            </a:r>
            <a:r>
              <a:rPr lang="en-GB" dirty="0"/>
              <a:t> So,</a:t>
            </a:r>
            <a:r>
              <a:rPr lang="en-GB" baseline="0" dirty="0"/>
              <a:t> this mechanical energy can increase or decrease. </a:t>
            </a:r>
            <a:r>
              <a:rPr lang="en-GB" dirty="0"/>
              <a:t> In that case, where come from the mechanical energy which is gained or where goes the mechanical energy which is lost by the body ? </a:t>
            </a:r>
            <a:endParaRPr lang="en-US" dirty="0"/>
          </a:p>
          <a:p>
            <a:pPr marL="0" marR="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The change</a:t>
            </a:r>
            <a:r>
              <a:rPr lang="en-GB" baseline="0" dirty="0"/>
              <a:t> of the mechanical energy of a body results in a change of its internal energy. The internal energy of a body depends to its temperature. I will not describe you now in details about what is the internal energy, but we will discuss about it later.</a:t>
            </a:r>
            <a:endParaRPr lang="en-US" sz="1200" dirty="0"/>
          </a:p>
          <a:p>
            <a:pPr marL="0" marR="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We have seen</a:t>
            </a:r>
            <a:r>
              <a:rPr lang="en-GB" baseline="0" dirty="0"/>
              <a:t> the change of mechanical energy is the work done by the non-conservative forces. We can put this equation as follows. The change the kinetic energy plus the change of potential energy minus the work done by non-conservative forces equals zero.</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Or</a:t>
            </a:r>
            <a:r>
              <a:rPr lang="en-GB" baseline="0" dirty="0"/>
              <a:t> another form of this equation is as follows. The change of kinetic energy plus the change of potential energy + the change of internal energy equals zero, where </a:t>
            </a:r>
            <a:r>
              <a:rPr lang="en-GB" baseline="0" dirty="0" err="1"/>
              <a:t>delta_U</a:t>
            </a:r>
            <a:r>
              <a:rPr lang="en-GB" baseline="0" dirty="0"/>
              <a:t> is the change of internal energy of the body. This equation is named the law of conservation of energy.</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When a body interact with other bodies</a:t>
            </a:r>
            <a:r>
              <a:rPr lang="en-GB" baseline="0" dirty="0"/>
              <a:t> by the intermediate of forces, its total energy doesn’t change. What change is the amount of kinetic energy, potential energy and internal energy depending to which forces exert a work on a body. This statement could seems strange, but it has been verified. So Lavoisier was right ! Energy is not created, it just change from one kind to another kind.</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Here</a:t>
            </a:r>
            <a:r>
              <a:rPr lang="en-GB" baseline="0" dirty="0"/>
              <a:t> is a summary of the important things to remember about the lesson. First, the work-kinetic energy theorem.  The work done by the conservative force is also minus the change of potential energy. Third, the relation between a conservative force and the gradient of the associated potential energy. And finally about the change mechanical energy and the conservation of the total energy.</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Work is also related with the motion of a body. A force applied to a body call</a:t>
            </a:r>
            <a:r>
              <a:rPr lang="en-GB" baseline="0" dirty="0"/>
              <a:t> </a:t>
            </a:r>
            <a:r>
              <a:rPr lang="en-GB" dirty="0"/>
              <a:t>help the motion of the body, or it</a:t>
            </a:r>
            <a:r>
              <a:rPr lang="en-GB" baseline="0" dirty="0"/>
              <a:t> can be </a:t>
            </a:r>
            <a:r>
              <a:rPr lang="en-GB" dirty="0"/>
              <a:t>resisting to the motion,</a:t>
            </a:r>
            <a:r>
              <a:rPr lang="en-GB" baseline="0" dirty="0"/>
              <a:t> for instance if the direction of the force is opposite to the motion, as for the case of the friction force we have described last time.</a:t>
            </a:r>
            <a:endParaRPr lang="en-US" dirty="0"/>
          </a:p>
          <a:p>
            <a:pPr marL="0" marR="0" indent="0" algn="l" defTabSz="914400" rtl="0" eaLnBrk="0" fontAlgn="base" latinLnBrk="0" hangingPunct="0">
              <a:lnSpc>
                <a:spcPct val="100000"/>
              </a:lnSpc>
              <a:spcBef>
                <a:spcPct val="30000"/>
              </a:spcBef>
              <a:spcAft>
                <a:spcPct val="0"/>
              </a:spcAft>
              <a:buClrTx/>
              <a:buSzTx/>
              <a:buFontTx/>
              <a:buNone/>
              <a:defRPr/>
            </a:pP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Now let’s see few examples. Imagine</a:t>
            </a:r>
            <a:r>
              <a:rPr lang="en-GB" baseline="0" dirty="0"/>
              <a:t> that you push a box on the table with your finger. The force you exert is directed toward the right. The motion is also directed toward the right. In that case, the force you exert on the box helps its motion. In physics, we say</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But</a:t>
            </a:r>
            <a:r>
              <a:rPr lang="en-GB" baseline="0" dirty="0"/>
              <a:t> now, imagine somebody at the other side of the box push it also. You push stronger toward the right, so the box moves toward the right. But the second pushing force directed toward the left don’t help this motion toward the right. It is opposite to the motion on the box. In physics, we say, it </a:t>
            </a:r>
            <a:r>
              <a:rPr lang="en-GB" b="0" dirty="0" err="1"/>
              <a:t>It</a:t>
            </a:r>
            <a:r>
              <a:rPr lang="en-GB" b="0" dirty="0"/>
              <a:t> does a negative work.</a:t>
            </a:r>
            <a:endParaRPr lang="en-US" b="0" dirty="0"/>
          </a:p>
          <a:p>
            <a:pPr marL="0" marR="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I have</a:t>
            </a:r>
            <a:r>
              <a:rPr lang="en-GB" baseline="0" dirty="0"/>
              <a:t> described the pushing forces. But what about the normal forces and the weight of the box. You can see that here, they are directed in directions perpendicular to the motion of the box. They don’t help the motion and they are not opposite to the motion. In physics, we say they don’t do work. </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So here is a first mathematical</a:t>
            </a:r>
            <a:r>
              <a:rPr lang="en-GB" baseline="0" dirty="0"/>
              <a:t> expression of the work. You can see this expression is very simple and describe the work done by a constant force F during a straight line displacement between two position, described by the vector r. The work done by the force F is the scalar product between the force and the displacement. </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a:t>
            </a:r>
            <a:r>
              <a:rPr lang="en-GB" baseline="0" dirty="0"/>
              <a:t> If the constant force and the displacement have same directions, the work done by the force during the displacement is simply the production between their magnitude.</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But in most of case, the direction of the displacement is</a:t>
            </a:r>
            <a:r>
              <a:rPr lang="en-GB" baseline="0" dirty="0"/>
              <a:t> not the direction of the force exerted. Here is an example where a rope exert a tension force on the box. Here the direction of force exerted is not the displacement. The work done by the constant force is the product between the magnitude of the constant force F, the displacement r, and the cosine of the angle theta, which is the angle the force and the displacement.</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Depending to the direction of the force and the displacement, we consider</a:t>
            </a:r>
            <a:r>
              <a:rPr lang="en-GB" baseline="0" dirty="0"/>
              <a:t> 3 kinds of cases. If the work is positive,  its means the force help the motion. We say it does a positive work.</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First let’s describe the contents of the lesson. First, I will describe what is the work in physics</a:t>
            </a:r>
            <a:r>
              <a:rPr lang="en-GB" baseline="0" dirty="0"/>
              <a:t>. Of course, it is not what we call work in our daily life. The work is involved with interactions between bodies, we have described last time by forces.</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If the work is negative,</a:t>
            </a:r>
            <a:r>
              <a:rPr lang="en-GB" baseline="0" dirty="0"/>
              <a:t> the force is resistive to the motion. We say the force does a negative work.</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a:t>
            </a:r>
            <a:r>
              <a:rPr lang="en-GB" baseline="0" dirty="0"/>
              <a:t> And finally, if the work equals zero, the force don’t help the motion and the force isn’t resistive to the motion. In this particular case, the forces and the displacement are directed in perpendicular directions. But there is another possibility. When a force is exerted on a body at rest, its displacement is zero, and then the work done by the force is also zero. In these case, we say “the force doesn’t do work”. </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Here is a little exercise. A weightlifter exert a force upward on a barbell. In the first case, the barbell is at rest. In the second case, the barbell has a displacement described by vector s, the displacement is downward. Please to describe the work done on barbell by the pushing force when it is at rest. Then, please to describe the sign of the work done by the pushing force and by the weight on the barbell when the barbell has the displacement s between </a:t>
            </a:r>
            <a:r>
              <a:rPr lang="en-GB"/>
              <a:t>two positions.</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In the first case, the barbell is at rest. Thus, the work done by the force</a:t>
            </a:r>
            <a:r>
              <a:rPr lang="en-GB" baseline="0" dirty="0"/>
              <a:t> exerted on it is zero because of the expression of the work, which depends on the displacement. The barbell at rest has zero displacement.</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In the second</a:t>
            </a:r>
            <a:r>
              <a:rPr lang="en-GB" baseline="0" dirty="0"/>
              <a:t> situation, the barbell has a displacement downward. The weight w help the motion of the barbell. It does a positive work. The force exerted by the weightlifter is upward, thus it is resistive to the motion. The force exerted by him does a negative work.</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Until</a:t>
            </a:r>
            <a:r>
              <a:rPr lang="en-GB" baseline="0" dirty="0"/>
              <a:t> now, we have considered a constant force exerted during a straight-line displacement. For all other situations, we will have to describe the infinitesimal work done by a force during an infinitesimal displacement. The infinitesimal work is simply the scalar product between the force and the infinitesimal displacement</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The</a:t>
            </a:r>
            <a:r>
              <a:rPr lang="en-GB" baseline="0" dirty="0"/>
              <a:t> infinitesimal work is then the production between the magnitude of the force, the magnitude of the infinitesimal displacement and the cosine of the angle between their directions. </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Imagine a body has</a:t>
            </a:r>
            <a:r>
              <a:rPr lang="en-GB" baseline="0" dirty="0"/>
              <a:t> a certain initial position and a certain final position. The infinitesimal displacement and the force exerted on the body change during the motion. If we sum all of the infinitesimal work together during the motion from the initial position to the final solution we obtain the expression at the right.</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And finally</a:t>
            </a:r>
            <a:r>
              <a:rPr lang="en-GB" baseline="0" dirty="0"/>
              <a:t>, we obtain the expression of the work done by the force F on the body between two positions. Here the force could be not constant, and the displacement could be not a straight-line displacement. This expression will be useful so please to remember it.</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The total work is the work done</a:t>
            </a:r>
            <a:r>
              <a:rPr lang="en-GB" baseline="0" dirty="0"/>
              <a:t> by the net force. It is described in the same way than previously.</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Then I will describe you the work-kinetic</a:t>
            </a:r>
            <a:r>
              <a:rPr lang="en-GB" baseline="0" dirty="0"/>
              <a:t> energy theorem. Certainly, you know already what is the kinetic energy which is related with the mass and the velocity of a body. During the lesson, we will see where the expression of the kinetic energy you know come from</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We know that the</a:t>
            </a:r>
            <a:r>
              <a:rPr lang="en-GB" baseline="0" dirty="0"/>
              <a:t> net force is the sum of the external forces exerted on the body. These forces exerted on the body are named </a:t>
            </a:r>
            <a:r>
              <a:rPr lang="en-GB" baseline="0" dirty="0" err="1"/>
              <a:t>F_i</a:t>
            </a:r>
            <a:r>
              <a:rPr lang="en-GB" baseline="0" dirty="0"/>
              <a:t>. And we can put the symbol of the sum outside the integral, we obtain the expression at the right of the total work. You can see that it is involved with the work done by each of the forces exerted on the body.</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Thus, the total</a:t>
            </a:r>
            <a:r>
              <a:rPr lang="en-GB" baseline="0" dirty="0"/>
              <a:t> work, or “work done by the net force” is simply the sum of all the works done by the forces exerted to the body. This expression will be useful to describe the work done by the forces exerted and by the net force. </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That’s all for the description</a:t>
            </a:r>
            <a:r>
              <a:rPr lang="en-GB" baseline="0" dirty="0"/>
              <a:t> of the work. Now, let’s describe the work-kinetic energy theorem.</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First we know the expression of the infinitesimal work done by the net force. By</a:t>
            </a:r>
            <a:r>
              <a:rPr lang="en-GB" baseline="0" dirty="0"/>
              <a:t> using the Newton second law, we can describe the infinitesimal work in terms of mass and acceleration of the particle.</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Then,</a:t>
            </a:r>
            <a:r>
              <a:rPr lang="en-GB" baseline="0" dirty="0"/>
              <a:t> we can describe the infinitesimal work done by the net force is terms of the tangential acceleration of the particle </a:t>
            </a:r>
            <a:r>
              <a:rPr lang="en-GB" baseline="0" dirty="0" err="1"/>
              <a:t>a_t</a:t>
            </a:r>
            <a:r>
              <a:rPr lang="en-GB" baseline="0" dirty="0"/>
              <a:t>. We have described it few weeks ago. It is the tangential component of the acceleration. Take care about the infinitesimal displacement, we write here its magnitude. The work is a scalar so at the right of the equation we should also have a scalar. </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We know the expression of the tangential acceleration, it</a:t>
            </a:r>
            <a:r>
              <a:rPr lang="en-GB" baseline="0" dirty="0"/>
              <a:t> is the time derivative of the velocity. </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And we know</a:t>
            </a:r>
            <a:r>
              <a:rPr lang="en-GB" baseline="0" dirty="0"/>
              <a:t> that the velocity is the time derivative of the displacement. Then, we obtain the expression of the infinitesimal work done by the net force.</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To describe the total</a:t>
            </a:r>
            <a:r>
              <a:rPr lang="en-GB" baseline="0" dirty="0"/>
              <a:t> work, we just have to sum all of the infinitesimal work in an integral, and we obtain the following expression. It doesn’t matter if you don’t remember this demonstration but you should remember this result because it is the work-kinetic energy theorem.</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a:t>
            </a:r>
            <a:r>
              <a:rPr lang="en-GB" baseline="0" dirty="0"/>
              <a:t> Here is the mathematical expression of the work-kinetic energy theorem. The work done by the net force between two positions is the also the change of kinetic energy of the particle.</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After that, I will describe</a:t>
            </a:r>
            <a:r>
              <a:rPr lang="en-GB" baseline="0" dirty="0"/>
              <a:t> you what is the power. You already know a bit about power, for instance, the power of a car, or the power of an electrical device. Today, we will speak about power associated with the work. </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And here</a:t>
            </a:r>
            <a:r>
              <a:rPr lang="en-GB" baseline="0" dirty="0"/>
              <a:t> is the sentence corresponding to these expressions: </a:t>
            </a:r>
            <a:r>
              <a:rPr lang="en-GB" sz="1200" dirty="0"/>
              <a:t>The total work on a body done by external forces during a displacement between two positions equals the change of kinetic energy of the body.</a:t>
            </a:r>
            <a:endParaRPr lang="en-US" sz="1200" dirty="0"/>
          </a:p>
          <a:p>
            <a:pPr marL="0" marR="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We deduce from</a:t>
            </a:r>
            <a:r>
              <a:rPr lang="en-GB" baseline="0" dirty="0"/>
              <a:t> the work-kinetic energy theorem the expression of the kinetic energy of a body. It is the half of the mass multiplied by the </a:t>
            </a:r>
            <a:r>
              <a:rPr lang="en-GB" baseline="0" dirty="0" err="1"/>
              <a:t>quare</a:t>
            </a:r>
            <a:r>
              <a:rPr lang="en-GB" baseline="0" dirty="0"/>
              <a:t> of its velocity. </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So the work is a kind of transfer of energy from one form</a:t>
            </a:r>
            <a:r>
              <a:rPr lang="en-GB" baseline="0" dirty="0"/>
              <a:t> to another form, where the net force exerted on the body is involved. If the net force does a positive work, the kinety energy of the body has increased. </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If the net force has done a negative work, then</a:t>
            </a:r>
            <a:r>
              <a:rPr lang="en-GB" baseline="0" dirty="0"/>
              <a:t> the kinetic energy of the body has decreased.</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And if the net force didn’t do work. The kinetic energy didn’t change. For instance, you can imagine a body which</a:t>
            </a:r>
            <a:r>
              <a:rPr lang="en-GB" baseline="0" dirty="0"/>
              <a:t> stay at rest.</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Now</a:t>
            </a:r>
            <a:r>
              <a:rPr lang="en-GB" baseline="0" dirty="0"/>
              <a:t>, let’s describe power associated with forces and work. The work done by a force is exerted during a certain time interval. The time rate the work is done is the instantaneous power associated with this work.</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Thus,</a:t>
            </a:r>
            <a:r>
              <a:rPr lang="en-GB" baseline="0" dirty="0"/>
              <a:t> the instantaneous power is the ratio between the infinitesimal work done during an infinitesimal time interval </a:t>
            </a:r>
            <a:r>
              <a:rPr lang="en-GB" baseline="0" dirty="0" err="1"/>
              <a:t>dt</a:t>
            </a:r>
            <a:r>
              <a:rPr lang="en-GB" baseline="0" dirty="0"/>
              <a:t>  and this time interval </a:t>
            </a:r>
            <a:r>
              <a:rPr lang="en-GB" baseline="0" dirty="0" err="1"/>
              <a:t>dt.</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The SI unit of the power</a:t>
            </a:r>
            <a:r>
              <a:rPr lang="en-GB" baseline="0" dirty="0"/>
              <a:t> is the Watt which the symbol is the W. As you can see it is easy to remember that one watt correspond to one joule per second. But take care to don’t confuse the work and the unit of power, the same letter W is used which is quite confusing.</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We can</a:t>
            </a:r>
            <a:r>
              <a:rPr lang="en-GB" baseline="0" dirty="0"/>
              <a:t> also the infinitesimal work as the product between the instantaneous power and the infinitesimal time interval </a:t>
            </a:r>
            <a:r>
              <a:rPr lang="en-GB" baseline="0" dirty="0" err="1"/>
              <a:t>dt.</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And because the velocity is</a:t>
            </a:r>
            <a:r>
              <a:rPr lang="en-GB" baseline="0" dirty="0"/>
              <a:t> the ratio between the </a:t>
            </a:r>
            <a:r>
              <a:rPr lang="en-GB" dirty="0"/>
              <a:t>infinitesimal</a:t>
            </a:r>
            <a:r>
              <a:rPr lang="en-GB" baseline="0" dirty="0"/>
              <a:t> displacement </a:t>
            </a:r>
            <a:r>
              <a:rPr lang="en-GB" baseline="0" dirty="0" err="1"/>
              <a:t>dr</a:t>
            </a:r>
            <a:r>
              <a:rPr lang="en-GB" baseline="0" dirty="0"/>
              <a:t> dans </a:t>
            </a:r>
            <a:r>
              <a:rPr lang="en-GB" baseline="0" dirty="0" err="1"/>
              <a:t>dt</a:t>
            </a:r>
            <a:r>
              <a:rPr lang="en-GB" baseline="0" dirty="0"/>
              <a:t>, we obtain that the power is the scalar product between the force and the </a:t>
            </a:r>
            <a:r>
              <a:rPr lang="en-GB" baseline="0" dirty="0" err="1"/>
              <a:t>velocitity</a:t>
            </a:r>
            <a:r>
              <a:rPr lang="en-GB" baseline="0" dirty="0"/>
              <a:t>.</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And finally</a:t>
            </a:r>
            <a:r>
              <a:rPr lang="en-GB" baseline="0" dirty="0"/>
              <a:t>, I will speak you about the potential energy and how the energy can be conserved. </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So,</a:t>
            </a:r>
            <a:r>
              <a:rPr lang="en-GB" baseline="0" dirty="0"/>
              <a:t> here we have described t</a:t>
            </a:r>
            <a:r>
              <a:rPr lang="en-GB" dirty="0"/>
              <a:t>he power associated with a force acting on a particle.</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We have described what</a:t>
            </a:r>
            <a:r>
              <a:rPr lang="en-GB" baseline="0" dirty="0"/>
              <a:t> is the instantaneous power. Now, we can describe the average power associated with a force acting on a particle.</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The particle moves between two times t1 and t2.</a:t>
            </a:r>
            <a:r>
              <a:rPr lang="en-GB" baseline="0" dirty="0"/>
              <a:t> The time interval between them is </a:t>
            </a:r>
            <a:r>
              <a:rPr lang="en-GB" baseline="0" dirty="0" err="1"/>
              <a:t>delta_t</a:t>
            </a:r>
            <a:r>
              <a:rPr lang="en-GB" baseline="0" dirty="0"/>
              <a:t>. the average power associated with the force F during the motion during the time interval delta _t is the work done by the force divided by the time interval </a:t>
            </a:r>
            <a:r>
              <a:rPr lang="en-GB" baseline="0" dirty="0" err="1"/>
              <a:t>delta_t</a:t>
            </a:r>
            <a:r>
              <a:rPr lang="en-GB" baseline="0" dirty="0"/>
              <a:t>.</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Take</a:t>
            </a:r>
            <a:r>
              <a:rPr lang="en-GB" baseline="0" dirty="0"/>
              <a:t> care to don’t confuse the average power and the instantaneous power. We speak about instantaneous power if the time interval is infinitesimal. </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Take care that sometimes,</a:t>
            </a:r>
            <a:r>
              <a:rPr lang="en-GB" baseline="0" dirty="0"/>
              <a:t> you can find book where the average power is described as follows. But I don’t like this expression because the symbol delta is used to express “a change of”. But here, there is no “change of work”, there is a certain amount of work done by a force.</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And take</a:t>
            </a:r>
            <a:r>
              <a:rPr lang="en-GB" baseline="0" dirty="0"/>
              <a:t> care also, that in any cases, to say “a change of work” is meaningless. The work is not a kind of energy. The work is a kind of transfer of energy.</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And about </a:t>
            </a:r>
            <a:r>
              <a:rPr lang="en-GB" dirty="0" err="1"/>
              <a:t>dW</a:t>
            </a:r>
            <a:r>
              <a:rPr lang="en-GB" baseline="0" dirty="0"/>
              <a:t>, it describes an infinitesimal work or an infinitesimal amount of work done by a force. It don’t describe an infinitesimal change of work, because this is meaningless. </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PARLER LENTEMENT: I have described you the work and the kinetic energy. Now, let’s describe the potential</a:t>
            </a:r>
            <a:r>
              <a:rPr lang="en-GB" baseline="0" dirty="0"/>
              <a:t> energy. When a diver jump in water, he get a certain kinetic energy. </a:t>
            </a:r>
            <a:r>
              <a:rPr lang="en-US" dirty="0"/>
              <a:t>Where the kinetic energy of the diver come from ?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The</a:t>
            </a:r>
            <a:r>
              <a:rPr lang="en-GB" baseline="0" dirty="0"/>
              <a:t> kinetic energy come from the potential energy the diver had. </a:t>
            </a:r>
            <a:r>
              <a:rPr lang="en-US" dirty="0"/>
              <a:t>A potential energy has been transformed in kinetic energy during</a:t>
            </a:r>
            <a:r>
              <a:rPr lang="en-US" baseline="0" dirty="0"/>
              <a:t> the motion of the diver.</a:t>
            </a:r>
            <a:endParaRPr lang="en-US" dirty="0"/>
          </a:p>
          <a:p>
            <a:pPr marL="0" marR="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a:t>
            </a:r>
            <a:r>
              <a:rPr lang="en-US" baseline="0" dirty="0"/>
              <a:t> Maybe you know this</a:t>
            </a:r>
            <a:r>
              <a:rPr lang="en-US" dirty="0"/>
              <a:t> famous sentence of Antoine Lavoisier “</a:t>
            </a:r>
            <a:r>
              <a:rPr lang="en-US" b="0" dirty="0"/>
              <a:t>Nothing is lost, nothing is created, everything is transformed</a:t>
            </a:r>
            <a:r>
              <a:rPr lang="en-US" dirty="0"/>
              <a:t>”. This is true for energy. Energy</a:t>
            </a:r>
            <a:r>
              <a:rPr lang="en-US" baseline="0" dirty="0"/>
              <a:t> is not lost or created. It is just transformed from one kind to another kind.</a:t>
            </a:r>
            <a:r>
              <a:rPr lang="en-US" dirty="0"/>
              <a:t> </a:t>
            </a:r>
            <a:endParaRPr lang="en-US" dirty="0"/>
          </a:p>
          <a:p>
            <a:pPr marL="0" marR="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But first, as an introduction,</a:t>
            </a:r>
            <a:r>
              <a:rPr lang="en-GB" baseline="0" dirty="0"/>
              <a:t> let’s to imagine a little experiment. What happens if a smartphone falls from a table to the ground ? </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There is not</a:t>
            </a:r>
            <a:r>
              <a:rPr lang="en-GB" baseline="0" dirty="0"/>
              <a:t> only one kind of potential energy. In the previous slide, the potential energy was related with the gravitational force exerted on the diver. At the left, a block is pushed toward the left where there is a spring. The spring is then contracted, and if we release the block, it will move toward the right. Here the potential energy which is converted in kinetic energy is an elastic potential energy. </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a:t>
            </a:r>
            <a:r>
              <a:rPr lang="en-GB" baseline="0" dirty="0"/>
              <a:t> Here are two other examples where elastic potential energy is involved. At the middle, we give elastic potential energy to the arrow, by using the bow. At the right is another example where elastic potential energy gained by the toy.</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So, for the moment,</a:t>
            </a:r>
            <a:r>
              <a:rPr lang="en-GB" baseline="0" dirty="0"/>
              <a:t> we will consider two main kinds of potential energy. One potential energy is related with the gravitational forces and is named gravitational potential energy.</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The second kind is the elastic potential</a:t>
            </a:r>
            <a:r>
              <a:rPr lang="en-GB" baseline="0" dirty="0"/>
              <a:t> energy. We speak about in </a:t>
            </a:r>
            <a:r>
              <a:rPr lang="en-US" dirty="0"/>
              <a:t> body, as</a:t>
            </a:r>
            <a:r>
              <a:rPr lang="en-US" baseline="0" dirty="0"/>
              <a:t> </a:t>
            </a:r>
            <a:r>
              <a:rPr lang="en-US" dirty="0"/>
              <a:t>a spring</a:t>
            </a:r>
            <a:r>
              <a:rPr lang="en-US" baseline="0" dirty="0"/>
              <a:t> which </a:t>
            </a:r>
            <a:r>
              <a:rPr lang="en-US" dirty="0"/>
              <a:t>is </a:t>
            </a:r>
            <a:r>
              <a:rPr lang="en-US" i="1" dirty="0"/>
              <a:t>elastic, </a:t>
            </a:r>
            <a:r>
              <a:rPr lang="en-US" i="0" dirty="0"/>
              <a:t>the</a:t>
            </a:r>
            <a:r>
              <a:rPr lang="en-US" i="0" baseline="0" dirty="0"/>
              <a:t> body</a:t>
            </a:r>
            <a:r>
              <a:rPr lang="en-US" dirty="0"/>
              <a:t> returns to its original shape and size</a:t>
            </a:r>
            <a:r>
              <a:rPr lang="en-US" baseline="0" dirty="0"/>
              <a:t> after a deformation. The deformation of the bow, for instance.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Now I will give you more details about the elastic potential energy</a:t>
            </a:r>
            <a:r>
              <a:rPr lang="en-GB" baseline="0" dirty="0"/>
              <a:t>.</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In this</a:t>
            </a:r>
            <a:r>
              <a:rPr lang="en-GB" baseline="0" dirty="0"/>
              <a:t> figure a block is attached to a spring. The equilibrium position where the spring is neither stretched nor compressed is the position x=0.  We define the position x of the block as the x-coordinate of its left size. At this position of equilibrium, there is no spring force exerted on the block. </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But</a:t>
            </a:r>
            <a:r>
              <a:rPr lang="en-GB" baseline="0" dirty="0"/>
              <a:t> outside the position of equilibrium, if we move the block along the x-axis with the hand, for instance, there is a spring force exerted on the block. The magnitude of this force is proportional to the distance from equilibrium x minus x0. In this example x0 =0 correspond to the position of equilibrium. The constant k is named the spring constant. </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We can also describe</a:t>
            </a:r>
            <a:r>
              <a:rPr lang="en-GB" baseline="0" dirty="0"/>
              <a:t> the spring force by its x-component. It is minus k x, here. In this example, the block is at the right of the equilibrium position. The x-position is positive and the spring force is directed toward the left, thus the x-component of the spring force is negative.</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Here is a little exercise about the spring force. The block is move</a:t>
            </a:r>
            <a:r>
              <a:rPr lang="en-GB" baseline="0" dirty="0"/>
              <a:t> from coordinate x 1 to coordinate x2, which is described by the displacement r. Please to describe the work done by the spring force between these positions. Please also to describe what is the work done by the block one the spring.</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We know what is the infinitesimal</a:t>
            </a:r>
            <a:r>
              <a:rPr lang="en-GB" baseline="0" dirty="0"/>
              <a:t> work done by the spring force on the block. Take care about the sign in this equation. The block move toward the right, the spring force is directed toward the left, the force is here resistive to the motion.</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You know what happens.</a:t>
            </a:r>
            <a:r>
              <a:rPr lang="en-GB" baseline="0" dirty="0"/>
              <a:t> The screen of your smartphone will break and you will be very sad as this person. Why do this happens ? This</a:t>
            </a:r>
            <a:r>
              <a:rPr lang="en-GB" dirty="0"/>
              <a:t> is involved with the gravitational force but a gravitational force itself don’t break a smartphone,</a:t>
            </a:r>
            <a:r>
              <a:rPr lang="en-GB" baseline="0" dirty="0"/>
              <a:t> its just influence its motion</a:t>
            </a:r>
            <a:r>
              <a:rPr lang="en-GB" dirty="0"/>
              <a:t>. This</a:t>
            </a:r>
            <a:r>
              <a:rPr lang="en-GB" baseline="0" dirty="0"/>
              <a:t> is involved with transfer of energy between bodies. When the smartphone falls, its gain energy which a part is converted to break the screen when it reaches the ground.</a:t>
            </a:r>
            <a:r>
              <a:rPr lang="en-GB" dirty="0"/>
              <a:t> Transfers of energy is the topic of</a:t>
            </a:r>
            <a:r>
              <a:rPr lang="en-GB" baseline="0" dirty="0"/>
              <a:t> this lesson.</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Then,</a:t>
            </a:r>
            <a:r>
              <a:rPr lang="en-GB" baseline="0" dirty="0"/>
              <a:t> to describe the work done by the spring force, we have to sum all the infinitesimal </a:t>
            </a:r>
            <a:r>
              <a:rPr lang="en-GB" baseline="0" dirty="0" err="1"/>
              <a:t>worl</a:t>
            </a:r>
            <a:r>
              <a:rPr lang="en-GB" baseline="0" dirty="0"/>
              <a:t>, and </a:t>
            </a:r>
            <a:r>
              <a:rPr lang="en-GB" baseline="0" dirty="0" err="1"/>
              <a:t>finnaly</a:t>
            </a:r>
            <a:r>
              <a:rPr lang="en-GB" baseline="0" dirty="0"/>
              <a:t> we obtain a function of the spring constant k and the x coordinate x 1 and x 2. </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About</a:t>
            </a:r>
            <a:r>
              <a:rPr lang="en-GB" baseline="0" dirty="0"/>
              <a:t> the work done by the block on the spring, it is simply minus the work done by the spring force on the block. This is because of the Newton third low. The forces exerted by the spring on the block and by the block and the spring have opposite directions and same magnitude. </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In this equation, you can see that the work done by the block and the spring</a:t>
            </a:r>
            <a:r>
              <a:rPr lang="en-GB" baseline="0" dirty="0"/>
              <a:t> correspond to a change of potential energy.</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Where the potential</a:t>
            </a:r>
            <a:r>
              <a:rPr lang="en-GB" baseline="0" dirty="0"/>
              <a:t> energy is the half of the spring constant multiplied by the distance from the equilibrium position. As for the kinetic energy, the elastic potential energy is important to remember.</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The elastic</a:t>
            </a:r>
            <a:r>
              <a:rPr lang="en-GB" baseline="0" dirty="0"/>
              <a:t> potential energy increase or decrease because of the spring force exerted on the block. And the work done the spring force on the block is minus its change of elastic potential energy. </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a:t>
            </a:r>
            <a:r>
              <a:rPr lang="en-GB" baseline="0" dirty="0"/>
              <a:t>What is about the change of kinetic energy ? Please to describe in that situation the change of kinetic energy of the block in terms of change of elastic potential energy. You have to use the work-kinetic energy theorem, and describe what is the work done by the net force on the block. Take care that we consider here there is no friction force. But first, please to describe the sign of the work in the both situations described, when the spring relaxes from position x1 to position x2.</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We</a:t>
            </a:r>
            <a:r>
              <a:rPr lang="en-GB" baseline="0" dirty="0"/>
              <a:t> have described the work done by the spring on the block and x1 is greater than x2. So, the work done by the spring on the block between two positions is positive. Here the spring force help the motion. </a:t>
            </a:r>
            <a:r>
              <a:rPr lang="en-GB" dirty="0"/>
              <a:t> </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a:t>
            </a:r>
            <a:r>
              <a:rPr lang="en-GB" baseline="0" dirty="0"/>
              <a:t> We have described the work done by the spring on the block. And because of the work-kinetic energy theorem, we know that the total work done by the forces exerted on the block is the change of its kinetic energy.</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There</a:t>
            </a:r>
            <a:r>
              <a:rPr lang="en-GB" baseline="0" dirty="0"/>
              <a:t> is no friction, and the weight and the normal force are perpendicular to the displacement of the block, so only the spring force does work on the block. The work done by the spring force on the block is also the total work.</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We</a:t>
            </a:r>
            <a:r>
              <a:rPr lang="en-GB" baseline="0" dirty="0"/>
              <a:t> obtain an expression between the change of the kinetic energy and the change of potential energy. From this expression, you can see we can put at the left the kinetic energy + the potential energy at position x 2 this sum is equal to the kinetic energy plus the potential energy at position x1. Take care that this result is because we have considered there was no friction force on the block.</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And now,</a:t>
            </a:r>
            <a:r>
              <a:rPr lang="en-GB" baseline="0" dirty="0"/>
              <a:t> we will describe what is the work, which is one kind of transfer of energy.</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And this is the relation is</a:t>
            </a:r>
            <a:r>
              <a:rPr lang="en-GB" baseline="0" dirty="0"/>
              <a:t> not strictly right if we do the experiment, because there is always friction. Also, we have considered a massless spring, but in a real situation, the spring has a mass, and a part of potential energy is converted in kinetic energy of the spring.</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We</a:t>
            </a:r>
            <a:r>
              <a:rPr lang="en-GB" baseline="0" dirty="0"/>
              <a:t> have described the elastic potential energy involved in a spring-mass system. Let’s to describe the gravitational potential energy associated with the gravitational force.</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a:t>
            </a:r>
            <a:r>
              <a:rPr lang="en-US" baseline="0" dirty="0"/>
              <a:t> The boy is holding a ball and then let to fall on the ground. Before to fall, the ball has a certain potential energy we want to describe. Then the ball falls from position y 1 to position y 2, which correspond to the displacement s. First, we want to describe what is the work done by the gravitational force on the ball between these positions.</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We know the expression</a:t>
            </a:r>
            <a:r>
              <a:rPr lang="en-GB" baseline="0" dirty="0"/>
              <a:t> of the weight exerted on the ball. </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Then,</a:t>
            </a:r>
            <a:r>
              <a:rPr lang="en-GB" baseline="0" dirty="0"/>
              <a:t> we describe the infinitesimal work done by the weight on the ball. Take of the minus sign here. The y-axis is directed upward but the displacement is directed downward. Thus, the infinitesimal displacement ds is minus dy.</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Then</a:t>
            </a:r>
            <a:r>
              <a:rPr lang="en-GB" baseline="0" dirty="0"/>
              <a:t> we obtain the work done by the weight. Here the weight is a constant force and the displacement a straight line, so another possibility could be to use the expression of the work in this particular case. We have described the work done by the gravitational force, we can describe the associated potential energy.</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The</a:t>
            </a:r>
            <a:r>
              <a:rPr lang="en-GB" baseline="0" dirty="0"/>
              <a:t> work done by the weight on the ball is minus its change of potential energy. Then, we can describe the potential energy as follows. It is the product between the mass of the ball, the gravitational acceleration and the y-coordinate of the ball.</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Here</a:t>
            </a:r>
            <a:r>
              <a:rPr lang="en-GB" baseline="0" dirty="0"/>
              <a:t> also, we can see how are related the change of potential energy and the change of kinetic energy. The work done by the weight on the ball is minus the change of its gravitational potential energy. And in this example, the work done by the weight is also the total work, if we ignore the friction between the ball and air. </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And we can apply the work</a:t>
            </a:r>
            <a:r>
              <a:rPr lang="en-GB" baseline="0" dirty="0"/>
              <a:t>-kinetic energy theorem, the total work done on the ball is the change of its kinetic energy.</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We obtain</a:t>
            </a:r>
            <a:r>
              <a:rPr lang="en-GB" baseline="0" dirty="0"/>
              <a:t> that the change of kinetic energy is minus the change of the gravitational potential energy. As before the kinetic energy + the potential energy at the initial position is the kinetic energy + the potential energy at the final position.</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In the previous</a:t>
            </a:r>
            <a:r>
              <a:rPr lang="en-GB" baseline="0" dirty="0"/>
              <a:t> lesson, we have described what are forces. They are interaction between bodies and they have an effect on the motion of the bodies. When your foot touches the balloon as in the figure, you exert a force on it. And during the same time of contact between your foot and the balloon, there is a transfer of energy between you and the balloon. In the second figure is another example, where the person gives energy to the box which permits it to move it. So transfers of energy between bodies are involved with forces.</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But take</a:t>
            </a:r>
            <a:r>
              <a:rPr lang="en-GB" baseline="0" dirty="0"/>
              <a:t> care because there is conservation of the potential energy plus the kinetic energy because we have ignored the friction. But there is always friction.</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As</a:t>
            </a:r>
            <a:r>
              <a:rPr lang="en-GB" baseline="0" dirty="0"/>
              <a:t> you have seen gravitational force and spring force are related with gravitational potential energy and elastic potential energy. These forces are named conservative forces. A conservative force is associated with a kind of potential energy. The relation between the conservative force and the associated potential energy is as follows. The conservative force is minus the gradient of the associated potential energy. Here are the relation between the x, y and z-component of the conservative force and the x, y, and z-partial derivative of the associated potential energy.</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Or, instead of 3 equations,</a:t>
            </a:r>
            <a:r>
              <a:rPr lang="en-GB" baseline="0" dirty="0"/>
              <a:t> we could describe only one equation. For that we will use the </a:t>
            </a:r>
            <a:r>
              <a:rPr lang="en-GB" baseline="0" dirty="0" err="1"/>
              <a:t>nabla</a:t>
            </a:r>
            <a:r>
              <a:rPr lang="en-GB" baseline="0" dirty="0"/>
              <a:t> </a:t>
            </a:r>
            <a:r>
              <a:rPr lang="en-GB" baseline="0" dirty="0" err="1"/>
              <a:t>operator.The</a:t>
            </a:r>
            <a:r>
              <a:rPr lang="en-GB" baseline="0" dirty="0"/>
              <a:t> </a:t>
            </a:r>
            <a:r>
              <a:rPr lang="en-GB" baseline="0" dirty="0" err="1"/>
              <a:t>nabla</a:t>
            </a:r>
            <a:r>
              <a:rPr lang="en-GB" baseline="0" dirty="0"/>
              <a:t> operator has 3 components describing the </a:t>
            </a:r>
            <a:r>
              <a:rPr lang="en-GB" baseline="0" dirty="0" err="1"/>
              <a:t>x,y</a:t>
            </a:r>
            <a:r>
              <a:rPr lang="en-GB" baseline="0" dirty="0"/>
              <a:t> and z partial derivative. If we put the potential energy after the </a:t>
            </a:r>
            <a:r>
              <a:rPr lang="en-GB" baseline="0" dirty="0" err="1"/>
              <a:t>nabla</a:t>
            </a:r>
            <a:r>
              <a:rPr lang="en-GB" baseline="0" dirty="0"/>
              <a:t> operator, we obtain a vector which the components are the x, y and z-partial derivative of the potential energy. This vector is named “the gradient of the potential energy”.</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And the conservative force associated</a:t>
            </a:r>
            <a:r>
              <a:rPr lang="en-GB" baseline="0" dirty="0"/>
              <a:t> with a potential energy is minus the gradient of the associated potential energy. This equation have the same meaning than the 3 equations at the top. You have to remember all of them, but in exercise, you can choose which one you prefer to use.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The other kind</a:t>
            </a:r>
            <a:r>
              <a:rPr lang="en-GB" baseline="0" dirty="0"/>
              <a:t> of relationship between a conservative force and the associated potential energy is that the work done by the conservative force is minus the change of potential energy. This means that if the conservative force don’t do work, the associated potential energy don’t change, it stays constant. </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A result of this</a:t>
            </a:r>
            <a:r>
              <a:rPr lang="en-GB" baseline="0" dirty="0"/>
              <a:t> property is that the work done by a conservative force don’t depends on the path travelled by the body in motion. Here is an example with 3 paths between points A and B. A body moves from A to B. The work done by a conservative force is the same for these three paths. This property could be useful when we want to describe the work by a conservative force. We just have to choose one path where it is easy to describe.</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As you have seen, the spring</a:t>
            </a:r>
            <a:r>
              <a:rPr lang="en-GB" baseline="0" dirty="0"/>
              <a:t> force and the gravitational force are associated with a kind of potential energy. We say they are conservative forces. And a change of potential energy results in a change of kinetic energy by the intermediate of the conservative forces exerted on the body.</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In</a:t>
            </a:r>
            <a:r>
              <a:rPr lang="en-GB" baseline="0" dirty="0"/>
              <a:t> equation, the work done by the conservative forces is minus the change of the associated potential energy.</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a:t>PARLER LENTEMENT: And we have described the work-energy</a:t>
            </a:r>
            <a:r>
              <a:rPr lang="en-GB" baseline="0" dirty="0"/>
              <a:t> theorem. Take care that the work done by conservative forces is not the total work, because there are forces which are not conservatives, for instance the friction force.</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FDF768F-7CA8-4B26-9E2B-CB2AABA300C0}"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A12EC6D7-8CFF-4976-BDD2-CE5C1AC89925}"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617B03FF-6E29-4467-823F-510ED1A40179}"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8A16DD32-F0A7-4E7A-AB09-41ABC18D2FC5}"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F6DD270F-9468-4E53-9DD2-F96636D2A2AC}"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6B9752B2-3234-43A8-A2CD-6D3BC228498F}"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6"/>
          <p:cNvSpPr>
            <a:spLocks noGrp="1" noChangeArrowheads="1"/>
          </p:cNvSpPr>
          <p:nvPr>
            <p:ph type="sldNum" sz="quarter" idx="10"/>
          </p:nvPr>
        </p:nvSpPr>
        <p:spPr/>
        <p:txBody>
          <a:bodyPr/>
          <a:lstStyle>
            <a:lvl1pPr>
              <a:defRPr/>
            </a:lvl1pPr>
          </a:lstStyle>
          <a:p>
            <a:fld id="{0B7A7220-6437-4F88-BAF1-8819291E4B4B}"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fld id="{41A7B2A6-4997-4D6A-A223-B65D77C6B4A9}"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6"/>
          <p:cNvSpPr>
            <a:spLocks noGrp="1" noChangeArrowheads="1"/>
          </p:cNvSpPr>
          <p:nvPr>
            <p:ph type="sldNum" sz="quarter" idx="10"/>
          </p:nvPr>
        </p:nvSpPr>
        <p:spPr/>
        <p:txBody>
          <a:bodyPr/>
          <a:lstStyle>
            <a:lvl1pPr>
              <a:defRPr/>
            </a:lvl1pPr>
          </a:lstStyle>
          <a:p>
            <a:fld id="{C0AA7FCB-25E0-4642-9FC5-15584412CD88}"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
          <p:cNvSpPr>
            <a:spLocks noGrp="1" noChangeArrowheads="1"/>
          </p:cNvSpPr>
          <p:nvPr>
            <p:ph type="sldNum" sz="quarter" idx="10"/>
          </p:nvPr>
        </p:nvSpPr>
        <p:spPr/>
        <p:txBody>
          <a:bodyPr/>
          <a:lstStyle>
            <a:lvl1pPr>
              <a:defRPr/>
            </a:lvl1pPr>
          </a:lstStyle>
          <a:p>
            <a:fld id="{832778DB-10FB-4A2D-9448-1B600B50E2E3}"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6"/>
          <p:cNvSpPr>
            <a:spLocks noGrp="1" noChangeArrowheads="1"/>
          </p:cNvSpPr>
          <p:nvPr>
            <p:ph type="sldNum" sz="quarter" idx="10"/>
          </p:nvPr>
        </p:nvSpPr>
        <p:spPr/>
        <p:txBody>
          <a:bodyPr/>
          <a:lstStyle>
            <a:lvl1pPr>
              <a:defRPr/>
            </a:lvl1pPr>
          </a:lstStyle>
          <a:p>
            <a:fld id="{4F49718D-E2D3-4725-A5E2-2F5322F353DC}"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Rectangle 6"/>
          <p:cNvSpPr>
            <a:spLocks noGrp="1" noChangeArrowheads="1"/>
          </p:cNvSpPr>
          <p:nvPr>
            <p:ph type="sldNum" sz="quarter" idx="10"/>
          </p:nvPr>
        </p:nvSpPr>
        <p:spPr/>
        <p:txBody>
          <a:bodyPr/>
          <a:lstStyle>
            <a:lvl1pPr>
              <a:defRPr/>
            </a:lvl1pPr>
          </a:lstStyle>
          <a:p>
            <a:fld id="{E15AE13C-F5BB-4430-9442-93650DD5431A}" type="slidenum">
              <a:rPr lang="en-US" altLang="zh-CN"/>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fld id="{DF6A5F0E-E60F-40BD-BC8B-FC0730CB25A7}" type="slidenum">
              <a:rPr lang="en-US" altLang="zh-CN"/>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sldNum" sz="quarter" idx="10"/>
          </p:nvPr>
        </p:nvSpPr>
        <p:spPr/>
        <p:txBody>
          <a:bodyPr/>
          <a:lstStyle>
            <a:lvl1pPr>
              <a:defRPr/>
            </a:lvl1pPr>
          </a:lstStyle>
          <a:p>
            <a:fld id="{6ABD4CD9-0989-422B-9E86-4088C485D669}"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CE085847-AE31-4ED9-A95B-B00EF22FCFC8}"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1C2ABFA4-10C2-4FE8-88E0-8ED92AAC6A7C}" type="slidenum">
              <a:rPr lang="en-US" altLang="zh-CN"/>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sldNum" sz="quarter" idx="10"/>
          </p:nvPr>
        </p:nvSpPr>
        <p:spPr/>
        <p:txBody>
          <a:bodyPr/>
          <a:lstStyle>
            <a:lvl1pPr>
              <a:defRPr/>
            </a:lvl1pPr>
          </a:lstStyle>
          <a:p>
            <a:fld id="{CD426218-9703-410F-BF68-E4DC0EE5DB1A}" type="slidenum">
              <a:rPr lang="en-US" altLang="zh-CN"/>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fld id="{65DA7419-65A3-4AF2-9D91-BDFD9602CE81}" type="slidenum">
              <a:rPr lang="en-US" altLang="zh-CN"/>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fld id="{53E622E8-026F-4F02-8533-DBEBE3584F4A}" type="slidenum">
              <a:rPr lang="en-US" altLang="zh-CN"/>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Rectangle 6"/>
          <p:cNvSpPr>
            <a:spLocks noGrp="1" noChangeArrowheads="1"/>
          </p:cNvSpPr>
          <p:nvPr>
            <p:ph type="sldNum" sz="quarter" idx="10"/>
          </p:nvPr>
        </p:nvSpPr>
        <p:spPr/>
        <p:txBody>
          <a:bodyPr/>
          <a:lstStyle>
            <a:lvl1pPr>
              <a:defRPr/>
            </a:lvl1pPr>
          </a:lstStyle>
          <a:p>
            <a:fld id="{A8896DC2-B477-4822-AAA8-629893319401}"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A6AB0FE3-F487-4B14-8710-963B66AB09BF}"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8D0B106F-69AD-445D-93E5-C269F8A89581}"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0EA24EDE-F396-4068-9A17-2AF7669B3DDB}"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71297C2-F457-4F43-9679-88564384D7C4}"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8484CABC-5624-4211-81E7-658FC5E28B93}" type="datetime1">
              <a:rPr lang="zh-CN" altLang="en-US"/>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4FA11104-6BCF-44D1-B09C-AC73D1E1FAAB}"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71C29175-4D35-41C3-A8F6-92F11549C079}" type="datetime1">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1A7C27AC-EE6E-44BE-9CC1-C3536CB38AC5}"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3083995A-1257-48F6-BD21-856BB70ABD58}" type="datetime1">
              <a:rPr lang="zh-CN" altLang="en-US"/>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61F686C9-9BF1-44F7-AA95-1DD17F3594B2}"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6673362D-1655-4209-B1AC-3D73B79B601E}"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4DE65FD-825F-439D-BF48-95742B95CD1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5D90CBAD-8FF6-4F49-8242-C98165052A60}"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97457F9F-9E6F-4E6A-85E9-D0A6E1DBD65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3.jpeg"/><Relationship Id="rId13" Type="http://schemas.openxmlformats.org/officeDocument/2006/relationships/image" Target="../media/image2.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921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94212"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mn-lt"/>
                <a:ea typeface="+mn-ea"/>
              </a:defRPr>
            </a:lvl1pPr>
          </a:lstStyle>
          <a:p>
            <a:pPr>
              <a:defRPr/>
            </a:pPr>
            <a:fld id="{48A79F31-419B-492A-B622-CBCBF58D5741}" type="datetime1">
              <a:rPr lang="zh-CN" altLang="en-US"/>
            </a:fld>
            <a:endParaRPr lang="en-US" altLang="zh-CN"/>
          </a:p>
        </p:txBody>
      </p:sp>
      <p:sp>
        <p:nvSpPr>
          <p:cNvPr id="94213"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mn-lt"/>
                <a:ea typeface="+mn-ea"/>
              </a:defRPr>
            </a:lvl1pPr>
          </a:lstStyle>
          <a:p>
            <a:pPr>
              <a:defRPr/>
            </a:pPr>
            <a:endParaRPr lang="en-US" altLang="zh-CN"/>
          </a:p>
        </p:txBody>
      </p:sp>
      <p:sp>
        <p:nvSpPr>
          <p:cNvPr id="94214"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fld id="{E8A08907-382D-4470-8045-6FF1F3C2CF07}" type="slidenum">
              <a:rPr lang="en-US" altLang="zh-CN"/>
            </a:fld>
            <a:endParaRPr lang="en-US" altLang="zh-CN"/>
          </a:p>
        </p:txBody>
      </p:sp>
      <p:pic>
        <p:nvPicPr>
          <p:cNvPr id="9223" name="Picture 7" descr="图片1"/>
          <p:cNvPicPr preferRelativeResize="0">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sldNum" sz="quarter" idx="4"/>
          </p:nvPr>
        </p:nvSpPr>
        <p:spPr bwMode="auto">
          <a:xfrm>
            <a:off x="6732588" y="6237288"/>
            <a:ext cx="2133600" cy="4127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fld id="{A6608D97-39D8-478B-BB96-4961722A8189}" type="slidenum">
              <a:rPr lang="en-US" altLang="zh-CN"/>
            </a:fld>
            <a:endParaRPr lang="en-US" altLang="zh-CN"/>
          </a:p>
        </p:txBody>
      </p:sp>
      <p:grpSp>
        <p:nvGrpSpPr>
          <p:cNvPr id="10243" name="Group 17"/>
          <p:cNvGrpSpPr/>
          <p:nvPr userDrawn="1"/>
        </p:nvGrpSpPr>
        <p:grpSpPr bwMode="auto">
          <a:xfrm>
            <a:off x="0" y="0"/>
            <a:ext cx="1042988" cy="6858000"/>
            <a:chOff x="0" y="0"/>
            <a:chExt cx="657" cy="4320"/>
          </a:xfrm>
        </p:grpSpPr>
        <p:pic>
          <p:nvPicPr>
            <p:cNvPr id="10247" name="Picture 18" descr="moban-2-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391"/>
              <a:ext cx="385" cy="3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19" descr="moban-1-1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657"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44" name="Oval 20"/>
          <p:cNvSpPr>
            <a:spLocks noChangeArrowheads="1"/>
          </p:cNvSpPr>
          <p:nvPr userDrawn="1"/>
        </p:nvSpPr>
        <p:spPr bwMode="auto">
          <a:xfrm>
            <a:off x="1116013" y="549275"/>
            <a:ext cx="7683500" cy="71438"/>
          </a:xfrm>
          <a:prstGeom prst="ellipse">
            <a:avLst/>
          </a:prstGeom>
          <a:gradFill rotWithShape="1">
            <a:gsLst>
              <a:gs pos="0">
                <a:schemeClr val="bg1"/>
              </a:gs>
              <a:gs pos="50000">
                <a:srgbClr val="993366"/>
              </a:gs>
              <a:gs pos="100000">
                <a:schemeClr val="bg1"/>
              </a:gs>
            </a:gsLst>
            <a:lin ang="5400000" scaled="1"/>
          </a:gradFill>
          <a:ln w="9525">
            <a:noFill/>
            <a:round/>
          </a:ln>
          <a:effectLst/>
        </p:spPr>
        <p:txBody>
          <a:bodyPr wrap="none" anchor="ctr"/>
          <a:lstStyle/>
          <a:p>
            <a:pPr>
              <a:defRPr/>
            </a:pPr>
            <a:endParaRPr lang="zh-CN" altLang="en-US"/>
          </a:p>
        </p:txBody>
      </p:sp>
      <p:pic>
        <p:nvPicPr>
          <p:cNvPr id="10245" name="Picture 27" descr="moban-2-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0713"/>
            <a:ext cx="611188" cy="623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28" descr="moban-1-1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42988"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hyperlink" Target="mailto:paulbriard@outlook.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6" Type="http://schemas.openxmlformats.org/officeDocument/2006/relationships/notesSlide" Target="../notesSlides/notesSlide99.xml"/><Relationship Id="rId5" Type="http://schemas.openxmlformats.org/officeDocument/2006/relationships/slideLayout" Target="../slideLayouts/slideLayout13.xml"/><Relationship Id="rId4" Type="http://schemas.openxmlformats.org/officeDocument/2006/relationships/image" Target="../media/image174.png"/><Relationship Id="rId3" Type="http://schemas.openxmlformats.org/officeDocument/2006/relationships/image" Target="../media/image175.png"/><Relationship Id="rId2" Type="http://schemas.openxmlformats.org/officeDocument/2006/relationships/image" Target="../media/image173.png"/><Relationship Id="rId1" Type="http://schemas.openxmlformats.org/officeDocument/2006/relationships/image" Target="../media/image172.png"/></Relationships>
</file>

<file path=ppt/slides/_rels/slide101.xml.rels><?xml version="1.0" encoding="UTF-8" standalone="yes"?>
<Relationships xmlns="http://schemas.openxmlformats.org/package/2006/relationships"><Relationship Id="rId7" Type="http://schemas.openxmlformats.org/officeDocument/2006/relationships/notesSlide" Target="../notesSlides/notesSlide100.xml"/><Relationship Id="rId6" Type="http://schemas.openxmlformats.org/officeDocument/2006/relationships/slideLayout" Target="../slideLayouts/slideLayout13.xml"/><Relationship Id="rId5" Type="http://schemas.openxmlformats.org/officeDocument/2006/relationships/image" Target="../media/image174.png"/><Relationship Id="rId4" Type="http://schemas.openxmlformats.org/officeDocument/2006/relationships/image" Target="../media/image176.png"/><Relationship Id="rId3" Type="http://schemas.openxmlformats.org/officeDocument/2006/relationships/image" Target="../media/image175.png"/><Relationship Id="rId2" Type="http://schemas.openxmlformats.org/officeDocument/2006/relationships/image" Target="../media/image173.png"/><Relationship Id="rId1" Type="http://schemas.openxmlformats.org/officeDocument/2006/relationships/image" Target="../media/image172.png"/></Relationships>
</file>

<file path=ppt/slides/_rels/slide102.xml.rels><?xml version="1.0" encoding="UTF-8" standalone="yes"?>
<Relationships xmlns="http://schemas.openxmlformats.org/package/2006/relationships"><Relationship Id="rId9" Type="http://schemas.openxmlformats.org/officeDocument/2006/relationships/notesSlide" Target="../notesSlides/notesSlide101.xml"/><Relationship Id="rId8" Type="http://schemas.openxmlformats.org/officeDocument/2006/relationships/slideLayout" Target="../slideLayouts/slideLayout13.xml"/><Relationship Id="rId7" Type="http://schemas.openxmlformats.org/officeDocument/2006/relationships/image" Target="../media/image174.png"/><Relationship Id="rId6" Type="http://schemas.openxmlformats.org/officeDocument/2006/relationships/image" Target="../media/image178.png"/><Relationship Id="rId5" Type="http://schemas.openxmlformats.org/officeDocument/2006/relationships/image" Target="../media/image177.png"/><Relationship Id="rId4" Type="http://schemas.openxmlformats.org/officeDocument/2006/relationships/image" Target="../media/image176.png"/><Relationship Id="rId3" Type="http://schemas.openxmlformats.org/officeDocument/2006/relationships/image" Target="../media/image175.png"/><Relationship Id="rId2" Type="http://schemas.openxmlformats.org/officeDocument/2006/relationships/image" Target="../media/image173.png"/><Relationship Id="rId1" Type="http://schemas.openxmlformats.org/officeDocument/2006/relationships/image" Target="../media/image172.png"/></Relationships>
</file>

<file path=ppt/slides/_rels/slide103.xml.rels><?xml version="1.0" encoding="UTF-8" standalone="yes"?>
<Relationships xmlns="http://schemas.openxmlformats.org/package/2006/relationships"><Relationship Id="rId6" Type="http://schemas.openxmlformats.org/officeDocument/2006/relationships/notesSlide" Target="../notesSlides/notesSlide102.xml"/><Relationship Id="rId5" Type="http://schemas.openxmlformats.org/officeDocument/2006/relationships/slideLayout" Target="../slideLayouts/slideLayout13.xml"/><Relationship Id="rId4" Type="http://schemas.openxmlformats.org/officeDocument/2006/relationships/image" Target="../media/image182.png"/><Relationship Id="rId3" Type="http://schemas.openxmlformats.org/officeDocument/2006/relationships/image" Target="../media/image181.png"/><Relationship Id="rId2" Type="http://schemas.openxmlformats.org/officeDocument/2006/relationships/image" Target="../media/image180.png"/><Relationship Id="rId1" Type="http://schemas.openxmlformats.org/officeDocument/2006/relationships/image" Target="../media/image179.png"/></Relationships>
</file>

<file path=ppt/slides/_rels/slide104.xml.rels><?xml version="1.0" encoding="UTF-8" standalone="yes"?>
<Relationships xmlns="http://schemas.openxmlformats.org/package/2006/relationships"><Relationship Id="rId7" Type="http://schemas.openxmlformats.org/officeDocument/2006/relationships/notesSlide" Target="../notesSlides/notesSlide103.xml"/><Relationship Id="rId6" Type="http://schemas.openxmlformats.org/officeDocument/2006/relationships/slideLayout" Target="../slideLayouts/slideLayout13.xml"/><Relationship Id="rId5" Type="http://schemas.openxmlformats.org/officeDocument/2006/relationships/image" Target="../media/image184.png"/><Relationship Id="rId4" Type="http://schemas.openxmlformats.org/officeDocument/2006/relationships/image" Target="../media/image182.png"/><Relationship Id="rId3" Type="http://schemas.openxmlformats.org/officeDocument/2006/relationships/image" Target="../media/image181.png"/><Relationship Id="rId2" Type="http://schemas.openxmlformats.org/officeDocument/2006/relationships/image" Target="../media/image180.png"/><Relationship Id="rId1" Type="http://schemas.openxmlformats.org/officeDocument/2006/relationships/image" Target="../media/image183.png"/></Relationships>
</file>

<file path=ppt/slides/_rels/slide105.xml.rels><?xml version="1.0" encoding="UTF-8" standalone="yes"?>
<Relationships xmlns="http://schemas.openxmlformats.org/package/2006/relationships"><Relationship Id="rId7" Type="http://schemas.openxmlformats.org/officeDocument/2006/relationships/notesSlide" Target="../notesSlides/notesSlide104.xml"/><Relationship Id="rId6" Type="http://schemas.openxmlformats.org/officeDocument/2006/relationships/slideLayout" Target="../slideLayouts/slideLayout13.xml"/><Relationship Id="rId5" Type="http://schemas.openxmlformats.org/officeDocument/2006/relationships/image" Target="../media/image185.png"/><Relationship Id="rId4" Type="http://schemas.openxmlformats.org/officeDocument/2006/relationships/image" Target="../media/image182.png"/><Relationship Id="rId3" Type="http://schemas.openxmlformats.org/officeDocument/2006/relationships/image" Target="../media/image181.png"/><Relationship Id="rId2" Type="http://schemas.openxmlformats.org/officeDocument/2006/relationships/image" Target="../media/image180.png"/><Relationship Id="rId1" Type="http://schemas.openxmlformats.org/officeDocument/2006/relationships/image" Target="../media/image183.png"/></Relationships>
</file>

<file path=ppt/slides/_rels/slide106.xml.rels><?xml version="1.0" encoding="UTF-8" standalone="yes"?>
<Relationships xmlns="http://schemas.openxmlformats.org/package/2006/relationships"><Relationship Id="rId8" Type="http://schemas.openxmlformats.org/officeDocument/2006/relationships/notesSlide" Target="../notesSlides/notesSlide105.xml"/><Relationship Id="rId7" Type="http://schemas.openxmlformats.org/officeDocument/2006/relationships/slideLayout" Target="../slideLayouts/slideLayout13.xml"/><Relationship Id="rId6" Type="http://schemas.openxmlformats.org/officeDocument/2006/relationships/image" Target="../media/image186.png"/><Relationship Id="rId5" Type="http://schemas.openxmlformats.org/officeDocument/2006/relationships/image" Target="../media/image185.png"/><Relationship Id="rId4" Type="http://schemas.openxmlformats.org/officeDocument/2006/relationships/image" Target="../media/image182.png"/><Relationship Id="rId3" Type="http://schemas.openxmlformats.org/officeDocument/2006/relationships/image" Target="../media/image181.png"/><Relationship Id="rId2" Type="http://schemas.openxmlformats.org/officeDocument/2006/relationships/image" Target="../media/image180.png"/><Relationship Id="rId1" Type="http://schemas.openxmlformats.org/officeDocument/2006/relationships/image" Target="../media/image183.png"/></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13.xml"/><Relationship Id="rId1" Type="http://schemas.openxmlformats.org/officeDocument/2006/relationships/image" Target="../media/image187.png"/></Relationships>
</file>

<file path=ppt/slides/_rels/slide108.xml.rels><?xml version="1.0" encoding="UTF-8" standalone="yes"?>
<Relationships xmlns="http://schemas.openxmlformats.org/package/2006/relationships"><Relationship Id="rId5" Type="http://schemas.openxmlformats.org/officeDocument/2006/relationships/notesSlide" Target="../notesSlides/notesSlide107.xml"/><Relationship Id="rId4" Type="http://schemas.openxmlformats.org/officeDocument/2006/relationships/slideLayout" Target="../slideLayouts/slideLayout13.xml"/><Relationship Id="rId3" Type="http://schemas.openxmlformats.org/officeDocument/2006/relationships/image" Target="../media/image189.png"/><Relationship Id="rId2" Type="http://schemas.openxmlformats.org/officeDocument/2006/relationships/image" Target="../media/image188.png"/><Relationship Id="rId1" Type="http://schemas.openxmlformats.org/officeDocument/2006/relationships/image" Target="../media/image187.png"/></Relationships>
</file>

<file path=ppt/slides/_rels/slide109.xml.rels><?xml version="1.0" encoding="UTF-8" standalone="yes"?>
<Relationships xmlns="http://schemas.openxmlformats.org/package/2006/relationships"><Relationship Id="rId7" Type="http://schemas.openxmlformats.org/officeDocument/2006/relationships/notesSlide" Target="../notesSlides/notesSlide108.xml"/><Relationship Id="rId6" Type="http://schemas.openxmlformats.org/officeDocument/2006/relationships/slideLayout" Target="../slideLayouts/slideLayout13.xml"/><Relationship Id="rId5" Type="http://schemas.openxmlformats.org/officeDocument/2006/relationships/image" Target="../media/image191.png"/><Relationship Id="rId4" Type="http://schemas.openxmlformats.org/officeDocument/2006/relationships/image" Target="../media/image190.png"/><Relationship Id="rId3" Type="http://schemas.openxmlformats.org/officeDocument/2006/relationships/image" Target="../media/image188.png"/><Relationship Id="rId2" Type="http://schemas.openxmlformats.org/officeDocument/2006/relationships/image" Target="../media/image189.png"/><Relationship Id="rId1" Type="http://schemas.openxmlformats.org/officeDocument/2006/relationships/image" Target="../media/image18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8" Type="http://schemas.openxmlformats.org/officeDocument/2006/relationships/notesSlide" Target="../notesSlides/notesSlide109.xml"/><Relationship Id="rId7" Type="http://schemas.openxmlformats.org/officeDocument/2006/relationships/slideLayout" Target="../slideLayouts/slideLayout13.xml"/><Relationship Id="rId6" Type="http://schemas.openxmlformats.org/officeDocument/2006/relationships/image" Target="../media/image192.png"/><Relationship Id="rId5" Type="http://schemas.openxmlformats.org/officeDocument/2006/relationships/image" Target="../media/image191.png"/><Relationship Id="rId4" Type="http://schemas.openxmlformats.org/officeDocument/2006/relationships/image" Target="../media/image190.png"/><Relationship Id="rId3" Type="http://schemas.openxmlformats.org/officeDocument/2006/relationships/image" Target="../media/image188.png"/><Relationship Id="rId2" Type="http://schemas.openxmlformats.org/officeDocument/2006/relationships/image" Target="../media/image189.png"/><Relationship Id="rId1" Type="http://schemas.openxmlformats.org/officeDocument/2006/relationships/image" Target="../media/image187.png"/></Relationships>
</file>

<file path=ppt/slides/_rels/slide111.xml.rels><?xml version="1.0" encoding="UTF-8" standalone="yes"?>
<Relationships xmlns="http://schemas.openxmlformats.org/package/2006/relationships"><Relationship Id="rId4" Type="http://schemas.openxmlformats.org/officeDocument/2006/relationships/notesSlide" Target="../notesSlides/notesSlide110.xml"/><Relationship Id="rId3" Type="http://schemas.openxmlformats.org/officeDocument/2006/relationships/slideLayout" Target="../slideLayouts/slideLayout13.xml"/><Relationship Id="rId2" Type="http://schemas.openxmlformats.org/officeDocument/2006/relationships/image" Target="../media/image194.png"/><Relationship Id="rId1" Type="http://schemas.openxmlformats.org/officeDocument/2006/relationships/image" Target="../media/image193.png"/></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4" Type="http://schemas.openxmlformats.org/officeDocument/2006/relationships/notesSlide" Target="../notesSlides/notesSlide114.xml"/><Relationship Id="rId3" Type="http://schemas.openxmlformats.org/officeDocument/2006/relationships/slideLayout" Target="../slideLayouts/slideLayout13.xml"/><Relationship Id="rId2" Type="http://schemas.openxmlformats.org/officeDocument/2006/relationships/image" Target="../media/image196.png"/><Relationship Id="rId1" Type="http://schemas.openxmlformats.org/officeDocument/2006/relationships/image" Target="../media/image195.png"/></Relationships>
</file>

<file path=ppt/slides/_rels/slide116.xml.rels><?xml version="1.0" encoding="UTF-8" standalone="yes"?>
<Relationships xmlns="http://schemas.openxmlformats.org/package/2006/relationships"><Relationship Id="rId6" Type="http://schemas.openxmlformats.org/officeDocument/2006/relationships/notesSlide" Target="../notesSlides/notesSlide115.xml"/><Relationship Id="rId5" Type="http://schemas.openxmlformats.org/officeDocument/2006/relationships/slideLayout" Target="../slideLayouts/slideLayout13.xml"/><Relationship Id="rId4" Type="http://schemas.openxmlformats.org/officeDocument/2006/relationships/image" Target="../media/image198.png"/><Relationship Id="rId3" Type="http://schemas.openxmlformats.org/officeDocument/2006/relationships/image" Target="../media/image197.png"/><Relationship Id="rId2" Type="http://schemas.openxmlformats.org/officeDocument/2006/relationships/image" Target="../media/image196.png"/><Relationship Id="rId1" Type="http://schemas.openxmlformats.org/officeDocument/2006/relationships/image" Target="../media/image195.png"/></Relationships>
</file>

<file path=ppt/slides/_rels/slide117.xml.rels><?xml version="1.0" encoding="UTF-8" standalone="yes"?>
<Relationships xmlns="http://schemas.openxmlformats.org/package/2006/relationships"><Relationship Id="rId7" Type="http://schemas.openxmlformats.org/officeDocument/2006/relationships/notesSlide" Target="../notesSlides/notesSlide116.xml"/><Relationship Id="rId6" Type="http://schemas.openxmlformats.org/officeDocument/2006/relationships/slideLayout" Target="../slideLayouts/slideLayout13.xml"/><Relationship Id="rId5" Type="http://schemas.openxmlformats.org/officeDocument/2006/relationships/image" Target="../media/image200.png"/><Relationship Id="rId4" Type="http://schemas.openxmlformats.org/officeDocument/2006/relationships/image" Target="../media/image198.png"/><Relationship Id="rId3" Type="http://schemas.openxmlformats.org/officeDocument/2006/relationships/image" Target="../media/image199.png"/><Relationship Id="rId2" Type="http://schemas.openxmlformats.org/officeDocument/2006/relationships/image" Target="../media/image196.png"/><Relationship Id="rId1" Type="http://schemas.openxmlformats.org/officeDocument/2006/relationships/image" Target="../media/image195.png"/></Relationships>
</file>

<file path=ppt/slides/_rels/slide118.xml.rels><?xml version="1.0" encoding="UTF-8" standalone="yes"?>
<Relationships xmlns="http://schemas.openxmlformats.org/package/2006/relationships"><Relationship Id="rId9" Type="http://schemas.openxmlformats.org/officeDocument/2006/relationships/notesSlide" Target="../notesSlides/notesSlide117.xml"/><Relationship Id="rId8" Type="http://schemas.openxmlformats.org/officeDocument/2006/relationships/slideLayout" Target="../slideLayouts/slideLayout13.xml"/><Relationship Id="rId7" Type="http://schemas.openxmlformats.org/officeDocument/2006/relationships/image" Target="../media/image207.png"/><Relationship Id="rId6" Type="http://schemas.openxmlformats.org/officeDocument/2006/relationships/image" Target="../media/image206.png"/><Relationship Id="rId5" Type="http://schemas.openxmlformats.org/officeDocument/2006/relationships/image" Target="../media/image205.png"/><Relationship Id="rId4" Type="http://schemas.openxmlformats.org/officeDocument/2006/relationships/image" Target="../media/image204.png"/><Relationship Id="rId3" Type="http://schemas.openxmlformats.org/officeDocument/2006/relationships/image" Target="../media/image203.png"/><Relationship Id="rId2" Type="http://schemas.openxmlformats.org/officeDocument/2006/relationships/image" Target="../media/image202.png"/><Relationship Id="rId1" Type="http://schemas.openxmlformats.org/officeDocument/2006/relationships/image" Target="../media/image20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3.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4.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3.xml"/><Relationship Id="rId2" Type="http://schemas.openxmlformats.org/officeDocument/2006/relationships/image" Target="../media/image18.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3.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3.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13.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27.png"/><Relationship Id="rId7" Type="http://schemas.openxmlformats.org/officeDocument/2006/relationships/image" Target="../media/image29.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8.png"/><Relationship Id="rId3" Type="http://schemas.openxmlformats.org/officeDocument/2006/relationships/image" Target="../media/image26.png"/><Relationship Id="rId2" Type="http://schemas.openxmlformats.org/officeDocument/2006/relationships/image" Target="../media/image22.png"/><Relationship Id="rId10" Type="http://schemas.openxmlformats.org/officeDocument/2006/relationships/notesSlide" Target="../notesSlides/notesSlide24.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13.xml"/><Relationship Id="rId4" Type="http://schemas.openxmlformats.org/officeDocument/2006/relationships/image" Target="../media/image15.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6.xml"/><Relationship Id="rId7" Type="http://schemas.openxmlformats.org/officeDocument/2006/relationships/slideLayout" Target="../slideLayouts/slideLayout1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5.png"/><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image" Target="../media/image30.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3.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slideLayout" Target="../slideLayouts/slideLayout13.xml"/><Relationship Id="rId5" Type="http://schemas.openxmlformats.org/officeDocument/2006/relationships/image" Target="../media/image39.png"/><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3.xml"/><Relationship Id="rId2" Type="http://schemas.openxmlformats.org/officeDocument/2006/relationships/image" Target="../media/image41.png"/><Relationship Id="rId1"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3.xml"/><Relationship Id="rId2" Type="http://schemas.openxmlformats.org/officeDocument/2006/relationships/image" Target="../media/image42.png"/><Relationship Id="rId1" Type="http://schemas.openxmlformats.org/officeDocument/2006/relationships/image" Target="../media/image40.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13.xml"/><Relationship Id="rId3"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image" Target="../media/image4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13.xml"/><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36.png"/><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9" Type="http://schemas.openxmlformats.org/officeDocument/2006/relationships/notesSlide" Target="../notesSlides/notesSlide34.xml"/><Relationship Id="rId8" Type="http://schemas.openxmlformats.org/officeDocument/2006/relationships/slideLayout" Target="../slideLayouts/slideLayout13.xml"/><Relationship Id="rId7" Type="http://schemas.openxmlformats.org/officeDocument/2006/relationships/image" Target="../media/image36.png"/><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47.emf"/><Relationship Id="rId1" Type="http://schemas.openxmlformats.org/officeDocument/2006/relationships/image" Target="../media/image46.emf"/></Relationships>
</file>

<file path=ppt/slides/_rels/slide35.xml.rels><?xml version="1.0" encoding="UTF-8" standalone="yes"?>
<Relationships xmlns="http://schemas.openxmlformats.org/package/2006/relationships"><Relationship Id="rId9" Type="http://schemas.openxmlformats.org/officeDocument/2006/relationships/image" Target="../media/image53.png"/><Relationship Id="rId8" Type="http://schemas.openxmlformats.org/officeDocument/2006/relationships/image" Target="../media/image36.png"/><Relationship Id="rId7" Type="http://schemas.openxmlformats.org/officeDocument/2006/relationships/image" Target="../media/image51.png"/><Relationship Id="rId6" Type="http://schemas.openxmlformats.org/officeDocument/2006/relationships/image" Target="../media/image52.png"/><Relationship Id="rId5" Type="http://schemas.openxmlformats.org/officeDocument/2006/relationships/image" Target="../media/image50.png"/><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47.emf"/><Relationship Id="rId12" Type="http://schemas.openxmlformats.org/officeDocument/2006/relationships/notesSlide" Target="../notesSlides/notesSlide35.xml"/><Relationship Id="rId11" Type="http://schemas.openxmlformats.org/officeDocument/2006/relationships/slideLayout" Target="../slideLayouts/slideLayout13.xml"/><Relationship Id="rId10" Type="http://schemas.openxmlformats.org/officeDocument/2006/relationships/image" Target="../media/image54.png"/><Relationship Id="rId1" Type="http://schemas.openxmlformats.org/officeDocument/2006/relationships/image" Target="../media/image46.emf"/></Relationships>
</file>

<file path=ppt/slides/_rels/slide36.xml.rels><?xml version="1.0" encoding="UTF-8" standalone="yes"?>
<Relationships xmlns="http://schemas.openxmlformats.org/package/2006/relationships"><Relationship Id="rId9" Type="http://schemas.openxmlformats.org/officeDocument/2006/relationships/image" Target="../media/image54.png"/><Relationship Id="rId8" Type="http://schemas.openxmlformats.org/officeDocument/2006/relationships/image" Target="../media/image58.png"/><Relationship Id="rId7" Type="http://schemas.openxmlformats.org/officeDocument/2006/relationships/image" Target="../media/image57.png"/><Relationship Id="rId6" Type="http://schemas.openxmlformats.org/officeDocument/2006/relationships/image" Target="../media/image56.png"/><Relationship Id="rId5" Type="http://schemas.openxmlformats.org/officeDocument/2006/relationships/image" Target="../media/image49.png"/><Relationship Id="rId4" Type="http://schemas.openxmlformats.org/officeDocument/2006/relationships/image" Target="../media/image48.png"/><Relationship Id="rId3" Type="http://schemas.openxmlformats.org/officeDocument/2006/relationships/image" Target="../media/image47.emf"/><Relationship Id="rId2" Type="http://schemas.openxmlformats.org/officeDocument/2006/relationships/image" Target="../media/image46.emf"/><Relationship Id="rId14" Type="http://schemas.openxmlformats.org/officeDocument/2006/relationships/notesSlide" Target="../notesSlides/notesSlide36.xml"/><Relationship Id="rId13" Type="http://schemas.openxmlformats.org/officeDocument/2006/relationships/slideLayout" Target="../slideLayouts/slideLayout13.xml"/><Relationship Id="rId12" Type="http://schemas.openxmlformats.org/officeDocument/2006/relationships/image" Target="../media/image60.png"/><Relationship Id="rId11" Type="http://schemas.openxmlformats.org/officeDocument/2006/relationships/image" Target="../media/image36.png"/><Relationship Id="rId10" Type="http://schemas.openxmlformats.org/officeDocument/2006/relationships/image" Target="../media/image59.png"/><Relationship Id="rId1" Type="http://schemas.openxmlformats.org/officeDocument/2006/relationships/image" Target="../media/image55.emf"/></Relationships>
</file>

<file path=ppt/slides/_rels/slide37.xml.rels><?xml version="1.0" encoding="UTF-8" standalone="yes"?>
<Relationships xmlns="http://schemas.openxmlformats.org/package/2006/relationships"><Relationship Id="rId9" Type="http://schemas.openxmlformats.org/officeDocument/2006/relationships/image" Target="../media/image54.png"/><Relationship Id="rId8" Type="http://schemas.openxmlformats.org/officeDocument/2006/relationships/image" Target="../media/image51.png"/><Relationship Id="rId7" Type="http://schemas.openxmlformats.org/officeDocument/2006/relationships/image" Target="../media/image52.png"/><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3" Type="http://schemas.openxmlformats.org/officeDocument/2006/relationships/image" Target="../media/image47.emf"/><Relationship Id="rId2" Type="http://schemas.openxmlformats.org/officeDocument/2006/relationships/image" Target="../media/image46.emf"/><Relationship Id="rId16" Type="http://schemas.openxmlformats.org/officeDocument/2006/relationships/notesSlide" Target="../notesSlides/notesSlide37.xml"/><Relationship Id="rId15" Type="http://schemas.openxmlformats.org/officeDocument/2006/relationships/slideLayout" Target="../slideLayouts/slideLayout13.xml"/><Relationship Id="rId14" Type="http://schemas.openxmlformats.org/officeDocument/2006/relationships/image" Target="../media/image53.png"/><Relationship Id="rId13" Type="http://schemas.openxmlformats.org/officeDocument/2006/relationships/image" Target="../media/image63.png"/><Relationship Id="rId12" Type="http://schemas.openxmlformats.org/officeDocument/2006/relationships/image" Target="../media/image36.png"/><Relationship Id="rId11" Type="http://schemas.openxmlformats.org/officeDocument/2006/relationships/image" Target="../media/image62.png"/><Relationship Id="rId10" Type="http://schemas.openxmlformats.org/officeDocument/2006/relationships/image" Target="../media/image61.png"/><Relationship Id="rId1" Type="http://schemas.openxmlformats.org/officeDocument/2006/relationships/image" Target="../media/image55.emf"/></Relationships>
</file>

<file path=ppt/slides/_rels/slide38.xml.rels><?xml version="1.0" encoding="UTF-8" standalone="yes"?>
<Relationships xmlns="http://schemas.openxmlformats.org/package/2006/relationships"><Relationship Id="rId9" Type="http://schemas.openxmlformats.org/officeDocument/2006/relationships/image" Target="../media/image66.png"/><Relationship Id="rId8" Type="http://schemas.openxmlformats.org/officeDocument/2006/relationships/image" Target="../media/image65.png"/><Relationship Id="rId7" Type="http://schemas.openxmlformats.org/officeDocument/2006/relationships/image" Target="../media/image36.png"/><Relationship Id="rId6" Type="http://schemas.openxmlformats.org/officeDocument/2006/relationships/image" Target="../media/image64.png"/><Relationship Id="rId5" Type="http://schemas.openxmlformats.org/officeDocument/2006/relationships/image" Target="../media/image49.png"/><Relationship Id="rId4" Type="http://schemas.openxmlformats.org/officeDocument/2006/relationships/image" Target="../media/image48.png"/><Relationship Id="rId3" Type="http://schemas.openxmlformats.org/officeDocument/2006/relationships/image" Target="../media/image47.emf"/><Relationship Id="rId2" Type="http://schemas.openxmlformats.org/officeDocument/2006/relationships/image" Target="../media/image46.emf"/><Relationship Id="rId11" Type="http://schemas.openxmlformats.org/officeDocument/2006/relationships/notesSlide" Target="../notesSlides/notesSlide38.xml"/><Relationship Id="rId10" Type="http://schemas.openxmlformats.org/officeDocument/2006/relationships/slideLayout" Target="../slideLayouts/slideLayout13.xml"/><Relationship Id="rId1" Type="http://schemas.openxmlformats.org/officeDocument/2006/relationships/image" Target="../media/image55.emf"/></Relationships>
</file>

<file path=ppt/slides/_rels/slide39.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68.png"/><Relationship Id="rId7" Type="http://schemas.openxmlformats.org/officeDocument/2006/relationships/image" Target="../media/image36.png"/><Relationship Id="rId6" Type="http://schemas.openxmlformats.org/officeDocument/2006/relationships/image" Target="../media/image67.png"/><Relationship Id="rId5" Type="http://schemas.openxmlformats.org/officeDocument/2006/relationships/image" Target="../media/image49.png"/><Relationship Id="rId4" Type="http://schemas.openxmlformats.org/officeDocument/2006/relationships/image" Target="../media/image48.png"/><Relationship Id="rId3" Type="http://schemas.openxmlformats.org/officeDocument/2006/relationships/image" Target="../media/image47.emf"/><Relationship Id="rId2" Type="http://schemas.openxmlformats.org/officeDocument/2006/relationships/image" Target="../media/image46.emf"/><Relationship Id="rId10" Type="http://schemas.openxmlformats.org/officeDocument/2006/relationships/notesSlide" Target="../notesSlides/notesSlide39.xml"/><Relationship Id="rId1" Type="http://schemas.openxmlformats.org/officeDocument/2006/relationships/image" Target="../media/image55.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68.png"/><Relationship Id="rId7" Type="http://schemas.openxmlformats.org/officeDocument/2006/relationships/image" Target="../media/image36.png"/><Relationship Id="rId6" Type="http://schemas.openxmlformats.org/officeDocument/2006/relationships/image" Target="../media/image67.png"/><Relationship Id="rId5" Type="http://schemas.openxmlformats.org/officeDocument/2006/relationships/image" Target="../media/image49.png"/><Relationship Id="rId4" Type="http://schemas.openxmlformats.org/officeDocument/2006/relationships/image" Target="../media/image48.png"/><Relationship Id="rId3" Type="http://schemas.openxmlformats.org/officeDocument/2006/relationships/image" Target="../media/image47.emf"/><Relationship Id="rId2" Type="http://schemas.openxmlformats.org/officeDocument/2006/relationships/image" Target="../media/image46.emf"/><Relationship Id="rId10" Type="http://schemas.openxmlformats.org/officeDocument/2006/relationships/notesSlide" Target="../notesSlides/notesSlide40.xml"/><Relationship Id="rId1" Type="http://schemas.openxmlformats.org/officeDocument/2006/relationships/image" Target="../media/image55.emf"/></Relationships>
</file>

<file path=ppt/slides/_rels/slide41.xml.rels><?xml version="1.0" encoding="UTF-8" standalone="yes"?>
<Relationships xmlns="http://schemas.openxmlformats.org/package/2006/relationships"><Relationship Id="rId9" Type="http://schemas.openxmlformats.org/officeDocument/2006/relationships/image" Target="../media/image68.png"/><Relationship Id="rId8" Type="http://schemas.openxmlformats.org/officeDocument/2006/relationships/image" Target="../media/image69.png"/><Relationship Id="rId7" Type="http://schemas.openxmlformats.org/officeDocument/2006/relationships/image" Target="../media/image36.png"/><Relationship Id="rId6" Type="http://schemas.openxmlformats.org/officeDocument/2006/relationships/image" Target="../media/image67.png"/><Relationship Id="rId5" Type="http://schemas.openxmlformats.org/officeDocument/2006/relationships/image" Target="../media/image49.png"/><Relationship Id="rId4" Type="http://schemas.openxmlformats.org/officeDocument/2006/relationships/image" Target="../media/image48.png"/><Relationship Id="rId3" Type="http://schemas.openxmlformats.org/officeDocument/2006/relationships/image" Target="../media/image47.emf"/><Relationship Id="rId2" Type="http://schemas.openxmlformats.org/officeDocument/2006/relationships/image" Target="../media/image46.emf"/><Relationship Id="rId11" Type="http://schemas.openxmlformats.org/officeDocument/2006/relationships/notesSlide" Target="../notesSlides/notesSlide41.xml"/><Relationship Id="rId10" Type="http://schemas.openxmlformats.org/officeDocument/2006/relationships/slideLayout" Target="../slideLayouts/slideLayout13.xml"/><Relationship Id="rId1" Type="http://schemas.openxmlformats.org/officeDocument/2006/relationships/image" Target="../media/image55.emf"/></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13.xml"/><Relationship Id="rId3" Type="http://schemas.openxmlformats.org/officeDocument/2006/relationships/image" Target="../media/image70.png"/><Relationship Id="rId2" Type="http://schemas.openxmlformats.org/officeDocument/2006/relationships/image" Target="../media/image68.png"/><Relationship Id="rId1" Type="http://schemas.openxmlformats.org/officeDocument/2006/relationships/image" Target="../media/image55.emf"/></Relationships>
</file>

<file path=ppt/slides/_rels/slide43.xml.rels><?xml version="1.0" encoding="UTF-8" standalone="yes"?>
<Relationships xmlns="http://schemas.openxmlformats.org/package/2006/relationships"><Relationship Id="rId6" Type="http://schemas.openxmlformats.org/officeDocument/2006/relationships/notesSlide" Target="../notesSlides/notesSlide43.xml"/><Relationship Id="rId5" Type="http://schemas.openxmlformats.org/officeDocument/2006/relationships/slideLayout" Target="../slideLayouts/slideLayout13.xml"/><Relationship Id="rId4" Type="http://schemas.openxmlformats.org/officeDocument/2006/relationships/image" Target="../media/image71.png"/><Relationship Id="rId3" Type="http://schemas.openxmlformats.org/officeDocument/2006/relationships/image" Target="../media/image70.png"/><Relationship Id="rId2" Type="http://schemas.openxmlformats.org/officeDocument/2006/relationships/image" Target="../media/image68.png"/><Relationship Id="rId1" Type="http://schemas.openxmlformats.org/officeDocument/2006/relationships/image" Target="../media/image55.emf"/></Relationships>
</file>

<file path=ppt/slides/_rels/slide44.xml.rels><?xml version="1.0" encoding="UTF-8" standalone="yes"?>
<Relationships xmlns="http://schemas.openxmlformats.org/package/2006/relationships"><Relationship Id="rId7" Type="http://schemas.openxmlformats.org/officeDocument/2006/relationships/notesSlide" Target="../notesSlides/notesSlide44.xml"/><Relationship Id="rId6" Type="http://schemas.openxmlformats.org/officeDocument/2006/relationships/slideLayout" Target="../slideLayouts/slideLayout13.xml"/><Relationship Id="rId5" Type="http://schemas.openxmlformats.org/officeDocument/2006/relationships/image" Target="../media/image72.png"/><Relationship Id="rId4" Type="http://schemas.openxmlformats.org/officeDocument/2006/relationships/image" Target="../media/image71.png"/><Relationship Id="rId3" Type="http://schemas.openxmlformats.org/officeDocument/2006/relationships/image" Target="../media/image70.png"/><Relationship Id="rId2" Type="http://schemas.openxmlformats.org/officeDocument/2006/relationships/image" Target="../media/image68.png"/><Relationship Id="rId1" Type="http://schemas.openxmlformats.org/officeDocument/2006/relationships/image" Target="../media/image55.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image" Target="../media/image73.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13.xml"/><Relationship Id="rId2" Type="http://schemas.openxmlformats.org/officeDocument/2006/relationships/image" Target="../media/image74.png"/><Relationship Id="rId1" Type="http://schemas.openxmlformats.org/officeDocument/2006/relationships/image" Target="../media/image73.png"/></Relationships>
</file>

<file path=ppt/slides/_rels/slide49.xml.rels><?xml version="1.0" encoding="UTF-8" standalone="yes"?>
<Relationships xmlns="http://schemas.openxmlformats.org/package/2006/relationships"><Relationship Id="rId6" Type="http://schemas.openxmlformats.org/officeDocument/2006/relationships/notesSlide" Target="../notesSlides/notesSlide48.xml"/><Relationship Id="rId5" Type="http://schemas.openxmlformats.org/officeDocument/2006/relationships/slideLayout" Target="../slideLayouts/slideLayout13.xml"/><Relationship Id="rId4" Type="http://schemas.openxmlformats.org/officeDocument/2006/relationships/image" Target="../media/image77.png"/><Relationship Id="rId3" Type="http://schemas.openxmlformats.org/officeDocument/2006/relationships/image" Target="../media/image36.png"/><Relationship Id="rId2" Type="http://schemas.openxmlformats.org/officeDocument/2006/relationships/image" Target="../media/image76.png"/><Relationship Id="rId1" Type="http://schemas.openxmlformats.org/officeDocument/2006/relationships/image" Target="../media/image7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7" Type="http://schemas.openxmlformats.org/officeDocument/2006/relationships/notesSlide" Target="../notesSlides/notesSlide49.xml"/><Relationship Id="rId6" Type="http://schemas.openxmlformats.org/officeDocument/2006/relationships/slideLayout" Target="../slideLayouts/slideLayout13.xml"/><Relationship Id="rId5" Type="http://schemas.openxmlformats.org/officeDocument/2006/relationships/image" Target="../media/image78.png"/><Relationship Id="rId4" Type="http://schemas.openxmlformats.org/officeDocument/2006/relationships/image" Target="../media/image77.png"/><Relationship Id="rId3" Type="http://schemas.openxmlformats.org/officeDocument/2006/relationships/image" Target="../media/image36.png"/><Relationship Id="rId2" Type="http://schemas.openxmlformats.org/officeDocument/2006/relationships/image" Target="../media/image76.png"/><Relationship Id="rId1" Type="http://schemas.openxmlformats.org/officeDocument/2006/relationships/image" Target="../media/image75.png"/></Relationships>
</file>

<file path=ppt/slides/_rels/slide51.xml.rels><?xml version="1.0" encoding="UTF-8" standalone="yes"?>
<Relationships xmlns="http://schemas.openxmlformats.org/package/2006/relationships"><Relationship Id="rId8" Type="http://schemas.openxmlformats.org/officeDocument/2006/relationships/notesSlide" Target="../notesSlides/notesSlide50.xml"/><Relationship Id="rId7" Type="http://schemas.openxmlformats.org/officeDocument/2006/relationships/slideLayout" Target="../slideLayouts/slideLayout13.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 Id="rId3" Type="http://schemas.openxmlformats.org/officeDocument/2006/relationships/image" Target="../media/image36.png"/><Relationship Id="rId2" Type="http://schemas.openxmlformats.org/officeDocument/2006/relationships/image" Target="../media/image76.png"/><Relationship Id="rId1" Type="http://schemas.openxmlformats.org/officeDocument/2006/relationships/image" Target="../media/image75.png"/></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slideLayout" Target="../slideLayouts/slideLayout13.xml"/><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image" Target="../media/image75.png"/></Relationships>
</file>

<file path=ppt/slides/_rels/slide53.xml.rels><?xml version="1.0" encoding="UTF-8" standalone="yes"?>
<Relationships xmlns="http://schemas.openxmlformats.org/package/2006/relationships"><Relationship Id="rId8" Type="http://schemas.openxmlformats.org/officeDocument/2006/relationships/notesSlide" Target="../notesSlides/notesSlide52.xml"/><Relationship Id="rId7" Type="http://schemas.openxmlformats.org/officeDocument/2006/relationships/slideLayout" Target="../slideLayouts/slideLayout13.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image" Target="../media/image75.png"/></Relationships>
</file>

<file path=ppt/slides/_rels/slide54.xml.rels><?xml version="1.0" encoding="UTF-8" standalone="yes"?>
<Relationships xmlns="http://schemas.openxmlformats.org/package/2006/relationships"><Relationship Id="rId9" Type="http://schemas.openxmlformats.org/officeDocument/2006/relationships/notesSlide" Target="../notesSlides/notesSlide53.xml"/><Relationship Id="rId8" Type="http://schemas.openxmlformats.org/officeDocument/2006/relationships/slideLayout" Target="../slideLayouts/slideLayout13.xml"/><Relationship Id="rId7" Type="http://schemas.openxmlformats.org/officeDocument/2006/relationships/image" Target="../media/image84.png"/><Relationship Id="rId6" Type="http://schemas.openxmlformats.org/officeDocument/2006/relationships/image" Target="../media/image85.png"/><Relationship Id="rId5" Type="http://schemas.openxmlformats.org/officeDocument/2006/relationships/image" Target="../media/image83.png"/><Relationship Id="rId4" Type="http://schemas.openxmlformats.org/officeDocument/2006/relationships/image" Target="../media/image82.png"/><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image" Target="../media/image75.png"/></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13.xml"/><Relationship Id="rId2" Type="http://schemas.openxmlformats.org/officeDocument/2006/relationships/image" Target="../media/image87.png"/><Relationship Id="rId1" Type="http://schemas.openxmlformats.org/officeDocument/2006/relationships/image" Target="../media/image86.png"/></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13.xml"/><Relationship Id="rId2" Type="http://schemas.openxmlformats.org/officeDocument/2006/relationships/image" Target="../media/image87.png"/><Relationship Id="rId1" Type="http://schemas.openxmlformats.org/officeDocument/2006/relationships/image" Target="../media/image86.png"/></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13.xml"/><Relationship Id="rId2" Type="http://schemas.openxmlformats.org/officeDocument/2006/relationships/image" Target="../media/image89.png"/><Relationship Id="rId1" Type="http://schemas.openxmlformats.org/officeDocument/2006/relationships/image" Target="../media/image88.png"/></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13.xml"/><Relationship Id="rId2" Type="http://schemas.openxmlformats.org/officeDocument/2006/relationships/hyperlink" Target="http://www.timetoast.com/timelines/olympic-swimming" TargetMode="External"/><Relationship Id="rId1" Type="http://schemas.openxmlformats.org/officeDocument/2006/relationships/image" Target="../media/image90.png"/></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13.xml"/><Relationship Id="rId2" Type="http://schemas.openxmlformats.org/officeDocument/2006/relationships/hyperlink" Target="http://www.timetoast.com/timelines/olympic-swimming" TargetMode="External"/><Relationship Id="rId1" Type="http://schemas.openxmlformats.org/officeDocument/2006/relationships/image" Target="../media/image9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13.xml"/><Relationship Id="rId2" Type="http://schemas.openxmlformats.org/officeDocument/2006/relationships/hyperlink" Target="http://www.timetoast.com/timelines/olympic-swimming" TargetMode="External"/><Relationship Id="rId1" Type="http://schemas.openxmlformats.org/officeDocument/2006/relationships/image" Target="../media/image90.png"/></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13.xml"/><Relationship Id="rId2" Type="http://schemas.openxmlformats.org/officeDocument/2006/relationships/hyperlink" Target="http://www.ux1.eiu.edu/~cfadd/1350/08PotEng/Images/8.2.gif" TargetMode="External"/><Relationship Id="rId1" Type="http://schemas.openxmlformats.org/officeDocument/2006/relationships/image" Target="../media/image91.png"/></Relationships>
</file>

<file path=ppt/slides/_rels/slide62.xml.rels><?xml version="1.0" encoding="UTF-8" standalone="yes"?>
<Relationships xmlns="http://schemas.openxmlformats.org/package/2006/relationships"><Relationship Id="rId8" Type="http://schemas.openxmlformats.org/officeDocument/2006/relationships/notesSlide" Target="../notesSlides/notesSlide61.xml"/><Relationship Id="rId7" Type="http://schemas.openxmlformats.org/officeDocument/2006/relationships/slideLayout" Target="../slideLayouts/slideLayout13.xml"/><Relationship Id="rId6" Type="http://schemas.openxmlformats.org/officeDocument/2006/relationships/hyperlink" Target="http://www.ux1.eiu.edu/~cfadd/1350/08PotEng/Images/8.2.gif" TargetMode="External"/><Relationship Id="rId5" Type="http://schemas.openxmlformats.org/officeDocument/2006/relationships/image" Target="../media/image91.png"/><Relationship Id="rId4" Type="http://schemas.openxmlformats.org/officeDocument/2006/relationships/hyperlink" Target="https://pxhere.com/fr/photo/725187" TargetMode="External"/><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hyperlink" Target="http://www.promobo.fr/set-3-accessoires-jouet-fronde-catapulte-alien-volant-fluo.html" TargetMode="Externa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6" Type="http://schemas.openxmlformats.org/officeDocument/2006/relationships/notesSlide" Target="../notesSlides/notesSlide65.xml"/><Relationship Id="rId5" Type="http://schemas.openxmlformats.org/officeDocument/2006/relationships/slideLayout" Target="../slideLayouts/slideLayout13.xml"/><Relationship Id="rId4" Type="http://schemas.openxmlformats.org/officeDocument/2006/relationships/image" Target="../media/image97.png"/><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image" Target="../media/image94.png"/></Relationships>
</file>

<file path=ppt/slides/_rels/slide67.xml.rels><?xml version="1.0" encoding="UTF-8" standalone="yes"?>
<Relationships xmlns="http://schemas.openxmlformats.org/package/2006/relationships"><Relationship Id="rId9" Type="http://schemas.openxmlformats.org/officeDocument/2006/relationships/notesSlide" Target="../notesSlides/notesSlide66.xml"/><Relationship Id="rId8" Type="http://schemas.openxmlformats.org/officeDocument/2006/relationships/slideLayout" Target="../slideLayouts/slideLayout13.xml"/><Relationship Id="rId7" Type="http://schemas.openxmlformats.org/officeDocument/2006/relationships/image" Target="../media/image100.png"/><Relationship Id="rId6" Type="http://schemas.openxmlformats.org/officeDocument/2006/relationships/image" Target="../media/image99.png"/><Relationship Id="rId5" Type="http://schemas.openxmlformats.org/officeDocument/2006/relationships/image" Target="../media/image97.png"/><Relationship Id="rId4" Type="http://schemas.openxmlformats.org/officeDocument/2006/relationships/image" Target="../media/image96.png"/><Relationship Id="rId3" Type="http://schemas.openxmlformats.org/officeDocument/2006/relationships/image" Target="../media/image98.png"/><Relationship Id="rId2" Type="http://schemas.openxmlformats.org/officeDocument/2006/relationships/image" Target="../media/image95.png"/><Relationship Id="rId1" Type="http://schemas.openxmlformats.org/officeDocument/2006/relationships/image" Target="../media/image94.png"/></Relationships>
</file>

<file path=ppt/slides/_rels/slide68.xml.rels><?xml version="1.0" encoding="UTF-8" standalone="yes"?>
<Relationships xmlns="http://schemas.openxmlformats.org/package/2006/relationships"><Relationship Id="rId9" Type="http://schemas.openxmlformats.org/officeDocument/2006/relationships/image" Target="../media/image102.png"/><Relationship Id="rId8" Type="http://schemas.openxmlformats.org/officeDocument/2006/relationships/image" Target="../media/image101.png"/><Relationship Id="rId7" Type="http://schemas.openxmlformats.org/officeDocument/2006/relationships/image" Target="../media/image100.png"/><Relationship Id="rId6" Type="http://schemas.openxmlformats.org/officeDocument/2006/relationships/image" Target="../media/image99.png"/><Relationship Id="rId5" Type="http://schemas.openxmlformats.org/officeDocument/2006/relationships/image" Target="../media/image97.png"/><Relationship Id="rId4" Type="http://schemas.openxmlformats.org/officeDocument/2006/relationships/image" Target="../media/image96.png"/><Relationship Id="rId3" Type="http://schemas.openxmlformats.org/officeDocument/2006/relationships/image" Target="../media/image98.png"/><Relationship Id="rId2" Type="http://schemas.openxmlformats.org/officeDocument/2006/relationships/image" Target="../media/image95.png"/><Relationship Id="rId12" Type="http://schemas.openxmlformats.org/officeDocument/2006/relationships/notesSlide" Target="../notesSlides/notesSlide67.xml"/><Relationship Id="rId11" Type="http://schemas.openxmlformats.org/officeDocument/2006/relationships/slideLayout" Target="../slideLayouts/slideLayout13.xml"/><Relationship Id="rId10" Type="http://schemas.openxmlformats.org/officeDocument/2006/relationships/image" Target="../media/image103.png"/><Relationship Id="rId1" Type="http://schemas.openxmlformats.org/officeDocument/2006/relationships/image" Target="../media/image94.png"/></Relationships>
</file>

<file path=ppt/slides/_rels/slide69.xml.rels><?xml version="1.0" encoding="UTF-8" standalone="yes"?>
<Relationships xmlns="http://schemas.openxmlformats.org/package/2006/relationships"><Relationship Id="rId5" Type="http://schemas.openxmlformats.org/officeDocument/2006/relationships/notesSlide" Target="../notesSlides/notesSlide68.xml"/><Relationship Id="rId4" Type="http://schemas.openxmlformats.org/officeDocument/2006/relationships/slideLayout" Target="../slideLayouts/slideLayout13.xml"/><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image" Target="../media/image10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6" Type="http://schemas.openxmlformats.org/officeDocument/2006/relationships/notesSlide" Target="../notesSlides/notesSlide69.xml"/><Relationship Id="rId5" Type="http://schemas.openxmlformats.org/officeDocument/2006/relationships/slideLayout" Target="../slideLayouts/slideLayout13.xml"/><Relationship Id="rId4" Type="http://schemas.openxmlformats.org/officeDocument/2006/relationships/image" Target="../media/image106.png"/><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image" Target="../media/image105.png"/></Relationships>
</file>

<file path=ppt/slides/_rels/slide71.xml.rels><?xml version="1.0" encoding="UTF-8" standalone="yes"?>
<Relationships xmlns="http://schemas.openxmlformats.org/package/2006/relationships"><Relationship Id="rId8" Type="http://schemas.openxmlformats.org/officeDocument/2006/relationships/notesSlide" Target="../notesSlides/notesSlide70.xml"/><Relationship Id="rId7" Type="http://schemas.openxmlformats.org/officeDocument/2006/relationships/slideLayout" Target="../slideLayouts/slideLayout13.xml"/><Relationship Id="rId6" Type="http://schemas.openxmlformats.org/officeDocument/2006/relationships/image" Target="../media/image106.png"/><Relationship Id="rId5" Type="http://schemas.openxmlformats.org/officeDocument/2006/relationships/image" Target="../media/image110.png"/><Relationship Id="rId4" Type="http://schemas.openxmlformats.org/officeDocument/2006/relationships/image" Target="../media/image109.png"/><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image" Target="../media/image105.png"/></Relationships>
</file>

<file path=ppt/slides/_rels/slide72.xml.rels><?xml version="1.0" encoding="UTF-8" standalone="yes"?>
<Relationships xmlns="http://schemas.openxmlformats.org/package/2006/relationships"><Relationship Id="rId8" Type="http://schemas.openxmlformats.org/officeDocument/2006/relationships/notesSlide" Target="../notesSlides/notesSlide71.xml"/><Relationship Id="rId7" Type="http://schemas.openxmlformats.org/officeDocument/2006/relationships/slideLayout" Target="../slideLayouts/slideLayout13.xml"/><Relationship Id="rId6" Type="http://schemas.openxmlformats.org/officeDocument/2006/relationships/image" Target="../media/image106.png"/><Relationship Id="rId5" Type="http://schemas.openxmlformats.org/officeDocument/2006/relationships/image" Target="../media/image113.png"/><Relationship Id="rId4" Type="http://schemas.openxmlformats.org/officeDocument/2006/relationships/image" Target="../media/image112.png"/><Relationship Id="rId3" Type="http://schemas.openxmlformats.org/officeDocument/2006/relationships/image" Target="../media/image111.png"/><Relationship Id="rId2" Type="http://schemas.openxmlformats.org/officeDocument/2006/relationships/image" Target="../media/image109.png"/><Relationship Id="rId1" Type="http://schemas.openxmlformats.org/officeDocument/2006/relationships/image" Target="../media/image105.png"/></Relationships>
</file>

<file path=ppt/slides/_rels/slide73.xml.rels><?xml version="1.0" encoding="UTF-8" standalone="yes"?>
<Relationships xmlns="http://schemas.openxmlformats.org/package/2006/relationships"><Relationship Id="rId5" Type="http://schemas.openxmlformats.org/officeDocument/2006/relationships/notesSlide" Target="../notesSlides/notesSlide72.xml"/><Relationship Id="rId4" Type="http://schemas.openxmlformats.org/officeDocument/2006/relationships/slideLayout" Target="../slideLayouts/slideLayout13.xml"/><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image" Target="../media/image112.png"/></Relationships>
</file>

<file path=ppt/slides/_rels/slide74.xml.rels><?xml version="1.0" encoding="UTF-8" standalone="yes"?>
<Relationships xmlns="http://schemas.openxmlformats.org/package/2006/relationships"><Relationship Id="rId7" Type="http://schemas.openxmlformats.org/officeDocument/2006/relationships/notesSlide" Target="../notesSlides/notesSlide73.xml"/><Relationship Id="rId6" Type="http://schemas.openxmlformats.org/officeDocument/2006/relationships/slideLayout" Target="../slideLayouts/slideLayout13.xml"/><Relationship Id="rId5" Type="http://schemas.openxmlformats.org/officeDocument/2006/relationships/image" Target="../media/image116.png"/><Relationship Id="rId4" Type="http://schemas.openxmlformats.org/officeDocument/2006/relationships/image" Target="../media/image115.png"/><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image" Target="../media/image112.png"/></Relationships>
</file>

<file path=ppt/slides/_rels/slide75.xml.rels><?xml version="1.0" encoding="UTF-8" standalone="yes"?>
<Relationships xmlns="http://schemas.openxmlformats.org/package/2006/relationships"><Relationship Id="rId6" Type="http://schemas.openxmlformats.org/officeDocument/2006/relationships/notesSlide" Target="../notesSlides/notesSlide74.xml"/><Relationship Id="rId5" Type="http://schemas.openxmlformats.org/officeDocument/2006/relationships/slideLayout" Target="../slideLayouts/slideLayout13.xml"/><Relationship Id="rId4" Type="http://schemas.openxmlformats.org/officeDocument/2006/relationships/image" Target="../media/image118.png"/><Relationship Id="rId3" Type="http://schemas.openxmlformats.org/officeDocument/2006/relationships/image" Target="../media/image117.png"/><Relationship Id="rId2" Type="http://schemas.openxmlformats.org/officeDocument/2006/relationships/image" Target="../media/image111.png"/><Relationship Id="rId1" Type="http://schemas.openxmlformats.org/officeDocument/2006/relationships/image" Target="../media/image109.png"/></Relationships>
</file>

<file path=ppt/slides/_rels/slide76.xml.rels><?xml version="1.0" encoding="UTF-8" standalone="yes"?>
<Relationships xmlns="http://schemas.openxmlformats.org/package/2006/relationships"><Relationship Id="rId7" Type="http://schemas.openxmlformats.org/officeDocument/2006/relationships/notesSlide" Target="../notesSlides/notesSlide75.xml"/><Relationship Id="rId6" Type="http://schemas.openxmlformats.org/officeDocument/2006/relationships/slideLayout" Target="../slideLayouts/slideLayout13.xml"/><Relationship Id="rId5" Type="http://schemas.openxmlformats.org/officeDocument/2006/relationships/image" Target="../media/image123.png"/><Relationship Id="rId4" Type="http://schemas.openxmlformats.org/officeDocument/2006/relationships/image" Target="../media/image122.png"/><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image" Target="../media/image119.png"/></Relationships>
</file>

<file path=ppt/slides/_rels/slide77.xml.rels><?xml version="1.0" encoding="UTF-8" standalone="yes"?>
<Relationships xmlns="http://schemas.openxmlformats.org/package/2006/relationships"><Relationship Id="rId6" Type="http://schemas.openxmlformats.org/officeDocument/2006/relationships/notesSlide" Target="../notesSlides/notesSlide76.xml"/><Relationship Id="rId5" Type="http://schemas.openxmlformats.org/officeDocument/2006/relationships/slideLayout" Target="../slideLayouts/slideLayout13.xml"/><Relationship Id="rId4" Type="http://schemas.openxmlformats.org/officeDocument/2006/relationships/image" Target="../media/image126.png"/><Relationship Id="rId3" Type="http://schemas.openxmlformats.org/officeDocument/2006/relationships/image" Target="../media/image119.png"/><Relationship Id="rId2" Type="http://schemas.openxmlformats.org/officeDocument/2006/relationships/image" Target="../media/image125.png"/><Relationship Id="rId1" Type="http://schemas.openxmlformats.org/officeDocument/2006/relationships/image" Target="../media/image124.png"/></Relationships>
</file>

<file path=ppt/slides/_rels/slide78.xml.rels><?xml version="1.0" encoding="UTF-8" standalone="yes"?>
<Relationships xmlns="http://schemas.openxmlformats.org/package/2006/relationships"><Relationship Id="rId5" Type="http://schemas.openxmlformats.org/officeDocument/2006/relationships/notesSlide" Target="../notesSlides/notesSlide77.xml"/><Relationship Id="rId4" Type="http://schemas.openxmlformats.org/officeDocument/2006/relationships/slideLayout" Target="../slideLayouts/slideLayout13.xml"/><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image" Target="../media/image127.png"/></Relationships>
</file>

<file path=ppt/slides/_rels/slide79.xml.rels><?xml version="1.0" encoding="UTF-8" standalone="yes"?>
<Relationships xmlns="http://schemas.openxmlformats.org/package/2006/relationships"><Relationship Id="rId6" Type="http://schemas.openxmlformats.org/officeDocument/2006/relationships/notesSlide" Target="../notesSlides/notesSlide78.xml"/><Relationship Id="rId5" Type="http://schemas.openxmlformats.org/officeDocument/2006/relationships/slideLayout" Target="../slideLayouts/slideLayout13.xml"/><Relationship Id="rId4" Type="http://schemas.openxmlformats.org/officeDocument/2006/relationships/image" Target="../media/image130.png"/><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image" Target="../media/image12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8" Type="http://schemas.openxmlformats.org/officeDocument/2006/relationships/notesSlide" Target="../notesSlides/notesSlide79.xml"/><Relationship Id="rId7" Type="http://schemas.openxmlformats.org/officeDocument/2006/relationships/slideLayout" Target="../slideLayouts/slideLayout13.xml"/><Relationship Id="rId6" Type="http://schemas.openxmlformats.org/officeDocument/2006/relationships/image" Target="../media/image132.png"/><Relationship Id="rId5" Type="http://schemas.openxmlformats.org/officeDocument/2006/relationships/image" Target="../media/image130.png"/><Relationship Id="rId4" Type="http://schemas.openxmlformats.org/officeDocument/2006/relationships/image" Target="../media/image131.png"/><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image" Target="../media/image127.png"/></Relationships>
</file>

<file path=ppt/slides/_rels/slide81.xml.rels><?xml version="1.0" encoding="UTF-8" standalone="yes"?>
<Relationships xmlns="http://schemas.openxmlformats.org/package/2006/relationships"><Relationship Id="rId8" Type="http://schemas.openxmlformats.org/officeDocument/2006/relationships/notesSlide" Target="../notesSlides/notesSlide80.xml"/><Relationship Id="rId7" Type="http://schemas.openxmlformats.org/officeDocument/2006/relationships/slideLayout" Target="../slideLayouts/slideLayout13.xml"/><Relationship Id="rId6" Type="http://schemas.openxmlformats.org/officeDocument/2006/relationships/image" Target="../media/image132.png"/><Relationship Id="rId5" Type="http://schemas.openxmlformats.org/officeDocument/2006/relationships/image" Target="../media/image130.png"/><Relationship Id="rId4" Type="http://schemas.openxmlformats.org/officeDocument/2006/relationships/image" Target="../media/image131.png"/><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image" Target="../media/image127.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9" Type="http://schemas.openxmlformats.org/officeDocument/2006/relationships/notesSlide" Target="../notesSlides/notesSlide82.xml"/><Relationship Id="rId8" Type="http://schemas.openxmlformats.org/officeDocument/2006/relationships/slideLayout" Target="../slideLayouts/slideLayout13.xml"/><Relationship Id="rId7" Type="http://schemas.openxmlformats.org/officeDocument/2006/relationships/image" Target="../media/image139.png"/><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image" Target="../media/image133.png"/></Relationships>
</file>

<file path=ppt/slides/_rels/slide84.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34.png"/><Relationship Id="rId7" Type="http://schemas.openxmlformats.org/officeDocument/2006/relationships/image" Target="../media/image139.png"/><Relationship Id="rId6" Type="http://schemas.openxmlformats.org/officeDocument/2006/relationships/image" Target="../media/image136.png"/><Relationship Id="rId5" Type="http://schemas.openxmlformats.org/officeDocument/2006/relationships/image" Target="../media/image141.png"/><Relationship Id="rId4" Type="http://schemas.openxmlformats.org/officeDocument/2006/relationships/image" Target="../media/image140.png"/><Relationship Id="rId3" Type="http://schemas.openxmlformats.org/officeDocument/2006/relationships/image" Target="../media/image138.png"/><Relationship Id="rId2" Type="http://schemas.openxmlformats.org/officeDocument/2006/relationships/image" Target="../media/image135.png"/><Relationship Id="rId10" Type="http://schemas.openxmlformats.org/officeDocument/2006/relationships/notesSlide" Target="../notesSlides/notesSlide83.xml"/><Relationship Id="rId1" Type="http://schemas.openxmlformats.org/officeDocument/2006/relationships/image" Target="../media/image133.png"/></Relationships>
</file>

<file path=ppt/slides/_rels/slide85.xml.rels><?xml version="1.0" encoding="UTF-8" standalone="yes"?>
<Relationships xmlns="http://schemas.openxmlformats.org/package/2006/relationships"><Relationship Id="rId9" Type="http://schemas.openxmlformats.org/officeDocument/2006/relationships/image" Target="../media/image136.png"/><Relationship Id="rId8" Type="http://schemas.openxmlformats.org/officeDocument/2006/relationships/image" Target="../media/image143.png"/><Relationship Id="rId7" Type="http://schemas.openxmlformats.org/officeDocument/2006/relationships/image" Target="../media/image141.png"/><Relationship Id="rId6" Type="http://schemas.openxmlformats.org/officeDocument/2006/relationships/image" Target="../media/image142.png"/><Relationship Id="rId5" Type="http://schemas.openxmlformats.org/officeDocument/2006/relationships/image" Target="../media/image140.png"/><Relationship Id="rId4" Type="http://schemas.openxmlformats.org/officeDocument/2006/relationships/image" Target="../media/image138.png"/><Relationship Id="rId3" Type="http://schemas.openxmlformats.org/officeDocument/2006/relationships/image" Target="../media/image135.png"/><Relationship Id="rId2" Type="http://schemas.openxmlformats.org/officeDocument/2006/relationships/image" Target="../media/image134.png"/><Relationship Id="rId12" Type="http://schemas.openxmlformats.org/officeDocument/2006/relationships/notesSlide" Target="../notesSlides/notesSlide84.xml"/><Relationship Id="rId11" Type="http://schemas.openxmlformats.org/officeDocument/2006/relationships/slideLayout" Target="../slideLayouts/slideLayout13.xml"/><Relationship Id="rId10" Type="http://schemas.openxmlformats.org/officeDocument/2006/relationships/image" Target="../media/image139.png"/><Relationship Id="rId1" Type="http://schemas.openxmlformats.org/officeDocument/2006/relationships/image" Target="../media/image133.png"/></Relationships>
</file>

<file path=ppt/slides/_rels/slide86.xml.rels><?xml version="1.0" encoding="UTF-8" standalone="yes"?>
<Relationships xmlns="http://schemas.openxmlformats.org/package/2006/relationships"><Relationship Id="rId9" Type="http://schemas.openxmlformats.org/officeDocument/2006/relationships/image" Target="../media/image143.png"/><Relationship Id="rId8" Type="http://schemas.openxmlformats.org/officeDocument/2006/relationships/image" Target="../media/image144.png"/><Relationship Id="rId7" Type="http://schemas.openxmlformats.org/officeDocument/2006/relationships/image" Target="../media/image141.png"/><Relationship Id="rId6" Type="http://schemas.openxmlformats.org/officeDocument/2006/relationships/image" Target="../media/image142.png"/><Relationship Id="rId5" Type="http://schemas.openxmlformats.org/officeDocument/2006/relationships/image" Target="../media/image140.png"/><Relationship Id="rId4" Type="http://schemas.openxmlformats.org/officeDocument/2006/relationships/image" Target="../media/image138.png"/><Relationship Id="rId3" Type="http://schemas.openxmlformats.org/officeDocument/2006/relationships/image" Target="../media/image135.png"/><Relationship Id="rId2" Type="http://schemas.openxmlformats.org/officeDocument/2006/relationships/image" Target="../media/image134.png"/><Relationship Id="rId13" Type="http://schemas.openxmlformats.org/officeDocument/2006/relationships/notesSlide" Target="../notesSlides/notesSlide85.xml"/><Relationship Id="rId12" Type="http://schemas.openxmlformats.org/officeDocument/2006/relationships/slideLayout" Target="../slideLayouts/slideLayout13.xml"/><Relationship Id="rId11" Type="http://schemas.openxmlformats.org/officeDocument/2006/relationships/image" Target="../media/image139.png"/><Relationship Id="rId10" Type="http://schemas.openxmlformats.org/officeDocument/2006/relationships/image" Target="../media/image136.png"/><Relationship Id="rId1" Type="http://schemas.openxmlformats.org/officeDocument/2006/relationships/image" Target="../media/image133.png"/></Relationships>
</file>

<file path=ppt/slides/_rels/slide87.xml.rels><?xml version="1.0" encoding="UTF-8" standalone="yes"?>
<Relationships xmlns="http://schemas.openxmlformats.org/package/2006/relationships"><Relationship Id="rId6" Type="http://schemas.openxmlformats.org/officeDocument/2006/relationships/notesSlide" Target="../notesSlides/notesSlide86.xml"/><Relationship Id="rId5" Type="http://schemas.openxmlformats.org/officeDocument/2006/relationships/slideLayout" Target="../slideLayouts/slideLayout13.xml"/><Relationship Id="rId4" Type="http://schemas.openxmlformats.org/officeDocument/2006/relationships/image" Target="../media/image148.png"/><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image" Target="../media/image145.png"/></Relationships>
</file>

<file path=ppt/slides/_rels/slide88.xml.rels><?xml version="1.0" encoding="UTF-8" standalone="yes"?>
<Relationships xmlns="http://schemas.openxmlformats.org/package/2006/relationships"><Relationship Id="rId5" Type="http://schemas.openxmlformats.org/officeDocument/2006/relationships/notesSlide" Target="../notesSlides/notesSlide87.xml"/><Relationship Id="rId4" Type="http://schemas.openxmlformats.org/officeDocument/2006/relationships/slideLayout" Target="../slideLayouts/slideLayout13.xml"/><Relationship Id="rId3" Type="http://schemas.openxmlformats.org/officeDocument/2006/relationships/image" Target="../media/image150.png"/><Relationship Id="rId2" Type="http://schemas.openxmlformats.org/officeDocument/2006/relationships/image" Target="../media/image146.png"/><Relationship Id="rId1" Type="http://schemas.openxmlformats.org/officeDocument/2006/relationships/image" Target="../media/image149.png"/></Relationships>
</file>

<file path=ppt/slides/_rels/slide89.xml.rels><?xml version="1.0" encoding="UTF-8" standalone="yes"?>
<Relationships xmlns="http://schemas.openxmlformats.org/package/2006/relationships"><Relationship Id="rId6" Type="http://schemas.openxmlformats.org/officeDocument/2006/relationships/notesSlide" Target="../notesSlides/notesSlide88.xml"/><Relationship Id="rId5" Type="http://schemas.openxmlformats.org/officeDocument/2006/relationships/slideLayout" Target="../slideLayouts/slideLayout13.xml"/><Relationship Id="rId4" Type="http://schemas.openxmlformats.org/officeDocument/2006/relationships/image" Target="../media/image151.png"/><Relationship Id="rId3" Type="http://schemas.openxmlformats.org/officeDocument/2006/relationships/image" Target="../media/image150.png"/><Relationship Id="rId2" Type="http://schemas.openxmlformats.org/officeDocument/2006/relationships/image" Target="../media/image146.png"/><Relationship Id="rId1" Type="http://schemas.openxmlformats.org/officeDocument/2006/relationships/image" Target="../media/image149.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3.xml"/><Relationship Id="rId3" Type="http://schemas.openxmlformats.org/officeDocument/2006/relationships/hyperlink" Target="https://courses.lumenlearning.com/physics/chapter/7-1-work-the-scientific-definition/" TargetMode="External"/><Relationship Id="rId2" Type="http://schemas.openxmlformats.org/officeDocument/2006/relationships/image" Target="../media/image7.png"/><Relationship Id="rId1" Type="http://schemas.openxmlformats.org/officeDocument/2006/relationships/image" Target="../media/image6.png"/></Relationships>
</file>

<file path=ppt/slides/_rels/slide90.xml.rels><?xml version="1.0" encoding="UTF-8" standalone="yes"?>
<Relationships xmlns="http://schemas.openxmlformats.org/package/2006/relationships"><Relationship Id="rId8" Type="http://schemas.openxmlformats.org/officeDocument/2006/relationships/notesSlide" Target="../notesSlides/notesSlide89.xml"/><Relationship Id="rId7" Type="http://schemas.openxmlformats.org/officeDocument/2006/relationships/slideLayout" Target="../slideLayouts/slideLayout13.xml"/><Relationship Id="rId6" Type="http://schemas.openxmlformats.org/officeDocument/2006/relationships/image" Target="../media/image153.png"/><Relationship Id="rId5" Type="http://schemas.openxmlformats.org/officeDocument/2006/relationships/image" Target="../media/image152.png"/><Relationship Id="rId4" Type="http://schemas.openxmlformats.org/officeDocument/2006/relationships/image" Target="../media/image151.png"/><Relationship Id="rId3" Type="http://schemas.openxmlformats.org/officeDocument/2006/relationships/image" Target="../media/image150.png"/><Relationship Id="rId2" Type="http://schemas.openxmlformats.org/officeDocument/2006/relationships/image" Target="../media/image146.png"/><Relationship Id="rId1" Type="http://schemas.openxmlformats.org/officeDocument/2006/relationships/image" Target="../media/image149.png"/></Relationships>
</file>

<file path=ppt/slides/_rels/slide91.xml.rels><?xml version="1.0" encoding="UTF-8" standalone="yes"?>
<Relationships xmlns="http://schemas.openxmlformats.org/package/2006/relationships"><Relationship Id="rId9" Type="http://schemas.openxmlformats.org/officeDocument/2006/relationships/notesSlide" Target="../notesSlides/notesSlide90.xml"/><Relationship Id="rId8" Type="http://schemas.openxmlformats.org/officeDocument/2006/relationships/slideLayout" Target="../slideLayouts/slideLayout13.xml"/><Relationship Id="rId7" Type="http://schemas.openxmlformats.org/officeDocument/2006/relationships/image" Target="../media/image153.png"/><Relationship Id="rId6" Type="http://schemas.openxmlformats.org/officeDocument/2006/relationships/image" Target="../media/image154.png"/><Relationship Id="rId5" Type="http://schemas.openxmlformats.org/officeDocument/2006/relationships/image" Target="../media/image152.png"/><Relationship Id="rId4" Type="http://schemas.openxmlformats.org/officeDocument/2006/relationships/image" Target="../media/image151.png"/><Relationship Id="rId3" Type="http://schemas.openxmlformats.org/officeDocument/2006/relationships/image" Target="../media/image150.png"/><Relationship Id="rId2" Type="http://schemas.openxmlformats.org/officeDocument/2006/relationships/image" Target="../media/image146.png"/><Relationship Id="rId1" Type="http://schemas.openxmlformats.org/officeDocument/2006/relationships/image" Target="../media/image149.png"/></Relationships>
</file>

<file path=ppt/slides/_rels/slide92.xml.rels><?xml version="1.0" encoding="UTF-8" standalone="yes"?>
<Relationships xmlns="http://schemas.openxmlformats.org/package/2006/relationships"><Relationship Id="rId9" Type="http://schemas.openxmlformats.org/officeDocument/2006/relationships/notesSlide" Target="../notesSlides/notesSlide91.xml"/><Relationship Id="rId8" Type="http://schemas.openxmlformats.org/officeDocument/2006/relationships/slideLayout" Target="../slideLayouts/slideLayout13.xml"/><Relationship Id="rId7" Type="http://schemas.openxmlformats.org/officeDocument/2006/relationships/image" Target="../media/image161.png"/><Relationship Id="rId6" Type="http://schemas.openxmlformats.org/officeDocument/2006/relationships/image" Target="../media/image160.png"/><Relationship Id="rId5" Type="http://schemas.openxmlformats.org/officeDocument/2006/relationships/image" Target="../media/image159.png"/><Relationship Id="rId4" Type="http://schemas.openxmlformats.org/officeDocument/2006/relationships/image" Target="../media/image158.png"/><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image" Target="../media/image155.png"/></Relationships>
</file>

<file path=ppt/slides/_rels/slide93.xml.rels><?xml version="1.0" encoding="UTF-8" standalone="yes"?>
<Relationships xmlns="http://schemas.openxmlformats.org/package/2006/relationships"><Relationship Id="rId6" Type="http://schemas.openxmlformats.org/officeDocument/2006/relationships/notesSlide" Target="../notesSlides/notesSlide92.xml"/><Relationship Id="rId5" Type="http://schemas.openxmlformats.org/officeDocument/2006/relationships/slideLayout" Target="../slideLayouts/slideLayout13.xml"/><Relationship Id="rId4" Type="http://schemas.openxmlformats.org/officeDocument/2006/relationships/image" Target="../media/image162.png"/><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image" Target="../media/image155.png"/></Relationships>
</file>

<file path=ppt/slides/_rels/slide94.xml.rels><?xml version="1.0" encoding="UTF-8" standalone="yes"?>
<Relationships xmlns="http://schemas.openxmlformats.org/package/2006/relationships"><Relationship Id="rId8" Type="http://schemas.openxmlformats.org/officeDocument/2006/relationships/notesSlide" Target="../notesSlides/notesSlide93.xml"/><Relationship Id="rId7" Type="http://schemas.openxmlformats.org/officeDocument/2006/relationships/slideLayout" Target="../slideLayouts/slideLayout13.xml"/><Relationship Id="rId6" Type="http://schemas.openxmlformats.org/officeDocument/2006/relationships/image" Target="../media/image165.png"/><Relationship Id="rId5" Type="http://schemas.openxmlformats.org/officeDocument/2006/relationships/image" Target="../media/image164.png"/><Relationship Id="rId4" Type="http://schemas.openxmlformats.org/officeDocument/2006/relationships/image" Target="../media/image163.png"/><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image" Target="../media/image155.png"/></Relationships>
</file>

<file path=ppt/slides/_rels/slide95.xml.rels><?xml version="1.0" encoding="UTF-8" standalone="yes"?>
<Relationships xmlns="http://schemas.openxmlformats.org/package/2006/relationships"><Relationship Id="rId9" Type="http://schemas.openxmlformats.org/officeDocument/2006/relationships/notesSlide" Target="../notesSlides/notesSlide94.xml"/><Relationship Id="rId8" Type="http://schemas.openxmlformats.org/officeDocument/2006/relationships/slideLayout" Target="../slideLayouts/slideLayout13.xml"/><Relationship Id="rId7" Type="http://schemas.openxmlformats.org/officeDocument/2006/relationships/image" Target="../media/image164.png"/><Relationship Id="rId6" Type="http://schemas.openxmlformats.org/officeDocument/2006/relationships/image" Target="../media/image163.png"/><Relationship Id="rId5" Type="http://schemas.openxmlformats.org/officeDocument/2006/relationships/image" Target="../media/image165.png"/><Relationship Id="rId4" Type="http://schemas.openxmlformats.org/officeDocument/2006/relationships/image" Target="../media/image166.png"/><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image" Target="../media/image155.png"/></Relationships>
</file>

<file path=ppt/slides/_rels/slide96.xml.rels><?xml version="1.0" encoding="UTF-8" standalone="yes"?>
<Relationships xmlns="http://schemas.openxmlformats.org/package/2006/relationships"><Relationship Id="rId4" Type="http://schemas.openxmlformats.org/officeDocument/2006/relationships/notesSlide" Target="../notesSlides/notesSlide95.xml"/><Relationship Id="rId3" Type="http://schemas.openxmlformats.org/officeDocument/2006/relationships/slideLayout" Target="../slideLayouts/slideLayout13.xml"/><Relationship Id="rId2" Type="http://schemas.openxmlformats.org/officeDocument/2006/relationships/image" Target="../media/image168.png"/><Relationship Id="rId1" Type="http://schemas.openxmlformats.org/officeDocument/2006/relationships/image" Target="../media/image167.png"/></Relationships>
</file>

<file path=ppt/slides/_rels/slide97.xml.rels><?xml version="1.0" encoding="UTF-8" standalone="yes"?>
<Relationships xmlns="http://schemas.openxmlformats.org/package/2006/relationships"><Relationship Id="rId7" Type="http://schemas.openxmlformats.org/officeDocument/2006/relationships/notesSlide" Target="../notesSlides/notesSlide96.xml"/><Relationship Id="rId6" Type="http://schemas.openxmlformats.org/officeDocument/2006/relationships/slideLayout" Target="../slideLayouts/slideLayout13.xml"/><Relationship Id="rId5" Type="http://schemas.openxmlformats.org/officeDocument/2006/relationships/image" Target="../media/image171.png"/><Relationship Id="rId4" Type="http://schemas.openxmlformats.org/officeDocument/2006/relationships/image" Target="../media/image170.png"/><Relationship Id="rId3" Type="http://schemas.openxmlformats.org/officeDocument/2006/relationships/image" Target="../media/image169.png"/><Relationship Id="rId2" Type="http://schemas.openxmlformats.org/officeDocument/2006/relationships/image" Target="../media/image168.png"/><Relationship Id="rId1" Type="http://schemas.openxmlformats.org/officeDocument/2006/relationships/image" Target="../media/image167.pn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5" Type="http://schemas.openxmlformats.org/officeDocument/2006/relationships/notesSlide" Target="../notesSlides/notesSlide98.xml"/><Relationship Id="rId4" Type="http://schemas.openxmlformats.org/officeDocument/2006/relationships/slideLayout" Target="../slideLayouts/slideLayout13.xml"/><Relationship Id="rId3" Type="http://schemas.openxmlformats.org/officeDocument/2006/relationships/image" Target="../media/image174.png"/><Relationship Id="rId2" Type="http://schemas.openxmlformats.org/officeDocument/2006/relationships/image" Target="../media/image173.png"/><Relationship Id="rId1" Type="http://schemas.openxmlformats.org/officeDocument/2006/relationships/image" Target="../media/image17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83568" y="752586"/>
            <a:ext cx="8460432" cy="1956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flipH="1">
            <a:off x="1272604" y="1027928"/>
            <a:ext cx="8280920" cy="1446550"/>
          </a:xfrm>
          <a:prstGeom prst="rect">
            <a:avLst/>
          </a:prstGeom>
          <a:noFill/>
        </p:spPr>
        <p:txBody>
          <a:bodyPr wrap="square" rtlCol="0">
            <a:spAutoFit/>
          </a:bodyPr>
          <a:lstStyle/>
          <a:p>
            <a:r>
              <a:rPr lang="en-GB" sz="4400" dirty="0"/>
              <a:t>University Physics I, Mechanics - Lesson 5: Work and energy</a:t>
            </a:r>
            <a:endParaRPr lang="en-US" sz="4400" dirty="0"/>
          </a:p>
        </p:txBody>
      </p:sp>
      <p:sp>
        <p:nvSpPr>
          <p:cNvPr id="6" name="TextBox 5"/>
          <p:cNvSpPr txBox="1"/>
          <p:nvPr/>
        </p:nvSpPr>
        <p:spPr>
          <a:xfrm>
            <a:off x="3144102" y="3458081"/>
            <a:ext cx="2537874" cy="369332"/>
          </a:xfrm>
          <a:prstGeom prst="rect">
            <a:avLst/>
          </a:prstGeom>
          <a:noFill/>
        </p:spPr>
        <p:txBody>
          <a:bodyPr wrap="none" rtlCol="0">
            <a:spAutoFit/>
          </a:bodyPr>
          <a:lstStyle/>
          <a:p>
            <a:r>
              <a:rPr lang="en-GB" dirty="0"/>
              <a:t>January 2022– June 2022</a:t>
            </a:r>
            <a:endParaRPr lang="en-US" dirty="0"/>
          </a:p>
        </p:txBody>
      </p:sp>
      <p:sp>
        <p:nvSpPr>
          <p:cNvPr id="8" name="TextBox 7"/>
          <p:cNvSpPr txBox="1"/>
          <p:nvPr/>
        </p:nvSpPr>
        <p:spPr>
          <a:xfrm>
            <a:off x="3144102" y="4053934"/>
            <a:ext cx="3180679" cy="1477328"/>
          </a:xfrm>
          <a:prstGeom prst="rect">
            <a:avLst/>
          </a:prstGeom>
          <a:noFill/>
        </p:spPr>
        <p:txBody>
          <a:bodyPr wrap="none" rtlCol="0">
            <a:spAutoFit/>
          </a:bodyPr>
          <a:lstStyle/>
          <a:p>
            <a:r>
              <a:rPr lang="en-GB" dirty="0"/>
              <a:t>Teacher: </a:t>
            </a:r>
            <a:r>
              <a:rPr lang="en-GB" dirty="0" err="1"/>
              <a:t>Dr.</a:t>
            </a:r>
            <a:r>
              <a:rPr lang="en-GB" dirty="0"/>
              <a:t> Paul Briard</a:t>
            </a:r>
            <a:endParaRPr lang="en-GB" dirty="0"/>
          </a:p>
          <a:p>
            <a:r>
              <a:rPr lang="en-GB" dirty="0"/>
              <a:t>Email: </a:t>
            </a:r>
            <a:r>
              <a:rPr lang="en-GB" dirty="0">
                <a:hlinkClick r:id="rId1"/>
              </a:rPr>
              <a:t>paulbriard@outlook.com</a:t>
            </a:r>
            <a:endParaRPr lang="en-GB" dirty="0"/>
          </a:p>
          <a:p>
            <a:r>
              <a:rPr lang="en-GB" dirty="0" err="1"/>
              <a:t>Wechat</a:t>
            </a:r>
            <a:r>
              <a:rPr lang="en-GB" dirty="0"/>
              <a:t>: Paulbg123</a:t>
            </a:r>
            <a:endParaRPr lang="en-GB" dirty="0"/>
          </a:p>
          <a:p>
            <a:endParaRPr lang="en-GB"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971600" y="1556792"/>
            <a:ext cx="7272808" cy="1944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2044" y="-169862"/>
            <a:ext cx="8229600" cy="1143000"/>
          </a:xfrm>
        </p:spPr>
        <p:txBody>
          <a:bodyPr/>
          <a:lstStyle/>
          <a:p>
            <a:r>
              <a:rPr lang="en-GB" dirty="0"/>
              <a:t>The work: Introduction</a:t>
            </a:r>
            <a:endParaRPr lang="en-US" dirty="0"/>
          </a:p>
        </p:txBody>
      </p:sp>
      <p:sp>
        <p:nvSpPr>
          <p:cNvPr id="3" name="Content Placeholder 2"/>
          <p:cNvSpPr>
            <a:spLocks noGrp="1"/>
          </p:cNvSpPr>
          <p:nvPr>
            <p:ph idx="1"/>
          </p:nvPr>
        </p:nvSpPr>
        <p:spPr>
          <a:xfrm>
            <a:off x="395536" y="982144"/>
            <a:ext cx="8229600" cy="4525963"/>
          </a:xfrm>
        </p:spPr>
        <p:txBody>
          <a:bodyPr/>
          <a:lstStyle/>
          <a:p>
            <a:r>
              <a:rPr lang="en-GB" sz="2000" dirty="0"/>
              <a:t>We have seen what are forces, an interaction between two bodies.</a:t>
            </a:r>
            <a:endParaRPr lang="en-US" sz="20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TextBox 9"/>
          <p:cNvSpPr txBox="1"/>
          <p:nvPr/>
        </p:nvSpPr>
        <p:spPr>
          <a:xfrm>
            <a:off x="1187624" y="1772816"/>
            <a:ext cx="6840760" cy="1569660"/>
          </a:xfrm>
          <a:prstGeom prst="rect">
            <a:avLst/>
          </a:prstGeom>
          <a:noFill/>
        </p:spPr>
        <p:txBody>
          <a:bodyPr wrap="square" rtlCol="0">
            <a:spAutoFit/>
          </a:bodyPr>
          <a:lstStyle/>
          <a:p>
            <a:r>
              <a:rPr lang="en-GB" sz="3200" dirty="0"/>
              <a:t>The work is a kind of transfer of energy between two bodies, when forces are exerted between these bodies.</a:t>
            </a:r>
            <a:endParaRPr lang="en-US" sz="32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672"/>
            <a:ext cx="8229600" cy="1143000"/>
          </a:xfrm>
        </p:spPr>
        <p:txBody>
          <a:bodyPr/>
          <a:lstStyle/>
          <a:p>
            <a:r>
              <a:rPr lang="en-GB" sz="3200" dirty="0"/>
              <a:t>The mechanical energy: introduction</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24" name="TextBox 23"/>
              <p:cNvSpPr txBox="1"/>
              <p:nvPr/>
            </p:nvSpPr>
            <p:spPr>
              <a:xfrm>
                <a:off x="394639" y="1412776"/>
                <a:ext cx="5126468" cy="369332"/>
              </a:xfrm>
              <a:prstGeom prst="rect">
                <a:avLst/>
              </a:prstGeom>
              <a:noFill/>
            </p:spPr>
            <p:txBody>
              <a:bodyPr wrap="none" rtlCol="0">
                <a:spAutoFit/>
              </a:bodyPr>
              <a:lstStyle/>
              <a:p>
                <a:r>
                  <a:rPr lang="en-GB" dirty="0"/>
                  <a:t>The work done by the conservative forces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𝑐𝑜𝑛𝑠</m:t>
                        </m:r>
                      </m:sub>
                    </m:sSub>
                    <m:r>
                      <a:rPr lang="en-GB" b="0" i="1" smtClean="0">
                        <a:latin typeface="Cambria Math" panose="02040503050406030204" pitchFamily="18" charset="0"/>
                      </a:rPr>
                      <m:t> </m:t>
                    </m:r>
                  </m:oMath>
                </a14:m>
                <a:r>
                  <a:rPr lang="en-GB" dirty="0"/>
                  <a:t> is: </a:t>
                </a:r>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394639" y="1412776"/>
                <a:ext cx="5126468" cy="369332"/>
              </a:xfrm>
              <a:prstGeom prst="rect">
                <a:avLst/>
              </a:prstGeom>
              <a:blipFill rotWithShape="1">
                <a:blip r:embed="rId1"/>
                <a:stretch>
                  <a:fillRect l="-6" t="-145" r="8" b="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3203848" y="2060848"/>
                <a:ext cx="2953436" cy="5967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GB" sz="3600" b="0" i="1" smtClean="0">
                              <a:latin typeface="Cambria Math" panose="02040503050406030204" pitchFamily="18" charset="0"/>
                            </a:rPr>
                            <m:t>𝑊</m:t>
                          </m:r>
                        </m:e>
                        <m:sub>
                          <m:r>
                            <a:rPr lang="en-GB" sz="3600" b="0" i="1" smtClean="0">
                              <a:latin typeface="Cambria Math" panose="02040503050406030204" pitchFamily="18" charset="0"/>
                            </a:rPr>
                            <m:t>𝑐𝑜𝑛𝑠</m:t>
                          </m:r>
                        </m:sub>
                      </m:sSub>
                      <m:r>
                        <a:rPr lang="en-GB" sz="3600" b="0" i="1" smtClean="0">
                          <a:latin typeface="Cambria Math" panose="02040503050406030204" pitchFamily="18" charset="0"/>
                          <a:ea typeface="Cambria Math" panose="02040503050406030204" pitchFamily="18" charset="0"/>
                        </a:rPr>
                        <m:t>=−∆</m:t>
                      </m:r>
                      <m:sSub>
                        <m:sSubPr>
                          <m:ctrlPr>
                            <a:rPr lang="en-GB" sz="3600" b="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𝐸</m:t>
                          </m:r>
                        </m:e>
                        <m:sub>
                          <m:r>
                            <a:rPr lang="en-GB" sz="3600" b="0" i="1" smtClean="0">
                              <a:latin typeface="Cambria Math" panose="02040503050406030204" pitchFamily="18" charset="0"/>
                              <a:ea typeface="Cambria Math" panose="02040503050406030204" pitchFamily="18" charset="0"/>
                            </a:rPr>
                            <m:t>𝑝</m:t>
                          </m:r>
                        </m:sub>
                      </m:sSub>
                    </m:oMath>
                  </m:oMathPara>
                </a14:m>
                <a:endParaRPr lang="en-US" sz="3600" dirty="0"/>
              </a:p>
            </p:txBody>
          </p:sp>
        </mc:Choice>
        <mc:Fallback>
          <p:sp>
            <p:nvSpPr>
              <p:cNvPr id="25" name="TextBox 24"/>
              <p:cNvSpPr txBox="1">
                <a:spLocks noRot="1" noChangeAspect="1" noMove="1" noResize="1" noEditPoints="1" noAdjustHandles="1" noChangeArrowheads="1" noChangeShapeType="1" noTextEdit="1"/>
              </p:cNvSpPr>
              <p:nvPr/>
            </p:nvSpPr>
            <p:spPr>
              <a:xfrm>
                <a:off x="3203848" y="2060848"/>
                <a:ext cx="2953436" cy="596766"/>
              </a:xfrm>
              <a:prstGeom prst="rect">
                <a:avLst/>
              </a:prstGeom>
              <a:blipFill rotWithShape="1">
                <a:blip r:embed="rId2"/>
                <a:stretch>
                  <a:fillRect l="-9" t="-46" r="-3128" b="23"/>
                </a:stretch>
              </a:blipFill>
            </p:spPr>
            <p:txBody>
              <a:bodyPr/>
              <a:lstStyle/>
              <a:p>
                <a:r>
                  <a:rPr lang="zh-CN" altLang="en-US">
                    <a:noFill/>
                  </a:rPr>
                  <a:t> </a:t>
                </a:r>
              </a:p>
            </p:txBody>
          </p:sp>
        </mc:Fallback>
      </mc:AlternateContent>
      <p:sp>
        <p:nvSpPr>
          <p:cNvPr id="26" name="TextBox 25"/>
          <p:cNvSpPr txBox="1"/>
          <p:nvPr/>
        </p:nvSpPr>
        <p:spPr>
          <a:xfrm>
            <a:off x="390146" y="3025856"/>
            <a:ext cx="6342442" cy="369332"/>
          </a:xfrm>
          <a:prstGeom prst="rect">
            <a:avLst/>
          </a:prstGeom>
          <a:noFill/>
        </p:spPr>
        <p:txBody>
          <a:bodyPr wrap="none" rtlCol="0">
            <a:spAutoFit/>
          </a:bodyPr>
          <a:lstStyle/>
          <a:p>
            <a:r>
              <a:rPr lang="en-GB" dirty="0"/>
              <a:t>The work done by all the forces is (work-kinetic energy theorem): </a:t>
            </a:r>
            <a:endParaRPr lang="en-US" dirty="0"/>
          </a:p>
        </p:txBody>
      </p:sp>
      <mc:AlternateContent xmlns:mc="http://schemas.openxmlformats.org/markup-compatibility/2006">
        <mc:Choice xmlns:a14="http://schemas.microsoft.com/office/drawing/2010/main" Requires="a14">
          <p:sp>
            <p:nvSpPr>
              <p:cNvPr id="27" name="TextBox 26"/>
              <p:cNvSpPr txBox="1"/>
              <p:nvPr/>
            </p:nvSpPr>
            <p:spPr>
              <a:xfrm>
                <a:off x="3347864" y="3390161"/>
                <a:ext cx="2391680"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3600" b="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𝑊</m:t>
                          </m:r>
                        </m:e>
                        <m:sub>
                          <m:r>
                            <a:rPr lang="en-GB" sz="3600" b="0" i="1" smtClean="0">
                              <a:latin typeface="Cambria Math" panose="02040503050406030204" pitchFamily="18" charset="0"/>
                              <a:ea typeface="Cambria Math" panose="02040503050406030204" pitchFamily="18" charset="0"/>
                            </a:rPr>
                            <m:t>𝑡𝑜𝑡</m:t>
                          </m:r>
                        </m:sub>
                      </m:sSub>
                      <m:r>
                        <a:rPr lang="en-GB" sz="3600" b="0" i="1" smtClean="0">
                          <a:latin typeface="Cambria Math" panose="02040503050406030204" pitchFamily="18" charset="0"/>
                          <a:ea typeface="Cambria Math" panose="02040503050406030204" pitchFamily="18" charset="0"/>
                        </a:rPr>
                        <m:t>=∆</m:t>
                      </m:r>
                      <m:sSub>
                        <m:sSubPr>
                          <m:ctrlPr>
                            <a:rPr lang="en-GB" sz="3600" b="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𝐸</m:t>
                          </m:r>
                        </m:e>
                        <m:sub>
                          <m:r>
                            <a:rPr lang="en-GB" sz="3600" b="0" i="1" smtClean="0">
                              <a:latin typeface="Cambria Math" panose="02040503050406030204" pitchFamily="18" charset="0"/>
                              <a:ea typeface="Cambria Math" panose="02040503050406030204" pitchFamily="18" charset="0"/>
                            </a:rPr>
                            <m:t>𝑘</m:t>
                          </m:r>
                        </m:sub>
                      </m:sSub>
                    </m:oMath>
                  </m:oMathPara>
                </a14:m>
                <a:endParaRPr lang="en-US" sz="3600" dirty="0"/>
              </a:p>
            </p:txBody>
          </p:sp>
        </mc:Choice>
        <mc:Fallback>
          <p:sp>
            <p:nvSpPr>
              <p:cNvPr id="27" name="TextBox 26"/>
              <p:cNvSpPr txBox="1">
                <a:spLocks noRot="1" noChangeAspect="1" noMove="1" noResize="1" noEditPoints="1" noAdjustHandles="1" noChangeArrowheads="1" noChangeShapeType="1" noTextEdit="1"/>
              </p:cNvSpPr>
              <p:nvPr/>
            </p:nvSpPr>
            <p:spPr>
              <a:xfrm>
                <a:off x="3347864" y="3390161"/>
                <a:ext cx="2391680" cy="553998"/>
              </a:xfrm>
              <a:prstGeom prst="rect">
                <a:avLst/>
              </a:prstGeom>
              <a:blipFill rotWithShape="1">
                <a:blip r:embed="rId3"/>
                <a:stretch>
                  <a:fillRect l="-6" t="-96" r="-3567" b="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4918892" y="2582704"/>
                <a:ext cx="7894591" cy="390748"/>
              </a:xfrm>
              <a:prstGeom prst="rect">
                <a:avLst/>
              </a:prstGeom>
              <a:noFill/>
            </p:spPr>
            <p:txBody>
              <a:bodyPr wrap="square" rtlCol="0">
                <a:spAutoFit/>
              </a:bodyPr>
              <a:lstStyle/>
              <a:p>
                <a:r>
                  <a:rPr lang="en-GB" dirty="0"/>
                  <a:t>where </a:t>
                </a:r>
                <a14:m>
                  <m:oMath xmlns:m="http://schemas.openxmlformats.org/officeDocument/2006/math">
                    <m:r>
                      <a:rPr lang="en-GB"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𝑝</m:t>
                        </m:r>
                      </m:sub>
                    </m:sSub>
                  </m:oMath>
                </a14:m>
                <a:r>
                  <a:rPr lang="en-GB" dirty="0"/>
                  <a:t> is the change of potential energy. </a:t>
                </a:r>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4918892" y="2582704"/>
                <a:ext cx="7894591" cy="390748"/>
              </a:xfrm>
              <a:prstGeom prst="rect">
                <a:avLst/>
              </a:prstGeom>
              <a:blipFill rotWithShape="1">
                <a:blip r:embed="rId4"/>
                <a:stretch>
                  <a:fillRect l="-2" t="-41" r="6" b="98"/>
                </a:stretch>
              </a:blipFill>
            </p:spPr>
            <p:txBody>
              <a:bodyPr/>
              <a:lstStyle/>
              <a:p>
                <a:r>
                  <a:rPr lang="zh-CN" altLang="en-US">
                    <a:noFill/>
                  </a:rPr>
                  <a:t> </a:t>
                </a:r>
              </a:p>
            </p:txBody>
          </p:sp>
        </mc:Fallback>
      </mc:AlternateContent>
      <p:sp>
        <p:nvSpPr>
          <p:cNvPr id="36" name="TextBox 35"/>
          <p:cNvSpPr txBox="1"/>
          <p:nvPr/>
        </p:nvSpPr>
        <p:spPr>
          <a:xfrm>
            <a:off x="439248" y="738253"/>
            <a:ext cx="8208912" cy="646331"/>
          </a:xfrm>
          <a:prstGeom prst="rect">
            <a:avLst/>
          </a:prstGeom>
          <a:noFill/>
        </p:spPr>
        <p:txBody>
          <a:bodyPr wrap="square" rtlCol="0">
            <a:spAutoFit/>
          </a:bodyPr>
          <a:lstStyle/>
          <a:p>
            <a:r>
              <a:rPr lang="en-GB" dirty="0"/>
              <a:t>The spring force and the gravitational force are named “</a:t>
            </a:r>
            <a:r>
              <a:rPr lang="en-GB" b="1" dirty="0"/>
              <a:t>conservative forces</a:t>
            </a:r>
            <a:r>
              <a:rPr lang="en-GB" dirty="0"/>
              <a:t>”. A change of potential energy result in a change of kinetic energy.</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672"/>
            <a:ext cx="8229600" cy="1143000"/>
          </a:xfrm>
        </p:spPr>
        <p:txBody>
          <a:bodyPr/>
          <a:lstStyle/>
          <a:p>
            <a:r>
              <a:rPr lang="en-GB" sz="3200" dirty="0"/>
              <a:t>The mechanical energy: introduction</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24" name="TextBox 23"/>
              <p:cNvSpPr txBox="1"/>
              <p:nvPr/>
            </p:nvSpPr>
            <p:spPr>
              <a:xfrm>
                <a:off x="394639" y="1412776"/>
                <a:ext cx="5126468" cy="369332"/>
              </a:xfrm>
              <a:prstGeom prst="rect">
                <a:avLst/>
              </a:prstGeom>
              <a:noFill/>
            </p:spPr>
            <p:txBody>
              <a:bodyPr wrap="none" rtlCol="0">
                <a:spAutoFit/>
              </a:bodyPr>
              <a:lstStyle/>
              <a:p>
                <a:r>
                  <a:rPr lang="en-GB" dirty="0"/>
                  <a:t>The work done by the conservative forces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𝑐𝑜𝑛𝑠</m:t>
                        </m:r>
                      </m:sub>
                    </m:sSub>
                    <m:r>
                      <a:rPr lang="en-GB" b="0" i="1" smtClean="0">
                        <a:latin typeface="Cambria Math" panose="02040503050406030204" pitchFamily="18" charset="0"/>
                      </a:rPr>
                      <m:t> </m:t>
                    </m:r>
                  </m:oMath>
                </a14:m>
                <a:r>
                  <a:rPr lang="en-GB" dirty="0"/>
                  <a:t> is: </a:t>
                </a:r>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394639" y="1412776"/>
                <a:ext cx="5126468" cy="369332"/>
              </a:xfrm>
              <a:prstGeom prst="rect">
                <a:avLst/>
              </a:prstGeom>
              <a:blipFill rotWithShape="1">
                <a:blip r:embed="rId1"/>
                <a:stretch>
                  <a:fillRect l="-6" t="-145" r="8" b="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3203848" y="2060848"/>
                <a:ext cx="2953436" cy="5967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GB" sz="3600" b="0" i="1" smtClean="0">
                              <a:latin typeface="Cambria Math" panose="02040503050406030204" pitchFamily="18" charset="0"/>
                            </a:rPr>
                            <m:t>𝑊</m:t>
                          </m:r>
                        </m:e>
                        <m:sub>
                          <m:r>
                            <a:rPr lang="en-GB" sz="3600" b="0" i="1" smtClean="0">
                              <a:latin typeface="Cambria Math" panose="02040503050406030204" pitchFamily="18" charset="0"/>
                            </a:rPr>
                            <m:t>𝑐𝑜𝑛𝑠</m:t>
                          </m:r>
                        </m:sub>
                      </m:sSub>
                      <m:r>
                        <a:rPr lang="en-GB" sz="3600" b="0" i="1" smtClean="0">
                          <a:latin typeface="Cambria Math" panose="02040503050406030204" pitchFamily="18" charset="0"/>
                          <a:ea typeface="Cambria Math" panose="02040503050406030204" pitchFamily="18" charset="0"/>
                        </a:rPr>
                        <m:t>=−∆</m:t>
                      </m:r>
                      <m:sSub>
                        <m:sSubPr>
                          <m:ctrlPr>
                            <a:rPr lang="en-GB" sz="3600" b="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𝐸</m:t>
                          </m:r>
                        </m:e>
                        <m:sub>
                          <m:r>
                            <a:rPr lang="en-GB" sz="3600" b="0" i="1" smtClean="0">
                              <a:latin typeface="Cambria Math" panose="02040503050406030204" pitchFamily="18" charset="0"/>
                              <a:ea typeface="Cambria Math" panose="02040503050406030204" pitchFamily="18" charset="0"/>
                            </a:rPr>
                            <m:t>𝑝</m:t>
                          </m:r>
                        </m:sub>
                      </m:sSub>
                    </m:oMath>
                  </m:oMathPara>
                </a14:m>
                <a:endParaRPr lang="en-US" sz="3600" dirty="0"/>
              </a:p>
            </p:txBody>
          </p:sp>
        </mc:Choice>
        <mc:Fallback>
          <p:sp>
            <p:nvSpPr>
              <p:cNvPr id="25" name="TextBox 24"/>
              <p:cNvSpPr txBox="1">
                <a:spLocks noRot="1" noChangeAspect="1" noMove="1" noResize="1" noEditPoints="1" noAdjustHandles="1" noChangeArrowheads="1" noChangeShapeType="1" noTextEdit="1"/>
              </p:cNvSpPr>
              <p:nvPr/>
            </p:nvSpPr>
            <p:spPr>
              <a:xfrm>
                <a:off x="3203848" y="2060848"/>
                <a:ext cx="2953436" cy="596766"/>
              </a:xfrm>
              <a:prstGeom prst="rect">
                <a:avLst/>
              </a:prstGeom>
              <a:blipFill rotWithShape="1">
                <a:blip r:embed="rId2"/>
                <a:stretch>
                  <a:fillRect l="-9" t="-46" r="-3128" b="23"/>
                </a:stretch>
              </a:blipFill>
            </p:spPr>
            <p:txBody>
              <a:bodyPr/>
              <a:lstStyle/>
              <a:p>
                <a:r>
                  <a:rPr lang="zh-CN" altLang="en-US">
                    <a:noFill/>
                  </a:rPr>
                  <a:t> </a:t>
                </a:r>
              </a:p>
            </p:txBody>
          </p:sp>
        </mc:Fallback>
      </mc:AlternateContent>
      <p:sp>
        <p:nvSpPr>
          <p:cNvPr id="26" name="TextBox 25"/>
          <p:cNvSpPr txBox="1"/>
          <p:nvPr/>
        </p:nvSpPr>
        <p:spPr>
          <a:xfrm>
            <a:off x="390146" y="3025856"/>
            <a:ext cx="6342442" cy="369332"/>
          </a:xfrm>
          <a:prstGeom prst="rect">
            <a:avLst/>
          </a:prstGeom>
          <a:noFill/>
        </p:spPr>
        <p:txBody>
          <a:bodyPr wrap="none" rtlCol="0">
            <a:spAutoFit/>
          </a:bodyPr>
          <a:lstStyle/>
          <a:p>
            <a:r>
              <a:rPr lang="en-GB" dirty="0"/>
              <a:t>The work done by all the forces is (work-kinetic energy theorem): </a:t>
            </a:r>
            <a:endParaRPr lang="en-US" dirty="0"/>
          </a:p>
        </p:txBody>
      </p:sp>
      <mc:AlternateContent xmlns:mc="http://schemas.openxmlformats.org/markup-compatibility/2006">
        <mc:Choice xmlns:a14="http://schemas.microsoft.com/office/drawing/2010/main" Requires="a14">
          <p:sp>
            <p:nvSpPr>
              <p:cNvPr id="27" name="TextBox 26"/>
              <p:cNvSpPr txBox="1"/>
              <p:nvPr/>
            </p:nvSpPr>
            <p:spPr>
              <a:xfrm>
                <a:off x="3347864" y="3390161"/>
                <a:ext cx="2391680"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3600" b="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𝑊</m:t>
                          </m:r>
                        </m:e>
                        <m:sub>
                          <m:r>
                            <a:rPr lang="en-GB" sz="3600" b="0" i="1" smtClean="0">
                              <a:latin typeface="Cambria Math" panose="02040503050406030204" pitchFamily="18" charset="0"/>
                              <a:ea typeface="Cambria Math" panose="02040503050406030204" pitchFamily="18" charset="0"/>
                            </a:rPr>
                            <m:t>𝑡𝑜𝑡</m:t>
                          </m:r>
                        </m:sub>
                      </m:sSub>
                      <m:r>
                        <a:rPr lang="en-GB" sz="3600" b="0" i="1" smtClean="0">
                          <a:latin typeface="Cambria Math" panose="02040503050406030204" pitchFamily="18" charset="0"/>
                          <a:ea typeface="Cambria Math" panose="02040503050406030204" pitchFamily="18" charset="0"/>
                        </a:rPr>
                        <m:t>=∆</m:t>
                      </m:r>
                      <m:sSub>
                        <m:sSubPr>
                          <m:ctrlPr>
                            <a:rPr lang="en-GB" sz="3600" b="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𝐸</m:t>
                          </m:r>
                        </m:e>
                        <m:sub>
                          <m:r>
                            <a:rPr lang="en-GB" sz="3600" b="0" i="1" smtClean="0">
                              <a:latin typeface="Cambria Math" panose="02040503050406030204" pitchFamily="18" charset="0"/>
                              <a:ea typeface="Cambria Math" panose="02040503050406030204" pitchFamily="18" charset="0"/>
                            </a:rPr>
                            <m:t>𝑘</m:t>
                          </m:r>
                        </m:sub>
                      </m:sSub>
                    </m:oMath>
                  </m:oMathPara>
                </a14:m>
                <a:endParaRPr lang="en-US" sz="3600" dirty="0"/>
              </a:p>
            </p:txBody>
          </p:sp>
        </mc:Choice>
        <mc:Fallback>
          <p:sp>
            <p:nvSpPr>
              <p:cNvPr id="27" name="TextBox 26"/>
              <p:cNvSpPr txBox="1">
                <a:spLocks noRot="1" noChangeAspect="1" noMove="1" noResize="1" noEditPoints="1" noAdjustHandles="1" noChangeArrowheads="1" noChangeShapeType="1" noTextEdit="1"/>
              </p:cNvSpPr>
              <p:nvPr/>
            </p:nvSpPr>
            <p:spPr>
              <a:xfrm>
                <a:off x="3347864" y="3390161"/>
                <a:ext cx="2391680" cy="553998"/>
              </a:xfrm>
              <a:prstGeom prst="rect">
                <a:avLst/>
              </a:prstGeom>
              <a:blipFill rotWithShape="1">
                <a:blip r:embed="rId3"/>
                <a:stretch>
                  <a:fillRect l="-6" t="-96" r="-3567" b="31"/>
                </a:stretch>
              </a:blipFill>
            </p:spPr>
            <p:txBody>
              <a:bodyPr/>
              <a:lstStyle/>
              <a:p>
                <a:r>
                  <a:rPr lang="zh-CN" altLang="en-US">
                    <a:noFill/>
                  </a:rPr>
                  <a:t> </a:t>
                </a:r>
              </a:p>
            </p:txBody>
          </p:sp>
        </mc:Fallback>
      </mc:AlternateContent>
      <p:sp>
        <p:nvSpPr>
          <p:cNvPr id="28" name="Right Arrow 27"/>
          <p:cNvSpPr/>
          <p:nvPr/>
        </p:nvSpPr>
        <p:spPr>
          <a:xfrm>
            <a:off x="683568" y="4329100"/>
            <a:ext cx="913751"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835696" y="4329100"/>
            <a:ext cx="5795176" cy="369332"/>
          </a:xfrm>
          <a:prstGeom prst="rect">
            <a:avLst/>
          </a:prstGeom>
          <a:noFill/>
        </p:spPr>
        <p:txBody>
          <a:bodyPr wrap="none" rtlCol="0">
            <a:spAutoFit/>
          </a:bodyPr>
          <a:lstStyle/>
          <a:p>
            <a:r>
              <a:rPr lang="en-GB" dirty="0"/>
              <a:t>If all the forces which do work are conservative forces, then:</a:t>
            </a:r>
            <a:endParaRPr lang="en-US" dirty="0"/>
          </a:p>
        </p:txBody>
      </p:sp>
      <mc:AlternateContent xmlns:mc="http://schemas.openxmlformats.org/markup-compatibility/2006">
        <mc:Choice xmlns:a14="http://schemas.microsoft.com/office/drawing/2010/main" Requires="a14">
          <p:sp>
            <p:nvSpPr>
              <p:cNvPr id="31" name="Rectangle 30"/>
              <p:cNvSpPr/>
              <p:nvPr/>
            </p:nvSpPr>
            <p:spPr>
              <a:xfrm>
                <a:off x="570264" y="5182641"/>
                <a:ext cx="155177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𝑡𝑜𝑡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𝑐𝑜𝑛𝑠</m:t>
                          </m:r>
                        </m:sub>
                      </m:sSub>
                    </m:oMath>
                  </m:oMathPara>
                </a14:m>
                <a:endParaRPr lang="en-US" dirty="0"/>
              </a:p>
            </p:txBody>
          </p:sp>
        </mc:Choice>
        <mc:Fallback>
          <p:sp>
            <p:nvSpPr>
              <p:cNvPr id="31" name="Rectangle 30"/>
              <p:cNvSpPr>
                <a:spLocks noRot="1" noChangeAspect="1" noMove="1" noResize="1" noEditPoints="1" noAdjustHandles="1" noChangeArrowheads="1" noChangeShapeType="1" noTextEdit="1"/>
              </p:cNvSpPr>
              <p:nvPr/>
            </p:nvSpPr>
            <p:spPr>
              <a:xfrm>
                <a:off x="570264" y="5182641"/>
                <a:ext cx="1551771" cy="369332"/>
              </a:xfrm>
              <a:prstGeom prst="rect">
                <a:avLst/>
              </a:prstGeom>
              <a:blipFill rotWithShape="1">
                <a:blip r:embed="rId4"/>
                <a:stretch>
                  <a:fillRect l="-2" t="-110" r="32" b="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4918892" y="2582704"/>
                <a:ext cx="7894591" cy="390748"/>
              </a:xfrm>
              <a:prstGeom prst="rect">
                <a:avLst/>
              </a:prstGeom>
              <a:noFill/>
            </p:spPr>
            <p:txBody>
              <a:bodyPr wrap="square" rtlCol="0">
                <a:spAutoFit/>
              </a:bodyPr>
              <a:lstStyle/>
              <a:p>
                <a:r>
                  <a:rPr lang="en-GB" dirty="0"/>
                  <a:t>where </a:t>
                </a:r>
                <a14:m>
                  <m:oMath xmlns:m="http://schemas.openxmlformats.org/officeDocument/2006/math">
                    <m:r>
                      <a:rPr lang="en-GB"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𝑝</m:t>
                        </m:r>
                      </m:sub>
                    </m:sSub>
                  </m:oMath>
                </a14:m>
                <a:r>
                  <a:rPr lang="en-GB" dirty="0"/>
                  <a:t> is the change of potential energy. </a:t>
                </a:r>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4918892" y="2582704"/>
                <a:ext cx="7894591" cy="390748"/>
              </a:xfrm>
              <a:prstGeom prst="rect">
                <a:avLst/>
              </a:prstGeom>
              <a:blipFill rotWithShape="1">
                <a:blip r:embed="rId5"/>
                <a:stretch>
                  <a:fillRect l="-2" t="-41" r="6" b="98"/>
                </a:stretch>
              </a:blipFill>
            </p:spPr>
            <p:txBody>
              <a:bodyPr/>
              <a:lstStyle/>
              <a:p>
                <a:r>
                  <a:rPr lang="zh-CN" altLang="en-US">
                    <a:noFill/>
                  </a:rPr>
                  <a:t> </a:t>
                </a:r>
              </a:p>
            </p:txBody>
          </p:sp>
        </mc:Fallback>
      </mc:AlternateContent>
      <p:sp>
        <p:nvSpPr>
          <p:cNvPr id="36" name="TextBox 35"/>
          <p:cNvSpPr txBox="1"/>
          <p:nvPr/>
        </p:nvSpPr>
        <p:spPr>
          <a:xfrm>
            <a:off x="439248" y="738253"/>
            <a:ext cx="8208912" cy="646331"/>
          </a:xfrm>
          <a:prstGeom prst="rect">
            <a:avLst/>
          </a:prstGeom>
          <a:noFill/>
        </p:spPr>
        <p:txBody>
          <a:bodyPr wrap="square" rtlCol="0">
            <a:spAutoFit/>
          </a:bodyPr>
          <a:lstStyle/>
          <a:p>
            <a:r>
              <a:rPr lang="en-GB" dirty="0"/>
              <a:t>The spring force and the gravitational force are named “</a:t>
            </a:r>
            <a:r>
              <a:rPr lang="en-GB" b="1" dirty="0"/>
              <a:t>conservative forces</a:t>
            </a:r>
            <a:r>
              <a:rPr lang="en-GB" dirty="0"/>
              <a:t>”. A change of potential energy result in a change of kinetic energy.</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672"/>
            <a:ext cx="8229600" cy="1143000"/>
          </a:xfrm>
        </p:spPr>
        <p:txBody>
          <a:bodyPr/>
          <a:lstStyle/>
          <a:p>
            <a:r>
              <a:rPr lang="en-GB" sz="3200" dirty="0"/>
              <a:t>The mechanical energy: introduction</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24" name="TextBox 23"/>
              <p:cNvSpPr txBox="1"/>
              <p:nvPr/>
            </p:nvSpPr>
            <p:spPr>
              <a:xfrm>
                <a:off x="394639" y="1412776"/>
                <a:ext cx="5126468" cy="369332"/>
              </a:xfrm>
              <a:prstGeom prst="rect">
                <a:avLst/>
              </a:prstGeom>
              <a:noFill/>
            </p:spPr>
            <p:txBody>
              <a:bodyPr wrap="none" rtlCol="0">
                <a:spAutoFit/>
              </a:bodyPr>
              <a:lstStyle/>
              <a:p>
                <a:r>
                  <a:rPr lang="en-GB" dirty="0"/>
                  <a:t>The work done by the conservative forces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𝑐𝑜𝑛𝑠</m:t>
                        </m:r>
                      </m:sub>
                    </m:sSub>
                    <m:r>
                      <a:rPr lang="en-GB" b="0" i="1" smtClean="0">
                        <a:latin typeface="Cambria Math" panose="02040503050406030204" pitchFamily="18" charset="0"/>
                      </a:rPr>
                      <m:t> </m:t>
                    </m:r>
                  </m:oMath>
                </a14:m>
                <a:r>
                  <a:rPr lang="en-GB" dirty="0"/>
                  <a:t> is: </a:t>
                </a:r>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394639" y="1412776"/>
                <a:ext cx="5126468" cy="369332"/>
              </a:xfrm>
              <a:prstGeom prst="rect">
                <a:avLst/>
              </a:prstGeom>
              <a:blipFill rotWithShape="1">
                <a:blip r:embed="rId1"/>
                <a:stretch>
                  <a:fillRect l="-6" t="-145" r="8" b="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3203848" y="2060848"/>
                <a:ext cx="2953436" cy="5967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GB" sz="3600" b="0" i="1" smtClean="0">
                              <a:latin typeface="Cambria Math" panose="02040503050406030204" pitchFamily="18" charset="0"/>
                            </a:rPr>
                            <m:t>𝑊</m:t>
                          </m:r>
                        </m:e>
                        <m:sub>
                          <m:r>
                            <a:rPr lang="en-GB" sz="3600" b="0" i="1" smtClean="0">
                              <a:latin typeface="Cambria Math" panose="02040503050406030204" pitchFamily="18" charset="0"/>
                            </a:rPr>
                            <m:t>𝑐𝑜𝑛𝑠</m:t>
                          </m:r>
                        </m:sub>
                      </m:sSub>
                      <m:r>
                        <a:rPr lang="en-GB" sz="3600" b="0" i="1" smtClean="0">
                          <a:latin typeface="Cambria Math" panose="02040503050406030204" pitchFamily="18" charset="0"/>
                          <a:ea typeface="Cambria Math" panose="02040503050406030204" pitchFamily="18" charset="0"/>
                        </a:rPr>
                        <m:t>=−∆</m:t>
                      </m:r>
                      <m:sSub>
                        <m:sSubPr>
                          <m:ctrlPr>
                            <a:rPr lang="en-GB" sz="3600" b="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𝐸</m:t>
                          </m:r>
                        </m:e>
                        <m:sub>
                          <m:r>
                            <a:rPr lang="en-GB" sz="3600" b="0" i="1" smtClean="0">
                              <a:latin typeface="Cambria Math" panose="02040503050406030204" pitchFamily="18" charset="0"/>
                              <a:ea typeface="Cambria Math" panose="02040503050406030204" pitchFamily="18" charset="0"/>
                            </a:rPr>
                            <m:t>𝑝</m:t>
                          </m:r>
                        </m:sub>
                      </m:sSub>
                    </m:oMath>
                  </m:oMathPara>
                </a14:m>
                <a:endParaRPr lang="en-US" sz="3600" dirty="0"/>
              </a:p>
            </p:txBody>
          </p:sp>
        </mc:Choice>
        <mc:Fallback>
          <p:sp>
            <p:nvSpPr>
              <p:cNvPr id="25" name="TextBox 24"/>
              <p:cNvSpPr txBox="1">
                <a:spLocks noRot="1" noChangeAspect="1" noMove="1" noResize="1" noEditPoints="1" noAdjustHandles="1" noChangeArrowheads="1" noChangeShapeType="1" noTextEdit="1"/>
              </p:cNvSpPr>
              <p:nvPr/>
            </p:nvSpPr>
            <p:spPr>
              <a:xfrm>
                <a:off x="3203848" y="2060848"/>
                <a:ext cx="2953436" cy="596766"/>
              </a:xfrm>
              <a:prstGeom prst="rect">
                <a:avLst/>
              </a:prstGeom>
              <a:blipFill rotWithShape="1">
                <a:blip r:embed="rId2"/>
                <a:stretch>
                  <a:fillRect l="-9" t="-46" r="-3128" b="23"/>
                </a:stretch>
              </a:blipFill>
            </p:spPr>
            <p:txBody>
              <a:bodyPr/>
              <a:lstStyle/>
              <a:p>
                <a:r>
                  <a:rPr lang="zh-CN" altLang="en-US">
                    <a:noFill/>
                  </a:rPr>
                  <a:t> </a:t>
                </a:r>
              </a:p>
            </p:txBody>
          </p:sp>
        </mc:Fallback>
      </mc:AlternateContent>
      <p:sp>
        <p:nvSpPr>
          <p:cNvPr id="26" name="TextBox 25"/>
          <p:cNvSpPr txBox="1"/>
          <p:nvPr/>
        </p:nvSpPr>
        <p:spPr>
          <a:xfrm>
            <a:off x="390146" y="3025856"/>
            <a:ext cx="6342442" cy="369332"/>
          </a:xfrm>
          <a:prstGeom prst="rect">
            <a:avLst/>
          </a:prstGeom>
          <a:noFill/>
        </p:spPr>
        <p:txBody>
          <a:bodyPr wrap="none" rtlCol="0">
            <a:spAutoFit/>
          </a:bodyPr>
          <a:lstStyle/>
          <a:p>
            <a:r>
              <a:rPr lang="en-GB" dirty="0"/>
              <a:t>The work done by all the forces is (work-kinetic energy theorem): </a:t>
            </a:r>
            <a:endParaRPr lang="en-US" dirty="0"/>
          </a:p>
        </p:txBody>
      </p:sp>
      <mc:AlternateContent xmlns:mc="http://schemas.openxmlformats.org/markup-compatibility/2006">
        <mc:Choice xmlns:a14="http://schemas.microsoft.com/office/drawing/2010/main" Requires="a14">
          <p:sp>
            <p:nvSpPr>
              <p:cNvPr id="27" name="TextBox 26"/>
              <p:cNvSpPr txBox="1"/>
              <p:nvPr/>
            </p:nvSpPr>
            <p:spPr>
              <a:xfrm>
                <a:off x="3347864" y="3390161"/>
                <a:ext cx="2391680"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3600" b="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𝑊</m:t>
                          </m:r>
                        </m:e>
                        <m:sub>
                          <m:r>
                            <a:rPr lang="en-GB" sz="3600" b="0" i="1" smtClean="0">
                              <a:latin typeface="Cambria Math" panose="02040503050406030204" pitchFamily="18" charset="0"/>
                              <a:ea typeface="Cambria Math" panose="02040503050406030204" pitchFamily="18" charset="0"/>
                            </a:rPr>
                            <m:t>𝑡𝑜𝑡</m:t>
                          </m:r>
                        </m:sub>
                      </m:sSub>
                      <m:r>
                        <a:rPr lang="en-GB" sz="3600" b="0" i="1" smtClean="0">
                          <a:latin typeface="Cambria Math" panose="02040503050406030204" pitchFamily="18" charset="0"/>
                          <a:ea typeface="Cambria Math" panose="02040503050406030204" pitchFamily="18" charset="0"/>
                        </a:rPr>
                        <m:t>=∆</m:t>
                      </m:r>
                      <m:sSub>
                        <m:sSubPr>
                          <m:ctrlPr>
                            <a:rPr lang="en-GB" sz="3600" b="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𝐸</m:t>
                          </m:r>
                        </m:e>
                        <m:sub>
                          <m:r>
                            <a:rPr lang="en-GB" sz="3600" b="0" i="1" smtClean="0">
                              <a:latin typeface="Cambria Math" panose="02040503050406030204" pitchFamily="18" charset="0"/>
                              <a:ea typeface="Cambria Math" panose="02040503050406030204" pitchFamily="18" charset="0"/>
                            </a:rPr>
                            <m:t>𝑘</m:t>
                          </m:r>
                        </m:sub>
                      </m:sSub>
                    </m:oMath>
                  </m:oMathPara>
                </a14:m>
                <a:endParaRPr lang="en-US" sz="3600" dirty="0"/>
              </a:p>
            </p:txBody>
          </p:sp>
        </mc:Choice>
        <mc:Fallback>
          <p:sp>
            <p:nvSpPr>
              <p:cNvPr id="27" name="TextBox 26"/>
              <p:cNvSpPr txBox="1">
                <a:spLocks noRot="1" noChangeAspect="1" noMove="1" noResize="1" noEditPoints="1" noAdjustHandles="1" noChangeArrowheads="1" noChangeShapeType="1" noTextEdit="1"/>
              </p:cNvSpPr>
              <p:nvPr/>
            </p:nvSpPr>
            <p:spPr>
              <a:xfrm>
                <a:off x="3347864" y="3390161"/>
                <a:ext cx="2391680" cy="553998"/>
              </a:xfrm>
              <a:prstGeom prst="rect">
                <a:avLst/>
              </a:prstGeom>
              <a:blipFill rotWithShape="1">
                <a:blip r:embed="rId3"/>
                <a:stretch>
                  <a:fillRect l="-6" t="-96" r="-3567" b="31"/>
                </a:stretch>
              </a:blipFill>
            </p:spPr>
            <p:txBody>
              <a:bodyPr/>
              <a:lstStyle/>
              <a:p>
                <a:r>
                  <a:rPr lang="zh-CN" altLang="en-US">
                    <a:noFill/>
                  </a:rPr>
                  <a:t> </a:t>
                </a:r>
              </a:p>
            </p:txBody>
          </p:sp>
        </mc:Fallback>
      </mc:AlternateContent>
      <p:sp>
        <p:nvSpPr>
          <p:cNvPr id="28" name="Right Arrow 27"/>
          <p:cNvSpPr/>
          <p:nvPr/>
        </p:nvSpPr>
        <p:spPr>
          <a:xfrm>
            <a:off x="683568" y="4329100"/>
            <a:ext cx="913751"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835696" y="4329100"/>
            <a:ext cx="5795176" cy="369332"/>
          </a:xfrm>
          <a:prstGeom prst="rect">
            <a:avLst/>
          </a:prstGeom>
          <a:noFill/>
        </p:spPr>
        <p:txBody>
          <a:bodyPr wrap="none" rtlCol="0">
            <a:spAutoFit/>
          </a:bodyPr>
          <a:lstStyle/>
          <a:p>
            <a:r>
              <a:rPr lang="en-GB" dirty="0"/>
              <a:t>If all the forces which do work are conservative forces, then:</a:t>
            </a:r>
            <a:endParaRPr lang="en-US" dirty="0"/>
          </a:p>
        </p:txBody>
      </p:sp>
      <mc:AlternateContent xmlns:mc="http://schemas.openxmlformats.org/markup-compatibility/2006">
        <mc:Choice xmlns:a14="http://schemas.microsoft.com/office/drawing/2010/main" Requires="a14">
          <p:sp>
            <p:nvSpPr>
              <p:cNvPr id="31" name="Rectangle 30"/>
              <p:cNvSpPr/>
              <p:nvPr/>
            </p:nvSpPr>
            <p:spPr>
              <a:xfrm>
                <a:off x="570264" y="5182641"/>
                <a:ext cx="155177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𝑡𝑜𝑡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𝑐𝑜𝑛𝑠</m:t>
                          </m:r>
                        </m:sub>
                      </m:sSub>
                    </m:oMath>
                  </m:oMathPara>
                </a14:m>
                <a:endParaRPr lang="en-US" dirty="0"/>
              </a:p>
            </p:txBody>
          </p:sp>
        </mc:Choice>
        <mc:Fallback>
          <p:sp>
            <p:nvSpPr>
              <p:cNvPr id="31" name="Rectangle 30"/>
              <p:cNvSpPr>
                <a:spLocks noRot="1" noChangeAspect="1" noMove="1" noResize="1" noEditPoints="1" noAdjustHandles="1" noChangeArrowheads="1" noChangeShapeType="1" noTextEdit="1"/>
              </p:cNvSpPr>
              <p:nvPr/>
            </p:nvSpPr>
            <p:spPr>
              <a:xfrm>
                <a:off x="570264" y="5182641"/>
                <a:ext cx="1551771" cy="369332"/>
              </a:xfrm>
              <a:prstGeom prst="rect">
                <a:avLst/>
              </a:prstGeom>
              <a:blipFill rotWithShape="1">
                <a:blip r:embed="rId4"/>
                <a:stretch>
                  <a:fillRect l="-2" t="-110" r="32" b="45"/>
                </a:stretch>
              </a:blipFill>
            </p:spPr>
            <p:txBody>
              <a:bodyPr/>
              <a:lstStyle/>
              <a:p>
                <a:r>
                  <a:rPr lang="zh-CN" altLang="en-US">
                    <a:noFill/>
                  </a:rPr>
                  <a:t> </a:t>
                </a:r>
              </a:p>
            </p:txBody>
          </p:sp>
        </mc:Fallback>
      </mc:AlternateContent>
      <p:sp>
        <p:nvSpPr>
          <p:cNvPr id="32" name="Right Arrow 31"/>
          <p:cNvSpPr/>
          <p:nvPr/>
        </p:nvSpPr>
        <p:spPr>
          <a:xfrm>
            <a:off x="2218089" y="5085184"/>
            <a:ext cx="913751"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3" name="TextBox 32"/>
              <p:cNvSpPr txBox="1"/>
              <p:nvPr/>
            </p:nvSpPr>
            <p:spPr>
              <a:xfrm>
                <a:off x="3410122" y="5059530"/>
                <a:ext cx="2729144" cy="53040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𝐸</m:t>
                          </m:r>
                        </m:e>
                        <m:sub>
                          <m:r>
                            <a:rPr lang="en-GB" sz="3200" b="0" i="1" smtClean="0">
                              <a:latin typeface="Cambria Math" panose="02040503050406030204" pitchFamily="18" charset="0"/>
                            </a:rPr>
                            <m:t>𝑘</m:t>
                          </m:r>
                        </m:sub>
                      </m:sSub>
                      <m:r>
                        <a:rPr lang="en-GB" sz="3200" b="0" i="1" smtClean="0">
                          <a:latin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m:t>
                      </m:r>
                      <m:sSub>
                        <m:sSubPr>
                          <m:ctrlPr>
                            <a:rPr lang="en-GB" sz="3200" b="0" i="1" smtClean="0">
                              <a:latin typeface="Cambria Math" panose="02040503050406030204" pitchFamily="18" charset="0"/>
                              <a:ea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𝐸</m:t>
                          </m:r>
                        </m:e>
                        <m:sub>
                          <m:r>
                            <a:rPr lang="en-GB" sz="3200" b="0" i="1" smtClean="0">
                              <a:latin typeface="Cambria Math" panose="02040503050406030204" pitchFamily="18" charset="0"/>
                              <a:ea typeface="Cambria Math" panose="02040503050406030204" pitchFamily="18" charset="0"/>
                            </a:rPr>
                            <m:t>𝑝</m:t>
                          </m:r>
                        </m:sub>
                      </m:sSub>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0</m:t>
                      </m:r>
                    </m:oMath>
                  </m:oMathPara>
                </a14:m>
                <a:endParaRPr lang="en-US" sz="3200" dirty="0"/>
              </a:p>
            </p:txBody>
          </p:sp>
        </mc:Choice>
        <mc:Fallback>
          <p:sp>
            <p:nvSpPr>
              <p:cNvPr id="33" name="TextBox 32"/>
              <p:cNvSpPr txBox="1">
                <a:spLocks noRot="1" noChangeAspect="1" noMove="1" noResize="1" noEditPoints="1" noAdjustHandles="1" noChangeArrowheads="1" noChangeShapeType="1" noTextEdit="1"/>
              </p:cNvSpPr>
              <p:nvPr/>
            </p:nvSpPr>
            <p:spPr>
              <a:xfrm>
                <a:off x="3410122" y="5059530"/>
                <a:ext cx="2729144" cy="530402"/>
              </a:xfrm>
              <a:prstGeom prst="rect">
                <a:avLst/>
              </a:prstGeom>
              <a:blipFill rotWithShape="1">
                <a:blip r:embed="rId5"/>
                <a:stretch>
                  <a:fillRect l="-6" t="-91" r="-2231" b="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3421887" y="5608357"/>
                <a:ext cx="2823722" cy="53040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𝐸</m:t>
                          </m:r>
                        </m:e>
                        <m:sub>
                          <m:r>
                            <a:rPr lang="en-GB" sz="3200" b="0" i="1" smtClean="0">
                              <a:latin typeface="Cambria Math" panose="02040503050406030204" pitchFamily="18" charset="0"/>
                            </a:rPr>
                            <m:t>𝑘</m:t>
                          </m:r>
                        </m:sub>
                      </m:sSub>
                      <m:r>
                        <a:rPr lang="en-GB" sz="3200" b="0" i="1" smtClean="0">
                          <a:latin typeface="Cambria Math" panose="02040503050406030204" pitchFamily="18" charset="0"/>
                        </a:rPr>
                        <m:t>+</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𝐸</m:t>
                          </m:r>
                        </m:e>
                        <m:sub>
                          <m:r>
                            <a:rPr lang="en-GB" sz="3200" b="0" i="1" smtClean="0">
                              <a:latin typeface="Cambria Math" panose="02040503050406030204" pitchFamily="18" charset="0"/>
                            </a:rPr>
                            <m:t>𝑝</m:t>
                          </m:r>
                        </m:sub>
                      </m:sSub>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0</m:t>
                      </m:r>
                    </m:oMath>
                  </m:oMathPara>
                </a14:m>
                <a:endParaRPr lang="en-US" sz="3200" dirty="0"/>
              </a:p>
            </p:txBody>
          </p:sp>
        </mc:Choice>
        <mc:Fallback>
          <p:sp>
            <p:nvSpPr>
              <p:cNvPr id="34" name="TextBox 33"/>
              <p:cNvSpPr txBox="1">
                <a:spLocks noRot="1" noChangeAspect="1" noMove="1" noResize="1" noEditPoints="1" noAdjustHandles="1" noChangeArrowheads="1" noChangeShapeType="1" noTextEdit="1"/>
              </p:cNvSpPr>
              <p:nvPr/>
            </p:nvSpPr>
            <p:spPr>
              <a:xfrm>
                <a:off x="3421887" y="5608357"/>
                <a:ext cx="2823722" cy="530402"/>
              </a:xfrm>
              <a:prstGeom prst="rect">
                <a:avLst/>
              </a:prstGeom>
              <a:blipFill rotWithShape="1">
                <a:blip r:embed="rId6"/>
                <a:stretch>
                  <a:fillRect l="-18" t="-7" r="-2168" b="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4918892" y="2582704"/>
                <a:ext cx="7894591" cy="390748"/>
              </a:xfrm>
              <a:prstGeom prst="rect">
                <a:avLst/>
              </a:prstGeom>
              <a:noFill/>
            </p:spPr>
            <p:txBody>
              <a:bodyPr wrap="square" rtlCol="0">
                <a:spAutoFit/>
              </a:bodyPr>
              <a:lstStyle/>
              <a:p>
                <a:r>
                  <a:rPr lang="en-GB" dirty="0"/>
                  <a:t>where </a:t>
                </a:r>
                <a14:m>
                  <m:oMath xmlns:m="http://schemas.openxmlformats.org/officeDocument/2006/math">
                    <m:r>
                      <a:rPr lang="en-GB"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𝑝</m:t>
                        </m:r>
                      </m:sub>
                    </m:sSub>
                  </m:oMath>
                </a14:m>
                <a:r>
                  <a:rPr lang="en-GB" dirty="0"/>
                  <a:t> is the change of potential energy. </a:t>
                </a:r>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4918892" y="2582704"/>
                <a:ext cx="7894591" cy="390748"/>
              </a:xfrm>
              <a:prstGeom prst="rect">
                <a:avLst/>
              </a:prstGeom>
              <a:blipFill rotWithShape="1">
                <a:blip r:embed="rId7"/>
                <a:stretch>
                  <a:fillRect l="-2" t="-41" r="6" b="98"/>
                </a:stretch>
              </a:blipFill>
            </p:spPr>
            <p:txBody>
              <a:bodyPr/>
              <a:lstStyle/>
              <a:p>
                <a:r>
                  <a:rPr lang="zh-CN" altLang="en-US">
                    <a:noFill/>
                  </a:rPr>
                  <a:t> </a:t>
                </a:r>
              </a:p>
            </p:txBody>
          </p:sp>
        </mc:Fallback>
      </mc:AlternateContent>
      <p:sp>
        <p:nvSpPr>
          <p:cNvPr id="36" name="TextBox 35"/>
          <p:cNvSpPr txBox="1"/>
          <p:nvPr/>
        </p:nvSpPr>
        <p:spPr>
          <a:xfrm>
            <a:off x="439248" y="738253"/>
            <a:ext cx="8208912" cy="646331"/>
          </a:xfrm>
          <a:prstGeom prst="rect">
            <a:avLst/>
          </a:prstGeom>
          <a:noFill/>
        </p:spPr>
        <p:txBody>
          <a:bodyPr wrap="square" rtlCol="0">
            <a:spAutoFit/>
          </a:bodyPr>
          <a:lstStyle/>
          <a:p>
            <a:r>
              <a:rPr lang="en-GB" dirty="0"/>
              <a:t>The spring force and the gravitational force are named “</a:t>
            </a:r>
            <a:r>
              <a:rPr lang="en-GB" b="1" dirty="0"/>
              <a:t>conservative forces</a:t>
            </a:r>
            <a:r>
              <a:rPr lang="en-GB" dirty="0"/>
              <a:t>”. A change of potential energy result in a change of kinetic energy.</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555776" y="1700808"/>
            <a:ext cx="360040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21945" y="-171400"/>
            <a:ext cx="8229600" cy="1143000"/>
          </a:xfrm>
        </p:spPr>
        <p:txBody>
          <a:bodyPr/>
          <a:lstStyle/>
          <a:p>
            <a:r>
              <a:rPr lang="en-GB" dirty="0"/>
              <a:t>The mechanical energy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2699792" y="1700808"/>
                <a:ext cx="3183436" cy="66313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4000" b="0" i="1" smtClean="0">
                              <a:solidFill>
                                <a:srgbClr val="FF0000"/>
                              </a:solidFill>
                              <a:latin typeface="Cambria Math" panose="02040503050406030204" pitchFamily="18" charset="0"/>
                            </a:rPr>
                          </m:ctrlPr>
                        </m:sSubPr>
                        <m:e>
                          <m:r>
                            <a:rPr lang="en-GB" sz="4000" b="0" i="1" smtClean="0">
                              <a:solidFill>
                                <a:srgbClr val="FF0000"/>
                              </a:solidFill>
                              <a:latin typeface="Cambria Math" panose="02040503050406030204" pitchFamily="18" charset="0"/>
                            </a:rPr>
                            <m:t>𝐸</m:t>
                          </m:r>
                        </m:e>
                        <m:sub>
                          <m:r>
                            <a:rPr lang="en-GB" sz="4000" b="0" i="1" smtClean="0">
                              <a:solidFill>
                                <a:srgbClr val="FF0000"/>
                              </a:solidFill>
                              <a:latin typeface="Cambria Math" panose="02040503050406030204" pitchFamily="18" charset="0"/>
                            </a:rPr>
                            <m:t>𝑚</m:t>
                          </m:r>
                        </m:sub>
                      </m:sSub>
                      <m:r>
                        <a:rPr lang="en-GB" sz="4000" b="0" i="1" smtClean="0">
                          <a:solidFill>
                            <a:srgbClr val="FF0000"/>
                          </a:solidFill>
                          <a:latin typeface="Cambria Math" panose="02040503050406030204" pitchFamily="18" charset="0"/>
                        </a:rPr>
                        <m:t>=</m:t>
                      </m:r>
                      <m:sSub>
                        <m:sSubPr>
                          <m:ctrlPr>
                            <a:rPr lang="en-US" sz="4000" i="1" smtClean="0">
                              <a:solidFill>
                                <a:srgbClr val="FF0000"/>
                              </a:solidFill>
                              <a:latin typeface="Cambria Math" panose="02040503050406030204" pitchFamily="18" charset="0"/>
                            </a:rPr>
                          </m:ctrlPr>
                        </m:sSubPr>
                        <m:e>
                          <m:r>
                            <a:rPr lang="en-GB" sz="4000" b="0" i="1" smtClean="0">
                              <a:solidFill>
                                <a:srgbClr val="FF0000"/>
                              </a:solidFill>
                              <a:latin typeface="Cambria Math" panose="02040503050406030204" pitchFamily="18" charset="0"/>
                            </a:rPr>
                            <m:t>𝐸</m:t>
                          </m:r>
                        </m:e>
                        <m:sub>
                          <m:r>
                            <a:rPr lang="en-GB" sz="4000" b="0" i="1" smtClean="0">
                              <a:solidFill>
                                <a:srgbClr val="FF0000"/>
                              </a:solidFill>
                              <a:latin typeface="Cambria Math" panose="02040503050406030204" pitchFamily="18" charset="0"/>
                            </a:rPr>
                            <m:t>𝑘</m:t>
                          </m:r>
                        </m:sub>
                      </m:sSub>
                      <m:r>
                        <a:rPr lang="en-GB" sz="4000" b="0" i="1" smtClean="0">
                          <a:solidFill>
                            <a:srgbClr val="FF0000"/>
                          </a:solidFill>
                          <a:latin typeface="Cambria Math" panose="02040503050406030204" pitchFamily="18" charset="0"/>
                        </a:rPr>
                        <m:t>+</m:t>
                      </m:r>
                      <m:sSub>
                        <m:sSubPr>
                          <m:ctrlPr>
                            <a:rPr lang="en-GB" sz="4000" b="0" i="1" smtClean="0">
                              <a:solidFill>
                                <a:srgbClr val="FF0000"/>
                              </a:solidFill>
                              <a:latin typeface="Cambria Math" panose="02040503050406030204" pitchFamily="18" charset="0"/>
                            </a:rPr>
                          </m:ctrlPr>
                        </m:sSubPr>
                        <m:e>
                          <m:r>
                            <a:rPr lang="en-GB" sz="4000" b="0" i="1" smtClean="0">
                              <a:solidFill>
                                <a:srgbClr val="FF0000"/>
                              </a:solidFill>
                              <a:latin typeface="Cambria Math" panose="02040503050406030204" pitchFamily="18" charset="0"/>
                            </a:rPr>
                            <m:t>𝐸</m:t>
                          </m:r>
                        </m:e>
                        <m:sub>
                          <m:r>
                            <a:rPr lang="en-GB" sz="4000" b="0" i="1" smtClean="0">
                              <a:solidFill>
                                <a:srgbClr val="FF0000"/>
                              </a:solidFill>
                              <a:latin typeface="Cambria Math" panose="02040503050406030204" pitchFamily="18" charset="0"/>
                            </a:rPr>
                            <m:t>𝑝</m:t>
                          </m:r>
                        </m:sub>
                      </m:sSub>
                    </m:oMath>
                  </m:oMathPara>
                </a14:m>
                <a:endParaRPr lang="en-GB" sz="4000" b="0" i="1" dirty="0" smtClean="0">
                  <a:solidFill>
                    <a:srgbClr val="FF0000"/>
                  </a:solidFill>
                  <a:latin typeface="Cambria Math" panose="02040503050406030204" pitchFamily="18" charset="0"/>
                  <a:cs typeface="Cambria Math" panose="02040503050406030204"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2699792" y="1700808"/>
                <a:ext cx="3183436" cy="663130"/>
              </a:xfrm>
              <a:prstGeom prst="rect">
                <a:avLst/>
              </a:prstGeom>
              <a:blipFill rotWithShape="1">
                <a:blip r:embed="rId1"/>
                <a:stretch>
                  <a:fillRect l="-13" t="-42" r="-2834" b="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1375461" y="1223546"/>
                <a:ext cx="4944687" cy="369332"/>
              </a:xfrm>
              <a:prstGeom prst="rect">
                <a:avLst/>
              </a:prstGeom>
              <a:noFill/>
            </p:spPr>
            <p:txBody>
              <a:bodyPr wrap="none" rtlCol="0">
                <a:spAutoFit/>
              </a:bodyPr>
              <a:lstStyle/>
              <a:p>
                <a:r>
                  <a:rPr lang="en-GB" dirty="0"/>
                  <a:t>Expression of the mechanical energy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𝑚</m:t>
                        </m:r>
                      </m:sub>
                    </m:sSub>
                  </m:oMath>
                </a14:m>
                <a:r>
                  <a:rPr lang="en-GB" dirty="0"/>
                  <a:t> of a body:</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1375461" y="1223546"/>
                <a:ext cx="4944687" cy="369332"/>
              </a:xfrm>
              <a:prstGeom prst="rect">
                <a:avLst/>
              </a:prstGeom>
              <a:blipFill rotWithShape="1">
                <a:blip r:embed="rId2"/>
                <a:stretch>
                  <a:fillRect l="-1" t="-145" r="13" b="81"/>
                </a:stretch>
              </a:blipFill>
            </p:spPr>
            <p:txBody>
              <a:bodyPr/>
              <a:lstStyle/>
              <a:p>
                <a:r>
                  <a:rPr lang="zh-CN" altLang="en-US">
                    <a:noFill/>
                  </a:rPr>
                  <a:t> </a:t>
                </a:r>
              </a:p>
            </p:txBody>
          </p:sp>
        </mc:Fallback>
      </mc:AlternateContent>
      <p:sp>
        <p:nvSpPr>
          <p:cNvPr id="7" name="TextBox 6"/>
          <p:cNvSpPr txBox="1"/>
          <p:nvPr/>
        </p:nvSpPr>
        <p:spPr>
          <a:xfrm>
            <a:off x="1408483" y="2492896"/>
            <a:ext cx="813043" cy="369332"/>
          </a:xfrm>
          <a:prstGeom prst="rect">
            <a:avLst/>
          </a:prstGeom>
          <a:noFill/>
        </p:spPr>
        <p:txBody>
          <a:bodyPr wrap="none" rtlCol="0">
            <a:spAutoFit/>
          </a:bodyPr>
          <a:lstStyle/>
          <a:p>
            <a:r>
              <a:rPr lang="en-GB" dirty="0"/>
              <a:t>where:</a:t>
            </a:r>
            <a:endParaRPr lang="en-US" dirty="0"/>
          </a:p>
        </p:txBody>
      </p:sp>
      <mc:AlternateContent xmlns:mc="http://schemas.openxmlformats.org/markup-compatibility/2006">
        <mc:Choice xmlns:a14="http://schemas.microsoft.com/office/drawing/2010/main" Requires="a14">
          <p:sp>
            <p:nvSpPr>
              <p:cNvPr id="8" name="TextBox 7"/>
              <p:cNvSpPr txBox="1"/>
              <p:nvPr/>
            </p:nvSpPr>
            <p:spPr>
              <a:xfrm>
                <a:off x="2483768" y="2723728"/>
                <a:ext cx="3335400" cy="276999"/>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sub>
                    </m:sSub>
                  </m:oMath>
                </a14:m>
                <a:r>
                  <a:rPr lang="en-US" dirty="0"/>
                  <a:t> is the kinetic energy of the body </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2483768" y="2723728"/>
                <a:ext cx="3335400" cy="276999"/>
              </a:xfrm>
              <a:prstGeom prst="rect">
                <a:avLst/>
              </a:prstGeom>
              <a:blipFill rotWithShape="1">
                <a:blip r:embed="rId3"/>
                <a:stretch>
                  <a:fillRect l="-8" t="-77" r="-2779" b="1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2483769" y="3296017"/>
                <a:ext cx="6382420" cy="852413"/>
              </a:xfrm>
              <a:prstGeom prst="rect">
                <a:avLst/>
              </a:prstGeom>
              <a:noFill/>
            </p:spPr>
            <p:txBody>
              <a:bodyPr wrap="squar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sub>
                    </m:sSub>
                  </m:oMath>
                </a14:m>
                <a:r>
                  <a:rPr lang="en-US" dirty="0"/>
                  <a:t> is the potential energy of the body which depends to which forces does work on the body, If both spring force and gravitational forces do work, then, </a:t>
                </a:r>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2483769" y="3296017"/>
                <a:ext cx="6382420" cy="852413"/>
              </a:xfrm>
              <a:prstGeom prst="rect">
                <a:avLst/>
              </a:prstGeom>
              <a:blipFill rotWithShape="1">
                <a:blip r:embed="rId4"/>
                <a:stretch>
                  <a:fillRect l="-4" t="-416" r="5" b="72"/>
                </a:stretch>
              </a:blipFill>
            </p:spPr>
            <p:txBody>
              <a:bodyPr/>
              <a:lstStyle/>
              <a:p>
                <a:r>
                  <a:rPr lang="zh-CN" altLang="en-US">
                    <a:noFill/>
                  </a:rPr>
                  <a:t> </a:t>
                </a:r>
              </a:p>
            </p:txBody>
          </p:sp>
        </mc:Fallback>
      </mc:AlternateContent>
      <p:sp>
        <p:nvSpPr>
          <p:cNvPr id="13" name="TextBox 12"/>
          <p:cNvSpPr txBox="1"/>
          <p:nvPr/>
        </p:nvSpPr>
        <p:spPr>
          <a:xfrm>
            <a:off x="6444208" y="1872488"/>
            <a:ext cx="3023988" cy="369332"/>
          </a:xfrm>
          <a:prstGeom prst="rect">
            <a:avLst/>
          </a:prstGeom>
          <a:noFill/>
        </p:spPr>
        <p:txBody>
          <a:bodyPr wrap="square" rtlCol="0">
            <a:spAutoFit/>
          </a:bodyPr>
          <a:lstStyle/>
          <a:p>
            <a:r>
              <a:rPr lang="en-GB" dirty="0">
                <a:solidFill>
                  <a:srgbClr val="FF0000"/>
                </a:solidFill>
              </a:rPr>
              <a:t>Important to remember</a:t>
            </a:r>
            <a:endParaRPr lang="en-US" dirty="0">
              <a:solidFill>
                <a:srgbClr val="FF0000"/>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555776" y="1700808"/>
            <a:ext cx="360040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21945" y="-171400"/>
            <a:ext cx="8229600" cy="1143000"/>
          </a:xfrm>
        </p:spPr>
        <p:txBody>
          <a:bodyPr/>
          <a:lstStyle/>
          <a:p>
            <a:r>
              <a:rPr lang="en-GB" dirty="0"/>
              <a:t>The mechanical energy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2699792" y="1700808"/>
                <a:ext cx="3183436" cy="66313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rPr>
                            <m:t>𝐸</m:t>
                          </m:r>
                        </m:e>
                        <m:sub>
                          <m:r>
                            <a:rPr lang="en-GB" sz="4000" b="0" i="1" smtClean="0">
                              <a:latin typeface="Cambria Math" panose="02040503050406030204" pitchFamily="18" charset="0"/>
                            </a:rPr>
                            <m:t>𝑚</m:t>
                          </m:r>
                        </m:sub>
                      </m:sSub>
                      <m:r>
                        <a:rPr lang="en-GB" sz="4000" b="0" i="1" smtClean="0">
                          <a:latin typeface="Cambria Math" panose="02040503050406030204" pitchFamily="18" charset="0"/>
                        </a:rPr>
                        <m:t>=</m:t>
                      </m:r>
                      <m:sSub>
                        <m:sSubPr>
                          <m:ctrlPr>
                            <a:rPr lang="en-US" sz="4000" i="1" smtClean="0">
                              <a:latin typeface="Cambria Math" panose="02040503050406030204" pitchFamily="18" charset="0"/>
                            </a:rPr>
                          </m:ctrlPr>
                        </m:sSubPr>
                        <m:e>
                          <m:r>
                            <a:rPr lang="en-GB" sz="4000" b="0" i="1" smtClean="0">
                              <a:latin typeface="Cambria Math" panose="02040503050406030204" pitchFamily="18" charset="0"/>
                            </a:rPr>
                            <m:t>𝐸</m:t>
                          </m:r>
                        </m:e>
                        <m:sub>
                          <m:r>
                            <a:rPr lang="en-GB" sz="4000" b="0" i="1" smtClean="0">
                              <a:latin typeface="Cambria Math" panose="02040503050406030204" pitchFamily="18" charset="0"/>
                            </a:rPr>
                            <m:t>𝑘</m:t>
                          </m:r>
                        </m:sub>
                      </m:sSub>
                      <m:r>
                        <a:rPr lang="en-GB" sz="4000" b="0" i="1" smtClean="0">
                          <a:latin typeface="Cambria Math" panose="02040503050406030204" pitchFamily="18" charset="0"/>
                        </a:rPr>
                        <m:t>+</m:t>
                      </m:r>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rPr>
                            <m:t>𝐸</m:t>
                          </m:r>
                        </m:e>
                        <m:sub>
                          <m:r>
                            <a:rPr lang="en-GB" sz="4000" b="0" i="1" smtClean="0">
                              <a:latin typeface="Cambria Math" panose="02040503050406030204" pitchFamily="18" charset="0"/>
                            </a:rPr>
                            <m:t>𝑝</m:t>
                          </m:r>
                        </m:sub>
                      </m:sSub>
                    </m:oMath>
                  </m:oMathPara>
                </a14:m>
                <a:endParaRPr lang="en-US" sz="4000" dirty="0"/>
              </a:p>
            </p:txBody>
          </p:sp>
        </mc:Choice>
        <mc:Fallback>
          <p:sp>
            <p:nvSpPr>
              <p:cNvPr id="5" name="TextBox 4"/>
              <p:cNvSpPr txBox="1">
                <a:spLocks noRot="1" noChangeAspect="1" noMove="1" noResize="1" noEditPoints="1" noAdjustHandles="1" noChangeArrowheads="1" noChangeShapeType="1" noTextEdit="1"/>
              </p:cNvSpPr>
              <p:nvPr/>
            </p:nvSpPr>
            <p:spPr>
              <a:xfrm>
                <a:off x="2699792" y="1700808"/>
                <a:ext cx="3183436" cy="663130"/>
              </a:xfrm>
              <a:prstGeom prst="rect">
                <a:avLst/>
              </a:prstGeom>
              <a:blipFill rotWithShape="1">
                <a:blip r:embed="rId1"/>
                <a:stretch>
                  <a:fillRect l="-13" t="-42" r="-2834" b="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1375461" y="1223546"/>
                <a:ext cx="4944687" cy="369332"/>
              </a:xfrm>
              <a:prstGeom prst="rect">
                <a:avLst/>
              </a:prstGeom>
              <a:noFill/>
            </p:spPr>
            <p:txBody>
              <a:bodyPr wrap="none" rtlCol="0">
                <a:spAutoFit/>
              </a:bodyPr>
              <a:lstStyle/>
              <a:p>
                <a:r>
                  <a:rPr lang="en-GB" dirty="0"/>
                  <a:t>Expression of the mechanical energy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𝑚</m:t>
                        </m:r>
                      </m:sub>
                    </m:sSub>
                  </m:oMath>
                </a14:m>
                <a:r>
                  <a:rPr lang="en-GB" dirty="0"/>
                  <a:t> of a body:</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1375461" y="1223546"/>
                <a:ext cx="4944687" cy="369332"/>
              </a:xfrm>
              <a:prstGeom prst="rect">
                <a:avLst/>
              </a:prstGeom>
              <a:blipFill rotWithShape="1">
                <a:blip r:embed="rId2"/>
                <a:stretch>
                  <a:fillRect l="-1" t="-145" r="13" b="81"/>
                </a:stretch>
              </a:blipFill>
            </p:spPr>
            <p:txBody>
              <a:bodyPr/>
              <a:lstStyle/>
              <a:p>
                <a:r>
                  <a:rPr lang="zh-CN" altLang="en-US">
                    <a:noFill/>
                  </a:rPr>
                  <a:t> </a:t>
                </a:r>
              </a:p>
            </p:txBody>
          </p:sp>
        </mc:Fallback>
      </mc:AlternateContent>
      <p:sp>
        <p:nvSpPr>
          <p:cNvPr id="7" name="TextBox 6"/>
          <p:cNvSpPr txBox="1"/>
          <p:nvPr/>
        </p:nvSpPr>
        <p:spPr>
          <a:xfrm>
            <a:off x="1408483" y="2492896"/>
            <a:ext cx="813043" cy="369332"/>
          </a:xfrm>
          <a:prstGeom prst="rect">
            <a:avLst/>
          </a:prstGeom>
          <a:noFill/>
        </p:spPr>
        <p:txBody>
          <a:bodyPr wrap="none" rtlCol="0">
            <a:spAutoFit/>
          </a:bodyPr>
          <a:lstStyle/>
          <a:p>
            <a:r>
              <a:rPr lang="en-GB" dirty="0"/>
              <a:t>where:</a:t>
            </a:r>
            <a:endParaRPr lang="en-US" dirty="0"/>
          </a:p>
        </p:txBody>
      </p:sp>
      <mc:AlternateContent xmlns:mc="http://schemas.openxmlformats.org/markup-compatibility/2006">
        <mc:Choice xmlns:a14="http://schemas.microsoft.com/office/drawing/2010/main" Requires="a14">
          <p:sp>
            <p:nvSpPr>
              <p:cNvPr id="8" name="TextBox 7"/>
              <p:cNvSpPr txBox="1"/>
              <p:nvPr/>
            </p:nvSpPr>
            <p:spPr>
              <a:xfrm>
                <a:off x="2483768" y="2723728"/>
                <a:ext cx="3335400" cy="276999"/>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sub>
                    </m:sSub>
                  </m:oMath>
                </a14:m>
                <a:r>
                  <a:rPr lang="en-US" dirty="0"/>
                  <a:t> is the kinetic energy of the body </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2483768" y="2723728"/>
                <a:ext cx="3335400" cy="276999"/>
              </a:xfrm>
              <a:prstGeom prst="rect">
                <a:avLst/>
              </a:prstGeom>
              <a:blipFill rotWithShape="1">
                <a:blip r:embed="rId3"/>
                <a:stretch>
                  <a:fillRect l="-8" t="-77" r="-2779" b="1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2483769" y="3296017"/>
                <a:ext cx="6382420" cy="852413"/>
              </a:xfrm>
              <a:prstGeom prst="rect">
                <a:avLst/>
              </a:prstGeom>
              <a:noFill/>
            </p:spPr>
            <p:txBody>
              <a:bodyPr wrap="squar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sub>
                    </m:sSub>
                  </m:oMath>
                </a14:m>
                <a:r>
                  <a:rPr lang="en-US" dirty="0"/>
                  <a:t> is the potential energy of the body which depends to which forces does work on the body, If both spring force and gravitational forces do work, then, </a:t>
                </a:r>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2483769" y="3296017"/>
                <a:ext cx="6382420" cy="852413"/>
              </a:xfrm>
              <a:prstGeom prst="rect">
                <a:avLst/>
              </a:prstGeom>
              <a:blipFill rotWithShape="1">
                <a:blip r:embed="rId4"/>
                <a:stretch>
                  <a:fillRect l="-4" t="-416" r="5" b="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3419872" y="4283804"/>
                <a:ext cx="3132974" cy="46589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800" b="0" i="1" smtClean="0">
                              <a:solidFill>
                                <a:srgbClr val="FF0000"/>
                              </a:solidFill>
                              <a:latin typeface="Cambria Math" panose="02040503050406030204" pitchFamily="18" charset="0"/>
                            </a:rPr>
                          </m:ctrlPr>
                        </m:sSubPr>
                        <m:e>
                          <m:r>
                            <a:rPr lang="en-GB" sz="2800" b="0" i="1" smtClean="0">
                              <a:solidFill>
                                <a:srgbClr val="FF0000"/>
                              </a:solidFill>
                              <a:latin typeface="Cambria Math" panose="02040503050406030204" pitchFamily="18" charset="0"/>
                            </a:rPr>
                            <m:t>𝐸</m:t>
                          </m:r>
                        </m:e>
                        <m:sub>
                          <m:r>
                            <a:rPr lang="en-GB" sz="2800" b="0" i="1" smtClean="0">
                              <a:solidFill>
                                <a:srgbClr val="FF0000"/>
                              </a:solidFill>
                              <a:latin typeface="Cambria Math" panose="02040503050406030204" pitchFamily="18" charset="0"/>
                            </a:rPr>
                            <m:t>𝑝</m:t>
                          </m:r>
                        </m:sub>
                      </m:sSub>
                      <m:r>
                        <a:rPr lang="en-GB" sz="2800" b="0" i="1" smtClean="0">
                          <a:solidFill>
                            <a:srgbClr val="FF0000"/>
                          </a:solidFill>
                          <a:latin typeface="Cambria Math" panose="02040503050406030204" pitchFamily="18" charset="0"/>
                        </a:rPr>
                        <m:t>=</m:t>
                      </m:r>
                      <m:sSub>
                        <m:sSubPr>
                          <m:ctrlPr>
                            <a:rPr lang="en-GB" sz="2800" b="0" i="1" smtClean="0">
                              <a:solidFill>
                                <a:srgbClr val="FF0000"/>
                              </a:solidFill>
                              <a:latin typeface="Cambria Math" panose="02040503050406030204" pitchFamily="18" charset="0"/>
                            </a:rPr>
                          </m:ctrlPr>
                        </m:sSubPr>
                        <m:e>
                          <m:r>
                            <a:rPr lang="en-GB" sz="2800" b="0" i="1" smtClean="0">
                              <a:solidFill>
                                <a:srgbClr val="FF0000"/>
                              </a:solidFill>
                              <a:latin typeface="Cambria Math" panose="02040503050406030204" pitchFamily="18" charset="0"/>
                            </a:rPr>
                            <m:t>𝐸</m:t>
                          </m:r>
                        </m:e>
                        <m:sub>
                          <m:r>
                            <a:rPr lang="en-GB" sz="2800" b="0" i="1" smtClean="0">
                              <a:solidFill>
                                <a:srgbClr val="FF0000"/>
                              </a:solidFill>
                              <a:latin typeface="Cambria Math" panose="02040503050406030204" pitchFamily="18" charset="0"/>
                            </a:rPr>
                            <m:t>𝑝</m:t>
                          </m:r>
                          <m:r>
                            <a:rPr lang="en-GB" sz="2800" b="0" i="1" smtClean="0">
                              <a:solidFill>
                                <a:srgbClr val="FF0000"/>
                              </a:solidFill>
                              <a:latin typeface="Cambria Math" panose="02040503050406030204" pitchFamily="18" charset="0"/>
                            </a:rPr>
                            <m:t>,</m:t>
                          </m:r>
                          <m:r>
                            <a:rPr lang="en-GB" sz="2800" b="0" i="1" smtClean="0">
                              <a:solidFill>
                                <a:srgbClr val="FF0000"/>
                              </a:solidFill>
                              <a:latin typeface="Cambria Math" panose="02040503050406030204" pitchFamily="18" charset="0"/>
                            </a:rPr>
                            <m:t>𝑒𝑙</m:t>
                          </m:r>
                        </m:sub>
                      </m:sSub>
                      <m:r>
                        <a:rPr lang="en-GB" sz="2800" b="0" i="1" smtClean="0">
                          <a:solidFill>
                            <a:srgbClr val="FF0000"/>
                          </a:solidFill>
                          <a:latin typeface="Cambria Math" panose="02040503050406030204" pitchFamily="18" charset="0"/>
                        </a:rPr>
                        <m:t>+</m:t>
                      </m:r>
                      <m:sSub>
                        <m:sSubPr>
                          <m:ctrlPr>
                            <a:rPr lang="en-GB" sz="2800" b="0" i="1" smtClean="0">
                              <a:solidFill>
                                <a:srgbClr val="FF0000"/>
                              </a:solidFill>
                              <a:latin typeface="Cambria Math" panose="02040503050406030204" pitchFamily="18" charset="0"/>
                            </a:rPr>
                          </m:ctrlPr>
                        </m:sSubPr>
                        <m:e>
                          <m:r>
                            <a:rPr lang="en-GB" sz="2800" b="0" i="1" smtClean="0">
                              <a:solidFill>
                                <a:srgbClr val="FF0000"/>
                              </a:solidFill>
                              <a:latin typeface="Cambria Math" panose="02040503050406030204" pitchFamily="18" charset="0"/>
                            </a:rPr>
                            <m:t>𝐸</m:t>
                          </m:r>
                        </m:e>
                        <m:sub>
                          <m:r>
                            <a:rPr lang="en-GB" sz="2800" b="0" i="1" smtClean="0">
                              <a:solidFill>
                                <a:srgbClr val="FF0000"/>
                              </a:solidFill>
                              <a:latin typeface="Cambria Math" panose="02040503050406030204" pitchFamily="18" charset="0"/>
                            </a:rPr>
                            <m:t>𝑝</m:t>
                          </m:r>
                          <m:r>
                            <a:rPr lang="en-GB" sz="2800" b="0" i="1" smtClean="0">
                              <a:solidFill>
                                <a:srgbClr val="FF0000"/>
                              </a:solidFill>
                              <a:latin typeface="Cambria Math" panose="02040503050406030204" pitchFamily="18" charset="0"/>
                            </a:rPr>
                            <m:t>,</m:t>
                          </m:r>
                          <m:r>
                            <a:rPr lang="en-GB" sz="2800" b="0" i="1" smtClean="0">
                              <a:solidFill>
                                <a:srgbClr val="FF0000"/>
                              </a:solidFill>
                              <a:latin typeface="Cambria Math" panose="02040503050406030204" pitchFamily="18" charset="0"/>
                            </a:rPr>
                            <m:t>𝑔𝑟𝑎𝑣</m:t>
                          </m:r>
                        </m:sub>
                      </m:sSub>
                    </m:oMath>
                  </m:oMathPara>
                </a14:m>
                <a:endParaRPr lang="en-GB" sz="2800" b="0" i="1" dirty="0" smtClean="0">
                  <a:solidFill>
                    <a:srgbClr val="FF0000"/>
                  </a:solidFill>
                  <a:latin typeface="Cambria Math" panose="02040503050406030204" pitchFamily="18" charset="0"/>
                  <a:cs typeface="Cambria Math" panose="02040503050406030204" pitchFamily="18"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3419872" y="4283804"/>
                <a:ext cx="3132974" cy="465897"/>
              </a:xfrm>
              <a:prstGeom prst="rect">
                <a:avLst/>
              </a:prstGeom>
              <a:blipFill rotWithShape="1">
                <a:blip r:embed="rId5"/>
                <a:stretch>
                  <a:fillRect l="-13" t="-20" r="-1227" b="115"/>
                </a:stretch>
              </a:blipFill>
            </p:spPr>
            <p:txBody>
              <a:bodyPr/>
              <a:lstStyle/>
              <a:p>
                <a:r>
                  <a:rPr lang="zh-CN" altLang="en-US">
                    <a:noFill/>
                  </a:rPr>
                  <a:t> </a:t>
                </a:r>
              </a:p>
            </p:txBody>
          </p:sp>
        </mc:Fallback>
      </mc:AlternateContent>
      <p:sp>
        <p:nvSpPr>
          <p:cNvPr id="13" name="TextBox 12"/>
          <p:cNvSpPr txBox="1"/>
          <p:nvPr/>
        </p:nvSpPr>
        <p:spPr>
          <a:xfrm>
            <a:off x="6444208" y="1872488"/>
            <a:ext cx="3023988" cy="369332"/>
          </a:xfrm>
          <a:prstGeom prst="rect">
            <a:avLst/>
          </a:prstGeom>
          <a:noFill/>
        </p:spPr>
        <p:txBody>
          <a:bodyPr wrap="square" rtlCol="0">
            <a:spAutoFit/>
          </a:bodyPr>
          <a:lstStyle/>
          <a:p>
            <a:r>
              <a:rPr lang="en-GB" dirty="0">
                <a:solidFill>
                  <a:srgbClr val="FF0000"/>
                </a:solidFill>
              </a:rPr>
              <a:t>Important to remember</a:t>
            </a:r>
            <a:endParaRPr lang="en-US" dirty="0">
              <a:solidFill>
                <a:srgbClr val="FF0000"/>
              </a:solidFill>
            </a:endParaRPr>
          </a:p>
        </p:txBody>
      </p:sp>
      <p:cxnSp>
        <p:nvCxnSpPr>
          <p:cNvPr id="16" name="Straight Arrow Connector 15"/>
          <p:cNvCxnSpPr/>
          <p:nvPr/>
        </p:nvCxnSpPr>
        <p:spPr>
          <a:xfrm flipV="1">
            <a:off x="4211960" y="4941168"/>
            <a:ext cx="216024" cy="648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5883228" y="4941168"/>
            <a:ext cx="436920" cy="648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99792" y="5666903"/>
            <a:ext cx="2418291" cy="369332"/>
          </a:xfrm>
          <a:prstGeom prst="rect">
            <a:avLst/>
          </a:prstGeom>
          <a:noFill/>
        </p:spPr>
        <p:txBody>
          <a:bodyPr wrap="none" rtlCol="0">
            <a:spAutoFit/>
          </a:bodyPr>
          <a:lstStyle/>
          <a:p>
            <a:r>
              <a:rPr lang="en-GB" dirty="0"/>
              <a:t>Elastic potential energy </a:t>
            </a:r>
            <a:endParaRPr lang="en-US" dirty="0"/>
          </a:p>
        </p:txBody>
      </p:sp>
      <p:sp>
        <p:nvSpPr>
          <p:cNvPr id="20" name="TextBox 19"/>
          <p:cNvSpPr txBox="1"/>
          <p:nvPr/>
        </p:nvSpPr>
        <p:spPr>
          <a:xfrm>
            <a:off x="5818424" y="5666903"/>
            <a:ext cx="3008196" cy="369332"/>
          </a:xfrm>
          <a:prstGeom prst="rect">
            <a:avLst/>
          </a:prstGeom>
          <a:noFill/>
        </p:spPr>
        <p:txBody>
          <a:bodyPr wrap="none" rtlCol="0">
            <a:spAutoFit/>
          </a:bodyPr>
          <a:lstStyle/>
          <a:p>
            <a:r>
              <a:rPr lang="en-GB" dirty="0"/>
              <a:t>Gravitational potential energy </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555776" y="1700808"/>
            <a:ext cx="360040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21945" y="-171400"/>
            <a:ext cx="8229600" cy="1143000"/>
          </a:xfrm>
        </p:spPr>
        <p:txBody>
          <a:bodyPr/>
          <a:lstStyle/>
          <a:p>
            <a:r>
              <a:rPr lang="en-GB" dirty="0"/>
              <a:t>The mechanical energy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2699792" y="1700808"/>
                <a:ext cx="3183436" cy="66313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rPr>
                            <m:t>𝐸</m:t>
                          </m:r>
                        </m:e>
                        <m:sub>
                          <m:r>
                            <a:rPr lang="en-GB" sz="4000" b="0" i="1" smtClean="0">
                              <a:latin typeface="Cambria Math" panose="02040503050406030204" pitchFamily="18" charset="0"/>
                            </a:rPr>
                            <m:t>𝑚</m:t>
                          </m:r>
                        </m:sub>
                      </m:sSub>
                      <m:r>
                        <a:rPr lang="en-GB" sz="4000" b="0" i="1" smtClean="0">
                          <a:latin typeface="Cambria Math" panose="02040503050406030204" pitchFamily="18" charset="0"/>
                        </a:rPr>
                        <m:t>=</m:t>
                      </m:r>
                      <m:sSub>
                        <m:sSubPr>
                          <m:ctrlPr>
                            <a:rPr lang="en-US" sz="4000" i="1" smtClean="0">
                              <a:latin typeface="Cambria Math" panose="02040503050406030204" pitchFamily="18" charset="0"/>
                            </a:rPr>
                          </m:ctrlPr>
                        </m:sSubPr>
                        <m:e>
                          <m:r>
                            <a:rPr lang="en-GB" sz="4000" b="0" i="1" smtClean="0">
                              <a:latin typeface="Cambria Math" panose="02040503050406030204" pitchFamily="18" charset="0"/>
                            </a:rPr>
                            <m:t>𝐸</m:t>
                          </m:r>
                        </m:e>
                        <m:sub>
                          <m:r>
                            <a:rPr lang="en-GB" sz="4000" b="0" i="1" smtClean="0">
                              <a:latin typeface="Cambria Math" panose="02040503050406030204" pitchFamily="18" charset="0"/>
                            </a:rPr>
                            <m:t>𝑘</m:t>
                          </m:r>
                        </m:sub>
                      </m:sSub>
                      <m:r>
                        <a:rPr lang="en-GB" sz="4000" b="0" i="1" smtClean="0">
                          <a:latin typeface="Cambria Math" panose="02040503050406030204" pitchFamily="18" charset="0"/>
                        </a:rPr>
                        <m:t>+</m:t>
                      </m:r>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rPr>
                            <m:t>𝐸</m:t>
                          </m:r>
                        </m:e>
                        <m:sub>
                          <m:r>
                            <a:rPr lang="en-GB" sz="4000" b="0" i="1" smtClean="0">
                              <a:latin typeface="Cambria Math" panose="02040503050406030204" pitchFamily="18" charset="0"/>
                            </a:rPr>
                            <m:t>𝑝</m:t>
                          </m:r>
                        </m:sub>
                      </m:sSub>
                    </m:oMath>
                  </m:oMathPara>
                </a14:m>
                <a:endParaRPr lang="en-US" sz="4000" dirty="0"/>
              </a:p>
            </p:txBody>
          </p:sp>
        </mc:Choice>
        <mc:Fallback>
          <p:sp>
            <p:nvSpPr>
              <p:cNvPr id="5" name="TextBox 4"/>
              <p:cNvSpPr txBox="1">
                <a:spLocks noRot="1" noChangeAspect="1" noMove="1" noResize="1" noEditPoints="1" noAdjustHandles="1" noChangeArrowheads="1" noChangeShapeType="1" noTextEdit="1"/>
              </p:cNvSpPr>
              <p:nvPr/>
            </p:nvSpPr>
            <p:spPr>
              <a:xfrm>
                <a:off x="2699792" y="1700808"/>
                <a:ext cx="3183436" cy="663130"/>
              </a:xfrm>
              <a:prstGeom prst="rect">
                <a:avLst/>
              </a:prstGeom>
              <a:blipFill rotWithShape="1">
                <a:blip r:embed="rId1"/>
                <a:stretch>
                  <a:fillRect l="-13" t="-42" r="-2834" b="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1375461" y="1223546"/>
                <a:ext cx="4944687" cy="369332"/>
              </a:xfrm>
              <a:prstGeom prst="rect">
                <a:avLst/>
              </a:prstGeom>
              <a:noFill/>
            </p:spPr>
            <p:txBody>
              <a:bodyPr wrap="none" rtlCol="0">
                <a:spAutoFit/>
              </a:bodyPr>
              <a:lstStyle/>
              <a:p>
                <a:r>
                  <a:rPr lang="en-GB" dirty="0"/>
                  <a:t>Expression of the mechanical energy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𝑚</m:t>
                        </m:r>
                      </m:sub>
                    </m:sSub>
                  </m:oMath>
                </a14:m>
                <a:r>
                  <a:rPr lang="en-GB" dirty="0"/>
                  <a:t> of a body:</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1375461" y="1223546"/>
                <a:ext cx="4944687" cy="369332"/>
              </a:xfrm>
              <a:prstGeom prst="rect">
                <a:avLst/>
              </a:prstGeom>
              <a:blipFill rotWithShape="1">
                <a:blip r:embed="rId2"/>
                <a:stretch>
                  <a:fillRect l="-1" t="-145" r="13" b="81"/>
                </a:stretch>
              </a:blipFill>
            </p:spPr>
            <p:txBody>
              <a:bodyPr/>
              <a:lstStyle/>
              <a:p>
                <a:r>
                  <a:rPr lang="zh-CN" altLang="en-US">
                    <a:noFill/>
                  </a:rPr>
                  <a:t> </a:t>
                </a:r>
              </a:p>
            </p:txBody>
          </p:sp>
        </mc:Fallback>
      </mc:AlternateContent>
      <p:sp>
        <p:nvSpPr>
          <p:cNvPr id="7" name="TextBox 6"/>
          <p:cNvSpPr txBox="1"/>
          <p:nvPr/>
        </p:nvSpPr>
        <p:spPr>
          <a:xfrm>
            <a:off x="1408483" y="2492896"/>
            <a:ext cx="813043" cy="369332"/>
          </a:xfrm>
          <a:prstGeom prst="rect">
            <a:avLst/>
          </a:prstGeom>
          <a:noFill/>
        </p:spPr>
        <p:txBody>
          <a:bodyPr wrap="none" rtlCol="0">
            <a:spAutoFit/>
          </a:bodyPr>
          <a:lstStyle/>
          <a:p>
            <a:r>
              <a:rPr lang="en-GB" dirty="0"/>
              <a:t>where:</a:t>
            </a:r>
            <a:endParaRPr lang="en-US" dirty="0"/>
          </a:p>
        </p:txBody>
      </p:sp>
      <mc:AlternateContent xmlns:mc="http://schemas.openxmlformats.org/markup-compatibility/2006">
        <mc:Choice xmlns:a14="http://schemas.microsoft.com/office/drawing/2010/main" Requires="a14">
          <p:sp>
            <p:nvSpPr>
              <p:cNvPr id="8" name="TextBox 7"/>
              <p:cNvSpPr txBox="1"/>
              <p:nvPr/>
            </p:nvSpPr>
            <p:spPr>
              <a:xfrm>
                <a:off x="2483768" y="2723728"/>
                <a:ext cx="3335400" cy="276999"/>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sub>
                    </m:sSub>
                  </m:oMath>
                </a14:m>
                <a:r>
                  <a:rPr lang="en-US" dirty="0"/>
                  <a:t> is the kinetic energy of the body </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2483768" y="2723728"/>
                <a:ext cx="3335400" cy="276999"/>
              </a:xfrm>
              <a:prstGeom prst="rect">
                <a:avLst/>
              </a:prstGeom>
              <a:blipFill rotWithShape="1">
                <a:blip r:embed="rId3"/>
                <a:stretch>
                  <a:fillRect l="-8" t="-77" r="-2779" b="1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2483769" y="3296017"/>
                <a:ext cx="6382420" cy="852413"/>
              </a:xfrm>
              <a:prstGeom prst="rect">
                <a:avLst/>
              </a:prstGeom>
              <a:noFill/>
            </p:spPr>
            <p:txBody>
              <a:bodyPr wrap="squar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sub>
                    </m:sSub>
                  </m:oMath>
                </a14:m>
                <a:r>
                  <a:rPr lang="en-US" dirty="0"/>
                  <a:t> is the potential energy of the body which depends to which forces does work on the body, If both spring force and gravitational forces do work, then, </a:t>
                </a:r>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2483769" y="3296017"/>
                <a:ext cx="6382420" cy="852413"/>
              </a:xfrm>
              <a:prstGeom prst="rect">
                <a:avLst/>
              </a:prstGeom>
              <a:blipFill rotWithShape="1">
                <a:blip r:embed="rId4"/>
                <a:stretch>
                  <a:fillRect l="-4" t="-416" r="5" b="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3419872" y="4283804"/>
                <a:ext cx="3132974" cy="46589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𝑝</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𝑝</m:t>
                          </m:r>
                          <m:r>
                            <a:rPr lang="en-GB" sz="2800" b="0" i="1" smtClean="0">
                              <a:latin typeface="Cambria Math" panose="02040503050406030204" pitchFamily="18" charset="0"/>
                            </a:rPr>
                            <m:t>,</m:t>
                          </m:r>
                          <m:r>
                            <a:rPr lang="en-GB" sz="2800" b="0" i="1" smtClean="0">
                              <a:latin typeface="Cambria Math" panose="02040503050406030204" pitchFamily="18" charset="0"/>
                            </a:rPr>
                            <m:t>𝑒𝑙</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𝑝</m:t>
                          </m:r>
                          <m:r>
                            <a:rPr lang="en-GB" sz="2800" b="0" i="1" smtClean="0">
                              <a:latin typeface="Cambria Math" panose="02040503050406030204" pitchFamily="18" charset="0"/>
                            </a:rPr>
                            <m:t>,</m:t>
                          </m:r>
                          <m:r>
                            <a:rPr lang="en-GB" sz="2800" b="0" i="1" smtClean="0">
                              <a:latin typeface="Cambria Math" panose="02040503050406030204" pitchFamily="18" charset="0"/>
                            </a:rPr>
                            <m:t>𝑔𝑟𝑎𝑣</m:t>
                          </m:r>
                        </m:sub>
                      </m:sSub>
                    </m:oMath>
                  </m:oMathPara>
                </a14:m>
                <a:endParaRPr lang="en-US" sz="2800" dirty="0"/>
              </a:p>
            </p:txBody>
          </p:sp>
        </mc:Choice>
        <mc:Fallback>
          <p:sp>
            <p:nvSpPr>
              <p:cNvPr id="10" name="TextBox 9"/>
              <p:cNvSpPr txBox="1">
                <a:spLocks noRot="1" noChangeAspect="1" noMove="1" noResize="1" noEditPoints="1" noAdjustHandles="1" noChangeArrowheads="1" noChangeShapeType="1" noTextEdit="1"/>
              </p:cNvSpPr>
              <p:nvPr/>
            </p:nvSpPr>
            <p:spPr>
              <a:xfrm>
                <a:off x="3419872" y="4283804"/>
                <a:ext cx="3132974" cy="465897"/>
              </a:xfrm>
              <a:prstGeom prst="rect">
                <a:avLst/>
              </a:prstGeom>
              <a:blipFill rotWithShape="1">
                <a:blip r:embed="rId5"/>
                <a:stretch>
                  <a:fillRect l="-13" t="-20" r="-1227" b="115"/>
                </a:stretch>
              </a:blipFill>
            </p:spPr>
            <p:txBody>
              <a:bodyPr/>
              <a:lstStyle/>
              <a:p>
                <a:r>
                  <a:rPr lang="zh-CN" altLang="en-US">
                    <a:noFill/>
                  </a:rPr>
                  <a:t> </a:t>
                </a:r>
              </a:p>
            </p:txBody>
          </p:sp>
        </mc:Fallback>
      </mc:AlternateContent>
      <p:sp>
        <p:nvSpPr>
          <p:cNvPr id="13" name="TextBox 12"/>
          <p:cNvSpPr txBox="1"/>
          <p:nvPr/>
        </p:nvSpPr>
        <p:spPr>
          <a:xfrm>
            <a:off x="6444208" y="1872488"/>
            <a:ext cx="3023988" cy="369332"/>
          </a:xfrm>
          <a:prstGeom prst="rect">
            <a:avLst/>
          </a:prstGeom>
          <a:noFill/>
        </p:spPr>
        <p:txBody>
          <a:bodyPr wrap="square" rtlCol="0">
            <a:spAutoFit/>
          </a:bodyPr>
          <a:lstStyle/>
          <a:p>
            <a:r>
              <a:rPr lang="en-GB" dirty="0">
                <a:solidFill>
                  <a:srgbClr val="FF0000"/>
                </a:solidFill>
              </a:rPr>
              <a:t>Important to remember</a:t>
            </a:r>
            <a:endParaRPr lang="en-US" dirty="0">
              <a:solidFill>
                <a:srgbClr val="FF0000"/>
              </a:solidFill>
            </a:endParaRPr>
          </a:p>
        </p:txBody>
      </p:sp>
      <p:sp>
        <p:nvSpPr>
          <p:cNvPr id="3" name="TextBox 2"/>
          <p:cNvSpPr txBox="1"/>
          <p:nvPr/>
        </p:nvSpPr>
        <p:spPr>
          <a:xfrm>
            <a:off x="608885" y="4732751"/>
            <a:ext cx="8542660" cy="646331"/>
          </a:xfrm>
          <a:prstGeom prst="rect">
            <a:avLst/>
          </a:prstGeom>
          <a:noFill/>
        </p:spPr>
        <p:txBody>
          <a:bodyPr wrap="square" rtlCol="0">
            <a:spAutoFit/>
          </a:bodyPr>
          <a:lstStyle/>
          <a:p>
            <a:r>
              <a:rPr lang="en-GB" dirty="0"/>
              <a:t>There is potential energy associated with other kind of conservative forces, which will be described later</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921945" y="5475215"/>
            <a:ext cx="7508801" cy="10841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555776" y="1700808"/>
            <a:ext cx="360040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21945" y="-171400"/>
            <a:ext cx="8229600" cy="1143000"/>
          </a:xfrm>
        </p:spPr>
        <p:txBody>
          <a:bodyPr/>
          <a:lstStyle/>
          <a:p>
            <a:r>
              <a:rPr lang="en-GB" dirty="0"/>
              <a:t>The mechanical energy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2699792" y="1700808"/>
                <a:ext cx="3183436" cy="66313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rPr>
                            <m:t>𝐸</m:t>
                          </m:r>
                        </m:e>
                        <m:sub>
                          <m:r>
                            <a:rPr lang="en-GB" sz="4000" b="0" i="1" smtClean="0">
                              <a:latin typeface="Cambria Math" panose="02040503050406030204" pitchFamily="18" charset="0"/>
                            </a:rPr>
                            <m:t>𝑚</m:t>
                          </m:r>
                        </m:sub>
                      </m:sSub>
                      <m:r>
                        <a:rPr lang="en-GB" sz="4000" b="0" i="1" smtClean="0">
                          <a:latin typeface="Cambria Math" panose="02040503050406030204" pitchFamily="18" charset="0"/>
                        </a:rPr>
                        <m:t>=</m:t>
                      </m:r>
                      <m:sSub>
                        <m:sSubPr>
                          <m:ctrlPr>
                            <a:rPr lang="en-US" sz="4000" i="1" smtClean="0">
                              <a:latin typeface="Cambria Math" panose="02040503050406030204" pitchFamily="18" charset="0"/>
                            </a:rPr>
                          </m:ctrlPr>
                        </m:sSubPr>
                        <m:e>
                          <m:r>
                            <a:rPr lang="en-GB" sz="4000" b="0" i="1" smtClean="0">
                              <a:latin typeface="Cambria Math" panose="02040503050406030204" pitchFamily="18" charset="0"/>
                            </a:rPr>
                            <m:t>𝐸</m:t>
                          </m:r>
                        </m:e>
                        <m:sub>
                          <m:r>
                            <a:rPr lang="en-GB" sz="4000" b="0" i="1" smtClean="0">
                              <a:latin typeface="Cambria Math" panose="02040503050406030204" pitchFamily="18" charset="0"/>
                            </a:rPr>
                            <m:t>𝑘</m:t>
                          </m:r>
                        </m:sub>
                      </m:sSub>
                      <m:r>
                        <a:rPr lang="en-GB" sz="4000" b="0" i="1" smtClean="0">
                          <a:latin typeface="Cambria Math" panose="02040503050406030204" pitchFamily="18" charset="0"/>
                        </a:rPr>
                        <m:t>+</m:t>
                      </m:r>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rPr>
                            <m:t>𝐸</m:t>
                          </m:r>
                        </m:e>
                        <m:sub>
                          <m:r>
                            <a:rPr lang="en-GB" sz="4000" b="0" i="1" smtClean="0">
                              <a:latin typeface="Cambria Math" panose="02040503050406030204" pitchFamily="18" charset="0"/>
                            </a:rPr>
                            <m:t>𝑝</m:t>
                          </m:r>
                        </m:sub>
                      </m:sSub>
                    </m:oMath>
                  </m:oMathPara>
                </a14:m>
                <a:endParaRPr lang="en-US" sz="4000" dirty="0"/>
              </a:p>
            </p:txBody>
          </p:sp>
        </mc:Choice>
        <mc:Fallback>
          <p:sp>
            <p:nvSpPr>
              <p:cNvPr id="5" name="TextBox 4"/>
              <p:cNvSpPr txBox="1">
                <a:spLocks noRot="1" noChangeAspect="1" noMove="1" noResize="1" noEditPoints="1" noAdjustHandles="1" noChangeArrowheads="1" noChangeShapeType="1" noTextEdit="1"/>
              </p:cNvSpPr>
              <p:nvPr/>
            </p:nvSpPr>
            <p:spPr>
              <a:xfrm>
                <a:off x="2699792" y="1700808"/>
                <a:ext cx="3183436" cy="663130"/>
              </a:xfrm>
              <a:prstGeom prst="rect">
                <a:avLst/>
              </a:prstGeom>
              <a:blipFill rotWithShape="1">
                <a:blip r:embed="rId1"/>
                <a:stretch>
                  <a:fillRect l="-13" t="-42" r="-2834" b="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1375461" y="1223546"/>
                <a:ext cx="4944687" cy="369332"/>
              </a:xfrm>
              <a:prstGeom prst="rect">
                <a:avLst/>
              </a:prstGeom>
              <a:noFill/>
            </p:spPr>
            <p:txBody>
              <a:bodyPr wrap="none" rtlCol="0">
                <a:spAutoFit/>
              </a:bodyPr>
              <a:lstStyle/>
              <a:p>
                <a:r>
                  <a:rPr lang="en-GB" dirty="0"/>
                  <a:t>Expression of the mechanical energy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𝑚</m:t>
                        </m:r>
                      </m:sub>
                    </m:sSub>
                  </m:oMath>
                </a14:m>
                <a:r>
                  <a:rPr lang="en-GB" dirty="0"/>
                  <a:t> of a body:</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1375461" y="1223546"/>
                <a:ext cx="4944687" cy="369332"/>
              </a:xfrm>
              <a:prstGeom prst="rect">
                <a:avLst/>
              </a:prstGeom>
              <a:blipFill rotWithShape="1">
                <a:blip r:embed="rId2"/>
                <a:stretch>
                  <a:fillRect l="-1" t="-145" r="13" b="81"/>
                </a:stretch>
              </a:blipFill>
            </p:spPr>
            <p:txBody>
              <a:bodyPr/>
              <a:lstStyle/>
              <a:p>
                <a:r>
                  <a:rPr lang="zh-CN" altLang="en-US">
                    <a:noFill/>
                  </a:rPr>
                  <a:t> </a:t>
                </a:r>
              </a:p>
            </p:txBody>
          </p:sp>
        </mc:Fallback>
      </mc:AlternateContent>
      <p:sp>
        <p:nvSpPr>
          <p:cNvPr id="7" name="TextBox 6"/>
          <p:cNvSpPr txBox="1"/>
          <p:nvPr/>
        </p:nvSpPr>
        <p:spPr>
          <a:xfrm>
            <a:off x="1408483" y="2492896"/>
            <a:ext cx="813043" cy="369332"/>
          </a:xfrm>
          <a:prstGeom prst="rect">
            <a:avLst/>
          </a:prstGeom>
          <a:noFill/>
        </p:spPr>
        <p:txBody>
          <a:bodyPr wrap="none" rtlCol="0">
            <a:spAutoFit/>
          </a:bodyPr>
          <a:lstStyle/>
          <a:p>
            <a:r>
              <a:rPr lang="en-GB" dirty="0"/>
              <a:t>where:</a:t>
            </a:r>
            <a:endParaRPr lang="en-US" dirty="0"/>
          </a:p>
        </p:txBody>
      </p:sp>
      <mc:AlternateContent xmlns:mc="http://schemas.openxmlformats.org/markup-compatibility/2006">
        <mc:Choice xmlns:a14="http://schemas.microsoft.com/office/drawing/2010/main" Requires="a14">
          <p:sp>
            <p:nvSpPr>
              <p:cNvPr id="8" name="TextBox 7"/>
              <p:cNvSpPr txBox="1"/>
              <p:nvPr/>
            </p:nvSpPr>
            <p:spPr>
              <a:xfrm>
                <a:off x="2483768" y="2723728"/>
                <a:ext cx="3335400" cy="276999"/>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sub>
                    </m:sSub>
                  </m:oMath>
                </a14:m>
                <a:r>
                  <a:rPr lang="en-US" dirty="0"/>
                  <a:t> is the kinetic energy of the body </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2483768" y="2723728"/>
                <a:ext cx="3335400" cy="276999"/>
              </a:xfrm>
              <a:prstGeom prst="rect">
                <a:avLst/>
              </a:prstGeom>
              <a:blipFill rotWithShape="1">
                <a:blip r:embed="rId3"/>
                <a:stretch>
                  <a:fillRect l="-8" t="-77" r="-2779" b="1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2483769" y="3296017"/>
                <a:ext cx="6382420" cy="852413"/>
              </a:xfrm>
              <a:prstGeom prst="rect">
                <a:avLst/>
              </a:prstGeom>
              <a:noFill/>
            </p:spPr>
            <p:txBody>
              <a:bodyPr wrap="squar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sub>
                    </m:sSub>
                  </m:oMath>
                </a14:m>
                <a:r>
                  <a:rPr lang="en-US" dirty="0"/>
                  <a:t> is the potential energy of the body which depends to which forces does work on the body, If both spring force and gravitational forces do work, then, </a:t>
                </a:r>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2483769" y="3296017"/>
                <a:ext cx="6382420" cy="852413"/>
              </a:xfrm>
              <a:prstGeom prst="rect">
                <a:avLst/>
              </a:prstGeom>
              <a:blipFill rotWithShape="1">
                <a:blip r:embed="rId4"/>
                <a:stretch>
                  <a:fillRect l="-4" t="-416" r="5" b="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3419872" y="4283804"/>
                <a:ext cx="3132974" cy="46589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𝑝</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𝑝</m:t>
                          </m:r>
                          <m:r>
                            <a:rPr lang="en-GB" sz="2800" b="0" i="1" smtClean="0">
                              <a:latin typeface="Cambria Math" panose="02040503050406030204" pitchFamily="18" charset="0"/>
                            </a:rPr>
                            <m:t>,</m:t>
                          </m:r>
                          <m:r>
                            <a:rPr lang="en-GB" sz="2800" b="0" i="1" smtClean="0">
                              <a:latin typeface="Cambria Math" panose="02040503050406030204" pitchFamily="18" charset="0"/>
                            </a:rPr>
                            <m:t>𝑒𝑙</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𝑝</m:t>
                          </m:r>
                          <m:r>
                            <a:rPr lang="en-GB" sz="2800" b="0" i="1" smtClean="0">
                              <a:latin typeface="Cambria Math" panose="02040503050406030204" pitchFamily="18" charset="0"/>
                            </a:rPr>
                            <m:t>,</m:t>
                          </m:r>
                          <m:r>
                            <a:rPr lang="en-GB" sz="2800" b="0" i="1" smtClean="0">
                              <a:latin typeface="Cambria Math" panose="02040503050406030204" pitchFamily="18" charset="0"/>
                            </a:rPr>
                            <m:t>𝑔𝑟𝑎𝑣</m:t>
                          </m:r>
                        </m:sub>
                      </m:sSub>
                    </m:oMath>
                  </m:oMathPara>
                </a14:m>
                <a:endParaRPr lang="en-US" sz="2800" dirty="0"/>
              </a:p>
            </p:txBody>
          </p:sp>
        </mc:Choice>
        <mc:Fallback>
          <p:sp>
            <p:nvSpPr>
              <p:cNvPr id="10" name="TextBox 9"/>
              <p:cNvSpPr txBox="1">
                <a:spLocks noRot="1" noChangeAspect="1" noMove="1" noResize="1" noEditPoints="1" noAdjustHandles="1" noChangeArrowheads="1" noChangeShapeType="1" noTextEdit="1"/>
              </p:cNvSpPr>
              <p:nvPr/>
            </p:nvSpPr>
            <p:spPr>
              <a:xfrm>
                <a:off x="3419872" y="4283804"/>
                <a:ext cx="3132974" cy="465897"/>
              </a:xfrm>
              <a:prstGeom prst="rect">
                <a:avLst/>
              </a:prstGeom>
              <a:blipFill rotWithShape="1">
                <a:blip r:embed="rId5"/>
                <a:stretch>
                  <a:fillRect l="-13" t="-20" r="-1227" b="115"/>
                </a:stretch>
              </a:blipFill>
            </p:spPr>
            <p:txBody>
              <a:bodyPr/>
              <a:lstStyle/>
              <a:p>
                <a:r>
                  <a:rPr lang="zh-CN" altLang="en-US">
                    <a:noFill/>
                  </a:rPr>
                  <a:t> </a:t>
                </a:r>
              </a:p>
            </p:txBody>
          </p:sp>
        </mc:Fallback>
      </mc:AlternateContent>
      <p:sp>
        <p:nvSpPr>
          <p:cNvPr id="13" name="TextBox 12"/>
          <p:cNvSpPr txBox="1"/>
          <p:nvPr/>
        </p:nvSpPr>
        <p:spPr>
          <a:xfrm>
            <a:off x="6444208" y="1872488"/>
            <a:ext cx="3023988" cy="369332"/>
          </a:xfrm>
          <a:prstGeom prst="rect">
            <a:avLst/>
          </a:prstGeom>
          <a:noFill/>
        </p:spPr>
        <p:txBody>
          <a:bodyPr wrap="square" rtlCol="0">
            <a:spAutoFit/>
          </a:bodyPr>
          <a:lstStyle/>
          <a:p>
            <a:r>
              <a:rPr lang="en-GB" dirty="0">
                <a:solidFill>
                  <a:srgbClr val="FF0000"/>
                </a:solidFill>
              </a:rPr>
              <a:t>Important to remember</a:t>
            </a:r>
            <a:endParaRPr lang="en-US" dirty="0">
              <a:solidFill>
                <a:srgbClr val="FF0000"/>
              </a:solidFill>
            </a:endParaRPr>
          </a:p>
        </p:txBody>
      </p:sp>
      <mc:AlternateContent xmlns:mc="http://schemas.openxmlformats.org/markup-compatibility/2006">
        <mc:Choice xmlns:a14="http://schemas.microsoft.com/office/drawing/2010/main" Requires="a14">
          <p:sp>
            <p:nvSpPr>
              <p:cNvPr id="14" name="TextBox 13"/>
              <p:cNvSpPr txBox="1"/>
              <p:nvPr/>
            </p:nvSpPr>
            <p:spPr>
              <a:xfrm>
                <a:off x="986178" y="5574508"/>
                <a:ext cx="7444568" cy="1022844"/>
              </a:xfrm>
              <a:prstGeom prst="rect">
                <a:avLst/>
              </a:prstGeom>
              <a:noFill/>
            </p:spPr>
            <p:txBody>
              <a:bodyPr wrap="square" lIns="0" tIns="0" rIns="0" bIns="0" rtlCol="0">
                <a:spAutoFit/>
              </a:bodyPr>
              <a:lstStyle/>
              <a:p>
                <a14:m>
                  <m:oMath xmlns:m="http://schemas.openxmlformats.org/officeDocument/2006/math">
                    <m:sSub>
                      <m:sSubPr>
                        <m:ctrlPr>
                          <a:rPr lang="en-GB" sz="3200" b="0" i="1" smtClean="0">
                            <a:solidFill>
                              <a:srgbClr val="FF0000"/>
                            </a:solidFill>
                            <a:latin typeface="Cambria Math" panose="02040503050406030204" pitchFamily="18" charset="0"/>
                          </a:rPr>
                        </m:ctrlPr>
                      </m:sSubPr>
                      <m:e>
                        <m:r>
                          <a:rPr lang="en-GB" sz="3200" b="0" i="1" smtClean="0">
                            <a:solidFill>
                              <a:srgbClr val="FF0000"/>
                            </a:solidFill>
                            <a:latin typeface="Cambria Math" panose="02040503050406030204" pitchFamily="18" charset="0"/>
                            <a:ea typeface="Cambria Math" panose="02040503050406030204" pitchFamily="18" charset="0"/>
                          </a:rPr>
                          <m:t>∆</m:t>
                        </m:r>
                        <m:r>
                          <a:rPr lang="en-GB" sz="3200" b="0" i="1" smtClean="0">
                            <a:solidFill>
                              <a:srgbClr val="FF0000"/>
                            </a:solidFill>
                            <a:latin typeface="Cambria Math" panose="02040503050406030204" pitchFamily="18" charset="0"/>
                          </a:rPr>
                          <m:t>𝐸</m:t>
                        </m:r>
                      </m:e>
                      <m:sub>
                        <m:r>
                          <a:rPr lang="en-GB" sz="3200" b="0" i="1" smtClean="0">
                            <a:solidFill>
                              <a:srgbClr val="FF0000"/>
                            </a:solidFill>
                            <a:latin typeface="Cambria Math" panose="02040503050406030204" pitchFamily="18" charset="0"/>
                          </a:rPr>
                          <m:t>𝑚</m:t>
                        </m:r>
                      </m:sub>
                    </m:sSub>
                    <m:r>
                      <a:rPr lang="en-GB" sz="3200" b="0" i="1" smtClean="0">
                        <a:solidFill>
                          <a:srgbClr val="FF0000"/>
                        </a:solidFill>
                        <a:latin typeface="Cambria Math" panose="02040503050406030204" pitchFamily="18" charset="0"/>
                      </a:rPr>
                      <m:t>=</m:t>
                    </m:r>
                    <m:r>
                      <a:rPr lang="en-GB" sz="3200" b="0" i="1" smtClean="0">
                        <a:solidFill>
                          <a:srgbClr val="FF0000"/>
                        </a:solidFill>
                        <a:latin typeface="Cambria Math" panose="02040503050406030204" pitchFamily="18" charset="0"/>
                        <a:ea typeface="Cambria Math" panose="02040503050406030204" pitchFamily="18" charset="0"/>
                      </a:rPr>
                      <m:t>∆(</m:t>
                    </m:r>
                    <m:sSub>
                      <m:sSubPr>
                        <m:ctrlPr>
                          <a:rPr lang="en-US" sz="3200" i="1" smtClean="0">
                            <a:solidFill>
                              <a:srgbClr val="FF0000"/>
                            </a:solidFill>
                            <a:latin typeface="Cambria Math" panose="02040503050406030204" pitchFamily="18" charset="0"/>
                          </a:rPr>
                        </m:ctrlPr>
                      </m:sSubPr>
                      <m:e>
                        <m:r>
                          <a:rPr lang="en-GB" sz="3200" b="0" i="1" smtClean="0">
                            <a:solidFill>
                              <a:srgbClr val="FF0000"/>
                            </a:solidFill>
                            <a:latin typeface="Cambria Math" panose="02040503050406030204" pitchFamily="18" charset="0"/>
                          </a:rPr>
                          <m:t>𝐸</m:t>
                        </m:r>
                      </m:e>
                      <m:sub>
                        <m:r>
                          <a:rPr lang="en-GB" sz="3200" b="0" i="1" smtClean="0">
                            <a:solidFill>
                              <a:srgbClr val="FF0000"/>
                            </a:solidFill>
                            <a:latin typeface="Cambria Math" panose="02040503050406030204" pitchFamily="18" charset="0"/>
                          </a:rPr>
                          <m:t>𝑘</m:t>
                        </m:r>
                      </m:sub>
                    </m:sSub>
                    <m:r>
                      <a:rPr lang="en-GB" sz="3200" b="0" i="1" smtClean="0">
                        <a:solidFill>
                          <a:srgbClr val="FF0000"/>
                        </a:solidFill>
                        <a:latin typeface="Cambria Math" panose="02040503050406030204" pitchFamily="18" charset="0"/>
                      </a:rPr>
                      <m:t>+</m:t>
                    </m:r>
                    <m:sSub>
                      <m:sSubPr>
                        <m:ctrlPr>
                          <a:rPr lang="en-GB" sz="3200" b="0" i="1" smtClean="0">
                            <a:solidFill>
                              <a:srgbClr val="FF0000"/>
                            </a:solidFill>
                            <a:latin typeface="Cambria Math" panose="02040503050406030204" pitchFamily="18" charset="0"/>
                          </a:rPr>
                        </m:ctrlPr>
                      </m:sSubPr>
                      <m:e>
                        <m:r>
                          <a:rPr lang="en-GB" sz="3200" b="0" i="1" smtClean="0">
                            <a:solidFill>
                              <a:srgbClr val="FF0000"/>
                            </a:solidFill>
                            <a:latin typeface="Cambria Math" panose="02040503050406030204" pitchFamily="18" charset="0"/>
                          </a:rPr>
                          <m:t>𝐸</m:t>
                        </m:r>
                      </m:e>
                      <m:sub>
                        <m:r>
                          <a:rPr lang="en-GB" sz="3200" b="0" i="1" smtClean="0">
                            <a:solidFill>
                              <a:srgbClr val="FF0000"/>
                            </a:solidFill>
                            <a:latin typeface="Cambria Math" panose="02040503050406030204" pitchFamily="18" charset="0"/>
                          </a:rPr>
                          <m:t>𝑝</m:t>
                        </m:r>
                      </m:sub>
                    </m:sSub>
                    <m:r>
                      <a:rPr lang="en-GB" sz="3200" b="0" i="1" smtClean="0">
                        <a:solidFill>
                          <a:srgbClr val="FF0000"/>
                        </a:solidFill>
                        <a:latin typeface="Cambria Math" panose="02040503050406030204" pitchFamily="18" charset="0"/>
                      </a:rPr>
                      <m:t>)</m:t>
                    </m:r>
                  </m:oMath>
                </a14:m>
                <a:r>
                  <a:rPr lang="en-US" sz="3200" dirty="0">
                    <a:solidFill>
                      <a:srgbClr val="FF0000"/>
                    </a:solidFill>
                  </a:rPr>
                  <a:t> is a change of mechanical energy of a body</a:t>
                </a:r>
                <a:endParaRPr lang="en-US" sz="3200" dirty="0">
                  <a:solidFill>
                    <a:srgbClr val="FF0000"/>
                  </a:solidFill>
                </a:endParaRPr>
              </a:p>
            </p:txBody>
          </p:sp>
        </mc:Choice>
        <mc:Fallback>
          <p:sp>
            <p:nvSpPr>
              <p:cNvPr id="14" name="TextBox 13"/>
              <p:cNvSpPr txBox="1">
                <a:spLocks noRot="1" noChangeAspect="1" noMove="1" noResize="1" noEditPoints="1" noAdjustHandles="1" noChangeArrowheads="1" noChangeShapeType="1" noTextEdit="1"/>
              </p:cNvSpPr>
              <p:nvPr/>
            </p:nvSpPr>
            <p:spPr>
              <a:xfrm>
                <a:off x="986178" y="5574508"/>
                <a:ext cx="7444568" cy="1022844"/>
              </a:xfrm>
              <a:prstGeom prst="rect">
                <a:avLst/>
              </a:prstGeom>
              <a:blipFill rotWithShape="1">
                <a:blip r:embed="rId6"/>
                <a:stretch>
                  <a:fillRect t="-47" r="7" b="33"/>
                </a:stretch>
              </a:blipFill>
            </p:spPr>
            <p:txBody>
              <a:bodyPr/>
              <a:lstStyle/>
              <a:p>
                <a:r>
                  <a:rPr lang="zh-CN" altLang="en-US">
                    <a:noFill/>
                  </a:rPr>
                  <a:t> </a:t>
                </a:r>
              </a:p>
            </p:txBody>
          </p:sp>
        </mc:Fallback>
      </mc:AlternateContent>
      <p:sp>
        <p:nvSpPr>
          <p:cNvPr id="3" name="TextBox 2"/>
          <p:cNvSpPr txBox="1"/>
          <p:nvPr/>
        </p:nvSpPr>
        <p:spPr>
          <a:xfrm>
            <a:off x="608885" y="4732751"/>
            <a:ext cx="8542660" cy="646331"/>
          </a:xfrm>
          <a:prstGeom prst="rect">
            <a:avLst/>
          </a:prstGeom>
          <a:noFill/>
        </p:spPr>
        <p:txBody>
          <a:bodyPr wrap="square" rtlCol="0">
            <a:spAutoFit/>
          </a:bodyPr>
          <a:lstStyle/>
          <a:p>
            <a:r>
              <a:rPr lang="en-GB" dirty="0"/>
              <a:t>There is potential energy associated with other kind of conservative forces, which will be described later</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945" y="-171400"/>
            <a:ext cx="8229600" cy="1143000"/>
          </a:xfrm>
        </p:spPr>
        <p:txBody>
          <a:bodyPr/>
          <a:lstStyle/>
          <a:p>
            <a:r>
              <a:rPr lang="en-GB" dirty="0"/>
              <a:t>The change of mechanical energy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6" name="TextBox 15"/>
          <p:cNvSpPr txBox="1"/>
          <p:nvPr/>
        </p:nvSpPr>
        <p:spPr>
          <a:xfrm>
            <a:off x="395536" y="1277415"/>
            <a:ext cx="8748464" cy="1200329"/>
          </a:xfrm>
          <a:prstGeom prst="rect">
            <a:avLst/>
          </a:prstGeom>
          <a:noFill/>
        </p:spPr>
        <p:txBody>
          <a:bodyPr wrap="square" rtlCol="0">
            <a:spAutoFit/>
          </a:bodyPr>
          <a:lstStyle/>
          <a:p>
            <a:r>
              <a:rPr lang="en-GB" dirty="0"/>
              <a:t>However, the friction have been ignored. </a:t>
            </a:r>
            <a:r>
              <a:rPr lang="en-GB" dirty="0">
                <a:solidFill>
                  <a:srgbClr val="FF0000"/>
                </a:solidFill>
              </a:rPr>
              <a:t>The friction forces are named “non-conservative forces”. Other example of non-conservative force is the force done by the hand on the block attached to the spring.</a:t>
            </a:r>
            <a:endParaRPr lang="en-GB" dirty="0">
              <a:solidFill>
                <a:srgbClr val="FF0000"/>
              </a:solidFill>
            </a:endParaRPr>
          </a:p>
          <a:p>
            <a:endParaRPr lang="en-GB" dirty="0">
              <a:solidFill>
                <a:srgbClr val="FF0000"/>
              </a:solidFill>
            </a:endParaRPr>
          </a:p>
        </p:txBody>
      </p:sp>
      <p:pic>
        <p:nvPicPr>
          <p:cNvPr id="7" name="Picture 6"/>
          <p:cNvPicPr>
            <a:picLocks noChangeAspect="1"/>
          </p:cNvPicPr>
          <p:nvPr/>
        </p:nvPicPr>
        <p:blipFill>
          <a:blip r:embed="rId1"/>
          <a:stretch>
            <a:fillRect/>
          </a:stretch>
        </p:blipFill>
        <p:spPr>
          <a:xfrm>
            <a:off x="3072016" y="1995625"/>
            <a:ext cx="4875481" cy="2015199"/>
          </a:xfrm>
          <a:prstGeom prst="rect">
            <a:avLst/>
          </a:prstGeom>
        </p:spPr>
      </p:pic>
      <p:cxnSp>
        <p:nvCxnSpPr>
          <p:cNvPr id="9" name="Straight Arrow Connector 8"/>
          <p:cNvCxnSpPr/>
          <p:nvPr/>
        </p:nvCxnSpPr>
        <p:spPr>
          <a:xfrm flipH="1">
            <a:off x="4890007" y="2708920"/>
            <a:ext cx="53823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574954" y="1981584"/>
            <a:ext cx="372543" cy="2029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5038750" y="3173252"/>
            <a:ext cx="389488" cy="67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ight Arrow 11"/>
          <p:cNvSpPr/>
          <p:nvPr/>
        </p:nvSpPr>
        <p:spPr>
          <a:xfrm rot="10800000">
            <a:off x="3804435" y="2226392"/>
            <a:ext cx="351104" cy="259525"/>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795546" y="3162323"/>
            <a:ext cx="2367385" cy="646331"/>
          </a:xfrm>
          <a:prstGeom prst="rect">
            <a:avLst/>
          </a:prstGeom>
          <a:noFill/>
        </p:spPr>
        <p:txBody>
          <a:bodyPr wrap="square" rtlCol="0">
            <a:spAutoFit/>
          </a:bodyPr>
          <a:lstStyle/>
          <a:p>
            <a:r>
              <a:rPr lang="en-GB" dirty="0">
                <a:solidFill>
                  <a:srgbClr val="FF0000"/>
                </a:solidFill>
              </a:rPr>
              <a:t>friction of block on table</a:t>
            </a:r>
            <a:endParaRPr lang="en-US" dirty="0">
              <a:solidFill>
                <a:srgbClr val="FF0000"/>
              </a:solidFill>
            </a:endParaRPr>
          </a:p>
        </p:txBody>
      </p:sp>
      <p:sp>
        <p:nvSpPr>
          <p:cNvPr id="25" name="TextBox 24"/>
          <p:cNvSpPr txBox="1"/>
          <p:nvPr/>
        </p:nvSpPr>
        <p:spPr>
          <a:xfrm>
            <a:off x="5652120" y="2636912"/>
            <a:ext cx="2332690" cy="369332"/>
          </a:xfrm>
          <a:prstGeom prst="rect">
            <a:avLst/>
          </a:prstGeom>
          <a:noFill/>
        </p:spPr>
        <p:txBody>
          <a:bodyPr wrap="none" rtlCol="0">
            <a:spAutoFit/>
          </a:bodyPr>
          <a:lstStyle/>
          <a:p>
            <a:r>
              <a:rPr lang="en-GB" dirty="0">
                <a:solidFill>
                  <a:srgbClr val="FF0000"/>
                </a:solidFill>
              </a:rPr>
              <a:t>hand pushing the block</a:t>
            </a:r>
            <a:endParaRPr lang="en-US" dirty="0">
              <a:solidFill>
                <a:srgbClr val="FF0000"/>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945" y="-171400"/>
            <a:ext cx="8229600" cy="1143000"/>
          </a:xfrm>
        </p:spPr>
        <p:txBody>
          <a:bodyPr/>
          <a:lstStyle/>
          <a:p>
            <a:r>
              <a:rPr lang="en-GB" dirty="0"/>
              <a:t>The change of mechanical energy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6" name="TextBox 15"/>
          <p:cNvSpPr txBox="1"/>
          <p:nvPr/>
        </p:nvSpPr>
        <p:spPr>
          <a:xfrm>
            <a:off x="395536" y="1277415"/>
            <a:ext cx="8748464" cy="1200329"/>
          </a:xfrm>
          <a:prstGeom prst="rect">
            <a:avLst/>
          </a:prstGeom>
          <a:noFill/>
        </p:spPr>
        <p:txBody>
          <a:bodyPr wrap="square" rtlCol="0">
            <a:spAutoFit/>
          </a:bodyPr>
          <a:lstStyle/>
          <a:p>
            <a:r>
              <a:rPr lang="en-GB" dirty="0"/>
              <a:t>However, the friction have been ignored. The friction forces are “non-conservative forces”. Other example of non-conservative force is the force done by the hand on the block attached to the spring.</a:t>
            </a:r>
            <a:endParaRPr lang="en-GB" dirty="0"/>
          </a:p>
          <a:p>
            <a:endParaRPr lang="en-GB" dirty="0"/>
          </a:p>
        </p:txBody>
      </p:sp>
      <p:pic>
        <p:nvPicPr>
          <p:cNvPr id="7" name="Picture 6"/>
          <p:cNvPicPr>
            <a:picLocks noChangeAspect="1"/>
          </p:cNvPicPr>
          <p:nvPr/>
        </p:nvPicPr>
        <p:blipFill>
          <a:blip r:embed="rId1"/>
          <a:stretch>
            <a:fillRect/>
          </a:stretch>
        </p:blipFill>
        <p:spPr>
          <a:xfrm>
            <a:off x="3072016" y="1995625"/>
            <a:ext cx="4875481" cy="2015199"/>
          </a:xfrm>
          <a:prstGeom prst="rect">
            <a:avLst/>
          </a:prstGeom>
        </p:spPr>
      </p:pic>
      <p:cxnSp>
        <p:nvCxnSpPr>
          <p:cNvPr id="9" name="Straight Arrow Connector 8"/>
          <p:cNvCxnSpPr/>
          <p:nvPr/>
        </p:nvCxnSpPr>
        <p:spPr>
          <a:xfrm flipH="1">
            <a:off x="4890007" y="2708920"/>
            <a:ext cx="53823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574954" y="1981584"/>
            <a:ext cx="372543" cy="2029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5038750" y="3173252"/>
            <a:ext cx="389488" cy="67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ight Arrow 11"/>
          <p:cNvSpPr/>
          <p:nvPr/>
        </p:nvSpPr>
        <p:spPr>
          <a:xfrm rot="10800000">
            <a:off x="3804435" y="2226392"/>
            <a:ext cx="351104" cy="259525"/>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795546" y="3162323"/>
            <a:ext cx="2367385" cy="646331"/>
          </a:xfrm>
          <a:prstGeom prst="rect">
            <a:avLst/>
          </a:prstGeom>
          <a:noFill/>
        </p:spPr>
        <p:txBody>
          <a:bodyPr wrap="square" rtlCol="0">
            <a:spAutoFit/>
          </a:bodyPr>
          <a:lstStyle/>
          <a:p>
            <a:r>
              <a:rPr lang="en-GB" dirty="0">
                <a:solidFill>
                  <a:srgbClr val="FF0000"/>
                </a:solidFill>
              </a:rPr>
              <a:t>friction of block on table</a:t>
            </a:r>
            <a:endParaRPr lang="en-US" dirty="0">
              <a:solidFill>
                <a:srgbClr val="FF0000"/>
              </a:solidFill>
            </a:endParaRPr>
          </a:p>
        </p:txBody>
      </p:sp>
      <p:sp>
        <p:nvSpPr>
          <p:cNvPr id="25" name="TextBox 24"/>
          <p:cNvSpPr txBox="1"/>
          <p:nvPr/>
        </p:nvSpPr>
        <p:spPr>
          <a:xfrm>
            <a:off x="5652120" y="2636912"/>
            <a:ext cx="2332690" cy="369332"/>
          </a:xfrm>
          <a:prstGeom prst="rect">
            <a:avLst/>
          </a:prstGeom>
          <a:noFill/>
        </p:spPr>
        <p:txBody>
          <a:bodyPr wrap="none" rtlCol="0">
            <a:spAutoFit/>
          </a:bodyPr>
          <a:lstStyle/>
          <a:p>
            <a:r>
              <a:rPr lang="en-GB" dirty="0">
                <a:solidFill>
                  <a:srgbClr val="FF0000"/>
                </a:solidFill>
              </a:rPr>
              <a:t>hand pushing the block</a:t>
            </a:r>
            <a:endParaRPr lang="en-US" dirty="0">
              <a:solidFill>
                <a:srgbClr val="FF0000"/>
              </a:solidFill>
            </a:endParaRPr>
          </a:p>
        </p:txBody>
      </p:sp>
      <mc:AlternateContent xmlns:mc="http://schemas.openxmlformats.org/markup-compatibility/2006">
        <mc:Choice xmlns:a14="http://schemas.microsoft.com/office/drawing/2010/main" Requires="a14">
          <p:sp>
            <p:nvSpPr>
              <p:cNvPr id="18" name="TextBox 17"/>
              <p:cNvSpPr txBox="1"/>
              <p:nvPr/>
            </p:nvSpPr>
            <p:spPr>
              <a:xfrm>
                <a:off x="492854" y="3688312"/>
                <a:ext cx="8748464" cy="646331"/>
              </a:xfrm>
              <a:prstGeom prst="rect">
                <a:avLst/>
              </a:prstGeom>
              <a:noFill/>
            </p:spPr>
            <p:txBody>
              <a:bodyPr wrap="square" rtlCol="0">
                <a:spAutoFit/>
              </a:bodyPr>
              <a:lstStyle/>
              <a:p>
                <a:endParaRPr lang="en-GB" dirty="0"/>
              </a:p>
              <a:p>
                <a:r>
                  <a:rPr lang="en-GB" dirty="0"/>
                  <a:t>These forces does the work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𝑜𝑡ℎ𝑒𝑟</m:t>
                        </m:r>
                      </m:sub>
                    </m:sSub>
                  </m:oMath>
                </a14:m>
                <a:r>
                  <a:rPr lang="en-US" dirty="0"/>
                  <a:t> and the total work done by all the forces is:</a:t>
                </a:r>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492854" y="3688312"/>
                <a:ext cx="8748464" cy="646331"/>
              </a:xfrm>
              <a:prstGeom prst="rect">
                <a:avLst/>
              </a:prstGeom>
              <a:blipFill rotWithShape="1">
                <a:blip r:embed="rId2"/>
                <a:stretch>
                  <a:fillRect l="-1" t="-36" r="2" b="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3214131" y="4546648"/>
                <a:ext cx="23051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𝑡𝑜𝑡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𝑐𝑜𝑛𝑠</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𝑜𝑡ℎ𝑒𝑟</m:t>
                          </m:r>
                        </m:sub>
                      </m:sSub>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3214131" y="4546648"/>
                <a:ext cx="2305118" cy="276999"/>
              </a:xfrm>
              <a:prstGeom prst="rect">
                <a:avLst/>
              </a:prstGeom>
              <a:blipFill rotWithShape="1">
                <a:blip r:embed="rId3"/>
                <a:stretch>
                  <a:fillRect l="-17" t="-17" r="-2927" b="68"/>
                </a:stretch>
              </a:blipFill>
            </p:spPr>
            <p:txBody>
              <a:bodyPr/>
              <a:lstStyle/>
              <a:p>
                <a:r>
                  <a:rPr lang="zh-CN" altLang="en-US">
                    <a:noFill/>
                  </a:rPr>
                  <a:t> </a:t>
                </a:r>
              </a:p>
            </p:txBody>
          </p:sp>
        </mc:Fallback>
      </mc:AlternateContent>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945" y="-171400"/>
            <a:ext cx="8229600" cy="1143000"/>
          </a:xfrm>
        </p:spPr>
        <p:txBody>
          <a:bodyPr/>
          <a:lstStyle/>
          <a:p>
            <a:r>
              <a:rPr lang="en-GB" dirty="0"/>
              <a:t>The change of mechanical energy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6" name="TextBox 15"/>
          <p:cNvSpPr txBox="1"/>
          <p:nvPr/>
        </p:nvSpPr>
        <p:spPr>
          <a:xfrm>
            <a:off x="395536" y="1277415"/>
            <a:ext cx="8748464" cy="1200329"/>
          </a:xfrm>
          <a:prstGeom prst="rect">
            <a:avLst/>
          </a:prstGeom>
          <a:noFill/>
        </p:spPr>
        <p:txBody>
          <a:bodyPr wrap="square" rtlCol="0">
            <a:spAutoFit/>
          </a:bodyPr>
          <a:lstStyle/>
          <a:p>
            <a:r>
              <a:rPr lang="en-GB" dirty="0"/>
              <a:t>However, the friction have been ignored. The friction forces are “non-conservative forces”. Other example of non-conservative force is the force done by the hand on the block attached to the spring.</a:t>
            </a:r>
            <a:endParaRPr lang="en-GB" dirty="0"/>
          </a:p>
          <a:p>
            <a:endParaRPr lang="en-GB" dirty="0"/>
          </a:p>
        </p:txBody>
      </p:sp>
      <p:pic>
        <p:nvPicPr>
          <p:cNvPr id="7" name="Picture 6"/>
          <p:cNvPicPr>
            <a:picLocks noChangeAspect="1"/>
          </p:cNvPicPr>
          <p:nvPr/>
        </p:nvPicPr>
        <p:blipFill>
          <a:blip r:embed="rId1"/>
          <a:stretch>
            <a:fillRect/>
          </a:stretch>
        </p:blipFill>
        <p:spPr>
          <a:xfrm>
            <a:off x="3072016" y="1995625"/>
            <a:ext cx="4875481" cy="2015199"/>
          </a:xfrm>
          <a:prstGeom prst="rect">
            <a:avLst/>
          </a:prstGeom>
        </p:spPr>
      </p:pic>
      <p:cxnSp>
        <p:nvCxnSpPr>
          <p:cNvPr id="9" name="Straight Arrow Connector 8"/>
          <p:cNvCxnSpPr/>
          <p:nvPr/>
        </p:nvCxnSpPr>
        <p:spPr>
          <a:xfrm flipH="1">
            <a:off x="4890007" y="2708920"/>
            <a:ext cx="53823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574954" y="1981584"/>
            <a:ext cx="372543" cy="2029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5038750" y="3173252"/>
            <a:ext cx="389488" cy="67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ight Arrow 11"/>
          <p:cNvSpPr/>
          <p:nvPr/>
        </p:nvSpPr>
        <p:spPr>
          <a:xfrm rot="10800000">
            <a:off x="3804435" y="2226392"/>
            <a:ext cx="351104" cy="259525"/>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795546" y="3162323"/>
            <a:ext cx="2367385" cy="646331"/>
          </a:xfrm>
          <a:prstGeom prst="rect">
            <a:avLst/>
          </a:prstGeom>
          <a:noFill/>
        </p:spPr>
        <p:txBody>
          <a:bodyPr wrap="square" rtlCol="0">
            <a:spAutoFit/>
          </a:bodyPr>
          <a:lstStyle/>
          <a:p>
            <a:r>
              <a:rPr lang="en-GB" dirty="0">
                <a:solidFill>
                  <a:srgbClr val="FF0000"/>
                </a:solidFill>
              </a:rPr>
              <a:t>friction of block on table</a:t>
            </a:r>
            <a:endParaRPr lang="en-US" dirty="0">
              <a:solidFill>
                <a:srgbClr val="FF0000"/>
              </a:solidFill>
            </a:endParaRPr>
          </a:p>
        </p:txBody>
      </p:sp>
      <p:sp>
        <p:nvSpPr>
          <p:cNvPr id="25" name="TextBox 24"/>
          <p:cNvSpPr txBox="1"/>
          <p:nvPr/>
        </p:nvSpPr>
        <p:spPr>
          <a:xfrm>
            <a:off x="5652120" y="2636912"/>
            <a:ext cx="2332690" cy="369332"/>
          </a:xfrm>
          <a:prstGeom prst="rect">
            <a:avLst/>
          </a:prstGeom>
          <a:noFill/>
        </p:spPr>
        <p:txBody>
          <a:bodyPr wrap="none" rtlCol="0">
            <a:spAutoFit/>
          </a:bodyPr>
          <a:lstStyle/>
          <a:p>
            <a:r>
              <a:rPr lang="en-GB" dirty="0">
                <a:solidFill>
                  <a:srgbClr val="FF0000"/>
                </a:solidFill>
              </a:rPr>
              <a:t>hand pushing the block</a:t>
            </a:r>
            <a:endParaRPr lang="en-US" dirty="0">
              <a:solidFill>
                <a:srgbClr val="FF0000"/>
              </a:solidFill>
            </a:endParaRPr>
          </a:p>
        </p:txBody>
      </p:sp>
      <mc:AlternateContent xmlns:mc="http://schemas.openxmlformats.org/markup-compatibility/2006">
        <mc:Choice xmlns:a14="http://schemas.microsoft.com/office/drawing/2010/main" Requires="a14">
          <p:sp>
            <p:nvSpPr>
              <p:cNvPr id="3" name="TextBox 2"/>
              <p:cNvSpPr txBox="1"/>
              <p:nvPr/>
            </p:nvSpPr>
            <p:spPr>
              <a:xfrm>
                <a:off x="3214131" y="4546648"/>
                <a:ext cx="23051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𝑡𝑜𝑡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𝑐𝑜𝑛𝑠</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𝑜𝑡ℎ𝑒𝑟</m:t>
                          </m:r>
                        </m:sub>
                      </m:sSub>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3214131" y="4546648"/>
                <a:ext cx="2305118" cy="276999"/>
              </a:xfrm>
              <a:prstGeom prst="rect">
                <a:avLst/>
              </a:prstGeom>
              <a:blipFill rotWithShape="1">
                <a:blip r:embed="rId2"/>
                <a:stretch>
                  <a:fillRect l="-17" t="-17" r="-2927" b="6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492854" y="3688312"/>
                <a:ext cx="8748464" cy="646331"/>
              </a:xfrm>
              <a:prstGeom prst="rect">
                <a:avLst/>
              </a:prstGeom>
              <a:noFill/>
            </p:spPr>
            <p:txBody>
              <a:bodyPr wrap="square" rtlCol="0">
                <a:spAutoFit/>
              </a:bodyPr>
              <a:lstStyle/>
              <a:p>
                <a:endParaRPr lang="en-GB" dirty="0"/>
              </a:p>
              <a:p>
                <a:r>
                  <a:rPr lang="en-GB" dirty="0"/>
                  <a:t>These forces does the work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𝑜𝑡ℎ𝑒𝑟</m:t>
                        </m:r>
                      </m:sub>
                    </m:sSub>
                  </m:oMath>
                </a14:m>
                <a:r>
                  <a:rPr lang="en-US" dirty="0"/>
                  <a:t> and the total work done by all the forces is:</a:t>
                </a:r>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492854" y="3688312"/>
                <a:ext cx="8748464" cy="646331"/>
              </a:xfrm>
              <a:prstGeom prst="rect">
                <a:avLst/>
              </a:prstGeom>
              <a:blipFill rotWithShape="1">
                <a:blip r:embed="rId3"/>
                <a:stretch>
                  <a:fillRect l="-1" t="-36" r="2" b="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492854" y="4936219"/>
                <a:ext cx="2294282" cy="46410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𝑊</m:t>
                          </m:r>
                        </m:e>
                        <m:sub>
                          <m:r>
                            <a:rPr lang="en-GB" sz="2800" b="0" i="1" smtClean="0">
                              <a:latin typeface="Cambria Math" panose="02040503050406030204" pitchFamily="18" charset="0"/>
                            </a:rPr>
                            <m:t>𝑐𝑜𝑛𝑠</m:t>
                          </m:r>
                        </m:sub>
                      </m:sSub>
                      <m:r>
                        <a:rPr lang="en-GB" sz="2800" b="0" i="1" smtClean="0">
                          <a:latin typeface="Cambria Math" panose="02040503050406030204" pitchFamily="18" charset="0"/>
                          <a:ea typeface="Cambria Math" panose="02040503050406030204" pitchFamily="18" charset="0"/>
                        </a:rPr>
                        <m:t>=−∆</m:t>
                      </m:r>
                      <m:sSub>
                        <m:sSubPr>
                          <m:ctrlPr>
                            <a:rPr lang="en-GB" sz="2800" b="0" i="1" smtClean="0">
                              <a:latin typeface="Cambria Math" panose="02040503050406030204" pitchFamily="18" charset="0"/>
                              <a:ea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𝐸</m:t>
                          </m:r>
                        </m:e>
                        <m:sub>
                          <m:r>
                            <a:rPr lang="en-GB" sz="2800" b="0" i="1" smtClean="0">
                              <a:latin typeface="Cambria Math" panose="02040503050406030204" pitchFamily="18" charset="0"/>
                              <a:ea typeface="Cambria Math" panose="02040503050406030204" pitchFamily="18" charset="0"/>
                            </a:rPr>
                            <m:t>𝑝</m:t>
                          </m:r>
                        </m:sub>
                      </m:sSub>
                    </m:oMath>
                  </m:oMathPara>
                </a14:m>
                <a:endParaRPr lang="en-US" sz="2800" dirty="0"/>
              </a:p>
            </p:txBody>
          </p:sp>
        </mc:Choice>
        <mc:Fallback>
          <p:sp>
            <p:nvSpPr>
              <p:cNvPr id="20" name="TextBox 19"/>
              <p:cNvSpPr txBox="1">
                <a:spLocks noRot="1" noChangeAspect="1" noMove="1" noResize="1" noEditPoints="1" noAdjustHandles="1" noChangeArrowheads="1" noChangeShapeType="1" noTextEdit="1"/>
              </p:cNvSpPr>
              <p:nvPr/>
            </p:nvSpPr>
            <p:spPr>
              <a:xfrm>
                <a:off x="492854" y="4936219"/>
                <a:ext cx="2294282" cy="464101"/>
              </a:xfrm>
              <a:prstGeom prst="rect">
                <a:avLst/>
              </a:prstGeom>
              <a:blipFill rotWithShape="1">
                <a:blip r:embed="rId4"/>
                <a:stretch>
                  <a:fillRect l="-4" t="-78" r="-3039" b="6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492854" y="5533886"/>
                <a:ext cx="1856983"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ea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𝑊</m:t>
                          </m:r>
                        </m:e>
                        <m:sub>
                          <m:r>
                            <a:rPr lang="en-GB" sz="2800" b="0" i="1" smtClean="0">
                              <a:latin typeface="Cambria Math" panose="02040503050406030204" pitchFamily="18" charset="0"/>
                              <a:ea typeface="Cambria Math" panose="02040503050406030204" pitchFamily="18" charset="0"/>
                            </a:rPr>
                            <m:t>𝑡𝑜𝑡</m:t>
                          </m:r>
                        </m:sub>
                      </m:sSub>
                      <m:r>
                        <a:rPr lang="en-GB" sz="2800" b="0" i="1" smtClean="0">
                          <a:latin typeface="Cambria Math" panose="02040503050406030204" pitchFamily="18" charset="0"/>
                          <a:ea typeface="Cambria Math" panose="02040503050406030204" pitchFamily="18" charset="0"/>
                        </a:rPr>
                        <m:t>=∆</m:t>
                      </m:r>
                      <m:sSub>
                        <m:sSubPr>
                          <m:ctrlPr>
                            <a:rPr lang="en-GB" sz="2800" b="0" i="1" smtClean="0">
                              <a:latin typeface="Cambria Math" panose="02040503050406030204" pitchFamily="18" charset="0"/>
                              <a:ea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𝐸</m:t>
                          </m:r>
                        </m:e>
                        <m:sub>
                          <m:r>
                            <a:rPr lang="en-GB" sz="2800" b="0" i="1" smtClean="0">
                              <a:latin typeface="Cambria Math" panose="02040503050406030204" pitchFamily="18" charset="0"/>
                              <a:ea typeface="Cambria Math" panose="02040503050406030204" pitchFamily="18" charset="0"/>
                            </a:rPr>
                            <m:t>𝑘</m:t>
                          </m:r>
                        </m:sub>
                      </m:sSub>
                    </m:oMath>
                  </m:oMathPara>
                </a14:m>
                <a:endParaRPr lang="en-US" sz="2800" dirty="0"/>
              </a:p>
            </p:txBody>
          </p:sp>
        </mc:Choice>
        <mc:Fallback>
          <p:sp>
            <p:nvSpPr>
              <p:cNvPr id="26" name="TextBox 25"/>
              <p:cNvSpPr txBox="1">
                <a:spLocks noRot="1" noChangeAspect="1" noMove="1" noResize="1" noEditPoints="1" noAdjustHandles="1" noChangeArrowheads="1" noChangeShapeType="1" noTextEdit="1"/>
              </p:cNvSpPr>
              <p:nvPr/>
            </p:nvSpPr>
            <p:spPr>
              <a:xfrm>
                <a:off x="492854" y="5533886"/>
                <a:ext cx="1856983" cy="430887"/>
              </a:xfrm>
              <a:prstGeom prst="rect">
                <a:avLst/>
              </a:prstGeom>
              <a:blipFill rotWithShape="1">
                <a:blip r:embed="rId5"/>
                <a:stretch>
                  <a:fillRect l="-5" t="-115" r="-3538" b="51"/>
                </a:stretch>
              </a:blipFill>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971600" y="1556792"/>
            <a:ext cx="7272808" cy="1944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2044" y="-169862"/>
            <a:ext cx="8229600" cy="1143000"/>
          </a:xfrm>
        </p:spPr>
        <p:txBody>
          <a:bodyPr/>
          <a:lstStyle/>
          <a:p>
            <a:r>
              <a:rPr lang="en-GB" dirty="0"/>
              <a:t>The work: Introduction</a:t>
            </a:r>
            <a:endParaRPr lang="en-US" dirty="0"/>
          </a:p>
        </p:txBody>
      </p:sp>
      <p:sp>
        <p:nvSpPr>
          <p:cNvPr id="3" name="Content Placeholder 2"/>
          <p:cNvSpPr>
            <a:spLocks noGrp="1"/>
          </p:cNvSpPr>
          <p:nvPr>
            <p:ph idx="1"/>
          </p:nvPr>
        </p:nvSpPr>
        <p:spPr>
          <a:xfrm>
            <a:off x="395536" y="982144"/>
            <a:ext cx="8229600" cy="4525963"/>
          </a:xfrm>
        </p:spPr>
        <p:txBody>
          <a:bodyPr/>
          <a:lstStyle/>
          <a:p>
            <a:r>
              <a:rPr lang="en-GB" sz="2000" dirty="0"/>
              <a:t>We have seen what are forces, an interaction between two bodies.</a:t>
            </a:r>
            <a:endParaRPr lang="en-US" sz="20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TextBox 9"/>
          <p:cNvSpPr txBox="1"/>
          <p:nvPr/>
        </p:nvSpPr>
        <p:spPr>
          <a:xfrm>
            <a:off x="1187624" y="1772816"/>
            <a:ext cx="6840760" cy="1569660"/>
          </a:xfrm>
          <a:prstGeom prst="rect">
            <a:avLst/>
          </a:prstGeom>
          <a:noFill/>
        </p:spPr>
        <p:txBody>
          <a:bodyPr wrap="square" rtlCol="0">
            <a:spAutoFit/>
          </a:bodyPr>
          <a:lstStyle/>
          <a:p>
            <a:r>
              <a:rPr lang="en-GB" sz="3200" dirty="0"/>
              <a:t>The work is a kind of transfer of energy between two bodies, when forces are exerted between these bodies.</a:t>
            </a:r>
            <a:endParaRPr lang="en-US" sz="3200" dirty="0"/>
          </a:p>
        </p:txBody>
      </p:sp>
      <p:sp>
        <p:nvSpPr>
          <p:cNvPr id="12" name="Right Arrow 11"/>
          <p:cNvSpPr/>
          <p:nvPr/>
        </p:nvSpPr>
        <p:spPr>
          <a:xfrm>
            <a:off x="971600" y="3789040"/>
            <a:ext cx="93610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979712" y="3928410"/>
            <a:ext cx="7416824" cy="369332"/>
          </a:xfrm>
          <a:prstGeom prst="rect">
            <a:avLst/>
          </a:prstGeom>
          <a:noFill/>
        </p:spPr>
        <p:txBody>
          <a:bodyPr wrap="square" rtlCol="0">
            <a:spAutoFit/>
          </a:bodyPr>
          <a:lstStyle/>
          <a:p>
            <a:r>
              <a:rPr lang="en-GB" dirty="0"/>
              <a:t>For each force exerted on a body, there is an associated work  </a:t>
            </a:r>
            <a:endParaRPr lang="en-US" dirty="0"/>
          </a:p>
        </p:txBody>
      </p:sp>
      <p:sp>
        <p:nvSpPr>
          <p:cNvPr id="14" name="Right Arrow 13"/>
          <p:cNvSpPr/>
          <p:nvPr/>
        </p:nvSpPr>
        <p:spPr>
          <a:xfrm>
            <a:off x="971600" y="4509120"/>
            <a:ext cx="93610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979712" y="4594069"/>
            <a:ext cx="7416824" cy="369332"/>
          </a:xfrm>
          <a:prstGeom prst="rect">
            <a:avLst/>
          </a:prstGeom>
          <a:noFill/>
        </p:spPr>
        <p:txBody>
          <a:bodyPr wrap="square" rtlCol="0">
            <a:spAutoFit/>
          </a:bodyPr>
          <a:lstStyle/>
          <a:p>
            <a:r>
              <a:rPr lang="en-GB" dirty="0"/>
              <a:t>There is a total work associated with the net force exerted on a body.  </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4121153" y="5085184"/>
            <a:ext cx="3966920" cy="8795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21945" y="-171400"/>
            <a:ext cx="8229600" cy="1143000"/>
          </a:xfrm>
        </p:spPr>
        <p:txBody>
          <a:bodyPr/>
          <a:lstStyle/>
          <a:p>
            <a:r>
              <a:rPr lang="en-GB" dirty="0"/>
              <a:t>The change of mechanical energy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6" name="TextBox 15"/>
          <p:cNvSpPr txBox="1"/>
          <p:nvPr/>
        </p:nvSpPr>
        <p:spPr>
          <a:xfrm>
            <a:off x="395536" y="1277415"/>
            <a:ext cx="8748464" cy="1200329"/>
          </a:xfrm>
          <a:prstGeom prst="rect">
            <a:avLst/>
          </a:prstGeom>
          <a:noFill/>
        </p:spPr>
        <p:txBody>
          <a:bodyPr wrap="square" rtlCol="0">
            <a:spAutoFit/>
          </a:bodyPr>
          <a:lstStyle/>
          <a:p>
            <a:r>
              <a:rPr lang="en-GB" dirty="0"/>
              <a:t>However, the friction have been ignored. The friction forces are “non-conservative forces”. Other example of non-conservative force is the force done by the hand on the block attached to the spring.</a:t>
            </a:r>
            <a:endParaRPr lang="en-GB" dirty="0"/>
          </a:p>
          <a:p>
            <a:endParaRPr lang="en-GB" dirty="0"/>
          </a:p>
        </p:txBody>
      </p:sp>
      <p:pic>
        <p:nvPicPr>
          <p:cNvPr id="7" name="Picture 6"/>
          <p:cNvPicPr>
            <a:picLocks noChangeAspect="1"/>
          </p:cNvPicPr>
          <p:nvPr/>
        </p:nvPicPr>
        <p:blipFill>
          <a:blip r:embed="rId1"/>
          <a:stretch>
            <a:fillRect/>
          </a:stretch>
        </p:blipFill>
        <p:spPr>
          <a:xfrm>
            <a:off x="3072016" y="1995625"/>
            <a:ext cx="4875481" cy="2015199"/>
          </a:xfrm>
          <a:prstGeom prst="rect">
            <a:avLst/>
          </a:prstGeom>
        </p:spPr>
      </p:pic>
      <p:cxnSp>
        <p:nvCxnSpPr>
          <p:cNvPr id="9" name="Straight Arrow Connector 8"/>
          <p:cNvCxnSpPr/>
          <p:nvPr/>
        </p:nvCxnSpPr>
        <p:spPr>
          <a:xfrm flipH="1">
            <a:off x="4890007" y="2708920"/>
            <a:ext cx="53823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574954" y="1981584"/>
            <a:ext cx="372543" cy="2029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5038750" y="3173252"/>
            <a:ext cx="389488" cy="67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ight Arrow 11"/>
          <p:cNvSpPr/>
          <p:nvPr/>
        </p:nvSpPr>
        <p:spPr>
          <a:xfrm rot="10800000">
            <a:off x="3804435" y="2226392"/>
            <a:ext cx="351104" cy="259525"/>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795546" y="3162323"/>
            <a:ext cx="2367385" cy="646331"/>
          </a:xfrm>
          <a:prstGeom prst="rect">
            <a:avLst/>
          </a:prstGeom>
          <a:noFill/>
        </p:spPr>
        <p:txBody>
          <a:bodyPr wrap="square" rtlCol="0">
            <a:spAutoFit/>
          </a:bodyPr>
          <a:lstStyle/>
          <a:p>
            <a:r>
              <a:rPr lang="en-GB" dirty="0">
                <a:solidFill>
                  <a:srgbClr val="FF0000"/>
                </a:solidFill>
              </a:rPr>
              <a:t>friction of block on table</a:t>
            </a:r>
            <a:endParaRPr lang="en-US" dirty="0">
              <a:solidFill>
                <a:srgbClr val="FF0000"/>
              </a:solidFill>
            </a:endParaRPr>
          </a:p>
        </p:txBody>
      </p:sp>
      <p:sp>
        <p:nvSpPr>
          <p:cNvPr id="25" name="TextBox 24"/>
          <p:cNvSpPr txBox="1"/>
          <p:nvPr/>
        </p:nvSpPr>
        <p:spPr>
          <a:xfrm>
            <a:off x="5652120" y="2636912"/>
            <a:ext cx="2332690" cy="369332"/>
          </a:xfrm>
          <a:prstGeom prst="rect">
            <a:avLst/>
          </a:prstGeom>
          <a:noFill/>
        </p:spPr>
        <p:txBody>
          <a:bodyPr wrap="none" rtlCol="0">
            <a:spAutoFit/>
          </a:bodyPr>
          <a:lstStyle/>
          <a:p>
            <a:r>
              <a:rPr lang="en-GB" dirty="0">
                <a:solidFill>
                  <a:srgbClr val="FF0000"/>
                </a:solidFill>
              </a:rPr>
              <a:t>hand pushing the block</a:t>
            </a:r>
            <a:endParaRPr lang="en-US" dirty="0">
              <a:solidFill>
                <a:srgbClr val="FF0000"/>
              </a:solidFill>
            </a:endParaRPr>
          </a:p>
        </p:txBody>
      </p:sp>
      <mc:AlternateContent xmlns:mc="http://schemas.openxmlformats.org/markup-compatibility/2006">
        <mc:Choice xmlns:a14="http://schemas.microsoft.com/office/drawing/2010/main" Requires="a14">
          <p:sp>
            <p:nvSpPr>
              <p:cNvPr id="3" name="TextBox 2"/>
              <p:cNvSpPr txBox="1"/>
              <p:nvPr/>
            </p:nvSpPr>
            <p:spPr>
              <a:xfrm>
                <a:off x="3214131" y="4546648"/>
                <a:ext cx="23051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𝑡𝑜𝑡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𝑐𝑜𝑛𝑠</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𝑜𝑡ℎ𝑒𝑟</m:t>
                          </m:r>
                        </m:sub>
                      </m:sSub>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3214131" y="4546648"/>
                <a:ext cx="2305118" cy="276999"/>
              </a:xfrm>
              <a:prstGeom prst="rect">
                <a:avLst/>
              </a:prstGeom>
              <a:blipFill rotWithShape="1">
                <a:blip r:embed="rId2"/>
                <a:stretch>
                  <a:fillRect l="-17" t="-17" r="-2927" b="6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492854" y="3688312"/>
                <a:ext cx="8748464" cy="646331"/>
              </a:xfrm>
              <a:prstGeom prst="rect">
                <a:avLst/>
              </a:prstGeom>
              <a:noFill/>
            </p:spPr>
            <p:txBody>
              <a:bodyPr wrap="square" rtlCol="0">
                <a:spAutoFit/>
              </a:bodyPr>
              <a:lstStyle/>
              <a:p>
                <a:endParaRPr lang="en-GB" dirty="0"/>
              </a:p>
              <a:p>
                <a:r>
                  <a:rPr lang="en-GB" dirty="0"/>
                  <a:t>These forces does the work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𝑜𝑡ℎ𝑒𝑟</m:t>
                        </m:r>
                      </m:sub>
                    </m:sSub>
                  </m:oMath>
                </a14:m>
                <a:r>
                  <a:rPr lang="en-US" dirty="0"/>
                  <a:t> and the total work done by all the forces is:</a:t>
                </a:r>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492854" y="3688312"/>
                <a:ext cx="8748464" cy="646331"/>
              </a:xfrm>
              <a:prstGeom prst="rect">
                <a:avLst/>
              </a:prstGeom>
              <a:blipFill rotWithShape="1">
                <a:blip r:embed="rId3"/>
                <a:stretch>
                  <a:fillRect l="-1" t="-36" r="2" b="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492854" y="4936219"/>
                <a:ext cx="2294282" cy="46410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𝑊</m:t>
                          </m:r>
                        </m:e>
                        <m:sub>
                          <m:r>
                            <a:rPr lang="en-GB" sz="2800" b="0" i="1" smtClean="0">
                              <a:latin typeface="Cambria Math" panose="02040503050406030204" pitchFamily="18" charset="0"/>
                            </a:rPr>
                            <m:t>𝑐𝑜𝑛𝑠</m:t>
                          </m:r>
                        </m:sub>
                      </m:sSub>
                      <m:r>
                        <a:rPr lang="en-GB" sz="2800" b="0" i="1" smtClean="0">
                          <a:latin typeface="Cambria Math" panose="02040503050406030204" pitchFamily="18" charset="0"/>
                          <a:ea typeface="Cambria Math" panose="02040503050406030204" pitchFamily="18" charset="0"/>
                        </a:rPr>
                        <m:t>=−∆</m:t>
                      </m:r>
                      <m:sSub>
                        <m:sSubPr>
                          <m:ctrlPr>
                            <a:rPr lang="en-GB" sz="2800" b="0" i="1" smtClean="0">
                              <a:latin typeface="Cambria Math" panose="02040503050406030204" pitchFamily="18" charset="0"/>
                              <a:ea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𝐸</m:t>
                          </m:r>
                        </m:e>
                        <m:sub>
                          <m:r>
                            <a:rPr lang="en-GB" sz="2800" b="0" i="1" smtClean="0">
                              <a:latin typeface="Cambria Math" panose="02040503050406030204" pitchFamily="18" charset="0"/>
                              <a:ea typeface="Cambria Math" panose="02040503050406030204" pitchFamily="18" charset="0"/>
                            </a:rPr>
                            <m:t>𝑝</m:t>
                          </m:r>
                        </m:sub>
                      </m:sSub>
                    </m:oMath>
                  </m:oMathPara>
                </a14:m>
                <a:endParaRPr lang="en-US" sz="2800" dirty="0"/>
              </a:p>
            </p:txBody>
          </p:sp>
        </mc:Choice>
        <mc:Fallback>
          <p:sp>
            <p:nvSpPr>
              <p:cNvPr id="20" name="TextBox 19"/>
              <p:cNvSpPr txBox="1">
                <a:spLocks noRot="1" noChangeAspect="1" noMove="1" noResize="1" noEditPoints="1" noAdjustHandles="1" noChangeArrowheads="1" noChangeShapeType="1" noTextEdit="1"/>
              </p:cNvSpPr>
              <p:nvPr/>
            </p:nvSpPr>
            <p:spPr>
              <a:xfrm>
                <a:off x="492854" y="4936219"/>
                <a:ext cx="2294282" cy="464101"/>
              </a:xfrm>
              <a:prstGeom prst="rect">
                <a:avLst/>
              </a:prstGeom>
              <a:blipFill rotWithShape="1">
                <a:blip r:embed="rId4"/>
                <a:stretch>
                  <a:fillRect l="-4" t="-78" r="-3039" b="6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492854" y="5533886"/>
                <a:ext cx="1856983"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ea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𝑊</m:t>
                          </m:r>
                        </m:e>
                        <m:sub>
                          <m:r>
                            <a:rPr lang="en-GB" sz="2800" b="0" i="1" smtClean="0">
                              <a:latin typeface="Cambria Math" panose="02040503050406030204" pitchFamily="18" charset="0"/>
                              <a:ea typeface="Cambria Math" panose="02040503050406030204" pitchFamily="18" charset="0"/>
                            </a:rPr>
                            <m:t>𝑡𝑜𝑡</m:t>
                          </m:r>
                        </m:sub>
                      </m:sSub>
                      <m:r>
                        <a:rPr lang="en-GB" sz="2800" b="0" i="1" smtClean="0">
                          <a:latin typeface="Cambria Math" panose="02040503050406030204" pitchFamily="18" charset="0"/>
                          <a:ea typeface="Cambria Math" panose="02040503050406030204" pitchFamily="18" charset="0"/>
                        </a:rPr>
                        <m:t>=∆</m:t>
                      </m:r>
                      <m:sSub>
                        <m:sSubPr>
                          <m:ctrlPr>
                            <a:rPr lang="en-GB" sz="2800" b="0" i="1" smtClean="0">
                              <a:latin typeface="Cambria Math" panose="02040503050406030204" pitchFamily="18" charset="0"/>
                              <a:ea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𝐸</m:t>
                          </m:r>
                        </m:e>
                        <m:sub>
                          <m:r>
                            <a:rPr lang="en-GB" sz="2800" b="0" i="1" smtClean="0">
                              <a:latin typeface="Cambria Math" panose="02040503050406030204" pitchFamily="18" charset="0"/>
                              <a:ea typeface="Cambria Math" panose="02040503050406030204" pitchFamily="18" charset="0"/>
                            </a:rPr>
                            <m:t>𝑘</m:t>
                          </m:r>
                        </m:sub>
                      </m:sSub>
                    </m:oMath>
                  </m:oMathPara>
                </a14:m>
                <a:endParaRPr lang="en-US" sz="2800" dirty="0"/>
              </a:p>
            </p:txBody>
          </p:sp>
        </mc:Choice>
        <mc:Fallback>
          <p:sp>
            <p:nvSpPr>
              <p:cNvPr id="26" name="TextBox 25"/>
              <p:cNvSpPr txBox="1">
                <a:spLocks noRot="1" noChangeAspect="1" noMove="1" noResize="1" noEditPoints="1" noAdjustHandles="1" noChangeArrowheads="1" noChangeShapeType="1" noTextEdit="1"/>
              </p:cNvSpPr>
              <p:nvPr/>
            </p:nvSpPr>
            <p:spPr>
              <a:xfrm>
                <a:off x="492854" y="5533886"/>
                <a:ext cx="1856983" cy="430887"/>
              </a:xfrm>
              <a:prstGeom prst="rect">
                <a:avLst/>
              </a:prstGeom>
              <a:blipFill rotWithShape="1">
                <a:blip r:embed="rId5"/>
                <a:stretch>
                  <a:fillRect l="-5" t="-115" r="-3538" b="51"/>
                </a:stretch>
              </a:blipFill>
            </p:spPr>
            <p:txBody>
              <a:bodyPr/>
              <a:lstStyle/>
              <a:p>
                <a:r>
                  <a:rPr lang="zh-CN" altLang="en-US">
                    <a:noFill/>
                  </a:rPr>
                  <a:t> </a:t>
                </a:r>
              </a:p>
            </p:txBody>
          </p:sp>
        </mc:Fallback>
      </mc:AlternateContent>
      <p:sp>
        <p:nvSpPr>
          <p:cNvPr id="8" name="Right Arrow 7"/>
          <p:cNvSpPr/>
          <p:nvPr/>
        </p:nvSpPr>
        <p:spPr>
          <a:xfrm>
            <a:off x="2915816" y="5151662"/>
            <a:ext cx="888618" cy="5976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TextBox 10"/>
              <p:cNvSpPr txBox="1"/>
              <p:nvPr/>
            </p:nvSpPr>
            <p:spPr>
              <a:xfrm>
                <a:off x="4121153" y="5268212"/>
                <a:ext cx="4139082" cy="5967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i="1" smtClean="0">
                              <a:latin typeface="Cambria Math" panose="02040503050406030204" pitchFamily="18" charset="0"/>
                              <a:ea typeface="Cambria Math" panose="02040503050406030204" pitchFamily="18" charset="0"/>
                            </a:rPr>
                            <m:t>∆</m:t>
                          </m:r>
                          <m:r>
                            <a:rPr lang="en-GB" sz="3600" b="0" i="1" smtClean="0">
                              <a:latin typeface="Cambria Math" panose="02040503050406030204" pitchFamily="18" charset="0"/>
                              <a:ea typeface="Cambria Math" panose="02040503050406030204" pitchFamily="18" charset="0"/>
                            </a:rPr>
                            <m:t>𝐸</m:t>
                          </m:r>
                        </m:e>
                        <m:sub>
                          <m:r>
                            <a:rPr lang="en-GB" sz="3600" b="0" i="1" smtClean="0">
                              <a:latin typeface="Cambria Math" panose="02040503050406030204" pitchFamily="18" charset="0"/>
                            </a:rPr>
                            <m:t>𝑘</m:t>
                          </m:r>
                        </m:sub>
                      </m:sSub>
                      <m:r>
                        <a:rPr lang="en-GB" sz="3600" b="0" i="1" smtClean="0">
                          <a:latin typeface="Cambria Math" panose="02040503050406030204" pitchFamily="18" charset="0"/>
                        </a:rPr>
                        <m:t>+</m:t>
                      </m:r>
                      <m:r>
                        <a:rPr lang="en-GB" sz="3600" b="0" i="1" smtClean="0">
                          <a:latin typeface="Cambria Math" panose="02040503050406030204" pitchFamily="18" charset="0"/>
                          <a:ea typeface="Cambria Math" panose="02040503050406030204" pitchFamily="18" charset="0"/>
                        </a:rPr>
                        <m:t>∆</m:t>
                      </m:r>
                      <m:sSub>
                        <m:sSubPr>
                          <m:ctrlPr>
                            <a:rPr lang="en-GB" sz="3600" b="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𝐸</m:t>
                          </m:r>
                        </m:e>
                        <m:sub>
                          <m:r>
                            <a:rPr lang="en-GB" sz="3600" b="0" i="1" smtClean="0">
                              <a:latin typeface="Cambria Math" panose="02040503050406030204" pitchFamily="18" charset="0"/>
                              <a:ea typeface="Cambria Math" panose="02040503050406030204" pitchFamily="18" charset="0"/>
                            </a:rPr>
                            <m:t>𝑝</m:t>
                          </m:r>
                        </m:sub>
                      </m:sSub>
                      <m:r>
                        <a:rPr lang="en-GB" sz="3600" b="0" i="1" smtClean="0">
                          <a:latin typeface="Cambria Math" panose="02040503050406030204" pitchFamily="18" charset="0"/>
                          <a:ea typeface="Cambria Math" panose="02040503050406030204" pitchFamily="18" charset="0"/>
                        </a:rPr>
                        <m:t>=</m:t>
                      </m:r>
                      <m:sSub>
                        <m:sSubPr>
                          <m:ctrlPr>
                            <a:rPr lang="en-GB" sz="3600" b="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𝑊</m:t>
                          </m:r>
                        </m:e>
                        <m:sub>
                          <m:r>
                            <a:rPr lang="en-GB" sz="3600" b="0" i="1" smtClean="0">
                              <a:latin typeface="Cambria Math" panose="02040503050406030204" pitchFamily="18" charset="0"/>
                              <a:ea typeface="Cambria Math" panose="02040503050406030204" pitchFamily="18" charset="0"/>
                            </a:rPr>
                            <m:t>𝑜𝑡ℎ𝑒𝑟</m:t>
                          </m:r>
                        </m:sub>
                      </m:sSub>
                    </m:oMath>
                  </m:oMathPara>
                </a14:m>
                <a:endParaRPr lang="en-US" sz="3600" dirty="0"/>
              </a:p>
            </p:txBody>
          </p:sp>
        </mc:Choice>
        <mc:Fallback>
          <p:sp>
            <p:nvSpPr>
              <p:cNvPr id="11" name="TextBox 10"/>
              <p:cNvSpPr txBox="1">
                <a:spLocks noRot="1" noChangeAspect="1" noMove="1" noResize="1" noEditPoints="1" noAdjustHandles="1" noChangeArrowheads="1" noChangeShapeType="1" noTextEdit="1"/>
              </p:cNvSpPr>
              <p:nvPr/>
            </p:nvSpPr>
            <p:spPr>
              <a:xfrm>
                <a:off x="4121153" y="5268212"/>
                <a:ext cx="4139082" cy="596766"/>
              </a:xfrm>
              <a:prstGeom prst="rect">
                <a:avLst/>
              </a:prstGeom>
              <a:blipFill rotWithShape="1">
                <a:blip r:embed="rId6"/>
                <a:stretch>
                  <a:fillRect t="-42" r="-2021" b="20"/>
                </a:stretch>
              </a:blipFill>
            </p:spPr>
            <p:txBody>
              <a:bodyPr/>
              <a:lstStyle/>
              <a:p>
                <a:r>
                  <a:rPr lang="zh-CN" altLang="en-US">
                    <a:noFill/>
                  </a:rPr>
                  <a:t> </a:t>
                </a:r>
              </a:p>
            </p:txBody>
          </p:sp>
        </mc:Fallback>
      </mc:AlternateContent>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2843808" y="2276872"/>
            <a:ext cx="3456384" cy="10173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21945" y="-171400"/>
            <a:ext cx="8229600" cy="1143000"/>
          </a:xfrm>
        </p:spPr>
        <p:txBody>
          <a:bodyPr/>
          <a:lstStyle/>
          <a:p>
            <a:r>
              <a:rPr lang="en-GB" dirty="0"/>
              <a:t>The change of mechanical energy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19" name="TextBox 18"/>
              <p:cNvSpPr txBox="1"/>
              <p:nvPr/>
            </p:nvSpPr>
            <p:spPr>
              <a:xfrm>
                <a:off x="3259812" y="2319566"/>
                <a:ext cx="2923044"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solidFill>
                            <a:srgbClr val="FF0000"/>
                          </a:solidFill>
                          <a:latin typeface="Cambria Math" panose="02040503050406030204" pitchFamily="18" charset="0"/>
                          <a:ea typeface="Cambria Math" panose="02040503050406030204" pitchFamily="18" charset="0"/>
                        </a:rPr>
                        <m:t>∆</m:t>
                      </m:r>
                      <m:sSub>
                        <m:sSubPr>
                          <m:ctrlPr>
                            <a:rPr lang="en-US" sz="3600" i="1" smtClean="0">
                              <a:solidFill>
                                <a:srgbClr val="FF0000"/>
                              </a:solidFill>
                              <a:latin typeface="Cambria Math" panose="02040503050406030204" pitchFamily="18" charset="0"/>
                              <a:ea typeface="Cambria Math" panose="02040503050406030204" pitchFamily="18" charset="0"/>
                            </a:rPr>
                          </m:ctrlPr>
                        </m:sSubPr>
                        <m:e>
                          <m:r>
                            <a:rPr lang="en-GB" sz="3600" b="0" i="1" smtClean="0">
                              <a:solidFill>
                                <a:srgbClr val="FF0000"/>
                              </a:solidFill>
                              <a:latin typeface="Cambria Math" panose="02040503050406030204" pitchFamily="18" charset="0"/>
                              <a:ea typeface="Cambria Math" panose="02040503050406030204" pitchFamily="18" charset="0"/>
                            </a:rPr>
                            <m:t>𝐸</m:t>
                          </m:r>
                        </m:e>
                        <m:sub>
                          <m:r>
                            <a:rPr lang="en-GB" sz="3600" b="0" i="1" smtClean="0">
                              <a:solidFill>
                                <a:srgbClr val="FF0000"/>
                              </a:solidFill>
                              <a:latin typeface="Cambria Math" panose="02040503050406030204" pitchFamily="18" charset="0"/>
                              <a:ea typeface="Cambria Math" panose="02040503050406030204" pitchFamily="18" charset="0"/>
                            </a:rPr>
                            <m:t>𝑚</m:t>
                          </m:r>
                        </m:sub>
                      </m:sSub>
                      <m:r>
                        <a:rPr lang="en-GB" sz="3600" b="0" i="1" smtClean="0">
                          <a:solidFill>
                            <a:srgbClr val="FF0000"/>
                          </a:solidFill>
                          <a:latin typeface="Cambria Math" panose="02040503050406030204" pitchFamily="18" charset="0"/>
                          <a:ea typeface="Cambria Math" panose="02040503050406030204" pitchFamily="18" charset="0"/>
                        </a:rPr>
                        <m:t>=</m:t>
                      </m:r>
                      <m:sSub>
                        <m:sSubPr>
                          <m:ctrlPr>
                            <a:rPr lang="en-GB" sz="3600" b="0" i="1" smtClean="0">
                              <a:solidFill>
                                <a:srgbClr val="FF0000"/>
                              </a:solidFill>
                              <a:latin typeface="Cambria Math" panose="02040503050406030204" pitchFamily="18" charset="0"/>
                              <a:ea typeface="Cambria Math" panose="02040503050406030204" pitchFamily="18" charset="0"/>
                            </a:rPr>
                          </m:ctrlPr>
                        </m:sSubPr>
                        <m:e>
                          <m:r>
                            <a:rPr lang="en-GB" sz="3600" b="0" i="1" smtClean="0">
                              <a:solidFill>
                                <a:srgbClr val="FF0000"/>
                              </a:solidFill>
                              <a:latin typeface="Cambria Math" panose="02040503050406030204" pitchFamily="18" charset="0"/>
                              <a:ea typeface="Cambria Math" panose="02040503050406030204" pitchFamily="18" charset="0"/>
                            </a:rPr>
                            <m:t>𝑊</m:t>
                          </m:r>
                        </m:e>
                        <m:sub>
                          <m:r>
                            <a:rPr lang="en-GB" sz="3600" b="0" i="1" smtClean="0">
                              <a:solidFill>
                                <a:srgbClr val="FF0000"/>
                              </a:solidFill>
                              <a:latin typeface="Cambria Math" panose="02040503050406030204" pitchFamily="18" charset="0"/>
                              <a:ea typeface="Cambria Math" panose="02040503050406030204" pitchFamily="18" charset="0"/>
                            </a:rPr>
                            <m:t>𝑜𝑡ℎ𝑒𝑟</m:t>
                          </m:r>
                        </m:sub>
                      </m:sSub>
                    </m:oMath>
                  </m:oMathPara>
                </a14:m>
                <a:endParaRPr lang="en-GB" sz="3600" b="0" i="1" dirty="0" smtClean="0">
                  <a:solidFill>
                    <a:srgbClr val="FF0000"/>
                  </a:solidFill>
                  <a:latin typeface="Cambria Math" panose="02040503050406030204" pitchFamily="18" charset="0"/>
                  <a:ea typeface="Cambria Math" panose="02040503050406030204" pitchFamily="18" charset="0"/>
                  <a:cs typeface="Cambria Math" panose="02040503050406030204" pitchFamily="18" charset="0"/>
                </a:endParaRPr>
              </a:p>
            </p:txBody>
          </p:sp>
        </mc:Choice>
        <mc:Fallback>
          <p:sp>
            <p:nvSpPr>
              <p:cNvPr id="19" name="TextBox 18"/>
              <p:cNvSpPr txBox="1">
                <a:spLocks noRot="1" noChangeAspect="1" noMove="1" noResize="1" noEditPoints="1" noAdjustHandles="1" noChangeArrowheads="1" noChangeShapeType="1" noTextEdit="1"/>
              </p:cNvSpPr>
              <p:nvPr/>
            </p:nvSpPr>
            <p:spPr>
              <a:xfrm>
                <a:off x="3259812" y="2319566"/>
                <a:ext cx="2923044" cy="553998"/>
              </a:xfrm>
              <a:prstGeom prst="rect">
                <a:avLst/>
              </a:prstGeom>
              <a:blipFill rotWithShape="1">
                <a:blip r:embed="rId1"/>
                <a:stretch>
                  <a:fillRect l="-12" t="-99" r="-2742" b="34"/>
                </a:stretch>
              </a:blipFill>
            </p:spPr>
            <p:txBody>
              <a:bodyPr/>
              <a:lstStyle/>
              <a:p>
                <a:r>
                  <a:rPr lang="zh-CN" altLang="en-US">
                    <a:noFill/>
                  </a:rPr>
                  <a:t> </a:t>
                </a:r>
              </a:p>
            </p:txBody>
          </p:sp>
        </mc:Fallback>
      </mc:AlternateContent>
      <p:sp>
        <p:nvSpPr>
          <p:cNvPr id="5" name="TextBox 4"/>
          <p:cNvSpPr txBox="1"/>
          <p:nvPr/>
        </p:nvSpPr>
        <p:spPr>
          <a:xfrm>
            <a:off x="485309" y="1631129"/>
            <a:ext cx="8658691" cy="646331"/>
          </a:xfrm>
          <a:prstGeom prst="rect">
            <a:avLst/>
          </a:prstGeom>
          <a:noFill/>
        </p:spPr>
        <p:txBody>
          <a:bodyPr wrap="square" rtlCol="0">
            <a:spAutoFit/>
          </a:bodyPr>
          <a:lstStyle/>
          <a:p>
            <a:r>
              <a:rPr lang="en-GB" dirty="0"/>
              <a:t>The change of mechanical energy of a body is the work done by the non-conservative forces on the body. </a:t>
            </a:r>
            <a:endParaRPr lang="en-US" dirty="0"/>
          </a:p>
        </p:txBody>
      </p:sp>
      <p:sp>
        <p:nvSpPr>
          <p:cNvPr id="6" name="TextBox 5"/>
          <p:cNvSpPr txBox="1"/>
          <p:nvPr/>
        </p:nvSpPr>
        <p:spPr>
          <a:xfrm>
            <a:off x="6535384" y="2484153"/>
            <a:ext cx="2326278" cy="369332"/>
          </a:xfrm>
          <a:prstGeom prst="rect">
            <a:avLst/>
          </a:prstGeom>
          <a:noFill/>
        </p:spPr>
        <p:txBody>
          <a:bodyPr wrap="none" rtlCol="0">
            <a:spAutoFit/>
          </a:bodyPr>
          <a:lstStyle/>
          <a:p>
            <a:r>
              <a:rPr lang="en-GB" dirty="0">
                <a:solidFill>
                  <a:srgbClr val="FF0000"/>
                </a:solidFill>
              </a:rPr>
              <a:t>Important to remember</a:t>
            </a:r>
            <a:endParaRPr lang="en-US" dirty="0">
              <a:solidFill>
                <a:srgbClr val="FF0000"/>
              </a:solidFill>
            </a:endParaRPr>
          </a:p>
        </p:txBody>
      </p:sp>
      <p:sp>
        <p:nvSpPr>
          <p:cNvPr id="26" name="TextBox 25"/>
          <p:cNvSpPr txBox="1"/>
          <p:nvPr/>
        </p:nvSpPr>
        <p:spPr>
          <a:xfrm>
            <a:off x="395537" y="3717794"/>
            <a:ext cx="7920880" cy="1477328"/>
          </a:xfrm>
          <a:prstGeom prst="rect">
            <a:avLst/>
          </a:prstGeom>
          <a:noFill/>
        </p:spPr>
        <p:txBody>
          <a:bodyPr wrap="square" rtlCol="0">
            <a:spAutoFit/>
          </a:bodyPr>
          <a:lstStyle/>
          <a:p>
            <a:r>
              <a:rPr lang="en-GB" dirty="0"/>
              <a:t>Take care that in a realistic situation, where a body is moving, there is always friction (friction with support of a pendulum, friction with table, friction with air etc.).</a:t>
            </a:r>
            <a:endParaRPr lang="en-GB" dirty="0"/>
          </a:p>
          <a:p>
            <a:endParaRPr lang="en-GB" dirty="0"/>
          </a:p>
          <a:p>
            <a:r>
              <a:rPr lang="en-GB" dirty="0"/>
              <a:t>   </a:t>
            </a:r>
            <a:endParaRPr lang="en-US" dirty="0"/>
          </a:p>
        </p:txBody>
      </p:sp>
      <p:sp>
        <p:nvSpPr>
          <p:cNvPr id="27" name="TextBox 26"/>
          <p:cNvSpPr txBox="1"/>
          <p:nvPr/>
        </p:nvSpPr>
        <p:spPr>
          <a:xfrm flipH="1">
            <a:off x="729287" y="3501008"/>
            <a:ext cx="3482673" cy="369332"/>
          </a:xfrm>
          <a:prstGeom prst="rect">
            <a:avLst/>
          </a:prstGeom>
          <a:noFill/>
        </p:spPr>
        <p:txBody>
          <a:bodyPr wrap="square" rtlCol="0">
            <a:spAutoFit/>
          </a:bodyPr>
          <a:lstStyle/>
          <a:p>
            <a:r>
              <a:rPr lang="en-GB" dirty="0"/>
              <a:t> </a:t>
            </a:r>
            <a:endParaRPr lang="en-US" dirty="0"/>
          </a:p>
        </p:txBody>
      </p:sp>
      <mc:AlternateContent xmlns:mc="http://schemas.openxmlformats.org/markup-compatibility/2006">
        <mc:Choice xmlns:a14="http://schemas.microsoft.com/office/drawing/2010/main" Requires="a14">
          <p:sp>
            <p:nvSpPr>
              <p:cNvPr id="28" name="Rectangle 27"/>
              <p:cNvSpPr/>
              <p:nvPr/>
            </p:nvSpPr>
            <p:spPr>
              <a:xfrm>
                <a:off x="3259466" y="4543185"/>
                <a:ext cx="2583656" cy="6242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GB" sz="3200" i="1" smtClean="0">
                              <a:latin typeface="Cambria Math" panose="02040503050406030204" pitchFamily="18" charset="0"/>
                              <a:ea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𝑊</m:t>
                          </m:r>
                        </m:e>
                        <m:sub>
                          <m:r>
                            <a:rPr lang="en-GB" sz="3200" b="0" i="1" smtClean="0">
                              <a:latin typeface="Cambria Math" panose="02040503050406030204" pitchFamily="18" charset="0"/>
                              <a:ea typeface="Cambria Math" panose="02040503050406030204" pitchFamily="18" charset="0"/>
                            </a:rPr>
                            <m:t>𝑓𝑟𝑖𝑐𝑡𝑖𝑜𝑛</m:t>
                          </m:r>
                        </m:sub>
                      </m:sSub>
                      <m:r>
                        <a:rPr lang="en-GB" sz="320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0</m:t>
                      </m:r>
                    </m:oMath>
                  </m:oMathPara>
                </a14:m>
                <a:endParaRPr lang="en-US" sz="3200" dirty="0"/>
              </a:p>
            </p:txBody>
          </p:sp>
        </mc:Choice>
        <mc:Fallback>
          <p:sp>
            <p:nvSpPr>
              <p:cNvPr id="28" name="Rectangle 27"/>
              <p:cNvSpPr>
                <a:spLocks noRot="1" noChangeAspect="1" noMove="1" noResize="1" noEditPoints="1" noAdjustHandles="1" noChangeArrowheads="1" noChangeShapeType="1" noTextEdit="1"/>
              </p:cNvSpPr>
              <p:nvPr/>
            </p:nvSpPr>
            <p:spPr>
              <a:xfrm>
                <a:off x="3259466" y="4543185"/>
                <a:ext cx="2583656" cy="624210"/>
              </a:xfrm>
              <a:prstGeom prst="rect">
                <a:avLst/>
              </a:prstGeom>
              <a:blipFill rotWithShape="1">
                <a:blip r:embed="rId2"/>
                <a:stretch>
                  <a:fillRect t="-63" r="19" b="64"/>
                </a:stretch>
              </a:blipFill>
            </p:spPr>
            <p:txBody>
              <a:bodyPr/>
              <a:lstStyle/>
              <a:p>
                <a:r>
                  <a:rPr lang="zh-CN" altLang="en-US">
                    <a:noFill/>
                  </a:rPr>
                  <a:t> </a:t>
                </a:r>
              </a:p>
            </p:txBody>
          </p:sp>
        </mc:Fallback>
      </mc:AlternateContent>
      <p:sp>
        <p:nvSpPr>
          <p:cNvPr id="29" name="TextBox 28"/>
          <p:cNvSpPr txBox="1"/>
          <p:nvPr/>
        </p:nvSpPr>
        <p:spPr>
          <a:xfrm>
            <a:off x="476145" y="4941342"/>
            <a:ext cx="242374" cy="369332"/>
          </a:xfrm>
          <a:prstGeom prst="rect">
            <a:avLst/>
          </a:prstGeom>
          <a:noFill/>
        </p:spPr>
        <p:txBody>
          <a:bodyPr wrap="none" rtlCol="0">
            <a:spAutoFit/>
          </a:bodyPr>
          <a:lstStyle/>
          <a:p>
            <a:r>
              <a:rPr lang="en-GB" dirty="0"/>
              <a:t> </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945" y="-171400"/>
            <a:ext cx="8229600" cy="1143000"/>
          </a:xfrm>
        </p:spPr>
        <p:txBody>
          <a:bodyPr/>
          <a:lstStyle/>
          <a:p>
            <a:r>
              <a:rPr lang="en-GB" dirty="0"/>
              <a:t>Work and exchange of energy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8" name="TextBox 7"/>
          <p:cNvSpPr txBox="1"/>
          <p:nvPr/>
        </p:nvSpPr>
        <p:spPr>
          <a:xfrm>
            <a:off x="921945" y="971600"/>
            <a:ext cx="5176545" cy="523220"/>
          </a:xfrm>
          <a:prstGeom prst="rect">
            <a:avLst/>
          </a:prstGeom>
          <a:noFill/>
        </p:spPr>
        <p:txBody>
          <a:bodyPr wrap="none" rtlCol="0">
            <a:spAutoFit/>
          </a:bodyPr>
          <a:lstStyle/>
          <a:p>
            <a:r>
              <a:rPr lang="en-GB" sz="2800" dirty="0"/>
              <a:t>Work done by conservative forces:</a:t>
            </a:r>
            <a:endParaRPr lang="en-US" sz="2800" dirty="0"/>
          </a:p>
        </p:txBody>
      </p:sp>
      <p:sp>
        <p:nvSpPr>
          <p:cNvPr id="11" name="Right Arrow 10"/>
          <p:cNvSpPr/>
          <p:nvPr/>
        </p:nvSpPr>
        <p:spPr>
          <a:xfrm>
            <a:off x="2195736" y="1650402"/>
            <a:ext cx="64807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944672" y="1700487"/>
            <a:ext cx="6160982" cy="369332"/>
          </a:xfrm>
          <a:prstGeom prst="rect">
            <a:avLst/>
          </a:prstGeom>
          <a:noFill/>
        </p:spPr>
        <p:txBody>
          <a:bodyPr wrap="none" rtlCol="0">
            <a:spAutoFit/>
          </a:bodyPr>
          <a:lstStyle/>
          <a:p>
            <a:r>
              <a:rPr lang="en-GB" dirty="0"/>
              <a:t>Exchange of energy between kinetic energy and potential energy </a:t>
            </a:r>
            <a:endParaRPr lang="en-US" dirty="0"/>
          </a:p>
        </p:txBody>
      </p:sp>
      <p:sp>
        <p:nvSpPr>
          <p:cNvPr id="18" name="TextBox 17"/>
          <p:cNvSpPr txBox="1"/>
          <p:nvPr/>
        </p:nvSpPr>
        <p:spPr>
          <a:xfrm flipH="1">
            <a:off x="3779912" y="4935900"/>
            <a:ext cx="4585924" cy="369332"/>
          </a:xfrm>
          <a:prstGeom prst="rect">
            <a:avLst/>
          </a:prstGeom>
          <a:noFill/>
        </p:spPr>
        <p:txBody>
          <a:bodyPr wrap="square" rtlCol="0">
            <a:spAutoFit/>
          </a:bodyPr>
          <a:lstStyle/>
          <a:p>
            <a:r>
              <a:rPr lang="en-GB" dirty="0"/>
              <a:t>.</a:t>
            </a:r>
            <a:endParaRPr lang="en-US" dirty="0"/>
          </a:p>
        </p:txBody>
      </p:sp>
      <p:cxnSp>
        <p:nvCxnSpPr>
          <p:cNvPr id="33" name="Straight Arrow Connector 32"/>
          <p:cNvCxnSpPr/>
          <p:nvPr/>
        </p:nvCxnSpPr>
        <p:spPr>
          <a:xfrm flipV="1">
            <a:off x="-900608" y="6223059"/>
            <a:ext cx="737473" cy="142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078864" y="4585208"/>
            <a:ext cx="1972950" cy="1754326"/>
          </a:xfrm>
          <a:prstGeom prst="rect">
            <a:avLst/>
          </a:prstGeom>
          <a:noFill/>
        </p:spPr>
        <p:txBody>
          <a:bodyPr wrap="square" rtlCol="0">
            <a:spAutoFit/>
          </a:bodyPr>
          <a:lstStyle/>
          <a:p>
            <a:r>
              <a:rPr lang="en-GB" dirty="0">
                <a:solidFill>
                  <a:srgbClr val="FF0000"/>
                </a:solidFill>
              </a:rPr>
              <a:t>Je peux prendre exemple friction des mains pour augmenter la temperature des mains</a:t>
            </a:r>
            <a:endParaRPr lang="en-US" dirty="0">
              <a:solidFill>
                <a:srgbClr val="FF0000"/>
              </a:solidFill>
            </a:endParaRPr>
          </a:p>
        </p:txBody>
      </p:sp>
      <p:cxnSp>
        <p:nvCxnSpPr>
          <p:cNvPr id="37" name="Straight Arrow Connector 36"/>
          <p:cNvCxnSpPr/>
          <p:nvPr/>
        </p:nvCxnSpPr>
        <p:spPr>
          <a:xfrm>
            <a:off x="-900608" y="1650402"/>
            <a:ext cx="859267"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124744" y="971600"/>
            <a:ext cx="2083403" cy="1477328"/>
          </a:xfrm>
          <a:prstGeom prst="rect">
            <a:avLst/>
          </a:prstGeom>
          <a:noFill/>
        </p:spPr>
        <p:txBody>
          <a:bodyPr wrap="square" rtlCol="0">
            <a:spAutoFit/>
          </a:bodyPr>
          <a:lstStyle/>
          <a:p>
            <a:r>
              <a:rPr lang="en-GB" dirty="0">
                <a:solidFill>
                  <a:srgbClr val="FF0000"/>
                </a:solidFill>
              </a:rPr>
              <a:t>Je peux prendre example en </a:t>
            </a:r>
            <a:r>
              <a:rPr lang="en-GB" dirty="0" err="1">
                <a:solidFill>
                  <a:srgbClr val="FF0000"/>
                </a:solidFill>
              </a:rPr>
              <a:t>montrant</a:t>
            </a:r>
            <a:r>
              <a:rPr lang="en-GB" dirty="0">
                <a:solidFill>
                  <a:srgbClr val="FF0000"/>
                </a:solidFill>
              </a:rPr>
              <a:t> de boule de </a:t>
            </a:r>
            <a:r>
              <a:rPr lang="en-GB" dirty="0" err="1">
                <a:solidFill>
                  <a:srgbClr val="FF0000"/>
                </a:solidFill>
              </a:rPr>
              <a:t>papier</a:t>
            </a:r>
            <a:r>
              <a:rPr lang="en-GB" dirty="0">
                <a:solidFill>
                  <a:srgbClr val="FF0000"/>
                </a:solidFill>
              </a:rPr>
              <a:t> lance en l’air</a:t>
            </a:r>
            <a:endParaRPr lang="en-US" dirty="0">
              <a:solidFill>
                <a:srgbClr val="FF0000"/>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945" y="-171400"/>
            <a:ext cx="8229600" cy="1143000"/>
          </a:xfrm>
        </p:spPr>
        <p:txBody>
          <a:bodyPr/>
          <a:lstStyle/>
          <a:p>
            <a:r>
              <a:rPr lang="en-GB" dirty="0"/>
              <a:t>Work and exchange of energy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8" name="TextBox 7"/>
          <p:cNvSpPr txBox="1"/>
          <p:nvPr/>
        </p:nvSpPr>
        <p:spPr>
          <a:xfrm>
            <a:off x="921945" y="971600"/>
            <a:ext cx="5176545" cy="523220"/>
          </a:xfrm>
          <a:prstGeom prst="rect">
            <a:avLst/>
          </a:prstGeom>
          <a:noFill/>
        </p:spPr>
        <p:txBody>
          <a:bodyPr wrap="none" rtlCol="0">
            <a:spAutoFit/>
          </a:bodyPr>
          <a:lstStyle/>
          <a:p>
            <a:r>
              <a:rPr lang="en-GB" sz="2800" dirty="0"/>
              <a:t>Work done by conservative forces:</a:t>
            </a:r>
            <a:endParaRPr lang="en-US" sz="2800" dirty="0"/>
          </a:p>
        </p:txBody>
      </p:sp>
      <p:sp>
        <p:nvSpPr>
          <p:cNvPr id="11" name="Right Arrow 10"/>
          <p:cNvSpPr/>
          <p:nvPr/>
        </p:nvSpPr>
        <p:spPr>
          <a:xfrm>
            <a:off x="2195736" y="1650402"/>
            <a:ext cx="64807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944672" y="1700487"/>
            <a:ext cx="6160982" cy="369332"/>
          </a:xfrm>
          <a:prstGeom prst="rect">
            <a:avLst/>
          </a:prstGeom>
          <a:noFill/>
        </p:spPr>
        <p:txBody>
          <a:bodyPr wrap="none" rtlCol="0">
            <a:spAutoFit/>
          </a:bodyPr>
          <a:lstStyle/>
          <a:p>
            <a:r>
              <a:rPr lang="en-GB" dirty="0"/>
              <a:t>Exchange of energy between kinetic energy and potential energy </a:t>
            </a:r>
            <a:endParaRPr lang="en-US" dirty="0"/>
          </a:p>
        </p:txBody>
      </p:sp>
      <p:sp>
        <p:nvSpPr>
          <p:cNvPr id="28" name="TextBox 27"/>
          <p:cNvSpPr txBox="1"/>
          <p:nvPr/>
        </p:nvSpPr>
        <p:spPr>
          <a:xfrm>
            <a:off x="755576" y="2793252"/>
            <a:ext cx="5695918" cy="523220"/>
          </a:xfrm>
          <a:prstGeom prst="rect">
            <a:avLst/>
          </a:prstGeom>
          <a:noFill/>
        </p:spPr>
        <p:txBody>
          <a:bodyPr wrap="none" rtlCol="0">
            <a:spAutoFit/>
          </a:bodyPr>
          <a:lstStyle/>
          <a:p>
            <a:r>
              <a:rPr lang="en-GB" sz="2800" dirty="0"/>
              <a:t>Work done by non-conservative force:</a:t>
            </a:r>
            <a:endParaRPr lang="en-US" sz="2800" dirty="0"/>
          </a:p>
        </p:txBody>
      </p:sp>
      <p:sp>
        <p:nvSpPr>
          <p:cNvPr id="29" name="Right Arrow 28"/>
          <p:cNvSpPr/>
          <p:nvPr/>
        </p:nvSpPr>
        <p:spPr>
          <a:xfrm>
            <a:off x="2029367" y="3472054"/>
            <a:ext cx="64807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681212" y="3517435"/>
            <a:ext cx="3917291" cy="461665"/>
          </a:xfrm>
          <a:prstGeom prst="rect">
            <a:avLst/>
          </a:prstGeom>
          <a:noFill/>
        </p:spPr>
        <p:txBody>
          <a:bodyPr wrap="none" rtlCol="0">
            <a:spAutoFit/>
          </a:bodyPr>
          <a:lstStyle/>
          <a:p>
            <a:r>
              <a:rPr lang="en-GB" sz="2400" dirty="0"/>
              <a:t>Change of mechanical energy </a:t>
            </a:r>
            <a:endParaRPr lang="en-US" sz="2400" dirty="0"/>
          </a:p>
        </p:txBody>
      </p:sp>
      <p:sp>
        <p:nvSpPr>
          <p:cNvPr id="14" name="TextBox 13"/>
          <p:cNvSpPr txBox="1"/>
          <p:nvPr/>
        </p:nvSpPr>
        <p:spPr>
          <a:xfrm>
            <a:off x="834609" y="4247204"/>
            <a:ext cx="7610495" cy="646331"/>
          </a:xfrm>
          <a:prstGeom prst="rect">
            <a:avLst/>
          </a:prstGeom>
          <a:noFill/>
        </p:spPr>
        <p:txBody>
          <a:bodyPr wrap="square" rtlCol="0">
            <a:spAutoFit/>
          </a:bodyPr>
          <a:lstStyle/>
          <a:p>
            <a:r>
              <a:rPr lang="en-GB" dirty="0"/>
              <a:t>So where come from the mechanical energy which is gained or where goes the mechanical energy which is lost by the body ? </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945" y="-171400"/>
            <a:ext cx="8229600" cy="1143000"/>
          </a:xfrm>
        </p:spPr>
        <p:txBody>
          <a:bodyPr/>
          <a:lstStyle/>
          <a:p>
            <a:r>
              <a:rPr lang="en-GB" dirty="0"/>
              <a:t>Work and exchange of energy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8" name="TextBox 7"/>
          <p:cNvSpPr txBox="1"/>
          <p:nvPr/>
        </p:nvSpPr>
        <p:spPr>
          <a:xfrm>
            <a:off x="921945" y="971600"/>
            <a:ext cx="5176545" cy="523220"/>
          </a:xfrm>
          <a:prstGeom prst="rect">
            <a:avLst/>
          </a:prstGeom>
          <a:noFill/>
        </p:spPr>
        <p:txBody>
          <a:bodyPr wrap="none" rtlCol="0">
            <a:spAutoFit/>
          </a:bodyPr>
          <a:lstStyle/>
          <a:p>
            <a:r>
              <a:rPr lang="en-GB" sz="2800" dirty="0"/>
              <a:t>Work done by conservative forces:</a:t>
            </a:r>
            <a:endParaRPr lang="en-US" sz="2800" dirty="0"/>
          </a:p>
        </p:txBody>
      </p:sp>
      <p:sp>
        <p:nvSpPr>
          <p:cNvPr id="11" name="Right Arrow 10"/>
          <p:cNvSpPr/>
          <p:nvPr/>
        </p:nvSpPr>
        <p:spPr>
          <a:xfrm>
            <a:off x="2195736" y="1650402"/>
            <a:ext cx="64807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944672" y="1700487"/>
            <a:ext cx="6160982" cy="369332"/>
          </a:xfrm>
          <a:prstGeom prst="rect">
            <a:avLst/>
          </a:prstGeom>
          <a:noFill/>
        </p:spPr>
        <p:txBody>
          <a:bodyPr wrap="none" rtlCol="0">
            <a:spAutoFit/>
          </a:bodyPr>
          <a:lstStyle/>
          <a:p>
            <a:r>
              <a:rPr lang="en-GB" dirty="0"/>
              <a:t>Exchange of energy between kinetic energy and potential energy </a:t>
            </a:r>
            <a:endParaRPr lang="en-US" dirty="0"/>
          </a:p>
        </p:txBody>
      </p:sp>
      <p:sp>
        <p:nvSpPr>
          <p:cNvPr id="28" name="TextBox 27"/>
          <p:cNvSpPr txBox="1"/>
          <p:nvPr/>
        </p:nvSpPr>
        <p:spPr>
          <a:xfrm>
            <a:off x="755576" y="2793252"/>
            <a:ext cx="5695918" cy="523220"/>
          </a:xfrm>
          <a:prstGeom prst="rect">
            <a:avLst/>
          </a:prstGeom>
          <a:noFill/>
        </p:spPr>
        <p:txBody>
          <a:bodyPr wrap="none" rtlCol="0">
            <a:spAutoFit/>
          </a:bodyPr>
          <a:lstStyle/>
          <a:p>
            <a:r>
              <a:rPr lang="en-GB" sz="2800" dirty="0"/>
              <a:t>Work done by non-conservative force:</a:t>
            </a:r>
            <a:endParaRPr lang="en-US" sz="2800" dirty="0"/>
          </a:p>
        </p:txBody>
      </p:sp>
      <p:sp>
        <p:nvSpPr>
          <p:cNvPr id="29" name="Right Arrow 28"/>
          <p:cNvSpPr/>
          <p:nvPr/>
        </p:nvSpPr>
        <p:spPr>
          <a:xfrm>
            <a:off x="2029367" y="3472054"/>
            <a:ext cx="64807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681212" y="3517435"/>
            <a:ext cx="3917291" cy="461665"/>
          </a:xfrm>
          <a:prstGeom prst="rect">
            <a:avLst/>
          </a:prstGeom>
          <a:noFill/>
        </p:spPr>
        <p:txBody>
          <a:bodyPr wrap="none" rtlCol="0">
            <a:spAutoFit/>
          </a:bodyPr>
          <a:lstStyle/>
          <a:p>
            <a:r>
              <a:rPr lang="en-GB" sz="2400" dirty="0"/>
              <a:t>Change of mechanical energy </a:t>
            </a:r>
            <a:endParaRPr lang="en-US" sz="2400" dirty="0"/>
          </a:p>
        </p:txBody>
      </p:sp>
      <p:sp>
        <p:nvSpPr>
          <p:cNvPr id="14" name="TextBox 13"/>
          <p:cNvSpPr txBox="1"/>
          <p:nvPr/>
        </p:nvSpPr>
        <p:spPr>
          <a:xfrm>
            <a:off x="834609" y="4247204"/>
            <a:ext cx="7610495" cy="646331"/>
          </a:xfrm>
          <a:prstGeom prst="rect">
            <a:avLst/>
          </a:prstGeom>
          <a:noFill/>
        </p:spPr>
        <p:txBody>
          <a:bodyPr wrap="square" rtlCol="0">
            <a:spAutoFit/>
          </a:bodyPr>
          <a:lstStyle/>
          <a:p>
            <a:r>
              <a:rPr lang="en-GB" dirty="0"/>
              <a:t>So where come from the mechanical energy which is gained or where goes the mechanical energy which is lost by the body ? </a:t>
            </a:r>
            <a:endParaRPr lang="en-US" dirty="0"/>
          </a:p>
        </p:txBody>
      </p:sp>
      <p:sp>
        <p:nvSpPr>
          <p:cNvPr id="15" name="Right Arrow 14"/>
          <p:cNvSpPr/>
          <p:nvPr/>
        </p:nvSpPr>
        <p:spPr>
          <a:xfrm>
            <a:off x="1887504" y="5033246"/>
            <a:ext cx="931798" cy="512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flipH="1">
            <a:off x="3779912" y="4935900"/>
            <a:ext cx="4585924" cy="369332"/>
          </a:xfrm>
          <a:prstGeom prst="rect">
            <a:avLst/>
          </a:prstGeom>
          <a:noFill/>
        </p:spPr>
        <p:txBody>
          <a:bodyPr wrap="square" rtlCol="0">
            <a:spAutoFit/>
          </a:bodyPr>
          <a:lstStyle/>
          <a:p>
            <a:r>
              <a:rPr lang="en-GB" dirty="0"/>
              <a:t>.</a:t>
            </a:r>
            <a:endParaRPr lang="en-US" dirty="0"/>
          </a:p>
        </p:txBody>
      </p:sp>
      <p:cxnSp>
        <p:nvCxnSpPr>
          <p:cNvPr id="33" name="Straight Arrow Connector 32"/>
          <p:cNvCxnSpPr/>
          <p:nvPr/>
        </p:nvCxnSpPr>
        <p:spPr>
          <a:xfrm flipV="1">
            <a:off x="-900608" y="6223059"/>
            <a:ext cx="737473" cy="142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078864" y="4585208"/>
            <a:ext cx="1972950" cy="1754326"/>
          </a:xfrm>
          <a:prstGeom prst="rect">
            <a:avLst/>
          </a:prstGeom>
          <a:noFill/>
        </p:spPr>
        <p:txBody>
          <a:bodyPr wrap="square" rtlCol="0">
            <a:spAutoFit/>
          </a:bodyPr>
          <a:lstStyle/>
          <a:p>
            <a:r>
              <a:rPr lang="en-GB" dirty="0">
                <a:solidFill>
                  <a:srgbClr val="FF0000"/>
                </a:solidFill>
              </a:rPr>
              <a:t>Je peux prendre exemple friction des mains pour augmenter la temperature des mains</a:t>
            </a:r>
            <a:endParaRPr lang="en-US" dirty="0">
              <a:solidFill>
                <a:srgbClr val="FF0000"/>
              </a:solidFill>
            </a:endParaRPr>
          </a:p>
        </p:txBody>
      </p:sp>
      <p:cxnSp>
        <p:nvCxnSpPr>
          <p:cNvPr id="37" name="Straight Arrow Connector 36"/>
          <p:cNvCxnSpPr/>
          <p:nvPr/>
        </p:nvCxnSpPr>
        <p:spPr>
          <a:xfrm>
            <a:off x="-900608" y="1650402"/>
            <a:ext cx="859267"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124744" y="971600"/>
            <a:ext cx="2083403" cy="1477328"/>
          </a:xfrm>
          <a:prstGeom prst="rect">
            <a:avLst/>
          </a:prstGeom>
          <a:noFill/>
        </p:spPr>
        <p:txBody>
          <a:bodyPr wrap="square" rtlCol="0">
            <a:spAutoFit/>
          </a:bodyPr>
          <a:lstStyle/>
          <a:p>
            <a:r>
              <a:rPr lang="en-GB" dirty="0">
                <a:solidFill>
                  <a:srgbClr val="FF0000"/>
                </a:solidFill>
              </a:rPr>
              <a:t>Je peux prendre example en </a:t>
            </a:r>
            <a:r>
              <a:rPr lang="en-GB" dirty="0" err="1">
                <a:solidFill>
                  <a:srgbClr val="FF0000"/>
                </a:solidFill>
              </a:rPr>
              <a:t>montrant</a:t>
            </a:r>
            <a:r>
              <a:rPr lang="en-GB" dirty="0">
                <a:solidFill>
                  <a:srgbClr val="FF0000"/>
                </a:solidFill>
              </a:rPr>
              <a:t> de boule de </a:t>
            </a:r>
            <a:r>
              <a:rPr lang="en-GB" dirty="0" err="1">
                <a:solidFill>
                  <a:srgbClr val="FF0000"/>
                </a:solidFill>
              </a:rPr>
              <a:t>papier</a:t>
            </a:r>
            <a:r>
              <a:rPr lang="en-GB" dirty="0">
                <a:solidFill>
                  <a:srgbClr val="FF0000"/>
                </a:solidFill>
              </a:rPr>
              <a:t> lance en l’air</a:t>
            </a:r>
            <a:endParaRPr lang="en-US" dirty="0">
              <a:solidFill>
                <a:srgbClr val="FF0000"/>
              </a:solidFill>
            </a:endParaRPr>
          </a:p>
        </p:txBody>
      </p:sp>
      <p:sp>
        <p:nvSpPr>
          <p:cNvPr id="40" name="TextBox 39"/>
          <p:cNvSpPr txBox="1"/>
          <p:nvPr/>
        </p:nvSpPr>
        <p:spPr>
          <a:xfrm>
            <a:off x="2884100" y="5000706"/>
            <a:ext cx="5472608" cy="830997"/>
          </a:xfrm>
          <a:prstGeom prst="rect">
            <a:avLst/>
          </a:prstGeom>
          <a:noFill/>
        </p:spPr>
        <p:txBody>
          <a:bodyPr wrap="square" rtlCol="0">
            <a:spAutoFit/>
          </a:bodyPr>
          <a:lstStyle/>
          <a:p>
            <a:r>
              <a:rPr lang="en-GB" sz="2400" dirty="0"/>
              <a:t>It result in terms of change of internal energy  </a:t>
            </a:r>
            <a:endParaRPr lang="en-US" sz="2400" dirty="0"/>
          </a:p>
        </p:txBody>
      </p:sp>
      <p:sp>
        <p:nvSpPr>
          <p:cNvPr id="41" name="TextBox 40"/>
          <p:cNvSpPr txBox="1"/>
          <p:nvPr/>
        </p:nvSpPr>
        <p:spPr>
          <a:xfrm>
            <a:off x="834609" y="5833319"/>
            <a:ext cx="7979463" cy="646331"/>
          </a:xfrm>
          <a:prstGeom prst="rect">
            <a:avLst/>
          </a:prstGeom>
          <a:noFill/>
        </p:spPr>
        <p:txBody>
          <a:bodyPr wrap="square" rtlCol="0">
            <a:spAutoFit/>
          </a:bodyPr>
          <a:lstStyle/>
          <a:p>
            <a:r>
              <a:rPr lang="en-GB" dirty="0"/>
              <a:t>Internal energy of a body is related with its temperature. We will described it in details later.</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6059"/>
            <a:ext cx="8229600" cy="1143000"/>
          </a:xfrm>
        </p:spPr>
        <p:txBody>
          <a:bodyPr/>
          <a:lstStyle/>
          <a:p>
            <a:r>
              <a:rPr lang="en-GB" sz="4000" dirty="0"/>
              <a:t>The law of conservation of energy</a:t>
            </a:r>
            <a:endParaRPr lang="en-US" sz="40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1619672" y="980728"/>
                <a:ext cx="5620385" cy="5967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sSub>
                        <m:sSubPr>
                          <m:ctrlPr>
                            <a:rPr lang="en-US" sz="360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𝐸</m:t>
                          </m:r>
                        </m:e>
                        <m:sub>
                          <m:r>
                            <a:rPr lang="en-GB" sz="3600" b="0" i="1" smtClean="0">
                              <a:latin typeface="Cambria Math" panose="02040503050406030204" pitchFamily="18" charset="0"/>
                              <a:ea typeface="Cambria Math" panose="02040503050406030204" pitchFamily="18" charset="0"/>
                            </a:rPr>
                            <m:t>𝑚</m:t>
                          </m:r>
                        </m:sub>
                      </m:sSub>
                      <m:r>
                        <a:rPr lang="en-GB" sz="3600" b="0" i="1" smtClean="0">
                          <a:latin typeface="Cambria Math" panose="02040503050406030204" pitchFamily="18" charset="0"/>
                          <a:ea typeface="Cambria Math" panose="02040503050406030204" pitchFamily="18" charset="0"/>
                        </a:rPr>
                        <m:t>=∆</m:t>
                      </m:r>
                      <m:sSub>
                        <m:sSubPr>
                          <m:ctrlPr>
                            <a:rPr lang="en-GB" sz="3600" b="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𝐸</m:t>
                          </m:r>
                        </m:e>
                        <m:sub>
                          <m:r>
                            <a:rPr lang="en-GB" sz="3600" b="0" i="1" smtClean="0">
                              <a:latin typeface="Cambria Math" panose="02040503050406030204" pitchFamily="18" charset="0"/>
                              <a:ea typeface="Cambria Math" panose="02040503050406030204" pitchFamily="18" charset="0"/>
                            </a:rPr>
                            <m:t>𝑘</m:t>
                          </m:r>
                        </m:sub>
                      </m:sSub>
                      <m:r>
                        <a:rPr lang="en-GB" sz="3600" b="0" i="1" smtClean="0">
                          <a:latin typeface="Cambria Math" panose="02040503050406030204" pitchFamily="18" charset="0"/>
                          <a:ea typeface="Cambria Math" panose="02040503050406030204" pitchFamily="18" charset="0"/>
                        </a:rPr>
                        <m:t>+∆</m:t>
                      </m:r>
                      <m:sSub>
                        <m:sSubPr>
                          <m:ctrlPr>
                            <a:rPr lang="en-GB" sz="3600" b="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𝐸</m:t>
                          </m:r>
                        </m:e>
                        <m:sub>
                          <m:r>
                            <a:rPr lang="en-GB" sz="3600" b="0" i="1" smtClean="0">
                              <a:latin typeface="Cambria Math" panose="02040503050406030204" pitchFamily="18" charset="0"/>
                              <a:ea typeface="Cambria Math" panose="02040503050406030204" pitchFamily="18" charset="0"/>
                            </a:rPr>
                            <m:t>𝑝</m:t>
                          </m:r>
                        </m:sub>
                      </m:sSub>
                      <m:r>
                        <a:rPr lang="en-GB" sz="3600" b="0" i="1" smtClean="0">
                          <a:latin typeface="Cambria Math" panose="02040503050406030204" pitchFamily="18" charset="0"/>
                          <a:ea typeface="Cambria Math" panose="02040503050406030204" pitchFamily="18" charset="0"/>
                        </a:rPr>
                        <m:t>=</m:t>
                      </m:r>
                      <m:sSub>
                        <m:sSubPr>
                          <m:ctrlPr>
                            <a:rPr lang="en-GB" sz="3600" b="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𝑊</m:t>
                          </m:r>
                        </m:e>
                        <m:sub>
                          <m:r>
                            <a:rPr lang="en-GB" sz="3600" b="0" i="1" smtClean="0">
                              <a:latin typeface="Cambria Math" panose="02040503050406030204" pitchFamily="18" charset="0"/>
                              <a:ea typeface="Cambria Math" panose="02040503050406030204" pitchFamily="18" charset="0"/>
                            </a:rPr>
                            <m:t>𝑜𝑡ℎ𝑒𝑟</m:t>
                          </m:r>
                        </m:sub>
                      </m:sSub>
                    </m:oMath>
                  </m:oMathPara>
                </a14:m>
                <a:endParaRPr lang="en-US" sz="3600" dirty="0"/>
              </a:p>
            </p:txBody>
          </p:sp>
        </mc:Choice>
        <mc:Fallback>
          <p:sp>
            <p:nvSpPr>
              <p:cNvPr id="5" name="TextBox 4"/>
              <p:cNvSpPr txBox="1">
                <a:spLocks noRot="1" noChangeAspect="1" noMove="1" noResize="1" noEditPoints="1" noAdjustHandles="1" noChangeArrowheads="1" noChangeShapeType="1" noTextEdit="1"/>
              </p:cNvSpPr>
              <p:nvPr/>
            </p:nvSpPr>
            <p:spPr>
              <a:xfrm>
                <a:off x="1619672" y="980728"/>
                <a:ext cx="5620385" cy="596766"/>
              </a:xfrm>
              <a:prstGeom prst="rect">
                <a:avLst/>
              </a:prstGeom>
              <a:blipFill rotWithShape="1">
                <a:blip r:embed="rId1"/>
                <a:stretch>
                  <a:fillRect l="-8" t="-48" r="-1484" b="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1619672" y="1846729"/>
                <a:ext cx="4943789" cy="5967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ea typeface="Cambria Math" panose="02040503050406030204" pitchFamily="18" charset="0"/>
                        </a:rPr>
                        <m:t>∆</m:t>
                      </m:r>
                      <m:sSub>
                        <m:sSubPr>
                          <m:ctrlPr>
                            <a:rPr lang="en-GB" sz="3600" b="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𝐸</m:t>
                          </m:r>
                        </m:e>
                        <m:sub>
                          <m:r>
                            <a:rPr lang="en-GB" sz="3600" b="0" i="1" smtClean="0">
                              <a:latin typeface="Cambria Math" panose="02040503050406030204" pitchFamily="18" charset="0"/>
                              <a:ea typeface="Cambria Math" panose="02040503050406030204" pitchFamily="18" charset="0"/>
                            </a:rPr>
                            <m:t>𝑘</m:t>
                          </m:r>
                        </m:sub>
                      </m:sSub>
                      <m:r>
                        <a:rPr lang="en-GB" sz="3600" b="0" i="1" smtClean="0">
                          <a:latin typeface="Cambria Math" panose="02040503050406030204" pitchFamily="18" charset="0"/>
                          <a:ea typeface="Cambria Math" panose="02040503050406030204" pitchFamily="18" charset="0"/>
                        </a:rPr>
                        <m:t>+∆</m:t>
                      </m:r>
                      <m:sSub>
                        <m:sSubPr>
                          <m:ctrlPr>
                            <a:rPr lang="en-GB" sz="3600" b="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𝐸</m:t>
                          </m:r>
                        </m:e>
                        <m:sub>
                          <m:r>
                            <a:rPr lang="en-GB" sz="3600" b="0" i="1" smtClean="0">
                              <a:latin typeface="Cambria Math" panose="02040503050406030204" pitchFamily="18" charset="0"/>
                              <a:ea typeface="Cambria Math" panose="02040503050406030204" pitchFamily="18" charset="0"/>
                            </a:rPr>
                            <m:t>𝑝</m:t>
                          </m:r>
                        </m:sub>
                      </m:sSub>
                      <m:r>
                        <a:rPr lang="en-GB" sz="3600" b="0" i="1" smtClean="0">
                          <a:latin typeface="Cambria Math" panose="02040503050406030204" pitchFamily="18" charset="0"/>
                          <a:ea typeface="Cambria Math" panose="02040503050406030204" pitchFamily="18" charset="0"/>
                        </a:rPr>
                        <m:t>−</m:t>
                      </m:r>
                      <m:sSub>
                        <m:sSubPr>
                          <m:ctrlPr>
                            <a:rPr lang="en-GB" sz="3600" b="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𝑊</m:t>
                          </m:r>
                        </m:e>
                        <m:sub>
                          <m:r>
                            <a:rPr lang="en-GB" sz="3600" b="0" i="1" smtClean="0">
                              <a:latin typeface="Cambria Math" panose="02040503050406030204" pitchFamily="18" charset="0"/>
                              <a:ea typeface="Cambria Math" panose="02040503050406030204" pitchFamily="18" charset="0"/>
                            </a:rPr>
                            <m:t>𝑜𝑡ℎ𝑒𝑟</m:t>
                          </m:r>
                        </m:sub>
                      </m:sSub>
                      <m:r>
                        <a:rPr lang="en-GB" sz="3600" b="0" i="1" smtClean="0">
                          <a:latin typeface="Cambria Math" panose="02040503050406030204" pitchFamily="18" charset="0"/>
                          <a:ea typeface="Cambria Math" panose="02040503050406030204" pitchFamily="18" charset="0"/>
                        </a:rPr>
                        <m:t>=</m:t>
                      </m:r>
                      <m:r>
                        <a:rPr lang="en-GB" sz="3600" b="0" i="1" smtClean="0">
                          <a:latin typeface="Cambria Math" panose="02040503050406030204" pitchFamily="18" charset="0"/>
                          <a:ea typeface="Cambria Math" panose="02040503050406030204" pitchFamily="18" charset="0"/>
                        </a:rPr>
                        <m:t>0</m:t>
                      </m:r>
                    </m:oMath>
                  </m:oMathPara>
                </a14:m>
                <a:endParaRPr lang="en-US" sz="3600" dirty="0"/>
              </a:p>
            </p:txBody>
          </p:sp>
        </mc:Choice>
        <mc:Fallback>
          <p:sp>
            <p:nvSpPr>
              <p:cNvPr id="6" name="TextBox 5"/>
              <p:cNvSpPr txBox="1">
                <a:spLocks noRot="1" noChangeAspect="1" noMove="1" noResize="1" noEditPoints="1" noAdjustHandles="1" noChangeArrowheads="1" noChangeShapeType="1" noTextEdit="1"/>
              </p:cNvSpPr>
              <p:nvPr/>
            </p:nvSpPr>
            <p:spPr>
              <a:xfrm>
                <a:off x="1619672" y="1846729"/>
                <a:ext cx="4943789" cy="596766"/>
              </a:xfrm>
              <a:prstGeom prst="rect">
                <a:avLst/>
              </a:prstGeom>
              <a:blipFill rotWithShape="1">
                <a:blip r:embed="rId2"/>
                <a:stretch>
                  <a:fillRect l="-9" t="-25" r="-1655" b="3"/>
                </a:stretch>
              </a:blipFill>
            </p:spPr>
            <p:txBody>
              <a:bodyPr/>
              <a:lstStyle/>
              <a:p>
                <a:r>
                  <a:rPr lang="zh-CN" altLang="en-US">
                    <a:noFill/>
                  </a:rPr>
                  <a:t> </a:t>
                </a:r>
              </a:p>
            </p:txBody>
          </p:sp>
        </mc:Fallback>
      </mc:AlternateContent>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1172096" y="2504959"/>
            <a:ext cx="5201891" cy="10023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26059"/>
            <a:ext cx="8229600" cy="1143000"/>
          </a:xfrm>
        </p:spPr>
        <p:txBody>
          <a:bodyPr/>
          <a:lstStyle/>
          <a:p>
            <a:r>
              <a:rPr lang="en-GB" sz="4000" dirty="0"/>
              <a:t>The law of conservation of energy</a:t>
            </a:r>
            <a:endParaRPr lang="en-US" sz="40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1619672" y="980728"/>
                <a:ext cx="5620385" cy="5967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sSub>
                        <m:sSubPr>
                          <m:ctrlPr>
                            <a:rPr lang="en-US" sz="360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𝐸</m:t>
                          </m:r>
                        </m:e>
                        <m:sub>
                          <m:r>
                            <a:rPr lang="en-GB" sz="3600" b="0" i="1" smtClean="0">
                              <a:latin typeface="Cambria Math" panose="02040503050406030204" pitchFamily="18" charset="0"/>
                              <a:ea typeface="Cambria Math" panose="02040503050406030204" pitchFamily="18" charset="0"/>
                            </a:rPr>
                            <m:t>𝑚</m:t>
                          </m:r>
                        </m:sub>
                      </m:sSub>
                      <m:r>
                        <a:rPr lang="en-GB" sz="3600" b="0" i="1" smtClean="0">
                          <a:latin typeface="Cambria Math" panose="02040503050406030204" pitchFamily="18" charset="0"/>
                          <a:ea typeface="Cambria Math" panose="02040503050406030204" pitchFamily="18" charset="0"/>
                        </a:rPr>
                        <m:t>=∆</m:t>
                      </m:r>
                      <m:sSub>
                        <m:sSubPr>
                          <m:ctrlPr>
                            <a:rPr lang="en-GB" sz="3600" b="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𝐸</m:t>
                          </m:r>
                        </m:e>
                        <m:sub>
                          <m:r>
                            <a:rPr lang="en-GB" sz="3600" b="0" i="1" smtClean="0">
                              <a:latin typeface="Cambria Math" panose="02040503050406030204" pitchFamily="18" charset="0"/>
                              <a:ea typeface="Cambria Math" panose="02040503050406030204" pitchFamily="18" charset="0"/>
                            </a:rPr>
                            <m:t>𝑘</m:t>
                          </m:r>
                        </m:sub>
                      </m:sSub>
                      <m:r>
                        <a:rPr lang="en-GB" sz="3600" b="0" i="1" smtClean="0">
                          <a:latin typeface="Cambria Math" panose="02040503050406030204" pitchFamily="18" charset="0"/>
                          <a:ea typeface="Cambria Math" panose="02040503050406030204" pitchFamily="18" charset="0"/>
                        </a:rPr>
                        <m:t>+∆</m:t>
                      </m:r>
                      <m:sSub>
                        <m:sSubPr>
                          <m:ctrlPr>
                            <a:rPr lang="en-GB" sz="3600" b="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𝐸</m:t>
                          </m:r>
                        </m:e>
                        <m:sub>
                          <m:r>
                            <a:rPr lang="en-GB" sz="3600" b="0" i="1" smtClean="0">
                              <a:latin typeface="Cambria Math" panose="02040503050406030204" pitchFamily="18" charset="0"/>
                              <a:ea typeface="Cambria Math" panose="02040503050406030204" pitchFamily="18" charset="0"/>
                            </a:rPr>
                            <m:t>𝑝</m:t>
                          </m:r>
                        </m:sub>
                      </m:sSub>
                      <m:r>
                        <a:rPr lang="en-GB" sz="3600" b="0" i="1" smtClean="0">
                          <a:latin typeface="Cambria Math" panose="02040503050406030204" pitchFamily="18" charset="0"/>
                          <a:ea typeface="Cambria Math" panose="02040503050406030204" pitchFamily="18" charset="0"/>
                        </a:rPr>
                        <m:t>=</m:t>
                      </m:r>
                      <m:sSub>
                        <m:sSubPr>
                          <m:ctrlPr>
                            <a:rPr lang="en-GB" sz="3600" b="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𝑊</m:t>
                          </m:r>
                        </m:e>
                        <m:sub>
                          <m:r>
                            <a:rPr lang="en-GB" sz="3600" b="0" i="1" smtClean="0">
                              <a:latin typeface="Cambria Math" panose="02040503050406030204" pitchFamily="18" charset="0"/>
                              <a:ea typeface="Cambria Math" panose="02040503050406030204" pitchFamily="18" charset="0"/>
                            </a:rPr>
                            <m:t>𝑜𝑡ℎ𝑒𝑟</m:t>
                          </m:r>
                        </m:sub>
                      </m:sSub>
                    </m:oMath>
                  </m:oMathPara>
                </a14:m>
                <a:endParaRPr lang="en-US" sz="3600" dirty="0"/>
              </a:p>
            </p:txBody>
          </p:sp>
        </mc:Choice>
        <mc:Fallback>
          <p:sp>
            <p:nvSpPr>
              <p:cNvPr id="5" name="TextBox 4"/>
              <p:cNvSpPr txBox="1">
                <a:spLocks noRot="1" noChangeAspect="1" noMove="1" noResize="1" noEditPoints="1" noAdjustHandles="1" noChangeArrowheads="1" noChangeShapeType="1" noTextEdit="1"/>
              </p:cNvSpPr>
              <p:nvPr/>
            </p:nvSpPr>
            <p:spPr>
              <a:xfrm>
                <a:off x="1619672" y="980728"/>
                <a:ext cx="5620385" cy="596766"/>
              </a:xfrm>
              <a:prstGeom prst="rect">
                <a:avLst/>
              </a:prstGeom>
              <a:blipFill rotWithShape="1">
                <a:blip r:embed="rId1"/>
                <a:stretch>
                  <a:fillRect l="-8" t="-48" r="-1484" b="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1619672" y="1846729"/>
                <a:ext cx="4943789" cy="5967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ea typeface="Cambria Math" panose="02040503050406030204" pitchFamily="18" charset="0"/>
                        </a:rPr>
                        <m:t>∆</m:t>
                      </m:r>
                      <m:sSub>
                        <m:sSubPr>
                          <m:ctrlPr>
                            <a:rPr lang="en-GB" sz="3600" b="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𝐸</m:t>
                          </m:r>
                        </m:e>
                        <m:sub>
                          <m:r>
                            <a:rPr lang="en-GB" sz="3600" b="0" i="1" smtClean="0">
                              <a:latin typeface="Cambria Math" panose="02040503050406030204" pitchFamily="18" charset="0"/>
                              <a:ea typeface="Cambria Math" panose="02040503050406030204" pitchFamily="18" charset="0"/>
                            </a:rPr>
                            <m:t>𝑘</m:t>
                          </m:r>
                        </m:sub>
                      </m:sSub>
                      <m:r>
                        <a:rPr lang="en-GB" sz="3600" b="0" i="1" smtClean="0">
                          <a:latin typeface="Cambria Math" panose="02040503050406030204" pitchFamily="18" charset="0"/>
                          <a:ea typeface="Cambria Math" panose="02040503050406030204" pitchFamily="18" charset="0"/>
                        </a:rPr>
                        <m:t>+∆</m:t>
                      </m:r>
                      <m:sSub>
                        <m:sSubPr>
                          <m:ctrlPr>
                            <a:rPr lang="en-GB" sz="3600" b="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𝐸</m:t>
                          </m:r>
                        </m:e>
                        <m:sub>
                          <m:r>
                            <a:rPr lang="en-GB" sz="3600" b="0" i="1" smtClean="0">
                              <a:latin typeface="Cambria Math" panose="02040503050406030204" pitchFamily="18" charset="0"/>
                              <a:ea typeface="Cambria Math" panose="02040503050406030204" pitchFamily="18" charset="0"/>
                            </a:rPr>
                            <m:t>𝑝</m:t>
                          </m:r>
                        </m:sub>
                      </m:sSub>
                      <m:r>
                        <a:rPr lang="en-GB" sz="3600" b="0" i="1" smtClean="0">
                          <a:latin typeface="Cambria Math" panose="02040503050406030204" pitchFamily="18" charset="0"/>
                          <a:ea typeface="Cambria Math" panose="02040503050406030204" pitchFamily="18" charset="0"/>
                        </a:rPr>
                        <m:t>−</m:t>
                      </m:r>
                      <m:sSub>
                        <m:sSubPr>
                          <m:ctrlPr>
                            <a:rPr lang="en-GB" sz="3600" b="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𝑊</m:t>
                          </m:r>
                        </m:e>
                        <m:sub>
                          <m:r>
                            <a:rPr lang="en-GB" sz="3600" b="0" i="1" smtClean="0">
                              <a:latin typeface="Cambria Math" panose="02040503050406030204" pitchFamily="18" charset="0"/>
                              <a:ea typeface="Cambria Math" panose="02040503050406030204" pitchFamily="18" charset="0"/>
                            </a:rPr>
                            <m:t>𝑜𝑡ℎ𝑒𝑟</m:t>
                          </m:r>
                        </m:sub>
                      </m:sSub>
                      <m:r>
                        <a:rPr lang="en-GB" sz="3600" b="0" i="1" smtClean="0">
                          <a:latin typeface="Cambria Math" panose="02040503050406030204" pitchFamily="18" charset="0"/>
                          <a:ea typeface="Cambria Math" panose="02040503050406030204" pitchFamily="18" charset="0"/>
                        </a:rPr>
                        <m:t>=</m:t>
                      </m:r>
                      <m:r>
                        <a:rPr lang="en-GB" sz="3600" b="0" i="1" smtClean="0">
                          <a:latin typeface="Cambria Math" panose="02040503050406030204" pitchFamily="18" charset="0"/>
                          <a:ea typeface="Cambria Math" panose="02040503050406030204" pitchFamily="18" charset="0"/>
                        </a:rPr>
                        <m:t>0</m:t>
                      </m:r>
                    </m:oMath>
                  </m:oMathPara>
                </a14:m>
                <a:endParaRPr lang="en-US" sz="3600" dirty="0"/>
              </a:p>
            </p:txBody>
          </p:sp>
        </mc:Choice>
        <mc:Fallback>
          <p:sp>
            <p:nvSpPr>
              <p:cNvPr id="6" name="TextBox 5"/>
              <p:cNvSpPr txBox="1">
                <a:spLocks noRot="1" noChangeAspect="1" noMove="1" noResize="1" noEditPoints="1" noAdjustHandles="1" noChangeArrowheads="1" noChangeShapeType="1" noTextEdit="1"/>
              </p:cNvSpPr>
              <p:nvPr/>
            </p:nvSpPr>
            <p:spPr>
              <a:xfrm>
                <a:off x="1619672" y="1846729"/>
                <a:ext cx="4943789" cy="596766"/>
              </a:xfrm>
              <a:prstGeom prst="rect">
                <a:avLst/>
              </a:prstGeom>
              <a:blipFill rotWithShape="1">
                <a:blip r:embed="rId2"/>
                <a:stretch>
                  <a:fillRect l="-9" t="-25" r="-1655" b="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1619671" y="2846117"/>
                <a:ext cx="4697953" cy="5967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solidFill>
                            <a:srgbClr val="FF0000"/>
                          </a:solidFill>
                          <a:latin typeface="Cambria Math" panose="02040503050406030204" pitchFamily="18" charset="0"/>
                          <a:ea typeface="Cambria Math" panose="02040503050406030204" pitchFamily="18" charset="0"/>
                        </a:rPr>
                        <m:t>∆</m:t>
                      </m:r>
                      <m:sSub>
                        <m:sSubPr>
                          <m:ctrlPr>
                            <a:rPr lang="en-GB" sz="3600" b="0" i="1" smtClean="0">
                              <a:solidFill>
                                <a:srgbClr val="FF0000"/>
                              </a:solidFill>
                              <a:latin typeface="Cambria Math" panose="02040503050406030204" pitchFamily="18" charset="0"/>
                              <a:ea typeface="Cambria Math" panose="02040503050406030204" pitchFamily="18" charset="0"/>
                            </a:rPr>
                          </m:ctrlPr>
                        </m:sSubPr>
                        <m:e>
                          <m:r>
                            <a:rPr lang="en-GB" sz="3600" b="0" i="1" smtClean="0">
                              <a:solidFill>
                                <a:srgbClr val="FF0000"/>
                              </a:solidFill>
                              <a:latin typeface="Cambria Math" panose="02040503050406030204" pitchFamily="18" charset="0"/>
                              <a:ea typeface="Cambria Math" panose="02040503050406030204" pitchFamily="18" charset="0"/>
                            </a:rPr>
                            <m:t>𝐸</m:t>
                          </m:r>
                        </m:e>
                        <m:sub>
                          <m:r>
                            <a:rPr lang="en-GB" sz="3600" b="0" i="1" smtClean="0">
                              <a:solidFill>
                                <a:srgbClr val="FF0000"/>
                              </a:solidFill>
                              <a:latin typeface="Cambria Math" panose="02040503050406030204" pitchFamily="18" charset="0"/>
                              <a:ea typeface="Cambria Math" panose="02040503050406030204" pitchFamily="18" charset="0"/>
                            </a:rPr>
                            <m:t>𝑘</m:t>
                          </m:r>
                        </m:sub>
                      </m:sSub>
                      <m:r>
                        <a:rPr lang="en-GB" sz="3600" b="0" i="1" smtClean="0">
                          <a:solidFill>
                            <a:srgbClr val="FF0000"/>
                          </a:solidFill>
                          <a:latin typeface="Cambria Math" panose="02040503050406030204" pitchFamily="18" charset="0"/>
                          <a:ea typeface="Cambria Math" panose="02040503050406030204" pitchFamily="18" charset="0"/>
                        </a:rPr>
                        <m:t>+∆</m:t>
                      </m:r>
                      <m:sSub>
                        <m:sSubPr>
                          <m:ctrlPr>
                            <a:rPr lang="en-GB" sz="3600" b="0" i="1" smtClean="0">
                              <a:solidFill>
                                <a:srgbClr val="FF0000"/>
                              </a:solidFill>
                              <a:latin typeface="Cambria Math" panose="02040503050406030204" pitchFamily="18" charset="0"/>
                              <a:ea typeface="Cambria Math" panose="02040503050406030204" pitchFamily="18" charset="0"/>
                            </a:rPr>
                          </m:ctrlPr>
                        </m:sSubPr>
                        <m:e>
                          <m:r>
                            <a:rPr lang="en-GB" sz="3600" b="0" i="1" smtClean="0">
                              <a:solidFill>
                                <a:srgbClr val="FF0000"/>
                              </a:solidFill>
                              <a:latin typeface="Cambria Math" panose="02040503050406030204" pitchFamily="18" charset="0"/>
                              <a:ea typeface="Cambria Math" panose="02040503050406030204" pitchFamily="18" charset="0"/>
                            </a:rPr>
                            <m:t>𝐸</m:t>
                          </m:r>
                        </m:e>
                        <m:sub>
                          <m:r>
                            <a:rPr lang="en-GB" sz="3600" b="0" i="1" smtClean="0">
                              <a:solidFill>
                                <a:srgbClr val="FF0000"/>
                              </a:solidFill>
                              <a:latin typeface="Cambria Math" panose="02040503050406030204" pitchFamily="18" charset="0"/>
                              <a:ea typeface="Cambria Math" panose="02040503050406030204" pitchFamily="18" charset="0"/>
                            </a:rPr>
                            <m:t>𝑝</m:t>
                          </m:r>
                        </m:sub>
                      </m:sSub>
                      <m:r>
                        <a:rPr lang="en-GB" sz="3600" b="0" i="1" smtClean="0">
                          <a:solidFill>
                            <a:srgbClr val="FF0000"/>
                          </a:solidFill>
                          <a:latin typeface="Cambria Math" panose="02040503050406030204" pitchFamily="18" charset="0"/>
                          <a:ea typeface="Cambria Math" panose="02040503050406030204" pitchFamily="18" charset="0"/>
                        </a:rPr>
                        <m:t>+∆</m:t>
                      </m:r>
                      <m:sSub>
                        <m:sSubPr>
                          <m:ctrlPr>
                            <a:rPr lang="en-GB" sz="3600" b="0" i="1" smtClean="0">
                              <a:solidFill>
                                <a:srgbClr val="FF0000"/>
                              </a:solidFill>
                              <a:latin typeface="Cambria Math" panose="02040503050406030204" pitchFamily="18" charset="0"/>
                              <a:ea typeface="Cambria Math" panose="02040503050406030204" pitchFamily="18" charset="0"/>
                            </a:rPr>
                          </m:ctrlPr>
                        </m:sSubPr>
                        <m:e>
                          <m:r>
                            <a:rPr lang="en-GB" sz="3600" b="0" i="1" smtClean="0">
                              <a:solidFill>
                                <a:srgbClr val="FF0000"/>
                              </a:solidFill>
                              <a:latin typeface="Cambria Math" panose="02040503050406030204" pitchFamily="18" charset="0"/>
                              <a:ea typeface="Cambria Math" panose="02040503050406030204" pitchFamily="18" charset="0"/>
                            </a:rPr>
                            <m:t>𝑈</m:t>
                          </m:r>
                        </m:e>
                        <m:sub>
                          <m:r>
                            <a:rPr lang="en-GB" sz="3600" b="0" i="1" smtClean="0">
                              <a:solidFill>
                                <a:srgbClr val="FF0000"/>
                              </a:solidFill>
                              <a:latin typeface="Cambria Math" panose="02040503050406030204" pitchFamily="18" charset="0"/>
                              <a:ea typeface="Cambria Math" panose="02040503050406030204" pitchFamily="18" charset="0"/>
                            </a:rPr>
                            <m:t>𝑖𝑛𝑡</m:t>
                          </m:r>
                        </m:sub>
                      </m:sSub>
                      <m:r>
                        <a:rPr lang="en-GB" sz="3600" b="0" i="1" smtClean="0">
                          <a:solidFill>
                            <a:srgbClr val="FF0000"/>
                          </a:solidFill>
                          <a:latin typeface="Cambria Math" panose="02040503050406030204" pitchFamily="18" charset="0"/>
                          <a:ea typeface="Cambria Math" panose="02040503050406030204" pitchFamily="18" charset="0"/>
                        </a:rPr>
                        <m:t>=</m:t>
                      </m:r>
                      <m:r>
                        <a:rPr lang="en-GB" sz="3600" b="0" i="1" smtClean="0">
                          <a:solidFill>
                            <a:srgbClr val="FF0000"/>
                          </a:solidFill>
                          <a:latin typeface="Cambria Math" panose="02040503050406030204" pitchFamily="18" charset="0"/>
                          <a:ea typeface="MS Mincho" charset="0"/>
                          <a:cs typeface="Cambria Math" panose="02040503050406030204" pitchFamily="18" charset="0"/>
                        </a:rPr>
                        <m:t>0</m:t>
                      </m:r>
                    </m:oMath>
                  </m:oMathPara>
                </a14:m>
                <a:endParaRPr lang="en-GB" sz="3600" b="0" i="1" dirty="0" smtClean="0">
                  <a:solidFill>
                    <a:srgbClr val="FF0000"/>
                  </a:solidFill>
                  <a:latin typeface="Cambria Math" panose="02040503050406030204" pitchFamily="18" charset="0"/>
                  <a:ea typeface="MS Mincho" charset="0"/>
                  <a:cs typeface="Cambria Math" panose="02040503050406030204" pitchFamily="18"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1619671" y="2846117"/>
                <a:ext cx="4697953" cy="596766"/>
              </a:xfrm>
              <a:prstGeom prst="rect">
                <a:avLst/>
              </a:prstGeom>
              <a:blipFill rotWithShape="1">
                <a:blip r:embed="rId3"/>
                <a:stretch>
                  <a:fillRect l="-9" t="-8" r="-1487" b="92"/>
                </a:stretch>
              </a:blipFill>
            </p:spPr>
            <p:txBody>
              <a:bodyPr/>
              <a:lstStyle/>
              <a:p>
                <a:r>
                  <a:rPr lang="zh-CN" altLang="en-US">
                    <a:noFill/>
                  </a:rPr>
                  <a:t> </a:t>
                </a:r>
              </a:p>
            </p:txBody>
          </p:sp>
        </mc:Fallback>
      </mc:AlternateContent>
      <p:sp>
        <p:nvSpPr>
          <p:cNvPr id="8" name="TextBox 7"/>
          <p:cNvSpPr txBox="1"/>
          <p:nvPr/>
        </p:nvSpPr>
        <p:spPr>
          <a:xfrm>
            <a:off x="511084" y="3563064"/>
            <a:ext cx="806631" cy="369332"/>
          </a:xfrm>
          <a:prstGeom prst="rect">
            <a:avLst/>
          </a:prstGeom>
          <a:noFill/>
        </p:spPr>
        <p:txBody>
          <a:bodyPr wrap="none" rtlCol="0">
            <a:spAutoFit/>
          </a:bodyPr>
          <a:lstStyle/>
          <a:p>
            <a:r>
              <a:rPr lang="en-GB" dirty="0"/>
              <a:t>where </a:t>
            </a:r>
            <a:endParaRPr lang="en-US" dirty="0"/>
          </a:p>
        </p:txBody>
      </p:sp>
      <mc:AlternateContent xmlns:mc="http://schemas.openxmlformats.org/markup-compatibility/2006">
        <mc:Choice xmlns:a14="http://schemas.microsoft.com/office/drawing/2010/main" Requires="a14">
          <p:sp>
            <p:nvSpPr>
              <p:cNvPr id="9" name="TextBox 8"/>
              <p:cNvSpPr txBox="1"/>
              <p:nvPr/>
            </p:nvSpPr>
            <p:spPr>
              <a:xfrm>
                <a:off x="1299459" y="3611517"/>
                <a:ext cx="7713778" cy="369332"/>
              </a:xfrm>
              <a:prstGeom prst="rect">
                <a:avLst/>
              </a:prstGeom>
              <a:noFill/>
            </p:spPr>
            <p:txBody>
              <a:bodyPr wrap="none" lIns="0" tIns="0" rIns="0" bIns="0" rtlCol="0">
                <a:spAutoFit/>
              </a:bodyPr>
              <a:lstStyle/>
              <a:p>
                <a14:m>
                  <m:oMath xmlns:m="http://schemas.openxmlformats.org/officeDocument/2006/math">
                    <m:r>
                      <a:rPr lang="en-US" sz="2400" i="1"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𝑈</m:t>
                        </m:r>
                      </m:e>
                      <m:sub>
                        <m:r>
                          <a:rPr lang="en-GB" sz="2400" b="0" i="1" smtClean="0">
                            <a:latin typeface="Cambria Math" panose="02040503050406030204" pitchFamily="18" charset="0"/>
                            <a:ea typeface="Cambria Math" panose="02040503050406030204" pitchFamily="18" charset="0"/>
                          </a:rPr>
                          <m:t>𝑖𝑛𝑡</m:t>
                        </m:r>
                      </m:sub>
                    </m:sSub>
                    <m:r>
                      <a:rPr lang="en-GB" sz="2400" b="0" i="1" smtClean="0">
                        <a:latin typeface="Cambria Math" panose="02040503050406030204" pitchFamily="18" charset="0"/>
                        <a:ea typeface="Cambria Math" panose="02040503050406030204" pitchFamily="18" charset="0"/>
                      </a:rPr>
                      <m:t>=−</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𝑊</m:t>
                        </m:r>
                      </m:e>
                      <m:sub>
                        <m:r>
                          <a:rPr lang="en-GB" sz="2400" b="0" i="1" smtClean="0">
                            <a:latin typeface="Cambria Math" panose="02040503050406030204" pitchFamily="18" charset="0"/>
                            <a:ea typeface="Cambria Math" panose="02040503050406030204" pitchFamily="18" charset="0"/>
                          </a:rPr>
                          <m:t>𝑜𝑡ℎ𝑒𝑟</m:t>
                        </m:r>
                      </m:sub>
                    </m:sSub>
                    <m:r>
                      <a:rPr lang="en-GB" sz="2400" b="0" i="1" smtClean="0">
                        <a:latin typeface="Cambria Math" panose="02040503050406030204" pitchFamily="18" charset="0"/>
                        <a:ea typeface="Cambria Math" panose="02040503050406030204" pitchFamily="18" charset="0"/>
                      </a:rPr>
                      <m:t> </m:t>
                    </m:r>
                  </m:oMath>
                </a14:m>
                <a:r>
                  <a:rPr lang="en-US" sz="2400" dirty="0"/>
                  <a:t> is the change of internal energy of the body</a:t>
                </a:r>
                <a:endParaRPr lang="en-US" sz="2400" dirty="0"/>
              </a:p>
            </p:txBody>
          </p:sp>
        </mc:Choice>
        <mc:Fallback>
          <p:sp>
            <p:nvSpPr>
              <p:cNvPr id="9" name="TextBox 8"/>
              <p:cNvSpPr txBox="1">
                <a:spLocks noRot="1" noChangeAspect="1" noMove="1" noResize="1" noEditPoints="1" noAdjustHandles="1" noChangeArrowheads="1" noChangeShapeType="1" noTextEdit="1"/>
              </p:cNvSpPr>
              <p:nvPr/>
            </p:nvSpPr>
            <p:spPr>
              <a:xfrm>
                <a:off x="1299459" y="3611517"/>
                <a:ext cx="7713778" cy="369332"/>
              </a:xfrm>
              <a:prstGeom prst="rect">
                <a:avLst/>
              </a:prstGeom>
              <a:blipFill rotWithShape="1">
                <a:blip r:embed="rId4"/>
                <a:stretch>
                  <a:fillRect l="-3" t="-74" r="-592" b="9"/>
                </a:stretch>
              </a:blipFill>
            </p:spPr>
            <p:txBody>
              <a:bodyPr/>
              <a:lstStyle/>
              <a:p>
                <a:r>
                  <a:rPr lang="zh-CN" altLang="en-US">
                    <a:noFill/>
                  </a:rPr>
                  <a:t> </a:t>
                </a:r>
              </a:p>
            </p:txBody>
          </p:sp>
        </mc:Fallback>
      </mc:AlternateContent>
      <p:sp>
        <p:nvSpPr>
          <p:cNvPr id="11" name="TextBox 10"/>
          <p:cNvSpPr txBox="1"/>
          <p:nvPr/>
        </p:nvSpPr>
        <p:spPr>
          <a:xfrm flipH="1">
            <a:off x="6391299" y="2745512"/>
            <a:ext cx="2304253" cy="922020"/>
          </a:xfrm>
          <a:prstGeom prst="rect">
            <a:avLst/>
          </a:prstGeom>
          <a:noFill/>
        </p:spPr>
        <p:txBody>
          <a:bodyPr wrap="square" rtlCol="0">
            <a:spAutoFit/>
          </a:bodyPr>
          <a:lstStyle/>
          <a:p>
            <a:r>
              <a:rPr lang="en-GB" dirty="0"/>
              <a:t>law of conservation of energy</a:t>
            </a:r>
            <a:r>
              <a:rPr lang="zh-CN" altLang="en-GB" dirty="0"/>
              <a:t>（能量守恒定律）</a:t>
            </a:r>
            <a:r>
              <a:rPr lang="en-GB" dirty="0"/>
              <a:t>, </a:t>
            </a:r>
            <a:r>
              <a:rPr lang="en-GB" dirty="0">
                <a:solidFill>
                  <a:srgbClr val="FF0000"/>
                </a:solidFill>
              </a:rPr>
              <a:t>to remember !</a:t>
            </a:r>
            <a:endParaRPr lang="en-US" dirty="0">
              <a:solidFill>
                <a:srgbClr val="FF0000"/>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1172096" y="2504959"/>
            <a:ext cx="5201891" cy="10023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299459" y="4192251"/>
            <a:ext cx="7713778" cy="19029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26059"/>
            <a:ext cx="8229600" cy="1143000"/>
          </a:xfrm>
        </p:spPr>
        <p:txBody>
          <a:bodyPr/>
          <a:lstStyle/>
          <a:p>
            <a:r>
              <a:rPr lang="en-GB" sz="4000" dirty="0"/>
              <a:t>The law of conservation of energy</a:t>
            </a:r>
            <a:endParaRPr lang="en-US" sz="40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1619672" y="980728"/>
                <a:ext cx="5620385" cy="5967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sSub>
                        <m:sSubPr>
                          <m:ctrlPr>
                            <a:rPr lang="en-US" sz="360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𝐸</m:t>
                          </m:r>
                        </m:e>
                        <m:sub>
                          <m:r>
                            <a:rPr lang="en-GB" sz="3600" b="0" i="1" smtClean="0">
                              <a:latin typeface="Cambria Math" panose="02040503050406030204" pitchFamily="18" charset="0"/>
                              <a:ea typeface="Cambria Math" panose="02040503050406030204" pitchFamily="18" charset="0"/>
                            </a:rPr>
                            <m:t>𝑚</m:t>
                          </m:r>
                        </m:sub>
                      </m:sSub>
                      <m:r>
                        <a:rPr lang="en-GB" sz="3600" b="0" i="1" smtClean="0">
                          <a:latin typeface="Cambria Math" panose="02040503050406030204" pitchFamily="18" charset="0"/>
                          <a:ea typeface="Cambria Math" panose="02040503050406030204" pitchFamily="18" charset="0"/>
                        </a:rPr>
                        <m:t>=∆</m:t>
                      </m:r>
                      <m:sSub>
                        <m:sSubPr>
                          <m:ctrlPr>
                            <a:rPr lang="en-GB" sz="3600" b="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𝐸</m:t>
                          </m:r>
                        </m:e>
                        <m:sub>
                          <m:r>
                            <a:rPr lang="en-GB" sz="3600" b="0" i="1" smtClean="0">
                              <a:latin typeface="Cambria Math" panose="02040503050406030204" pitchFamily="18" charset="0"/>
                              <a:ea typeface="Cambria Math" panose="02040503050406030204" pitchFamily="18" charset="0"/>
                            </a:rPr>
                            <m:t>𝑘</m:t>
                          </m:r>
                        </m:sub>
                      </m:sSub>
                      <m:r>
                        <a:rPr lang="en-GB" sz="3600" b="0" i="1" smtClean="0">
                          <a:latin typeface="Cambria Math" panose="02040503050406030204" pitchFamily="18" charset="0"/>
                          <a:ea typeface="Cambria Math" panose="02040503050406030204" pitchFamily="18" charset="0"/>
                        </a:rPr>
                        <m:t>+∆</m:t>
                      </m:r>
                      <m:sSub>
                        <m:sSubPr>
                          <m:ctrlPr>
                            <a:rPr lang="en-GB" sz="3600" b="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𝐸</m:t>
                          </m:r>
                        </m:e>
                        <m:sub>
                          <m:r>
                            <a:rPr lang="en-GB" sz="3600" b="0" i="1" smtClean="0">
                              <a:latin typeface="Cambria Math" panose="02040503050406030204" pitchFamily="18" charset="0"/>
                              <a:ea typeface="Cambria Math" panose="02040503050406030204" pitchFamily="18" charset="0"/>
                            </a:rPr>
                            <m:t>𝑝</m:t>
                          </m:r>
                        </m:sub>
                      </m:sSub>
                      <m:r>
                        <a:rPr lang="en-GB" sz="3600" b="0" i="1" smtClean="0">
                          <a:latin typeface="Cambria Math" panose="02040503050406030204" pitchFamily="18" charset="0"/>
                          <a:ea typeface="Cambria Math" panose="02040503050406030204" pitchFamily="18" charset="0"/>
                        </a:rPr>
                        <m:t>=</m:t>
                      </m:r>
                      <m:sSub>
                        <m:sSubPr>
                          <m:ctrlPr>
                            <a:rPr lang="en-GB" sz="3600" b="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𝑊</m:t>
                          </m:r>
                        </m:e>
                        <m:sub>
                          <m:r>
                            <a:rPr lang="en-GB" sz="3600" b="0" i="1" smtClean="0">
                              <a:latin typeface="Cambria Math" panose="02040503050406030204" pitchFamily="18" charset="0"/>
                              <a:ea typeface="Cambria Math" panose="02040503050406030204" pitchFamily="18" charset="0"/>
                            </a:rPr>
                            <m:t>𝑜𝑡ℎ𝑒𝑟</m:t>
                          </m:r>
                        </m:sub>
                      </m:sSub>
                    </m:oMath>
                  </m:oMathPara>
                </a14:m>
                <a:endParaRPr lang="en-US" sz="3600" dirty="0"/>
              </a:p>
            </p:txBody>
          </p:sp>
        </mc:Choice>
        <mc:Fallback>
          <p:sp>
            <p:nvSpPr>
              <p:cNvPr id="5" name="TextBox 4"/>
              <p:cNvSpPr txBox="1">
                <a:spLocks noRot="1" noChangeAspect="1" noMove="1" noResize="1" noEditPoints="1" noAdjustHandles="1" noChangeArrowheads="1" noChangeShapeType="1" noTextEdit="1"/>
              </p:cNvSpPr>
              <p:nvPr/>
            </p:nvSpPr>
            <p:spPr>
              <a:xfrm>
                <a:off x="1619672" y="980728"/>
                <a:ext cx="5620385" cy="596766"/>
              </a:xfrm>
              <a:prstGeom prst="rect">
                <a:avLst/>
              </a:prstGeom>
              <a:blipFill rotWithShape="1">
                <a:blip r:embed="rId1"/>
                <a:stretch>
                  <a:fillRect l="-8" t="-48" r="-1484" b="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1619672" y="1846729"/>
                <a:ext cx="4943789" cy="5967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ea typeface="Cambria Math" panose="02040503050406030204" pitchFamily="18" charset="0"/>
                        </a:rPr>
                        <m:t>∆</m:t>
                      </m:r>
                      <m:sSub>
                        <m:sSubPr>
                          <m:ctrlPr>
                            <a:rPr lang="en-GB" sz="3600" b="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𝐸</m:t>
                          </m:r>
                        </m:e>
                        <m:sub>
                          <m:r>
                            <a:rPr lang="en-GB" sz="3600" b="0" i="1" smtClean="0">
                              <a:latin typeface="Cambria Math" panose="02040503050406030204" pitchFamily="18" charset="0"/>
                              <a:ea typeface="Cambria Math" panose="02040503050406030204" pitchFamily="18" charset="0"/>
                            </a:rPr>
                            <m:t>𝑘</m:t>
                          </m:r>
                        </m:sub>
                      </m:sSub>
                      <m:r>
                        <a:rPr lang="en-GB" sz="3600" b="0" i="1" smtClean="0">
                          <a:latin typeface="Cambria Math" panose="02040503050406030204" pitchFamily="18" charset="0"/>
                          <a:ea typeface="Cambria Math" panose="02040503050406030204" pitchFamily="18" charset="0"/>
                        </a:rPr>
                        <m:t>+∆</m:t>
                      </m:r>
                      <m:sSub>
                        <m:sSubPr>
                          <m:ctrlPr>
                            <a:rPr lang="en-GB" sz="3600" b="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𝐸</m:t>
                          </m:r>
                        </m:e>
                        <m:sub>
                          <m:r>
                            <a:rPr lang="en-GB" sz="3600" b="0" i="1" smtClean="0">
                              <a:latin typeface="Cambria Math" panose="02040503050406030204" pitchFamily="18" charset="0"/>
                              <a:ea typeface="Cambria Math" panose="02040503050406030204" pitchFamily="18" charset="0"/>
                            </a:rPr>
                            <m:t>𝑝</m:t>
                          </m:r>
                        </m:sub>
                      </m:sSub>
                      <m:r>
                        <a:rPr lang="en-GB" sz="3600" b="0" i="1" smtClean="0">
                          <a:latin typeface="Cambria Math" panose="02040503050406030204" pitchFamily="18" charset="0"/>
                          <a:ea typeface="Cambria Math" panose="02040503050406030204" pitchFamily="18" charset="0"/>
                        </a:rPr>
                        <m:t>−</m:t>
                      </m:r>
                      <m:sSub>
                        <m:sSubPr>
                          <m:ctrlPr>
                            <a:rPr lang="en-GB" sz="3600" b="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𝑊</m:t>
                          </m:r>
                        </m:e>
                        <m:sub>
                          <m:r>
                            <a:rPr lang="en-GB" sz="3600" b="0" i="1" smtClean="0">
                              <a:latin typeface="Cambria Math" panose="02040503050406030204" pitchFamily="18" charset="0"/>
                              <a:ea typeface="Cambria Math" panose="02040503050406030204" pitchFamily="18" charset="0"/>
                            </a:rPr>
                            <m:t>𝑜𝑡ℎ𝑒𝑟</m:t>
                          </m:r>
                        </m:sub>
                      </m:sSub>
                      <m:r>
                        <a:rPr lang="en-GB" sz="3600" b="0" i="1" smtClean="0">
                          <a:latin typeface="Cambria Math" panose="02040503050406030204" pitchFamily="18" charset="0"/>
                          <a:ea typeface="Cambria Math" panose="02040503050406030204" pitchFamily="18" charset="0"/>
                        </a:rPr>
                        <m:t>=</m:t>
                      </m:r>
                      <m:r>
                        <a:rPr lang="en-GB" sz="3600" b="0" i="1" smtClean="0">
                          <a:latin typeface="Cambria Math" panose="02040503050406030204" pitchFamily="18" charset="0"/>
                          <a:ea typeface="Cambria Math" panose="02040503050406030204" pitchFamily="18" charset="0"/>
                        </a:rPr>
                        <m:t>0</m:t>
                      </m:r>
                    </m:oMath>
                  </m:oMathPara>
                </a14:m>
                <a:endParaRPr lang="en-US" sz="3600" dirty="0"/>
              </a:p>
            </p:txBody>
          </p:sp>
        </mc:Choice>
        <mc:Fallback>
          <p:sp>
            <p:nvSpPr>
              <p:cNvPr id="6" name="TextBox 5"/>
              <p:cNvSpPr txBox="1">
                <a:spLocks noRot="1" noChangeAspect="1" noMove="1" noResize="1" noEditPoints="1" noAdjustHandles="1" noChangeArrowheads="1" noChangeShapeType="1" noTextEdit="1"/>
              </p:cNvSpPr>
              <p:nvPr/>
            </p:nvSpPr>
            <p:spPr>
              <a:xfrm>
                <a:off x="1619672" y="1846729"/>
                <a:ext cx="4943789" cy="596766"/>
              </a:xfrm>
              <a:prstGeom prst="rect">
                <a:avLst/>
              </a:prstGeom>
              <a:blipFill rotWithShape="1">
                <a:blip r:embed="rId2"/>
                <a:stretch>
                  <a:fillRect l="-9" t="-25" r="-1655" b="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1619671" y="2846117"/>
                <a:ext cx="4697953" cy="5967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ea typeface="Cambria Math" panose="02040503050406030204" pitchFamily="18" charset="0"/>
                        </a:rPr>
                        <m:t>∆</m:t>
                      </m:r>
                      <m:sSub>
                        <m:sSubPr>
                          <m:ctrlPr>
                            <a:rPr lang="en-GB" sz="3600" b="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𝐸</m:t>
                          </m:r>
                        </m:e>
                        <m:sub>
                          <m:r>
                            <a:rPr lang="en-GB" sz="3600" b="0" i="1" smtClean="0">
                              <a:latin typeface="Cambria Math" panose="02040503050406030204" pitchFamily="18" charset="0"/>
                              <a:ea typeface="Cambria Math" panose="02040503050406030204" pitchFamily="18" charset="0"/>
                            </a:rPr>
                            <m:t>𝑘</m:t>
                          </m:r>
                        </m:sub>
                      </m:sSub>
                      <m:r>
                        <a:rPr lang="en-GB" sz="3600" b="0" i="1" smtClean="0">
                          <a:latin typeface="Cambria Math" panose="02040503050406030204" pitchFamily="18" charset="0"/>
                          <a:ea typeface="Cambria Math" panose="02040503050406030204" pitchFamily="18" charset="0"/>
                        </a:rPr>
                        <m:t>+∆</m:t>
                      </m:r>
                      <m:sSub>
                        <m:sSubPr>
                          <m:ctrlPr>
                            <a:rPr lang="en-GB" sz="3600" b="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𝐸</m:t>
                          </m:r>
                        </m:e>
                        <m:sub>
                          <m:r>
                            <a:rPr lang="en-GB" sz="3600" b="0" i="1" smtClean="0">
                              <a:latin typeface="Cambria Math" panose="02040503050406030204" pitchFamily="18" charset="0"/>
                              <a:ea typeface="Cambria Math" panose="02040503050406030204" pitchFamily="18" charset="0"/>
                            </a:rPr>
                            <m:t>𝑝</m:t>
                          </m:r>
                        </m:sub>
                      </m:sSub>
                      <m:r>
                        <a:rPr lang="en-GB" sz="3600" b="0" i="1" smtClean="0">
                          <a:latin typeface="Cambria Math" panose="02040503050406030204" pitchFamily="18" charset="0"/>
                          <a:ea typeface="Cambria Math" panose="02040503050406030204" pitchFamily="18" charset="0"/>
                        </a:rPr>
                        <m:t>+∆</m:t>
                      </m:r>
                      <m:sSub>
                        <m:sSubPr>
                          <m:ctrlPr>
                            <a:rPr lang="en-GB" sz="3600" b="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𝑈</m:t>
                          </m:r>
                        </m:e>
                        <m:sub>
                          <m:r>
                            <a:rPr lang="en-GB" sz="3600" b="0" i="1" smtClean="0">
                              <a:latin typeface="Cambria Math" panose="02040503050406030204" pitchFamily="18" charset="0"/>
                              <a:ea typeface="Cambria Math" panose="02040503050406030204" pitchFamily="18" charset="0"/>
                            </a:rPr>
                            <m:t>𝑖𝑛𝑡</m:t>
                          </m:r>
                        </m:sub>
                      </m:sSub>
                      <m:r>
                        <a:rPr lang="en-GB" sz="3600" b="0" i="1" smtClean="0">
                          <a:latin typeface="Cambria Math" panose="02040503050406030204" pitchFamily="18" charset="0"/>
                          <a:ea typeface="Cambria Math" panose="02040503050406030204" pitchFamily="18" charset="0"/>
                        </a:rPr>
                        <m:t>=</m:t>
                      </m:r>
                      <m:r>
                        <a:rPr lang="en-GB" sz="3600" b="0" i="1" smtClean="0">
                          <a:latin typeface="Cambria Math" panose="02040503050406030204" pitchFamily="18" charset="0"/>
                          <a:ea typeface="Cambria Math" panose="02040503050406030204" pitchFamily="18" charset="0"/>
                        </a:rPr>
                        <m:t>0</m:t>
                      </m:r>
                    </m:oMath>
                  </m:oMathPara>
                </a14:m>
                <a:endParaRPr lang="en-US" sz="3600" dirty="0"/>
              </a:p>
            </p:txBody>
          </p:sp>
        </mc:Choice>
        <mc:Fallback>
          <p:sp>
            <p:nvSpPr>
              <p:cNvPr id="7" name="TextBox 6"/>
              <p:cNvSpPr txBox="1">
                <a:spLocks noRot="1" noChangeAspect="1" noMove="1" noResize="1" noEditPoints="1" noAdjustHandles="1" noChangeArrowheads="1" noChangeShapeType="1" noTextEdit="1"/>
              </p:cNvSpPr>
              <p:nvPr/>
            </p:nvSpPr>
            <p:spPr>
              <a:xfrm>
                <a:off x="1619671" y="2846117"/>
                <a:ext cx="4697953" cy="596766"/>
              </a:xfrm>
              <a:prstGeom prst="rect">
                <a:avLst/>
              </a:prstGeom>
              <a:blipFill rotWithShape="1">
                <a:blip r:embed="rId3"/>
                <a:stretch>
                  <a:fillRect l="-9" t="-8" r="-1487" b="92"/>
                </a:stretch>
              </a:blipFill>
            </p:spPr>
            <p:txBody>
              <a:bodyPr/>
              <a:lstStyle/>
              <a:p>
                <a:r>
                  <a:rPr lang="zh-CN" altLang="en-US">
                    <a:noFill/>
                  </a:rPr>
                  <a:t> </a:t>
                </a:r>
              </a:p>
            </p:txBody>
          </p:sp>
        </mc:Fallback>
      </mc:AlternateContent>
      <p:sp>
        <p:nvSpPr>
          <p:cNvPr id="3" name="Right Arrow 2"/>
          <p:cNvSpPr/>
          <p:nvPr/>
        </p:nvSpPr>
        <p:spPr>
          <a:xfrm>
            <a:off x="493067" y="4192251"/>
            <a:ext cx="607804" cy="598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 name="TextBox 7"/>
          <p:cNvSpPr txBox="1"/>
          <p:nvPr/>
        </p:nvSpPr>
        <p:spPr>
          <a:xfrm>
            <a:off x="511084" y="3563064"/>
            <a:ext cx="806631" cy="369332"/>
          </a:xfrm>
          <a:prstGeom prst="rect">
            <a:avLst/>
          </a:prstGeom>
          <a:noFill/>
        </p:spPr>
        <p:txBody>
          <a:bodyPr wrap="none" rtlCol="0">
            <a:spAutoFit/>
          </a:bodyPr>
          <a:lstStyle/>
          <a:p>
            <a:r>
              <a:rPr lang="en-GB" dirty="0"/>
              <a:t>where </a:t>
            </a:r>
            <a:endParaRPr lang="en-US" dirty="0"/>
          </a:p>
        </p:txBody>
      </p:sp>
      <mc:AlternateContent xmlns:mc="http://schemas.openxmlformats.org/markup-compatibility/2006">
        <mc:Choice xmlns:a14="http://schemas.microsoft.com/office/drawing/2010/main" Requires="a14">
          <p:sp>
            <p:nvSpPr>
              <p:cNvPr id="9" name="TextBox 8"/>
              <p:cNvSpPr txBox="1"/>
              <p:nvPr/>
            </p:nvSpPr>
            <p:spPr>
              <a:xfrm>
                <a:off x="1299459" y="3611517"/>
                <a:ext cx="7713778" cy="369332"/>
              </a:xfrm>
              <a:prstGeom prst="rect">
                <a:avLst/>
              </a:prstGeom>
              <a:noFill/>
            </p:spPr>
            <p:txBody>
              <a:bodyPr wrap="none" lIns="0" tIns="0" rIns="0" bIns="0" rtlCol="0">
                <a:spAutoFit/>
              </a:bodyPr>
              <a:lstStyle/>
              <a:p>
                <a14:m>
                  <m:oMath xmlns:m="http://schemas.openxmlformats.org/officeDocument/2006/math">
                    <m:r>
                      <a:rPr lang="en-US" sz="2400" i="1"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𝑈</m:t>
                        </m:r>
                      </m:e>
                      <m:sub>
                        <m:r>
                          <a:rPr lang="en-GB" sz="2400" b="0" i="1" smtClean="0">
                            <a:latin typeface="Cambria Math" panose="02040503050406030204" pitchFamily="18" charset="0"/>
                            <a:ea typeface="Cambria Math" panose="02040503050406030204" pitchFamily="18" charset="0"/>
                          </a:rPr>
                          <m:t>𝑖𝑛𝑡</m:t>
                        </m:r>
                      </m:sub>
                    </m:sSub>
                    <m:r>
                      <a:rPr lang="en-GB" sz="2400" b="0" i="1" smtClean="0">
                        <a:latin typeface="Cambria Math" panose="02040503050406030204" pitchFamily="18" charset="0"/>
                        <a:ea typeface="Cambria Math" panose="02040503050406030204" pitchFamily="18" charset="0"/>
                      </a:rPr>
                      <m:t>=−</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𝑊</m:t>
                        </m:r>
                      </m:e>
                      <m:sub>
                        <m:r>
                          <a:rPr lang="en-GB" sz="2400" b="0" i="1" smtClean="0">
                            <a:latin typeface="Cambria Math" panose="02040503050406030204" pitchFamily="18" charset="0"/>
                            <a:ea typeface="Cambria Math" panose="02040503050406030204" pitchFamily="18" charset="0"/>
                          </a:rPr>
                          <m:t>𝑜𝑡ℎ𝑒𝑟</m:t>
                        </m:r>
                      </m:sub>
                    </m:sSub>
                    <m:r>
                      <a:rPr lang="en-GB" sz="2400" b="0" i="1" smtClean="0">
                        <a:latin typeface="Cambria Math" panose="02040503050406030204" pitchFamily="18" charset="0"/>
                        <a:ea typeface="Cambria Math" panose="02040503050406030204" pitchFamily="18" charset="0"/>
                      </a:rPr>
                      <m:t> </m:t>
                    </m:r>
                  </m:oMath>
                </a14:m>
                <a:r>
                  <a:rPr lang="en-US" sz="2400" dirty="0"/>
                  <a:t> is the change of internal energy of the body</a:t>
                </a:r>
                <a:endParaRPr lang="en-US" sz="2400" dirty="0"/>
              </a:p>
            </p:txBody>
          </p:sp>
        </mc:Choice>
        <mc:Fallback>
          <p:sp>
            <p:nvSpPr>
              <p:cNvPr id="9" name="TextBox 8"/>
              <p:cNvSpPr txBox="1">
                <a:spLocks noRot="1" noChangeAspect="1" noMove="1" noResize="1" noEditPoints="1" noAdjustHandles="1" noChangeArrowheads="1" noChangeShapeType="1" noTextEdit="1"/>
              </p:cNvSpPr>
              <p:nvPr/>
            </p:nvSpPr>
            <p:spPr>
              <a:xfrm>
                <a:off x="1299459" y="3611517"/>
                <a:ext cx="7713778" cy="369332"/>
              </a:xfrm>
              <a:prstGeom prst="rect">
                <a:avLst/>
              </a:prstGeom>
              <a:blipFill rotWithShape="1">
                <a:blip r:embed="rId4"/>
                <a:stretch>
                  <a:fillRect l="-3" t="-74" r="-592"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1353332" y="4156192"/>
                <a:ext cx="7512855" cy="1967526"/>
              </a:xfrm>
              <a:prstGeom prst="rect">
                <a:avLst/>
              </a:prstGeom>
              <a:noFill/>
            </p:spPr>
            <p:txBody>
              <a:bodyPr wrap="square" rtlCol="0">
                <a:spAutoFit/>
              </a:bodyPr>
              <a:lstStyle/>
              <a:p>
                <a:r>
                  <a:rPr lang="en-GB" sz="2400" dirty="0"/>
                  <a:t>When a body interact with others by the intermediate of forces, its total energy (</a:t>
                </a:r>
                <a14:m>
                  <m:oMath xmlns:m="http://schemas.openxmlformats.org/officeDocument/2006/math">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𝐸</m:t>
                        </m:r>
                      </m:e>
                      <m:sub>
                        <m:r>
                          <a:rPr lang="en-GB" sz="2400" b="0" i="1" smtClean="0">
                            <a:latin typeface="Cambria Math" panose="02040503050406030204" pitchFamily="18" charset="0"/>
                          </a:rPr>
                          <m:t>𝑘</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𝐸</m:t>
                        </m:r>
                      </m:e>
                      <m:sub>
                        <m:r>
                          <a:rPr lang="en-GB" sz="2400" b="0" i="1" smtClean="0">
                            <a:latin typeface="Cambria Math" panose="02040503050406030204" pitchFamily="18" charset="0"/>
                          </a:rPr>
                          <m:t>𝑝</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𝑈</m:t>
                        </m:r>
                      </m:e>
                      <m:sub>
                        <m:r>
                          <a:rPr lang="en-GB" sz="2400" b="0" i="1" smtClean="0">
                            <a:latin typeface="Cambria Math" panose="02040503050406030204" pitchFamily="18" charset="0"/>
                          </a:rPr>
                          <m:t>𝑖𝑛𝑡</m:t>
                        </m:r>
                      </m:sub>
                    </m:sSub>
                  </m:oMath>
                </a14:m>
                <a:r>
                  <a:rPr lang="en-GB" sz="2400" dirty="0"/>
                  <a:t>) doesn’t change ! </a:t>
                </a:r>
                <a:endParaRPr lang="en-GB" sz="2400" dirty="0"/>
              </a:p>
              <a:p>
                <a:endParaRPr lang="en-GB" sz="2400" dirty="0"/>
              </a:p>
              <a:p>
                <a:r>
                  <a:rPr lang="en-GB" sz="2400" dirty="0"/>
                  <a:t>The amount of kinetic energy, potential energy and internal energy change.</a:t>
                </a:r>
                <a:endParaRPr lang="en-US" sz="2400" dirty="0"/>
              </a:p>
            </p:txBody>
          </p:sp>
        </mc:Choice>
        <mc:Fallback>
          <p:sp>
            <p:nvSpPr>
              <p:cNvPr id="10" name="TextBox 9"/>
              <p:cNvSpPr txBox="1">
                <a:spLocks noRot="1" noChangeAspect="1" noMove="1" noResize="1" noEditPoints="1" noAdjustHandles="1" noChangeArrowheads="1" noChangeShapeType="1" noTextEdit="1"/>
              </p:cNvSpPr>
              <p:nvPr/>
            </p:nvSpPr>
            <p:spPr>
              <a:xfrm>
                <a:off x="1353332" y="4156192"/>
                <a:ext cx="7512855" cy="1967526"/>
              </a:xfrm>
              <a:prstGeom prst="rect">
                <a:avLst/>
              </a:prstGeom>
              <a:blipFill rotWithShape="1">
                <a:blip r:embed="rId5"/>
                <a:stretch>
                  <a:fillRect l="-2" t="-6" r="4" b="21"/>
                </a:stretch>
              </a:blipFill>
            </p:spPr>
            <p:txBody>
              <a:bodyPr/>
              <a:lstStyle/>
              <a:p>
                <a:r>
                  <a:rPr lang="zh-CN" altLang="en-US">
                    <a:noFill/>
                  </a:rPr>
                  <a:t> </a:t>
                </a:r>
              </a:p>
            </p:txBody>
          </p:sp>
        </mc:Fallback>
      </mc:AlternateContent>
      <p:sp>
        <p:nvSpPr>
          <p:cNvPr id="11" name="TextBox 10"/>
          <p:cNvSpPr txBox="1"/>
          <p:nvPr/>
        </p:nvSpPr>
        <p:spPr>
          <a:xfrm flipH="1">
            <a:off x="6391299" y="2745512"/>
            <a:ext cx="2304253" cy="646331"/>
          </a:xfrm>
          <a:prstGeom prst="rect">
            <a:avLst/>
          </a:prstGeom>
          <a:noFill/>
        </p:spPr>
        <p:txBody>
          <a:bodyPr wrap="square" rtlCol="0">
            <a:spAutoFit/>
          </a:bodyPr>
          <a:lstStyle/>
          <a:p>
            <a:r>
              <a:rPr lang="en-GB" dirty="0"/>
              <a:t>law of conservation of energy, </a:t>
            </a:r>
            <a:r>
              <a:rPr lang="en-GB" dirty="0">
                <a:solidFill>
                  <a:srgbClr val="FF0000"/>
                </a:solidFill>
              </a:rPr>
              <a:t>to remember !</a:t>
            </a:r>
            <a:endParaRPr lang="en-US" dirty="0">
              <a:solidFill>
                <a:srgbClr val="FF0000"/>
              </a:solidFill>
            </a:endParaRPr>
          </a:p>
        </p:txBody>
      </p:sp>
      <p:sp>
        <p:nvSpPr>
          <p:cNvPr id="13" name="TextBox 12"/>
          <p:cNvSpPr txBox="1"/>
          <p:nvPr/>
        </p:nvSpPr>
        <p:spPr>
          <a:xfrm flipH="1">
            <a:off x="1172096" y="6313076"/>
            <a:ext cx="7968503" cy="369332"/>
          </a:xfrm>
          <a:prstGeom prst="rect">
            <a:avLst/>
          </a:prstGeom>
          <a:noFill/>
        </p:spPr>
        <p:txBody>
          <a:bodyPr wrap="square" rtlCol="0">
            <a:spAutoFit/>
          </a:bodyPr>
          <a:lstStyle/>
          <a:p>
            <a:r>
              <a:rPr lang="en-GB" dirty="0"/>
              <a:t>This statement seems strange but it has been verified experimentally.  </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a:xfrm>
            <a:off x="5343610" y="4868618"/>
            <a:ext cx="239674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ounded Rectangle 20"/>
          <p:cNvSpPr/>
          <p:nvPr/>
        </p:nvSpPr>
        <p:spPr>
          <a:xfrm>
            <a:off x="6298126" y="3861048"/>
            <a:ext cx="1744598"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ounded Rectangle 19"/>
          <p:cNvSpPr/>
          <p:nvPr/>
        </p:nvSpPr>
        <p:spPr>
          <a:xfrm>
            <a:off x="4045994" y="2974074"/>
            <a:ext cx="2038173"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Rounded Rectangle 17"/>
          <p:cNvSpPr/>
          <p:nvPr/>
        </p:nvSpPr>
        <p:spPr>
          <a:xfrm>
            <a:off x="5868144" y="1484784"/>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 name="Rounded Rectangle 16"/>
          <p:cNvSpPr/>
          <p:nvPr/>
        </p:nvSpPr>
        <p:spPr>
          <a:xfrm>
            <a:off x="5279972" y="692696"/>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6588" y="-169862"/>
            <a:ext cx="8229600" cy="1143000"/>
          </a:xfrm>
        </p:spPr>
        <p:txBody>
          <a:bodyPr/>
          <a:lstStyle/>
          <a:p>
            <a:r>
              <a:rPr lang="en-GB" dirty="0"/>
              <a:t>Summary of the lesson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TextBox 5"/>
          <p:cNvSpPr txBox="1"/>
          <p:nvPr/>
        </p:nvSpPr>
        <p:spPr>
          <a:xfrm flipH="1">
            <a:off x="755455" y="721771"/>
            <a:ext cx="4498225" cy="646331"/>
          </a:xfrm>
          <a:prstGeom prst="rect">
            <a:avLst/>
          </a:prstGeom>
          <a:noFill/>
        </p:spPr>
        <p:txBody>
          <a:bodyPr wrap="square" rtlCol="0">
            <a:spAutoFit/>
          </a:bodyPr>
          <a:lstStyle/>
          <a:p>
            <a:r>
              <a:rPr lang="en-GB" dirty="0"/>
              <a:t>Total work on a body is the change of kinetic energy. </a:t>
            </a:r>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5423988" y="834638"/>
                <a:ext cx="128394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𝑡𝑜𝑡</m:t>
                          </m:r>
                          <m:r>
                            <a:rPr lang="en-GB" b="0" i="1" smtClean="0">
                              <a:latin typeface="Cambria Math" panose="02040503050406030204" pitchFamily="18" charset="0"/>
                            </a:rPr>
                            <m:t> </m:t>
                          </m:r>
                        </m:sub>
                      </m:sSub>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sub>
                      </m:sSub>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5423988" y="834638"/>
                <a:ext cx="1283941" cy="276999"/>
              </a:xfrm>
              <a:prstGeom prst="rect">
                <a:avLst/>
              </a:prstGeom>
              <a:blipFill rotWithShape="1">
                <a:blip r:embed="rId1"/>
                <a:stretch>
                  <a:fillRect l="-35" t="-90" r="-3182" b="140"/>
                </a:stretch>
              </a:blipFill>
            </p:spPr>
            <p:txBody>
              <a:bodyPr/>
              <a:lstStyle/>
              <a:p>
                <a:r>
                  <a:rPr lang="zh-CN" altLang="en-US">
                    <a:noFill/>
                  </a:rPr>
                  <a:t> </a:t>
                </a:r>
              </a:p>
            </p:txBody>
          </p:sp>
        </mc:Fallback>
      </mc:AlternateContent>
      <p:sp>
        <p:nvSpPr>
          <p:cNvPr id="8" name="TextBox 7"/>
          <p:cNvSpPr txBox="1"/>
          <p:nvPr/>
        </p:nvSpPr>
        <p:spPr>
          <a:xfrm flipH="1">
            <a:off x="350364" y="1473223"/>
            <a:ext cx="5554156" cy="646331"/>
          </a:xfrm>
          <a:prstGeom prst="rect">
            <a:avLst/>
          </a:prstGeom>
          <a:noFill/>
        </p:spPr>
        <p:txBody>
          <a:bodyPr wrap="square" rtlCol="0">
            <a:spAutoFit/>
          </a:bodyPr>
          <a:lstStyle/>
          <a:p>
            <a:r>
              <a:rPr lang="en-GB" dirty="0"/>
              <a:t>Work of conservative forces is the negative of the change of potential energy associated </a:t>
            </a:r>
            <a:endParaRPr lang="en-US" dirty="0"/>
          </a:p>
        </p:txBody>
      </p:sp>
      <mc:AlternateContent xmlns:mc="http://schemas.openxmlformats.org/markup-compatibility/2006">
        <mc:Choice xmlns:a14="http://schemas.microsoft.com/office/drawing/2010/main" Requires="a14">
          <p:sp>
            <p:nvSpPr>
              <p:cNvPr id="9" name="TextBox 8"/>
              <p:cNvSpPr txBox="1"/>
              <p:nvPr/>
            </p:nvSpPr>
            <p:spPr>
              <a:xfrm>
                <a:off x="5868144" y="1674797"/>
                <a:ext cx="1477520" cy="29841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𝑐𝑜𝑛𝑠</m:t>
                          </m:r>
                        </m:sub>
                      </m:sSub>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𝑝</m:t>
                          </m:r>
                        </m:sub>
                      </m:sSub>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5868144" y="1674797"/>
                <a:ext cx="1477520" cy="298415"/>
              </a:xfrm>
              <a:prstGeom prst="rect">
                <a:avLst/>
              </a:prstGeom>
              <a:blipFill rotWithShape="1">
                <a:blip r:embed="rId2"/>
                <a:stretch>
                  <a:fillRect l="-7" t="-101" r="-3052" b="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3995936" y="3064898"/>
                <a:ext cx="1909433" cy="3978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𝐸</m:t>
                          </m:r>
                        </m:e>
                        <m:sub>
                          <m:r>
                            <a:rPr lang="en-GB" sz="2400" b="0" i="1" smtClean="0">
                              <a:latin typeface="Cambria Math" panose="02040503050406030204" pitchFamily="18" charset="0"/>
                            </a:rPr>
                            <m:t>𝑚</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𝐸</m:t>
                          </m:r>
                        </m:e>
                        <m:sub>
                          <m:r>
                            <a:rPr lang="en-GB" sz="2400" b="0" i="1" smtClean="0">
                              <a:latin typeface="Cambria Math" panose="02040503050406030204" pitchFamily="18" charset="0"/>
                            </a:rPr>
                            <m:t>𝑘</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𝐸</m:t>
                          </m:r>
                        </m:e>
                        <m:sub>
                          <m:r>
                            <a:rPr lang="en-GB" sz="2400" b="0" i="1" smtClean="0">
                              <a:latin typeface="Cambria Math" panose="02040503050406030204" pitchFamily="18" charset="0"/>
                            </a:rPr>
                            <m:t>𝑝</m:t>
                          </m:r>
                        </m:sub>
                      </m:sSub>
                    </m:oMath>
                  </m:oMathPara>
                </a14:m>
                <a:endParaRPr lang="en-US" sz="2400" dirty="0"/>
              </a:p>
            </p:txBody>
          </p:sp>
        </mc:Choice>
        <mc:Fallback>
          <p:sp>
            <p:nvSpPr>
              <p:cNvPr id="11" name="TextBox 10"/>
              <p:cNvSpPr txBox="1">
                <a:spLocks noRot="1" noChangeAspect="1" noMove="1" noResize="1" noEditPoints="1" noAdjustHandles="1" noChangeArrowheads="1" noChangeShapeType="1" noTextEdit="1"/>
              </p:cNvSpPr>
              <p:nvPr/>
            </p:nvSpPr>
            <p:spPr>
              <a:xfrm>
                <a:off x="3995936" y="3064898"/>
                <a:ext cx="1909433" cy="397866"/>
              </a:xfrm>
              <a:prstGeom prst="rect">
                <a:avLst/>
              </a:prstGeom>
              <a:blipFill rotWithShape="1">
                <a:blip r:embed="rId3"/>
                <a:stretch>
                  <a:fillRect l="-27" t="-98" r="-2900" b="27"/>
                </a:stretch>
              </a:blipFill>
            </p:spPr>
            <p:txBody>
              <a:bodyPr/>
              <a:lstStyle/>
              <a:p>
                <a:r>
                  <a:rPr lang="zh-CN" altLang="en-US">
                    <a:noFill/>
                  </a:rPr>
                  <a:t> </a:t>
                </a:r>
              </a:p>
            </p:txBody>
          </p:sp>
        </mc:Fallback>
      </mc:AlternateContent>
      <p:sp>
        <p:nvSpPr>
          <p:cNvPr id="12" name="TextBox 11"/>
          <p:cNvSpPr txBox="1"/>
          <p:nvPr/>
        </p:nvSpPr>
        <p:spPr>
          <a:xfrm flipH="1">
            <a:off x="863521" y="3037583"/>
            <a:ext cx="3360522" cy="369332"/>
          </a:xfrm>
          <a:prstGeom prst="rect">
            <a:avLst/>
          </a:prstGeom>
          <a:noFill/>
        </p:spPr>
        <p:txBody>
          <a:bodyPr wrap="square" rtlCol="0">
            <a:spAutoFit/>
          </a:bodyPr>
          <a:lstStyle/>
          <a:p>
            <a:r>
              <a:rPr lang="en-GB" dirty="0"/>
              <a:t>Mechanical energy of a body </a:t>
            </a:r>
            <a:endParaRPr lang="en-US" dirty="0"/>
          </a:p>
        </p:txBody>
      </p:sp>
      <p:sp>
        <p:nvSpPr>
          <p:cNvPr id="13" name="TextBox 12"/>
          <p:cNvSpPr txBox="1"/>
          <p:nvPr/>
        </p:nvSpPr>
        <p:spPr>
          <a:xfrm flipH="1">
            <a:off x="908252" y="3804566"/>
            <a:ext cx="5465057" cy="646331"/>
          </a:xfrm>
          <a:prstGeom prst="rect">
            <a:avLst/>
          </a:prstGeom>
          <a:noFill/>
        </p:spPr>
        <p:txBody>
          <a:bodyPr wrap="square" rtlCol="0">
            <a:spAutoFit/>
          </a:bodyPr>
          <a:lstStyle/>
          <a:p>
            <a:r>
              <a:rPr lang="en-GB" dirty="0"/>
              <a:t>Change of mechanical energy of a body is the work of non-conservative forces </a:t>
            </a:r>
            <a:endParaRPr lang="en-US" dirty="0"/>
          </a:p>
        </p:txBody>
      </p:sp>
      <mc:AlternateContent xmlns:mc="http://schemas.openxmlformats.org/markup-compatibility/2006">
        <mc:Choice xmlns:a14="http://schemas.microsoft.com/office/drawing/2010/main" Requires="a14">
          <p:sp>
            <p:nvSpPr>
              <p:cNvPr id="14" name="TextBox 13"/>
              <p:cNvSpPr txBox="1"/>
              <p:nvPr/>
            </p:nvSpPr>
            <p:spPr>
              <a:xfrm>
                <a:off x="6240459" y="3902282"/>
                <a:ext cx="1859933"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rPr>
                            <m:t>𝐸</m:t>
                          </m:r>
                        </m:e>
                        <m:sub>
                          <m:r>
                            <a:rPr lang="en-GB" sz="2400" b="0" i="1" smtClean="0">
                              <a:latin typeface="Cambria Math" panose="02040503050406030204" pitchFamily="18" charset="0"/>
                            </a:rPr>
                            <m:t>𝑚</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𝑊</m:t>
                          </m:r>
                        </m:e>
                        <m:sub>
                          <m:r>
                            <a:rPr lang="en-GB" sz="2400" b="0" i="1" smtClean="0">
                              <a:latin typeface="Cambria Math" panose="02040503050406030204" pitchFamily="18" charset="0"/>
                            </a:rPr>
                            <m:t>𝑜𝑡ℎ𝑒𝑟</m:t>
                          </m:r>
                        </m:sub>
                      </m:sSub>
                    </m:oMath>
                  </m:oMathPara>
                </a14:m>
                <a:endParaRPr lang="en-US" sz="2400" dirty="0"/>
              </a:p>
            </p:txBody>
          </p:sp>
        </mc:Choice>
        <mc:Fallback>
          <p:sp>
            <p:nvSpPr>
              <p:cNvPr id="14" name="TextBox 13"/>
              <p:cNvSpPr txBox="1">
                <a:spLocks noRot="1" noChangeAspect="1" noMove="1" noResize="1" noEditPoints="1" noAdjustHandles="1" noChangeArrowheads="1" noChangeShapeType="1" noTextEdit="1"/>
              </p:cNvSpPr>
              <p:nvPr/>
            </p:nvSpPr>
            <p:spPr>
              <a:xfrm>
                <a:off x="6240459" y="3902282"/>
                <a:ext cx="1859933" cy="369332"/>
              </a:xfrm>
              <a:prstGeom prst="rect">
                <a:avLst/>
              </a:prstGeom>
              <a:blipFill rotWithShape="1">
                <a:blip r:embed="rId4"/>
                <a:stretch>
                  <a:fillRect l="-17" t="-56" r="-6503" b="164"/>
                </a:stretch>
              </a:blipFill>
            </p:spPr>
            <p:txBody>
              <a:bodyPr/>
              <a:lstStyle/>
              <a:p>
                <a:r>
                  <a:rPr lang="zh-CN" altLang="en-US">
                    <a:noFill/>
                  </a:rPr>
                  <a:t> </a:t>
                </a:r>
              </a:p>
            </p:txBody>
          </p:sp>
        </mc:Fallback>
      </mc:AlternateContent>
      <p:sp>
        <p:nvSpPr>
          <p:cNvPr id="22" name="TextBox 21"/>
          <p:cNvSpPr txBox="1"/>
          <p:nvPr/>
        </p:nvSpPr>
        <p:spPr>
          <a:xfrm>
            <a:off x="863521" y="5007988"/>
            <a:ext cx="4527843" cy="369332"/>
          </a:xfrm>
          <a:prstGeom prst="rect">
            <a:avLst/>
          </a:prstGeom>
          <a:noFill/>
        </p:spPr>
        <p:txBody>
          <a:bodyPr wrap="none" rtlCol="0">
            <a:spAutoFit/>
          </a:bodyPr>
          <a:lstStyle/>
          <a:p>
            <a:r>
              <a:rPr lang="en-GB" dirty="0"/>
              <a:t>The total energy of a body is always conserved</a:t>
            </a:r>
            <a:endParaRPr lang="en-US" dirty="0"/>
          </a:p>
        </p:txBody>
      </p:sp>
      <mc:AlternateContent xmlns:mc="http://schemas.openxmlformats.org/markup-compatibility/2006">
        <mc:Choice xmlns:a14="http://schemas.microsoft.com/office/drawing/2010/main" Requires="a14">
          <p:sp>
            <p:nvSpPr>
              <p:cNvPr id="23" name="TextBox 22"/>
              <p:cNvSpPr txBox="1"/>
              <p:nvPr/>
            </p:nvSpPr>
            <p:spPr>
              <a:xfrm>
                <a:off x="5391364" y="5100321"/>
                <a:ext cx="2287165" cy="29841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𝑘</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𝑝</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𝑈</m:t>
                          </m:r>
                        </m:e>
                        <m:sub>
                          <m:r>
                            <a:rPr lang="en-GB" b="0" i="1" smtClean="0">
                              <a:latin typeface="Cambria Math" panose="02040503050406030204" pitchFamily="18" charset="0"/>
                              <a:ea typeface="Cambria Math" panose="02040503050406030204" pitchFamily="18" charset="0"/>
                            </a:rPr>
                            <m:t>𝑖𝑛𝑡</m:t>
                          </m:r>
                        </m:sub>
                      </m:sSub>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0</m:t>
                      </m:r>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5391364" y="5100321"/>
                <a:ext cx="2287165" cy="298415"/>
              </a:xfrm>
              <a:prstGeom prst="rect">
                <a:avLst/>
              </a:prstGeom>
              <a:blipFill rotWithShape="1">
                <a:blip r:embed="rId5"/>
                <a:stretch>
                  <a:fillRect l="-9" r="-2855" b="201"/>
                </a:stretch>
              </a:blipFill>
            </p:spPr>
            <p:txBody>
              <a:bodyPr/>
              <a:lstStyle/>
              <a:p>
                <a:r>
                  <a:rPr lang="zh-CN" altLang="en-US">
                    <a:noFill/>
                  </a:rPr>
                  <a:t> </a:t>
                </a:r>
              </a:p>
            </p:txBody>
          </p:sp>
        </mc:Fallback>
      </mc:AlternateContent>
      <p:sp>
        <p:nvSpPr>
          <p:cNvPr id="24" name="TextBox 23"/>
          <p:cNvSpPr txBox="1"/>
          <p:nvPr/>
        </p:nvSpPr>
        <p:spPr>
          <a:xfrm>
            <a:off x="875353" y="5964241"/>
            <a:ext cx="7344816" cy="646331"/>
          </a:xfrm>
          <a:prstGeom prst="rect">
            <a:avLst/>
          </a:prstGeom>
          <a:noFill/>
        </p:spPr>
        <p:txBody>
          <a:bodyPr wrap="square" rtlCol="0">
            <a:spAutoFit/>
          </a:bodyPr>
          <a:lstStyle/>
          <a:p>
            <a:r>
              <a:rPr lang="en-GB" dirty="0"/>
              <a:t>And of course, the expression of the spring force and the elastic potential energy, of the weight and the gravitational potential energy must be known.</a:t>
            </a:r>
            <a:endParaRPr lang="en-US" dirty="0"/>
          </a:p>
        </p:txBody>
      </p:sp>
      <mc:AlternateContent xmlns:mc="http://schemas.openxmlformats.org/markup-compatibility/2006">
        <mc:Choice xmlns:a14="http://schemas.microsoft.com/office/drawing/2010/main" Requires="a14">
          <p:sp>
            <p:nvSpPr>
              <p:cNvPr id="28" name="TextBox 27"/>
              <p:cNvSpPr txBox="1"/>
              <p:nvPr/>
            </p:nvSpPr>
            <p:spPr>
              <a:xfrm>
                <a:off x="3842212" y="5469653"/>
                <a:ext cx="1964256" cy="276999"/>
              </a:xfrm>
              <a:prstGeom prst="rect">
                <a:avLst/>
              </a:prstGeom>
              <a:noFill/>
            </p:spPr>
            <p:txBody>
              <a:bodyPr wrap="none" lIns="0" tIns="0" rIns="0" bIns="0" rtlCol="0">
                <a:spAutoFit/>
              </a:bodyPr>
              <a:lstStyle/>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𝑈</m:t>
                        </m:r>
                      </m:e>
                      <m:sub>
                        <m:r>
                          <a:rPr lang="en-GB" b="0" i="1" smtClean="0">
                            <a:latin typeface="Cambria Math" panose="02040503050406030204" pitchFamily="18" charset="0"/>
                          </a:rPr>
                          <m:t>𝑖𝑛𝑡</m:t>
                        </m:r>
                      </m:sub>
                    </m:sSub>
                    <m:r>
                      <a:rPr lang="en-GB" b="0" i="1" smtClean="0">
                        <a:latin typeface="Cambria Math" panose="02040503050406030204" pitchFamily="18" charset="0"/>
                      </a:rPr>
                      <m:t>:</m:t>
                    </m:r>
                  </m:oMath>
                </a14:m>
                <a:r>
                  <a:rPr lang="en-US" dirty="0"/>
                  <a:t> internal energy </a:t>
                </a:r>
                <a:endParaRPr lang="en-US" dirty="0"/>
              </a:p>
            </p:txBody>
          </p:sp>
        </mc:Choice>
        <mc:Fallback>
          <p:sp>
            <p:nvSpPr>
              <p:cNvPr id="28" name="TextBox 27"/>
              <p:cNvSpPr txBox="1">
                <a:spLocks noRot="1" noChangeAspect="1" noMove="1" noResize="1" noEditPoints="1" noAdjustHandles="1" noChangeArrowheads="1" noChangeShapeType="1" noTextEdit="1"/>
              </p:cNvSpPr>
              <p:nvPr/>
            </p:nvSpPr>
            <p:spPr>
              <a:xfrm>
                <a:off x="3842212" y="5469653"/>
                <a:ext cx="1964256" cy="276999"/>
              </a:xfrm>
              <a:prstGeom prst="rect">
                <a:avLst/>
              </a:prstGeom>
              <a:blipFill rotWithShape="1">
                <a:blip r:embed="rId6"/>
                <a:stretch>
                  <a:fillRect l="-24" t="-144" r="-5527" b="194"/>
                </a:stretch>
              </a:blipFill>
            </p:spPr>
            <p:txBody>
              <a:bodyPr/>
              <a:lstStyle/>
              <a:p>
                <a:r>
                  <a:rPr lang="zh-CN" altLang="en-US">
                    <a:noFill/>
                  </a:rPr>
                  <a:t> </a:t>
                </a:r>
              </a:p>
            </p:txBody>
          </p:sp>
        </mc:Fallback>
      </mc:AlternateContent>
      <p:sp>
        <p:nvSpPr>
          <p:cNvPr id="26" name="Rounded Rectangle 25"/>
          <p:cNvSpPr/>
          <p:nvPr/>
        </p:nvSpPr>
        <p:spPr>
          <a:xfrm>
            <a:off x="7740352" y="2291038"/>
            <a:ext cx="129614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mc:AlternateContent xmlns:mc="http://schemas.openxmlformats.org/markup-compatibility/2006">
        <mc:Choice xmlns:a14="http://schemas.microsoft.com/office/drawing/2010/main" Requires="a14">
          <p:sp>
            <p:nvSpPr>
              <p:cNvPr id="27" name="TextBox 26"/>
              <p:cNvSpPr txBox="1"/>
              <p:nvPr/>
            </p:nvSpPr>
            <p:spPr>
              <a:xfrm>
                <a:off x="7901003" y="2443988"/>
                <a:ext cx="1079655" cy="34009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𝐹</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m:t>
                          </m:r>
                        </m:e>
                      </m:acc>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𝑝</m:t>
                          </m:r>
                        </m:sub>
                      </m:sSub>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7901003" y="2443988"/>
                <a:ext cx="1079655" cy="340093"/>
              </a:xfrm>
              <a:prstGeom prst="rect">
                <a:avLst/>
              </a:prstGeom>
              <a:blipFill rotWithShape="1">
                <a:blip r:embed="rId7"/>
                <a:stretch>
                  <a:fillRect l="-31" t="-149" r="-1778" b="71"/>
                </a:stretch>
              </a:blipFill>
            </p:spPr>
            <p:txBody>
              <a:bodyPr/>
              <a:lstStyle/>
              <a:p>
                <a:r>
                  <a:rPr lang="zh-CN" altLang="en-US">
                    <a:noFill/>
                  </a:rPr>
                  <a:t> </a:t>
                </a:r>
              </a:p>
            </p:txBody>
          </p:sp>
        </mc:Fallback>
      </mc:AlternateContent>
      <p:sp>
        <p:nvSpPr>
          <p:cNvPr id="29" name="TextBox 28"/>
          <p:cNvSpPr txBox="1"/>
          <p:nvPr/>
        </p:nvSpPr>
        <p:spPr>
          <a:xfrm>
            <a:off x="264312" y="2416474"/>
            <a:ext cx="7535076" cy="369332"/>
          </a:xfrm>
          <a:prstGeom prst="rect">
            <a:avLst/>
          </a:prstGeom>
          <a:noFill/>
        </p:spPr>
        <p:txBody>
          <a:bodyPr wrap="none" rtlCol="0">
            <a:spAutoFit/>
          </a:bodyPr>
          <a:lstStyle/>
          <a:p>
            <a:r>
              <a:rPr lang="en-GB" dirty="0"/>
              <a:t>Conservative force is the negative of the gradient of potential energy associated</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927811"/>
            <a:ext cx="8229600" cy="1143000"/>
          </a:xfrm>
        </p:spPr>
        <p:txBody>
          <a:bodyPr/>
          <a:lstStyle/>
          <a:p>
            <a:r>
              <a:rPr lang="en-GB" dirty="0"/>
              <a:t>End of the lesson, university physics – Mechanics 5</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Rectangle 5"/>
          <p:cNvSpPr/>
          <p:nvPr/>
        </p:nvSpPr>
        <p:spPr>
          <a:xfrm>
            <a:off x="2152328" y="4007718"/>
            <a:ext cx="4572000" cy="646331"/>
          </a:xfrm>
          <a:prstGeom prst="rect">
            <a:avLst/>
          </a:prstGeom>
        </p:spPr>
        <p:txBody>
          <a:bodyPr>
            <a:spAutoFit/>
          </a:bodyPr>
          <a:lstStyle/>
          <a:p>
            <a:r>
              <a:rPr lang="en-GB" dirty="0">
                <a:solidFill>
                  <a:srgbClr val="FF0000"/>
                </a:solidFill>
              </a:rPr>
              <a:t>slides </a:t>
            </a:r>
            <a:r>
              <a:rPr lang="en-GB" dirty="0" err="1">
                <a:solidFill>
                  <a:srgbClr val="FF0000"/>
                </a:solidFill>
              </a:rPr>
              <a:t>suivants</a:t>
            </a:r>
            <a:r>
              <a:rPr lang="en-GB" dirty="0">
                <a:solidFill>
                  <a:srgbClr val="FF0000"/>
                </a:solidFill>
              </a:rPr>
              <a:t> a donner en homework, sauf </a:t>
            </a:r>
            <a:r>
              <a:rPr lang="en-GB" dirty="0" err="1">
                <a:solidFill>
                  <a:srgbClr val="FF0000"/>
                </a:solidFill>
              </a:rPr>
              <a:t>si</a:t>
            </a:r>
            <a:r>
              <a:rPr lang="en-GB" dirty="0">
                <a:solidFill>
                  <a:srgbClr val="FF0000"/>
                </a:solidFill>
              </a:rPr>
              <a:t> j’ai </a:t>
            </a:r>
            <a:r>
              <a:rPr lang="en-GB" dirty="0" err="1">
                <a:solidFill>
                  <a:srgbClr val="FF0000"/>
                </a:solidFill>
              </a:rPr>
              <a:t>fini</a:t>
            </a:r>
            <a:r>
              <a:rPr lang="en-GB" dirty="0">
                <a:solidFill>
                  <a:srgbClr val="FF0000"/>
                </a:solidFill>
              </a:rPr>
              <a:t>  la lesson plus de 5 minutes </a:t>
            </a:r>
            <a:r>
              <a:rPr lang="en-GB" dirty="0" err="1">
                <a:solidFill>
                  <a:srgbClr val="FF0000"/>
                </a:solidFill>
              </a:rPr>
              <a:t>avant</a:t>
            </a:r>
            <a:r>
              <a:rPr lang="en-GB" dirty="0">
                <a:solidFill>
                  <a:srgbClr val="FF0000"/>
                </a:solidFill>
              </a:rPr>
              <a:t> la fin</a:t>
            </a:r>
            <a:endParaRPr lang="en-US"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971600" y="1556792"/>
            <a:ext cx="7272808" cy="1944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2044" y="-169862"/>
            <a:ext cx="8229600" cy="1143000"/>
          </a:xfrm>
        </p:spPr>
        <p:txBody>
          <a:bodyPr/>
          <a:lstStyle/>
          <a:p>
            <a:r>
              <a:rPr lang="en-GB" dirty="0"/>
              <a:t>The work: Introduction</a:t>
            </a:r>
            <a:endParaRPr lang="en-US" dirty="0"/>
          </a:p>
        </p:txBody>
      </p:sp>
      <p:sp>
        <p:nvSpPr>
          <p:cNvPr id="3" name="Content Placeholder 2"/>
          <p:cNvSpPr>
            <a:spLocks noGrp="1"/>
          </p:cNvSpPr>
          <p:nvPr>
            <p:ph idx="1"/>
          </p:nvPr>
        </p:nvSpPr>
        <p:spPr>
          <a:xfrm>
            <a:off x="395536" y="982144"/>
            <a:ext cx="8229600" cy="4525963"/>
          </a:xfrm>
        </p:spPr>
        <p:txBody>
          <a:bodyPr/>
          <a:lstStyle/>
          <a:p>
            <a:r>
              <a:rPr lang="en-GB" sz="2000" dirty="0"/>
              <a:t>We have seen what are forces, an interaction between two bodies.</a:t>
            </a:r>
            <a:endParaRPr lang="en-US" sz="20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TextBox 9"/>
          <p:cNvSpPr txBox="1"/>
          <p:nvPr/>
        </p:nvSpPr>
        <p:spPr>
          <a:xfrm>
            <a:off x="1187624" y="1772816"/>
            <a:ext cx="6840760" cy="1569660"/>
          </a:xfrm>
          <a:prstGeom prst="rect">
            <a:avLst/>
          </a:prstGeom>
          <a:noFill/>
        </p:spPr>
        <p:txBody>
          <a:bodyPr wrap="square" rtlCol="0">
            <a:spAutoFit/>
          </a:bodyPr>
          <a:lstStyle/>
          <a:p>
            <a:r>
              <a:rPr lang="en-GB" sz="3200" dirty="0"/>
              <a:t>The work is a kind of transfer of energy between two bodies, when forces are exerted between these bodies.</a:t>
            </a:r>
            <a:endParaRPr lang="en-US" sz="3200" dirty="0"/>
          </a:p>
        </p:txBody>
      </p:sp>
      <p:sp>
        <p:nvSpPr>
          <p:cNvPr id="12" name="Right Arrow 11"/>
          <p:cNvSpPr/>
          <p:nvPr/>
        </p:nvSpPr>
        <p:spPr>
          <a:xfrm>
            <a:off x="971600" y="3789040"/>
            <a:ext cx="93610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979712" y="3928410"/>
            <a:ext cx="7416824" cy="369332"/>
          </a:xfrm>
          <a:prstGeom prst="rect">
            <a:avLst/>
          </a:prstGeom>
          <a:noFill/>
        </p:spPr>
        <p:txBody>
          <a:bodyPr wrap="square" rtlCol="0">
            <a:spAutoFit/>
          </a:bodyPr>
          <a:lstStyle/>
          <a:p>
            <a:r>
              <a:rPr lang="en-GB" dirty="0"/>
              <a:t>For each force exerted on a body, there is an associated work  </a:t>
            </a:r>
            <a:endParaRPr lang="en-US" dirty="0"/>
          </a:p>
        </p:txBody>
      </p:sp>
      <p:sp>
        <p:nvSpPr>
          <p:cNvPr id="14" name="Right Arrow 13"/>
          <p:cNvSpPr/>
          <p:nvPr/>
        </p:nvSpPr>
        <p:spPr>
          <a:xfrm>
            <a:off x="971600" y="4509120"/>
            <a:ext cx="93610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979712" y="4594069"/>
            <a:ext cx="7416824" cy="369332"/>
          </a:xfrm>
          <a:prstGeom prst="rect">
            <a:avLst/>
          </a:prstGeom>
          <a:noFill/>
        </p:spPr>
        <p:txBody>
          <a:bodyPr wrap="square" rtlCol="0">
            <a:spAutoFit/>
          </a:bodyPr>
          <a:lstStyle/>
          <a:p>
            <a:r>
              <a:rPr lang="en-GB" dirty="0"/>
              <a:t>There is a total work associated with the net force exerted on a body.  </a:t>
            </a:r>
            <a:endParaRPr lang="en-US" dirty="0"/>
          </a:p>
        </p:txBody>
      </p:sp>
      <p:sp>
        <p:nvSpPr>
          <p:cNvPr id="16" name="TextBox 15"/>
          <p:cNvSpPr txBox="1"/>
          <p:nvPr/>
        </p:nvSpPr>
        <p:spPr>
          <a:xfrm>
            <a:off x="709857" y="5589240"/>
            <a:ext cx="7030495" cy="646331"/>
          </a:xfrm>
          <a:prstGeom prst="rect">
            <a:avLst/>
          </a:prstGeom>
          <a:noFill/>
        </p:spPr>
        <p:txBody>
          <a:bodyPr wrap="square" rtlCol="0">
            <a:spAutoFit/>
          </a:bodyPr>
          <a:lstStyle/>
          <a:p>
            <a:r>
              <a:rPr lang="en-GB" dirty="0"/>
              <a:t>Work is related with the motion of a body: a force applied to a body could help the motion, or be resisting to the motion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1"/>
          <a:stretch>
            <a:fillRect/>
          </a:stretch>
        </p:blipFill>
        <p:spPr>
          <a:xfrm>
            <a:off x="1047358" y="1809514"/>
            <a:ext cx="1832068" cy="1068228"/>
          </a:xfrm>
          <a:prstGeom prst="rect">
            <a:avLst/>
          </a:prstGeom>
        </p:spPr>
      </p:pic>
      <p:sp>
        <p:nvSpPr>
          <p:cNvPr id="2" name="Title 1"/>
          <p:cNvSpPr>
            <a:spLocks noGrp="1"/>
          </p:cNvSpPr>
          <p:nvPr>
            <p:ph type="title"/>
          </p:nvPr>
        </p:nvSpPr>
        <p:spPr>
          <a:xfrm>
            <a:off x="632044" y="-169862"/>
            <a:ext cx="8229600" cy="1143000"/>
          </a:xfrm>
        </p:spPr>
        <p:txBody>
          <a:bodyPr/>
          <a:lstStyle/>
          <a:p>
            <a:r>
              <a:rPr lang="en-GB" dirty="0"/>
              <a:t>The work: 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TextBox 5"/>
          <p:cNvSpPr txBox="1"/>
          <p:nvPr/>
        </p:nvSpPr>
        <p:spPr>
          <a:xfrm>
            <a:off x="971600" y="973138"/>
            <a:ext cx="4608512" cy="369332"/>
          </a:xfrm>
          <a:prstGeom prst="rect">
            <a:avLst/>
          </a:prstGeom>
          <a:noFill/>
        </p:spPr>
        <p:txBody>
          <a:bodyPr wrap="square" rtlCol="0">
            <a:spAutoFit/>
          </a:bodyPr>
          <a:lstStyle/>
          <a:p>
            <a:r>
              <a:rPr lang="en-GB" dirty="0"/>
              <a:t>Examples:</a:t>
            </a:r>
            <a:endParaRPr lang="en-US" dirty="0"/>
          </a:p>
        </p:txBody>
      </p:sp>
      <p:sp>
        <p:nvSpPr>
          <p:cNvPr id="7" name="Rectangle 6"/>
          <p:cNvSpPr/>
          <p:nvPr/>
        </p:nvSpPr>
        <p:spPr>
          <a:xfrm>
            <a:off x="667662" y="2911798"/>
            <a:ext cx="689228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79426" y="1831678"/>
            <a:ext cx="2016224" cy="108012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574105" y="2791796"/>
            <a:ext cx="633507" cy="369332"/>
          </a:xfrm>
          <a:prstGeom prst="rect">
            <a:avLst/>
          </a:prstGeom>
          <a:noFill/>
        </p:spPr>
        <p:txBody>
          <a:bodyPr wrap="none" rtlCol="0">
            <a:spAutoFit/>
          </a:bodyPr>
          <a:lstStyle/>
          <a:p>
            <a:r>
              <a:rPr lang="en-GB" dirty="0"/>
              <a:t>table</a:t>
            </a:r>
            <a:endParaRPr lang="en-US" dirty="0"/>
          </a:p>
        </p:txBody>
      </p:sp>
      <p:sp>
        <p:nvSpPr>
          <p:cNvPr id="17" name="TextBox 16"/>
          <p:cNvSpPr txBox="1"/>
          <p:nvPr/>
        </p:nvSpPr>
        <p:spPr>
          <a:xfrm>
            <a:off x="3558062" y="2245981"/>
            <a:ext cx="530915" cy="369332"/>
          </a:xfrm>
          <a:prstGeom prst="rect">
            <a:avLst/>
          </a:prstGeom>
          <a:noFill/>
        </p:spPr>
        <p:txBody>
          <a:bodyPr wrap="none" rtlCol="0">
            <a:spAutoFit/>
          </a:bodyPr>
          <a:lstStyle/>
          <a:p>
            <a:r>
              <a:rPr lang="en-GB" dirty="0"/>
              <a:t>box</a:t>
            </a:r>
            <a:endParaRPr lang="en-US" dirty="0"/>
          </a:p>
        </p:txBody>
      </p:sp>
      <p:sp>
        <p:nvSpPr>
          <p:cNvPr id="19" name="Right Arrow 18"/>
          <p:cNvSpPr/>
          <p:nvPr/>
        </p:nvSpPr>
        <p:spPr>
          <a:xfrm>
            <a:off x="2879426" y="1975694"/>
            <a:ext cx="504056" cy="1982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flipH="1">
            <a:off x="2637113" y="1327622"/>
            <a:ext cx="1106409" cy="646331"/>
          </a:xfrm>
          <a:prstGeom prst="rect">
            <a:avLst/>
          </a:prstGeom>
          <a:noFill/>
        </p:spPr>
        <p:txBody>
          <a:bodyPr wrap="square" rtlCol="0">
            <a:spAutoFit/>
          </a:bodyPr>
          <a:lstStyle/>
          <a:p>
            <a:r>
              <a:rPr lang="en-GB" dirty="0">
                <a:solidFill>
                  <a:srgbClr val="FF0000"/>
                </a:solidFill>
              </a:rPr>
              <a:t>Pushing force</a:t>
            </a:r>
            <a:endParaRPr lang="en-US" dirty="0">
              <a:solidFill>
                <a:srgbClr val="FF0000"/>
              </a:solidFill>
            </a:endParaRPr>
          </a:p>
        </p:txBody>
      </p:sp>
      <p:sp>
        <p:nvSpPr>
          <p:cNvPr id="21" name="Right Arrow 20"/>
          <p:cNvSpPr/>
          <p:nvPr/>
        </p:nvSpPr>
        <p:spPr>
          <a:xfrm>
            <a:off x="5091190" y="2154844"/>
            <a:ext cx="720080" cy="433789"/>
          </a:xfrm>
          <a:prstGeom prst="right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flipH="1">
            <a:off x="5014660" y="2159893"/>
            <a:ext cx="1342917" cy="369332"/>
          </a:xfrm>
          <a:prstGeom prst="rect">
            <a:avLst/>
          </a:prstGeom>
          <a:noFill/>
        </p:spPr>
        <p:txBody>
          <a:bodyPr wrap="square" rtlCol="0">
            <a:spAutoFit/>
          </a:bodyPr>
          <a:lstStyle/>
          <a:p>
            <a:r>
              <a:rPr lang="en-GB" dirty="0"/>
              <a:t>motion </a:t>
            </a:r>
            <a:endParaRPr lang="en-US" dirty="0"/>
          </a:p>
        </p:txBody>
      </p:sp>
      <p:sp>
        <p:nvSpPr>
          <p:cNvPr id="23" name="TextBox 22"/>
          <p:cNvSpPr txBox="1"/>
          <p:nvPr/>
        </p:nvSpPr>
        <p:spPr>
          <a:xfrm flipH="1">
            <a:off x="1151234" y="3271838"/>
            <a:ext cx="7056378" cy="369332"/>
          </a:xfrm>
          <a:prstGeom prst="rect">
            <a:avLst/>
          </a:prstGeom>
          <a:noFill/>
        </p:spPr>
        <p:txBody>
          <a:bodyPr wrap="square" rtlCol="0">
            <a:spAutoFit/>
          </a:bodyPr>
          <a:lstStyle/>
          <a:p>
            <a:r>
              <a:rPr lang="en-GB" dirty="0"/>
              <a:t>The pushing force helps the motion. </a:t>
            </a:r>
            <a:r>
              <a:rPr lang="en-GB" b="1" dirty="0"/>
              <a:t>It does a positive work.</a:t>
            </a: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1"/>
          <a:stretch>
            <a:fillRect/>
          </a:stretch>
        </p:blipFill>
        <p:spPr>
          <a:xfrm flipH="1">
            <a:off x="5244253" y="4334982"/>
            <a:ext cx="2117211" cy="1068228"/>
          </a:xfrm>
          <a:prstGeom prst="rect">
            <a:avLst/>
          </a:prstGeom>
        </p:spPr>
      </p:pic>
      <p:pic>
        <p:nvPicPr>
          <p:cNvPr id="18" name="Picture 17"/>
          <p:cNvPicPr>
            <a:picLocks noChangeAspect="1"/>
          </p:cNvPicPr>
          <p:nvPr/>
        </p:nvPicPr>
        <p:blipFill>
          <a:blip r:embed="rId1"/>
          <a:stretch>
            <a:fillRect/>
          </a:stretch>
        </p:blipFill>
        <p:spPr>
          <a:xfrm>
            <a:off x="1047358" y="1809514"/>
            <a:ext cx="1832068" cy="1068228"/>
          </a:xfrm>
          <a:prstGeom prst="rect">
            <a:avLst/>
          </a:prstGeom>
        </p:spPr>
      </p:pic>
      <p:sp>
        <p:nvSpPr>
          <p:cNvPr id="2" name="Title 1"/>
          <p:cNvSpPr>
            <a:spLocks noGrp="1"/>
          </p:cNvSpPr>
          <p:nvPr>
            <p:ph type="title"/>
          </p:nvPr>
        </p:nvSpPr>
        <p:spPr>
          <a:xfrm>
            <a:off x="632044" y="-169862"/>
            <a:ext cx="8229600" cy="1143000"/>
          </a:xfrm>
        </p:spPr>
        <p:txBody>
          <a:bodyPr/>
          <a:lstStyle/>
          <a:p>
            <a:r>
              <a:rPr lang="en-GB" dirty="0"/>
              <a:t>The work: 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TextBox 5"/>
          <p:cNvSpPr txBox="1"/>
          <p:nvPr/>
        </p:nvSpPr>
        <p:spPr>
          <a:xfrm>
            <a:off x="971600" y="973138"/>
            <a:ext cx="4608512" cy="369332"/>
          </a:xfrm>
          <a:prstGeom prst="rect">
            <a:avLst/>
          </a:prstGeom>
          <a:noFill/>
        </p:spPr>
        <p:txBody>
          <a:bodyPr wrap="square" rtlCol="0">
            <a:spAutoFit/>
          </a:bodyPr>
          <a:lstStyle/>
          <a:p>
            <a:r>
              <a:rPr lang="en-GB" dirty="0"/>
              <a:t>Examples:</a:t>
            </a:r>
            <a:endParaRPr lang="en-US" dirty="0"/>
          </a:p>
        </p:txBody>
      </p:sp>
      <p:sp>
        <p:nvSpPr>
          <p:cNvPr id="7" name="Rectangle 6"/>
          <p:cNvSpPr/>
          <p:nvPr/>
        </p:nvSpPr>
        <p:spPr>
          <a:xfrm>
            <a:off x="667662" y="2911798"/>
            <a:ext cx="689228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79426" y="1831678"/>
            <a:ext cx="2016224" cy="108012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574105" y="2791796"/>
            <a:ext cx="633507" cy="369332"/>
          </a:xfrm>
          <a:prstGeom prst="rect">
            <a:avLst/>
          </a:prstGeom>
          <a:noFill/>
        </p:spPr>
        <p:txBody>
          <a:bodyPr wrap="none" rtlCol="0">
            <a:spAutoFit/>
          </a:bodyPr>
          <a:lstStyle/>
          <a:p>
            <a:r>
              <a:rPr lang="en-GB" dirty="0"/>
              <a:t>table</a:t>
            </a:r>
            <a:endParaRPr lang="en-US" dirty="0"/>
          </a:p>
        </p:txBody>
      </p:sp>
      <p:sp>
        <p:nvSpPr>
          <p:cNvPr id="17" name="TextBox 16"/>
          <p:cNvSpPr txBox="1"/>
          <p:nvPr/>
        </p:nvSpPr>
        <p:spPr>
          <a:xfrm>
            <a:off x="3558062" y="2245981"/>
            <a:ext cx="530915" cy="369332"/>
          </a:xfrm>
          <a:prstGeom prst="rect">
            <a:avLst/>
          </a:prstGeom>
          <a:noFill/>
        </p:spPr>
        <p:txBody>
          <a:bodyPr wrap="none" rtlCol="0">
            <a:spAutoFit/>
          </a:bodyPr>
          <a:lstStyle/>
          <a:p>
            <a:r>
              <a:rPr lang="en-GB" dirty="0"/>
              <a:t>box</a:t>
            </a:r>
            <a:endParaRPr lang="en-US" dirty="0"/>
          </a:p>
        </p:txBody>
      </p:sp>
      <p:sp>
        <p:nvSpPr>
          <p:cNvPr id="19" name="Right Arrow 18"/>
          <p:cNvSpPr/>
          <p:nvPr/>
        </p:nvSpPr>
        <p:spPr>
          <a:xfrm>
            <a:off x="2879426" y="1975694"/>
            <a:ext cx="504056" cy="1982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flipH="1">
            <a:off x="2637113" y="1327622"/>
            <a:ext cx="1106409" cy="646331"/>
          </a:xfrm>
          <a:prstGeom prst="rect">
            <a:avLst/>
          </a:prstGeom>
          <a:noFill/>
        </p:spPr>
        <p:txBody>
          <a:bodyPr wrap="square" rtlCol="0">
            <a:spAutoFit/>
          </a:bodyPr>
          <a:lstStyle/>
          <a:p>
            <a:r>
              <a:rPr lang="en-GB" dirty="0">
                <a:solidFill>
                  <a:srgbClr val="FF0000"/>
                </a:solidFill>
              </a:rPr>
              <a:t>Pushing force</a:t>
            </a:r>
            <a:endParaRPr lang="en-US" dirty="0">
              <a:solidFill>
                <a:srgbClr val="FF0000"/>
              </a:solidFill>
            </a:endParaRPr>
          </a:p>
        </p:txBody>
      </p:sp>
      <p:sp>
        <p:nvSpPr>
          <p:cNvPr id="21" name="Right Arrow 20"/>
          <p:cNvSpPr/>
          <p:nvPr/>
        </p:nvSpPr>
        <p:spPr>
          <a:xfrm>
            <a:off x="5091190" y="2154844"/>
            <a:ext cx="720080" cy="433789"/>
          </a:xfrm>
          <a:prstGeom prst="right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flipH="1">
            <a:off x="5014660" y="2159893"/>
            <a:ext cx="1342917" cy="369332"/>
          </a:xfrm>
          <a:prstGeom prst="rect">
            <a:avLst/>
          </a:prstGeom>
          <a:noFill/>
        </p:spPr>
        <p:txBody>
          <a:bodyPr wrap="square" rtlCol="0">
            <a:spAutoFit/>
          </a:bodyPr>
          <a:lstStyle/>
          <a:p>
            <a:r>
              <a:rPr lang="en-GB" dirty="0"/>
              <a:t>motion </a:t>
            </a:r>
            <a:endParaRPr lang="en-US" dirty="0"/>
          </a:p>
        </p:txBody>
      </p:sp>
      <p:sp>
        <p:nvSpPr>
          <p:cNvPr id="23" name="TextBox 22"/>
          <p:cNvSpPr txBox="1"/>
          <p:nvPr/>
        </p:nvSpPr>
        <p:spPr>
          <a:xfrm flipH="1">
            <a:off x="1151234" y="3271838"/>
            <a:ext cx="4320480" cy="369332"/>
          </a:xfrm>
          <a:prstGeom prst="rect">
            <a:avLst/>
          </a:prstGeom>
          <a:noFill/>
        </p:spPr>
        <p:txBody>
          <a:bodyPr wrap="square" rtlCol="0">
            <a:spAutoFit/>
          </a:bodyPr>
          <a:lstStyle/>
          <a:p>
            <a:r>
              <a:rPr lang="en-GB" dirty="0"/>
              <a:t>The pushing force helps the motion</a:t>
            </a:r>
            <a:endParaRPr lang="en-US" dirty="0"/>
          </a:p>
        </p:txBody>
      </p:sp>
      <p:pic>
        <p:nvPicPr>
          <p:cNvPr id="24" name="Picture 23"/>
          <p:cNvPicPr>
            <a:picLocks noChangeAspect="1"/>
          </p:cNvPicPr>
          <p:nvPr/>
        </p:nvPicPr>
        <p:blipFill>
          <a:blip r:embed="rId1"/>
          <a:stretch>
            <a:fillRect/>
          </a:stretch>
        </p:blipFill>
        <p:spPr>
          <a:xfrm>
            <a:off x="1331417" y="4293096"/>
            <a:ext cx="1832068" cy="1068228"/>
          </a:xfrm>
          <a:prstGeom prst="rect">
            <a:avLst/>
          </a:prstGeom>
        </p:spPr>
      </p:pic>
      <p:sp>
        <p:nvSpPr>
          <p:cNvPr id="25" name="Rectangle 24"/>
          <p:cNvSpPr/>
          <p:nvPr/>
        </p:nvSpPr>
        <p:spPr>
          <a:xfrm>
            <a:off x="951721" y="5395380"/>
            <a:ext cx="689228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163485" y="4315260"/>
            <a:ext cx="2016224" cy="108012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858164" y="5275378"/>
            <a:ext cx="633507" cy="369332"/>
          </a:xfrm>
          <a:prstGeom prst="rect">
            <a:avLst/>
          </a:prstGeom>
          <a:noFill/>
        </p:spPr>
        <p:txBody>
          <a:bodyPr wrap="none" rtlCol="0">
            <a:spAutoFit/>
          </a:bodyPr>
          <a:lstStyle/>
          <a:p>
            <a:r>
              <a:rPr lang="en-GB" dirty="0"/>
              <a:t>table</a:t>
            </a:r>
            <a:endParaRPr lang="en-US" dirty="0"/>
          </a:p>
        </p:txBody>
      </p:sp>
      <p:sp>
        <p:nvSpPr>
          <p:cNvPr id="28" name="TextBox 27"/>
          <p:cNvSpPr txBox="1"/>
          <p:nvPr/>
        </p:nvSpPr>
        <p:spPr>
          <a:xfrm>
            <a:off x="3842121" y="4729563"/>
            <a:ext cx="530915" cy="369332"/>
          </a:xfrm>
          <a:prstGeom prst="rect">
            <a:avLst/>
          </a:prstGeom>
          <a:noFill/>
        </p:spPr>
        <p:txBody>
          <a:bodyPr wrap="none" rtlCol="0">
            <a:spAutoFit/>
          </a:bodyPr>
          <a:lstStyle/>
          <a:p>
            <a:r>
              <a:rPr lang="en-GB" dirty="0"/>
              <a:t>box</a:t>
            </a:r>
            <a:endParaRPr lang="en-US" dirty="0"/>
          </a:p>
        </p:txBody>
      </p:sp>
      <p:sp>
        <p:nvSpPr>
          <p:cNvPr id="29" name="Right Arrow 28"/>
          <p:cNvSpPr/>
          <p:nvPr/>
        </p:nvSpPr>
        <p:spPr>
          <a:xfrm>
            <a:off x="3159807" y="4457535"/>
            <a:ext cx="504056" cy="1982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flipH="1">
            <a:off x="2892747" y="3849643"/>
            <a:ext cx="1106409" cy="646331"/>
          </a:xfrm>
          <a:prstGeom prst="rect">
            <a:avLst/>
          </a:prstGeom>
          <a:noFill/>
        </p:spPr>
        <p:txBody>
          <a:bodyPr wrap="square" rtlCol="0">
            <a:spAutoFit/>
          </a:bodyPr>
          <a:lstStyle/>
          <a:p>
            <a:r>
              <a:rPr lang="en-GB" dirty="0">
                <a:solidFill>
                  <a:srgbClr val="FF0000"/>
                </a:solidFill>
              </a:rPr>
              <a:t>Pushing force</a:t>
            </a:r>
            <a:endParaRPr lang="en-US" dirty="0">
              <a:solidFill>
                <a:srgbClr val="FF0000"/>
              </a:solidFill>
            </a:endParaRPr>
          </a:p>
        </p:txBody>
      </p:sp>
      <p:sp>
        <p:nvSpPr>
          <p:cNvPr id="31" name="Right Arrow 30"/>
          <p:cNvSpPr/>
          <p:nvPr/>
        </p:nvSpPr>
        <p:spPr>
          <a:xfrm>
            <a:off x="5375249" y="4638426"/>
            <a:ext cx="720080" cy="433789"/>
          </a:xfrm>
          <a:prstGeom prst="right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flipH="1">
            <a:off x="5333583" y="4641850"/>
            <a:ext cx="1342917" cy="369332"/>
          </a:xfrm>
          <a:prstGeom prst="rect">
            <a:avLst/>
          </a:prstGeom>
          <a:noFill/>
        </p:spPr>
        <p:txBody>
          <a:bodyPr wrap="square" rtlCol="0">
            <a:spAutoFit/>
          </a:bodyPr>
          <a:lstStyle/>
          <a:p>
            <a:r>
              <a:rPr lang="en-GB" dirty="0"/>
              <a:t>motion </a:t>
            </a:r>
            <a:endParaRPr lang="en-US" dirty="0"/>
          </a:p>
        </p:txBody>
      </p:sp>
      <p:sp>
        <p:nvSpPr>
          <p:cNvPr id="33" name="TextBox 32"/>
          <p:cNvSpPr txBox="1"/>
          <p:nvPr/>
        </p:nvSpPr>
        <p:spPr>
          <a:xfrm flipH="1">
            <a:off x="1429697" y="5764712"/>
            <a:ext cx="6144408" cy="923330"/>
          </a:xfrm>
          <a:prstGeom prst="rect">
            <a:avLst/>
          </a:prstGeom>
          <a:noFill/>
        </p:spPr>
        <p:txBody>
          <a:bodyPr wrap="square" rtlCol="0">
            <a:spAutoFit/>
          </a:bodyPr>
          <a:lstStyle/>
          <a:p>
            <a:r>
              <a:rPr lang="en-GB" dirty="0"/>
              <a:t>The pushing force at the left help the motion but the pushing force at the right is opposite to this motion. </a:t>
            </a:r>
            <a:r>
              <a:rPr lang="en-GB" b="1" dirty="0"/>
              <a:t>The pushing force at the right does a negative work.</a:t>
            </a:r>
            <a:endParaRPr lang="en-US" b="1" dirty="0"/>
          </a:p>
        </p:txBody>
      </p:sp>
      <p:sp>
        <p:nvSpPr>
          <p:cNvPr id="35" name="Right Arrow 34"/>
          <p:cNvSpPr/>
          <p:nvPr/>
        </p:nvSpPr>
        <p:spPr>
          <a:xfrm rot="10800000">
            <a:off x="4834829" y="4483093"/>
            <a:ext cx="346834" cy="18089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flipH="1">
            <a:off x="4689727" y="3789040"/>
            <a:ext cx="1106409" cy="646331"/>
          </a:xfrm>
          <a:prstGeom prst="rect">
            <a:avLst/>
          </a:prstGeom>
          <a:noFill/>
        </p:spPr>
        <p:txBody>
          <a:bodyPr wrap="square" rtlCol="0">
            <a:spAutoFit/>
          </a:bodyPr>
          <a:lstStyle/>
          <a:p>
            <a:r>
              <a:rPr lang="en-GB" dirty="0">
                <a:solidFill>
                  <a:srgbClr val="FF0000"/>
                </a:solidFill>
              </a:rPr>
              <a:t>Pushing force</a:t>
            </a:r>
            <a:endParaRPr lang="en-US"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1"/>
          <a:stretch>
            <a:fillRect/>
          </a:stretch>
        </p:blipFill>
        <p:spPr>
          <a:xfrm>
            <a:off x="1047358" y="1809514"/>
            <a:ext cx="1832068" cy="1068228"/>
          </a:xfrm>
          <a:prstGeom prst="rect">
            <a:avLst/>
          </a:prstGeom>
        </p:spPr>
      </p:pic>
      <p:sp>
        <p:nvSpPr>
          <p:cNvPr id="2" name="Title 1"/>
          <p:cNvSpPr>
            <a:spLocks noGrp="1"/>
          </p:cNvSpPr>
          <p:nvPr>
            <p:ph type="title"/>
          </p:nvPr>
        </p:nvSpPr>
        <p:spPr>
          <a:xfrm>
            <a:off x="632044" y="-169862"/>
            <a:ext cx="8229600" cy="1143000"/>
          </a:xfrm>
        </p:spPr>
        <p:txBody>
          <a:bodyPr/>
          <a:lstStyle/>
          <a:p>
            <a:r>
              <a:rPr lang="en-GB" dirty="0"/>
              <a:t>The work: 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TextBox 5"/>
          <p:cNvSpPr txBox="1"/>
          <p:nvPr/>
        </p:nvSpPr>
        <p:spPr>
          <a:xfrm>
            <a:off x="971600" y="973138"/>
            <a:ext cx="4608512" cy="369332"/>
          </a:xfrm>
          <a:prstGeom prst="rect">
            <a:avLst/>
          </a:prstGeom>
          <a:noFill/>
        </p:spPr>
        <p:txBody>
          <a:bodyPr wrap="square" rtlCol="0">
            <a:spAutoFit/>
          </a:bodyPr>
          <a:lstStyle/>
          <a:p>
            <a:r>
              <a:rPr lang="en-GB" dirty="0"/>
              <a:t>Examples:</a:t>
            </a:r>
            <a:endParaRPr lang="en-US" dirty="0"/>
          </a:p>
        </p:txBody>
      </p:sp>
      <p:sp>
        <p:nvSpPr>
          <p:cNvPr id="7" name="Rectangle 6"/>
          <p:cNvSpPr/>
          <p:nvPr/>
        </p:nvSpPr>
        <p:spPr>
          <a:xfrm>
            <a:off x="667662" y="2911798"/>
            <a:ext cx="689228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79426" y="1831678"/>
            <a:ext cx="2016224" cy="108012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574105" y="2791796"/>
            <a:ext cx="633507" cy="369332"/>
          </a:xfrm>
          <a:prstGeom prst="rect">
            <a:avLst/>
          </a:prstGeom>
          <a:noFill/>
        </p:spPr>
        <p:txBody>
          <a:bodyPr wrap="none" rtlCol="0">
            <a:spAutoFit/>
          </a:bodyPr>
          <a:lstStyle/>
          <a:p>
            <a:r>
              <a:rPr lang="en-GB" dirty="0"/>
              <a:t>table</a:t>
            </a:r>
            <a:endParaRPr lang="en-US" dirty="0"/>
          </a:p>
        </p:txBody>
      </p:sp>
      <p:sp>
        <p:nvSpPr>
          <p:cNvPr id="17" name="TextBox 16"/>
          <p:cNvSpPr txBox="1"/>
          <p:nvPr/>
        </p:nvSpPr>
        <p:spPr>
          <a:xfrm>
            <a:off x="3937438" y="2015851"/>
            <a:ext cx="530915" cy="369332"/>
          </a:xfrm>
          <a:prstGeom prst="rect">
            <a:avLst/>
          </a:prstGeom>
          <a:noFill/>
        </p:spPr>
        <p:txBody>
          <a:bodyPr wrap="none" rtlCol="0">
            <a:spAutoFit/>
          </a:bodyPr>
          <a:lstStyle/>
          <a:p>
            <a:r>
              <a:rPr lang="en-GB" dirty="0"/>
              <a:t>box</a:t>
            </a:r>
            <a:endParaRPr lang="en-US" dirty="0"/>
          </a:p>
        </p:txBody>
      </p:sp>
      <p:sp>
        <p:nvSpPr>
          <p:cNvPr id="19" name="Right Arrow 18"/>
          <p:cNvSpPr/>
          <p:nvPr/>
        </p:nvSpPr>
        <p:spPr>
          <a:xfrm>
            <a:off x="2879426" y="1975694"/>
            <a:ext cx="504056" cy="1982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flipH="1">
            <a:off x="2637113" y="1327622"/>
            <a:ext cx="1106409" cy="646331"/>
          </a:xfrm>
          <a:prstGeom prst="rect">
            <a:avLst/>
          </a:prstGeom>
          <a:noFill/>
        </p:spPr>
        <p:txBody>
          <a:bodyPr wrap="square" rtlCol="0">
            <a:spAutoFit/>
          </a:bodyPr>
          <a:lstStyle/>
          <a:p>
            <a:r>
              <a:rPr lang="en-GB" dirty="0">
                <a:solidFill>
                  <a:srgbClr val="FF0000"/>
                </a:solidFill>
              </a:rPr>
              <a:t>Pushing force</a:t>
            </a:r>
            <a:endParaRPr lang="en-US" dirty="0">
              <a:solidFill>
                <a:srgbClr val="FF0000"/>
              </a:solidFill>
            </a:endParaRPr>
          </a:p>
        </p:txBody>
      </p:sp>
      <p:sp>
        <p:nvSpPr>
          <p:cNvPr id="21" name="Right Arrow 20"/>
          <p:cNvSpPr/>
          <p:nvPr/>
        </p:nvSpPr>
        <p:spPr>
          <a:xfrm>
            <a:off x="5091190" y="2154844"/>
            <a:ext cx="720080" cy="433789"/>
          </a:xfrm>
          <a:prstGeom prst="right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flipH="1">
            <a:off x="5014660" y="2159893"/>
            <a:ext cx="1342917" cy="369332"/>
          </a:xfrm>
          <a:prstGeom prst="rect">
            <a:avLst/>
          </a:prstGeom>
          <a:noFill/>
        </p:spPr>
        <p:txBody>
          <a:bodyPr wrap="square" rtlCol="0">
            <a:spAutoFit/>
          </a:bodyPr>
          <a:lstStyle/>
          <a:p>
            <a:r>
              <a:rPr lang="en-GB" dirty="0"/>
              <a:t>motion </a:t>
            </a:r>
            <a:endParaRPr lang="en-US" dirty="0"/>
          </a:p>
        </p:txBody>
      </p:sp>
      <p:sp>
        <p:nvSpPr>
          <p:cNvPr id="23" name="TextBox 22"/>
          <p:cNvSpPr txBox="1"/>
          <p:nvPr/>
        </p:nvSpPr>
        <p:spPr>
          <a:xfrm flipH="1">
            <a:off x="774218" y="4263439"/>
            <a:ext cx="7488832" cy="646331"/>
          </a:xfrm>
          <a:prstGeom prst="rect">
            <a:avLst/>
          </a:prstGeom>
          <a:noFill/>
        </p:spPr>
        <p:txBody>
          <a:bodyPr wrap="square" rtlCol="0">
            <a:spAutoFit/>
          </a:bodyPr>
          <a:lstStyle/>
          <a:p>
            <a:r>
              <a:rPr lang="en-GB" dirty="0"/>
              <a:t>Here, the weight (gravitational force on the box) and the normal force either help the motion neither are opposed to the motion.</a:t>
            </a:r>
            <a:endParaRPr lang="en-US" dirty="0"/>
          </a:p>
        </p:txBody>
      </p:sp>
      <p:cxnSp>
        <p:nvCxnSpPr>
          <p:cNvPr id="5" name="Straight Arrow Connector 4"/>
          <p:cNvCxnSpPr/>
          <p:nvPr/>
        </p:nvCxnSpPr>
        <p:spPr>
          <a:xfrm>
            <a:off x="3814315" y="2483525"/>
            <a:ext cx="13430" cy="10725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2663290" y="3172169"/>
                <a:ext cx="1080232" cy="369332"/>
              </a:xfrm>
              <a:prstGeom prst="rect">
                <a:avLst/>
              </a:prstGeom>
              <a:noFill/>
            </p:spPr>
            <p:txBody>
              <a:bodyPr wrap="none" rtlCol="0">
                <a:spAutoFit/>
              </a:bodyPr>
              <a:lstStyle/>
              <a:p>
                <a:r>
                  <a:rPr lang="en-GB" dirty="0"/>
                  <a:t>Weight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𝑤</m:t>
                        </m:r>
                      </m:e>
                    </m:acc>
                  </m:oMath>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2663290" y="3172169"/>
                <a:ext cx="1080232" cy="369332"/>
              </a:xfrm>
              <a:prstGeom prst="rect">
                <a:avLst/>
              </a:prstGeom>
              <a:blipFill rotWithShape="1">
                <a:blip r:embed="rId2"/>
                <a:stretch>
                  <a:fillRect l="-9" t="-93" r="18" b="29"/>
                </a:stretch>
              </a:blipFill>
            </p:spPr>
            <p:txBody>
              <a:bodyPr/>
              <a:lstStyle/>
              <a:p>
                <a:r>
                  <a:rPr lang="zh-CN" altLang="en-US">
                    <a:noFill/>
                  </a:rPr>
                  <a:t> </a:t>
                </a:r>
              </a:p>
            </p:txBody>
          </p:sp>
        </mc:Fallback>
      </mc:AlternateContent>
      <p:cxnSp>
        <p:nvCxnSpPr>
          <p:cNvPr id="37" name="Straight Arrow Connector 36"/>
          <p:cNvCxnSpPr/>
          <p:nvPr/>
        </p:nvCxnSpPr>
        <p:spPr>
          <a:xfrm flipH="1" flipV="1">
            <a:off x="3874297" y="1582432"/>
            <a:ext cx="5690" cy="13287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p:cNvSpPr txBox="1"/>
              <p:nvPr/>
            </p:nvSpPr>
            <p:spPr>
              <a:xfrm>
                <a:off x="3544154" y="1185514"/>
                <a:ext cx="3493946" cy="369332"/>
              </a:xfrm>
              <a:prstGeom prst="rect">
                <a:avLst/>
              </a:prstGeom>
              <a:noFill/>
            </p:spPr>
            <p:txBody>
              <a:bodyPr wrap="square" rtlCol="0">
                <a:spAutoFit/>
              </a:bodyPr>
              <a:lstStyle/>
              <a:p>
                <a:r>
                  <a:rPr lang="en-GB" dirty="0">
                    <a:solidFill>
                      <a:srgbClr val="FF0000"/>
                    </a:solidFill>
                  </a:rPr>
                  <a:t>normal force </a:t>
                </a:r>
                <a14:m>
                  <m:oMath xmlns:m="http://schemas.openxmlformats.org/officeDocument/2006/math">
                    <m:acc>
                      <m:accPr>
                        <m:chr m:val="⃗"/>
                        <m:ctrlPr>
                          <a:rPr lang="en-GB"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𝑛</m:t>
                        </m:r>
                      </m:e>
                    </m:acc>
                  </m:oMath>
                </a14:m>
                <a:r>
                  <a:rPr lang="en-GB" dirty="0">
                    <a:solidFill>
                      <a:srgbClr val="FF0000"/>
                    </a:solidFill>
                  </a:rPr>
                  <a:t> </a:t>
                </a:r>
                <a:endParaRPr lang="en-US" dirty="0">
                  <a:solidFill>
                    <a:srgbClr val="FF0000"/>
                  </a:solidFill>
                </a:endParaRPr>
              </a:p>
            </p:txBody>
          </p:sp>
        </mc:Choice>
        <mc:Fallback>
          <p:sp>
            <p:nvSpPr>
              <p:cNvPr id="12" name="TextBox 11"/>
              <p:cNvSpPr txBox="1">
                <a:spLocks noRot="1" noChangeAspect="1" noMove="1" noResize="1" noEditPoints="1" noAdjustHandles="1" noChangeArrowheads="1" noChangeShapeType="1" noTextEdit="1"/>
              </p:cNvSpPr>
              <p:nvPr/>
            </p:nvSpPr>
            <p:spPr>
              <a:xfrm>
                <a:off x="3544154" y="1185514"/>
                <a:ext cx="3493946" cy="369332"/>
              </a:xfrm>
              <a:prstGeom prst="rect">
                <a:avLst/>
              </a:prstGeom>
              <a:blipFill rotWithShape="1">
                <a:blip r:embed="rId3"/>
                <a:stretch>
                  <a:fillRect l="-6" t="-164" r="11" b="99"/>
                </a:stretch>
              </a:blipFill>
            </p:spPr>
            <p:txBody>
              <a:bodyPr/>
              <a:lstStyle/>
              <a:p>
                <a:r>
                  <a:rPr lang="zh-CN" altLang="en-US">
                    <a:noFill/>
                  </a:rPr>
                  <a:t> </a:t>
                </a:r>
              </a:p>
            </p:txBody>
          </p:sp>
        </mc:Fallback>
      </mc:AlternateContent>
      <p:sp>
        <p:nvSpPr>
          <p:cNvPr id="13" name="Right Arrow 12"/>
          <p:cNvSpPr/>
          <p:nvPr/>
        </p:nvSpPr>
        <p:spPr>
          <a:xfrm>
            <a:off x="1835696" y="4909770"/>
            <a:ext cx="801417" cy="6074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flipH="1">
            <a:off x="2879426" y="4909770"/>
            <a:ext cx="3348758" cy="523220"/>
          </a:xfrm>
          <a:prstGeom prst="rect">
            <a:avLst/>
          </a:prstGeom>
          <a:noFill/>
        </p:spPr>
        <p:txBody>
          <a:bodyPr wrap="square" rtlCol="0">
            <a:spAutoFit/>
          </a:bodyPr>
          <a:lstStyle/>
          <a:p>
            <a:r>
              <a:rPr lang="en-GB" sz="2800" dirty="0"/>
              <a:t>They don’t do work ! </a:t>
            </a: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a:xfrm>
            <a:off x="2637112" y="3861048"/>
            <a:ext cx="3231032"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24" name="Picture 23"/>
          <p:cNvPicPr>
            <a:picLocks noChangeAspect="1"/>
          </p:cNvPicPr>
          <p:nvPr/>
        </p:nvPicPr>
        <p:blipFill>
          <a:blip r:embed="rId1"/>
          <a:stretch>
            <a:fillRect/>
          </a:stretch>
        </p:blipFill>
        <p:spPr>
          <a:xfrm>
            <a:off x="1047358" y="1809514"/>
            <a:ext cx="1832068" cy="1068228"/>
          </a:xfrm>
          <a:prstGeom prst="rect">
            <a:avLst/>
          </a:prstGeom>
        </p:spPr>
      </p:pic>
      <p:sp>
        <p:nvSpPr>
          <p:cNvPr id="25" name="Rectangle 24"/>
          <p:cNvSpPr/>
          <p:nvPr/>
        </p:nvSpPr>
        <p:spPr>
          <a:xfrm>
            <a:off x="667662" y="2911798"/>
            <a:ext cx="689228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879426" y="1831678"/>
            <a:ext cx="2016224" cy="108012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2879426" y="1975694"/>
            <a:ext cx="504056" cy="1982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flipH="1">
            <a:off x="2637112" y="1327622"/>
            <a:ext cx="2654967" cy="369332"/>
          </a:xfrm>
          <a:prstGeom prst="rect">
            <a:avLst/>
          </a:prstGeom>
          <a:noFill/>
        </p:spPr>
        <p:txBody>
          <a:bodyPr wrap="square" rtlCol="0">
            <a:spAutoFit/>
          </a:bodyPr>
          <a:lstStyle/>
          <a:p>
            <a:r>
              <a:rPr lang="en-GB" dirty="0">
                <a:solidFill>
                  <a:srgbClr val="FF0000"/>
                </a:solidFill>
              </a:rPr>
              <a:t>Constant pushing force</a:t>
            </a:r>
            <a:endParaRPr lang="en-US" dirty="0">
              <a:solidFill>
                <a:srgbClr val="FF0000"/>
              </a:solidFill>
            </a:endParaRPr>
          </a:p>
        </p:txBody>
      </p:sp>
      <p:sp>
        <p:nvSpPr>
          <p:cNvPr id="33" name="Rectangle 32"/>
          <p:cNvSpPr/>
          <p:nvPr/>
        </p:nvSpPr>
        <p:spPr>
          <a:xfrm>
            <a:off x="6038449" y="1844824"/>
            <a:ext cx="2016224" cy="108012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TextBox 2"/>
              <p:cNvSpPr txBox="1"/>
              <p:nvPr/>
            </p:nvSpPr>
            <p:spPr>
              <a:xfrm>
                <a:off x="2843251" y="3953987"/>
                <a:ext cx="2501967" cy="8283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4800" b="0" i="1" smtClean="0">
                          <a:latin typeface="Cambria Math" panose="02040503050406030204" pitchFamily="18" charset="0"/>
                        </a:rPr>
                        <m:t>𝑊</m:t>
                      </m:r>
                      <m:r>
                        <a:rPr lang="en-GB" sz="4800" b="0" i="1" smtClean="0">
                          <a:latin typeface="Cambria Math" panose="02040503050406030204" pitchFamily="18" charset="0"/>
                        </a:rPr>
                        <m:t>=</m:t>
                      </m:r>
                      <m:acc>
                        <m:accPr>
                          <m:chr m:val="⃗"/>
                          <m:ctrlPr>
                            <a:rPr lang="en-GB" sz="4800" b="0" i="1" smtClean="0">
                              <a:latin typeface="Cambria Math" panose="02040503050406030204" pitchFamily="18" charset="0"/>
                            </a:rPr>
                          </m:ctrlPr>
                        </m:accPr>
                        <m:e>
                          <m:r>
                            <a:rPr lang="en-GB" sz="4800" b="0" i="1" smtClean="0">
                              <a:latin typeface="Cambria Math" panose="02040503050406030204" pitchFamily="18" charset="0"/>
                            </a:rPr>
                            <m:t>𝐹</m:t>
                          </m:r>
                        </m:e>
                      </m:acc>
                      <m:r>
                        <a:rPr lang="en-GB" sz="4800" b="0" i="1" smtClean="0">
                          <a:latin typeface="Cambria Math" panose="02040503050406030204" pitchFamily="18" charset="0"/>
                        </a:rPr>
                        <m:t>.</m:t>
                      </m:r>
                      <m:acc>
                        <m:accPr>
                          <m:chr m:val="⃗"/>
                          <m:ctrlPr>
                            <a:rPr lang="en-GB" sz="4800" b="0" i="1" smtClean="0">
                              <a:latin typeface="Cambria Math" panose="02040503050406030204" pitchFamily="18" charset="0"/>
                            </a:rPr>
                          </m:ctrlPr>
                        </m:accPr>
                        <m:e>
                          <m:r>
                            <a:rPr lang="en-GB" sz="4800" b="0" i="1" smtClean="0">
                              <a:latin typeface="Cambria Math" panose="02040503050406030204" pitchFamily="18" charset="0"/>
                            </a:rPr>
                            <m:t>𝑟</m:t>
                          </m:r>
                        </m:e>
                      </m:acc>
                    </m:oMath>
                  </m:oMathPara>
                </a14:m>
                <a:endParaRPr lang="en-US" sz="4800" dirty="0"/>
              </a:p>
            </p:txBody>
          </p:sp>
        </mc:Choice>
        <mc:Fallback>
          <p:sp>
            <p:nvSpPr>
              <p:cNvPr id="3" name="TextBox 2"/>
              <p:cNvSpPr txBox="1">
                <a:spLocks noRot="1" noChangeAspect="1" noMove="1" noResize="1" noEditPoints="1" noAdjustHandles="1" noChangeArrowheads="1" noChangeShapeType="1" noTextEdit="1"/>
              </p:cNvSpPr>
              <p:nvPr/>
            </p:nvSpPr>
            <p:spPr>
              <a:xfrm>
                <a:off x="2843251" y="3953987"/>
                <a:ext cx="2501967" cy="828304"/>
              </a:xfrm>
              <a:prstGeom prst="rect">
                <a:avLst/>
              </a:prstGeom>
              <a:blipFill rotWithShape="1">
                <a:blip r:embed="rId2"/>
                <a:stretch>
                  <a:fillRect l="-14" t="-58" r="-2064" b="13"/>
                </a:stretch>
              </a:blipFill>
            </p:spPr>
            <p:txBody>
              <a:bodyPr/>
              <a:lstStyle/>
              <a:p>
                <a:r>
                  <a:rPr lang="zh-CN" altLang="en-US">
                    <a:noFill/>
                  </a:rPr>
                  <a:t> </a:t>
                </a:r>
              </a:p>
            </p:txBody>
          </p:sp>
        </mc:Fallback>
      </mc:AlternateContent>
      <p:cxnSp>
        <p:nvCxnSpPr>
          <p:cNvPr id="15" name="Straight Arrow Connector 14"/>
          <p:cNvCxnSpPr/>
          <p:nvPr/>
        </p:nvCxnSpPr>
        <p:spPr>
          <a:xfrm>
            <a:off x="3823520" y="2371738"/>
            <a:ext cx="32230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p:cNvSpPr txBox="1"/>
              <p:nvPr/>
            </p:nvSpPr>
            <p:spPr>
              <a:xfrm>
                <a:off x="5295762" y="1729003"/>
                <a:ext cx="421141"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a:rPr lang="en-GB" sz="4400" b="0" i="1" smtClean="0">
                              <a:latin typeface="Cambria Math" panose="02040503050406030204" pitchFamily="18" charset="0"/>
                            </a:rPr>
                            <m:t>𝑟</m:t>
                          </m:r>
                        </m:e>
                      </m:acc>
                    </m:oMath>
                  </m:oMathPara>
                </a14:m>
                <a:endParaRPr lang="en-US" sz="4400" dirty="0"/>
              </a:p>
            </p:txBody>
          </p:sp>
        </mc:Choice>
        <mc:Fallback>
          <p:sp>
            <p:nvSpPr>
              <p:cNvPr id="16" name="TextBox 15"/>
              <p:cNvSpPr txBox="1">
                <a:spLocks noRot="1" noChangeAspect="1" noMove="1" noResize="1" noEditPoints="1" noAdjustHandles="1" noChangeArrowheads="1" noChangeShapeType="1" noTextEdit="1"/>
              </p:cNvSpPr>
              <p:nvPr/>
            </p:nvSpPr>
            <p:spPr>
              <a:xfrm>
                <a:off x="5295762" y="1729003"/>
                <a:ext cx="421141" cy="677108"/>
              </a:xfrm>
              <a:prstGeom prst="rect">
                <a:avLst/>
              </a:prstGeom>
              <a:blipFill rotWithShape="1">
                <a:blip r:embed="rId3"/>
                <a:stretch>
                  <a:fillRect l="-118" t="-79" r="-18245" b="-17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134525" y="3250391"/>
                <a:ext cx="9169177" cy="402931"/>
              </a:xfrm>
              <a:prstGeom prst="rect">
                <a:avLst/>
              </a:prstGeom>
              <a:noFill/>
            </p:spPr>
            <p:txBody>
              <a:bodyPr wrap="none" rtlCol="0">
                <a:spAutoFit/>
              </a:bodyPr>
              <a:lstStyle/>
              <a:p>
                <a:r>
                  <a:rPr lang="en-GB" dirty="0"/>
                  <a:t>The work done by a </a:t>
                </a:r>
                <a:r>
                  <a:rPr lang="en-GB" b="1" dirty="0"/>
                  <a:t>constant</a:t>
                </a:r>
                <a:r>
                  <a:rPr lang="en-GB" dirty="0"/>
                  <a:t>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𝐹</m:t>
                        </m:r>
                      </m:e>
                    </m:acc>
                  </m:oMath>
                </a14:m>
                <a:r>
                  <a:rPr lang="en-US" dirty="0"/>
                  <a:t> during a </a:t>
                </a:r>
                <a:r>
                  <a:rPr lang="en-US" b="1" dirty="0"/>
                  <a:t>straight-line</a:t>
                </a:r>
                <a:r>
                  <a:rPr lang="en-US" dirty="0"/>
                  <a:t> displacement </a:t>
                </a:r>
                <a14:m>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a14:m>
                <a:r>
                  <a:rPr lang="en-US" dirty="0"/>
                  <a:t> at </a:t>
                </a:r>
                <a:r>
                  <a:rPr lang="en-US" b="1" dirty="0"/>
                  <a:t>constant </a:t>
                </a:r>
                <a:r>
                  <a:rPr lang="en-US" dirty="0"/>
                  <a:t>velocity: </a:t>
                </a:r>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134525" y="3250391"/>
                <a:ext cx="9169177" cy="402931"/>
              </a:xfrm>
              <a:prstGeom prst="rect">
                <a:avLst/>
              </a:prstGeom>
              <a:blipFill rotWithShape="1">
                <a:blip r:embed="rId4"/>
                <a:stretch>
                  <a:fillRect l="-6" t="-114" r="3" b="41"/>
                </a:stretch>
              </a:blipFill>
            </p:spPr>
            <p:txBody>
              <a:bodyPr/>
              <a:lstStyle/>
              <a:p>
                <a:r>
                  <a:rPr lang="zh-CN" altLang="en-US">
                    <a:noFill/>
                  </a:rPr>
                  <a:t> </a:t>
                </a:r>
              </a:p>
            </p:txBody>
          </p:sp>
        </mc:Fallback>
      </mc:AlternateContent>
      <p:sp>
        <p:nvSpPr>
          <p:cNvPr id="40" name="Oval 39"/>
          <p:cNvSpPr/>
          <p:nvPr/>
        </p:nvSpPr>
        <p:spPr>
          <a:xfrm>
            <a:off x="3779911" y="2348880"/>
            <a:ext cx="45719" cy="8589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046561" y="2348880"/>
            <a:ext cx="45719" cy="8589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a:spLocks noGrp="1"/>
          </p:cNvSpPr>
          <p:nvPr>
            <p:ph type="title"/>
          </p:nvPr>
        </p:nvSpPr>
        <p:spPr>
          <a:xfrm>
            <a:off x="667662" y="88844"/>
            <a:ext cx="8229600" cy="1143000"/>
          </a:xfrm>
        </p:spPr>
        <p:txBody>
          <a:bodyPr/>
          <a:lstStyle/>
          <a:p>
            <a:r>
              <a:rPr lang="en-GB" sz="2400" dirty="0"/>
              <a:t>The work done by a constant force during a straight-line displacement</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a:xfrm>
            <a:off x="2637112" y="3861048"/>
            <a:ext cx="3231032"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24" name="Picture 23"/>
          <p:cNvPicPr>
            <a:picLocks noChangeAspect="1"/>
          </p:cNvPicPr>
          <p:nvPr/>
        </p:nvPicPr>
        <p:blipFill>
          <a:blip r:embed="rId1"/>
          <a:stretch>
            <a:fillRect/>
          </a:stretch>
        </p:blipFill>
        <p:spPr>
          <a:xfrm>
            <a:off x="1047358" y="1809514"/>
            <a:ext cx="1832068" cy="1068228"/>
          </a:xfrm>
          <a:prstGeom prst="rect">
            <a:avLst/>
          </a:prstGeom>
        </p:spPr>
      </p:pic>
      <p:sp>
        <p:nvSpPr>
          <p:cNvPr id="25" name="Rectangle 24"/>
          <p:cNvSpPr/>
          <p:nvPr/>
        </p:nvSpPr>
        <p:spPr>
          <a:xfrm>
            <a:off x="667662" y="2911798"/>
            <a:ext cx="689228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879426" y="1831678"/>
            <a:ext cx="2016224" cy="108012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2879426" y="1975694"/>
            <a:ext cx="504056" cy="1982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flipH="1">
            <a:off x="2637112" y="1327622"/>
            <a:ext cx="2654967" cy="369332"/>
          </a:xfrm>
          <a:prstGeom prst="rect">
            <a:avLst/>
          </a:prstGeom>
          <a:noFill/>
        </p:spPr>
        <p:txBody>
          <a:bodyPr wrap="square" rtlCol="0">
            <a:spAutoFit/>
          </a:bodyPr>
          <a:lstStyle/>
          <a:p>
            <a:r>
              <a:rPr lang="en-GB" dirty="0">
                <a:solidFill>
                  <a:srgbClr val="FF0000"/>
                </a:solidFill>
              </a:rPr>
              <a:t>Constant pushing force</a:t>
            </a:r>
            <a:endParaRPr lang="en-US" dirty="0">
              <a:solidFill>
                <a:srgbClr val="FF0000"/>
              </a:solidFill>
            </a:endParaRPr>
          </a:p>
        </p:txBody>
      </p:sp>
      <p:sp>
        <p:nvSpPr>
          <p:cNvPr id="33" name="Rectangle 32"/>
          <p:cNvSpPr/>
          <p:nvPr/>
        </p:nvSpPr>
        <p:spPr>
          <a:xfrm>
            <a:off x="6038449" y="1844824"/>
            <a:ext cx="2016224" cy="108012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TextBox 2"/>
              <p:cNvSpPr txBox="1"/>
              <p:nvPr/>
            </p:nvSpPr>
            <p:spPr>
              <a:xfrm>
                <a:off x="2843251" y="3953987"/>
                <a:ext cx="2501967" cy="8283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4800" b="0" i="1" smtClean="0">
                          <a:latin typeface="Cambria Math" panose="02040503050406030204" pitchFamily="18" charset="0"/>
                        </a:rPr>
                        <m:t>𝑊</m:t>
                      </m:r>
                      <m:r>
                        <a:rPr lang="en-GB" sz="4800" b="0" i="1" smtClean="0">
                          <a:latin typeface="Cambria Math" panose="02040503050406030204" pitchFamily="18" charset="0"/>
                        </a:rPr>
                        <m:t>=</m:t>
                      </m:r>
                      <m:acc>
                        <m:accPr>
                          <m:chr m:val="⃗"/>
                          <m:ctrlPr>
                            <a:rPr lang="en-GB" sz="4800" b="0" i="1" smtClean="0">
                              <a:latin typeface="Cambria Math" panose="02040503050406030204" pitchFamily="18" charset="0"/>
                            </a:rPr>
                          </m:ctrlPr>
                        </m:accPr>
                        <m:e>
                          <m:r>
                            <a:rPr lang="en-GB" sz="4800" b="0" i="1" smtClean="0">
                              <a:latin typeface="Cambria Math" panose="02040503050406030204" pitchFamily="18" charset="0"/>
                            </a:rPr>
                            <m:t>𝐹</m:t>
                          </m:r>
                        </m:e>
                      </m:acc>
                      <m:r>
                        <a:rPr lang="en-GB" sz="4800" b="0" i="1" smtClean="0">
                          <a:latin typeface="Cambria Math" panose="02040503050406030204" pitchFamily="18" charset="0"/>
                        </a:rPr>
                        <m:t>.</m:t>
                      </m:r>
                      <m:acc>
                        <m:accPr>
                          <m:chr m:val="⃗"/>
                          <m:ctrlPr>
                            <a:rPr lang="en-GB" sz="4800" b="0" i="1" smtClean="0">
                              <a:latin typeface="Cambria Math" panose="02040503050406030204" pitchFamily="18" charset="0"/>
                            </a:rPr>
                          </m:ctrlPr>
                        </m:accPr>
                        <m:e>
                          <m:r>
                            <a:rPr lang="en-GB" sz="4800" b="0" i="1" smtClean="0">
                              <a:latin typeface="Cambria Math" panose="02040503050406030204" pitchFamily="18" charset="0"/>
                            </a:rPr>
                            <m:t>𝑟</m:t>
                          </m:r>
                        </m:e>
                      </m:acc>
                    </m:oMath>
                  </m:oMathPara>
                </a14:m>
                <a:endParaRPr lang="en-US" sz="4800" dirty="0"/>
              </a:p>
            </p:txBody>
          </p:sp>
        </mc:Choice>
        <mc:Fallback>
          <p:sp>
            <p:nvSpPr>
              <p:cNvPr id="3" name="TextBox 2"/>
              <p:cNvSpPr txBox="1">
                <a:spLocks noRot="1" noChangeAspect="1" noMove="1" noResize="1" noEditPoints="1" noAdjustHandles="1" noChangeArrowheads="1" noChangeShapeType="1" noTextEdit="1"/>
              </p:cNvSpPr>
              <p:nvPr/>
            </p:nvSpPr>
            <p:spPr>
              <a:xfrm>
                <a:off x="2843251" y="3953987"/>
                <a:ext cx="2501967" cy="828304"/>
              </a:xfrm>
              <a:prstGeom prst="rect">
                <a:avLst/>
              </a:prstGeom>
              <a:blipFill rotWithShape="1">
                <a:blip r:embed="rId2"/>
                <a:stretch>
                  <a:fillRect l="-14" t="-58" r="-2064" b="13"/>
                </a:stretch>
              </a:blipFill>
            </p:spPr>
            <p:txBody>
              <a:bodyPr/>
              <a:lstStyle/>
              <a:p>
                <a:r>
                  <a:rPr lang="zh-CN" altLang="en-US">
                    <a:noFill/>
                  </a:rPr>
                  <a:t> </a:t>
                </a:r>
              </a:p>
            </p:txBody>
          </p:sp>
        </mc:Fallback>
      </mc:AlternateContent>
      <p:cxnSp>
        <p:nvCxnSpPr>
          <p:cNvPr id="15" name="Straight Arrow Connector 14"/>
          <p:cNvCxnSpPr/>
          <p:nvPr/>
        </p:nvCxnSpPr>
        <p:spPr>
          <a:xfrm>
            <a:off x="3823520" y="2371738"/>
            <a:ext cx="32230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p:cNvSpPr txBox="1"/>
              <p:nvPr/>
            </p:nvSpPr>
            <p:spPr>
              <a:xfrm>
                <a:off x="5295762" y="1729003"/>
                <a:ext cx="421141"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a:rPr lang="en-GB" sz="4400" b="0" i="1" smtClean="0">
                              <a:latin typeface="Cambria Math" panose="02040503050406030204" pitchFamily="18" charset="0"/>
                            </a:rPr>
                            <m:t>𝑟</m:t>
                          </m:r>
                        </m:e>
                      </m:acc>
                    </m:oMath>
                  </m:oMathPara>
                </a14:m>
                <a:endParaRPr lang="en-US" sz="4400" dirty="0"/>
              </a:p>
            </p:txBody>
          </p:sp>
        </mc:Choice>
        <mc:Fallback>
          <p:sp>
            <p:nvSpPr>
              <p:cNvPr id="16" name="TextBox 15"/>
              <p:cNvSpPr txBox="1">
                <a:spLocks noRot="1" noChangeAspect="1" noMove="1" noResize="1" noEditPoints="1" noAdjustHandles="1" noChangeArrowheads="1" noChangeShapeType="1" noTextEdit="1"/>
              </p:cNvSpPr>
              <p:nvPr/>
            </p:nvSpPr>
            <p:spPr>
              <a:xfrm>
                <a:off x="5295762" y="1729003"/>
                <a:ext cx="421141" cy="677108"/>
              </a:xfrm>
              <a:prstGeom prst="rect">
                <a:avLst/>
              </a:prstGeom>
              <a:blipFill rotWithShape="1">
                <a:blip r:embed="rId3"/>
                <a:stretch>
                  <a:fillRect l="-118" t="-79" r="-18245" b="-173"/>
                </a:stretch>
              </a:blipFill>
            </p:spPr>
            <p:txBody>
              <a:bodyPr/>
              <a:lstStyle/>
              <a:p>
                <a:r>
                  <a:rPr lang="zh-CN" altLang="en-US">
                    <a:noFill/>
                  </a:rPr>
                  <a:t> </a:t>
                </a:r>
              </a:p>
            </p:txBody>
          </p:sp>
        </mc:Fallback>
      </mc:AlternateContent>
      <p:sp>
        <p:nvSpPr>
          <p:cNvPr id="40" name="Oval 39"/>
          <p:cNvSpPr/>
          <p:nvPr/>
        </p:nvSpPr>
        <p:spPr>
          <a:xfrm>
            <a:off x="3779911" y="2348880"/>
            <a:ext cx="45719" cy="8589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046561" y="2348880"/>
            <a:ext cx="45719" cy="8589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1222159" y="5301208"/>
            <a:ext cx="5115503" cy="369332"/>
          </a:xfrm>
          <a:prstGeom prst="rect">
            <a:avLst/>
          </a:prstGeom>
          <a:noFill/>
        </p:spPr>
        <p:txBody>
          <a:bodyPr wrap="none" rtlCol="0">
            <a:spAutoFit/>
          </a:bodyPr>
          <a:lstStyle/>
          <a:p>
            <a:r>
              <a:rPr lang="en-GB" dirty="0"/>
              <a:t>If the force and the displacement has same direction: </a:t>
            </a:r>
            <a:endParaRPr lang="en-US" dirty="0"/>
          </a:p>
        </p:txBody>
      </p:sp>
      <mc:AlternateContent xmlns:mc="http://schemas.openxmlformats.org/markup-compatibility/2006">
        <mc:Choice xmlns:a14="http://schemas.microsoft.com/office/drawing/2010/main" Requires="a14">
          <p:sp>
            <p:nvSpPr>
              <p:cNvPr id="43" name="TextBox 42"/>
              <p:cNvSpPr txBox="1"/>
              <p:nvPr/>
            </p:nvSpPr>
            <p:spPr>
              <a:xfrm>
                <a:off x="6262597" y="5145325"/>
                <a:ext cx="1666418"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𝑊</m:t>
                      </m:r>
                      <m:r>
                        <a:rPr lang="en-GB" sz="3200" b="0" i="1" smtClean="0">
                          <a:latin typeface="Cambria Math" panose="02040503050406030204" pitchFamily="18" charset="0"/>
                        </a:rPr>
                        <m:t>=</m:t>
                      </m:r>
                      <m:r>
                        <a:rPr lang="en-GB" sz="3200" b="0" i="1" smtClean="0">
                          <a:latin typeface="Cambria Math" panose="02040503050406030204" pitchFamily="18" charset="0"/>
                        </a:rPr>
                        <m:t>𝐹</m:t>
                      </m:r>
                      <m:r>
                        <a:rPr lang="en-GB" sz="3200" b="0" i="1" smtClean="0">
                          <a:latin typeface="Cambria Math" panose="02040503050406030204" pitchFamily="18" charset="0"/>
                        </a:rPr>
                        <m:t>.</m:t>
                      </m:r>
                      <m:r>
                        <a:rPr lang="en-GB" sz="3200" b="0" i="1" smtClean="0">
                          <a:latin typeface="Cambria Math" panose="02040503050406030204" pitchFamily="18" charset="0"/>
                        </a:rPr>
                        <m:t>𝑟</m:t>
                      </m:r>
                    </m:oMath>
                  </m:oMathPara>
                </a14:m>
                <a:endParaRPr lang="en-US" sz="3200" dirty="0"/>
              </a:p>
            </p:txBody>
          </p:sp>
        </mc:Choice>
        <mc:Fallback>
          <p:sp>
            <p:nvSpPr>
              <p:cNvPr id="43" name="TextBox 42"/>
              <p:cNvSpPr txBox="1">
                <a:spLocks noRot="1" noChangeAspect="1" noMove="1" noResize="1" noEditPoints="1" noAdjustHandles="1" noChangeArrowheads="1" noChangeShapeType="1" noTextEdit="1"/>
              </p:cNvSpPr>
              <p:nvPr/>
            </p:nvSpPr>
            <p:spPr>
              <a:xfrm>
                <a:off x="6262597" y="5145325"/>
                <a:ext cx="1666418" cy="492443"/>
              </a:xfrm>
              <a:prstGeom prst="rect">
                <a:avLst/>
              </a:prstGeom>
              <a:blipFill rotWithShape="1">
                <a:blip r:embed="rId4"/>
                <a:stretch>
                  <a:fillRect l="-14" t="-113" r="-2110" b="48"/>
                </a:stretch>
              </a:blipFill>
            </p:spPr>
            <p:txBody>
              <a:bodyPr/>
              <a:lstStyle/>
              <a:p>
                <a:r>
                  <a:rPr lang="zh-CN" altLang="en-US">
                    <a:noFill/>
                  </a:rPr>
                  <a:t> </a:t>
                </a:r>
              </a:p>
            </p:txBody>
          </p:sp>
        </mc:Fallback>
      </mc:AlternateContent>
      <p:sp>
        <p:nvSpPr>
          <p:cNvPr id="45" name="Title 1"/>
          <p:cNvSpPr>
            <a:spLocks noGrp="1"/>
          </p:cNvSpPr>
          <p:nvPr>
            <p:ph type="title"/>
          </p:nvPr>
        </p:nvSpPr>
        <p:spPr>
          <a:xfrm>
            <a:off x="667662" y="88844"/>
            <a:ext cx="8229600" cy="1143000"/>
          </a:xfrm>
        </p:spPr>
        <p:txBody>
          <a:bodyPr/>
          <a:lstStyle/>
          <a:p>
            <a:r>
              <a:rPr lang="en-GB" sz="2400" dirty="0"/>
              <a:t>The work done by a constant force during a straight-line displacement</a:t>
            </a:r>
            <a:endParaRPr lang="en-US" sz="2400" dirty="0"/>
          </a:p>
        </p:txBody>
      </p:sp>
      <mc:AlternateContent xmlns:mc="http://schemas.openxmlformats.org/markup-compatibility/2006">
        <mc:Choice xmlns:a14="http://schemas.microsoft.com/office/drawing/2010/main" Requires="a14">
          <p:sp>
            <p:nvSpPr>
              <p:cNvPr id="19" name="TextBox 18"/>
              <p:cNvSpPr txBox="1"/>
              <p:nvPr/>
            </p:nvSpPr>
            <p:spPr>
              <a:xfrm>
                <a:off x="134525" y="3250391"/>
                <a:ext cx="9169177" cy="402931"/>
              </a:xfrm>
              <a:prstGeom prst="rect">
                <a:avLst/>
              </a:prstGeom>
              <a:noFill/>
            </p:spPr>
            <p:txBody>
              <a:bodyPr wrap="none" rtlCol="0">
                <a:spAutoFit/>
              </a:bodyPr>
              <a:lstStyle/>
              <a:p>
                <a:r>
                  <a:rPr lang="en-GB" dirty="0"/>
                  <a:t>The work done by a </a:t>
                </a:r>
                <a:r>
                  <a:rPr lang="en-GB" b="1" dirty="0"/>
                  <a:t>constant</a:t>
                </a:r>
                <a:r>
                  <a:rPr lang="en-GB" dirty="0"/>
                  <a:t>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𝐹</m:t>
                        </m:r>
                      </m:e>
                    </m:acc>
                  </m:oMath>
                </a14:m>
                <a:r>
                  <a:rPr lang="en-US" dirty="0"/>
                  <a:t> during a </a:t>
                </a:r>
                <a:r>
                  <a:rPr lang="en-US" b="1" dirty="0"/>
                  <a:t>straight-line</a:t>
                </a:r>
                <a:r>
                  <a:rPr lang="en-US" dirty="0"/>
                  <a:t> displacement </a:t>
                </a:r>
                <a14:m>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a14:m>
                <a:r>
                  <a:rPr lang="en-US" dirty="0"/>
                  <a:t> at </a:t>
                </a:r>
                <a:r>
                  <a:rPr lang="en-US" b="1" dirty="0"/>
                  <a:t>constant </a:t>
                </a:r>
                <a:r>
                  <a:rPr lang="en-US" dirty="0"/>
                  <a:t>velocity: </a:t>
                </a:r>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134525" y="3250391"/>
                <a:ext cx="9169177" cy="402931"/>
              </a:xfrm>
              <a:prstGeom prst="rect">
                <a:avLst/>
              </a:prstGeom>
              <a:blipFill rotWithShape="1">
                <a:blip r:embed="rId5"/>
                <a:stretch>
                  <a:fillRect l="-6" t="-114" r="3" b="41"/>
                </a:stretch>
              </a:blipFill>
            </p:spPr>
            <p:txBody>
              <a:bodyPr/>
              <a:lstStyle/>
              <a:p>
                <a:r>
                  <a:rPr lang="zh-CN" alt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a:xfrm>
            <a:off x="2637112" y="3861048"/>
            <a:ext cx="3231032"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25" name="Rectangle 24"/>
          <p:cNvSpPr/>
          <p:nvPr/>
        </p:nvSpPr>
        <p:spPr>
          <a:xfrm>
            <a:off x="667662" y="2911798"/>
            <a:ext cx="689228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879426" y="1831678"/>
            <a:ext cx="2016224" cy="108012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038449" y="1844824"/>
            <a:ext cx="2016224" cy="108012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TextBox 2"/>
              <p:cNvSpPr txBox="1"/>
              <p:nvPr/>
            </p:nvSpPr>
            <p:spPr>
              <a:xfrm>
                <a:off x="2843251" y="3953987"/>
                <a:ext cx="2501967" cy="8283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4800" b="0" i="1" smtClean="0">
                          <a:latin typeface="Cambria Math" panose="02040503050406030204" pitchFamily="18" charset="0"/>
                        </a:rPr>
                        <m:t>𝑊</m:t>
                      </m:r>
                      <m:r>
                        <a:rPr lang="en-GB" sz="4800" b="0" i="1" smtClean="0">
                          <a:latin typeface="Cambria Math" panose="02040503050406030204" pitchFamily="18" charset="0"/>
                        </a:rPr>
                        <m:t>=</m:t>
                      </m:r>
                      <m:acc>
                        <m:accPr>
                          <m:chr m:val="⃗"/>
                          <m:ctrlPr>
                            <a:rPr lang="en-GB" sz="4800" b="0" i="1" smtClean="0">
                              <a:latin typeface="Cambria Math" panose="02040503050406030204" pitchFamily="18" charset="0"/>
                            </a:rPr>
                          </m:ctrlPr>
                        </m:accPr>
                        <m:e>
                          <m:r>
                            <a:rPr lang="en-GB" sz="4800" b="0" i="1" smtClean="0">
                              <a:latin typeface="Cambria Math" panose="02040503050406030204" pitchFamily="18" charset="0"/>
                            </a:rPr>
                            <m:t>𝐹</m:t>
                          </m:r>
                        </m:e>
                      </m:acc>
                      <m:r>
                        <a:rPr lang="en-GB" sz="4800" b="0" i="1" smtClean="0">
                          <a:latin typeface="Cambria Math" panose="02040503050406030204" pitchFamily="18" charset="0"/>
                        </a:rPr>
                        <m:t>.</m:t>
                      </m:r>
                      <m:acc>
                        <m:accPr>
                          <m:chr m:val="⃗"/>
                          <m:ctrlPr>
                            <a:rPr lang="en-GB" sz="4800" b="0" i="1" smtClean="0">
                              <a:latin typeface="Cambria Math" panose="02040503050406030204" pitchFamily="18" charset="0"/>
                            </a:rPr>
                          </m:ctrlPr>
                        </m:accPr>
                        <m:e>
                          <m:r>
                            <a:rPr lang="en-GB" sz="4800" b="0" i="1" smtClean="0">
                              <a:latin typeface="Cambria Math" panose="02040503050406030204" pitchFamily="18" charset="0"/>
                            </a:rPr>
                            <m:t>𝑟</m:t>
                          </m:r>
                        </m:e>
                      </m:acc>
                    </m:oMath>
                  </m:oMathPara>
                </a14:m>
                <a:endParaRPr lang="en-US" sz="4800" dirty="0"/>
              </a:p>
            </p:txBody>
          </p:sp>
        </mc:Choice>
        <mc:Fallback>
          <p:sp>
            <p:nvSpPr>
              <p:cNvPr id="3" name="TextBox 2"/>
              <p:cNvSpPr txBox="1">
                <a:spLocks noRot="1" noChangeAspect="1" noMove="1" noResize="1" noEditPoints="1" noAdjustHandles="1" noChangeArrowheads="1" noChangeShapeType="1" noTextEdit="1"/>
              </p:cNvSpPr>
              <p:nvPr/>
            </p:nvSpPr>
            <p:spPr>
              <a:xfrm>
                <a:off x="2843251" y="3953987"/>
                <a:ext cx="2501967" cy="828304"/>
              </a:xfrm>
              <a:prstGeom prst="rect">
                <a:avLst/>
              </a:prstGeom>
              <a:blipFill rotWithShape="1">
                <a:blip r:embed="rId1"/>
                <a:stretch>
                  <a:fillRect l="-14" t="-58" r="-2064" b="13"/>
                </a:stretch>
              </a:blipFill>
            </p:spPr>
            <p:txBody>
              <a:bodyPr/>
              <a:lstStyle/>
              <a:p>
                <a:r>
                  <a:rPr lang="zh-CN" altLang="en-US">
                    <a:noFill/>
                  </a:rPr>
                  <a:t> </a:t>
                </a:r>
              </a:p>
            </p:txBody>
          </p:sp>
        </mc:Fallback>
      </mc:AlternateContent>
      <p:cxnSp>
        <p:nvCxnSpPr>
          <p:cNvPr id="15" name="Straight Arrow Connector 14"/>
          <p:cNvCxnSpPr/>
          <p:nvPr/>
        </p:nvCxnSpPr>
        <p:spPr>
          <a:xfrm>
            <a:off x="3823520" y="2371738"/>
            <a:ext cx="32230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p:cNvSpPr txBox="1"/>
              <p:nvPr/>
            </p:nvSpPr>
            <p:spPr>
              <a:xfrm>
                <a:off x="5295762" y="1729003"/>
                <a:ext cx="421141"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a:rPr lang="en-GB" sz="4400" b="0" i="1" smtClean="0">
                              <a:latin typeface="Cambria Math" panose="02040503050406030204" pitchFamily="18" charset="0"/>
                            </a:rPr>
                            <m:t>𝑟</m:t>
                          </m:r>
                        </m:e>
                      </m:acc>
                    </m:oMath>
                  </m:oMathPara>
                </a14:m>
                <a:endParaRPr lang="en-US" sz="4400" dirty="0"/>
              </a:p>
            </p:txBody>
          </p:sp>
        </mc:Choice>
        <mc:Fallback>
          <p:sp>
            <p:nvSpPr>
              <p:cNvPr id="16" name="TextBox 15"/>
              <p:cNvSpPr txBox="1">
                <a:spLocks noRot="1" noChangeAspect="1" noMove="1" noResize="1" noEditPoints="1" noAdjustHandles="1" noChangeArrowheads="1" noChangeShapeType="1" noTextEdit="1"/>
              </p:cNvSpPr>
              <p:nvPr/>
            </p:nvSpPr>
            <p:spPr>
              <a:xfrm>
                <a:off x="5295762" y="1729003"/>
                <a:ext cx="421141" cy="677108"/>
              </a:xfrm>
              <a:prstGeom prst="rect">
                <a:avLst/>
              </a:prstGeom>
              <a:blipFill rotWithShape="1">
                <a:blip r:embed="rId2"/>
                <a:stretch>
                  <a:fillRect l="-118" t="-79" r="-18245" b="-173"/>
                </a:stretch>
              </a:blipFill>
            </p:spPr>
            <p:txBody>
              <a:bodyPr/>
              <a:lstStyle/>
              <a:p>
                <a:r>
                  <a:rPr lang="zh-CN" altLang="en-US">
                    <a:noFill/>
                  </a:rPr>
                  <a:t> </a:t>
                </a:r>
              </a:p>
            </p:txBody>
          </p:sp>
        </mc:Fallback>
      </mc:AlternateContent>
      <p:sp>
        <p:nvSpPr>
          <p:cNvPr id="40" name="Oval 39"/>
          <p:cNvSpPr/>
          <p:nvPr/>
        </p:nvSpPr>
        <p:spPr>
          <a:xfrm>
            <a:off x="3779911" y="2348880"/>
            <a:ext cx="45719" cy="8589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046561" y="2348880"/>
            <a:ext cx="45719" cy="8589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3811431" y="1066077"/>
            <a:ext cx="1779168" cy="7558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851920" y="1444009"/>
            <a:ext cx="813477" cy="3876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itle 1"/>
          <p:cNvSpPr>
            <a:spLocks noGrp="1"/>
          </p:cNvSpPr>
          <p:nvPr>
            <p:ph type="title"/>
          </p:nvPr>
        </p:nvSpPr>
        <p:spPr>
          <a:xfrm>
            <a:off x="667662" y="88844"/>
            <a:ext cx="8229600" cy="1143000"/>
          </a:xfrm>
        </p:spPr>
        <p:txBody>
          <a:bodyPr/>
          <a:lstStyle/>
          <a:p>
            <a:r>
              <a:rPr lang="en-GB" sz="2400" dirty="0"/>
              <a:t>The work done by a constant force during a straight-line displacement</a:t>
            </a:r>
            <a:endParaRPr lang="en-US" sz="2400" dirty="0"/>
          </a:p>
        </p:txBody>
      </p:sp>
      <p:cxnSp>
        <p:nvCxnSpPr>
          <p:cNvPr id="28" name="Straight Connector 27"/>
          <p:cNvCxnSpPr/>
          <p:nvPr/>
        </p:nvCxnSpPr>
        <p:spPr>
          <a:xfrm flipV="1">
            <a:off x="7041304" y="1052736"/>
            <a:ext cx="1779168" cy="7558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7020272" y="1457155"/>
            <a:ext cx="813477" cy="3876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flipH="1">
            <a:off x="4839658" y="850053"/>
            <a:ext cx="1631053" cy="369332"/>
          </a:xfrm>
          <a:prstGeom prst="rect">
            <a:avLst/>
          </a:prstGeom>
          <a:noFill/>
        </p:spPr>
        <p:txBody>
          <a:bodyPr wrap="square" rtlCol="0">
            <a:spAutoFit/>
          </a:bodyPr>
          <a:lstStyle/>
          <a:p>
            <a:r>
              <a:rPr lang="en-GB" dirty="0"/>
              <a:t>rope</a:t>
            </a:r>
            <a:endParaRPr lang="en-US" dirty="0"/>
          </a:p>
        </p:txBody>
      </p:sp>
      <mc:AlternateContent xmlns:mc="http://schemas.openxmlformats.org/markup-compatibility/2006">
        <mc:Choice xmlns:a14="http://schemas.microsoft.com/office/drawing/2010/main" Requires="a14">
          <p:sp>
            <p:nvSpPr>
              <p:cNvPr id="12" name="TextBox 11"/>
              <p:cNvSpPr txBox="1"/>
              <p:nvPr/>
            </p:nvSpPr>
            <p:spPr>
              <a:xfrm>
                <a:off x="3887538" y="1104272"/>
                <a:ext cx="415562" cy="62132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FF0000"/>
                              </a:solidFill>
                              <a:latin typeface="Cambria Math" panose="02040503050406030204" pitchFamily="18" charset="0"/>
                            </a:rPr>
                          </m:ctrlPr>
                        </m:accPr>
                        <m:e>
                          <m:r>
                            <a:rPr lang="en-GB" sz="3600" b="0" i="1" smtClean="0">
                              <a:solidFill>
                                <a:srgbClr val="FF0000"/>
                              </a:solidFill>
                              <a:latin typeface="Cambria Math" panose="02040503050406030204" pitchFamily="18" charset="0"/>
                            </a:rPr>
                            <m:t>𝐹</m:t>
                          </m:r>
                        </m:e>
                      </m:acc>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3887538" y="1104272"/>
                <a:ext cx="415562" cy="621324"/>
              </a:xfrm>
              <a:prstGeom prst="rect">
                <a:avLst/>
              </a:prstGeom>
              <a:blipFill rotWithShape="1">
                <a:blip r:embed="rId3"/>
                <a:stretch>
                  <a:fillRect l="-16" t="-1" r="82" b="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6964750" y="1052736"/>
                <a:ext cx="415562" cy="62132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FF0000"/>
                              </a:solidFill>
                              <a:latin typeface="Cambria Math" panose="02040503050406030204" pitchFamily="18" charset="0"/>
                            </a:rPr>
                          </m:ctrlPr>
                        </m:accPr>
                        <m:e>
                          <m:r>
                            <a:rPr lang="en-GB" sz="3600" b="0" i="1" smtClean="0">
                              <a:solidFill>
                                <a:srgbClr val="FF0000"/>
                              </a:solidFill>
                              <a:latin typeface="Cambria Math" panose="02040503050406030204" pitchFamily="18" charset="0"/>
                            </a:rPr>
                            <m:t>𝐹</m:t>
                          </m:r>
                        </m:e>
                      </m:acc>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6964750" y="1052736"/>
                <a:ext cx="415562" cy="621324"/>
              </a:xfrm>
              <a:prstGeom prst="rect">
                <a:avLst/>
              </a:prstGeom>
              <a:blipFill rotWithShape="1">
                <a:blip r:embed="rId3"/>
                <a:stretch>
                  <a:fillRect l="-17" t="-87" r="82" b="32"/>
                </a:stretch>
              </a:blipFill>
            </p:spPr>
            <p:txBody>
              <a:bodyPr/>
              <a:lstStyle/>
              <a:p>
                <a:r>
                  <a:rPr lang="zh-CN" altLang="en-US">
                    <a:noFill/>
                  </a:rPr>
                  <a:t> </a:t>
                </a:r>
              </a:p>
            </p:txBody>
          </p:sp>
        </mc:Fallback>
      </mc:AlternateContent>
      <p:sp>
        <p:nvSpPr>
          <p:cNvPr id="13" name="TextBox 12"/>
          <p:cNvSpPr txBox="1"/>
          <p:nvPr/>
        </p:nvSpPr>
        <p:spPr>
          <a:xfrm flipH="1">
            <a:off x="1645505" y="1169002"/>
            <a:ext cx="3021239" cy="369332"/>
          </a:xfrm>
          <a:prstGeom prst="rect">
            <a:avLst/>
          </a:prstGeom>
          <a:noFill/>
        </p:spPr>
        <p:txBody>
          <a:bodyPr wrap="square" rtlCol="0">
            <a:spAutoFit/>
          </a:bodyPr>
          <a:lstStyle/>
          <a:p>
            <a:r>
              <a:rPr lang="en-GB" dirty="0">
                <a:solidFill>
                  <a:srgbClr val="FF0000"/>
                </a:solidFill>
              </a:rPr>
              <a:t>Constant pulling force</a:t>
            </a:r>
            <a:endParaRPr lang="en-US" dirty="0">
              <a:solidFill>
                <a:srgbClr val="FF0000"/>
              </a:solidFill>
            </a:endParaRPr>
          </a:p>
        </p:txBody>
      </p:sp>
      <mc:AlternateContent xmlns:mc="http://schemas.openxmlformats.org/markup-compatibility/2006">
        <mc:Choice xmlns:a14="http://schemas.microsoft.com/office/drawing/2010/main" Requires="a14">
          <p:sp>
            <p:nvSpPr>
              <p:cNvPr id="34" name="TextBox 33"/>
              <p:cNvSpPr txBox="1"/>
              <p:nvPr/>
            </p:nvSpPr>
            <p:spPr>
              <a:xfrm>
                <a:off x="2734165" y="5408984"/>
                <a:ext cx="4060471" cy="73866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4800" b="0" i="1" smtClean="0">
                          <a:latin typeface="Cambria Math" panose="02040503050406030204" pitchFamily="18" charset="0"/>
                        </a:rPr>
                        <m:t>𝑊</m:t>
                      </m:r>
                      <m:r>
                        <a:rPr lang="en-GB" sz="4800" b="0" i="1" smtClean="0">
                          <a:latin typeface="Cambria Math" panose="02040503050406030204" pitchFamily="18" charset="0"/>
                        </a:rPr>
                        <m:t>=</m:t>
                      </m:r>
                      <m:r>
                        <a:rPr lang="en-GB" sz="4800" b="0" i="1" smtClean="0">
                          <a:latin typeface="Cambria Math" panose="02040503050406030204" pitchFamily="18" charset="0"/>
                        </a:rPr>
                        <m:t>𝐹</m:t>
                      </m:r>
                      <m:r>
                        <a:rPr lang="en-GB" sz="4800" b="0" i="1" smtClean="0">
                          <a:latin typeface="Cambria Math" panose="02040503050406030204" pitchFamily="18" charset="0"/>
                        </a:rPr>
                        <m:t>.</m:t>
                      </m:r>
                      <m:r>
                        <a:rPr lang="en-GB" sz="4800" b="0" i="1" smtClean="0">
                          <a:latin typeface="Cambria Math" panose="02040503050406030204" pitchFamily="18" charset="0"/>
                        </a:rPr>
                        <m:t>𝑟</m:t>
                      </m:r>
                      <m:r>
                        <a:rPr lang="en-GB" sz="4800" b="0" i="1" smtClean="0">
                          <a:latin typeface="Cambria Math" panose="02040503050406030204" pitchFamily="18" charset="0"/>
                        </a:rPr>
                        <m:t>.</m:t>
                      </m:r>
                      <m:func>
                        <m:funcPr>
                          <m:ctrlPr>
                            <a:rPr lang="en-GB" sz="4800" b="0" i="1" smtClean="0">
                              <a:latin typeface="Cambria Math" panose="02040503050406030204" pitchFamily="18" charset="0"/>
                            </a:rPr>
                          </m:ctrlPr>
                        </m:funcPr>
                        <m:fName>
                          <m:r>
                            <m:rPr>
                              <m:sty m:val="p"/>
                            </m:rPr>
                            <a:rPr lang="en-GB" sz="4800" b="0" i="0" smtClean="0">
                              <a:latin typeface="Cambria Math" panose="02040503050406030204" pitchFamily="18" charset="0"/>
                            </a:rPr>
                            <m:t>cos</m:t>
                          </m:r>
                        </m:fName>
                        <m:e>
                          <m:r>
                            <a:rPr lang="en-GB" sz="4800" b="0" i="1" smtClean="0">
                              <a:latin typeface="Cambria Math" panose="02040503050406030204" pitchFamily="18" charset="0"/>
                              <a:ea typeface="Cambria Math" panose="02040503050406030204" pitchFamily="18" charset="0"/>
                            </a:rPr>
                            <m:t>𝜃</m:t>
                          </m:r>
                        </m:e>
                      </m:func>
                    </m:oMath>
                  </m:oMathPara>
                </a14:m>
                <a:endParaRPr lang="en-US" sz="4800" dirty="0"/>
              </a:p>
            </p:txBody>
          </p:sp>
        </mc:Choice>
        <mc:Fallback>
          <p:sp>
            <p:nvSpPr>
              <p:cNvPr id="34" name="TextBox 33"/>
              <p:cNvSpPr txBox="1">
                <a:spLocks noRot="1" noChangeAspect="1" noMove="1" noResize="1" noEditPoints="1" noAdjustHandles="1" noChangeArrowheads="1" noChangeShapeType="1" noTextEdit="1"/>
              </p:cNvSpPr>
              <p:nvPr/>
            </p:nvSpPr>
            <p:spPr>
              <a:xfrm>
                <a:off x="2734165" y="5408984"/>
                <a:ext cx="4060471" cy="738664"/>
              </a:xfrm>
              <a:prstGeom prst="rect">
                <a:avLst/>
              </a:prstGeom>
              <a:blipFill rotWithShape="1">
                <a:blip r:embed="rId4"/>
                <a:stretch>
                  <a:fillRect l="-12" t="-7" r="3" b="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827584" y="6277239"/>
                <a:ext cx="2515689" cy="332848"/>
              </a:xfrm>
              <a:prstGeom prst="rect">
                <a:avLst/>
              </a:prstGeom>
              <a:noFill/>
            </p:spPr>
            <p:txBody>
              <a:bodyPr wrap="none" lIns="0" tIns="0" rIns="0" bIns="0" rtlCol="0">
                <a:spAutoFit/>
              </a:bodyPr>
              <a:lstStyle/>
              <a:p>
                <a:r>
                  <a:rPr lang="en-US" dirty="0">
                    <a:ea typeface="Cambria Math" panose="02040503050406030204" pitchFamily="18" charset="0"/>
                  </a:rPr>
                  <a:t>where the angle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𝐹</m:t>
                            </m:r>
                          </m:e>
                        </m:acc>
                        <m:r>
                          <a:rPr lang="en-GB" b="0" i="1" smtClean="0">
                            <a:latin typeface="Cambria Math" panose="02040503050406030204" pitchFamily="18" charset="0"/>
                            <a:ea typeface="Cambria Math" panose="02040503050406030204" pitchFamily="18" charset="0"/>
                          </a:rPr>
                          <m:t>,</m:t>
                        </m:r>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𝑟</m:t>
                            </m:r>
                          </m:e>
                        </m:acc>
                      </m:e>
                    </m:d>
                  </m:oMath>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827584" y="6277239"/>
                <a:ext cx="2515689" cy="332848"/>
              </a:xfrm>
              <a:prstGeom prst="rect">
                <a:avLst/>
              </a:prstGeom>
              <a:blipFill rotWithShape="1">
                <a:blip r:embed="rId5"/>
                <a:stretch>
                  <a:fillRect l="-7" t="-79" r="-732" b="112"/>
                </a:stretch>
              </a:blipFill>
            </p:spPr>
            <p:txBody>
              <a:bodyPr/>
              <a:lstStyle/>
              <a:p>
                <a:r>
                  <a:rPr lang="zh-CN" altLang="en-US">
                    <a:noFill/>
                  </a:rPr>
                  <a:t> </a:t>
                </a:r>
              </a:p>
            </p:txBody>
          </p:sp>
        </mc:Fallback>
      </mc:AlternateContent>
      <p:sp>
        <p:nvSpPr>
          <p:cNvPr id="2" name="TextBox 1"/>
          <p:cNvSpPr txBox="1"/>
          <p:nvPr/>
        </p:nvSpPr>
        <p:spPr>
          <a:xfrm>
            <a:off x="6217173" y="4224937"/>
            <a:ext cx="2326278" cy="369332"/>
          </a:xfrm>
          <a:prstGeom prst="rect">
            <a:avLst/>
          </a:prstGeom>
          <a:noFill/>
        </p:spPr>
        <p:txBody>
          <a:bodyPr wrap="none" rtlCol="0">
            <a:spAutoFit/>
          </a:bodyPr>
          <a:lstStyle/>
          <a:p>
            <a:r>
              <a:rPr lang="en-GB" dirty="0">
                <a:solidFill>
                  <a:srgbClr val="FF0000"/>
                </a:solidFill>
              </a:rPr>
              <a:t>Important to remember</a:t>
            </a:r>
            <a:endParaRPr lang="en-US" dirty="0">
              <a:solidFill>
                <a:srgbClr val="FF0000"/>
              </a:solidFill>
            </a:endParaRPr>
          </a:p>
        </p:txBody>
      </p:sp>
      <mc:AlternateContent xmlns:mc="http://schemas.openxmlformats.org/markup-compatibility/2006">
        <mc:Choice xmlns:a14="http://schemas.microsoft.com/office/drawing/2010/main" Requires="a14">
          <p:sp>
            <p:nvSpPr>
              <p:cNvPr id="29" name="TextBox 28"/>
              <p:cNvSpPr txBox="1"/>
              <p:nvPr/>
            </p:nvSpPr>
            <p:spPr>
              <a:xfrm>
                <a:off x="134525" y="3250391"/>
                <a:ext cx="9169177" cy="402931"/>
              </a:xfrm>
              <a:prstGeom prst="rect">
                <a:avLst/>
              </a:prstGeom>
              <a:noFill/>
            </p:spPr>
            <p:txBody>
              <a:bodyPr wrap="none" rtlCol="0">
                <a:spAutoFit/>
              </a:bodyPr>
              <a:lstStyle/>
              <a:p>
                <a:r>
                  <a:rPr lang="en-GB" dirty="0"/>
                  <a:t>The work done by a </a:t>
                </a:r>
                <a:r>
                  <a:rPr lang="en-GB" b="1" dirty="0"/>
                  <a:t>constant</a:t>
                </a:r>
                <a:r>
                  <a:rPr lang="en-GB" dirty="0"/>
                  <a:t>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𝐹</m:t>
                        </m:r>
                      </m:e>
                    </m:acc>
                  </m:oMath>
                </a14:m>
                <a:r>
                  <a:rPr lang="en-US" dirty="0"/>
                  <a:t> during a </a:t>
                </a:r>
                <a:r>
                  <a:rPr lang="en-US" b="1" dirty="0"/>
                  <a:t>straight-line</a:t>
                </a:r>
                <a:r>
                  <a:rPr lang="en-US" dirty="0"/>
                  <a:t> displacement </a:t>
                </a:r>
                <a14:m>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a14:m>
                <a:r>
                  <a:rPr lang="en-US" dirty="0"/>
                  <a:t> at </a:t>
                </a:r>
                <a:r>
                  <a:rPr lang="en-US" b="1" dirty="0"/>
                  <a:t>constant </a:t>
                </a:r>
                <a:r>
                  <a:rPr lang="en-US" dirty="0"/>
                  <a:t>velocity: </a:t>
                </a:r>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134525" y="3250391"/>
                <a:ext cx="9169177" cy="402931"/>
              </a:xfrm>
              <a:prstGeom prst="rect">
                <a:avLst/>
              </a:prstGeom>
              <a:blipFill rotWithShape="1">
                <a:blip r:embed="rId6"/>
                <a:stretch>
                  <a:fillRect l="-6" t="-114" r="3" b="41"/>
                </a:stretch>
              </a:blipFill>
            </p:spPr>
            <p:txBody>
              <a:bodyPr/>
              <a:lstStyle/>
              <a:p>
                <a:r>
                  <a:rPr lang="zh-CN"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a:xfrm>
            <a:off x="3275856" y="1052736"/>
            <a:ext cx="3231032"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3" name="TextBox 2"/>
              <p:cNvSpPr txBox="1"/>
              <p:nvPr/>
            </p:nvSpPr>
            <p:spPr>
              <a:xfrm>
                <a:off x="3481995" y="1145675"/>
                <a:ext cx="2501967" cy="8283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4800" b="0" i="1" smtClean="0">
                          <a:latin typeface="Cambria Math" panose="02040503050406030204" pitchFamily="18" charset="0"/>
                        </a:rPr>
                        <m:t>𝑊</m:t>
                      </m:r>
                      <m:r>
                        <a:rPr lang="en-GB" sz="4800" b="0" i="1" smtClean="0">
                          <a:latin typeface="Cambria Math" panose="02040503050406030204" pitchFamily="18" charset="0"/>
                        </a:rPr>
                        <m:t>=</m:t>
                      </m:r>
                      <m:acc>
                        <m:accPr>
                          <m:chr m:val="⃗"/>
                          <m:ctrlPr>
                            <a:rPr lang="en-GB" sz="4800" b="0" i="1" smtClean="0">
                              <a:latin typeface="Cambria Math" panose="02040503050406030204" pitchFamily="18" charset="0"/>
                            </a:rPr>
                          </m:ctrlPr>
                        </m:accPr>
                        <m:e>
                          <m:r>
                            <a:rPr lang="en-GB" sz="4800" b="0" i="1" smtClean="0">
                              <a:latin typeface="Cambria Math" panose="02040503050406030204" pitchFamily="18" charset="0"/>
                            </a:rPr>
                            <m:t>𝐹</m:t>
                          </m:r>
                        </m:e>
                      </m:acc>
                      <m:r>
                        <a:rPr lang="en-GB" sz="4800" b="0" i="1" smtClean="0">
                          <a:latin typeface="Cambria Math" panose="02040503050406030204" pitchFamily="18" charset="0"/>
                        </a:rPr>
                        <m:t>.</m:t>
                      </m:r>
                      <m:acc>
                        <m:accPr>
                          <m:chr m:val="⃗"/>
                          <m:ctrlPr>
                            <a:rPr lang="en-GB" sz="4800" b="0" i="1" smtClean="0">
                              <a:latin typeface="Cambria Math" panose="02040503050406030204" pitchFamily="18" charset="0"/>
                            </a:rPr>
                          </m:ctrlPr>
                        </m:accPr>
                        <m:e>
                          <m:r>
                            <a:rPr lang="en-GB" sz="4800" b="0" i="1" smtClean="0">
                              <a:latin typeface="Cambria Math" panose="02040503050406030204" pitchFamily="18" charset="0"/>
                            </a:rPr>
                            <m:t>𝑟</m:t>
                          </m:r>
                        </m:e>
                      </m:acc>
                    </m:oMath>
                  </m:oMathPara>
                </a14:m>
                <a:endParaRPr lang="en-US" sz="4800" dirty="0"/>
              </a:p>
            </p:txBody>
          </p:sp>
        </mc:Choice>
        <mc:Fallback>
          <p:sp>
            <p:nvSpPr>
              <p:cNvPr id="3" name="TextBox 2"/>
              <p:cNvSpPr txBox="1">
                <a:spLocks noRot="1" noChangeAspect="1" noMove="1" noResize="1" noEditPoints="1" noAdjustHandles="1" noChangeArrowheads="1" noChangeShapeType="1" noTextEdit="1"/>
              </p:cNvSpPr>
              <p:nvPr/>
            </p:nvSpPr>
            <p:spPr>
              <a:xfrm>
                <a:off x="3481995" y="1145675"/>
                <a:ext cx="2501967" cy="828304"/>
              </a:xfrm>
              <a:prstGeom prst="rect">
                <a:avLst/>
              </a:prstGeom>
              <a:blipFill rotWithShape="1">
                <a:blip r:embed="rId1"/>
                <a:stretch>
                  <a:fillRect l="-12" t="-16" r="-2067" b="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567513" y="2189266"/>
                <a:ext cx="8383258" cy="984885"/>
              </a:xfrm>
              <a:prstGeom prst="rect">
                <a:avLst/>
              </a:prstGeom>
              <a:noFill/>
            </p:spPr>
            <p:txBody>
              <a:bodyPr wrap="square" lIns="0" tIns="0" rIns="0" bIns="0" rtlCol="0">
                <a:spAutoFit/>
              </a:bodyPr>
              <a:lstStyle/>
              <a:p>
                <a14:m>
                  <m:oMath xmlns:m="http://schemas.openxmlformats.org/officeDocument/2006/math">
                    <m:r>
                      <a:rPr lang="en-GB" sz="3200" b="0" i="1" smtClean="0">
                        <a:latin typeface="Cambria Math" panose="02040503050406030204" pitchFamily="18" charset="0"/>
                      </a:rPr>
                      <m:t>𝑊</m:t>
                    </m:r>
                    <m:r>
                      <a:rPr lang="en-GB" sz="3200" b="0" i="1" smtClean="0">
                        <a:latin typeface="Cambria Math" panose="02040503050406030204" pitchFamily="18" charset="0"/>
                      </a:rPr>
                      <m:t>&gt;</m:t>
                    </m:r>
                    <m:r>
                      <a:rPr lang="en-GB" sz="3200" b="0" i="1" smtClean="0">
                        <a:latin typeface="Cambria Math" panose="02040503050406030204" pitchFamily="18" charset="0"/>
                      </a:rPr>
                      <m:t>0</m:t>
                    </m:r>
                  </m:oMath>
                </a14:m>
                <a:r>
                  <a:rPr lang="en-US" sz="3200" dirty="0"/>
                  <a:t>: the force do a positive work (the force helps the motion)</a:t>
                </a:r>
                <a:endParaRPr lang="en-US" sz="3200" dirty="0"/>
              </a:p>
            </p:txBody>
          </p:sp>
        </mc:Choice>
        <mc:Fallback>
          <p:sp>
            <p:nvSpPr>
              <p:cNvPr id="24" name="TextBox 23"/>
              <p:cNvSpPr txBox="1">
                <a:spLocks noRot="1" noChangeAspect="1" noMove="1" noResize="1" noEditPoints="1" noAdjustHandles="1" noChangeArrowheads="1" noChangeShapeType="1" noTextEdit="1"/>
              </p:cNvSpPr>
              <p:nvPr/>
            </p:nvSpPr>
            <p:spPr>
              <a:xfrm>
                <a:off x="567513" y="2189266"/>
                <a:ext cx="8383258" cy="984885"/>
              </a:xfrm>
              <a:prstGeom prst="rect">
                <a:avLst/>
              </a:prstGeom>
              <a:blipFill rotWithShape="1">
                <a:blip r:embed="rId2"/>
                <a:stretch>
                  <a:fillRect l="-5" t="-43" r="5" b="43"/>
                </a:stretch>
              </a:blipFill>
            </p:spPr>
            <p:txBody>
              <a:bodyPr/>
              <a:lstStyle/>
              <a:p>
                <a:r>
                  <a:rPr lang="zh-CN" altLang="en-US">
                    <a:noFill/>
                  </a:rPr>
                  <a:t> </a:t>
                </a:r>
              </a:p>
            </p:txBody>
          </p:sp>
        </mc:Fallback>
      </mc:AlternateContent>
      <p:sp>
        <p:nvSpPr>
          <p:cNvPr id="35" name="Title 1"/>
          <p:cNvSpPr>
            <a:spLocks noGrp="1"/>
          </p:cNvSpPr>
          <p:nvPr>
            <p:ph type="title"/>
          </p:nvPr>
        </p:nvSpPr>
        <p:spPr>
          <a:xfrm>
            <a:off x="667662" y="88844"/>
            <a:ext cx="8229600" cy="1143000"/>
          </a:xfrm>
        </p:spPr>
        <p:txBody>
          <a:bodyPr/>
          <a:lstStyle/>
          <a:p>
            <a:r>
              <a:rPr lang="en-GB" sz="2400" dirty="0"/>
              <a:t>The work done by a constant force during a straight-line displacement</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54812"/>
            <a:ext cx="8229600" cy="1143000"/>
          </a:xfrm>
        </p:spPr>
        <p:txBody>
          <a:bodyPr/>
          <a:lstStyle/>
          <a:p>
            <a:r>
              <a:rPr lang="en-GB" dirty="0"/>
              <a:t>Contents</a:t>
            </a:r>
            <a:endParaRPr lang="en-US" dirty="0"/>
          </a:p>
        </p:txBody>
      </p:sp>
      <p:sp>
        <p:nvSpPr>
          <p:cNvPr id="3" name="Content Placeholder 2"/>
          <p:cNvSpPr>
            <a:spLocks noGrp="1"/>
          </p:cNvSpPr>
          <p:nvPr>
            <p:ph idx="1"/>
          </p:nvPr>
        </p:nvSpPr>
        <p:spPr>
          <a:xfrm>
            <a:off x="626973" y="1349756"/>
            <a:ext cx="8229600" cy="4525963"/>
          </a:xfrm>
        </p:spPr>
        <p:txBody>
          <a:bodyPr/>
          <a:lstStyle/>
          <a:p>
            <a:pPr marL="0" indent="0">
              <a:buNone/>
            </a:pPr>
            <a:r>
              <a:rPr lang="en-GB" dirty="0"/>
              <a:t>1. What is the work in Physics ?</a:t>
            </a:r>
            <a:endParaRPr lang="en-GB" dirty="0"/>
          </a:p>
          <a:p>
            <a:pPr marL="0" indent="0">
              <a:buNone/>
            </a:pP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a:xfrm>
            <a:off x="3275856" y="1052736"/>
            <a:ext cx="3231032"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3" name="TextBox 2"/>
              <p:cNvSpPr txBox="1"/>
              <p:nvPr/>
            </p:nvSpPr>
            <p:spPr>
              <a:xfrm>
                <a:off x="3481995" y="1145675"/>
                <a:ext cx="2501967" cy="8283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4800" b="0" i="1" smtClean="0">
                          <a:latin typeface="Cambria Math" panose="02040503050406030204" pitchFamily="18" charset="0"/>
                        </a:rPr>
                        <m:t>𝑊</m:t>
                      </m:r>
                      <m:r>
                        <a:rPr lang="en-GB" sz="4800" b="0" i="1" smtClean="0">
                          <a:latin typeface="Cambria Math" panose="02040503050406030204" pitchFamily="18" charset="0"/>
                        </a:rPr>
                        <m:t>=</m:t>
                      </m:r>
                      <m:acc>
                        <m:accPr>
                          <m:chr m:val="⃗"/>
                          <m:ctrlPr>
                            <a:rPr lang="en-GB" sz="4800" b="0" i="1" smtClean="0">
                              <a:latin typeface="Cambria Math" panose="02040503050406030204" pitchFamily="18" charset="0"/>
                            </a:rPr>
                          </m:ctrlPr>
                        </m:accPr>
                        <m:e>
                          <m:r>
                            <a:rPr lang="en-GB" sz="4800" b="0" i="1" smtClean="0">
                              <a:latin typeface="Cambria Math" panose="02040503050406030204" pitchFamily="18" charset="0"/>
                            </a:rPr>
                            <m:t>𝐹</m:t>
                          </m:r>
                        </m:e>
                      </m:acc>
                      <m:r>
                        <a:rPr lang="en-GB" sz="4800" b="0" i="1" smtClean="0">
                          <a:latin typeface="Cambria Math" panose="02040503050406030204" pitchFamily="18" charset="0"/>
                        </a:rPr>
                        <m:t>.</m:t>
                      </m:r>
                      <m:acc>
                        <m:accPr>
                          <m:chr m:val="⃗"/>
                          <m:ctrlPr>
                            <a:rPr lang="en-GB" sz="4800" b="0" i="1" smtClean="0">
                              <a:latin typeface="Cambria Math" panose="02040503050406030204" pitchFamily="18" charset="0"/>
                            </a:rPr>
                          </m:ctrlPr>
                        </m:accPr>
                        <m:e>
                          <m:r>
                            <a:rPr lang="en-GB" sz="4800" b="0" i="1" smtClean="0">
                              <a:latin typeface="Cambria Math" panose="02040503050406030204" pitchFamily="18" charset="0"/>
                            </a:rPr>
                            <m:t>𝑟</m:t>
                          </m:r>
                        </m:e>
                      </m:acc>
                    </m:oMath>
                  </m:oMathPara>
                </a14:m>
                <a:endParaRPr lang="en-US" sz="4800" dirty="0"/>
              </a:p>
            </p:txBody>
          </p:sp>
        </mc:Choice>
        <mc:Fallback>
          <p:sp>
            <p:nvSpPr>
              <p:cNvPr id="3" name="TextBox 2"/>
              <p:cNvSpPr txBox="1">
                <a:spLocks noRot="1" noChangeAspect="1" noMove="1" noResize="1" noEditPoints="1" noAdjustHandles="1" noChangeArrowheads="1" noChangeShapeType="1" noTextEdit="1"/>
              </p:cNvSpPr>
              <p:nvPr/>
            </p:nvSpPr>
            <p:spPr>
              <a:xfrm>
                <a:off x="3481995" y="1145675"/>
                <a:ext cx="2501967" cy="828304"/>
              </a:xfrm>
              <a:prstGeom prst="rect">
                <a:avLst/>
              </a:prstGeom>
              <a:blipFill rotWithShape="1">
                <a:blip r:embed="rId1"/>
                <a:stretch>
                  <a:fillRect l="-12" t="-16" r="-2067" b="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567513" y="2189266"/>
                <a:ext cx="8383258" cy="984885"/>
              </a:xfrm>
              <a:prstGeom prst="rect">
                <a:avLst/>
              </a:prstGeom>
              <a:noFill/>
            </p:spPr>
            <p:txBody>
              <a:bodyPr wrap="square" lIns="0" tIns="0" rIns="0" bIns="0" rtlCol="0">
                <a:spAutoFit/>
              </a:bodyPr>
              <a:lstStyle/>
              <a:p>
                <a14:m>
                  <m:oMath xmlns:m="http://schemas.openxmlformats.org/officeDocument/2006/math">
                    <m:r>
                      <a:rPr lang="en-GB" sz="3200" b="0" i="1" smtClean="0">
                        <a:latin typeface="Cambria Math" panose="02040503050406030204" pitchFamily="18" charset="0"/>
                      </a:rPr>
                      <m:t>𝑊</m:t>
                    </m:r>
                    <m:r>
                      <a:rPr lang="en-GB" sz="3200" b="0" i="1" smtClean="0">
                        <a:latin typeface="Cambria Math" panose="02040503050406030204" pitchFamily="18" charset="0"/>
                      </a:rPr>
                      <m:t>&gt;</m:t>
                    </m:r>
                    <m:r>
                      <a:rPr lang="en-GB" sz="3200" b="0" i="1" smtClean="0">
                        <a:latin typeface="Cambria Math" panose="02040503050406030204" pitchFamily="18" charset="0"/>
                      </a:rPr>
                      <m:t>0</m:t>
                    </m:r>
                  </m:oMath>
                </a14:m>
                <a:r>
                  <a:rPr lang="en-US" sz="3200" dirty="0"/>
                  <a:t>: the force do a positive work (the force helps the motion)</a:t>
                </a:r>
                <a:endParaRPr lang="en-US" sz="3200" dirty="0"/>
              </a:p>
            </p:txBody>
          </p:sp>
        </mc:Choice>
        <mc:Fallback>
          <p:sp>
            <p:nvSpPr>
              <p:cNvPr id="24" name="TextBox 23"/>
              <p:cNvSpPr txBox="1">
                <a:spLocks noRot="1" noChangeAspect="1" noMove="1" noResize="1" noEditPoints="1" noAdjustHandles="1" noChangeArrowheads="1" noChangeShapeType="1" noTextEdit="1"/>
              </p:cNvSpPr>
              <p:nvPr/>
            </p:nvSpPr>
            <p:spPr>
              <a:xfrm>
                <a:off x="567513" y="2189266"/>
                <a:ext cx="8383258" cy="984885"/>
              </a:xfrm>
              <a:prstGeom prst="rect">
                <a:avLst/>
              </a:prstGeom>
              <a:blipFill rotWithShape="1">
                <a:blip r:embed="rId2"/>
                <a:stretch>
                  <a:fillRect l="-5" t="-43" r="5" b="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541070" y="3350047"/>
                <a:ext cx="8383258" cy="984885"/>
              </a:xfrm>
              <a:prstGeom prst="rect">
                <a:avLst/>
              </a:prstGeom>
              <a:noFill/>
            </p:spPr>
            <p:txBody>
              <a:bodyPr wrap="square" lIns="0" tIns="0" rIns="0" bIns="0" rtlCol="0">
                <a:spAutoFit/>
              </a:bodyPr>
              <a:lstStyle/>
              <a:p>
                <a14:m>
                  <m:oMath xmlns:m="http://schemas.openxmlformats.org/officeDocument/2006/math">
                    <m:r>
                      <a:rPr lang="en-GB" sz="3200" b="0" i="1" smtClean="0">
                        <a:latin typeface="Cambria Math" panose="02040503050406030204" pitchFamily="18" charset="0"/>
                      </a:rPr>
                      <m:t>𝑊</m:t>
                    </m:r>
                    <m:r>
                      <a:rPr lang="en-GB" sz="3200" b="0" i="1" smtClean="0">
                        <a:latin typeface="Cambria Math" panose="02040503050406030204" pitchFamily="18" charset="0"/>
                      </a:rPr>
                      <m:t>&lt;</m:t>
                    </m:r>
                    <m:r>
                      <a:rPr lang="en-GB" sz="3200" b="0" i="1" smtClean="0">
                        <a:latin typeface="Cambria Math" panose="02040503050406030204" pitchFamily="18" charset="0"/>
                      </a:rPr>
                      <m:t>0</m:t>
                    </m:r>
                  </m:oMath>
                </a14:m>
                <a:r>
                  <a:rPr lang="en-US" sz="3200" dirty="0"/>
                  <a:t>: the force do a negative work (the force is resistive to the motion)</a:t>
                </a:r>
                <a:endParaRPr lang="en-US" sz="3200" dirty="0"/>
              </a:p>
            </p:txBody>
          </p:sp>
        </mc:Choice>
        <mc:Fallback>
          <p:sp>
            <p:nvSpPr>
              <p:cNvPr id="29" name="TextBox 28"/>
              <p:cNvSpPr txBox="1">
                <a:spLocks noRot="1" noChangeAspect="1" noMove="1" noResize="1" noEditPoints="1" noAdjustHandles="1" noChangeArrowheads="1" noChangeShapeType="1" noTextEdit="1"/>
              </p:cNvSpPr>
              <p:nvPr/>
            </p:nvSpPr>
            <p:spPr>
              <a:xfrm>
                <a:off x="541070" y="3350047"/>
                <a:ext cx="8383258" cy="984885"/>
              </a:xfrm>
              <a:prstGeom prst="rect">
                <a:avLst/>
              </a:prstGeom>
              <a:blipFill rotWithShape="1">
                <a:blip r:embed="rId3"/>
                <a:stretch>
                  <a:fillRect l="-1" t="-43" b="43"/>
                </a:stretch>
              </a:blipFill>
            </p:spPr>
            <p:txBody>
              <a:bodyPr/>
              <a:lstStyle/>
              <a:p>
                <a:r>
                  <a:rPr lang="zh-CN" altLang="en-US">
                    <a:noFill/>
                  </a:rPr>
                  <a:t> </a:t>
                </a:r>
              </a:p>
            </p:txBody>
          </p:sp>
        </mc:Fallback>
      </mc:AlternateContent>
      <p:sp>
        <p:nvSpPr>
          <p:cNvPr id="35" name="Title 1"/>
          <p:cNvSpPr>
            <a:spLocks noGrp="1"/>
          </p:cNvSpPr>
          <p:nvPr>
            <p:ph type="title"/>
          </p:nvPr>
        </p:nvSpPr>
        <p:spPr>
          <a:xfrm>
            <a:off x="667662" y="88844"/>
            <a:ext cx="8229600" cy="1143000"/>
          </a:xfrm>
        </p:spPr>
        <p:txBody>
          <a:bodyPr/>
          <a:lstStyle/>
          <a:p>
            <a:r>
              <a:rPr lang="en-GB" sz="2400" dirty="0"/>
              <a:t>The work done by a constant force during a straight-line displacement</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a:xfrm>
            <a:off x="3275856" y="1052736"/>
            <a:ext cx="3231032"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3" name="TextBox 2"/>
              <p:cNvSpPr txBox="1"/>
              <p:nvPr/>
            </p:nvSpPr>
            <p:spPr>
              <a:xfrm>
                <a:off x="3481995" y="1145675"/>
                <a:ext cx="2501967" cy="8283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4800" b="0" i="1" smtClean="0">
                          <a:latin typeface="Cambria Math" panose="02040503050406030204" pitchFamily="18" charset="0"/>
                        </a:rPr>
                        <m:t>𝑊</m:t>
                      </m:r>
                      <m:r>
                        <a:rPr lang="en-GB" sz="4800" b="0" i="1" smtClean="0">
                          <a:latin typeface="Cambria Math" panose="02040503050406030204" pitchFamily="18" charset="0"/>
                        </a:rPr>
                        <m:t>=</m:t>
                      </m:r>
                      <m:acc>
                        <m:accPr>
                          <m:chr m:val="⃗"/>
                          <m:ctrlPr>
                            <a:rPr lang="en-GB" sz="4800" b="0" i="1" smtClean="0">
                              <a:latin typeface="Cambria Math" panose="02040503050406030204" pitchFamily="18" charset="0"/>
                            </a:rPr>
                          </m:ctrlPr>
                        </m:accPr>
                        <m:e>
                          <m:r>
                            <a:rPr lang="en-GB" sz="4800" b="0" i="1" smtClean="0">
                              <a:latin typeface="Cambria Math" panose="02040503050406030204" pitchFamily="18" charset="0"/>
                            </a:rPr>
                            <m:t>𝐹</m:t>
                          </m:r>
                        </m:e>
                      </m:acc>
                      <m:r>
                        <a:rPr lang="en-GB" sz="4800" b="0" i="1" smtClean="0">
                          <a:latin typeface="Cambria Math" panose="02040503050406030204" pitchFamily="18" charset="0"/>
                        </a:rPr>
                        <m:t>.</m:t>
                      </m:r>
                      <m:acc>
                        <m:accPr>
                          <m:chr m:val="⃗"/>
                          <m:ctrlPr>
                            <a:rPr lang="en-GB" sz="4800" b="0" i="1" smtClean="0">
                              <a:latin typeface="Cambria Math" panose="02040503050406030204" pitchFamily="18" charset="0"/>
                            </a:rPr>
                          </m:ctrlPr>
                        </m:accPr>
                        <m:e>
                          <m:r>
                            <a:rPr lang="en-GB" sz="4800" b="0" i="1" smtClean="0">
                              <a:latin typeface="Cambria Math" panose="02040503050406030204" pitchFamily="18" charset="0"/>
                            </a:rPr>
                            <m:t>𝑟</m:t>
                          </m:r>
                        </m:e>
                      </m:acc>
                    </m:oMath>
                  </m:oMathPara>
                </a14:m>
                <a:endParaRPr lang="en-US" sz="4800" dirty="0"/>
              </a:p>
            </p:txBody>
          </p:sp>
        </mc:Choice>
        <mc:Fallback>
          <p:sp>
            <p:nvSpPr>
              <p:cNvPr id="3" name="TextBox 2"/>
              <p:cNvSpPr txBox="1">
                <a:spLocks noRot="1" noChangeAspect="1" noMove="1" noResize="1" noEditPoints="1" noAdjustHandles="1" noChangeArrowheads="1" noChangeShapeType="1" noTextEdit="1"/>
              </p:cNvSpPr>
              <p:nvPr/>
            </p:nvSpPr>
            <p:spPr>
              <a:xfrm>
                <a:off x="3481995" y="1145675"/>
                <a:ext cx="2501967" cy="828304"/>
              </a:xfrm>
              <a:prstGeom prst="rect">
                <a:avLst/>
              </a:prstGeom>
              <a:blipFill rotWithShape="1">
                <a:blip r:embed="rId1"/>
                <a:stretch>
                  <a:fillRect l="-12" t="-16" r="-2067" b="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567513" y="2189266"/>
                <a:ext cx="8383258" cy="984885"/>
              </a:xfrm>
              <a:prstGeom prst="rect">
                <a:avLst/>
              </a:prstGeom>
              <a:noFill/>
            </p:spPr>
            <p:txBody>
              <a:bodyPr wrap="square" lIns="0" tIns="0" rIns="0" bIns="0" rtlCol="0">
                <a:spAutoFit/>
              </a:bodyPr>
              <a:lstStyle/>
              <a:p>
                <a14:m>
                  <m:oMath xmlns:m="http://schemas.openxmlformats.org/officeDocument/2006/math">
                    <m:r>
                      <a:rPr lang="en-GB" sz="3200" b="0" i="1" smtClean="0">
                        <a:latin typeface="Cambria Math" panose="02040503050406030204" pitchFamily="18" charset="0"/>
                      </a:rPr>
                      <m:t>𝑊</m:t>
                    </m:r>
                    <m:r>
                      <a:rPr lang="en-GB" sz="3200" b="0" i="1" smtClean="0">
                        <a:latin typeface="Cambria Math" panose="02040503050406030204" pitchFamily="18" charset="0"/>
                      </a:rPr>
                      <m:t>&gt;</m:t>
                    </m:r>
                    <m:r>
                      <a:rPr lang="en-GB" sz="3200" b="0" i="1" smtClean="0">
                        <a:latin typeface="Cambria Math" panose="02040503050406030204" pitchFamily="18" charset="0"/>
                      </a:rPr>
                      <m:t>0</m:t>
                    </m:r>
                  </m:oMath>
                </a14:m>
                <a:r>
                  <a:rPr lang="en-US" sz="3200" dirty="0"/>
                  <a:t>: the force do a positive work (the force helps the motion)</a:t>
                </a:r>
                <a:endParaRPr lang="en-US" sz="3200" dirty="0"/>
              </a:p>
            </p:txBody>
          </p:sp>
        </mc:Choice>
        <mc:Fallback>
          <p:sp>
            <p:nvSpPr>
              <p:cNvPr id="24" name="TextBox 23"/>
              <p:cNvSpPr txBox="1">
                <a:spLocks noRot="1" noChangeAspect="1" noMove="1" noResize="1" noEditPoints="1" noAdjustHandles="1" noChangeArrowheads="1" noChangeShapeType="1" noTextEdit="1"/>
              </p:cNvSpPr>
              <p:nvPr/>
            </p:nvSpPr>
            <p:spPr>
              <a:xfrm>
                <a:off x="567513" y="2189266"/>
                <a:ext cx="8383258" cy="984885"/>
              </a:xfrm>
              <a:prstGeom prst="rect">
                <a:avLst/>
              </a:prstGeom>
              <a:blipFill rotWithShape="1">
                <a:blip r:embed="rId2"/>
                <a:stretch>
                  <a:fillRect l="-5" t="-43" r="5" b="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541070" y="3350047"/>
                <a:ext cx="8383258" cy="984885"/>
              </a:xfrm>
              <a:prstGeom prst="rect">
                <a:avLst/>
              </a:prstGeom>
              <a:noFill/>
            </p:spPr>
            <p:txBody>
              <a:bodyPr wrap="square" lIns="0" tIns="0" rIns="0" bIns="0" rtlCol="0">
                <a:spAutoFit/>
              </a:bodyPr>
              <a:lstStyle/>
              <a:p>
                <a14:m>
                  <m:oMath xmlns:m="http://schemas.openxmlformats.org/officeDocument/2006/math">
                    <m:r>
                      <a:rPr lang="en-GB" sz="3200" b="0" i="1" smtClean="0">
                        <a:latin typeface="Cambria Math" panose="02040503050406030204" pitchFamily="18" charset="0"/>
                      </a:rPr>
                      <m:t>𝑊</m:t>
                    </m:r>
                    <m:r>
                      <a:rPr lang="en-GB" sz="3200" b="0" i="1" smtClean="0">
                        <a:latin typeface="Cambria Math" panose="02040503050406030204" pitchFamily="18" charset="0"/>
                      </a:rPr>
                      <m:t>&lt;</m:t>
                    </m:r>
                    <m:r>
                      <a:rPr lang="en-GB" sz="3200" b="0" i="1" smtClean="0">
                        <a:latin typeface="Cambria Math" panose="02040503050406030204" pitchFamily="18" charset="0"/>
                      </a:rPr>
                      <m:t>0</m:t>
                    </m:r>
                  </m:oMath>
                </a14:m>
                <a:r>
                  <a:rPr lang="en-US" sz="3200" dirty="0"/>
                  <a:t>: the force do a negative work (the force is resistive to the motion)</a:t>
                </a:r>
                <a:endParaRPr lang="en-US" sz="3200" dirty="0"/>
              </a:p>
            </p:txBody>
          </p:sp>
        </mc:Choice>
        <mc:Fallback>
          <p:sp>
            <p:nvSpPr>
              <p:cNvPr id="29" name="TextBox 28"/>
              <p:cNvSpPr txBox="1">
                <a:spLocks noRot="1" noChangeAspect="1" noMove="1" noResize="1" noEditPoints="1" noAdjustHandles="1" noChangeArrowheads="1" noChangeShapeType="1" noTextEdit="1"/>
              </p:cNvSpPr>
              <p:nvPr/>
            </p:nvSpPr>
            <p:spPr>
              <a:xfrm>
                <a:off x="541070" y="3350047"/>
                <a:ext cx="8383258" cy="984885"/>
              </a:xfrm>
              <a:prstGeom prst="rect">
                <a:avLst/>
              </a:prstGeom>
              <a:blipFill rotWithShape="1">
                <a:blip r:embed="rId3"/>
                <a:stretch>
                  <a:fillRect l="-1" t="-43" b="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539552" y="4532347"/>
                <a:ext cx="8383258" cy="1645963"/>
              </a:xfrm>
              <a:prstGeom prst="rect">
                <a:avLst/>
              </a:prstGeom>
              <a:noFill/>
            </p:spPr>
            <p:txBody>
              <a:bodyPr wrap="square" lIns="0" tIns="0" rIns="0" bIns="0" rtlCol="0">
                <a:spAutoFit/>
              </a:bodyPr>
              <a:lstStyle/>
              <a:p>
                <a14:m>
                  <m:oMath xmlns:m="http://schemas.openxmlformats.org/officeDocument/2006/math">
                    <m:r>
                      <a:rPr lang="en-GB" sz="3200" b="0" i="1" smtClean="0">
                        <a:latin typeface="Cambria Math" panose="02040503050406030204" pitchFamily="18" charset="0"/>
                      </a:rPr>
                      <m:t>𝑊</m:t>
                    </m:r>
                    <m:r>
                      <a:rPr lang="en-GB" sz="3200" b="0" i="1" smtClean="0">
                        <a:latin typeface="Cambria Math" panose="02040503050406030204" pitchFamily="18" charset="0"/>
                      </a:rPr>
                      <m:t>=</m:t>
                    </m:r>
                    <m:r>
                      <a:rPr lang="en-GB" sz="3200" b="0" i="1" smtClean="0">
                        <a:latin typeface="Cambria Math" panose="02040503050406030204" pitchFamily="18" charset="0"/>
                      </a:rPr>
                      <m:t>0</m:t>
                    </m:r>
                  </m:oMath>
                </a14:m>
                <a:r>
                  <a:rPr lang="en-US" sz="3200" dirty="0"/>
                  <a:t>: the force don’t do work (the force don’t participate to the motion, i.e. </a:t>
                </a:r>
                <a14:m>
                  <m:oMath xmlns:m="http://schemas.openxmlformats.org/officeDocument/2006/math">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𝐹</m:t>
                        </m:r>
                      </m:e>
                    </m:acc>
                    <m:r>
                      <a:rPr lang="en-US" sz="3200" i="1" smtClean="0">
                        <a:latin typeface="Cambria Math" panose="02040503050406030204" pitchFamily="18" charset="0"/>
                        <a:ea typeface="Cambria Math" panose="02040503050406030204" pitchFamily="18" charset="0"/>
                      </a:rPr>
                      <m:t>⊥</m:t>
                    </m:r>
                    <m:acc>
                      <m:accPr>
                        <m:chr m:val="⃗"/>
                        <m:ctrlPr>
                          <a:rPr lang="en-US" sz="3200" i="1" smtClean="0">
                            <a:latin typeface="Cambria Math" panose="02040503050406030204" pitchFamily="18" charset="0"/>
                            <a:ea typeface="Cambria Math" panose="02040503050406030204" pitchFamily="18" charset="0"/>
                          </a:rPr>
                        </m:ctrlPr>
                      </m:accPr>
                      <m:e>
                        <m:r>
                          <a:rPr lang="en-GB" sz="3200" b="0" i="1" smtClean="0">
                            <a:latin typeface="Cambria Math" panose="02040503050406030204" pitchFamily="18" charset="0"/>
                            <a:ea typeface="Cambria Math" panose="02040503050406030204" pitchFamily="18" charset="0"/>
                          </a:rPr>
                          <m:t>𝑟</m:t>
                        </m:r>
                      </m:e>
                    </m:acc>
                  </m:oMath>
                </a14:m>
                <a:r>
                  <a:rPr lang="en-US" sz="3200" dirty="0"/>
                  <a:t>, or there is no displacement, the body is at rest: </a:t>
                </a:r>
                <a14:m>
                  <m:oMath xmlns:m="http://schemas.openxmlformats.org/officeDocument/2006/math">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0</m:t>
                        </m:r>
                      </m:e>
                    </m:acc>
                  </m:oMath>
                </a14:m>
                <a:r>
                  <a:rPr lang="en-US" sz="3200" dirty="0"/>
                  <a:t>)</a:t>
                </a:r>
                <a:endParaRPr lang="en-US" sz="3200" dirty="0"/>
              </a:p>
            </p:txBody>
          </p:sp>
        </mc:Choice>
        <mc:Fallback>
          <p:sp>
            <p:nvSpPr>
              <p:cNvPr id="30" name="TextBox 29"/>
              <p:cNvSpPr txBox="1">
                <a:spLocks noRot="1" noChangeAspect="1" noMove="1" noResize="1" noEditPoints="1" noAdjustHandles="1" noChangeArrowheads="1" noChangeShapeType="1" noTextEdit="1"/>
              </p:cNvSpPr>
              <p:nvPr/>
            </p:nvSpPr>
            <p:spPr>
              <a:xfrm>
                <a:off x="539552" y="4532347"/>
                <a:ext cx="8383258" cy="1645963"/>
              </a:xfrm>
              <a:prstGeom prst="rect">
                <a:avLst/>
              </a:prstGeom>
              <a:blipFill rotWithShape="1">
                <a:blip r:embed="rId4"/>
                <a:stretch>
                  <a:fillRect l="-5" t="-21" r="5" b="24"/>
                </a:stretch>
              </a:blipFill>
            </p:spPr>
            <p:txBody>
              <a:bodyPr/>
              <a:lstStyle/>
              <a:p>
                <a:r>
                  <a:rPr lang="zh-CN" altLang="en-US">
                    <a:noFill/>
                  </a:rPr>
                  <a:t> </a:t>
                </a:r>
              </a:p>
            </p:txBody>
          </p:sp>
        </mc:Fallback>
      </mc:AlternateContent>
      <p:sp>
        <p:nvSpPr>
          <p:cNvPr id="35" name="Title 1"/>
          <p:cNvSpPr>
            <a:spLocks noGrp="1"/>
          </p:cNvSpPr>
          <p:nvPr>
            <p:ph type="title"/>
          </p:nvPr>
        </p:nvSpPr>
        <p:spPr>
          <a:xfrm>
            <a:off x="667662" y="88844"/>
            <a:ext cx="8229600" cy="1143000"/>
          </a:xfrm>
        </p:spPr>
        <p:txBody>
          <a:bodyPr/>
          <a:lstStyle/>
          <a:p>
            <a:r>
              <a:rPr lang="en-GB" sz="2400" dirty="0"/>
              <a:t>The work done by a constant force during a straight-line displacement</a:t>
            </a: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828"/>
            <a:ext cx="8229600" cy="1143000"/>
          </a:xfrm>
        </p:spPr>
        <p:txBody>
          <a:bodyPr/>
          <a:lstStyle/>
          <a:p>
            <a:r>
              <a:rPr lang="en-GB" sz="3600" dirty="0"/>
              <a:t>Ex: work on a barbell (2 minutes)</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a:off x="4427984" y="1340768"/>
            <a:ext cx="4841800" cy="2433846"/>
          </a:xfrm>
          <a:prstGeom prst="rect">
            <a:avLst/>
          </a:prstGeom>
        </p:spPr>
      </p:pic>
      <p:pic>
        <p:nvPicPr>
          <p:cNvPr id="6" name="Picture 5"/>
          <p:cNvPicPr>
            <a:picLocks noChangeAspect="1"/>
          </p:cNvPicPr>
          <p:nvPr/>
        </p:nvPicPr>
        <p:blipFill>
          <a:blip r:embed="rId2"/>
          <a:stretch>
            <a:fillRect/>
          </a:stretch>
        </p:blipFill>
        <p:spPr>
          <a:xfrm>
            <a:off x="971600" y="1161758"/>
            <a:ext cx="3066006" cy="2592288"/>
          </a:xfrm>
          <a:prstGeom prst="rect">
            <a:avLst/>
          </a:prstGeom>
        </p:spPr>
      </p:pic>
      <p:sp>
        <p:nvSpPr>
          <p:cNvPr id="3" name="TextBox 2"/>
          <p:cNvSpPr txBox="1"/>
          <p:nvPr/>
        </p:nvSpPr>
        <p:spPr>
          <a:xfrm>
            <a:off x="1547664" y="3774614"/>
            <a:ext cx="1537600" cy="369332"/>
          </a:xfrm>
          <a:prstGeom prst="rect">
            <a:avLst/>
          </a:prstGeom>
          <a:noFill/>
        </p:spPr>
        <p:txBody>
          <a:bodyPr wrap="none" rtlCol="0">
            <a:spAutoFit/>
          </a:bodyPr>
          <a:lstStyle/>
          <a:p>
            <a:r>
              <a:rPr lang="en-GB" dirty="0"/>
              <a:t>Barbell at rest </a:t>
            </a:r>
            <a:endParaRPr lang="en-US" dirty="0"/>
          </a:p>
        </p:txBody>
      </p:sp>
      <p:cxnSp>
        <p:nvCxnSpPr>
          <p:cNvPr id="8" name="Straight Arrow Connector 7"/>
          <p:cNvCxnSpPr/>
          <p:nvPr/>
        </p:nvCxnSpPr>
        <p:spPr>
          <a:xfrm flipH="1">
            <a:off x="-130629" y="3861048"/>
            <a:ext cx="22109" cy="5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345565" y="1161758"/>
            <a:ext cx="2826" cy="29821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6613104" y="908720"/>
            <a:ext cx="0" cy="864096"/>
          </a:xfrm>
          <a:prstGeom prst="straightConnector1">
            <a:avLst/>
          </a:prstGeom>
          <a:ln w="38100">
            <a:solidFill>
              <a:srgbClr val="FF33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6732588" y="1074972"/>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𝐹</m:t>
                          </m:r>
                        </m:e>
                      </m:acc>
                    </m:oMath>
                  </m:oMathPara>
                </a14:m>
                <a:endParaRPr lang="en-US" dirty="0">
                  <a:solidFill>
                    <a:srgbClr val="FF0000"/>
                  </a:solidFill>
                </a:endParaRPr>
              </a:p>
            </p:txBody>
          </p:sp>
        </mc:Choice>
        <mc:Fallback>
          <p:sp>
            <p:nvSpPr>
              <p:cNvPr id="20" name="TextBox 19"/>
              <p:cNvSpPr txBox="1">
                <a:spLocks noRot="1" noChangeAspect="1" noMove="1" noResize="1" noEditPoints="1" noAdjustHandles="1" noChangeArrowheads="1" noChangeShapeType="1" noTextEdit="1"/>
              </p:cNvSpPr>
              <p:nvPr/>
            </p:nvSpPr>
            <p:spPr>
              <a:xfrm>
                <a:off x="6732588" y="1074972"/>
                <a:ext cx="207814" cy="310598"/>
              </a:xfrm>
              <a:prstGeom prst="rect">
                <a:avLst/>
              </a:prstGeom>
              <a:blipFill rotWithShape="1">
                <a:blip r:embed="rId3"/>
                <a:stretch>
                  <a:fillRect l="-153" t="-178" r="-13821"/>
                </a:stretch>
              </a:blipFill>
            </p:spPr>
            <p:txBody>
              <a:bodyPr/>
              <a:lstStyle/>
              <a:p>
                <a:r>
                  <a:rPr lang="zh-CN" altLang="en-US">
                    <a:noFill/>
                  </a:rPr>
                  <a:t> </a:t>
                </a:r>
              </a:p>
            </p:txBody>
          </p:sp>
        </mc:Fallback>
      </mc:AlternateContent>
      <p:cxnSp>
        <p:nvCxnSpPr>
          <p:cNvPr id="22" name="Straight Arrow Connector 21"/>
          <p:cNvCxnSpPr/>
          <p:nvPr/>
        </p:nvCxnSpPr>
        <p:spPr>
          <a:xfrm flipH="1">
            <a:off x="6580188" y="1834954"/>
            <a:ext cx="32916" cy="7837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6680587" y="2164593"/>
                <a:ext cx="23884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r>
                            <a:rPr lang="en-GB" b="1" i="1" smtClean="0">
                              <a:latin typeface="Cambria Math" panose="02040503050406030204" pitchFamily="18" charset="0"/>
                            </a:rPr>
                            <m:t>𝒘</m:t>
                          </m:r>
                        </m:e>
                      </m:acc>
                    </m:oMath>
                  </m:oMathPara>
                </a14:m>
                <a:endParaRPr lang="en-US" b="1" dirty="0"/>
              </a:p>
            </p:txBody>
          </p:sp>
        </mc:Choice>
        <mc:Fallback>
          <p:sp>
            <p:nvSpPr>
              <p:cNvPr id="24" name="TextBox 23"/>
              <p:cNvSpPr txBox="1">
                <a:spLocks noRot="1" noChangeAspect="1" noMove="1" noResize="1" noEditPoints="1" noAdjustHandles="1" noChangeArrowheads="1" noChangeShapeType="1" noTextEdit="1"/>
              </p:cNvSpPr>
              <p:nvPr/>
            </p:nvSpPr>
            <p:spPr>
              <a:xfrm>
                <a:off x="6680587" y="2164593"/>
                <a:ext cx="238847" cy="276999"/>
              </a:xfrm>
              <a:prstGeom prst="rect">
                <a:avLst/>
              </a:prstGeom>
              <a:blipFill rotWithShape="1">
                <a:blip r:embed="rId4"/>
                <a:stretch>
                  <a:fillRect l="-162" t="-185" r="-14158" b="-1140"/>
                </a:stretch>
              </a:blipFill>
            </p:spPr>
            <p:txBody>
              <a:bodyPr/>
              <a:lstStyle/>
              <a:p>
                <a:r>
                  <a:rPr lang="zh-CN" altLang="en-US">
                    <a:noFill/>
                  </a:rPr>
                  <a:t> </a:t>
                </a:r>
              </a:p>
            </p:txBody>
          </p:sp>
        </mc:Fallback>
      </mc:AlternateContent>
      <p:sp>
        <p:nvSpPr>
          <p:cNvPr id="7" name="TextBox 6"/>
          <p:cNvSpPr txBox="1"/>
          <p:nvPr/>
        </p:nvSpPr>
        <p:spPr>
          <a:xfrm>
            <a:off x="4465048" y="1230271"/>
            <a:ext cx="1572424" cy="369332"/>
          </a:xfrm>
          <a:prstGeom prst="rect">
            <a:avLst/>
          </a:prstGeom>
          <a:noFill/>
        </p:spPr>
        <p:txBody>
          <a:bodyPr wrap="square" rtlCol="0">
            <a:spAutoFit/>
          </a:bodyPr>
          <a:lstStyle/>
          <a:p>
            <a:r>
              <a:rPr lang="en-GB" dirty="0"/>
              <a:t>2</a:t>
            </a:r>
            <a:r>
              <a:rPr lang="en-GB" baseline="30000" dirty="0"/>
              <a:t>nd</a:t>
            </a:r>
            <a:r>
              <a:rPr lang="en-GB" dirty="0"/>
              <a:t> case:</a:t>
            </a:r>
            <a:endParaRPr lang="en-US" dirty="0"/>
          </a:p>
        </p:txBody>
      </p:sp>
      <p:sp>
        <p:nvSpPr>
          <p:cNvPr id="23" name="TextBox 22"/>
          <p:cNvSpPr txBox="1"/>
          <p:nvPr/>
        </p:nvSpPr>
        <p:spPr>
          <a:xfrm>
            <a:off x="934265" y="1190853"/>
            <a:ext cx="1572424" cy="369332"/>
          </a:xfrm>
          <a:prstGeom prst="rect">
            <a:avLst/>
          </a:prstGeom>
          <a:noFill/>
        </p:spPr>
        <p:txBody>
          <a:bodyPr wrap="square" rtlCol="0">
            <a:spAutoFit/>
          </a:bodyPr>
          <a:lstStyle/>
          <a:p>
            <a:r>
              <a:rPr lang="en-GB" dirty="0"/>
              <a:t>1</a:t>
            </a:r>
            <a:r>
              <a:rPr lang="en-GB" baseline="30000" dirty="0"/>
              <a:t>st</a:t>
            </a:r>
            <a:r>
              <a:rPr lang="en-GB" dirty="0"/>
              <a:t> case:</a:t>
            </a:r>
            <a:endParaRPr lang="en-US" dirty="0"/>
          </a:p>
        </p:txBody>
      </p:sp>
      <mc:AlternateContent xmlns:mc="http://schemas.openxmlformats.org/markup-compatibility/2006">
        <mc:Choice xmlns:a14="http://schemas.microsoft.com/office/drawing/2010/main" Requires="a14">
          <p:sp>
            <p:nvSpPr>
              <p:cNvPr id="12" name="Rectangle 11"/>
              <p:cNvSpPr/>
              <p:nvPr/>
            </p:nvSpPr>
            <p:spPr>
              <a:xfrm>
                <a:off x="887868" y="4481644"/>
                <a:ext cx="7068508" cy="2308324"/>
              </a:xfrm>
              <a:prstGeom prst="rect">
                <a:avLst/>
              </a:prstGeom>
            </p:spPr>
            <p:txBody>
              <a:bodyPr wrap="square">
                <a:spAutoFit/>
              </a:bodyPr>
              <a:lstStyle/>
              <a:p>
                <a:r>
                  <a:rPr lang="en-GB" dirty="0"/>
                  <a:t>In both cases, a weightlifter exert a force upward on a barbell. In the first case, the barbell is at rest. In the second case, the barbell has a displacement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𝑠</m:t>
                        </m:r>
                      </m:e>
                    </m:acc>
                  </m:oMath>
                </a14:m>
                <a:r>
                  <a:rPr lang="en-GB" dirty="0"/>
                  <a:t> downward.</a:t>
                </a:r>
                <a:endParaRPr lang="en-GB" dirty="0"/>
              </a:p>
              <a:p>
                <a:pPr marL="342900" indent="-342900">
                  <a:buAutoNum type="arabicPeriod"/>
                </a:pPr>
                <a:r>
                  <a:rPr lang="en-GB" dirty="0"/>
                  <a:t>Describe the work done by the force exerted by the weightlifter in the first case.</a:t>
                </a:r>
                <a:endParaRPr lang="en-GB" dirty="0"/>
              </a:p>
              <a:p>
                <a:pPr marL="342900" indent="-342900">
                  <a:buAutoNum type="arabicPeriod"/>
                </a:pPr>
                <a:r>
                  <a:rPr lang="en-GB" dirty="0"/>
                  <a:t>Describe the sign of the work done by the force exerted by the weightlifter and by the weight (the gravitational force exerted on the barbell) in the second case.</a:t>
                </a:r>
                <a:endParaRPr lang="en-US" dirty="0"/>
              </a:p>
            </p:txBody>
          </p:sp>
        </mc:Choice>
        <mc:Fallback>
          <p:sp>
            <p:nvSpPr>
              <p:cNvPr id="12" name="Rectangle 11"/>
              <p:cNvSpPr>
                <a:spLocks noRot="1" noChangeAspect="1" noMove="1" noResize="1" noEditPoints="1" noAdjustHandles="1" noChangeArrowheads="1" noChangeShapeType="1" noTextEdit="1"/>
              </p:cNvSpPr>
              <p:nvPr/>
            </p:nvSpPr>
            <p:spPr>
              <a:xfrm>
                <a:off x="887868" y="4481644"/>
                <a:ext cx="7068508" cy="2308324"/>
              </a:xfrm>
              <a:prstGeom prst="rect">
                <a:avLst/>
              </a:prstGeom>
              <a:blipFill rotWithShape="1">
                <a:blip r:embed="rId5"/>
                <a:stretch>
                  <a:fillRect l="-2" t="-19" r="7" b="24"/>
                </a:stretch>
              </a:blipFill>
            </p:spPr>
            <p:txBody>
              <a:bodyPr/>
              <a:lstStyle/>
              <a:p>
                <a:r>
                  <a:rPr lang="zh-CN" alt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828"/>
            <a:ext cx="8229600" cy="1143000"/>
          </a:xfrm>
        </p:spPr>
        <p:txBody>
          <a:bodyPr/>
          <a:lstStyle/>
          <a:p>
            <a:r>
              <a:rPr lang="en-GB" sz="3600" dirty="0"/>
              <a:t>Ex: work on a barbell (2 minutes)</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a:off x="4427984" y="1340768"/>
            <a:ext cx="4841800" cy="2433846"/>
          </a:xfrm>
          <a:prstGeom prst="rect">
            <a:avLst/>
          </a:prstGeom>
        </p:spPr>
      </p:pic>
      <p:pic>
        <p:nvPicPr>
          <p:cNvPr id="6" name="Picture 5"/>
          <p:cNvPicPr>
            <a:picLocks noChangeAspect="1"/>
          </p:cNvPicPr>
          <p:nvPr/>
        </p:nvPicPr>
        <p:blipFill>
          <a:blip r:embed="rId2"/>
          <a:stretch>
            <a:fillRect/>
          </a:stretch>
        </p:blipFill>
        <p:spPr>
          <a:xfrm>
            <a:off x="971600" y="1161758"/>
            <a:ext cx="3066006" cy="2592288"/>
          </a:xfrm>
          <a:prstGeom prst="rect">
            <a:avLst/>
          </a:prstGeom>
        </p:spPr>
      </p:pic>
      <p:sp>
        <p:nvSpPr>
          <p:cNvPr id="3" name="TextBox 2"/>
          <p:cNvSpPr txBox="1"/>
          <p:nvPr/>
        </p:nvSpPr>
        <p:spPr>
          <a:xfrm>
            <a:off x="1547664" y="3774614"/>
            <a:ext cx="1537600" cy="369332"/>
          </a:xfrm>
          <a:prstGeom prst="rect">
            <a:avLst/>
          </a:prstGeom>
          <a:noFill/>
        </p:spPr>
        <p:txBody>
          <a:bodyPr wrap="none" rtlCol="0">
            <a:spAutoFit/>
          </a:bodyPr>
          <a:lstStyle/>
          <a:p>
            <a:r>
              <a:rPr lang="en-GB" dirty="0"/>
              <a:t>Barbell at rest </a:t>
            </a:r>
            <a:endParaRPr lang="en-US" dirty="0"/>
          </a:p>
        </p:txBody>
      </p:sp>
      <p:cxnSp>
        <p:nvCxnSpPr>
          <p:cNvPr id="8" name="Straight Arrow Connector 7"/>
          <p:cNvCxnSpPr/>
          <p:nvPr/>
        </p:nvCxnSpPr>
        <p:spPr>
          <a:xfrm flipH="1">
            <a:off x="-130629" y="3861048"/>
            <a:ext cx="22109" cy="5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348391" y="1161758"/>
            <a:ext cx="39796" cy="471551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Right Arrow 13"/>
          <p:cNvSpPr/>
          <p:nvPr/>
        </p:nvSpPr>
        <p:spPr>
          <a:xfrm>
            <a:off x="1187624" y="5517232"/>
            <a:ext cx="72008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5" name="TextBox 14"/>
              <p:cNvSpPr txBox="1"/>
              <p:nvPr/>
            </p:nvSpPr>
            <p:spPr>
              <a:xfrm>
                <a:off x="2044813" y="5545051"/>
                <a:ext cx="79739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𝐹</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2044813" y="5545051"/>
                <a:ext cx="797398" cy="276999"/>
              </a:xfrm>
              <a:prstGeom prst="rect">
                <a:avLst/>
              </a:prstGeom>
              <a:blipFill rotWithShape="1">
                <a:blip r:embed="rId3"/>
                <a:stretch>
                  <a:fillRect l="-14" t="-83" r="-5182" b="13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flipH="1">
                <a:off x="457200" y="4365104"/>
                <a:ext cx="3903601" cy="958789"/>
              </a:xfrm>
              <a:prstGeom prst="rect">
                <a:avLst/>
              </a:prstGeom>
              <a:noFill/>
            </p:spPr>
            <p:txBody>
              <a:bodyPr wrap="square" rtlCol="0">
                <a:spAutoFit/>
              </a:bodyPr>
              <a:lstStyle/>
              <a:p>
                <a:r>
                  <a:rPr lang="en-GB" dirty="0"/>
                  <a:t>The work done by the force exerted by the weightlifter don’t do work (because the barbell is at rest: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𝑠</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0</m:t>
                        </m:r>
                      </m:e>
                    </m:acc>
                  </m:oMath>
                </a14:m>
                <a:r>
                  <a:rPr lang="en-GB" dirty="0"/>
                  <a:t>)</a:t>
                </a:r>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flipH="1">
                <a:off x="457200" y="4365104"/>
                <a:ext cx="3903601" cy="958789"/>
              </a:xfrm>
              <a:prstGeom prst="rect">
                <a:avLst/>
              </a:prstGeom>
              <a:blipFill rotWithShape="1">
                <a:blip r:embed="rId4"/>
                <a:stretch>
                  <a:fillRect t="-12" r="7" b="6"/>
                </a:stretch>
              </a:blipFill>
            </p:spPr>
            <p:txBody>
              <a:bodyPr/>
              <a:lstStyle/>
              <a:p>
                <a:r>
                  <a:rPr lang="zh-CN" altLang="en-US">
                    <a:noFill/>
                  </a:rPr>
                  <a:t> </a:t>
                </a:r>
              </a:p>
            </p:txBody>
          </p:sp>
        </mc:Fallback>
      </mc:AlternateContent>
      <p:sp>
        <p:nvSpPr>
          <p:cNvPr id="23" name="TextBox 22"/>
          <p:cNvSpPr txBox="1"/>
          <p:nvPr/>
        </p:nvSpPr>
        <p:spPr>
          <a:xfrm>
            <a:off x="934265" y="1190853"/>
            <a:ext cx="1572424" cy="369332"/>
          </a:xfrm>
          <a:prstGeom prst="rect">
            <a:avLst/>
          </a:prstGeom>
          <a:noFill/>
        </p:spPr>
        <p:txBody>
          <a:bodyPr wrap="square" rtlCol="0">
            <a:spAutoFit/>
          </a:bodyPr>
          <a:lstStyle/>
          <a:p>
            <a:r>
              <a:rPr lang="en-GB" dirty="0"/>
              <a:t>1</a:t>
            </a:r>
            <a:r>
              <a:rPr lang="en-GB" baseline="30000" dirty="0"/>
              <a:t>st</a:t>
            </a:r>
            <a:r>
              <a:rPr lang="en-GB" dirty="0"/>
              <a:t> case:</a:t>
            </a:r>
            <a:endParaRPr lang="en-US" dirty="0"/>
          </a:p>
        </p:txBody>
      </p:sp>
      <p:sp>
        <p:nvSpPr>
          <p:cNvPr id="27" name="TextBox 26"/>
          <p:cNvSpPr txBox="1"/>
          <p:nvPr/>
        </p:nvSpPr>
        <p:spPr>
          <a:xfrm>
            <a:off x="4465048" y="1230271"/>
            <a:ext cx="1572424" cy="369332"/>
          </a:xfrm>
          <a:prstGeom prst="rect">
            <a:avLst/>
          </a:prstGeom>
          <a:noFill/>
        </p:spPr>
        <p:txBody>
          <a:bodyPr wrap="square" rtlCol="0">
            <a:spAutoFit/>
          </a:bodyPr>
          <a:lstStyle/>
          <a:p>
            <a:r>
              <a:rPr lang="en-GB" dirty="0"/>
              <a:t>2</a:t>
            </a:r>
            <a:r>
              <a:rPr lang="en-GB" baseline="30000" dirty="0"/>
              <a:t>nd</a:t>
            </a:r>
            <a:r>
              <a:rPr lang="en-GB" dirty="0"/>
              <a:t> case: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828"/>
            <a:ext cx="8229600" cy="1143000"/>
          </a:xfrm>
        </p:spPr>
        <p:txBody>
          <a:bodyPr/>
          <a:lstStyle/>
          <a:p>
            <a:r>
              <a:rPr lang="en-GB" sz="3600" dirty="0"/>
              <a:t>Ex: work on a barbell (2 minutes)</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a:off x="4427984" y="1340768"/>
            <a:ext cx="4841800" cy="2433846"/>
          </a:xfrm>
          <a:prstGeom prst="rect">
            <a:avLst/>
          </a:prstGeom>
        </p:spPr>
      </p:pic>
      <p:pic>
        <p:nvPicPr>
          <p:cNvPr id="6" name="Picture 5"/>
          <p:cNvPicPr>
            <a:picLocks noChangeAspect="1"/>
          </p:cNvPicPr>
          <p:nvPr/>
        </p:nvPicPr>
        <p:blipFill>
          <a:blip r:embed="rId2"/>
          <a:stretch>
            <a:fillRect/>
          </a:stretch>
        </p:blipFill>
        <p:spPr>
          <a:xfrm>
            <a:off x="971600" y="1161758"/>
            <a:ext cx="3066006" cy="2592288"/>
          </a:xfrm>
          <a:prstGeom prst="rect">
            <a:avLst/>
          </a:prstGeom>
        </p:spPr>
      </p:pic>
      <p:sp>
        <p:nvSpPr>
          <p:cNvPr id="3" name="TextBox 2"/>
          <p:cNvSpPr txBox="1"/>
          <p:nvPr/>
        </p:nvSpPr>
        <p:spPr>
          <a:xfrm>
            <a:off x="1547664" y="3774614"/>
            <a:ext cx="1537600" cy="369332"/>
          </a:xfrm>
          <a:prstGeom prst="rect">
            <a:avLst/>
          </a:prstGeom>
          <a:noFill/>
        </p:spPr>
        <p:txBody>
          <a:bodyPr wrap="none" rtlCol="0">
            <a:spAutoFit/>
          </a:bodyPr>
          <a:lstStyle/>
          <a:p>
            <a:r>
              <a:rPr lang="en-GB" dirty="0"/>
              <a:t>Barbell at rest </a:t>
            </a:r>
            <a:endParaRPr lang="en-US" dirty="0"/>
          </a:p>
        </p:txBody>
      </p:sp>
      <p:cxnSp>
        <p:nvCxnSpPr>
          <p:cNvPr id="8" name="Straight Arrow Connector 7"/>
          <p:cNvCxnSpPr/>
          <p:nvPr/>
        </p:nvCxnSpPr>
        <p:spPr>
          <a:xfrm flipH="1">
            <a:off x="-130629" y="3861048"/>
            <a:ext cx="22109" cy="5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348391" y="1161758"/>
            <a:ext cx="39796" cy="471551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Right Arrow 13"/>
          <p:cNvSpPr/>
          <p:nvPr/>
        </p:nvSpPr>
        <p:spPr>
          <a:xfrm>
            <a:off x="1187624" y="5517232"/>
            <a:ext cx="72008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5" name="TextBox 14"/>
              <p:cNvSpPr txBox="1"/>
              <p:nvPr/>
            </p:nvSpPr>
            <p:spPr>
              <a:xfrm>
                <a:off x="2044813" y="5545051"/>
                <a:ext cx="79739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𝐹</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2044813" y="5545051"/>
                <a:ext cx="797398" cy="276999"/>
              </a:xfrm>
              <a:prstGeom prst="rect">
                <a:avLst/>
              </a:prstGeom>
              <a:blipFill rotWithShape="1">
                <a:blip r:embed="rId3"/>
                <a:stretch>
                  <a:fillRect l="-14" t="-83" r="-5182" b="134"/>
                </a:stretch>
              </a:blipFill>
            </p:spPr>
            <p:txBody>
              <a:bodyPr/>
              <a:lstStyle/>
              <a:p>
                <a:r>
                  <a:rPr lang="zh-CN" altLang="en-US">
                    <a:noFill/>
                  </a:rPr>
                  <a:t> </a:t>
                </a:r>
              </a:p>
            </p:txBody>
          </p:sp>
        </mc:Fallback>
      </mc:AlternateContent>
      <p:sp>
        <p:nvSpPr>
          <p:cNvPr id="16" name="TextBox 15"/>
          <p:cNvSpPr txBox="1"/>
          <p:nvPr/>
        </p:nvSpPr>
        <p:spPr>
          <a:xfrm>
            <a:off x="4903431" y="3805621"/>
            <a:ext cx="3419346" cy="1200329"/>
          </a:xfrm>
          <a:prstGeom prst="rect">
            <a:avLst/>
          </a:prstGeom>
          <a:noFill/>
        </p:spPr>
        <p:txBody>
          <a:bodyPr wrap="square" rtlCol="0">
            <a:spAutoFit/>
          </a:bodyPr>
          <a:lstStyle/>
          <a:p>
            <a:r>
              <a:rPr lang="en-GB" dirty="0"/>
              <a:t>The work done during this displacement by the force exerted by the weightlifter on the barbell is negative (opposed to the motion)</a:t>
            </a:r>
            <a:endParaRPr lang="en-US" dirty="0"/>
          </a:p>
        </p:txBody>
      </p:sp>
      <mc:AlternateContent xmlns:mc="http://schemas.openxmlformats.org/markup-compatibility/2006">
        <mc:Choice xmlns:a14="http://schemas.microsoft.com/office/drawing/2010/main" Requires="a14">
          <p:sp>
            <p:nvSpPr>
              <p:cNvPr id="17" name="TextBox 16"/>
              <p:cNvSpPr txBox="1"/>
              <p:nvPr/>
            </p:nvSpPr>
            <p:spPr>
              <a:xfrm>
                <a:off x="5975800" y="5046894"/>
                <a:ext cx="79739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𝐹</m:t>
                          </m:r>
                        </m:sub>
                      </m:sSub>
                      <m:r>
                        <a:rPr lang="en-GB" b="0" i="1" smtClean="0">
                          <a:latin typeface="Cambria Math" panose="02040503050406030204" pitchFamily="18" charset="0"/>
                        </a:rPr>
                        <m:t>&lt;</m:t>
                      </m:r>
                      <m:r>
                        <a:rPr lang="en-GB" b="0" i="1" smtClean="0">
                          <a:latin typeface="Cambria Math" panose="02040503050406030204" pitchFamily="18" charset="0"/>
                        </a:rPr>
                        <m:t>0</m:t>
                      </m:r>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5975800" y="5046894"/>
                <a:ext cx="797398" cy="276999"/>
              </a:xfrm>
              <a:prstGeom prst="rect">
                <a:avLst/>
              </a:prstGeom>
              <a:blipFill rotWithShape="1">
                <a:blip r:embed="rId4"/>
                <a:stretch>
                  <a:fillRect l="-56" t="-198" r="-5140" b="19"/>
                </a:stretch>
              </a:blipFill>
            </p:spPr>
            <p:txBody>
              <a:bodyPr/>
              <a:lstStyle/>
              <a:p>
                <a:r>
                  <a:rPr lang="zh-CN" altLang="en-US">
                    <a:noFill/>
                  </a:rPr>
                  <a:t> </a:t>
                </a:r>
              </a:p>
            </p:txBody>
          </p:sp>
        </mc:Fallback>
      </mc:AlternateContent>
      <p:cxnSp>
        <p:nvCxnSpPr>
          <p:cNvPr id="19" name="Straight Arrow Connector 18"/>
          <p:cNvCxnSpPr/>
          <p:nvPr/>
        </p:nvCxnSpPr>
        <p:spPr>
          <a:xfrm flipV="1">
            <a:off x="6613104" y="908720"/>
            <a:ext cx="0" cy="864096"/>
          </a:xfrm>
          <a:prstGeom prst="straightConnector1">
            <a:avLst/>
          </a:prstGeom>
          <a:ln w="38100">
            <a:solidFill>
              <a:srgbClr val="FF33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6732588" y="1074972"/>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𝐹</m:t>
                          </m:r>
                        </m:e>
                      </m:acc>
                    </m:oMath>
                  </m:oMathPara>
                </a14:m>
                <a:endParaRPr lang="en-US" dirty="0">
                  <a:solidFill>
                    <a:srgbClr val="FF0000"/>
                  </a:solidFill>
                </a:endParaRPr>
              </a:p>
            </p:txBody>
          </p:sp>
        </mc:Choice>
        <mc:Fallback>
          <p:sp>
            <p:nvSpPr>
              <p:cNvPr id="20" name="TextBox 19"/>
              <p:cNvSpPr txBox="1">
                <a:spLocks noRot="1" noChangeAspect="1" noMove="1" noResize="1" noEditPoints="1" noAdjustHandles="1" noChangeArrowheads="1" noChangeShapeType="1" noTextEdit="1"/>
              </p:cNvSpPr>
              <p:nvPr/>
            </p:nvSpPr>
            <p:spPr>
              <a:xfrm>
                <a:off x="6732588" y="1074972"/>
                <a:ext cx="207814" cy="310598"/>
              </a:xfrm>
              <a:prstGeom prst="rect">
                <a:avLst/>
              </a:prstGeom>
              <a:blipFill rotWithShape="1">
                <a:blip r:embed="rId5"/>
                <a:stretch>
                  <a:fillRect l="-153" t="-178" r="-13821"/>
                </a:stretch>
              </a:blipFill>
            </p:spPr>
            <p:txBody>
              <a:bodyPr/>
              <a:lstStyle/>
              <a:p>
                <a:r>
                  <a:rPr lang="zh-CN" altLang="en-US">
                    <a:noFill/>
                  </a:rPr>
                  <a:t> </a:t>
                </a:r>
              </a:p>
            </p:txBody>
          </p:sp>
        </mc:Fallback>
      </mc:AlternateContent>
      <p:sp>
        <p:nvSpPr>
          <p:cNvPr id="21" name="TextBox 20"/>
          <p:cNvSpPr txBox="1"/>
          <p:nvPr/>
        </p:nvSpPr>
        <p:spPr>
          <a:xfrm>
            <a:off x="4850134" y="5364837"/>
            <a:ext cx="4293866" cy="923330"/>
          </a:xfrm>
          <a:prstGeom prst="rect">
            <a:avLst/>
          </a:prstGeom>
          <a:noFill/>
        </p:spPr>
        <p:txBody>
          <a:bodyPr wrap="square" rtlCol="0">
            <a:spAutoFit/>
          </a:bodyPr>
          <a:lstStyle/>
          <a:p>
            <a:r>
              <a:rPr lang="en-GB" dirty="0"/>
              <a:t>The work done by the weight of the barbell is positive (gravitational force help the motion) </a:t>
            </a:r>
            <a:endParaRPr lang="en-US" dirty="0"/>
          </a:p>
        </p:txBody>
      </p:sp>
      <p:cxnSp>
        <p:nvCxnSpPr>
          <p:cNvPr id="22" name="Straight Arrow Connector 21"/>
          <p:cNvCxnSpPr/>
          <p:nvPr/>
        </p:nvCxnSpPr>
        <p:spPr>
          <a:xfrm flipH="1">
            <a:off x="6580188" y="1834954"/>
            <a:ext cx="32916" cy="7837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6680587" y="2164593"/>
                <a:ext cx="23884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r>
                            <a:rPr lang="en-GB" b="1" i="1" smtClean="0">
                              <a:latin typeface="Cambria Math" panose="02040503050406030204" pitchFamily="18" charset="0"/>
                            </a:rPr>
                            <m:t>𝒘</m:t>
                          </m:r>
                        </m:e>
                      </m:acc>
                    </m:oMath>
                  </m:oMathPara>
                </a14:m>
                <a:endParaRPr lang="en-US" b="1" dirty="0"/>
              </a:p>
            </p:txBody>
          </p:sp>
        </mc:Choice>
        <mc:Fallback>
          <p:sp>
            <p:nvSpPr>
              <p:cNvPr id="24" name="TextBox 23"/>
              <p:cNvSpPr txBox="1">
                <a:spLocks noRot="1" noChangeAspect="1" noMove="1" noResize="1" noEditPoints="1" noAdjustHandles="1" noChangeArrowheads="1" noChangeShapeType="1" noTextEdit="1"/>
              </p:cNvSpPr>
              <p:nvPr/>
            </p:nvSpPr>
            <p:spPr>
              <a:xfrm>
                <a:off x="6680587" y="2164593"/>
                <a:ext cx="238847" cy="276999"/>
              </a:xfrm>
              <a:prstGeom prst="rect">
                <a:avLst/>
              </a:prstGeom>
              <a:blipFill rotWithShape="1">
                <a:blip r:embed="rId6"/>
                <a:stretch>
                  <a:fillRect l="-162" t="-185" r="-14158" b="-11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5868144" y="6176337"/>
                <a:ext cx="80906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𝑤</m:t>
                          </m:r>
                        </m:sub>
                      </m:sSub>
                      <m:r>
                        <a:rPr lang="en-GB" b="0" i="1" smtClean="0">
                          <a:latin typeface="Cambria Math" panose="02040503050406030204" pitchFamily="18" charset="0"/>
                        </a:rPr>
                        <m:t>&gt;</m:t>
                      </m:r>
                      <m:r>
                        <a:rPr lang="en-GB" b="0" i="1" smtClean="0">
                          <a:latin typeface="Cambria Math" panose="02040503050406030204" pitchFamily="18" charset="0"/>
                        </a:rPr>
                        <m:t>0</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5868144" y="6176337"/>
                <a:ext cx="809068" cy="276999"/>
              </a:xfrm>
              <a:prstGeom prst="rect">
                <a:avLst/>
              </a:prstGeom>
              <a:blipFill rotWithShape="1">
                <a:blip r:embed="rId7"/>
                <a:stretch>
                  <a:fillRect l="-13" t="-118" r="-6413" b="16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flipH="1">
                <a:off x="457200" y="4365104"/>
                <a:ext cx="3903601" cy="958789"/>
              </a:xfrm>
              <a:prstGeom prst="rect">
                <a:avLst/>
              </a:prstGeom>
              <a:noFill/>
            </p:spPr>
            <p:txBody>
              <a:bodyPr wrap="square" rtlCol="0">
                <a:spAutoFit/>
              </a:bodyPr>
              <a:lstStyle/>
              <a:p>
                <a:r>
                  <a:rPr lang="en-GB" dirty="0"/>
                  <a:t>The work done by the force exerted by the weightlifter don’t do work (because the barbell is at rest: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𝑠</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0</m:t>
                        </m:r>
                      </m:e>
                    </m:acc>
                  </m:oMath>
                </a14:m>
                <a:r>
                  <a:rPr lang="en-GB" dirty="0"/>
                  <a:t>)</a:t>
                </a:r>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flipH="1">
                <a:off x="457200" y="4365104"/>
                <a:ext cx="3903601" cy="958789"/>
              </a:xfrm>
              <a:prstGeom prst="rect">
                <a:avLst/>
              </a:prstGeom>
              <a:blipFill rotWithShape="1">
                <a:blip r:embed="rId8"/>
                <a:stretch>
                  <a:fillRect t="-12" r="7" b="6"/>
                </a:stretch>
              </a:blipFill>
            </p:spPr>
            <p:txBody>
              <a:bodyPr/>
              <a:lstStyle/>
              <a:p>
                <a:r>
                  <a:rPr lang="zh-CN" altLang="en-US">
                    <a:noFill/>
                  </a:rPr>
                  <a:t> </a:t>
                </a:r>
              </a:p>
            </p:txBody>
          </p:sp>
        </mc:Fallback>
      </mc:AlternateContent>
      <p:sp>
        <p:nvSpPr>
          <p:cNvPr id="27" name="TextBox 26"/>
          <p:cNvSpPr txBox="1"/>
          <p:nvPr/>
        </p:nvSpPr>
        <p:spPr>
          <a:xfrm>
            <a:off x="934265" y="1190853"/>
            <a:ext cx="1572424" cy="369332"/>
          </a:xfrm>
          <a:prstGeom prst="rect">
            <a:avLst/>
          </a:prstGeom>
          <a:noFill/>
        </p:spPr>
        <p:txBody>
          <a:bodyPr wrap="square" rtlCol="0">
            <a:spAutoFit/>
          </a:bodyPr>
          <a:lstStyle/>
          <a:p>
            <a:r>
              <a:rPr lang="en-GB" dirty="0"/>
              <a:t>1</a:t>
            </a:r>
            <a:r>
              <a:rPr lang="en-GB" baseline="30000" dirty="0"/>
              <a:t>st</a:t>
            </a:r>
            <a:r>
              <a:rPr lang="en-GB" dirty="0"/>
              <a:t> case:</a:t>
            </a:r>
            <a:endParaRPr lang="en-US" dirty="0"/>
          </a:p>
        </p:txBody>
      </p:sp>
      <p:sp>
        <p:nvSpPr>
          <p:cNvPr id="28" name="TextBox 27"/>
          <p:cNvSpPr txBox="1"/>
          <p:nvPr/>
        </p:nvSpPr>
        <p:spPr>
          <a:xfrm>
            <a:off x="4465048" y="1230271"/>
            <a:ext cx="1572424" cy="369332"/>
          </a:xfrm>
          <a:prstGeom prst="rect">
            <a:avLst/>
          </a:prstGeom>
          <a:noFill/>
        </p:spPr>
        <p:txBody>
          <a:bodyPr wrap="square" rtlCol="0">
            <a:spAutoFit/>
          </a:bodyPr>
          <a:lstStyle/>
          <a:p>
            <a:r>
              <a:rPr lang="en-GB" dirty="0"/>
              <a:t>2</a:t>
            </a:r>
            <a:r>
              <a:rPr lang="en-GB" baseline="30000" dirty="0"/>
              <a:t>nd</a:t>
            </a:r>
            <a:r>
              <a:rPr lang="en-GB" dirty="0"/>
              <a:t> case: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a:xfrm>
            <a:off x="2069818" y="3912658"/>
            <a:ext cx="3231032"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25" name="Rectangle 24"/>
          <p:cNvSpPr/>
          <p:nvPr/>
        </p:nvSpPr>
        <p:spPr>
          <a:xfrm>
            <a:off x="667662" y="2911798"/>
            <a:ext cx="689228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879426" y="1831678"/>
            <a:ext cx="2016224" cy="108012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156124" y="1844824"/>
            <a:ext cx="2016224" cy="108012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TextBox 2"/>
              <p:cNvSpPr txBox="1"/>
              <p:nvPr/>
            </p:nvSpPr>
            <p:spPr>
              <a:xfrm>
                <a:off x="2084466" y="4124023"/>
                <a:ext cx="3236462" cy="8283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4800" b="0" i="1" smtClean="0">
                          <a:latin typeface="Cambria Math" panose="02040503050406030204" pitchFamily="18" charset="0"/>
                        </a:rPr>
                        <m:t>𝑑𝑊</m:t>
                      </m:r>
                      <m:r>
                        <a:rPr lang="en-GB" sz="4800" b="0" i="1" smtClean="0">
                          <a:latin typeface="Cambria Math" panose="02040503050406030204" pitchFamily="18" charset="0"/>
                        </a:rPr>
                        <m:t>=</m:t>
                      </m:r>
                      <m:acc>
                        <m:accPr>
                          <m:chr m:val="⃗"/>
                          <m:ctrlPr>
                            <a:rPr lang="en-GB" sz="4800" b="0" i="1" smtClean="0">
                              <a:latin typeface="Cambria Math" panose="02040503050406030204" pitchFamily="18" charset="0"/>
                            </a:rPr>
                          </m:ctrlPr>
                        </m:accPr>
                        <m:e>
                          <m:r>
                            <a:rPr lang="en-GB" sz="4800" b="0" i="1" smtClean="0">
                              <a:latin typeface="Cambria Math" panose="02040503050406030204" pitchFamily="18" charset="0"/>
                            </a:rPr>
                            <m:t>𝐹</m:t>
                          </m:r>
                        </m:e>
                      </m:acc>
                      <m:r>
                        <a:rPr lang="en-GB" sz="4800" b="0" i="1" smtClean="0">
                          <a:latin typeface="Cambria Math" panose="02040503050406030204" pitchFamily="18" charset="0"/>
                        </a:rPr>
                        <m:t>.</m:t>
                      </m:r>
                      <m:r>
                        <a:rPr lang="en-GB" sz="4800" b="0" i="1" smtClean="0">
                          <a:latin typeface="Cambria Math" panose="02040503050406030204" pitchFamily="18" charset="0"/>
                        </a:rPr>
                        <m:t>𝑑</m:t>
                      </m:r>
                      <m:acc>
                        <m:accPr>
                          <m:chr m:val="⃗"/>
                          <m:ctrlPr>
                            <a:rPr lang="en-GB" sz="4800" b="0" i="1" smtClean="0">
                              <a:latin typeface="Cambria Math" panose="02040503050406030204" pitchFamily="18" charset="0"/>
                            </a:rPr>
                          </m:ctrlPr>
                        </m:accPr>
                        <m:e>
                          <m:r>
                            <a:rPr lang="en-GB" sz="4800" b="0" i="1" smtClean="0">
                              <a:latin typeface="Cambria Math" panose="02040503050406030204" pitchFamily="18" charset="0"/>
                            </a:rPr>
                            <m:t>𝑟</m:t>
                          </m:r>
                        </m:e>
                      </m:acc>
                    </m:oMath>
                  </m:oMathPara>
                </a14:m>
                <a:endParaRPr lang="en-US" sz="4800" dirty="0"/>
              </a:p>
            </p:txBody>
          </p:sp>
        </mc:Choice>
        <mc:Fallback>
          <p:sp>
            <p:nvSpPr>
              <p:cNvPr id="3" name="TextBox 2"/>
              <p:cNvSpPr txBox="1">
                <a:spLocks noRot="1" noChangeAspect="1" noMove="1" noResize="1" noEditPoints="1" noAdjustHandles="1" noChangeArrowheads="1" noChangeShapeType="1" noTextEdit="1"/>
              </p:cNvSpPr>
              <p:nvPr/>
            </p:nvSpPr>
            <p:spPr>
              <a:xfrm>
                <a:off x="2084466" y="4124023"/>
                <a:ext cx="3236462" cy="828304"/>
              </a:xfrm>
              <a:prstGeom prst="rect">
                <a:avLst/>
              </a:prstGeom>
              <a:blipFill rotWithShape="1">
                <a:blip r:embed="rId1"/>
                <a:stretch>
                  <a:fillRect l="-12" t="-40" r="-1149" b="72"/>
                </a:stretch>
              </a:blipFill>
            </p:spPr>
            <p:txBody>
              <a:bodyPr/>
              <a:lstStyle/>
              <a:p>
                <a:r>
                  <a:rPr lang="zh-CN" altLang="en-US">
                    <a:noFill/>
                  </a:rPr>
                  <a:t> </a:t>
                </a:r>
              </a:p>
            </p:txBody>
          </p:sp>
        </mc:Fallback>
      </mc:AlternateContent>
      <p:cxnSp>
        <p:nvCxnSpPr>
          <p:cNvPr id="15" name="Straight Arrow Connector 14"/>
          <p:cNvCxnSpPr/>
          <p:nvPr/>
        </p:nvCxnSpPr>
        <p:spPr>
          <a:xfrm>
            <a:off x="3823520" y="2371738"/>
            <a:ext cx="365153" cy="70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p:cNvSpPr txBox="1"/>
              <p:nvPr/>
            </p:nvSpPr>
            <p:spPr>
              <a:xfrm>
                <a:off x="3354616" y="1873217"/>
                <a:ext cx="557460"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𝑑</m:t>
                      </m:r>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𝑟</m:t>
                          </m:r>
                        </m:e>
                      </m:acc>
                    </m:oMath>
                  </m:oMathPara>
                </a14:m>
                <a:endParaRPr lang="en-US" sz="3200" dirty="0"/>
              </a:p>
            </p:txBody>
          </p:sp>
        </mc:Choice>
        <mc:Fallback>
          <p:sp>
            <p:nvSpPr>
              <p:cNvPr id="16" name="TextBox 15"/>
              <p:cNvSpPr txBox="1">
                <a:spLocks noRot="1" noChangeAspect="1" noMove="1" noResize="1" noEditPoints="1" noAdjustHandles="1" noChangeArrowheads="1" noChangeShapeType="1" noTextEdit="1"/>
              </p:cNvSpPr>
              <p:nvPr/>
            </p:nvSpPr>
            <p:spPr>
              <a:xfrm>
                <a:off x="3354616" y="1873217"/>
                <a:ext cx="557460" cy="492443"/>
              </a:xfrm>
              <a:prstGeom prst="rect">
                <a:avLst/>
              </a:prstGeom>
              <a:blipFill rotWithShape="1">
                <a:blip r:embed="rId2"/>
                <a:stretch>
                  <a:fillRect l="-98" t="-122" r="-8572" b="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356616" y="3198973"/>
                <a:ext cx="8501133" cy="679930"/>
              </a:xfrm>
              <a:prstGeom prst="rect">
                <a:avLst/>
              </a:prstGeom>
              <a:noFill/>
            </p:spPr>
            <p:txBody>
              <a:bodyPr wrap="square" rtlCol="0">
                <a:spAutoFit/>
              </a:bodyPr>
              <a:lstStyle/>
              <a:p>
                <a:r>
                  <a:rPr lang="en-GB" dirty="0"/>
                  <a:t>The infinitesimal work done by a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𝐹</m:t>
                        </m:r>
                      </m:e>
                    </m:acc>
                  </m:oMath>
                </a14:m>
                <a:r>
                  <a:rPr lang="en-US" dirty="0"/>
                  <a:t> (could be constant or not constant) during an infinitesimal displacement d</a:t>
                </a:r>
                <a14:m>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356616" y="3198973"/>
                <a:ext cx="8501133" cy="679930"/>
              </a:xfrm>
              <a:prstGeom prst="rect">
                <a:avLst/>
              </a:prstGeom>
              <a:blipFill rotWithShape="1">
                <a:blip r:embed="rId3"/>
                <a:stretch>
                  <a:fillRect l="-4" t="-70" r="2" b="48"/>
                </a:stretch>
              </a:blipFill>
            </p:spPr>
            <p:txBody>
              <a:bodyPr/>
              <a:lstStyle/>
              <a:p>
                <a:r>
                  <a:rPr lang="zh-CN" altLang="en-US">
                    <a:noFill/>
                  </a:rPr>
                  <a:t> </a:t>
                </a:r>
              </a:p>
            </p:txBody>
          </p:sp>
        </mc:Fallback>
      </mc:AlternateContent>
      <p:sp>
        <p:nvSpPr>
          <p:cNvPr id="40" name="Oval 39"/>
          <p:cNvSpPr/>
          <p:nvPr/>
        </p:nvSpPr>
        <p:spPr>
          <a:xfrm>
            <a:off x="3779911" y="2348880"/>
            <a:ext cx="45719" cy="8589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147974" y="2348880"/>
            <a:ext cx="45719" cy="8589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3811431" y="1066077"/>
            <a:ext cx="1779168" cy="7558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851920" y="1444009"/>
            <a:ext cx="813477" cy="3876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itle 1"/>
          <p:cNvSpPr>
            <a:spLocks noGrp="1"/>
          </p:cNvSpPr>
          <p:nvPr>
            <p:ph type="title"/>
          </p:nvPr>
        </p:nvSpPr>
        <p:spPr>
          <a:xfrm>
            <a:off x="667662" y="88844"/>
            <a:ext cx="8229600" cy="1143000"/>
          </a:xfrm>
        </p:spPr>
        <p:txBody>
          <a:bodyPr/>
          <a:lstStyle/>
          <a:p>
            <a:r>
              <a:rPr lang="en-GB" sz="2800" dirty="0"/>
              <a:t>The infinitesimal work done by a force during infinitesimal displacement</a:t>
            </a:r>
            <a:endParaRPr lang="en-US" sz="2800" dirty="0"/>
          </a:p>
        </p:txBody>
      </p:sp>
      <p:sp>
        <p:nvSpPr>
          <p:cNvPr id="10" name="TextBox 9"/>
          <p:cNvSpPr txBox="1"/>
          <p:nvPr/>
        </p:nvSpPr>
        <p:spPr>
          <a:xfrm flipH="1">
            <a:off x="4839658" y="850053"/>
            <a:ext cx="1631053" cy="369332"/>
          </a:xfrm>
          <a:prstGeom prst="rect">
            <a:avLst/>
          </a:prstGeom>
          <a:noFill/>
        </p:spPr>
        <p:txBody>
          <a:bodyPr wrap="square" rtlCol="0">
            <a:spAutoFit/>
          </a:bodyPr>
          <a:lstStyle/>
          <a:p>
            <a:r>
              <a:rPr lang="en-GB" dirty="0"/>
              <a:t>rope</a:t>
            </a:r>
            <a:endParaRPr lang="en-US" dirty="0"/>
          </a:p>
        </p:txBody>
      </p:sp>
      <mc:AlternateContent xmlns:mc="http://schemas.openxmlformats.org/markup-compatibility/2006">
        <mc:Choice xmlns:a14="http://schemas.microsoft.com/office/drawing/2010/main" Requires="a14">
          <p:sp>
            <p:nvSpPr>
              <p:cNvPr id="12" name="TextBox 11"/>
              <p:cNvSpPr txBox="1"/>
              <p:nvPr/>
            </p:nvSpPr>
            <p:spPr>
              <a:xfrm>
                <a:off x="3887538" y="1104272"/>
                <a:ext cx="415562" cy="62132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FF0000"/>
                              </a:solidFill>
                              <a:latin typeface="Cambria Math" panose="02040503050406030204" pitchFamily="18" charset="0"/>
                            </a:rPr>
                          </m:ctrlPr>
                        </m:accPr>
                        <m:e>
                          <m:r>
                            <a:rPr lang="en-GB" sz="3600" b="0" i="1" smtClean="0">
                              <a:solidFill>
                                <a:srgbClr val="FF0000"/>
                              </a:solidFill>
                              <a:latin typeface="Cambria Math" panose="02040503050406030204" pitchFamily="18" charset="0"/>
                            </a:rPr>
                            <m:t>𝐹</m:t>
                          </m:r>
                        </m:e>
                      </m:acc>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3887538" y="1104272"/>
                <a:ext cx="415562" cy="621324"/>
              </a:xfrm>
              <a:prstGeom prst="rect">
                <a:avLst/>
              </a:prstGeom>
              <a:blipFill rotWithShape="1">
                <a:blip r:embed="rId4"/>
                <a:stretch>
                  <a:fillRect l="-16" t="-1" r="82" b="48"/>
                </a:stretch>
              </a:blipFill>
            </p:spPr>
            <p:txBody>
              <a:bodyPr/>
              <a:lstStyle/>
              <a:p>
                <a:r>
                  <a:rPr lang="zh-CN" altLang="en-US">
                    <a:noFill/>
                  </a:rPr>
                  <a:t> </a:t>
                </a:r>
              </a:p>
            </p:txBody>
          </p:sp>
        </mc:Fallback>
      </mc:AlternateContent>
      <p:sp>
        <p:nvSpPr>
          <p:cNvPr id="13" name="TextBox 12"/>
          <p:cNvSpPr txBox="1"/>
          <p:nvPr/>
        </p:nvSpPr>
        <p:spPr>
          <a:xfrm flipH="1">
            <a:off x="3237977" y="1220439"/>
            <a:ext cx="3021239" cy="369332"/>
          </a:xfrm>
          <a:prstGeom prst="rect">
            <a:avLst/>
          </a:prstGeom>
          <a:noFill/>
        </p:spPr>
        <p:txBody>
          <a:bodyPr wrap="square" rtlCol="0">
            <a:spAutoFit/>
          </a:bodyPr>
          <a:lstStyle/>
          <a:p>
            <a:r>
              <a:rPr lang="en-GB" dirty="0">
                <a:solidFill>
                  <a:srgbClr val="FF0000"/>
                </a:solidFill>
              </a:rPr>
              <a:t>force</a:t>
            </a:r>
            <a:endParaRPr lang="en-US"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a:xfrm>
            <a:off x="2069818" y="3912658"/>
            <a:ext cx="3231032"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25" name="Rectangle 24"/>
          <p:cNvSpPr/>
          <p:nvPr/>
        </p:nvSpPr>
        <p:spPr>
          <a:xfrm>
            <a:off x="667662" y="2911798"/>
            <a:ext cx="689228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879426" y="1831678"/>
            <a:ext cx="2016224" cy="108012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156124" y="1844824"/>
            <a:ext cx="2016224" cy="108012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TextBox 2"/>
              <p:cNvSpPr txBox="1"/>
              <p:nvPr/>
            </p:nvSpPr>
            <p:spPr>
              <a:xfrm>
                <a:off x="2084466" y="4124023"/>
                <a:ext cx="3236462" cy="8283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4800" b="0" i="1" smtClean="0">
                          <a:latin typeface="Cambria Math" panose="02040503050406030204" pitchFamily="18" charset="0"/>
                        </a:rPr>
                        <m:t>𝑑𝑊</m:t>
                      </m:r>
                      <m:r>
                        <a:rPr lang="en-GB" sz="4800" b="0" i="1" smtClean="0">
                          <a:latin typeface="Cambria Math" panose="02040503050406030204" pitchFamily="18" charset="0"/>
                        </a:rPr>
                        <m:t>=</m:t>
                      </m:r>
                      <m:acc>
                        <m:accPr>
                          <m:chr m:val="⃗"/>
                          <m:ctrlPr>
                            <a:rPr lang="en-GB" sz="4800" b="0" i="1" smtClean="0">
                              <a:latin typeface="Cambria Math" panose="02040503050406030204" pitchFamily="18" charset="0"/>
                            </a:rPr>
                          </m:ctrlPr>
                        </m:accPr>
                        <m:e>
                          <m:r>
                            <a:rPr lang="en-GB" sz="4800" b="0" i="1" smtClean="0">
                              <a:latin typeface="Cambria Math" panose="02040503050406030204" pitchFamily="18" charset="0"/>
                            </a:rPr>
                            <m:t>𝐹</m:t>
                          </m:r>
                        </m:e>
                      </m:acc>
                      <m:r>
                        <a:rPr lang="en-GB" sz="4800" b="0" i="1" smtClean="0">
                          <a:latin typeface="Cambria Math" panose="02040503050406030204" pitchFamily="18" charset="0"/>
                        </a:rPr>
                        <m:t>.</m:t>
                      </m:r>
                      <m:r>
                        <a:rPr lang="en-GB" sz="4800" b="0" i="1" smtClean="0">
                          <a:latin typeface="Cambria Math" panose="02040503050406030204" pitchFamily="18" charset="0"/>
                        </a:rPr>
                        <m:t>𝑑</m:t>
                      </m:r>
                      <m:acc>
                        <m:accPr>
                          <m:chr m:val="⃗"/>
                          <m:ctrlPr>
                            <a:rPr lang="en-GB" sz="4800" b="0" i="1" smtClean="0">
                              <a:latin typeface="Cambria Math" panose="02040503050406030204" pitchFamily="18" charset="0"/>
                            </a:rPr>
                          </m:ctrlPr>
                        </m:accPr>
                        <m:e>
                          <m:r>
                            <a:rPr lang="en-GB" sz="4800" b="0" i="1" smtClean="0">
                              <a:latin typeface="Cambria Math" panose="02040503050406030204" pitchFamily="18" charset="0"/>
                            </a:rPr>
                            <m:t>𝑟</m:t>
                          </m:r>
                        </m:e>
                      </m:acc>
                    </m:oMath>
                  </m:oMathPara>
                </a14:m>
                <a:endParaRPr lang="en-US" sz="4800" dirty="0"/>
              </a:p>
            </p:txBody>
          </p:sp>
        </mc:Choice>
        <mc:Fallback>
          <p:sp>
            <p:nvSpPr>
              <p:cNvPr id="3" name="TextBox 2"/>
              <p:cNvSpPr txBox="1">
                <a:spLocks noRot="1" noChangeAspect="1" noMove="1" noResize="1" noEditPoints="1" noAdjustHandles="1" noChangeArrowheads="1" noChangeShapeType="1" noTextEdit="1"/>
              </p:cNvSpPr>
              <p:nvPr/>
            </p:nvSpPr>
            <p:spPr>
              <a:xfrm>
                <a:off x="2084466" y="4124023"/>
                <a:ext cx="3236462" cy="828304"/>
              </a:xfrm>
              <a:prstGeom prst="rect">
                <a:avLst/>
              </a:prstGeom>
              <a:blipFill rotWithShape="1">
                <a:blip r:embed="rId1"/>
                <a:stretch>
                  <a:fillRect l="-12" t="-40" r="-1149" b="72"/>
                </a:stretch>
              </a:blipFill>
            </p:spPr>
            <p:txBody>
              <a:bodyPr/>
              <a:lstStyle/>
              <a:p>
                <a:r>
                  <a:rPr lang="zh-CN" altLang="en-US">
                    <a:noFill/>
                  </a:rPr>
                  <a:t> </a:t>
                </a:r>
              </a:p>
            </p:txBody>
          </p:sp>
        </mc:Fallback>
      </mc:AlternateContent>
      <p:cxnSp>
        <p:nvCxnSpPr>
          <p:cNvPr id="15" name="Straight Arrow Connector 14"/>
          <p:cNvCxnSpPr/>
          <p:nvPr/>
        </p:nvCxnSpPr>
        <p:spPr>
          <a:xfrm>
            <a:off x="3823520" y="2371738"/>
            <a:ext cx="365153" cy="70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p:cNvSpPr txBox="1"/>
              <p:nvPr/>
            </p:nvSpPr>
            <p:spPr>
              <a:xfrm>
                <a:off x="3354616" y="1873217"/>
                <a:ext cx="557460"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𝑑</m:t>
                      </m:r>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𝑟</m:t>
                          </m:r>
                        </m:e>
                      </m:acc>
                    </m:oMath>
                  </m:oMathPara>
                </a14:m>
                <a:endParaRPr lang="en-US" sz="3200" dirty="0"/>
              </a:p>
            </p:txBody>
          </p:sp>
        </mc:Choice>
        <mc:Fallback>
          <p:sp>
            <p:nvSpPr>
              <p:cNvPr id="16" name="TextBox 15"/>
              <p:cNvSpPr txBox="1">
                <a:spLocks noRot="1" noChangeAspect="1" noMove="1" noResize="1" noEditPoints="1" noAdjustHandles="1" noChangeArrowheads="1" noChangeShapeType="1" noTextEdit="1"/>
              </p:cNvSpPr>
              <p:nvPr/>
            </p:nvSpPr>
            <p:spPr>
              <a:xfrm>
                <a:off x="3354616" y="1873217"/>
                <a:ext cx="557460" cy="492443"/>
              </a:xfrm>
              <a:prstGeom prst="rect">
                <a:avLst/>
              </a:prstGeom>
              <a:blipFill rotWithShape="1">
                <a:blip r:embed="rId2"/>
                <a:stretch>
                  <a:fillRect l="-98" t="-122" r="-8572" b="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356616" y="3198973"/>
                <a:ext cx="8501133" cy="679930"/>
              </a:xfrm>
              <a:prstGeom prst="rect">
                <a:avLst/>
              </a:prstGeom>
              <a:noFill/>
            </p:spPr>
            <p:txBody>
              <a:bodyPr wrap="square" rtlCol="0">
                <a:spAutoFit/>
              </a:bodyPr>
              <a:lstStyle/>
              <a:p>
                <a:r>
                  <a:rPr lang="en-GB" dirty="0"/>
                  <a:t>The infinitesimal work done by a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𝐹</m:t>
                        </m:r>
                      </m:e>
                    </m:acc>
                  </m:oMath>
                </a14:m>
                <a:r>
                  <a:rPr lang="en-US" dirty="0"/>
                  <a:t> (could be constant or not constant) during an infinitesimal displacement </a:t>
                </a:r>
                <a14:m>
                  <m:oMath xmlns:m="http://schemas.openxmlformats.org/officeDocument/2006/math">
                    <m:r>
                      <m:rPr>
                        <m:sty m:val="p"/>
                      </m:rPr>
                      <a:rPr lang="en-GB" b="0" i="0" smtClean="0">
                        <a:latin typeface="Cambria Math" panose="02040503050406030204" pitchFamily="18" charset="0"/>
                      </a:rPr>
                      <m:t>d</m:t>
                    </m:r>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356616" y="3198973"/>
                <a:ext cx="8501133" cy="679930"/>
              </a:xfrm>
              <a:prstGeom prst="rect">
                <a:avLst/>
              </a:prstGeom>
              <a:blipFill rotWithShape="1">
                <a:blip r:embed="rId3"/>
                <a:stretch>
                  <a:fillRect l="-4" t="-70" r="2" b="48"/>
                </a:stretch>
              </a:blipFill>
            </p:spPr>
            <p:txBody>
              <a:bodyPr/>
              <a:lstStyle/>
              <a:p>
                <a:r>
                  <a:rPr lang="zh-CN" altLang="en-US">
                    <a:noFill/>
                  </a:rPr>
                  <a:t> </a:t>
                </a:r>
              </a:p>
            </p:txBody>
          </p:sp>
        </mc:Fallback>
      </mc:AlternateContent>
      <p:sp>
        <p:nvSpPr>
          <p:cNvPr id="40" name="Oval 39"/>
          <p:cNvSpPr/>
          <p:nvPr/>
        </p:nvSpPr>
        <p:spPr>
          <a:xfrm>
            <a:off x="3779911" y="2348880"/>
            <a:ext cx="45719" cy="8589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147974" y="2348880"/>
            <a:ext cx="45719" cy="8589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3811431" y="1066077"/>
            <a:ext cx="1779168" cy="7558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851920" y="1444009"/>
            <a:ext cx="813477" cy="3876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itle 1"/>
          <p:cNvSpPr>
            <a:spLocks noGrp="1"/>
          </p:cNvSpPr>
          <p:nvPr>
            <p:ph type="title"/>
          </p:nvPr>
        </p:nvSpPr>
        <p:spPr>
          <a:xfrm>
            <a:off x="667662" y="88844"/>
            <a:ext cx="8229600" cy="1143000"/>
          </a:xfrm>
        </p:spPr>
        <p:txBody>
          <a:bodyPr/>
          <a:lstStyle/>
          <a:p>
            <a:r>
              <a:rPr lang="en-GB" sz="2800" dirty="0"/>
              <a:t>The infinitesimal work done by a force during infinitesimal displacement</a:t>
            </a:r>
            <a:endParaRPr lang="en-US" sz="2800" dirty="0"/>
          </a:p>
        </p:txBody>
      </p:sp>
      <p:sp>
        <p:nvSpPr>
          <p:cNvPr id="10" name="TextBox 9"/>
          <p:cNvSpPr txBox="1"/>
          <p:nvPr/>
        </p:nvSpPr>
        <p:spPr>
          <a:xfrm flipH="1">
            <a:off x="4839658" y="850053"/>
            <a:ext cx="1631053" cy="369332"/>
          </a:xfrm>
          <a:prstGeom prst="rect">
            <a:avLst/>
          </a:prstGeom>
          <a:noFill/>
        </p:spPr>
        <p:txBody>
          <a:bodyPr wrap="square" rtlCol="0">
            <a:spAutoFit/>
          </a:bodyPr>
          <a:lstStyle/>
          <a:p>
            <a:r>
              <a:rPr lang="en-GB" dirty="0"/>
              <a:t>rope</a:t>
            </a:r>
            <a:endParaRPr lang="en-US" dirty="0"/>
          </a:p>
        </p:txBody>
      </p:sp>
      <mc:AlternateContent xmlns:mc="http://schemas.openxmlformats.org/markup-compatibility/2006">
        <mc:Choice xmlns:a14="http://schemas.microsoft.com/office/drawing/2010/main" Requires="a14">
          <p:sp>
            <p:nvSpPr>
              <p:cNvPr id="12" name="TextBox 11"/>
              <p:cNvSpPr txBox="1"/>
              <p:nvPr/>
            </p:nvSpPr>
            <p:spPr>
              <a:xfrm>
                <a:off x="3887538" y="1104272"/>
                <a:ext cx="415562" cy="62132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solidFill>
                                <a:srgbClr val="FF0000"/>
                              </a:solidFill>
                              <a:latin typeface="Cambria Math" panose="02040503050406030204" pitchFamily="18" charset="0"/>
                            </a:rPr>
                          </m:ctrlPr>
                        </m:accPr>
                        <m:e>
                          <m:r>
                            <a:rPr lang="en-GB" sz="3600" b="0" i="1" smtClean="0">
                              <a:solidFill>
                                <a:srgbClr val="FF0000"/>
                              </a:solidFill>
                              <a:latin typeface="Cambria Math" panose="02040503050406030204" pitchFamily="18" charset="0"/>
                            </a:rPr>
                            <m:t>𝐹</m:t>
                          </m:r>
                        </m:e>
                      </m:acc>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3887538" y="1104272"/>
                <a:ext cx="415562" cy="621324"/>
              </a:xfrm>
              <a:prstGeom prst="rect">
                <a:avLst/>
              </a:prstGeom>
              <a:blipFill rotWithShape="1">
                <a:blip r:embed="rId4"/>
                <a:stretch>
                  <a:fillRect l="-16" t="-1" r="82" b="48"/>
                </a:stretch>
              </a:blipFill>
            </p:spPr>
            <p:txBody>
              <a:bodyPr/>
              <a:lstStyle/>
              <a:p>
                <a:r>
                  <a:rPr lang="zh-CN" altLang="en-US">
                    <a:noFill/>
                  </a:rPr>
                  <a:t> </a:t>
                </a:r>
              </a:p>
            </p:txBody>
          </p:sp>
        </mc:Fallback>
      </mc:AlternateContent>
      <p:sp>
        <p:nvSpPr>
          <p:cNvPr id="13" name="TextBox 12"/>
          <p:cNvSpPr txBox="1"/>
          <p:nvPr/>
        </p:nvSpPr>
        <p:spPr>
          <a:xfrm flipH="1">
            <a:off x="3237977" y="1220439"/>
            <a:ext cx="3021239" cy="369332"/>
          </a:xfrm>
          <a:prstGeom prst="rect">
            <a:avLst/>
          </a:prstGeom>
          <a:noFill/>
        </p:spPr>
        <p:txBody>
          <a:bodyPr wrap="square" rtlCol="0">
            <a:spAutoFit/>
          </a:bodyPr>
          <a:lstStyle/>
          <a:p>
            <a:r>
              <a:rPr lang="en-GB" dirty="0">
                <a:solidFill>
                  <a:srgbClr val="FF0000"/>
                </a:solidFill>
              </a:rPr>
              <a:t>force</a:t>
            </a:r>
            <a:endParaRPr lang="en-US" dirty="0">
              <a:solidFill>
                <a:srgbClr val="FF0000"/>
              </a:solidFill>
            </a:endParaRPr>
          </a:p>
        </p:txBody>
      </p:sp>
      <mc:AlternateContent xmlns:mc="http://schemas.openxmlformats.org/markup-compatibility/2006">
        <mc:Choice xmlns:a14="http://schemas.microsoft.com/office/drawing/2010/main" Requires="a14">
          <p:sp>
            <p:nvSpPr>
              <p:cNvPr id="34" name="TextBox 33"/>
              <p:cNvSpPr txBox="1"/>
              <p:nvPr/>
            </p:nvSpPr>
            <p:spPr>
              <a:xfrm>
                <a:off x="1798542" y="5276478"/>
                <a:ext cx="4775410" cy="73866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4800" b="0" i="1" smtClean="0">
                          <a:latin typeface="Cambria Math" panose="02040503050406030204" pitchFamily="18" charset="0"/>
                        </a:rPr>
                        <m:t>𝑑𝑊</m:t>
                      </m:r>
                      <m:r>
                        <a:rPr lang="en-GB" sz="4800" b="0" i="1" smtClean="0">
                          <a:latin typeface="Cambria Math" panose="02040503050406030204" pitchFamily="18" charset="0"/>
                        </a:rPr>
                        <m:t>=</m:t>
                      </m:r>
                      <m:r>
                        <a:rPr lang="en-GB" sz="4800" b="0" i="1" smtClean="0">
                          <a:latin typeface="Cambria Math" panose="02040503050406030204" pitchFamily="18" charset="0"/>
                        </a:rPr>
                        <m:t>𝐹</m:t>
                      </m:r>
                      <m:r>
                        <a:rPr lang="en-GB" sz="4800" b="0" i="1" smtClean="0">
                          <a:latin typeface="Cambria Math" panose="02040503050406030204" pitchFamily="18" charset="0"/>
                        </a:rPr>
                        <m:t>.</m:t>
                      </m:r>
                      <m:r>
                        <a:rPr lang="en-GB" sz="4800" b="0" i="1" smtClean="0">
                          <a:latin typeface="Cambria Math" panose="02040503050406030204" pitchFamily="18" charset="0"/>
                        </a:rPr>
                        <m:t>𝑑𝑟</m:t>
                      </m:r>
                      <m:r>
                        <a:rPr lang="en-GB" sz="4800" b="0" i="1" smtClean="0">
                          <a:latin typeface="Cambria Math" panose="02040503050406030204" pitchFamily="18" charset="0"/>
                        </a:rPr>
                        <m:t>.</m:t>
                      </m:r>
                      <m:func>
                        <m:funcPr>
                          <m:ctrlPr>
                            <a:rPr lang="en-GB" sz="4800" b="0" i="1" smtClean="0">
                              <a:latin typeface="Cambria Math" panose="02040503050406030204" pitchFamily="18" charset="0"/>
                            </a:rPr>
                          </m:ctrlPr>
                        </m:funcPr>
                        <m:fName>
                          <m:r>
                            <m:rPr>
                              <m:sty m:val="p"/>
                            </m:rPr>
                            <a:rPr lang="en-GB" sz="4800" b="0" i="0" smtClean="0">
                              <a:latin typeface="Cambria Math" panose="02040503050406030204" pitchFamily="18" charset="0"/>
                            </a:rPr>
                            <m:t>cos</m:t>
                          </m:r>
                        </m:fName>
                        <m:e>
                          <m:r>
                            <a:rPr lang="en-GB" sz="4800" b="0" i="1" smtClean="0">
                              <a:latin typeface="Cambria Math" panose="02040503050406030204" pitchFamily="18" charset="0"/>
                              <a:ea typeface="Cambria Math" panose="02040503050406030204" pitchFamily="18" charset="0"/>
                            </a:rPr>
                            <m:t>𝜃</m:t>
                          </m:r>
                        </m:e>
                      </m:func>
                    </m:oMath>
                  </m:oMathPara>
                </a14:m>
                <a:endParaRPr lang="en-US" sz="4800" dirty="0"/>
              </a:p>
            </p:txBody>
          </p:sp>
        </mc:Choice>
        <mc:Fallback>
          <p:sp>
            <p:nvSpPr>
              <p:cNvPr id="34" name="TextBox 33"/>
              <p:cNvSpPr txBox="1">
                <a:spLocks noRot="1" noChangeAspect="1" noMove="1" noResize="1" noEditPoints="1" noAdjustHandles="1" noChangeArrowheads="1" noChangeShapeType="1" noTextEdit="1"/>
              </p:cNvSpPr>
              <p:nvPr/>
            </p:nvSpPr>
            <p:spPr>
              <a:xfrm>
                <a:off x="1798542" y="5276478"/>
                <a:ext cx="4775410" cy="738664"/>
              </a:xfrm>
              <a:prstGeom prst="rect">
                <a:avLst/>
              </a:prstGeom>
              <a:blipFill rotWithShape="1">
                <a:blip r:embed="rId5"/>
                <a:stretch>
                  <a:fillRect l="-5" t="-36" r="9" b="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827584" y="6277239"/>
                <a:ext cx="2656048" cy="332848"/>
              </a:xfrm>
              <a:prstGeom prst="rect">
                <a:avLst/>
              </a:prstGeom>
              <a:noFill/>
            </p:spPr>
            <p:txBody>
              <a:bodyPr wrap="none" lIns="0" tIns="0" rIns="0" bIns="0" rtlCol="0">
                <a:spAutoFit/>
              </a:bodyPr>
              <a:lstStyle/>
              <a:p>
                <a:r>
                  <a:rPr lang="en-US" dirty="0">
                    <a:ea typeface="Cambria Math" panose="02040503050406030204" pitchFamily="18" charset="0"/>
                  </a:rPr>
                  <a:t>where the angle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𝐹</m:t>
                            </m:r>
                          </m:e>
                        </m:acc>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𝑑</m:t>
                        </m:r>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𝑟</m:t>
                            </m:r>
                          </m:e>
                        </m:acc>
                      </m:e>
                    </m:d>
                  </m:oMath>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827584" y="6277239"/>
                <a:ext cx="2656048" cy="332848"/>
              </a:xfrm>
              <a:prstGeom prst="rect">
                <a:avLst/>
              </a:prstGeom>
              <a:blipFill rotWithShape="1">
                <a:blip r:embed="rId6"/>
                <a:stretch>
                  <a:fillRect l="-7" t="-79" r="-406" b="112"/>
                </a:stretch>
              </a:blipFill>
            </p:spPr>
            <p:txBody>
              <a:bodyPr/>
              <a:lstStyle/>
              <a:p>
                <a:r>
                  <a:rPr lang="zh-CN" alt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27" name="Title 1"/>
          <p:cNvSpPr>
            <a:spLocks noGrp="1"/>
          </p:cNvSpPr>
          <p:nvPr>
            <p:ph type="title"/>
          </p:nvPr>
        </p:nvSpPr>
        <p:spPr>
          <a:xfrm>
            <a:off x="667662" y="88844"/>
            <a:ext cx="8229600" cy="1143000"/>
          </a:xfrm>
        </p:spPr>
        <p:txBody>
          <a:bodyPr/>
          <a:lstStyle/>
          <a:p>
            <a:r>
              <a:rPr lang="en-GB" sz="2800" dirty="0"/>
              <a:t>The work done by a force during a displacement between two positions is then:</a:t>
            </a:r>
            <a:endParaRPr lang="en-US" sz="2800" dirty="0"/>
          </a:p>
        </p:txBody>
      </p:sp>
      <p:sp>
        <p:nvSpPr>
          <p:cNvPr id="17" name="Freeform 16"/>
          <p:cNvSpPr/>
          <p:nvPr/>
        </p:nvSpPr>
        <p:spPr>
          <a:xfrm>
            <a:off x="431074" y="1682958"/>
            <a:ext cx="3357155" cy="1687259"/>
          </a:xfrm>
          <a:custGeom>
            <a:avLst/>
            <a:gdLst>
              <a:gd name="connsiteX0" fmla="*/ 0 w 3357155"/>
              <a:gd name="connsiteY0" fmla="*/ 1687259 h 1687259"/>
              <a:gd name="connsiteX1" fmla="*/ 1149532 w 3357155"/>
              <a:gd name="connsiteY1" fmla="*/ 28276 h 1687259"/>
              <a:gd name="connsiteX2" fmla="*/ 3357155 w 3357155"/>
              <a:gd name="connsiteY2" fmla="*/ 798985 h 1687259"/>
            </a:gdLst>
            <a:ahLst/>
            <a:cxnLst>
              <a:cxn ang="0">
                <a:pos x="connsiteX0" y="connsiteY0"/>
              </a:cxn>
              <a:cxn ang="0">
                <a:pos x="connsiteX1" y="connsiteY1"/>
              </a:cxn>
              <a:cxn ang="0">
                <a:pos x="connsiteX2" y="connsiteY2"/>
              </a:cxn>
            </a:cxnLst>
            <a:rect l="l" t="t" r="r" b="b"/>
            <a:pathLst>
              <a:path w="3357155" h="1687259">
                <a:moveTo>
                  <a:pt x="0" y="1687259"/>
                </a:moveTo>
                <a:cubicBezTo>
                  <a:pt x="295003" y="931790"/>
                  <a:pt x="590006" y="176322"/>
                  <a:pt x="1149532" y="28276"/>
                </a:cubicBezTo>
                <a:cubicBezTo>
                  <a:pt x="1709058" y="-119770"/>
                  <a:pt x="2533106" y="339607"/>
                  <a:pt x="3357155" y="79898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H="1" flipV="1">
            <a:off x="549368" y="1795987"/>
            <a:ext cx="236588" cy="8819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691680" y="908720"/>
            <a:ext cx="378138" cy="7742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347864" y="1795987"/>
            <a:ext cx="1224136" cy="4409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21825" y="3212976"/>
            <a:ext cx="45719" cy="8589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662185" y="2406997"/>
            <a:ext cx="45719" cy="8589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60942" y="3298875"/>
            <a:ext cx="1537600" cy="369332"/>
          </a:xfrm>
          <a:prstGeom prst="rect">
            <a:avLst/>
          </a:prstGeom>
          <a:noFill/>
        </p:spPr>
        <p:txBody>
          <a:bodyPr wrap="none" rtlCol="0">
            <a:spAutoFit/>
          </a:bodyPr>
          <a:lstStyle/>
          <a:p>
            <a:r>
              <a:rPr lang="en-GB" dirty="0"/>
              <a:t>Initial position</a:t>
            </a:r>
            <a:endParaRPr lang="en-US" dirty="0"/>
          </a:p>
        </p:txBody>
      </p:sp>
      <p:sp>
        <p:nvSpPr>
          <p:cNvPr id="37" name="TextBox 36"/>
          <p:cNvSpPr txBox="1"/>
          <p:nvPr/>
        </p:nvSpPr>
        <p:spPr>
          <a:xfrm>
            <a:off x="3531583" y="2493267"/>
            <a:ext cx="1409360" cy="369332"/>
          </a:xfrm>
          <a:prstGeom prst="rect">
            <a:avLst/>
          </a:prstGeom>
          <a:noFill/>
        </p:spPr>
        <p:txBody>
          <a:bodyPr wrap="none" rtlCol="0">
            <a:spAutoFit/>
          </a:bodyPr>
          <a:lstStyle/>
          <a:p>
            <a:r>
              <a:rPr lang="en-GB" dirty="0"/>
              <a:t>final position</a:t>
            </a:r>
            <a:endParaRPr lang="en-US" dirty="0"/>
          </a:p>
        </p:txBody>
      </p:sp>
      <mc:AlternateContent xmlns:mc="http://schemas.openxmlformats.org/markup-compatibility/2006">
        <mc:Choice xmlns:a14="http://schemas.microsoft.com/office/drawing/2010/main" Requires="a14">
          <p:sp>
            <p:nvSpPr>
              <p:cNvPr id="29" name="TextBox 28"/>
              <p:cNvSpPr txBox="1"/>
              <p:nvPr/>
            </p:nvSpPr>
            <p:spPr>
              <a:xfrm>
                <a:off x="695735" y="1724056"/>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𝐹</m:t>
                          </m:r>
                        </m:e>
                      </m:acc>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695735" y="1724056"/>
                <a:ext cx="207814" cy="310598"/>
              </a:xfrm>
              <a:prstGeom prst="rect">
                <a:avLst/>
              </a:prstGeom>
              <a:blipFill rotWithShape="1">
                <a:blip r:embed="rId1"/>
                <a:stretch>
                  <a:fillRect l="-197" t="-10" r="-13777" b="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TextBox 41"/>
              <p:cNvSpPr txBox="1"/>
              <p:nvPr/>
            </p:nvSpPr>
            <p:spPr>
              <a:xfrm>
                <a:off x="2059930" y="1124744"/>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𝐹</m:t>
                          </m:r>
                        </m:e>
                      </m:acc>
                    </m:oMath>
                  </m:oMathPara>
                </a14:m>
                <a:endParaRPr lang="en-US" dirty="0"/>
              </a:p>
            </p:txBody>
          </p:sp>
        </mc:Choice>
        <mc:Fallback>
          <p:sp>
            <p:nvSpPr>
              <p:cNvPr id="42" name="TextBox 41"/>
              <p:cNvSpPr txBox="1">
                <a:spLocks noRot="1" noChangeAspect="1" noMove="1" noResize="1" noEditPoints="1" noAdjustHandles="1" noChangeArrowheads="1" noChangeShapeType="1" noTextEdit="1"/>
              </p:cNvSpPr>
              <p:nvPr/>
            </p:nvSpPr>
            <p:spPr>
              <a:xfrm>
                <a:off x="2059930" y="1124744"/>
                <a:ext cx="207814" cy="310598"/>
              </a:xfrm>
              <a:prstGeom prst="rect">
                <a:avLst/>
              </a:prstGeom>
              <a:blipFill rotWithShape="1">
                <a:blip r:embed="rId1"/>
                <a:stretch>
                  <a:fillRect l="-301" t="-51" r="-13674" b="7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3" name="TextBox 42"/>
              <p:cNvSpPr txBox="1"/>
              <p:nvPr/>
            </p:nvSpPr>
            <p:spPr>
              <a:xfrm>
                <a:off x="4716016" y="1700808"/>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𝐹</m:t>
                          </m:r>
                        </m:e>
                      </m:acc>
                    </m:oMath>
                  </m:oMathPara>
                </a14:m>
                <a:endParaRPr lang="en-US" dirty="0"/>
              </a:p>
            </p:txBody>
          </p:sp>
        </mc:Choice>
        <mc:Fallback>
          <p:sp>
            <p:nvSpPr>
              <p:cNvPr id="43" name="TextBox 42"/>
              <p:cNvSpPr txBox="1">
                <a:spLocks noRot="1" noChangeAspect="1" noMove="1" noResize="1" noEditPoints="1" noAdjustHandles="1" noChangeArrowheads="1" noChangeShapeType="1" noTextEdit="1"/>
              </p:cNvSpPr>
              <p:nvPr/>
            </p:nvSpPr>
            <p:spPr>
              <a:xfrm>
                <a:off x="4716016" y="1700808"/>
                <a:ext cx="207814" cy="310598"/>
              </a:xfrm>
              <a:prstGeom prst="rect">
                <a:avLst/>
              </a:prstGeom>
              <a:blipFill rotWithShape="1">
                <a:blip r:embed="rId1"/>
                <a:stretch>
                  <a:fillRect l="-243" t="-90" r="-13731" b="116"/>
                </a:stretch>
              </a:blipFill>
            </p:spPr>
            <p:txBody>
              <a:bodyPr/>
              <a:lstStyle/>
              <a:p>
                <a:r>
                  <a:rPr lang="zh-CN" altLang="en-US">
                    <a:noFill/>
                  </a:rPr>
                  <a:t> </a:t>
                </a:r>
              </a:p>
            </p:txBody>
          </p:sp>
        </mc:Fallback>
      </mc:AlternateContent>
      <p:cxnSp>
        <p:nvCxnSpPr>
          <p:cNvPr id="31" name="Straight Arrow Connector 30"/>
          <p:cNvCxnSpPr/>
          <p:nvPr/>
        </p:nvCxnSpPr>
        <p:spPr>
          <a:xfrm>
            <a:off x="1691680" y="1682958"/>
            <a:ext cx="3682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1673130" y="1806555"/>
                <a:ext cx="31213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1673130" y="1806555"/>
                <a:ext cx="312137" cy="276999"/>
              </a:xfrm>
              <a:prstGeom prst="rect">
                <a:avLst/>
              </a:prstGeom>
              <a:blipFill rotWithShape="1">
                <a:blip r:embed="rId2"/>
                <a:stretch>
                  <a:fillRect l="-173" t="-222" r="-8665" b="43"/>
                </a:stretch>
              </a:blipFill>
            </p:spPr>
            <p:txBody>
              <a:bodyPr/>
              <a:lstStyle/>
              <a:p>
                <a:r>
                  <a:rPr lang="zh-CN" altLang="en-US">
                    <a:noFill/>
                  </a:rPr>
                  <a:t> </a:t>
                </a:r>
              </a:p>
            </p:txBody>
          </p:sp>
        </mc:Fallback>
      </mc:AlternateContent>
      <p:cxnSp>
        <p:nvCxnSpPr>
          <p:cNvPr id="45" name="Straight Arrow Connector 44"/>
          <p:cNvCxnSpPr/>
          <p:nvPr/>
        </p:nvCxnSpPr>
        <p:spPr>
          <a:xfrm flipH="1" flipV="1">
            <a:off x="2843808" y="2083554"/>
            <a:ext cx="687775" cy="12866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390769" y="3433167"/>
            <a:ext cx="1069524" cy="369332"/>
          </a:xfrm>
          <a:prstGeom prst="rect">
            <a:avLst/>
          </a:prstGeom>
          <a:noFill/>
        </p:spPr>
        <p:txBody>
          <a:bodyPr wrap="none" rtlCol="0">
            <a:spAutoFit/>
          </a:bodyPr>
          <a:lstStyle/>
          <a:p>
            <a:r>
              <a:rPr lang="en-GB" dirty="0"/>
              <a:t>trajectory</a:t>
            </a:r>
            <a:endParaRPr lang="en-US" dirty="0"/>
          </a:p>
        </p:txBody>
      </p:sp>
      <mc:AlternateContent xmlns:mc="http://schemas.openxmlformats.org/markup-compatibility/2006">
        <mc:Choice xmlns:a14="http://schemas.microsoft.com/office/drawing/2010/main" Requires="a14">
          <p:sp>
            <p:nvSpPr>
              <p:cNvPr id="48" name="TextBox 47"/>
              <p:cNvSpPr txBox="1"/>
              <p:nvPr/>
            </p:nvSpPr>
            <p:spPr>
              <a:xfrm>
                <a:off x="5416153" y="2348880"/>
                <a:ext cx="2934329" cy="124598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limLoc m:val="undOvr"/>
                          <m:ctrlPr>
                            <a:rPr lang="en-GB" sz="2000" b="0" i="1" smtClean="0">
                              <a:latin typeface="Cambria Math" panose="02040503050406030204" pitchFamily="18" charset="0"/>
                            </a:rPr>
                          </m:ctrlPr>
                        </m:naryPr>
                        <m:sub>
                          <m:r>
                            <m:rPr>
                              <m:brk m:alnAt="24"/>
                            </m:rPr>
                            <a:rPr lang="en-GB" sz="2000" b="0" i="1" smtClean="0">
                              <a:latin typeface="Cambria Math" panose="02040503050406030204" pitchFamily="18" charset="0"/>
                            </a:rPr>
                            <m:t>𝑖</m:t>
                          </m:r>
                          <m:r>
                            <a:rPr lang="en-GB" sz="2000" b="0" i="1" smtClean="0">
                              <a:latin typeface="Cambria Math" panose="02040503050406030204" pitchFamily="18" charset="0"/>
                            </a:rPr>
                            <m:t>𝑛𝑖𝑡𝑖𝑎𝑙</m:t>
                          </m:r>
                        </m:sub>
                        <m:sup>
                          <m:r>
                            <a:rPr lang="en-GB" sz="2000" b="0" i="1" smtClean="0">
                              <a:latin typeface="Cambria Math" panose="02040503050406030204" pitchFamily="18" charset="0"/>
                            </a:rPr>
                            <m:t>𝑓𝑖𝑛𝑎𝑙</m:t>
                          </m:r>
                        </m:sup>
                        <m:e>
                          <m:r>
                            <a:rPr lang="en-GB" sz="2000" b="0" i="1" smtClean="0">
                              <a:latin typeface="Cambria Math" panose="02040503050406030204" pitchFamily="18" charset="0"/>
                            </a:rPr>
                            <m:t>𝑑𝑊</m:t>
                          </m:r>
                        </m:e>
                      </m:nary>
                      <m:r>
                        <a:rPr lang="en-GB" sz="2000" b="0" i="1" smtClean="0">
                          <a:latin typeface="Cambria Math" panose="02040503050406030204" pitchFamily="18" charset="0"/>
                        </a:rPr>
                        <m:t>=</m:t>
                      </m:r>
                      <m:nary>
                        <m:naryPr>
                          <m:limLoc m:val="undOvr"/>
                          <m:ctrlPr>
                            <a:rPr lang="en-GB" sz="2000" i="1">
                              <a:latin typeface="Cambria Math" panose="02040503050406030204" pitchFamily="18" charset="0"/>
                            </a:rPr>
                          </m:ctrlPr>
                        </m:naryPr>
                        <m:sub>
                          <m:r>
                            <m:rPr>
                              <m:brk m:alnAt="24"/>
                            </m:rPr>
                            <a:rPr lang="en-GB" sz="2000" i="1">
                              <a:latin typeface="Cambria Math" panose="02040503050406030204" pitchFamily="18" charset="0"/>
                            </a:rPr>
                            <m:t>𝑖</m:t>
                          </m:r>
                          <m:r>
                            <a:rPr lang="en-GB" sz="2000" b="0" i="1" smtClean="0">
                              <a:latin typeface="Cambria Math" panose="02040503050406030204" pitchFamily="18" charset="0"/>
                            </a:rPr>
                            <m:t>𝑛𝑖𝑡𝑖𝑎𝑙</m:t>
                          </m:r>
                        </m:sub>
                        <m:sup>
                          <m:r>
                            <a:rPr lang="en-GB" sz="2000" i="1">
                              <a:latin typeface="Cambria Math" panose="02040503050406030204" pitchFamily="18" charset="0"/>
                            </a:rPr>
                            <m:t>𝑓</m:t>
                          </m:r>
                          <m:r>
                            <a:rPr lang="en-GB" sz="2000" b="0" i="1" smtClean="0">
                              <a:latin typeface="Cambria Math" panose="02040503050406030204" pitchFamily="18" charset="0"/>
                            </a:rPr>
                            <m:t>𝑖𝑛𝑎𝑙</m:t>
                          </m:r>
                        </m:sup>
                        <m:e>
                          <m:acc>
                            <m:accPr>
                              <m:chr m:val="⃗"/>
                              <m:ctrlPr>
                                <a:rPr lang="en-GB" sz="2000" i="1" smtClean="0">
                                  <a:latin typeface="Cambria Math" panose="02040503050406030204" pitchFamily="18" charset="0"/>
                                </a:rPr>
                              </m:ctrlPr>
                            </m:accPr>
                            <m:e>
                              <m:r>
                                <a:rPr lang="en-GB" sz="2000" b="0" i="1" smtClean="0">
                                  <a:latin typeface="Cambria Math" panose="02040503050406030204" pitchFamily="18" charset="0"/>
                                </a:rPr>
                                <m:t>𝐹</m:t>
                              </m:r>
                            </m:e>
                          </m:acc>
                          <m:r>
                            <a:rPr lang="en-GB" sz="2000" b="0" i="1" smtClean="0">
                              <a:latin typeface="Cambria Math" panose="02040503050406030204" pitchFamily="18" charset="0"/>
                            </a:rPr>
                            <m:t>.</m:t>
                          </m:r>
                          <m:r>
                            <a:rPr lang="en-GB" sz="2000" b="0" i="1" smtClean="0">
                              <a:latin typeface="Cambria Math" panose="02040503050406030204" pitchFamily="18" charset="0"/>
                            </a:rPr>
                            <m:t>𝑑</m:t>
                          </m:r>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rPr>
                                <m:t>𝑟</m:t>
                              </m:r>
                            </m:e>
                          </m:acc>
                        </m:e>
                      </m:nary>
                    </m:oMath>
                  </m:oMathPara>
                </a14:m>
                <a:endParaRPr lang="en-US" sz="2000" dirty="0"/>
              </a:p>
              <a:p>
                <a:endParaRPr lang="en-US" sz="2000" dirty="0"/>
              </a:p>
            </p:txBody>
          </p:sp>
        </mc:Choice>
        <mc:Fallback>
          <p:sp>
            <p:nvSpPr>
              <p:cNvPr id="48" name="TextBox 47"/>
              <p:cNvSpPr txBox="1">
                <a:spLocks noRot="1" noChangeAspect="1" noMove="1" noResize="1" noEditPoints="1" noAdjustHandles="1" noChangeArrowheads="1" noChangeShapeType="1" noTextEdit="1"/>
              </p:cNvSpPr>
              <p:nvPr/>
            </p:nvSpPr>
            <p:spPr>
              <a:xfrm>
                <a:off x="5416153" y="2348880"/>
                <a:ext cx="2934329" cy="1245982"/>
              </a:xfrm>
              <a:prstGeom prst="rect">
                <a:avLst/>
              </a:prstGeom>
              <a:blipFill rotWithShape="1">
                <a:blip r:embed="rId3"/>
                <a:stretch>
                  <a:fillRect l="-8" t="-1" r="8" b="-2844"/>
                </a:stretch>
              </a:blipFill>
            </p:spPr>
            <p:txBody>
              <a:bodyPr/>
              <a:lstStyle/>
              <a:p>
                <a:r>
                  <a:rPr lang="zh-CN" altLang="en-US">
                    <a:noFill/>
                  </a:rPr>
                  <a:t> </a:t>
                </a:r>
              </a:p>
            </p:txBody>
          </p:sp>
        </mc:Fallback>
      </mc:AlternateContent>
      <p:cxnSp>
        <p:nvCxnSpPr>
          <p:cNvPr id="50" name="Straight Arrow Connector 49"/>
          <p:cNvCxnSpPr/>
          <p:nvPr/>
        </p:nvCxnSpPr>
        <p:spPr>
          <a:xfrm flipV="1">
            <a:off x="755576" y="2282270"/>
            <a:ext cx="147973" cy="3279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2" name="TextBox 51"/>
              <p:cNvSpPr txBox="1"/>
              <p:nvPr/>
            </p:nvSpPr>
            <p:spPr>
              <a:xfrm>
                <a:off x="899592" y="2348880"/>
                <a:ext cx="31213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52" name="TextBox 51"/>
              <p:cNvSpPr txBox="1">
                <a:spLocks noRot="1" noChangeAspect="1" noMove="1" noResize="1" noEditPoints="1" noAdjustHandles="1" noChangeArrowheads="1" noChangeShapeType="1" noTextEdit="1"/>
              </p:cNvSpPr>
              <p:nvPr/>
            </p:nvSpPr>
            <p:spPr>
              <a:xfrm>
                <a:off x="899592" y="2348880"/>
                <a:ext cx="312137" cy="276999"/>
              </a:xfrm>
              <a:prstGeom prst="rect">
                <a:avLst/>
              </a:prstGeom>
              <a:blipFill rotWithShape="1">
                <a:blip r:embed="rId2"/>
                <a:stretch>
                  <a:fillRect l="-138" t="-5" r="-8700" b="56"/>
                </a:stretch>
              </a:blipFill>
            </p:spPr>
            <p:txBody>
              <a:bodyPr/>
              <a:lstStyle/>
              <a:p>
                <a:r>
                  <a:rPr lang="zh-CN" altLang="en-US">
                    <a:noFill/>
                  </a:rPr>
                  <a:t> </a:t>
                </a:r>
              </a:p>
            </p:txBody>
          </p:sp>
        </mc:Fallback>
      </mc:AlternateContent>
      <p:cxnSp>
        <p:nvCxnSpPr>
          <p:cNvPr id="53" name="Straight Arrow Connector 52"/>
          <p:cNvCxnSpPr>
            <a:endCxn id="36" idx="0"/>
          </p:cNvCxnSpPr>
          <p:nvPr/>
        </p:nvCxnSpPr>
        <p:spPr>
          <a:xfrm>
            <a:off x="3347864" y="2253958"/>
            <a:ext cx="337181" cy="1530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TextBox 54"/>
              <p:cNvSpPr txBox="1"/>
              <p:nvPr/>
            </p:nvSpPr>
            <p:spPr>
              <a:xfrm>
                <a:off x="3757731" y="2143889"/>
                <a:ext cx="31213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55" name="TextBox 54"/>
              <p:cNvSpPr txBox="1">
                <a:spLocks noRot="1" noChangeAspect="1" noMove="1" noResize="1" noEditPoints="1" noAdjustHandles="1" noChangeArrowheads="1" noChangeShapeType="1" noTextEdit="1"/>
              </p:cNvSpPr>
              <p:nvPr/>
            </p:nvSpPr>
            <p:spPr>
              <a:xfrm>
                <a:off x="3757731" y="2143889"/>
                <a:ext cx="312137" cy="276999"/>
              </a:xfrm>
              <a:prstGeom prst="rect">
                <a:avLst/>
              </a:prstGeom>
              <a:blipFill rotWithShape="1">
                <a:blip r:embed="rId2"/>
                <a:stretch>
                  <a:fillRect l="-140" t="-47" r="-8699" b="97"/>
                </a:stretch>
              </a:blipFill>
            </p:spPr>
            <p:txBody>
              <a:bodyPr/>
              <a:lstStyle/>
              <a:p>
                <a:r>
                  <a:rPr lang="zh-CN" altLang="en-US">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ounded Rectangle 59"/>
          <p:cNvSpPr/>
          <p:nvPr/>
        </p:nvSpPr>
        <p:spPr>
          <a:xfrm>
            <a:off x="1673130" y="4631640"/>
            <a:ext cx="2898870" cy="1389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a:off x="667662" y="6210198"/>
            <a:ext cx="7831318"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27" name="Title 1"/>
          <p:cNvSpPr>
            <a:spLocks noGrp="1"/>
          </p:cNvSpPr>
          <p:nvPr>
            <p:ph type="title"/>
          </p:nvPr>
        </p:nvSpPr>
        <p:spPr>
          <a:xfrm>
            <a:off x="667662" y="88844"/>
            <a:ext cx="8229600" cy="1143000"/>
          </a:xfrm>
        </p:spPr>
        <p:txBody>
          <a:bodyPr/>
          <a:lstStyle/>
          <a:p>
            <a:r>
              <a:rPr lang="en-GB" sz="2800" dirty="0"/>
              <a:t>The work done by a force during a displacement between two positions is then:</a:t>
            </a:r>
            <a:endParaRPr lang="en-US" sz="2800" dirty="0"/>
          </a:p>
        </p:txBody>
      </p:sp>
      <p:sp>
        <p:nvSpPr>
          <p:cNvPr id="17" name="Freeform 16"/>
          <p:cNvSpPr/>
          <p:nvPr/>
        </p:nvSpPr>
        <p:spPr>
          <a:xfrm>
            <a:off x="431074" y="1682958"/>
            <a:ext cx="3357155" cy="1687259"/>
          </a:xfrm>
          <a:custGeom>
            <a:avLst/>
            <a:gdLst>
              <a:gd name="connsiteX0" fmla="*/ 0 w 3357155"/>
              <a:gd name="connsiteY0" fmla="*/ 1687259 h 1687259"/>
              <a:gd name="connsiteX1" fmla="*/ 1149532 w 3357155"/>
              <a:gd name="connsiteY1" fmla="*/ 28276 h 1687259"/>
              <a:gd name="connsiteX2" fmla="*/ 3357155 w 3357155"/>
              <a:gd name="connsiteY2" fmla="*/ 798985 h 1687259"/>
            </a:gdLst>
            <a:ahLst/>
            <a:cxnLst>
              <a:cxn ang="0">
                <a:pos x="connsiteX0" y="connsiteY0"/>
              </a:cxn>
              <a:cxn ang="0">
                <a:pos x="connsiteX1" y="connsiteY1"/>
              </a:cxn>
              <a:cxn ang="0">
                <a:pos x="connsiteX2" y="connsiteY2"/>
              </a:cxn>
            </a:cxnLst>
            <a:rect l="l" t="t" r="r" b="b"/>
            <a:pathLst>
              <a:path w="3357155" h="1687259">
                <a:moveTo>
                  <a:pt x="0" y="1687259"/>
                </a:moveTo>
                <a:cubicBezTo>
                  <a:pt x="295003" y="931790"/>
                  <a:pt x="590006" y="176322"/>
                  <a:pt x="1149532" y="28276"/>
                </a:cubicBezTo>
                <a:cubicBezTo>
                  <a:pt x="1709058" y="-119770"/>
                  <a:pt x="2533106" y="339607"/>
                  <a:pt x="3357155" y="79898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H="1" flipV="1">
            <a:off x="549368" y="1795987"/>
            <a:ext cx="236588" cy="8819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691680" y="908720"/>
            <a:ext cx="378138" cy="7742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347864" y="1795987"/>
            <a:ext cx="1224136" cy="4409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21825" y="3212976"/>
            <a:ext cx="45719" cy="8589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662185" y="2406997"/>
            <a:ext cx="45719" cy="8589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60942" y="3298875"/>
            <a:ext cx="1537600" cy="369332"/>
          </a:xfrm>
          <a:prstGeom prst="rect">
            <a:avLst/>
          </a:prstGeom>
          <a:noFill/>
        </p:spPr>
        <p:txBody>
          <a:bodyPr wrap="none" rtlCol="0">
            <a:spAutoFit/>
          </a:bodyPr>
          <a:lstStyle/>
          <a:p>
            <a:r>
              <a:rPr lang="en-GB" dirty="0"/>
              <a:t>Initial position</a:t>
            </a:r>
            <a:endParaRPr lang="en-US" dirty="0"/>
          </a:p>
        </p:txBody>
      </p:sp>
      <p:sp>
        <p:nvSpPr>
          <p:cNvPr id="37" name="TextBox 36"/>
          <p:cNvSpPr txBox="1"/>
          <p:nvPr/>
        </p:nvSpPr>
        <p:spPr>
          <a:xfrm>
            <a:off x="3531583" y="2493267"/>
            <a:ext cx="1409360" cy="369332"/>
          </a:xfrm>
          <a:prstGeom prst="rect">
            <a:avLst/>
          </a:prstGeom>
          <a:noFill/>
        </p:spPr>
        <p:txBody>
          <a:bodyPr wrap="none" rtlCol="0">
            <a:spAutoFit/>
          </a:bodyPr>
          <a:lstStyle/>
          <a:p>
            <a:r>
              <a:rPr lang="en-GB" dirty="0"/>
              <a:t>final position</a:t>
            </a:r>
            <a:endParaRPr lang="en-US" dirty="0"/>
          </a:p>
        </p:txBody>
      </p:sp>
      <mc:AlternateContent xmlns:mc="http://schemas.openxmlformats.org/markup-compatibility/2006">
        <mc:Choice xmlns:a14="http://schemas.microsoft.com/office/drawing/2010/main" Requires="a14">
          <p:sp>
            <p:nvSpPr>
              <p:cNvPr id="29" name="TextBox 28"/>
              <p:cNvSpPr txBox="1"/>
              <p:nvPr/>
            </p:nvSpPr>
            <p:spPr>
              <a:xfrm>
                <a:off x="695735" y="1724056"/>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𝐹</m:t>
                          </m:r>
                        </m:e>
                      </m:acc>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695735" y="1724056"/>
                <a:ext cx="207814" cy="310598"/>
              </a:xfrm>
              <a:prstGeom prst="rect">
                <a:avLst/>
              </a:prstGeom>
              <a:blipFill rotWithShape="1">
                <a:blip r:embed="rId1"/>
                <a:stretch>
                  <a:fillRect l="-197" t="-10" r="-13777" b="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TextBox 41"/>
              <p:cNvSpPr txBox="1"/>
              <p:nvPr/>
            </p:nvSpPr>
            <p:spPr>
              <a:xfrm>
                <a:off x="2059930" y="1124744"/>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𝐹</m:t>
                          </m:r>
                        </m:e>
                      </m:acc>
                    </m:oMath>
                  </m:oMathPara>
                </a14:m>
                <a:endParaRPr lang="en-US" dirty="0"/>
              </a:p>
            </p:txBody>
          </p:sp>
        </mc:Choice>
        <mc:Fallback>
          <p:sp>
            <p:nvSpPr>
              <p:cNvPr id="42" name="TextBox 41"/>
              <p:cNvSpPr txBox="1">
                <a:spLocks noRot="1" noChangeAspect="1" noMove="1" noResize="1" noEditPoints="1" noAdjustHandles="1" noChangeArrowheads="1" noChangeShapeType="1" noTextEdit="1"/>
              </p:cNvSpPr>
              <p:nvPr/>
            </p:nvSpPr>
            <p:spPr>
              <a:xfrm>
                <a:off x="2059930" y="1124744"/>
                <a:ext cx="207814" cy="310598"/>
              </a:xfrm>
              <a:prstGeom prst="rect">
                <a:avLst/>
              </a:prstGeom>
              <a:blipFill rotWithShape="1">
                <a:blip r:embed="rId1"/>
                <a:stretch>
                  <a:fillRect l="-301" t="-51" r="-13674" b="7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3" name="TextBox 42"/>
              <p:cNvSpPr txBox="1"/>
              <p:nvPr/>
            </p:nvSpPr>
            <p:spPr>
              <a:xfrm>
                <a:off x="4716016" y="1700808"/>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𝐹</m:t>
                          </m:r>
                        </m:e>
                      </m:acc>
                    </m:oMath>
                  </m:oMathPara>
                </a14:m>
                <a:endParaRPr lang="en-US" dirty="0"/>
              </a:p>
            </p:txBody>
          </p:sp>
        </mc:Choice>
        <mc:Fallback>
          <p:sp>
            <p:nvSpPr>
              <p:cNvPr id="43" name="TextBox 42"/>
              <p:cNvSpPr txBox="1">
                <a:spLocks noRot="1" noChangeAspect="1" noMove="1" noResize="1" noEditPoints="1" noAdjustHandles="1" noChangeArrowheads="1" noChangeShapeType="1" noTextEdit="1"/>
              </p:cNvSpPr>
              <p:nvPr/>
            </p:nvSpPr>
            <p:spPr>
              <a:xfrm>
                <a:off x="4716016" y="1700808"/>
                <a:ext cx="207814" cy="310598"/>
              </a:xfrm>
              <a:prstGeom prst="rect">
                <a:avLst/>
              </a:prstGeom>
              <a:blipFill rotWithShape="1">
                <a:blip r:embed="rId1"/>
                <a:stretch>
                  <a:fillRect l="-243" t="-90" r="-13731" b="116"/>
                </a:stretch>
              </a:blipFill>
            </p:spPr>
            <p:txBody>
              <a:bodyPr/>
              <a:lstStyle/>
              <a:p>
                <a:r>
                  <a:rPr lang="zh-CN" altLang="en-US">
                    <a:noFill/>
                  </a:rPr>
                  <a:t> </a:t>
                </a:r>
              </a:p>
            </p:txBody>
          </p:sp>
        </mc:Fallback>
      </mc:AlternateContent>
      <p:cxnSp>
        <p:nvCxnSpPr>
          <p:cNvPr id="31" name="Straight Arrow Connector 30"/>
          <p:cNvCxnSpPr/>
          <p:nvPr/>
        </p:nvCxnSpPr>
        <p:spPr>
          <a:xfrm>
            <a:off x="1691680" y="1682958"/>
            <a:ext cx="3682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1673130" y="1806555"/>
                <a:ext cx="31213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1673130" y="1806555"/>
                <a:ext cx="312137" cy="276999"/>
              </a:xfrm>
              <a:prstGeom prst="rect">
                <a:avLst/>
              </a:prstGeom>
              <a:blipFill rotWithShape="1">
                <a:blip r:embed="rId2"/>
                <a:stretch>
                  <a:fillRect l="-173" t="-222" r="-8665" b="43"/>
                </a:stretch>
              </a:blipFill>
            </p:spPr>
            <p:txBody>
              <a:bodyPr/>
              <a:lstStyle/>
              <a:p>
                <a:r>
                  <a:rPr lang="zh-CN" altLang="en-US">
                    <a:noFill/>
                  </a:rPr>
                  <a:t> </a:t>
                </a:r>
              </a:p>
            </p:txBody>
          </p:sp>
        </mc:Fallback>
      </mc:AlternateContent>
      <p:cxnSp>
        <p:nvCxnSpPr>
          <p:cNvPr id="45" name="Straight Arrow Connector 44"/>
          <p:cNvCxnSpPr/>
          <p:nvPr/>
        </p:nvCxnSpPr>
        <p:spPr>
          <a:xfrm flipH="1" flipV="1">
            <a:off x="2843808" y="2083554"/>
            <a:ext cx="687775" cy="12866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390769" y="3433167"/>
            <a:ext cx="1069524" cy="369332"/>
          </a:xfrm>
          <a:prstGeom prst="rect">
            <a:avLst/>
          </a:prstGeom>
          <a:noFill/>
        </p:spPr>
        <p:txBody>
          <a:bodyPr wrap="none" rtlCol="0">
            <a:spAutoFit/>
          </a:bodyPr>
          <a:lstStyle/>
          <a:p>
            <a:r>
              <a:rPr lang="en-GB" dirty="0"/>
              <a:t>trajectory</a:t>
            </a:r>
            <a:endParaRPr lang="en-US" dirty="0"/>
          </a:p>
        </p:txBody>
      </p:sp>
      <mc:AlternateContent xmlns:mc="http://schemas.openxmlformats.org/markup-compatibility/2006">
        <mc:Choice xmlns:a14="http://schemas.microsoft.com/office/drawing/2010/main" Requires="a14">
          <p:sp>
            <p:nvSpPr>
              <p:cNvPr id="48" name="TextBox 47"/>
              <p:cNvSpPr txBox="1"/>
              <p:nvPr/>
            </p:nvSpPr>
            <p:spPr>
              <a:xfrm>
                <a:off x="5416153" y="2348880"/>
                <a:ext cx="2934329" cy="124598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limLoc m:val="undOvr"/>
                          <m:ctrlPr>
                            <a:rPr lang="en-GB" sz="2000" b="0" i="1" smtClean="0">
                              <a:latin typeface="Cambria Math" panose="02040503050406030204" pitchFamily="18" charset="0"/>
                            </a:rPr>
                          </m:ctrlPr>
                        </m:naryPr>
                        <m:sub>
                          <m:r>
                            <m:rPr>
                              <m:brk m:alnAt="24"/>
                            </m:rPr>
                            <a:rPr lang="en-GB" sz="2000" b="0" i="1" smtClean="0">
                              <a:latin typeface="Cambria Math" panose="02040503050406030204" pitchFamily="18" charset="0"/>
                            </a:rPr>
                            <m:t>𝑖</m:t>
                          </m:r>
                          <m:r>
                            <a:rPr lang="en-GB" sz="2000" b="0" i="1" smtClean="0">
                              <a:latin typeface="Cambria Math" panose="02040503050406030204" pitchFamily="18" charset="0"/>
                            </a:rPr>
                            <m:t>𝑛𝑖𝑡𝑖𝑎𝑙</m:t>
                          </m:r>
                        </m:sub>
                        <m:sup>
                          <m:r>
                            <a:rPr lang="en-GB" sz="2000" b="0" i="1" smtClean="0">
                              <a:latin typeface="Cambria Math" panose="02040503050406030204" pitchFamily="18" charset="0"/>
                            </a:rPr>
                            <m:t>𝑓𝑖𝑛𝑎𝑙</m:t>
                          </m:r>
                        </m:sup>
                        <m:e>
                          <m:r>
                            <a:rPr lang="en-GB" sz="2000" b="0" i="1" smtClean="0">
                              <a:latin typeface="Cambria Math" panose="02040503050406030204" pitchFamily="18" charset="0"/>
                            </a:rPr>
                            <m:t>𝑑𝑊</m:t>
                          </m:r>
                        </m:e>
                      </m:nary>
                      <m:r>
                        <a:rPr lang="en-GB" sz="2000" b="0" i="1" smtClean="0">
                          <a:latin typeface="Cambria Math" panose="02040503050406030204" pitchFamily="18" charset="0"/>
                        </a:rPr>
                        <m:t>=</m:t>
                      </m:r>
                      <m:nary>
                        <m:naryPr>
                          <m:limLoc m:val="undOvr"/>
                          <m:ctrlPr>
                            <a:rPr lang="en-GB" sz="2000" i="1">
                              <a:latin typeface="Cambria Math" panose="02040503050406030204" pitchFamily="18" charset="0"/>
                            </a:rPr>
                          </m:ctrlPr>
                        </m:naryPr>
                        <m:sub>
                          <m:r>
                            <m:rPr>
                              <m:brk m:alnAt="24"/>
                            </m:rPr>
                            <a:rPr lang="en-GB" sz="2000" i="1">
                              <a:latin typeface="Cambria Math" panose="02040503050406030204" pitchFamily="18" charset="0"/>
                            </a:rPr>
                            <m:t>𝑖</m:t>
                          </m:r>
                          <m:r>
                            <a:rPr lang="en-GB" sz="2000" b="0" i="1" smtClean="0">
                              <a:latin typeface="Cambria Math" panose="02040503050406030204" pitchFamily="18" charset="0"/>
                            </a:rPr>
                            <m:t>𝑛𝑖𝑡𝑖𝑎𝑙</m:t>
                          </m:r>
                        </m:sub>
                        <m:sup>
                          <m:r>
                            <a:rPr lang="en-GB" sz="2000" i="1">
                              <a:latin typeface="Cambria Math" panose="02040503050406030204" pitchFamily="18" charset="0"/>
                            </a:rPr>
                            <m:t>𝑓</m:t>
                          </m:r>
                          <m:r>
                            <a:rPr lang="en-GB" sz="2000" b="0" i="1" smtClean="0">
                              <a:latin typeface="Cambria Math" panose="02040503050406030204" pitchFamily="18" charset="0"/>
                            </a:rPr>
                            <m:t>𝑖𝑛𝑎𝑙</m:t>
                          </m:r>
                        </m:sup>
                        <m:e>
                          <m:acc>
                            <m:accPr>
                              <m:chr m:val="⃗"/>
                              <m:ctrlPr>
                                <a:rPr lang="en-GB" sz="2000" i="1" smtClean="0">
                                  <a:latin typeface="Cambria Math" panose="02040503050406030204" pitchFamily="18" charset="0"/>
                                </a:rPr>
                              </m:ctrlPr>
                            </m:accPr>
                            <m:e>
                              <m:r>
                                <a:rPr lang="en-GB" sz="2000" b="0" i="1" smtClean="0">
                                  <a:latin typeface="Cambria Math" panose="02040503050406030204" pitchFamily="18" charset="0"/>
                                </a:rPr>
                                <m:t>𝐹</m:t>
                              </m:r>
                            </m:e>
                          </m:acc>
                          <m:r>
                            <a:rPr lang="en-GB" sz="2000" b="0" i="1" smtClean="0">
                              <a:latin typeface="Cambria Math" panose="02040503050406030204" pitchFamily="18" charset="0"/>
                            </a:rPr>
                            <m:t>.</m:t>
                          </m:r>
                          <m:r>
                            <a:rPr lang="en-GB" sz="2000" b="0" i="1" smtClean="0">
                              <a:latin typeface="Cambria Math" panose="02040503050406030204" pitchFamily="18" charset="0"/>
                            </a:rPr>
                            <m:t>𝑑</m:t>
                          </m:r>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rPr>
                                <m:t>𝑟</m:t>
                              </m:r>
                            </m:e>
                          </m:acc>
                        </m:e>
                      </m:nary>
                    </m:oMath>
                  </m:oMathPara>
                </a14:m>
                <a:endParaRPr lang="en-US" sz="2000" dirty="0"/>
              </a:p>
              <a:p>
                <a:endParaRPr lang="en-US" sz="2000" dirty="0"/>
              </a:p>
            </p:txBody>
          </p:sp>
        </mc:Choice>
        <mc:Fallback>
          <p:sp>
            <p:nvSpPr>
              <p:cNvPr id="48" name="TextBox 47"/>
              <p:cNvSpPr txBox="1">
                <a:spLocks noRot="1" noChangeAspect="1" noMove="1" noResize="1" noEditPoints="1" noAdjustHandles="1" noChangeArrowheads="1" noChangeShapeType="1" noTextEdit="1"/>
              </p:cNvSpPr>
              <p:nvPr/>
            </p:nvSpPr>
            <p:spPr>
              <a:xfrm>
                <a:off x="5416153" y="2348880"/>
                <a:ext cx="2934329" cy="1245982"/>
              </a:xfrm>
              <a:prstGeom prst="rect">
                <a:avLst/>
              </a:prstGeom>
              <a:blipFill rotWithShape="1">
                <a:blip r:embed="rId3"/>
                <a:stretch>
                  <a:fillRect l="-8" t="-1" r="8" b="-284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335554" y="4143167"/>
                <a:ext cx="8760924" cy="402931"/>
              </a:xfrm>
              <a:prstGeom prst="rect">
                <a:avLst/>
              </a:prstGeom>
              <a:noFill/>
            </p:spPr>
            <p:txBody>
              <a:bodyPr wrap="none" rtlCol="0">
                <a:spAutoFit/>
              </a:bodyPr>
              <a:lstStyle/>
              <a:p>
                <a:r>
                  <a:rPr lang="en-GB" dirty="0"/>
                  <a:t>Work done by the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𝐹</m:t>
                        </m:r>
                      </m:e>
                    </m:acc>
                  </m:oMath>
                </a14:m>
                <a:r>
                  <a:rPr lang="en-US" dirty="0"/>
                  <a:t> during the displacement from an initial position to a final position </a:t>
                </a:r>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335554" y="4143167"/>
                <a:ext cx="8760924" cy="402931"/>
              </a:xfrm>
              <a:prstGeom prst="rect">
                <a:avLst/>
              </a:prstGeom>
              <a:blipFill rotWithShape="1">
                <a:blip r:embed="rId4"/>
                <a:stretch>
                  <a:fillRect l="-3" t="-106" r="1" b="33"/>
                </a:stretch>
              </a:blipFill>
            </p:spPr>
            <p:txBody>
              <a:bodyPr/>
              <a:lstStyle/>
              <a:p>
                <a:r>
                  <a:rPr lang="zh-CN" altLang="en-US">
                    <a:noFill/>
                  </a:rPr>
                  <a:t> </a:t>
                </a:r>
              </a:p>
            </p:txBody>
          </p:sp>
        </mc:Fallback>
      </mc:AlternateContent>
      <p:cxnSp>
        <p:nvCxnSpPr>
          <p:cNvPr id="50" name="Straight Arrow Connector 49"/>
          <p:cNvCxnSpPr/>
          <p:nvPr/>
        </p:nvCxnSpPr>
        <p:spPr>
          <a:xfrm flipV="1">
            <a:off x="755576" y="2282270"/>
            <a:ext cx="147973" cy="3279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2" name="TextBox 51"/>
              <p:cNvSpPr txBox="1"/>
              <p:nvPr/>
            </p:nvSpPr>
            <p:spPr>
              <a:xfrm>
                <a:off x="899592" y="2348880"/>
                <a:ext cx="31213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52" name="TextBox 51"/>
              <p:cNvSpPr txBox="1">
                <a:spLocks noRot="1" noChangeAspect="1" noMove="1" noResize="1" noEditPoints="1" noAdjustHandles="1" noChangeArrowheads="1" noChangeShapeType="1" noTextEdit="1"/>
              </p:cNvSpPr>
              <p:nvPr/>
            </p:nvSpPr>
            <p:spPr>
              <a:xfrm>
                <a:off x="899592" y="2348880"/>
                <a:ext cx="312137" cy="276999"/>
              </a:xfrm>
              <a:prstGeom prst="rect">
                <a:avLst/>
              </a:prstGeom>
              <a:blipFill rotWithShape="1">
                <a:blip r:embed="rId2"/>
                <a:stretch>
                  <a:fillRect l="-138" t="-5" r="-8700" b="56"/>
                </a:stretch>
              </a:blipFill>
            </p:spPr>
            <p:txBody>
              <a:bodyPr/>
              <a:lstStyle/>
              <a:p>
                <a:r>
                  <a:rPr lang="zh-CN" altLang="en-US">
                    <a:noFill/>
                  </a:rPr>
                  <a:t> </a:t>
                </a:r>
              </a:p>
            </p:txBody>
          </p:sp>
        </mc:Fallback>
      </mc:AlternateContent>
      <p:cxnSp>
        <p:nvCxnSpPr>
          <p:cNvPr id="53" name="Straight Arrow Connector 52"/>
          <p:cNvCxnSpPr>
            <a:endCxn id="36" idx="0"/>
          </p:cNvCxnSpPr>
          <p:nvPr/>
        </p:nvCxnSpPr>
        <p:spPr>
          <a:xfrm>
            <a:off x="3347864" y="2253958"/>
            <a:ext cx="337181" cy="1530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TextBox 54"/>
              <p:cNvSpPr txBox="1"/>
              <p:nvPr/>
            </p:nvSpPr>
            <p:spPr>
              <a:xfrm>
                <a:off x="3757731" y="2143889"/>
                <a:ext cx="31213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55" name="TextBox 54"/>
              <p:cNvSpPr txBox="1">
                <a:spLocks noRot="1" noChangeAspect="1" noMove="1" noResize="1" noEditPoints="1" noAdjustHandles="1" noChangeArrowheads="1" noChangeShapeType="1" noTextEdit="1"/>
              </p:cNvSpPr>
              <p:nvPr/>
            </p:nvSpPr>
            <p:spPr>
              <a:xfrm>
                <a:off x="3757731" y="2143889"/>
                <a:ext cx="312137" cy="276999"/>
              </a:xfrm>
              <a:prstGeom prst="rect">
                <a:avLst/>
              </a:prstGeom>
              <a:blipFill rotWithShape="1">
                <a:blip r:embed="rId2"/>
                <a:stretch>
                  <a:fillRect l="-140" t="-47" r="-8699" b="97"/>
                </a:stretch>
              </a:blipFill>
            </p:spPr>
            <p:txBody>
              <a:bodyPr/>
              <a:lstStyle/>
              <a:p>
                <a:r>
                  <a:rPr lang="zh-CN" altLang="en-US">
                    <a:noFill/>
                  </a:rPr>
                  <a:t> </a:t>
                </a:r>
              </a:p>
            </p:txBody>
          </p:sp>
        </mc:Fallback>
      </mc:AlternateContent>
      <p:sp>
        <p:nvSpPr>
          <p:cNvPr id="56" name="TextBox 55"/>
          <p:cNvSpPr txBox="1"/>
          <p:nvPr/>
        </p:nvSpPr>
        <p:spPr>
          <a:xfrm>
            <a:off x="5164767" y="4867410"/>
            <a:ext cx="3352469" cy="923330"/>
          </a:xfrm>
          <a:prstGeom prst="rect">
            <a:avLst/>
          </a:prstGeom>
          <a:noFill/>
        </p:spPr>
        <p:txBody>
          <a:bodyPr wrap="square" rtlCol="0">
            <a:spAutoFit/>
          </a:bodyPr>
          <a:lstStyle/>
          <a:p>
            <a:r>
              <a:rPr lang="en-GB" dirty="0">
                <a:solidFill>
                  <a:srgbClr val="FF0000"/>
                </a:solidFill>
              </a:rPr>
              <a:t>Important to remember </a:t>
            </a:r>
            <a:endParaRPr lang="en-GB" dirty="0">
              <a:solidFill>
                <a:srgbClr val="FF0000"/>
              </a:solidFill>
            </a:endParaRPr>
          </a:p>
          <a:p>
            <a:r>
              <a:rPr lang="en-GB" dirty="0"/>
              <a:t>(</a:t>
            </a:r>
            <a:r>
              <a:rPr lang="en-GB" dirty="0" err="1"/>
              <a:t>i</a:t>
            </a:r>
            <a:r>
              <a:rPr lang="en-GB" dirty="0"/>
              <a:t>: initial position </a:t>
            </a:r>
            <a:endParaRPr lang="en-GB" dirty="0"/>
          </a:p>
          <a:p>
            <a:r>
              <a:rPr lang="en-GB" dirty="0"/>
              <a:t>f: final position)</a:t>
            </a:r>
            <a:endParaRPr lang="en-US" dirty="0"/>
          </a:p>
        </p:txBody>
      </p:sp>
      <p:sp>
        <p:nvSpPr>
          <p:cNvPr id="57" name="TextBox 56"/>
          <p:cNvSpPr txBox="1"/>
          <p:nvPr/>
        </p:nvSpPr>
        <p:spPr>
          <a:xfrm>
            <a:off x="549368" y="6210198"/>
            <a:ext cx="8428990" cy="368300"/>
          </a:xfrm>
          <a:prstGeom prst="rect">
            <a:avLst/>
          </a:prstGeom>
          <a:noFill/>
        </p:spPr>
        <p:txBody>
          <a:bodyPr wrap="none" rtlCol="0">
            <a:spAutoFit/>
          </a:bodyPr>
          <a:lstStyle/>
          <a:p>
            <a:r>
              <a:rPr lang="en-GB" b="1" dirty="0">
                <a:solidFill>
                  <a:srgbClr val="FF0000"/>
                </a:solidFill>
              </a:rPr>
              <a:t>Here the force could be not constant, and the displacement could be not straight line </a:t>
            </a:r>
            <a:endParaRPr lang="en-GB" b="1" dirty="0">
              <a:solidFill>
                <a:srgbClr val="FF0000"/>
              </a:solidFill>
            </a:endParaRPr>
          </a:p>
        </p:txBody>
      </p:sp>
      <mc:AlternateContent xmlns:mc="http://schemas.openxmlformats.org/markup-compatibility/2006">
        <mc:Choice xmlns:a14="http://schemas.microsoft.com/office/drawing/2010/main" Requires="a14">
          <p:sp>
            <p:nvSpPr>
              <p:cNvPr id="59" name="TextBox 58"/>
              <p:cNvSpPr txBox="1"/>
              <p:nvPr/>
            </p:nvSpPr>
            <p:spPr>
              <a:xfrm>
                <a:off x="1732315" y="4574335"/>
                <a:ext cx="2369185" cy="205486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1" i="1" smtClean="0">
                          <a:solidFill>
                            <a:srgbClr val="FF0000"/>
                          </a:solidFill>
                          <a:latin typeface="Cambria Math" panose="02040503050406030204" pitchFamily="18" charset="0"/>
                        </a:rPr>
                        <m:t>𝑾</m:t>
                      </m:r>
                      <m:r>
                        <a:rPr lang="en-GB" sz="3200" b="1" i="1" smtClean="0">
                          <a:solidFill>
                            <a:srgbClr val="FF0000"/>
                          </a:solidFill>
                          <a:latin typeface="Cambria Math" panose="02040503050406030204" pitchFamily="18" charset="0"/>
                        </a:rPr>
                        <m:t>=</m:t>
                      </m:r>
                      <m:nary>
                        <m:naryPr>
                          <m:limLoc m:val="undOvr"/>
                          <m:ctrlPr>
                            <a:rPr lang="en-GB" sz="3200" b="1" i="1" smtClean="0">
                              <a:solidFill>
                                <a:srgbClr val="FF0000"/>
                              </a:solidFill>
                              <a:latin typeface="Cambria Math" panose="02040503050406030204" pitchFamily="18" charset="0"/>
                            </a:rPr>
                          </m:ctrlPr>
                        </m:naryPr>
                        <m:sub>
                          <m:r>
                            <m:rPr>
                              <m:brk m:alnAt="24"/>
                            </m:rPr>
                            <a:rPr lang="en-GB" sz="3200" b="1" i="1" smtClean="0">
                              <a:solidFill>
                                <a:srgbClr val="FF0000"/>
                              </a:solidFill>
                              <a:latin typeface="Cambria Math" panose="02040503050406030204" pitchFamily="18" charset="0"/>
                            </a:rPr>
                            <m:t>𝒊</m:t>
                          </m:r>
                        </m:sub>
                        <m:sup>
                          <m:r>
                            <a:rPr lang="en-GB" sz="3200" b="1" i="1" smtClean="0">
                              <a:solidFill>
                                <a:srgbClr val="FF0000"/>
                              </a:solidFill>
                              <a:latin typeface="Cambria Math" panose="02040503050406030204" pitchFamily="18" charset="0"/>
                            </a:rPr>
                            <m:t>𝒇</m:t>
                          </m:r>
                        </m:sup>
                        <m:e>
                          <m:acc>
                            <m:accPr>
                              <m:chr m:val="⃗"/>
                              <m:ctrlPr>
                                <a:rPr lang="en-GB" sz="3200" b="1" i="1">
                                  <a:solidFill>
                                    <a:srgbClr val="FF0000"/>
                                  </a:solidFill>
                                  <a:latin typeface="Cambria Math" panose="02040503050406030204" pitchFamily="18" charset="0"/>
                                </a:rPr>
                              </m:ctrlPr>
                            </m:accPr>
                            <m:e>
                              <m:r>
                                <a:rPr lang="en-GB" sz="3200" b="1" i="1">
                                  <a:solidFill>
                                    <a:srgbClr val="FF0000"/>
                                  </a:solidFill>
                                  <a:latin typeface="Cambria Math" panose="02040503050406030204" pitchFamily="18" charset="0"/>
                                </a:rPr>
                                <m:t>𝑭</m:t>
                              </m:r>
                            </m:e>
                          </m:acc>
                          <m:r>
                            <a:rPr lang="en-GB" sz="3200" b="1" i="1">
                              <a:solidFill>
                                <a:srgbClr val="FF0000"/>
                              </a:solidFill>
                              <a:latin typeface="Cambria Math" panose="02040503050406030204" pitchFamily="18" charset="0"/>
                            </a:rPr>
                            <m:t>.</m:t>
                          </m:r>
                          <m:r>
                            <a:rPr lang="en-GB" sz="3200" b="1" i="1">
                              <a:solidFill>
                                <a:srgbClr val="FF0000"/>
                              </a:solidFill>
                              <a:latin typeface="Cambria Math" panose="02040503050406030204" pitchFamily="18" charset="0"/>
                            </a:rPr>
                            <m:t>𝒅</m:t>
                          </m:r>
                          <m:acc>
                            <m:accPr>
                              <m:chr m:val="⃗"/>
                              <m:ctrlPr>
                                <a:rPr lang="en-GB" sz="3200" b="1" i="1">
                                  <a:solidFill>
                                    <a:srgbClr val="FF0000"/>
                                  </a:solidFill>
                                  <a:latin typeface="Cambria Math" panose="02040503050406030204" pitchFamily="18" charset="0"/>
                                </a:rPr>
                              </m:ctrlPr>
                            </m:accPr>
                            <m:e>
                              <m:r>
                                <a:rPr lang="en-GB" sz="3200" b="1" i="1" smtClean="0">
                                  <a:solidFill>
                                    <a:srgbClr val="FF0000"/>
                                  </a:solidFill>
                                  <a:latin typeface="Cambria Math" panose="02040503050406030204" pitchFamily="18" charset="0"/>
                                </a:rPr>
                                <m:t>𝒓</m:t>
                              </m:r>
                            </m:e>
                          </m:acc>
                        </m:e>
                      </m:nary>
                    </m:oMath>
                  </m:oMathPara>
                </a14:m>
                <a:endParaRPr lang="en-US" sz="3200" dirty="0"/>
              </a:p>
              <a:p>
                <a:endParaRPr lang="en-US" sz="3200" dirty="0"/>
              </a:p>
            </p:txBody>
          </p:sp>
        </mc:Choice>
        <mc:Fallback>
          <p:sp>
            <p:nvSpPr>
              <p:cNvPr id="59" name="TextBox 58"/>
              <p:cNvSpPr txBox="1">
                <a:spLocks noRot="1" noChangeAspect="1" noMove="1" noResize="1" noEditPoints="1" noAdjustHandles="1" noChangeArrowheads="1" noChangeShapeType="1" noTextEdit="1"/>
              </p:cNvSpPr>
              <p:nvPr/>
            </p:nvSpPr>
            <p:spPr>
              <a:xfrm>
                <a:off x="1732315" y="4574335"/>
                <a:ext cx="2369185" cy="2054860"/>
              </a:xfrm>
              <a:prstGeom prst="rect">
                <a:avLst/>
              </a:prstGeom>
              <a:blipFill rotWithShape="1">
                <a:blip r:embed="rId5"/>
                <a:stretch>
                  <a:fillRect l="-1" t="-21" r="-1553" b="21"/>
                </a:stretch>
              </a:blipFill>
            </p:spPr>
            <p:txBody>
              <a:bodyPr/>
              <a:lstStyle/>
              <a:p>
                <a:r>
                  <a:rPr lang="zh-CN" alt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667" y="-169862"/>
            <a:ext cx="8229600" cy="1143000"/>
          </a:xfrm>
        </p:spPr>
        <p:txBody>
          <a:bodyPr/>
          <a:lstStyle/>
          <a:p>
            <a:r>
              <a:rPr lang="en-GB" dirty="0"/>
              <a:t>Total work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884325" y="726296"/>
                <a:ext cx="8229600" cy="1629549"/>
              </a:xfrm>
              <a:prstGeom prst="rect">
                <a:avLst/>
              </a:prstGeom>
              <a:noFill/>
            </p:spPr>
            <p:txBody>
              <a:bodyPr wrap="square" rtlCol="0">
                <a:spAutoFit/>
              </a:bodyPr>
              <a:lstStyle/>
              <a:p>
                <a:r>
                  <a:rPr lang="en-GB" sz="3200" dirty="0"/>
                  <a:t>The total work on a body during a displacement is the work done by the net force </a:t>
                </a:r>
                <a14:m>
                  <m:oMath xmlns:m="http://schemas.openxmlformats.org/officeDocument/2006/math">
                    <m:acc>
                      <m:accPr>
                        <m:chr m:val="⃗"/>
                        <m:ctrlPr>
                          <a:rPr lang="en-GB" sz="3200" i="1" smtClean="0">
                            <a:latin typeface="Cambria Math" panose="02040503050406030204" pitchFamily="18" charset="0"/>
                          </a:rPr>
                        </m:ctrlPr>
                      </m:accPr>
                      <m:e>
                        <m:r>
                          <a:rPr lang="en-GB" sz="3200" b="0" i="1" smtClean="0">
                            <a:latin typeface="Cambria Math" panose="02040503050406030204" pitchFamily="18" charset="0"/>
                          </a:rPr>
                          <m:t>𝐹</m:t>
                        </m:r>
                      </m:e>
                    </m:acc>
                  </m:oMath>
                </a14:m>
                <a:r>
                  <a:rPr lang="en-GB" sz="3200" dirty="0"/>
                  <a:t> exerted on this body.</a:t>
                </a:r>
                <a:endParaRPr lang="en-US" sz="3200" dirty="0"/>
              </a:p>
            </p:txBody>
          </p:sp>
        </mc:Choice>
        <mc:Fallback>
          <p:sp>
            <p:nvSpPr>
              <p:cNvPr id="5" name="TextBox 4"/>
              <p:cNvSpPr txBox="1">
                <a:spLocks noRot="1" noChangeAspect="1" noMove="1" noResize="1" noEditPoints="1" noAdjustHandles="1" noChangeArrowheads="1" noChangeShapeType="1" noTextEdit="1"/>
              </p:cNvSpPr>
              <p:nvPr/>
            </p:nvSpPr>
            <p:spPr>
              <a:xfrm>
                <a:off x="884325" y="726296"/>
                <a:ext cx="8229600" cy="1629549"/>
              </a:xfrm>
              <a:prstGeom prst="rect">
                <a:avLst/>
              </a:prstGeom>
              <a:blipFill rotWithShape="1">
                <a:blip r:embed="rId1"/>
                <a:stretch>
                  <a:fillRect l="-5" t="-30" r="5" b="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646608" y="2355845"/>
                <a:ext cx="4263603" cy="17841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𝑊</m:t>
                          </m:r>
                        </m:e>
                        <m:sub>
                          <m:r>
                            <a:rPr lang="en-GB" sz="3200" b="0" i="1" smtClean="0">
                              <a:latin typeface="Cambria Math" panose="02040503050406030204" pitchFamily="18" charset="0"/>
                            </a:rPr>
                            <m:t>𝑡𝑜𝑡</m:t>
                          </m:r>
                        </m:sub>
                      </m:sSub>
                      <m:r>
                        <a:rPr lang="en-GB" sz="3200" b="0" i="1" smtClean="0">
                          <a:latin typeface="Cambria Math" panose="02040503050406030204" pitchFamily="18" charset="0"/>
                        </a:rPr>
                        <m:t>=</m:t>
                      </m:r>
                      <m:nary>
                        <m:naryPr>
                          <m:limLoc m:val="undOvr"/>
                          <m:subHide m:val="on"/>
                          <m:supHide m:val="on"/>
                          <m:ctrlPr>
                            <a:rPr lang="en-GB" sz="3200" b="0" i="1" smtClean="0">
                              <a:latin typeface="Cambria Math" panose="02040503050406030204" pitchFamily="18" charset="0"/>
                            </a:rPr>
                          </m:ctrlPr>
                        </m:naryPr>
                        <m:sub/>
                        <m:sup/>
                        <m:e>
                          <m:acc>
                            <m:accPr>
                              <m:chr m:val="⃗"/>
                              <m:ctrlPr>
                                <a:rPr lang="en-GB" sz="3200" i="1">
                                  <a:latin typeface="Cambria Math" panose="02040503050406030204" pitchFamily="18" charset="0"/>
                                </a:rPr>
                              </m:ctrlPr>
                            </m:accPr>
                            <m:e>
                              <m:r>
                                <a:rPr lang="en-GB" sz="3200" i="1">
                                  <a:latin typeface="Cambria Math" panose="02040503050406030204" pitchFamily="18" charset="0"/>
                                </a:rPr>
                                <m:t>𝐹</m:t>
                              </m:r>
                            </m:e>
                          </m:acc>
                          <m:r>
                            <a:rPr lang="en-GB" sz="3200" i="1">
                              <a:latin typeface="Cambria Math" panose="02040503050406030204" pitchFamily="18" charset="0"/>
                            </a:rPr>
                            <m:t>.</m:t>
                          </m:r>
                          <m:r>
                            <a:rPr lang="en-GB" sz="3200" i="1">
                              <a:latin typeface="Cambria Math" panose="02040503050406030204" pitchFamily="18" charset="0"/>
                            </a:rPr>
                            <m:t>𝑑</m:t>
                          </m:r>
                          <m:acc>
                            <m:accPr>
                              <m:chr m:val="⃗"/>
                              <m:ctrlPr>
                                <a:rPr lang="en-GB" sz="3200" i="1">
                                  <a:latin typeface="Cambria Math" panose="02040503050406030204" pitchFamily="18" charset="0"/>
                                </a:rPr>
                              </m:ctrlPr>
                            </m:accPr>
                            <m:e>
                              <m:r>
                                <a:rPr lang="en-GB" sz="3200" b="0" i="1" smtClean="0">
                                  <a:latin typeface="Cambria Math" panose="02040503050406030204" pitchFamily="18" charset="0"/>
                                </a:rPr>
                                <m:t>𝑟</m:t>
                              </m:r>
                            </m:e>
                          </m:acc>
                        </m:e>
                      </m:nary>
                    </m:oMath>
                  </m:oMathPara>
                </a14:m>
                <a:endParaRPr lang="en-US" sz="3200" dirty="0"/>
              </a:p>
              <a:p>
                <a:endParaRPr lang="en-US" sz="3200" dirty="0"/>
              </a:p>
            </p:txBody>
          </p:sp>
        </mc:Choice>
        <mc:Fallback>
          <p:sp>
            <p:nvSpPr>
              <p:cNvPr id="7" name="TextBox 6"/>
              <p:cNvSpPr txBox="1">
                <a:spLocks noRot="1" noChangeAspect="1" noMove="1" noResize="1" noEditPoints="1" noAdjustHandles="1" noChangeArrowheads="1" noChangeShapeType="1" noTextEdit="1"/>
              </p:cNvSpPr>
              <p:nvPr/>
            </p:nvSpPr>
            <p:spPr>
              <a:xfrm>
                <a:off x="646608" y="2355845"/>
                <a:ext cx="4263603" cy="1784143"/>
              </a:xfrm>
              <a:prstGeom prst="rect">
                <a:avLst/>
              </a:prstGeom>
              <a:blipFill rotWithShape="1">
                <a:blip r:embed="rId2"/>
                <a:stretch>
                  <a:fillRect l="-4" t="-35" r="9" b="24"/>
                </a:stretch>
              </a:blipFill>
            </p:spPr>
            <p:txBody>
              <a:bodyPr/>
              <a:lstStyle/>
              <a:p>
                <a:r>
                  <a:rPr lang="zh-CN"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54812"/>
            <a:ext cx="8229600" cy="1143000"/>
          </a:xfrm>
        </p:spPr>
        <p:txBody>
          <a:bodyPr/>
          <a:lstStyle/>
          <a:p>
            <a:r>
              <a:rPr lang="en-GB" dirty="0"/>
              <a:t>Contents</a:t>
            </a:r>
            <a:endParaRPr lang="en-US" dirty="0"/>
          </a:p>
        </p:txBody>
      </p:sp>
      <p:sp>
        <p:nvSpPr>
          <p:cNvPr id="3" name="Content Placeholder 2"/>
          <p:cNvSpPr>
            <a:spLocks noGrp="1"/>
          </p:cNvSpPr>
          <p:nvPr>
            <p:ph idx="1"/>
          </p:nvPr>
        </p:nvSpPr>
        <p:spPr>
          <a:xfrm>
            <a:off x="626973" y="1349756"/>
            <a:ext cx="8229600" cy="4525963"/>
          </a:xfrm>
        </p:spPr>
        <p:txBody>
          <a:bodyPr/>
          <a:lstStyle/>
          <a:p>
            <a:pPr marL="0" indent="0">
              <a:buNone/>
            </a:pPr>
            <a:r>
              <a:rPr lang="en-GB" dirty="0"/>
              <a:t>1. What is the work in Physics ?</a:t>
            </a:r>
            <a:endParaRPr lang="en-GB" dirty="0"/>
          </a:p>
          <a:p>
            <a:pPr marL="0" indent="0">
              <a:buNone/>
            </a:pPr>
            <a:r>
              <a:rPr lang="en-GB" dirty="0"/>
              <a:t>2. The work-kinetic energy theorem </a:t>
            </a:r>
            <a:endParaRPr lang="en-GB" dirty="0"/>
          </a:p>
          <a:p>
            <a:pPr marL="0" indent="0">
              <a:buNone/>
            </a:pP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667" y="-169862"/>
            <a:ext cx="8229600" cy="1143000"/>
          </a:xfrm>
        </p:spPr>
        <p:txBody>
          <a:bodyPr/>
          <a:lstStyle/>
          <a:p>
            <a:r>
              <a:rPr lang="en-GB" dirty="0"/>
              <a:t>Total work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884325" y="726296"/>
                <a:ext cx="8229600" cy="1629549"/>
              </a:xfrm>
              <a:prstGeom prst="rect">
                <a:avLst/>
              </a:prstGeom>
              <a:noFill/>
            </p:spPr>
            <p:txBody>
              <a:bodyPr wrap="square" rtlCol="0">
                <a:spAutoFit/>
              </a:bodyPr>
              <a:lstStyle/>
              <a:p>
                <a:r>
                  <a:rPr lang="en-GB" sz="3200" dirty="0"/>
                  <a:t>The total work on a body during a displacement is the work done by the net force </a:t>
                </a:r>
                <a14:m>
                  <m:oMath xmlns:m="http://schemas.openxmlformats.org/officeDocument/2006/math">
                    <m:acc>
                      <m:accPr>
                        <m:chr m:val="⃗"/>
                        <m:ctrlPr>
                          <a:rPr lang="en-GB" sz="3200" i="1" smtClean="0">
                            <a:latin typeface="Cambria Math" panose="02040503050406030204" pitchFamily="18" charset="0"/>
                          </a:rPr>
                        </m:ctrlPr>
                      </m:accPr>
                      <m:e>
                        <m:r>
                          <a:rPr lang="en-GB" sz="3200" b="0" i="1" smtClean="0">
                            <a:latin typeface="Cambria Math" panose="02040503050406030204" pitchFamily="18" charset="0"/>
                          </a:rPr>
                          <m:t>𝐹</m:t>
                        </m:r>
                      </m:e>
                    </m:acc>
                  </m:oMath>
                </a14:m>
                <a:r>
                  <a:rPr lang="en-GB" sz="3200" dirty="0"/>
                  <a:t> exerted on this body.</a:t>
                </a:r>
                <a:endParaRPr lang="en-US" sz="3200" dirty="0"/>
              </a:p>
            </p:txBody>
          </p:sp>
        </mc:Choice>
        <mc:Fallback>
          <p:sp>
            <p:nvSpPr>
              <p:cNvPr id="5" name="TextBox 4"/>
              <p:cNvSpPr txBox="1">
                <a:spLocks noRot="1" noChangeAspect="1" noMove="1" noResize="1" noEditPoints="1" noAdjustHandles="1" noChangeArrowheads="1" noChangeShapeType="1" noTextEdit="1"/>
              </p:cNvSpPr>
              <p:nvPr/>
            </p:nvSpPr>
            <p:spPr>
              <a:xfrm>
                <a:off x="884325" y="726296"/>
                <a:ext cx="8229600" cy="1629549"/>
              </a:xfrm>
              <a:prstGeom prst="rect">
                <a:avLst/>
              </a:prstGeom>
              <a:blipFill rotWithShape="1">
                <a:blip r:embed="rId1"/>
                <a:stretch>
                  <a:fillRect l="-5" t="-30" r="5" b="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646608" y="2355845"/>
                <a:ext cx="8010719" cy="17841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𝑊</m:t>
                          </m:r>
                        </m:e>
                        <m:sub>
                          <m:r>
                            <a:rPr lang="en-GB" sz="3200" b="0" i="1" smtClean="0">
                              <a:latin typeface="Cambria Math" panose="02040503050406030204" pitchFamily="18" charset="0"/>
                            </a:rPr>
                            <m:t>𝑡𝑜𝑡</m:t>
                          </m:r>
                        </m:sub>
                      </m:sSub>
                      <m:r>
                        <a:rPr lang="en-GB" sz="3200" b="0" i="1" smtClean="0">
                          <a:latin typeface="Cambria Math" panose="02040503050406030204" pitchFamily="18" charset="0"/>
                        </a:rPr>
                        <m:t>=</m:t>
                      </m:r>
                      <m:nary>
                        <m:naryPr>
                          <m:limLoc m:val="undOvr"/>
                          <m:subHide m:val="on"/>
                          <m:supHide m:val="on"/>
                          <m:ctrlPr>
                            <a:rPr lang="en-GB" sz="3200" b="0" i="1" smtClean="0">
                              <a:latin typeface="Cambria Math" panose="02040503050406030204" pitchFamily="18" charset="0"/>
                            </a:rPr>
                          </m:ctrlPr>
                        </m:naryPr>
                        <m:sub/>
                        <m:sup/>
                        <m:e>
                          <m:acc>
                            <m:accPr>
                              <m:chr m:val="⃗"/>
                              <m:ctrlPr>
                                <a:rPr lang="en-GB" sz="3200" i="1">
                                  <a:latin typeface="Cambria Math" panose="02040503050406030204" pitchFamily="18" charset="0"/>
                                </a:rPr>
                              </m:ctrlPr>
                            </m:accPr>
                            <m:e>
                              <m:r>
                                <a:rPr lang="en-GB" sz="3200" i="1">
                                  <a:latin typeface="Cambria Math" panose="02040503050406030204" pitchFamily="18" charset="0"/>
                                </a:rPr>
                                <m:t>𝐹</m:t>
                              </m:r>
                            </m:e>
                          </m:acc>
                          <m:r>
                            <a:rPr lang="en-GB" sz="3200" i="1">
                              <a:latin typeface="Cambria Math" panose="02040503050406030204" pitchFamily="18" charset="0"/>
                            </a:rPr>
                            <m:t>.</m:t>
                          </m:r>
                          <m:r>
                            <a:rPr lang="en-GB" sz="3200" i="1">
                              <a:latin typeface="Cambria Math" panose="02040503050406030204" pitchFamily="18" charset="0"/>
                            </a:rPr>
                            <m:t>𝑑</m:t>
                          </m:r>
                          <m:acc>
                            <m:accPr>
                              <m:chr m:val="⃗"/>
                              <m:ctrlPr>
                                <a:rPr lang="en-GB" sz="3200" i="1">
                                  <a:latin typeface="Cambria Math" panose="02040503050406030204" pitchFamily="18" charset="0"/>
                                </a:rPr>
                              </m:ctrlPr>
                            </m:accPr>
                            <m:e>
                              <m:r>
                                <a:rPr lang="en-GB" sz="3200" b="0" i="1" smtClean="0">
                                  <a:latin typeface="Cambria Math" panose="02040503050406030204" pitchFamily="18" charset="0"/>
                                </a:rPr>
                                <m:t>𝑟</m:t>
                              </m:r>
                            </m:e>
                          </m:acc>
                        </m:e>
                      </m:nary>
                      <m:r>
                        <a:rPr lang="en-GB" sz="3200" b="0" i="1" smtClean="0">
                          <a:latin typeface="Cambria Math" panose="02040503050406030204" pitchFamily="18" charset="0"/>
                        </a:rPr>
                        <m:t>=</m:t>
                      </m:r>
                      <m:nary>
                        <m:naryPr>
                          <m:limLoc m:val="undOvr"/>
                          <m:subHide m:val="on"/>
                          <m:supHide m:val="on"/>
                          <m:ctrlPr>
                            <a:rPr lang="en-GB" sz="3200" b="0" i="1" smtClean="0">
                              <a:latin typeface="Cambria Math" panose="02040503050406030204" pitchFamily="18" charset="0"/>
                            </a:rPr>
                          </m:ctrlPr>
                        </m:naryPr>
                        <m:sub/>
                        <m:sup/>
                        <m:e>
                          <m:nary>
                            <m:naryPr>
                              <m:chr m:val="∑"/>
                              <m:supHide m:val="on"/>
                              <m:ctrlPr>
                                <a:rPr lang="en-GB" sz="3200" i="1">
                                  <a:latin typeface="Cambria Math" panose="02040503050406030204" pitchFamily="18" charset="0"/>
                                </a:rPr>
                              </m:ctrlPr>
                            </m:naryPr>
                            <m:sub>
                              <m:r>
                                <m:rPr>
                                  <m:brk m:alnAt="7"/>
                                </m:rPr>
                                <a:rPr lang="en-GB" sz="3200" i="1">
                                  <a:latin typeface="Cambria Math" panose="02040503050406030204" pitchFamily="18" charset="0"/>
                                </a:rPr>
                                <m:t>𝑖</m:t>
                              </m:r>
                            </m:sub>
                            <m:sup/>
                            <m:e>
                              <m:acc>
                                <m:accPr>
                                  <m:chr m:val="⃗"/>
                                  <m:ctrlPr>
                                    <a:rPr lang="en-GB" sz="3200" i="1">
                                      <a:latin typeface="Cambria Math" panose="02040503050406030204" pitchFamily="18" charset="0"/>
                                    </a:rPr>
                                  </m:ctrlPr>
                                </m:accPr>
                                <m:e>
                                  <m:sSub>
                                    <m:sSubPr>
                                      <m:ctrlPr>
                                        <a:rPr lang="en-GB" sz="3200" i="1">
                                          <a:latin typeface="Cambria Math" panose="02040503050406030204" pitchFamily="18" charset="0"/>
                                        </a:rPr>
                                      </m:ctrlPr>
                                    </m:sSubPr>
                                    <m:e>
                                      <m:r>
                                        <a:rPr lang="en-GB" sz="3200" i="1">
                                          <a:latin typeface="Cambria Math" panose="02040503050406030204" pitchFamily="18" charset="0"/>
                                        </a:rPr>
                                        <m:t>𝐹</m:t>
                                      </m:r>
                                    </m:e>
                                    <m:sub>
                                      <m:r>
                                        <a:rPr lang="en-GB" sz="3200" i="1">
                                          <a:latin typeface="Cambria Math" panose="02040503050406030204" pitchFamily="18" charset="0"/>
                                        </a:rPr>
                                        <m:t>𝑖</m:t>
                                      </m:r>
                                    </m:sub>
                                  </m:sSub>
                                </m:e>
                              </m:acc>
                            </m:e>
                          </m:nary>
                        </m:e>
                      </m:nary>
                      <m:r>
                        <a:rPr lang="en-GB" sz="3200" i="1">
                          <a:latin typeface="Cambria Math" panose="02040503050406030204" pitchFamily="18" charset="0"/>
                        </a:rPr>
                        <m:t>.</m:t>
                      </m:r>
                      <m:r>
                        <a:rPr lang="en-GB" sz="3200" i="1">
                          <a:latin typeface="Cambria Math" panose="02040503050406030204" pitchFamily="18" charset="0"/>
                        </a:rPr>
                        <m:t>𝑑</m:t>
                      </m:r>
                      <m:acc>
                        <m:accPr>
                          <m:chr m:val="⃗"/>
                          <m:ctrlPr>
                            <a:rPr lang="en-GB" sz="3200" i="1">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nary>
                        <m:naryPr>
                          <m:chr m:val="∑"/>
                          <m:supHide m:val="on"/>
                          <m:ctrlPr>
                            <a:rPr lang="en-GB" sz="3200" b="0" i="1" smtClean="0">
                              <a:latin typeface="Cambria Math" panose="02040503050406030204" pitchFamily="18" charset="0"/>
                            </a:rPr>
                          </m:ctrlPr>
                        </m:naryPr>
                        <m:sub>
                          <m:r>
                            <m:rPr>
                              <m:brk m:alnAt="7"/>
                            </m:rPr>
                            <a:rPr lang="en-GB" sz="3200" b="0" i="1" smtClean="0">
                              <a:latin typeface="Cambria Math" panose="02040503050406030204" pitchFamily="18" charset="0"/>
                            </a:rPr>
                            <m:t>𝑖</m:t>
                          </m:r>
                        </m:sub>
                        <m:sup/>
                        <m:e>
                          <m:nary>
                            <m:naryPr>
                              <m:limLoc m:val="undOvr"/>
                              <m:subHide m:val="on"/>
                              <m:supHide m:val="on"/>
                              <m:ctrlPr>
                                <a:rPr lang="en-GB" sz="3200" b="0" i="1" smtClean="0">
                                  <a:latin typeface="Cambria Math" panose="02040503050406030204" pitchFamily="18" charset="0"/>
                                </a:rPr>
                              </m:ctrlPr>
                            </m:naryPr>
                            <m:sub/>
                            <m:sup/>
                            <m:e>
                              <m:acc>
                                <m:accPr>
                                  <m:chr m:val="⃗"/>
                                  <m:ctrlPr>
                                    <a:rPr lang="en-GB" sz="3200" b="0" i="1" smtClean="0">
                                      <a:latin typeface="Cambria Math" panose="02040503050406030204" pitchFamily="18" charset="0"/>
                                    </a:rPr>
                                  </m:ctrlPr>
                                </m:accPr>
                                <m:e>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𝐹</m:t>
                                      </m:r>
                                    </m:e>
                                    <m:sub>
                                      <m:r>
                                        <a:rPr lang="en-GB" sz="3200" b="0" i="1" smtClean="0">
                                          <a:latin typeface="Cambria Math" panose="02040503050406030204" pitchFamily="18" charset="0"/>
                                        </a:rPr>
                                        <m:t>𝑖</m:t>
                                      </m:r>
                                    </m:sub>
                                  </m:sSub>
                                </m:e>
                              </m:acc>
                              <m:r>
                                <a:rPr lang="en-GB" sz="3200" b="0" i="1" smtClean="0">
                                  <a:latin typeface="Cambria Math" panose="02040503050406030204" pitchFamily="18" charset="0"/>
                                </a:rPr>
                                <m:t>.</m:t>
                              </m:r>
                              <m:r>
                                <a:rPr lang="en-GB" sz="3200" b="0" i="1" smtClean="0">
                                  <a:latin typeface="Cambria Math" panose="02040503050406030204" pitchFamily="18" charset="0"/>
                                </a:rPr>
                                <m:t>𝑑</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𝑟</m:t>
                                  </m:r>
                                </m:e>
                              </m:acc>
                            </m:e>
                          </m:nary>
                        </m:e>
                      </m:nary>
                    </m:oMath>
                  </m:oMathPara>
                </a14:m>
                <a:endParaRPr lang="en-US" sz="3200" dirty="0"/>
              </a:p>
              <a:p>
                <a:endParaRPr lang="en-US" sz="3200" dirty="0"/>
              </a:p>
            </p:txBody>
          </p:sp>
        </mc:Choice>
        <mc:Fallback>
          <p:sp>
            <p:nvSpPr>
              <p:cNvPr id="7" name="TextBox 6"/>
              <p:cNvSpPr txBox="1">
                <a:spLocks noRot="1" noChangeAspect="1" noMove="1" noResize="1" noEditPoints="1" noAdjustHandles="1" noChangeArrowheads="1" noChangeShapeType="1" noTextEdit="1"/>
              </p:cNvSpPr>
              <p:nvPr/>
            </p:nvSpPr>
            <p:spPr>
              <a:xfrm>
                <a:off x="646608" y="2355845"/>
                <a:ext cx="8010719" cy="1784143"/>
              </a:xfrm>
              <a:prstGeom prst="rect">
                <a:avLst/>
              </a:prstGeom>
              <a:blipFill rotWithShape="1">
                <a:blip r:embed="rId2"/>
                <a:stretch>
                  <a:fillRect l="-2" t="-35" r="5" b="24"/>
                </a:stretch>
              </a:blipFill>
            </p:spPr>
            <p:txBody>
              <a:bodyPr/>
              <a:lstStyle/>
              <a:p>
                <a:r>
                  <a:rPr lang="zh-CN" alt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2411760" y="3738552"/>
            <a:ext cx="3672408" cy="13466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3667" y="-169862"/>
            <a:ext cx="8229600" cy="1143000"/>
          </a:xfrm>
        </p:spPr>
        <p:txBody>
          <a:bodyPr/>
          <a:lstStyle/>
          <a:p>
            <a:r>
              <a:rPr lang="en-GB" dirty="0"/>
              <a:t>Total work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884325" y="726296"/>
                <a:ext cx="8229600" cy="1629549"/>
              </a:xfrm>
              <a:prstGeom prst="rect">
                <a:avLst/>
              </a:prstGeom>
              <a:noFill/>
            </p:spPr>
            <p:txBody>
              <a:bodyPr wrap="square" rtlCol="0">
                <a:spAutoFit/>
              </a:bodyPr>
              <a:lstStyle/>
              <a:p>
                <a:r>
                  <a:rPr lang="en-GB" sz="3200" dirty="0"/>
                  <a:t>The total work on a body during a displacement is the work done by the net force </a:t>
                </a:r>
                <a14:m>
                  <m:oMath xmlns:m="http://schemas.openxmlformats.org/officeDocument/2006/math">
                    <m:acc>
                      <m:accPr>
                        <m:chr m:val="⃗"/>
                        <m:ctrlPr>
                          <a:rPr lang="en-GB" sz="3200" i="1" smtClean="0">
                            <a:latin typeface="Cambria Math" panose="02040503050406030204" pitchFamily="18" charset="0"/>
                          </a:rPr>
                        </m:ctrlPr>
                      </m:accPr>
                      <m:e>
                        <m:r>
                          <a:rPr lang="en-GB" sz="3200" b="0" i="1" smtClean="0">
                            <a:latin typeface="Cambria Math" panose="02040503050406030204" pitchFamily="18" charset="0"/>
                          </a:rPr>
                          <m:t>𝐹</m:t>
                        </m:r>
                      </m:e>
                    </m:acc>
                  </m:oMath>
                </a14:m>
                <a:r>
                  <a:rPr lang="en-GB" sz="3200" dirty="0"/>
                  <a:t> exerted on this body.</a:t>
                </a:r>
                <a:endParaRPr lang="en-US" sz="3200" dirty="0"/>
              </a:p>
            </p:txBody>
          </p:sp>
        </mc:Choice>
        <mc:Fallback>
          <p:sp>
            <p:nvSpPr>
              <p:cNvPr id="5" name="TextBox 4"/>
              <p:cNvSpPr txBox="1">
                <a:spLocks noRot="1" noChangeAspect="1" noMove="1" noResize="1" noEditPoints="1" noAdjustHandles="1" noChangeArrowheads="1" noChangeShapeType="1" noTextEdit="1"/>
              </p:cNvSpPr>
              <p:nvPr/>
            </p:nvSpPr>
            <p:spPr>
              <a:xfrm>
                <a:off x="884325" y="726296"/>
                <a:ext cx="8229600" cy="1629549"/>
              </a:xfrm>
              <a:prstGeom prst="rect">
                <a:avLst/>
              </a:prstGeom>
              <a:blipFill rotWithShape="1">
                <a:blip r:embed="rId1"/>
                <a:stretch>
                  <a:fillRect l="-5" t="-30" r="5" b="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2843808" y="3835245"/>
                <a:ext cx="2788840" cy="168745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solidFill>
                                <a:srgbClr val="FF0000"/>
                              </a:solidFill>
                              <a:latin typeface="Cambria Math" panose="02040503050406030204" pitchFamily="18" charset="0"/>
                            </a:rPr>
                          </m:ctrlPr>
                        </m:sSubPr>
                        <m:e>
                          <m:r>
                            <a:rPr lang="en-GB" sz="3200" b="0" i="1" smtClean="0">
                              <a:solidFill>
                                <a:srgbClr val="FF0000"/>
                              </a:solidFill>
                              <a:latin typeface="Cambria Math" panose="02040503050406030204" pitchFamily="18" charset="0"/>
                            </a:rPr>
                            <m:t>𝑊</m:t>
                          </m:r>
                        </m:e>
                        <m:sub>
                          <m:r>
                            <a:rPr lang="en-GB" sz="3200" b="0" i="1" smtClean="0">
                              <a:solidFill>
                                <a:srgbClr val="FF0000"/>
                              </a:solidFill>
                              <a:latin typeface="Cambria Math" panose="02040503050406030204" pitchFamily="18" charset="0"/>
                            </a:rPr>
                            <m:t>𝑡𝑜𝑡</m:t>
                          </m:r>
                        </m:sub>
                      </m:sSub>
                      <m:r>
                        <a:rPr lang="en-GB" sz="3200" b="0" i="1" smtClean="0">
                          <a:solidFill>
                            <a:srgbClr val="FF0000"/>
                          </a:solidFill>
                          <a:latin typeface="Cambria Math" panose="02040503050406030204" pitchFamily="18" charset="0"/>
                        </a:rPr>
                        <m:t>=</m:t>
                      </m:r>
                      <m:nary>
                        <m:naryPr>
                          <m:chr m:val="∑"/>
                          <m:supHide m:val="on"/>
                          <m:ctrlPr>
                            <a:rPr lang="en-GB" sz="3200" b="0" i="1" smtClean="0">
                              <a:solidFill>
                                <a:srgbClr val="FF0000"/>
                              </a:solidFill>
                              <a:latin typeface="Cambria Math" panose="02040503050406030204" pitchFamily="18" charset="0"/>
                            </a:rPr>
                          </m:ctrlPr>
                        </m:naryPr>
                        <m:sub>
                          <m:r>
                            <m:rPr>
                              <m:brk m:alnAt="7"/>
                            </m:rPr>
                            <a:rPr lang="en-GB" sz="3200" b="0" i="1" smtClean="0">
                              <a:solidFill>
                                <a:srgbClr val="FF0000"/>
                              </a:solidFill>
                              <a:latin typeface="Cambria Math" panose="02040503050406030204" pitchFamily="18" charset="0"/>
                            </a:rPr>
                            <m:t>𝑖</m:t>
                          </m:r>
                        </m:sub>
                        <m:sup/>
                        <m:e>
                          <m:sSub>
                            <m:sSubPr>
                              <m:ctrlPr>
                                <a:rPr lang="en-GB" sz="3200" b="0" i="1" smtClean="0">
                                  <a:solidFill>
                                    <a:srgbClr val="FF0000"/>
                                  </a:solidFill>
                                  <a:latin typeface="Cambria Math" panose="02040503050406030204" pitchFamily="18" charset="0"/>
                                </a:rPr>
                              </m:ctrlPr>
                            </m:sSubPr>
                            <m:e>
                              <m:r>
                                <a:rPr lang="en-GB" sz="3200" b="0" i="1" smtClean="0">
                                  <a:solidFill>
                                    <a:srgbClr val="FF0000"/>
                                  </a:solidFill>
                                  <a:latin typeface="Cambria Math" panose="02040503050406030204" pitchFamily="18" charset="0"/>
                                </a:rPr>
                                <m:t>𝑊</m:t>
                              </m:r>
                            </m:e>
                            <m:sub>
                              <m:r>
                                <a:rPr lang="en-GB" sz="3200" b="0" i="1" smtClean="0">
                                  <a:solidFill>
                                    <a:srgbClr val="FF0000"/>
                                  </a:solidFill>
                                  <a:latin typeface="Cambria Math" panose="02040503050406030204" pitchFamily="18" charset="0"/>
                                </a:rPr>
                                <m:t>𝑖</m:t>
                              </m:r>
                            </m:sub>
                          </m:sSub>
                        </m:e>
                      </m:nary>
                    </m:oMath>
                  </m:oMathPara>
                </a14:m>
                <a:endParaRPr lang="en-US" sz="3200" dirty="0"/>
              </a:p>
              <a:p>
                <a:endParaRPr lang="en-US" sz="3200" dirty="0"/>
              </a:p>
            </p:txBody>
          </p:sp>
        </mc:Choice>
        <mc:Fallback>
          <p:sp>
            <p:nvSpPr>
              <p:cNvPr id="6" name="TextBox 5"/>
              <p:cNvSpPr txBox="1">
                <a:spLocks noRot="1" noChangeAspect="1" noMove="1" noResize="1" noEditPoints="1" noAdjustHandles="1" noChangeArrowheads="1" noChangeShapeType="1" noTextEdit="1"/>
              </p:cNvSpPr>
              <p:nvPr/>
            </p:nvSpPr>
            <p:spPr>
              <a:xfrm>
                <a:off x="2843808" y="3835245"/>
                <a:ext cx="2788840" cy="1687450"/>
              </a:xfrm>
              <a:prstGeom prst="rect">
                <a:avLst/>
              </a:prstGeom>
              <a:blipFill rotWithShape="1">
                <a:blip r:embed="rId2"/>
                <a:stretch>
                  <a:fillRect l="-10" t="-28" r="7" b="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646608" y="2355845"/>
                <a:ext cx="8010719" cy="17841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𝑊</m:t>
                          </m:r>
                        </m:e>
                        <m:sub>
                          <m:r>
                            <a:rPr lang="en-GB" sz="3200" b="0" i="1" smtClean="0">
                              <a:latin typeface="Cambria Math" panose="02040503050406030204" pitchFamily="18" charset="0"/>
                            </a:rPr>
                            <m:t>𝑡𝑜𝑡</m:t>
                          </m:r>
                        </m:sub>
                      </m:sSub>
                      <m:r>
                        <a:rPr lang="en-GB" sz="3200" b="0" i="1" smtClean="0">
                          <a:latin typeface="Cambria Math" panose="02040503050406030204" pitchFamily="18" charset="0"/>
                        </a:rPr>
                        <m:t>=</m:t>
                      </m:r>
                      <m:nary>
                        <m:naryPr>
                          <m:limLoc m:val="undOvr"/>
                          <m:subHide m:val="on"/>
                          <m:supHide m:val="on"/>
                          <m:ctrlPr>
                            <a:rPr lang="en-GB" sz="3200" b="0" i="1" smtClean="0">
                              <a:latin typeface="Cambria Math" panose="02040503050406030204" pitchFamily="18" charset="0"/>
                            </a:rPr>
                          </m:ctrlPr>
                        </m:naryPr>
                        <m:sub/>
                        <m:sup/>
                        <m:e>
                          <m:acc>
                            <m:accPr>
                              <m:chr m:val="⃗"/>
                              <m:ctrlPr>
                                <a:rPr lang="en-GB" sz="3200" i="1">
                                  <a:latin typeface="Cambria Math" panose="02040503050406030204" pitchFamily="18" charset="0"/>
                                </a:rPr>
                              </m:ctrlPr>
                            </m:accPr>
                            <m:e>
                              <m:r>
                                <a:rPr lang="en-GB" sz="3200" i="1">
                                  <a:latin typeface="Cambria Math" panose="02040503050406030204" pitchFamily="18" charset="0"/>
                                </a:rPr>
                                <m:t>𝐹</m:t>
                              </m:r>
                            </m:e>
                          </m:acc>
                          <m:r>
                            <a:rPr lang="en-GB" sz="3200" i="1">
                              <a:latin typeface="Cambria Math" panose="02040503050406030204" pitchFamily="18" charset="0"/>
                            </a:rPr>
                            <m:t>.</m:t>
                          </m:r>
                          <m:r>
                            <a:rPr lang="en-GB" sz="3200" i="1">
                              <a:latin typeface="Cambria Math" panose="02040503050406030204" pitchFamily="18" charset="0"/>
                            </a:rPr>
                            <m:t>𝑑</m:t>
                          </m:r>
                          <m:acc>
                            <m:accPr>
                              <m:chr m:val="⃗"/>
                              <m:ctrlPr>
                                <a:rPr lang="en-GB" sz="3200" i="1">
                                  <a:latin typeface="Cambria Math" panose="02040503050406030204" pitchFamily="18" charset="0"/>
                                </a:rPr>
                              </m:ctrlPr>
                            </m:accPr>
                            <m:e>
                              <m:r>
                                <a:rPr lang="en-GB" sz="3200" b="0" i="1" smtClean="0">
                                  <a:latin typeface="Cambria Math" panose="02040503050406030204" pitchFamily="18" charset="0"/>
                                </a:rPr>
                                <m:t>𝑟</m:t>
                              </m:r>
                            </m:e>
                          </m:acc>
                        </m:e>
                      </m:nary>
                      <m:r>
                        <a:rPr lang="en-GB" sz="3200" b="0" i="1" smtClean="0">
                          <a:latin typeface="Cambria Math" panose="02040503050406030204" pitchFamily="18" charset="0"/>
                        </a:rPr>
                        <m:t>=</m:t>
                      </m:r>
                      <m:nary>
                        <m:naryPr>
                          <m:limLoc m:val="undOvr"/>
                          <m:subHide m:val="on"/>
                          <m:supHide m:val="on"/>
                          <m:ctrlPr>
                            <a:rPr lang="en-GB" sz="3200" b="0" i="1" smtClean="0">
                              <a:latin typeface="Cambria Math" panose="02040503050406030204" pitchFamily="18" charset="0"/>
                            </a:rPr>
                          </m:ctrlPr>
                        </m:naryPr>
                        <m:sub/>
                        <m:sup/>
                        <m:e>
                          <m:nary>
                            <m:naryPr>
                              <m:chr m:val="∑"/>
                              <m:supHide m:val="on"/>
                              <m:ctrlPr>
                                <a:rPr lang="en-GB" sz="3200" i="1">
                                  <a:latin typeface="Cambria Math" panose="02040503050406030204" pitchFamily="18" charset="0"/>
                                </a:rPr>
                              </m:ctrlPr>
                            </m:naryPr>
                            <m:sub>
                              <m:r>
                                <m:rPr>
                                  <m:brk m:alnAt="7"/>
                                </m:rPr>
                                <a:rPr lang="en-GB" sz="3200" i="1">
                                  <a:latin typeface="Cambria Math" panose="02040503050406030204" pitchFamily="18" charset="0"/>
                                </a:rPr>
                                <m:t>𝑖</m:t>
                              </m:r>
                            </m:sub>
                            <m:sup/>
                            <m:e>
                              <m:acc>
                                <m:accPr>
                                  <m:chr m:val="⃗"/>
                                  <m:ctrlPr>
                                    <a:rPr lang="en-GB" sz="3200" i="1">
                                      <a:latin typeface="Cambria Math" panose="02040503050406030204" pitchFamily="18" charset="0"/>
                                    </a:rPr>
                                  </m:ctrlPr>
                                </m:accPr>
                                <m:e>
                                  <m:sSub>
                                    <m:sSubPr>
                                      <m:ctrlPr>
                                        <a:rPr lang="en-GB" sz="3200" i="1">
                                          <a:latin typeface="Cambria Math" panose="02040503050406030204" pitchFamily="18" charset="0"/>
                                        </a:rPr>
                                      </m:ctrlPr>
                                    </m:sSubPr>
                                    <m:e>
                                      <m:r>
                                        <a:rPr lang="en-GB" sz="3200" i="1">
                                          <a:latin typeface="Cambria Math" panose="02040503050406030204" pitchFamily="18" charset="0"/>
                                        </a:rPr>
                                        <m:t>𝐹</m:t>
                                      </m:r>
                                    </m:e>
                                    <m:sub>
                                      <m:r>
                                        <a:rPr lang="en-GB" sz="3200" i="1">
                                          <a:latin typeface="Cambria Math" panose="02040503050406030204" pitchFamily="18" charset="0"/>
                                        </a:rPr>
                                        <m:t>𝑖</m:t>
                                      </m:r>
                                    </m:sub>
                                  </m:sSub>
                                </m:e>
                              </m:acc>
                            </m:e>
                          </m:nary>
                        </m:e>
                      </m:nary>
                      <m:r>
                        <a:rPr lang="en-GB" sz="3200" i="1">
                          <a:latin typeface="Cambria Math" panose="02040503050406030204" pitchFamily="18" charset="0"/>
                        </a:rPr>
                        <m:t>.</m:t>
                      </m:r>
                      <m:r>
                        <a:rPr lang="en-GB" sz="3200" i="1">
                          <a:latin typeface="Cambria Math" panose="02040503050406030204" pitchFamily="18" charset="0"/>
                        </a:rPr>
                        <m:t>𝑑</m:t>
                      </m:r>
                      <m:acc>
                        <m:accPr>
                          <m:chr m:val="⃗"/>
                          <m:ctrlPr>
                            <a:rPr lang="en-GB" sz="3200" i="1">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nary>
                        <m:naryPr>
                          <m:chr m:val="∑"/>
                          <m:supHide m:val="on"/>
                          <m:ctrlPr>
                            <a:rPr lang="en-GB" sz="3200" b="0" i="1" smtClean="0">
                              <a:latin typeface="Cambria Math" panose="02040503050406030204" pitchFamily="18" charset="0"/>
                            </a:rPr>
                          </m:ctrlPr>
                        </m:naryPr>
                        <m:sub>
                          <m:r>
                            <m:rPr>
                              <m:brk m:alnAt="7"/>
                            </m:rPr>
                            <a:rPr lang="en-GB" sz="3200" b="0" i="1" smtClean="0">
                              <a:latin typeface="Cambria Math" panose="02040503050406030204" pitchFamily="18" charset="0"/>
                            </a:rPr>
                            <m:t>𝑖</m:t>
                          </m:r>
                        </m:sub>
                        <m:sup/>
                        <m:e>
                          <m:nary>
                            <m:naryPr>
                              <m:limLoc m:val="undOvr"/>
                              <m:subHide m:val="on"/>
                              <m:supHide m:val="on"/>
                              <m:ctrlPr>
                                <a:rPr lang="en-GB" sz="3200" b="0" i="1" smtClean="0">
                                  <a:latin typeface="Cambria Math" panose="02040503050406030204" pitchFamily="18" charset="0"/>
                                </a:rPr>
                              </m:ctrlPr>
                            </m:naryPr>
                            <m:sub/>
                            <m:sup/>
                            <m:e>
                              <m:acc>
                                <m:accPr>
                                  <m:chr m:val="⃗"/>
                                  <m:ctrlPr>
                                    <a:rPr lang="en-GB" sz="3200" b="0" i="1" smtClean="0">
                                      <a:latin typeface="Cambria Math" panose="02040503050406030204" pitchFamily="18" charset="0"/>
                                    </a:rPr>
                                  </m:ctrlPr>
                                </m:accPr>
                                <m:e>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𝐹</m:t>
                                      </m:r>
                                    </m:e>
                                    <m:sub>
                                      <m:r>
                                        <a:rPr lang="en-GB" sz="3200" b="0" i="1" smtClean="0">
                                          <a:latin typeface="Cambria Math" panose="02040503050406030204" pitchFamily="18" charset="0"/>
                                        </a:rPr>
                                        <m:t>𝑖</m:t>
                                      </m:r>
                                    </m:sub>
                                  </m:sSub>
                                </m:e>
                              </m:acc>
                              <m:r>
                                <a:rPr lang="en-GB" sz="3200" b="0" i="1" smtClean="0">
                                  <a:latin typeface="Cambria Math" panose="02040503050406030204" pitchFamily="18" charset="0"/>
                                </a:rPr>
                                <m:t>.</m:t>
                              </m:r>
                              <m:r>
                                <a:rPr lang="en-GB" sz="3200" b="0" i="1" smtClean="0">
                                  <a:latin typeface="Cambria Math" panose="02040503050406030204" pitchFamily="18" charset="0"/>
                                </a:rPr>
                                <m:t>𝑑</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𝑟</m:t>
                                  </m:r>
                                </m:e>
                              </m:acc>
                            </m:e>
                          </m:nary>
                        </m:e>
                      </m:nary>
                    </m:oMath>
                  </m:oMathPara>
                </a14:m>
                <a:endParaRPr lang="en-US" sz="3200" dirty="0"/>
              </a:p>
              <a:p>
                <a:endParaRPr lang="en-US" sz="3200" dirty="0"/>
              </a:p>
            </p:txBody>
          </p:sp>
        </mc:Choice>
        <mc:Fallback>
          <p:sp>
            <p:nvSpPr>
              <p:cNvPr id="7" name="TextBox 6"/>
              <p:cNvSpPr txBox="1">
                <a:spLocks noRot="1" noChangeAspect="1" noMove="1" noResize="1" noEditPoints="1" noAdjustHandles="1" noChangeArrowheads="1" noChangeShapeType="1" noTextEdit="1"/>
              </p:cNvSpPr>
              <p:nvPr/>
            </p:nvSpPr>
            <p:spPr>
              <a:xfrm>
                <a:off x="646608" y="2355845"/>
                <a:ext cx="8010719" cy="1784143"/>
              </a:xfrm>
              <a:prstGeom prst="rect">
                <a:avLst/>
              </a:prstGeom>
              <a:blipFill rotWithShape="1">
                <a:blip r:embed="rId3"/>
                <a:stretch>
                  <a:fillRect l="-2" t="-35" r="5" b="24"/>
                </a:stretch>
              </a:blipFill>
            </p:spPr>
            <p:txBody>
              <a:bodyPr/>
              <a:lstStyle/>
              <a:p>
                <a:r>
                  <a:rPr lang="zh-CN" altLang="en-US">
                    <a:noFill/>
                  </a:rPr>
                  <a:t> </a:t>
                </a:r>
              </a:p>
            </p:txBody>
          </p:sp>
        </mc:Fallback>
      </mc:AlternateContent>
      <p:sp>
        <p:nvSpPr>
          <p:cNvPr id="8" name="TextBox 7"/>
          <p:cNvSpPr txBox="1"/>
          <p:nvPr/>
        </p:nvSpPr>
        <p:spPr>
          <a:xfrm>
            <a:off x="633666" y="5521357"/>
            <a:ext cx="8510333" cy="646331"/>
          </a:xfrm>
          <a:prstGeom prst="rect">
            <a:avLst/>
          </a:prstGeom>
          <a:noFill/>
        </p:spPr>
        <p:txBody>
          <a:bodyPr wrap="square" rtlCol="0">
            <a:spAutoFit/>
          </a:bodyPr>
          <a:lstStyle/>
          <a:p>
            <a:r>
              <a:rPr lang="en-GB" dirty="0"/>
              <a:t>The work done </a:t>
            </a:r>
            <a:r>
              <a:rPr lang="en-GB" dirty="0">
                <a:solidFill>
                  <a:srgbClr val="FF0000"/>
                </a:solidFill>
              </a:rPr>
              <a:t>by the net force</a:t>
            </a:r>
            <a:r>
              <a:rPr lang="en-GB" dirty="0"/>
              <a:t> is the sum of </a:t>
            </a:r>
            <a:r>
              <a:rPr lang="en-GB" dirty="0">
                <a:solidFill>
                  <a:srgbClr val="FF0000"/>
                </a:solidFill>
              </a:rPr>
              <a:t>the works done by all the forces </a:t>
            </a:r>
            <a:r>
              <a:rPr lang="en-GB" dirty="0"/>
              <a:t>exerted on the body. </a:t>
            </a:r>
            <a:endParaRPr lang="en-US" dirty="0"/>
          </a:p>
        </p:txBody>
      </p:sp>
      <p:sp>
        <p:nvSpPr>
          <p:cNvPr id="10" name="TextBox 9"/>
          <p:cNvSpPr txBox="1"/>
          <p:nvPr/>
        </p:nvSpPr>
        <p:spPr>
          <a:xfrm>
            <a:off x="6444208" y="4005064"/>
            <a:ext cx="2326278" cy="369332"/>
          </a:xfrm>
          <a:prstGeom prst="rect">
            <a:avLst/>
          </a:prstGeom>
          <a:noFill/>
        </p:spPr>
        <p:txBody>
          <a:bodyPr wrap="none" rtlCol="0">
            <a:spAutoFit/>
          </a:bodyPr>
          <a:lstStyle/>
          <a:p>
            <a:r>
              <a:rPr lang="en-GB" dirty="0">
                <a:solidFill>
                  <a:srgbClr val="FF0000"/>
                </a:solidFill>
              </a:rPr>
              <a:t>Important to remember</a:t>
            </a:r>
            <a:endParaRPr lang="en-US"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879" y="2492896"/>
            <a:ext cx="8229600" cy="1143000"/>
          </a:xfrm>
        </p:spPr>
        <p:txBody>
          <a:bodyPr/>
          <a:lstStyle/>
          <a:p>
            <a:r>
              <a:rPr lang="en-GB" dirty="0"/>
              <a:t>2. The work-kinetic energy theorem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98" y="-133732"/>
            <a:ext cx="8229600" cy="1143000"/>
          </a:xfrm>
        </p:spPr>
        <p:txBody>
          <a:bodyPr/>
          <a:lstStyle/>
          <a:p>
            <a:r>
              <a:rPr lang="en-GB" dirty="0"/>
              <a:t>Introduction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Freeform 4"/>
          <p:cNvSpPr/>
          <p:nvPr/>
        </p:nvSpPr>
        <p:spPr>
          <a:xfrm>
            <a:off x="2242151" y="1815189"/>
            <a:ext cx="3357155" cy="1687259"/>
          </a:xfrm>
          <a:custGeom>
            <a:avLst/>
            <a:gdLst>
              <a:gd name="connsiteX0" fmla="*/ 0 w 3357155"/>
              <a:gd name="connsiteY0" fmla="*/ 1687259 h 1687259"/>
              <a:gd name="connsiteX1" fmla="*/ 1149532 w 3357155"/>
              <a:gd name="connsiteY1" fmla="*/ 28276 h 1687259"/>
              <a:gd name="connsiteX2" fmla="*/ 3357155 w 3357155"/>
              <a:gd name="connsiteY2" fmla="*/ 798985 h 1687259"/>
            </a:gdLst>
            <a:ahLst/>
            <a:cxnLst>
              <a:cxn ang="0">
                <a:pos x="connsiteX0" y="connsiteY0"/>
              </a:cxn>
              <a:cxn ang="0">
                <a:pos x="connsiteX1" y="connsiteY1"/>
              </a:cxn>
              <a:cxn ang="0">
                <a:pos x="connsiteX2" y="connsiteY2"/>
              </a:cxn>
            </a:cxnLst>
            <a:rect l="l" t="t" r="r" b="b"/>
            <a:pathLst>
              <a:path w="3357155" h="1687259">
                <a:moveTo>
                  <a:pt x="0" y="1687259"/>
                </a:moveTo>
                <a:cubicBezTo>
                  <a:pt x="295003" y="931790"/>
                  <a:pt x="590006" y="176322"/>
                  <a:pt x="1149532" y="28276"/>
                </a:cubicBezTo>
                <a:cubicBezTo>
                  <a:pt x="1709058" y="-119770"/>
                  <a:pt x="2533106" y="339607"/>
                  <a:pt x="3357155" y="79898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flipV="1">
            <a:off x="2360445" y="1928218"/>
            <a:ext cx="236588" cy="8819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502757" y="1040951"/>
            <a:ext cx="378138" cy="7742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158941" y="1928218"/>
            <a:ext cx="1224136" cy="4409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232902" y="3345207"/>
            <a:ext cx="45719" cy="8589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473262" y="2539228"/>
            <a:ext cx="45719" cy="8589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072019" y="3431106"/>
            <a:ext cx="1537600" cy="369332"/>
          </a:xfrm>
          <a:prstGeom prst="rect">
            <a:avLst/>
          </a:prstGeom>
          <a:noFill/>
        </p:spPr>
        <p:txBody>
          <a:bodyPr wrap="none" rtlCol="0">
            <a:spAutoFit/>
          </a:bodyPr>
          <a:lstStyle/>
          <a:p>
            <a:r>
              <a:rPr lang="en-GB" dirty="0"/>
              <a:t>Initial position</a:t>
            </a:r>
            <a:endParaRPr lang="en-US" dirty="0"/>
          </a:p>
        </p:txBody>
      </p:sp>
      <p:sp>
        <p:nvSpPr>
          <p:cNvPr id="12" name="TextBox 11"/>
          <p:cNvSpPr txBox="1"/>
          <p:nvPr/>
        </p:nvSpPr>
        <p:spPr>
          <a:xfrm>
            <a:off x="5342660" y="2625498"/>
            <a:ext cx="1409360" cy="369332"/>
          </a:xfrm>
          <a:prstGeom prst="rect">
            <a:avLst/>
          </a:prstGeom>
          <a:noFill/>
        </p:spPr>
        <p:txBody>
          <a:bodyPr wrap="none" rtlCol="0">
            <a:spAutoFit/>
          </a:bodyPr>
          <a:lstStyle/>
          <a:p>
            <a:r>
              <a:rPr lang="en-GB" dirty="0"/>
              <a:t>final position</a:t>
            </a:r>
            <a:endParaRPr lang="en-US" dirty="0"/>
          </a:p>
        </p:txBody>
      </p:sp>
      <mc:AlternateContent xmlns:mc="http://schemas.openxmlformats.org/markup-compatibility/2006">
        <mc:Choice xmlns:a14="http://schemas.microsoft.com/office/drawing/2010/main" Requires="a14">
          <p:sp>
            <p:nvSpPr>
              <p:cNvPr id="13" name="TextBox 12"/>
              <p:cNvSpPr txBox="1"/>
              <p:nvPr/>
            </p:nvSpPr>
            <p:spPr>
              <a:xfrm>
                <a:off x="2506812" y="1856287"/>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𝐹</m:t>
                          </m:r>
                        </m:e>
                      </m:acc>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2506812" y="1856287"/>
                <a:ext cx="207814" cy="310598"/>
              </a:xfrm>
              <a:prstGeom prst="rect">
                <a:avLst/>
              </a:prstGeom>
              <a:blipFill rotWithShape="1">
                <a:blip r:embed="rId1"/>
                <a:stretch>
                  <a:fillRect l="-225" t="-59" r="-13750" b="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3871007" y="1256975"/>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𝐹</m:t>
                          </m:r>
                        </m:e>
                      </m:acc>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3871007" y="1256975"/>
                <a:ext cx="207814" cy="310598"/>
              </a:xfrm>
              <a:prstGeom prst="rect">
                <a:avLst/>
              </a:prstGeom>
              <a:blipFill rotWithShape="1">
                <a:blip r:embed="rId1"/>
                <a:stretch>
                  <a:fillRect l="-23" t="-100" r="-13952" b="1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6527093" y="1833039"/>
                <a:ext cx="207814"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𝐹</m:t>
                          </m:r>
                        </m:e>
                      </m:acc>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6527093" y="1833039"/>
                <a:ext cx="207814" cy="310598"/>
              </a:xfrm>
              <a:prstGeom prst="rect">
                <a:avLst/>
              </a:prstGeom>
              <a:blipFill rotWithShape="1">
                <a:blip r:embed="rId1"/>
                <a:stretch>
                  <a:fillRect l="-271" t="-138" r="-13704" b="165"/>
                </a:stretch>
              </a:blipFill>
            </p:spPr>
            <p:txBody>
              <a:bodyPr/>
              <a:lstStyle/>
              <a:p>
                <a:r>
                  <a:rPr lang="zh-CN" altLang="en-US">
                    <a:noFill/>
                  </a:rPr>
                  <a:t> </a:t>
                </a:r>
              </a:p>
            </p:txBody>
          </p:sp>
        </mc:Fallback>
      </mc:AlternateContent>
      <p:cxnSp>
        <p:nvCxnSpPr>
          <p:cNvPr id="16" name="Straight Arrow Connector 15"/>
          <p:cNvCxnSpPr/>
          <p:nvPr/>
        </p:nvCxnSpPr>
        <p:spPr>
          <a:xfrm>
            <a:off x="3502757" y="1815189"/>
            <a:ext cx="3682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3484207" y="1938786"/>
                <a:ext cx="31213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3484207" y="1938786"/>
                <a:ext cx="312137" cy="276999"/>
              </a:xfrm>
              <a:prstGeom prst="rect">
                <a:avLst/>
              </a:prstGeom>
              <a:blipFill rotWithShape="1">
                <a:blip r:embed="rId2"/>
                <a:stretch>
                  <a:fillRect l="-191" t="-47" r="-8647" b="97"/>
                </a:stretch>
              </a:blipFill>
            </p:spPr>
            <p:txBody>
              <a:bodyPr/>
              <a:lstStyle/>
              <a:p>
                <a:r>
                  <a:rPr lang="zh-CN" altLang="en-US">
                    <a:noFill/>
                  </a:rPr>
                  <a:t> </a:t>
                </a:r>
              </a:p>
            </p:txBody>
          </p:sp>
        </mc:Fallback>
      </mc:AlternateContent>
      <p:cxnSp>
        <p:nvCxnSpPr>
          <p:cNvPr id="18" name="Straight Arrow Connector 17"/>
          <p:cNvCxnSpPr/>
          <p:nvPr/>
        </p:nvCxnSpPr>
        <p:spPr>
          <a:xfrm flipH="1" flipV="1">
            <a:off x="4654885" y="2215785"/>
            <a:ext cx="687775" cy="12866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158941" y="3565398"/>
            <a:ext cx="1069524" cy="369332"/>
          </a:xfrm>
          <a:prstGeom prst="rect">
            <a:avLst/>
          </a:prstGeom>
          <a:noFill/>
        </p:spPr>
        <p:txBody>
          <a:bodyPr wrap="none" rtlCol="0">
            <a:spAutoFit/>
          </a:bodyPr>
          <a:lstStyle/>
          <a:p>
            <a:r>
              <a:rPr lang="en-GB" dirty="0"/>
              <a:t>trajectory</a:t>
            </a:r>
            <a:endParaRPr lang="en-US" dirty="0"/>
          </a:p>
        </p:txBody>
      </p:sp>
      <p:cxnSp>
        <p:nvCxnSpPr>
          <p:cNvPr id="20" name="Straight Arrow Connector 19"/>
          <p:cNvCxnSpPr/>
          <p:nvPr/>
        </p:nvCxnSpPr>
        <p:spPr>
          <a:xfrm flipV="1">
            <a:off x="2566653" y="2414501"/>
            <a:ext cx="147973" cy="3279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2710669" y="2481111"/>
                <a:ext cx="31213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2710669" y="2481111"/>
                <a:ext cx="312137" cy="276999"/>
              </a:xfrm>
              <a:prstGeom prst="rect">
                <a:avLst/>
              </a:prstGeom>
              <a:blipFill rotWithShape="1">
                <a:blip r:embed="rId2"/>
                <a:stretch>
                  <a:fillRect l="-157" t="-60" r="-8682" b="110"/>
                </a:stretch>
              </a:blipFill>
            </p:spPr>
            <p:txBody>
              <a:bodyPr/>
              <a:lstStyle/>
              <a:p>
                <a:r>
                  <a:rPr lang="zh-CN" altLang="en-US">
                    <a:noFill/>
                  </a:rPr>
                  <a:t> </a:t>
                </a:r>
              </a:p>
            </p:txBody>
          </p:sp>
        </mc:Fallback>
      </mc:AlternateContent>
      <p:cxnSp>
        <p:nvCxnSpPr>
          <p:cNvPr id="22" name="Straight Arrow Connector 21"/>
          <p:cNvCxnSpPr>
            <a:endCxn id="10" idx="0"/>
          </p:cNvCxnSpPr>
          <p:nvPr/>
        </p:nvCxnSpPr>
        <p:spPr>
          <a:xfrm>
            <a:off x="5158941" y="2386189"/>
            <a:ext cx="337181" cy="1530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5568808" y="2276120"/>
                <a:ext cx="31213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5568808" y="2276120"/>
                <a:ext cx="312137" cy="276999"/>
              </a:xfrm>
              <a:prstGeom prst="rect">
                <a:avLst/>
              </a:prstGeom>
              <a:blipFill rotWithShape="1">
                <a:blip r:embed="rId2"/>
                <a:stretch>
                  <a:fillRect l="-158" t="-101" r="-8680" b="1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flipH="1">
                <a:off x="555298" y="4509120"/>
                <a:ext cx="8523233" cy="1976375"/>
              </a:xfrm>
              <a:prstGeom prst="rect">
                <a:avLst/>
              </a:prstGeom>
              <a:noFill/>
            </p:spPr>
            <p:txBody>
              <a:bodyPr wrap="square" rtlCol="0">
                <a:spAutoFit/>
              </a:bodyPr>
              <a:lstStyle/>
              <a:p>
                <a:r>
                  <a:rPr lang="en-GB" sz="2000" dirty="0"/>
                  <a:t>Ex. Describe the infinitesimal work </a:t>
                </a:r>
                <a14:m>
                  <m:oMath xmlns:m="http://schemas.openxmlformats.org/officeDocument/2006/math">
                    <m:r>
                      <a:rPr lang="en-GB" sz="2000" i="1" dirty="0" smtClean="0">
                        <a:latin typeface="Cambria Math" panose="02040503050406030204" pitchFamily="18" charset="0"/>
                      </a:rPr>
                      <m:t>𝑑𝑊</m:t>
                    </m:r>
                  </m:oMath>
                </a14:m>
                <a:r>
                  <a:rPr lang="en-GB" sz="2000" dirty="0"/>
                  <a:t> done on a particle of mass m (i.e. the work by the net force </a:t>
                </a:r>
                <a14:m>
                  <m:oMath xmlns:m="http://schemas.openxmlformats.org/officeDocument/2006/math">
                    <m:acc>
                      <m:accPr>
                        <m:chr m:val="⃗"/>
                        <m:ctrlPr>
                          <a:rPr lang="en-GB" sz="2000" i="1" smtClean="0">
                            <a:latin typeface="Cambria Math" panose="02040503050406030204" pitchFamily="18" charset="0"/>
                          </a:rPr>
                        </m:ctrlPr>
                      </m:accPr>
                      <m:e>
                        <m:r>
                          <a:rPr lang="en-GB" sz="2000" b="0" i="1" smtClean="0">
                            <a:latin typeface="Cambria Math" panose="02040503050406030204" pitchFamily="18" charset="0"/>
                          </a:rPr>
                          <m:t>𝐹</m:t>
                        </m:r>
                      </m:e>
                    </m:acc>
                  </m:oMath>
                </a14:m>
                <a:r>
                  <a:rPr lang="en-GB" sz="2000" dirty="0"/>
                  <a:t>) during its displacement in terms of </a:t>
                </a:r>
                <a14:m>
                  <m:oMath xmlns:m="http://schemas.openxmlformats.org/officeDocument/2006/math">
                    <m:r>
                      <a:rPr lang="en-GB" sz="2000" i="1" dirty="0" smtClean="0">
                        <a:latin typeface="Cambria Math" panose="02040503050406030204" pitchFamily="18" charset="0"/>
                      </a:rPr>
                      <m:t>𝑚</m:t>
                    </m:r>
                  </m:oMath>
                </a14:m>
                <a:r>
                  <a:rPr lang="en-GB" sz="2000" dirty="0"/>
                  <a:t>,its velocity </a:t>
                </a:r>
                <a14:m>
                  <m:oMath xmlns:m="http://schemas.openxmlformats.org/officeDocument/2006/math">
                    <m:r>
                      <a:rPr lang="en-GB" sz="2000" b="0" i="1" smtClean="0">
                        <a:latin typeface="Cambria Math" panose="02040503050406030204" pitchFamily="18" charset="0"/>
                      </a:rPr>
                      <m:t>𝑣</m:t>
                    </m:r>
                  </m:oMath>
                </a14:m>
                <a:r>
                  <a:rPr lang="en-GB" sz="2000" dirty="0"/>
                  <a:t>, and </a:t>
                </a:r>
                <a14:m>
                  <m:oMath xmlns:m="http://schemas.openxmlformats.org/officeDocument/2006/math">
                    <m:r>
                      <a:rPr lang="en-GB" sz="2000" b="0" i="1" smtClean="0">
                        <a:latin typeface="Cambria Math" panose="02040503050406030204" pitchFamily="18" charset="0"/>
                      </a:rPr>
                      <m:t>𝑑𝑣</m:t>
                    </m:r>
                  </m:oMath>
                </a14:m>
                <a:r>
                  <a:rPr lang="en-US" sz="2000" dirty="0"/>
                  <a:t> an infinitesimal change of its velocity. (</a:t>
                </a:r>
                <a:r>
                  <a:rPr lang="en-US" sz="2000" b="1" dirty="0"/>
                  <a:t>5 minutes</a:t>
                </a:r>
                <a:r>
                  <a:rPr lang="en-US" sz="2000" dirty="0"/>
                  <a:t>). </a:t>
                </a:r>
                <a:endParaRPr lang="en-US" sz="2000" dirty="0"/>
              </a:p>
              <a:p>
                <a:r>
                  <a:rPr lang="en-GB" sz="2000" dirty="0"/>
                  <a:t>Then describe the total work </a:t>
                </a:r>
                <a14:m>
                  <m:oMath xmlns:m="http://schemas.openxmlformats.org/officeDocument/2006/math">
                    <m:r>
                      <a:rPr lang="en-GB" sz="2000" i="1" dirty="0" smtClean="0">
                        <a:latin typeface="Cambria Math" panose="02040503050406030204" pitchFamily="18" charset="0"/>
                      </a:rPr>
                      <m:t>𝑊</m:t>
                    </m:r>
                  </m:oMath>
                </a14:m>
                <a:r>
                  <a:rPr lang="en-GB" sz="2000" dirty="0"/>
                  <a:t> on the particle from the initial position and final position, in terms of m, </a:t>
                </a:r>
                <a14:m>
                  <m:oMath xmlns:m="http://schemas.openxmlformats.org/officeDocument/2006/math">
                    <m:sSub>
                      <m:sSubPr>
                        <m:ctrlPr>
                          <a:rPr lang="en-GB" sz="2000" i="1" smtClean="0">
                            <a:latin typeface="Cambria Math" panose="02040503050406030204" pitchFamily="18" charset="0"/>
                          </a:rPr>
                        </m:ctrlPr>
                      </m:sSubPr>
                      <m:e>
                        <m:r>
                          <a:rPr lang="en-GB" sz="2000" b="0" i="1" smtClean="0">
                            <a:latin typeface="Cambria Math" panose="02040503050406030204" pitchFamily="18" charset="0"/>
                          </a:rPr>
                          <m:t>𝑣</m:t>
                        </m:r>
                      </m:e>
                      <m:sub>
                        <m:r>
                          <a:rPr lang="en-GB" sz="2000" b="0" i="1" smtClean="0">
                            <a:latin typeface="Cambria Math" panose="02040503050406030204" pitchFamily="18" charset="0"/>
                          </a:rPr>
                          <m:t>1</m:t>
                        </m:r>
                      </m:sub>
                    </m:sSub>
                  </m:oMath>
                </a14:m>
                <a:r>
                  <a:rPr lang="en-US" sz="2000" dirty="0"/>
                  <a:t> (the velocity of the particle at the initial position) and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𝑣</m:t>
                        </m:r>
                      </m:e>
                      <m:sub>
                        <m:r>
                          <a:rPr lang="en-GB" sz="2000" b="0" i="1" smtClean="0">
                            <a:latin typeface="Cambria Math" panose="02040503050406030204" pitchFamily="18" charset="0"/>
                          </a:rPr>
                          <m:t>2</m:t>
                        </m:r>
                      </m:sub>
                    </m:sSub>
                  </m:oMath>
                </a14:m>
                <a:r>
                  <a:rPr lang="en-US" sz="2000" dirty="0"/>
                  <a:t> (the velocity of the particle at the final position)</a:t>
                </a:r>
                <a:endParaRPr lang="en-US" sz="2000" dirty="0"/>
              </a:p>
            </p:txBody>
          </p:sp>
        </mc:Choice>
        <mc:Fallback>
          <p:sp>
            <p:nvSpPr>
              <p:cNvPr id="24" name="TextBox 23"/>
              <p:cNvSpPr txBox="1">
                <a:spLocks noRot="1" noChangeAspect="1" noMove="1" noResize="1" noEditPoints="1" noAdjustHandles="1" noChangeArrowheads="1" noChangeShapeType="1" noTextEdit="1"/>
              </p:cNvSpPr>
              <p:nvPr/>
            </p:nvSpPr>
            <p:spPr>
              <a:xfrm flipH="1">
                <a:off x="555298" y="4509120"/>
                <a:ext cx="8523233" cy="1976375"/>
              </a:xfrm>
              <a:prstGeom prst="rect">
                <a:avLst/>
              </a:prstGeom>
              <a:blipFill rotWithShape="1">
                <a:blip r:embed="rId3"/>
                <a:stretch>
                  <a:fillRect l="-4" t="-31" r="7" b="12"/>
                </a:stretch>
              </a:blipFill>
            </p:spPr>
            <p:txBody>
              <a:bodyPr/>
              <a:lstStyle/>
              <a:p>
                <a:r>
                  <a:rPr lang="zh-CN" altLang="en-US">
                    <a:noFill/>
                  </a:rPr>
                  <a:t> </a:t>
                </a:r>
              </a:p>
            </p:txBody>
          </p:sp>
        </mc:Fallback>
      </mc:AlternateContent>
      <p:cxnSp>
        <p:nvCxnSpPr>
          <p:cNvPr id="25" name="Straight Arrow Connector 24"/>
          <p:cNvCxnSpPr>
            <a:stCxn id="5" idx="1"/>
          </p:cNvCxnSpPr>
          <p:nvPr/>
        </p:nvCxnSpPr>
        <p:spPr>
          <a:xfrm flipV="1">
            <a:off x="3391683" y="1815189"/>
            <a:ext cx="1263202" cy="2827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4480624" y="1476778"/>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𝑣</m:t>
                          </m:r>
                        </m:e>
                      </m:acc>
                    </m:oMath>
                  </m:oMathPara>
                </a14:m>
                <a:endParaRPr lang="en-US" dirty="0">
                  <a:solidFill>
                    <a:srgbClr val="00B050"/>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4480624" y="1476778"/>
                <a:ext cx="189474" cy="276999"/>
              </a:xfrm>
              <a:prstGeom prst="rect">
                <a:avLst/>
              </a:prstGeom>
              <a:blipFill rotWithShape="1">
                <a:blip r:embed="rId4"/>
                <a:stretch>
                  <a:fillRect l="-34" t="-145" r="-16259" b="-492"/>
                </a:stretch>
              </a:blipFill>
            </p:spPr>
            <p:txBody>
              <a:bodyPr/>
              <a:lstStyle/>
              <a:p>
                <a:r>
                  <a:rPr lang="zh-CN" alt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Slide Number Placeholder 3"/>
          <p:cNvSpPr txBox="1"/>
          <p:nvPr/>
        </p:nvSpPr>
        <p:spPr bwMode="auto">
          <a:xfrm>
            <a:off x="6732588" y="6237288"/>
            <a:ext cx="2133600" cy="412750"/>
          </a:xfrm>
          <a:prstGeom prst="rect">
            <a:avLst/>
          </a:prstGeom>
          <a:noFill/>
          <a:ln w="9525">
            <a:noFill/>
            <a:miter lim="800000"/>
          </a:ln>
          <a:effectLst/>
        </p:spPr>
        <p:txBody>
          <a:bodyPr vert="horz" wrap="square" lIns="91440" tIns="45720" rIns="91440" bIns="45720" numCol="1" anchor="t" anchorCtr="0" compatLnSpc="1"/>
          <a:lstStyle>
            <a:defPPr>
              <a:defRPr lang="zh-CN"/>
            </a:defPPr>
            <a:lvl1pPr algn="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a:lstStyle>
          <a:p>
            <a:fld id="{41A7B2A6-4997-4D6A-A223-B65D77C6B4A9}" type="slidenum">
              <a:rPr lang="en-US" altLang="zh-CN" smtClean="0"/>
            </a:fld>
            <a:endParaRPr lang="en-US" altLang="zh-CN"/>
          </a:p>
        </p:txBody>
      </p:sp>
      <p:sp>
        <p:nvSpPr>
          <p:cNvPr id="6" name="Freeform 5"/>
          <p:cNvSpPr/>
          <p:nvPr/>
        </p:nvSpPr>
        <p:spPr bwMode="auto">
          <a:xfrm>
            <a:off x="5724128" y="895362"/>
            <a:ext cx="1355725" cy="2736850"/>
          </a:xfrm>
          <a:custGeom>
            <a:avLst/>
            <a:gdLst>
              <a:gd name="T0" fmla="*/ 267136563 w 854"/>
              <a:gd name="T1" fmla="*/ 2147483646 h 2268"/>
              <a:gd name="T2" fmla="*/ 267136563 w 854"/>
              <a:gd name="T3" fmla="*/ 2147483646 h 2268"/>
              <a:gd name="T4" fmla="*/ 1867436575 w 854"/>
              <a:gd name="T5" fmla="*/ 1057189163 h 2268"/>
              <a:gd name="T6" fmla="*/ 1980842813 w 854"/>
              <a:gd name="T7" fmla="*/ 0 h 22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54" h="2268">
                <a:moveTo>
                  <a:pt x="106" y="2268"/>
                </a:moveTo>
                <a:cubicBezTo>
                  <a:pt x="53" y="2033"/>
                  <a:pt x="0" y="1799"/>
                  <a:pt x="106" y="1542"/>
                </a:cubicBezTo>
                <a:cubicBezTo>
                  <a:pt x="212" y="1285"/>
                  <a:pt x="628" y="983"/>
                  <a:pt x="741" y="726"/>
                </a:cubicBezTo>
                <a:cubicBezTo>
                  <a:pt x="854" y="469"/>
                  <a:pt x="820" y="234"/>
                  <a:pt x="786" y="0"/>
                </a:cubicBez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sp>
        <p:nvSpPr>
          <p:cNvPr id="7" name="Oval 6"/>
          <p:cNvSpPr>
            <a:spLocks noChangeArrowheads="1"/>
          </p:cNvSpPr>
          <p:nvPr/>
        </p:nvSpPr>
        <p:spPr bwMode="auto">
          <a:xfrm>
            <a:off x="6888758" y="1671128"/>
            <a:ext cx="71438" cy="71437"/>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pPr algn="ctr" eaLnBrk="1" hangingPunct="1">
              <a:spcBef>
                <a:spcPct val="0"/>
              </a:spcBef>
              <a:buClrTx/>
              <a:buSzTx/>
              <a:buFontTx/>
              <a:buNone/>
            </a:pPr>
            <a:endParaRPr lang="zh-CN" altLang="en-US" sz="1800">
              <a:ea typeface="楷体_GB2312" pitchFamily="49" charset="-122"/>
            </a:endParaRPr>
          </a:p>
        </p:txBody>
      </p:sp>
      <p:sp>
        <p:nvSpPr>
          <p:cNvPr id="8" name="Line 177"/>
          <p:cNvSpPr>
            <a:spLocks noChangeShapeType="1"/>
          </p:cNvSpPr>
          <p:nvPr/>
        </p:nvSpPr>
        <p:spPr bwMode="auto">
          <a:xfrm flipV="1">
            <a:off x="6960196" y="1166303"/>
            <a:ext cx="144462" cy="53975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sp>
        <p:nvSpPr>
          <p:cNvPr id="9" name="Line 175"/>
          <p:cNvSpPr>
            <a:spLocks noChangeShapeType="1"/>
          </p:cNvSpPr>
          <p:nvPr/>
        </p:nvSpPr>
        <p:spPr bwMode="auto">
          <a:xfrm flipH="1" flipV="1">
            <a:off x="5641578" y="2693999"/>
            <a:ext cx="142875" cy="649288"/>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sp>
        <p:nvSpPr>
          <p:cNvPr id="12" name="Line 182"/>
          <p:cNvSpPr>
            <a:spLocks noChangeShapeType="1"/>
          </p:cNvSpPr>
          <p:nvPr/>
        </p:nvSpPr>
        <p:spPr bwMode="auto">
          <a:xfrm>
            <a:off x="6214665" y="2408249"/>
            <a:ext cx="936625" cy="0"/>
          </a:xfrm>
          <a:prstGeom prst="line">
            <a:avLst/>
          </a:prstGeom>
          <a:noFill/>
          <a:ln w="28575">
            <a:solidFill>
              <a:srgbClr val="FF00FF"/>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pic>
        <p:nvPicPr>
          <p:cNvPr id="13"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75028" y="2384437"/>
            <a:ext cx="393700"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 name="Line 184"/>
          <p:cNvSpPr>
            <a:spLocks noChangeShapeType="1"/>
          </p:cNvSpPr>
          <p:nvPr/>
        </p:nvSpPr>
        <p:spPr bwMode="auto">
          <a:xfrm flipV="1">
            <a:off x="6214665" y="2047887"/>
            <a:ext cx="360363" cy="360362"/>
          </a:xfrm>
          <a:prstGeom prst="line">
            <a:avLst/>
          </a:prstGeom>
          <a:noFill/>
          <a:ln w="28575">
            <a:solidFill>
              <a:srgbClr val="00FF00"/>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sp>
        <p:nvSpPr>
          <p:cNvPr id="16" name="Freeform 15"/>
          <p:cNvSpPr/>
          <p:nvPr/>
        </p:nvSpPr>
        <p:spPr bwMode="auto">
          <a:xfrm>
            <a:off x="6359128" y="2263787"/>
            <a:ext cx="73025" cy="144462"/>
          </a:xfrm>
          <a:custGeom>
            <a:avLst/>
            <a:gdLst>
              <a:gd name="T0" fmla="*/ 0 w 46"/>
              <a:gd name="T1" fmla="*/ 0 h 91"/>
              <a:gd name="T2" fmla="*/ 115927188 w 46"/>
              <a:gd name="T3" fmla="*/ 113405845 h 91"/>
              <a:gd name="T4" fmla="*/ 0 w 46"/>
              <a:gd name="T5" fmla="*/ 229332631 h 91"/>
              <a:gd name="T6" fmla="*/ 0 60000 65536"/>
              <a:gd name="T7" fmla="*/ 0 60000 65536"/>
              <a:gd name="T8" fmla="*/ 0 60000 65536"/>
            </a:gdLst>
            <a:ahLst/>
            <a:cxnLst>
              <a:cxn ang="T6">
                <a:pos x="T0" y="T1"/>
              </a:cxn>
              <a:cxn ang="T7">
                <a:pos x="T2" y="T3"/>
              </a:cxn>
              <a:cxn ang="T8">
                <a:pos x="T4" y="T5"/>
              </a:cxn>
            </a:cxnLst>
            <a:rect l="0" t="0" r="r" b="b"/>
            <a:pathLst>
              <a:path w="46" h="91">
                <a:moveTo>
                  <a:pt x="0" y="0"/>
                </a:moveTo>
                <a:cubicBezTo>
                  <a:pt x="23" y="15"/>
                  <a:pt x="46" y="30"/>
                  <a:pt x="46" y="45"/>
                </a:cubicBezTo>
                <a:cubicBezTo>
                  <a:pt x="46" y="60"/>
                  <a:pt x="23" y="75"/>
                  <a:pt x="0" y="91"/>
                </a:cubicBezTo>
              </a:path>
            </a:pathLst>
          </a:custGeom>
          <a:noFill/>
          <a:ln w="28575">
            <a:solidFill>
              <a:srgbClr val="00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pic>
        <p:nvPicPr>
          <p:cNvPr id="17"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2153" y="2119324"/>
            <a:ext cx="257175"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 name="Oval 17"/>
          <p:cNvSpPr>
            <a:spLocks noChangeArrowheads="1"/>
          </p:cNvSpPr>
          <p:nvPr/>
        </p:nvSpPr>
        <p:spPr bwMode="auto">
          <a:xfrm>
            <a:off x="6216253" y="2335224"/>
            <a:ext cx="71437" cy="71438"/>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pPr algn="ctr" eaLnBrk="1" hangingPunct="1">
              <a:spcBef>
                <a:spcPct val="0"/>
              </a:spcBef>
              <a:buClrTx/>
              <a:buSzTx/>
              <a:buFontTx/>
              <a:buNone/>
            </a:pPr>
            <a:endParaRPr lang="zh-CN" altLang="en-US" sz="1800">
              <a:ea typeface="楷体_GB2312" pitchFamily="49" charset="-122"/>
            </a:endParaRPr>
          </a:p>
        </p:txBody>
      </p:sp>
      <mc:AlternateContent xmlns:mc="http://schemas.openxmlformats.org/markup-compatibility/2006">
        <mc:Choice xmlns:a14="http://schemas.microsoft.com/office/drawing/2010/main" Requires="a14">
          <p:sp>
            <p:nvSpPr>
              <p:cNvPr id="19" name="TextBox 18"/>
              <p:cNvSpPr txBox="1"/>
              <p:nvPr/>
            </p:nvSpPr>
            <p:spPr>
              <a:xfrm>
                <a:off x="7139384" y="1419801"/>
                <a:ext cx="2878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2</m:t>
                          </m:r>
                        </m:sub>
                      </m:sSub>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7139384" y="1419801"/>
                <a:ext cx="287835" cy="276999"/>
              </a:xfrm>
              <a:prstGeom prst="rect">
                <a:avLst/>
              </a:prstGeom>
              <a:blipFill rotWithShape="1">
                <a:blip r:embed="rId3"/>
                <a:stretch>
                  <a:fillRect l="-27" t="-208" r="-11602" b="-4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5441615" y="3557032"/>
                <a:ext cx="28251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1</m:t>
                          </m:r>
                        </m:sub>
                      </m:sSub>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5441615" y="3557032"/>
                <a:ext cx="282513" cy="276999"/>
              </a:xfrm>
              <a:prstGeom prst="rect">
                <a:avLst/>
              </a:prstGeom>
              <a:blipFill rotWithShape="1">
                <a:blip r:embed="rId4"/>
                <a:stretch>
                  <a:fillRect l="-106" t="-143" r="-12728" b="-49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891059" y="836712"/>
                <a:ext cx="2425279" cy="62132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𝑑</m:t>
                      </m:r>
                      <m:r>
                        <a:rPr lang="en-GB" sz="3600" b="0" i="1" smtClean="0">
                          <a:latin typeface="Cambria Math" panose="02040503050406030204" pitchFamily="18" charset="0"/>
                        </a:rPr>
                        <m:t>𝑊</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𝐹</m:t>
                          </m:r>
                        </m:e>
                      </m:acc>
                      <m:r>
                        <a:rPr lang="en-US" sz="3600" b="0" i="1" smtClean="0">
                          <a:latin typeface="Cambria Math" panose="02040503050406030204" pitchFamily="18" charset="0"/>
                        </a:rPr>
                        <m:t>.</m:t>
                      </m:r>
                      <m:r>
                        <a:rPr lang="en-GB" sz="3600" b="0" i="1" smtClean="0">
                          <a:latin typeface="Cambria Math" panose="02040503050406030204" pitchFamily="18" charset="0"/>
                        </a:rPr>
                        <m:t>𝑑</m:t>
                      </m:r>
                      <m:acc>
                        <m:accPr>
                          <m:chr m:val="⃗"/>
                          <m:ctrlPr>
                            <a:rPr lang="en-US" sz="3600" b="0" i="1" smtClean="0">
                              <a:latin typeface="Cambria Math" panose="02040503050406030204" pitchFamily="18" charset="0"/>
                            </a:rPr>
                          </m:ctrlPr>
                        </m:accPr>
                        <m:e>
                          <m:r>
                            <a:rPr lang="en-GB" sz="3600" b="0" i="1" smtClean="0">
                              <a:latin typeface="Cambria Math" panose="02040503050406030204" pitchFamily="18" charset="0"/>
                            </a:rPr>
                            <m:t>𝑟</m:t>
                          </m:r>
                        </m:e>
                      </m:acc>
                    </m:oMath>
                  </m:oMathPara>
                </a14:m>
                <a:endParaRPr lang="en-US" sz="3600" dirty="0"/>
              </a:p>
            </p:txBody>
          </p:sp>
        </mc:Choice>
        <mc:Fallback>
          <p:sp>
            <p:nvSpPr>
              <p:cNvPr id="21" name="TextBox 20"/>
              <p:cNvSpPr txBox="1">
                <a:spLocks noRot="1" noChangeAspect="1" noMove="1" noResize="1" noEditPoints="1" noAdjustHandles="1" noChangeArrowheads="1" noChangeShapeType="1" noTextEdit="1"/>
              </p:cNvSpPr>
              <p:nvPr/>
            </p:nvSpPr>
            <p:spPr>
              <a:xfrm>
                <a:off x="891059" y="836712"/>
                <a:ext cx="2425279" cy="621324"/>
              </a:xfrm>
              <a:prstGeom prst="rect">
                <a:avLst/>
              </a:prstGeom>
              <a:blipFill rotWithShape="1">
                <a:blip r:embed="rId5"/>
                <a:stretch>
                  <a:fillRect l="-6" t="-67" r="-1163" b="12"/>
                </a:stretch>
              </a:blipFill>
            </p:spPr>
            <p:txBody>
              <a:bodyPr/>
              <a:lstStyle/>
              <a:p>
                <a:r>
                  <a:rPr lang="zh-CN" altLang="en-US">
                    <a:noFill/>
                  </a:rPr>
                  <a:t> </a:t>
                </a:r>
              </a:p>
            </p:txBody>
          </p:sp>
        </mc:Fallback>
      </mc:AlternateContent>
      <p:cxnSp>
        <p:nvCxnSpPr>
          <p:cNvPr id="22" name="Straight Arrow Connector 21"/>
          <p:cNvCxnSpPr/>
          <p:nvPr/>
        </p:nvCxnSpPr>
        <p:spPr>
          <a:xfrm flipH="1" flipV="1">
            <a:off x="2267744" y="1558300"/>
            <a:ext cx="72008" cy="489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123728" y="2115355"/>
            <a:ext cx="2428870" cy="369332"/>
          </a:xfrm>
          <a:prstGeom prst="rect">
            <a:avLst/>
          </a:prstGeom>
          <a:noFill/>
        </p:spPr>
        <p:txBody>
          <a:bodyPr wrap="none" rtlCol="0">
            <a:spAutoFit/>
          </a:bodyPr>
          <a:lstStyle/>
          <a:p>
            <a:r>
              <a:rPr lang="en-US" dirty="0"/>
              <a:t>Net force on the particle</a:t>
            </a:r>
            <a:endParaRPr lang="en-US" dirty="0"/>
          </a:p>
        </p:txBody>
      </p:sp>
      <mc:AlternateContent xmlns:mc="http://schemas.openxmlformats.org/markup-compatibility/2006">
        <mc:Choice xmlns:a14="http://schemas.microsoft.com/office/drawing/2010/main" Requires="a14">
          <p:sp>
            <p:nvSpPr>
              <p:cNvPr id="25" name="TextBox 24"/>
              <p:cNvSpPr txBox="1"/>
              <p:nvPr/>
            </p:nvSpPr>
            <p:spPr>
              <a:xfrm>
                <a:off x="866237" y="2475197"/>
                <a:ext cx="2787110"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𝑑</m:t>
                      </m:r>
                      <m:r>
                        <a:rPr lang="en-GB" sz="3600" b="0" i="1" smtClean="0">
                          <a:latin typeface="Cambria Math" panose="02040503050406030204" pitchFamily="18" charset="0"/>
                        </a:rPr>
                        <m:t>𝑊</m:t>
                      </m:r>
                      <m:r>
                        <a:rPr lang="en-US" sz="3600" b="0" i="1" smtClean="0">
                          <a:latin typeface="Cambria Math" panose="02040503050406030204" pitchFamily="18" charset="0"/>
                        </a:rPr>
                        <m:t>=</m:t>
                      </m:r>
                      <m:r>
                        <a:rPr lang="en-US" sz="3600" b="0" i="1" smtClean="0">
                          <a:latin typeface="Cambria Math" panose="02040503050406030204" pitchFamily="18" charset="0"/>
                        </a:rPr>
                        <m:t>𝑚</m:t>
                      </m:r>
                      <m:acc>
                        <m:accPr>
                          <m:chr m:val="⃗"/>
                          <m:ctrlPr>
                            <a:rPr lang="en-US" sz="3600" b="0" i="1" smtClean="0">
                              <a:latin typeface="Cambria Math" panose="02040503050406030204" pitchFamily="18" charset="0"/>
                            </a:rPr>
                          </m:ctrlPr>
                        </m:accPr>
                        <m:e>
                          <m:r>
                            <a:rPr lang="en-GB" sz="3600" b="0" i="1" smtClean="0">
                              <a:latin typeface="Cambria Math" panose="02040503050406030204" pitchFamily="18" charset="0"/>
                            </a:rPr>
                            <m:t>𝑎</m:t>
                          </m:r>
                        </m:e>
                      </m:acc>
                      <m:r>
                        <a:rPr lang="en-US" sz="3600" b="0" i="1" smtClean="0">
                          <a:latin typeface="Cambria Math" panose="02040503050406030204" pitchFamily="18" charset="0"/>
                        </a:rPr>
                        <m:t>.</m:t>
                      </m:r>
                      <m:r>
                        <a:rPr lang="en-GB" sz="3600" b="0" i="1" smtClean="0">
                          <a:latin typeface="Cambria Math" panose="02040503050406030204" pitchFamily="18" charset="0"/>
                        </a:rPr>
                        <m:t>𝑑</m:t>
                      </m:r>
                      <m:acc>
                        <m:accPr>
                          <m:chr m:val="⃗"/>
                          <m:ctrlPr>
                            <a:rPr lang="en-US" sz="3600" b="0" i="1" smtClean="0">
                              <a:latin typeface="Cambria Math" panose="02040503050406030204" pitchFamily="18" charset="0"/>
                            </a:rPr>
                          </m:ctrlPr>
                        </m:accPr>
                        <m:e>
                          <m:r>
                            <a:rPr lang="en-GB" sz="3600" b="0" i="1" smtClean="0">
                              <a:latin typeface="Cambria Math" panose="02040503050406030204" pitchFamily="18" charset="0"/>
                            </a:rPr>
                            <m:t>𝑟</m:t>
                          </m:r>
                        </m:e>
                      </m:acc>
                    </m:oMath>
                  </m:oMathPara>
                </a14:m>
                <a:endParaRPr lang="en-US" sz="3600" dirty="0"/>
              </a:p>
            </p:txBody>
          </p:sp>
        </mc:Choice>
        <mc:Fallback>
          <p:sp>
            <p:nvSpPr>
              <p:cNvPr id="25" name="TextBox 24"/>
              <p:cNvSpPr txBox="1">
                <a:spLocks noRot="1" noChangeAspect="1" noMove="1" noResize="1" noEditPoints="1" noAdjustHandles="1" noChangeArrowheads="1" noChangeShapeType="1" noTextEdit="1"/>
              </p:cNvSpPr>
              <p:nvPr/>
            </p:nvSpPr>
            <p:spPr>
              <a:xfrm>
                <a:off x="866237" y="2475197"/>
                <a:ext cx="2787110" cy="553998"/>
              </a:xfrm>
              <a:prstGeom prst="rect">
                <a:avLst/>
              </a:prstGeom>
              <a:blipFill rotWithShape="1">
                <a:blip r:embed="rId6"/>
                <a:stretch>
                  <a:fillRect l="-3" t="-109" r="-973" b="-7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5971430" y="1964964"/>
                <a:ext cx="31213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5971430" y="1964964"/>
                <a:ext cx="312137" cy="276999"/>
              </a:xfrm>
              <a:prstGeom prst="rect">
                <a:avLst/>
              </a:prstGeom>
              <a:blipFill rotWithShape="1">
                <a:blip r:embed="rId7"/>
                <a:stretch>
                  <a:fillRect l="-168" t="-99" r="-8670" b="149"/>
                </a:stretch>
              </a:blipFill>
            </p:spPr>
            <p:txBody>
              <a:bodyPr/>
              <a:lstStyle/>
              <a:p>
                <a:r>
                  <a:rPr lang="zh-CN" altLang="en-US">
                    <a:noFill/>
                  </a:rPr>
                  <a:t> </a:t>
                </a:r>
              </a:p>
            </p:txBody>
          </p:sp>
        </mc:Fallback>
      </mc:AlternateContent>
      <p:sp>
        <p:nvSpPr>
          <p:cNvPr id="35" name="Title 1"/>
          <p:cNvSpPr>
            <a:spLocks noGrp="1"/>
          </p:cNvSpPr>
          <p:nvPr>
            <p:ph type="title"/>
          </p:nvPr>
        </p:nvSpPr>
        <p:spPr>
          <a:xfrm>
            <a:off x="555298" y="-133732"/>
            <a:ext cx="8229600" cy="1143000"/>
          </a:xfrm>
        </p:spPr>
        <p:txBody>
          <a:bodyPr/>
          <a:lstStyle/>
          <a:p>
            <a:r>
              <a:rPr lang="en-GB" dirty="0"/>
              <a:t>Introduction </a:t>
            </a:r>
            <a:endParaRPr lang="en-US" dirty="0"/>
          </a:p>
        </p:txBody>
      </p:sp>
      <p:sp>
        <p:nvSpPr>
          <p:cNvPr id="33" name="Oval 32"/>
          <p:cNvSpPr>
            <a:spLocks noChangeArrowheads="1"/>
          </p:cNvSpPr>
          <p:nvPr/>
        </p:nvSpPr>
        <p:spPr bwMode="auto">
          <a:xfrm>
            <a:off x="5796136" y="3356992"/>
            <a:ext cx="71437" cy="71437"/>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pPr algn="ctr" eaLnBrk="1" hangingPunct="1">
              <a:spcBef>
                <a:spcPct val="0"/>
              </a:spcBef>
              <a:buClrTx/>
              <a:buSzTx/>
              <a:buFontTx/>
              <a:buNone/>
            </a:pPr>
            <a:endParaRPr lang="zh-CN" altLang="en-US" sz="1800">
              <a:ea typeface="楷体_GB2312"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Slide Number Placeholder 3"/>
          <p:cNvSpPr txBox="1"/>
          <p:nvPr/>
        </p:nvSpPr>
        <p:spPr bwMode="auto">
          <a:xfrm>
            <a:off x="6732588" y="6237288"/>
            <a:ext cx="2133600" cy="412750"/>
          </a:xfrm>
          <a:prstGeom prst="rect">
            <a:avLst/>
          </a:prstGeom>
          <a:noFill/>
          <a:ln w="9525">
            <a:noFill/>
            <a:miter lim="800000"/>
          </a:ln>
          <a:effectLst/>
        </p:spPr>
        <p:txBody>
          <a:bodyPr vert="horz" wrap="square" lIns="91440" tIns="45720" rIns="91440" bIns="45720" numCol="1" anchor="t" anchorCtr="0" compatLnSpc="1"/>
          <a:lstStyle>
            <a:defPPr>
              <a:defRPr lang="zh-CN"/>
            </a:defPPr>
            <a:lvl1pPr algn="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a:lstStyle>
          <a:p>
            <a:fld id="{41A7B2A6-4997-4D6A-A223-B65D77C6B4A9}" type="slidenum">
              <a:rPr lang="en-US" altLang="zh-CN" smtClean="0"/>
            </a:fld>
            <a:endParaRPr lang="en-US" altLang="zh-CN"/>
          </a:p>
        </p:txBody>
      </p:sp>
      <p:sp>
        <p:nvSpPr>
          <p:cNvPr id="6" name="Freeform 5"/>
          <p:cNvSpPr/>
          <p:nvPr/>
        </p:nvSpPr>
        <p:spPr bwMode="auto">
          <a:xfrm>
            <a:off x="5724128" y="895362"/>
            <a:ext cx="1355725" cy="2736850"/>
          </a:xfrm>
          <a:custGeom>
            <a:avLst/>
            <a:gdLst>
              <a:gd name="T0" fmla="*/ 267136563 w 854"/>
              <a:gd name="T1" fmla="*/ 2147483646 h 2268"/>
              <a:gd name="T2" fmla="*/ 267136563 w 854"/>
              <a:gd name="T3" fmla="*/ 2147483646 h 2268"/>
              <a:gd name="T4" fmla="*/ 1867436575 w 854"/>
              <a:gd name="T5" fmla="*/ 1057189163 h 2268"/>
              <a:gd name="T6" fmla="*/ 1980842813 w 854"/>
              <a:gd name="T7" fmla="*/ 0 h 22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54" h="2268">
                <a:moveTo>
                  <a:pt x="106" y="2268"/>
                </a:moveTo>
                <a:cubicBezTo>
                  <a:pt x="53" y="2033"/>
                  <a:pt x="0" y="1799"/>
                  <a:pt x="106" y="1542"/>
                </a:cubicBezTo>
                <a:cubicBezTo>
                  <a:pt x="212" y="1285"/>
                  <a:pt x="628" y="983"/>
                  <a:pt x="741" y="726"/>
                </a:cubicBezTo>
                <a:cubicBezTo>
                  <a:pt x="854" y="469"/>
                  <a:pt x="820" y="234"/>
                  <a:pt x="786" y="0"/>
                </a:cubicBez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sp>
        <p:nvSpPr>
          <p:cNvPr id="7" name="Oval 6"/>
          <p:cNvSpPr>
            <a:spLocks noChangeArrowheads="1"/>
          </p:cNvSpPr>
          <p:nvPr/>
        </p:nvSpPr>
        <p:spPr bwMode="auto">
          <a:xfrm>
            <a:off x="6888758" y="1671128"/>
            <a:ext cx="71438" cy="71437"/>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pPr algn="ctr" eaLnBrk="1" hangingPunct="1">
              <a:spcBef>
                <a:spcPct val="0"/>
              </a:spcBef>
              <a:buClrTx/>
              <a:buSzTx/>
              <a:buFontTx/>
              <a:buNone/>
            </a:pPr>
            <a:endParaRPr lang="zh-CN" altLang="en-US" sz="1800">
              <a:ea typeface="楷体_GB2312" pitchFamily="49" charset="-122"/>
            </a:endParaRPr>
          </a:p>
        </p:txBody>
      </p:sp>
      <p:sp>
        <p:nvSpPr>
          <p:cNvPr id="8" name="Line 177"/>
          <p:cNvSpPr>
            <a:spLocks noChangeShapeType="1"/>
          </p:cNvSpPr>
          <p:nvPr/>
        </p:nvSpPr>
        <p:spPr bwMode="auto">
          <a:xfrm flipV="1">
            <a:off x="6960196" y="1166303"/>
            <a:ext cx="144462" cy="53975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sp>
        <p:nvSpPr>
          <p:cNvPr id="9" name="Line 175"/>
          <p:cNvSpPr>
            <a:spLocks noChangeShapeType="1"/>
          </p:cNvSpPr>
          <p:nvPr/>
        </p:nvSpPr>
        <p:spPr bwMode="auto">
          <a:xfrm flipH="1" flipV="1">
            <a:off x="5641578" y="2693999"/>
            <a:ext cx="142875" cy="649288"/>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sp>
        <p:nvSpPr>
          <p:cNvPr id="12" name="Line 182"/>
          <p:cNvSpPr>
            <a:spLocks noChangeShapeType="1"/>
          </p:cNvSpPr>
          <p:nvPr/>
        </p:nvSpPr>
        <p:spPr bwMode="auto">
          <a:xfrm>
            <a:off x="6214665" y="2408249"/>
            <a:ext cx="936625" cy="0"/>
          </a:xfrm>
          <a:prstGeom prst="line">
            <a:avLst/>
          </a:prstGeom>
          <a:noFill/>
          <a:ln w="28575">
            <a:solidFill>
              <a:srgbClr val="FF00FF"/>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pic>
        <p:nvPicPr>
          <p:cNvPr id="13"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75028" y="2384437"/>
            <a:ext cx="393700"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 name="Line 184"/>
          <p:cNvSpPr>
            <a:spLocks noChangeShapeType="1"/>
          </p:cNvSpPr>
          <p:nvPr/>
        </p:nvSpPr>
        <p:spPr bwMode="auto">
          <a:xfrm flipV="1">
            <a:off x="6214665" y="2047887"/>
            <a:ext cx="360363" cy="360362"/>
          </a:xfrm>
          <a:prstGeom prst="line">
            <a:avLst/>
          </a:prstGeom>
          <a:noFill/>
          <a:ln w="28575">
            <a:solidFill>
              <a:srgbClr val="00FF00"/>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sp>
        <p:nvSpPr>
          <p:cNvPr id="16" name="Freeform 15"/>
          <p:cNvSpPr/>
          <p:nvPr/>
        </p:nvSpPr>
        <p:spPr bwMode="auto">
          <a:xfrm>
            <a:off x="6359128" y="2263787"/>
            <a:ext cx="73025" cy="144462"/>
          </a:xfrm>
          <a:custGeom>
            <a:avLst/>
            <a:gdLst>
              <a:gd name="T0" fmla="*/ 0 w 46"/>
              <a:gd name="T1" fmla="*/ 0 h 91"/>
              <a:gd name="T2" fmla="*/ 115927188 w 46"/>
              <a:gd name="T3" fmla="*/ 113405845 h 91"/>
              <a:gd name="T4" fmla="*/ 0 w 46"/>
              <a:gd name="T5" fmla="*/ 229332631 h 91"/>
              <a:gd name="T6" fmla="*/ 0 60000 65536"/>
              <a:gd name="T7" fmla="*/ 0 60000 65536"/>
              <a:gd name="T8" fmla="*/ 0 60000 65536"/>
            </a:gdLst>
            <a:ahLst/>
            <a:cxnLst>
              <a:cxn ang="T6">
                <a:pos x="T0" y="T1"/>
              </a:cxn>
              <a:cxn ang="T7">
                <a:pos x="T2" y="T3"/>
              </a:cxn>
              <a:cxn ang="T8">
                <a:pos x="T4" y="T5"/>
              </a:cxn>
            </a:cxnLst>
            <a:rect l="0" t="0" r="r" b="b"/>
            <a:pathLst>
              <a:path w="46" h="91">
                <a:moveTo>
                  <a:pt x="0" y="0"/>
                </a:moveTo>
                <a:cubicBezTo>
                  <a:pt x="23" y="15"/>
                  <a:pt x="46" y="30"/>
                  <a:pt x="46" y="45"/>
                </a:cubicBezTo>
                <a:cubicBezTo>
                  <a:pt x="46" y="60"/>
                  <a:pt x="23" y="75"/>
                  <a:pt x="0" y="91"/>
                </a:cubicBezTo>
              </a:path>
            </a:pathLst>
          </a:custGeom>
          <a:noFill/>
          <a:ln w="28575">
            <a:solidFill>
              <a:srgbClr val="00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pic>
        <p:nvPicPr>
          <p:cNvPr id="17"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2153" y="2119324"/>
            <a:ext cx="257175"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 name="Oval 17"/>
          <p:cNvSpPr>
            <a:spLocks noChangeArrowheads="1"/>
          </p:cNvSpPr>
          <p:nvPr/>
        </p:nvSpPr>
        <p:spPr bwMode="auto">
          <a:xfrm>
            <a:off x="6216253" y="2335224"/>
            <a:ext cx="71437" cy="71438"/>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pPr algn="ctr" eaLnBrk="1" hangingPunct="1">
              <a:spcBef>
                <a:spcPct val="0"/>
              </a:spcBef>
              <a:buClrTx/>
              <a:buSzTx/>
              <a:buFontTx/>
              <a:buNone/>
            </a:pPr>
            <a:endParaRPr lang="zh-CN" altLang="en-US" sz="1800">
              <a:ea typeface="楷体_GB2312" pitchFamily="49" charset="-122"/>
            </a:endParaRPr>
          </a:p>
        </p:txBody>
      </p:sp>
      <mc:AlternateContent xmlns:mc="http://schemas.openxmlformats.org/markup-compatibility/2006">
        <mc:Choice xmlns:a14="http://schemas.microsoft.com/office/drawing/2010/main" Requires="a14">
          <p:sp>
            <p:nvSpPr>
              <p:cNvPr id="19" name="TextBox 18"/>
              <p:cNvSpPr txBox="1"/>
              <p:nvPr/>
            </p:nvSpPr>
            <p:spPr>
              <a:xfrm>
                <a:off x="7139384" y="1419801"/>
                <a:ext cx="2878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2</m:t>
                          </m:r>
                        </m:sub>
                      </m:sSub>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7139384" y="1419801"/>
                <a:ext cx="287835" cy="276999"/>
              </a:xfrm>
              <a:prstGeom prst="rect">
                <a:avLst/>
              </a:prstGeom>
              <a:blipFill rotWithShape="1">
                <a:blip r:embed="rId3"/>
                <a:stretch>
                  <a:fillRect l="-27" t="-208" r="-11602" b="-4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5441615" y="3557032"/>
                <a:ext cx="28251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1</m:t>
                          </m:r>
                        </m:sub>
                      </m:sSub>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5441615" y="3557032"/>
                <a:ext cx="282513" cy="276999"/>
              </a:xfrm>
              <a:prstGeom prst="rect">
                <a:avLst/>
              </a:prstGeom>
              <a:blipFill rotWithShape="1">
                <a:blip r:embed="rId4"/>
                <a:stretch>
                  <a:fillRect l="-106" t="-143" r="-12728" b="-49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891059" y="836712"/>
                <a:ext cx="2425279" cy="62132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𝑑</m:t>
                      </m:r>
                      <m:r>
                        <a:rPr lang="en-GB" sz="3600" b="0" i="1" smtClean="0">
                          <a:latin typeface="Cambria Math" panose="02040503050406030204" pitchFamily="18" charset="0"/>
                        </a:rPr>
                        <m:t>𝑊</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𝐹</m:t>
                          </m:r>
                        </m:e>
                      </m:acc>
                      <m:r>
                        <a:rPr lang="en-US" sz="3600" b="0" i="1" smtClean="0">
                          <a:latin typeface="Cambria Math" panose="02040503050406030204" pitchFamily="18" charset="0"/>
                        </a:rPr>
                        <m:t>.</m:t>
                      </m:r>
                      <m:r>
                        <a:rPr lang="en-GB" sz="3600" b="0" i="1" smtClean="0">
                          <a:latin typeface="Cambria Math" panose="02040503050406030204" pitchFamily="18" charset="0"/>
                        </a:rPr>
                        <m:t>𝑑</m:t>
                      </m:r>
                      <m:acc>
                        <m:accPr>
                          <m:chr m:val="⃗"/>
                          <m:ctrlPr>
                            <a:rPr lang="en-US" sz="3600" b="0" i="1" smtClean="0">
                              <a:latin typeface="Cambria Math" panose="02040503050406030204" pitchFamily="18" charset="0"/>
                            </a:rPr>
                          </m:ctrlPr>
                        </m:accPr>
                        <m:e>
                          <m:r>
                            <a:rPr lang="en-GB" sz="3600" b="0" i="1" smtClean="0">
                              <a:latin typeface="Cambria Math" panose="02040503050406030204" pitchFamily="18" charset="0"/>
                            </a:rPr>
                            <m:t>𝑟</m:t>
                          </m:r>
                        </m:e>
                      </m:acc>
                    </m:oMath>
                  </m:oMathPara>
                </a14:m>
                <a:endParaRPr lang="en-US" sz="3600" dirty="0"/>
              </a:p>
            </p:txBody>
          </p:sp>
        </mc:Choice>
        <mc:Fallback>
          <p:sp>
            <p:nvSpPr>
              <p:cNvPr id="21" name="TextBox 20"/>
              <p:cNvSpPr txBox="1">
                <a:spLocks noRot="1" noChangeAspect="1" noMove="1" noResize="1" noEditPoints="1" noAdjustHandles="1" noChangeArrowheads="1" noChangeShapeType="1" noTextEdit="1"/>
              </p:cNvSpPr>
              <p:nvPr/>
            </p:nvSpPr>
            <p:spPr>
              <a:xfrm>
                <a:off x="891059" y="836712"/>
                <a:ext cx="2425279" cy="621324"/>
              </a:xfrm>
              <a:prstGeom prst="rect">
                <a:avLst/>
              </a:prstGeom>
              <a:blipFill rotWithShape="1">
                <a:blip r:embed="rId5"/>
                <a:stretch>
                  <a:fillRect l="-6" t="-67" r="-1163" b="12"/>
                </a:stretch>
              </a:blipFill>
            </p:spPr>
            <p:txBody>
              <a:bodyPr/>
              <a:lstStyle/>
              <a:p>
                <a:r>
                  <a:rPr lang="zh-CN" altLang="en-US">
                    <a:noFill/>
                  </a:rPr>
                  <a:t> </a:t>
                </a:r>
              </a:p>
            </p:txBody>
          </p:sp>
        </mc:Fallback>
      </mc:AlternateContent>
      <p:cxnSp>
        <p:nvCxnSpPr>
          <p:cNvPr id="22" name="Straight Arrow Connector 21"/>
          <p:cNvCxnSpPr/>
          <p:nvPr/>
        </p:nvCxnSpPr>
        <p:spPr>
          <a:xfrm flipH="1" flipV="1">
            <a:off x="2267744" y="1558300"/>
            <a:ext cx="72008" cy="489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123728" y="2115355"/>
            <a:ext cx="2428870" cy="369332"/>
          </a:xfrm>
          <a:prstGeom prst="rect">
            <a:avLst/>
          </a:prstGeom>
          <a:noFill/>
        </p:spPr>
        <p:txBody>
          <a:bodyPr wrap="none" rtlCol="0">
            <a:spAutoFit/>
          </a:bodyPr>
          <a:lstStyle/>
          <a:p>
            <a:r>
              <a:rPr lang="en-US" dirty="0"/>
              <a:t>Net force on the particle</a:t>
            </a:r>
            <a:endParaRPr lang="en-US" dirty="0"/>
          </a:p>
        </p:txBody>
      </p:sp>
      <mc:AlternateContent xmlns:mc="http://schemas.openxmlformats.org/markup-compatibility/2006">
        <mc:Choice xmlns:a14="http://schemas.microsoft.com/office/drawing/2010/main" Requires="a14">
          <p:sp>
            <p:nvSpPr>
              <p:cNvPr id="24" name="TextBox 23"/>
              <p:cNvSpPr txBox="1"/>
              <p:nvPr/>
            </p:nvSpPr>
            <p:spPr>
              <a:xfrm>
                <a:off x="891059" y="3755251"/>
                <a:ext cx="3189143"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𝑑</m:t>
                      </m:r>
                      <m:r>
                        <a:rPr lang="en-GB" sz="3600" b="0" i="1" smtClean="0">
                          <a:latin typeface="Cambria Math" panose="02040503050406030204" pitchFamily="18" charset="0"/>
                        </a:rPr>
                        <m:t>𝑊</m:t>
                      </m:r>
                      <m:r>
                        <a:rPr lang="en-US" sz="3600" b="0" i="1" smtClean="0">
                          <a:latin typeface="Cambria Math" panose="02040503050406030204" pitchFamily="18" charset="0"/>
                        </a:rPr>
                        <m:t>=</m:t>
                      </m:r>
                      <m:r>
                        <a:rPr lang="en-US" sz="3600" b="0" i="1" smtClean="0">
                          <a:latin typeface="Cambria Math" panose="02040503050406030204" pitchFamily="18" charset="0"/>
                        </a:rPr>
                        <m:t>𝑚</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𝑎</m:t>
                          </m:r>
                        </m:e>
                        <m:sub>
                          <m:r>
                            <a:rPr lang="en-GB" sz="3600" b="0" i="1" smtClean="0">
                              <a:latin typeface="Cambria Math" panose="02040503050406030204" pitchFamily="18" charset="0"/>
                            </a:rPr>
                            <m:t>𝑡</m:t>
                          </m:r>
                        </m:sub>
                      </m:sSub>
                      <m:d>
                        <m:dPr>
                          <m:begChr m:val="|"/>
                          <m:endChr m:val="|"/>
                          <m:ctrlPr>
                            <a:rPr lang="en-US" sz="3600" i="1" smtClean="0">
                              <a:latin typeface="Cambria Math" panose="02040503050406030204" pitchFamily="18" charset="0"/>
                            </a:rPr>
                          </m:ctrlPr>
                        </m:dPr>
                        <m:e>
                          <m:r>
                            <a:rPr lang="en-GB" sz="3600" b="0" i="1" smtClean="0">
                              <a:latin typeface="Cambria Math" panose="02040503050406030204" pitchFamily="18" charset="0"/>
                            </a:rPr>
                            <m:t>𝑑</m:t>
                          </m:r>
                          <m:acc>
                            <m:accPr>
                              <m:chr m:val="⃗"/>
                              <m:ctrlPr>
                                <a:rPr lang="en-US" sz="3600" i="1">
                                  <a:latin typeface="Cambria Math" panose="02040503050406030204" pitchFamily="18" charset="0"/>
                                </a:rPr>
                              </m:ctrlPr>
                            </m:accPr>
                            <m:e>
                              <m:r>
                                <a:rPr lang="en-GB" sz="3600" b="0" i="1" smtClean="0">
                                  <a:latin typeface="Cambria Math" panose="02040503050406030204" pitchFamily="18" charset="0"/>
                                </a:rPr>
                                <m:t>𝑟</m:t>
                              </m:r>
                            </m:e>
                          </m:acc>
                          <m:r>
                            <m:rPr>
                              <m:nor/>
                            </m:rPr>
                            <a:rPr lang="en-US" sz="3600" dirty="0">
                              <a:latin typeface="Cambria Math" panose="02040503050406030204" pitchFamily="18" charset="0"/>
                            </a:rPr>
                            <m:t> </m:t>
                          </m:r>
                        </m:e>
                      </m:d>
                    </m:oMath>
                  </m:oMathPara>
                </a14:m>
                <a:endParaRPr lang="en-US" sz="3600" dirty="0"/>
              </a:p>
            </p:txBody>
          </p:sp>
        </mc:Choice>
        <mc:Fallback>
          <p:sp>
            <p:nvSpPr>
              <p:cNvPr id="24" name="TextBox 23"/>
              <p:cNvSpPr txBox="1">
                <a:spLocks noRot="1" noChangeAspect="1" noMove="1" noResize="1" noEditPoints="1" noAdjustHandles="1" noChangeArrowheads="1" noChangeShapeType="1" noTextEdit="1"/>
              </p:cNvSpPr>
              <p:nvPr/>
            </p:nvSpPr>
            <p:spPr>
              <a:xfrm>
                <a:off x="891059" y="3755251"/>
                <a:ext cx="3189143" cy="553998"/>
              </a:xfrm>
              <a:prstGeom prst="rect">
                <a:avLst/>
              </a:prstGeom>
              <a:blipFill rotWithShape="1">
                <a:blip r:embed="rId6"/>
                <a:stretch>
                  <a:fillRect l="-5" t="-90" r="-527" b="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866237" y="2475197"/>
                <a:ext cx="2787110"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𝑑</m:t>
                      </m:r>
                      <m:r>
                        <a:rPr lang="en-GB" sz="3600" b="0" i="1" smtClean="0">
                          <a:latin typeface="Cambria Math" panose="02040503050406030204" pitchFamily="18" charset="0"/>
                        </a:rPr>
                        <m:t>𝑊</m:t>
                      </m:r>
                      <m:r>
                        <a:rPr lang="en-US" sz="3600" b="0" i="1" smtClean="0">
                          <a:latin typeface="Cambria Math" panose="02040503050406030204" pitchFamily="18" charset="0"/>
                        </a:rPr>
                        <m:t>=</m:t>
                      </m:r>
                      <m:r>
                        <a:rPr lang="en-US" sz="3600" b="0" i="1" smtClean="0">
                          <a:latin typeface="Cambria Math" panose="02040503050406030204" pitchFamily="18" charset="0"/>
                        </a:rPr>
                        <m:t>𝑚</m:t>
                      </m:r>
                      <m:acc>
                        <m:accPr>
                          <m:chr m:val="⃗"/>
                          <m:ctrlPr>
                            <a:rPr lang="en-US" sz="3600" b="0" i="1" smtClean="0">
                              <a:latin typeface="Cambria Math" panose="02040503050406030204" pitchFamily="18" charset="0"/>
                            </a:rPr>
                          </m:ctrlPr>
                        </m:accPr>
                        <m:e>
                          <m:r>
                            <a:rPr lang="en-GB" sz="3600" b="0" i="1" smtClean="0">
                              <a:latin typeface="Cambria Math" panose="02040503050406030204" pitchFamily="18" charset="0"/>
                            </a:rPr>
                            <m:t>𝑎</m:t>
                          </m:r>
                        </m:e>
                      </m:acc>
                      <m:r>
                        <a:rPr lang="en-US" sz="3600" b="0" i="1" smtClean="0">
                          <a:latin typeface="Cambria Math" panose="02040503050406030204" pitchFamily="18" charset="0"/>
                        </a:rPr>
                        <m:t>.</m:t>
                      </m:r>
                      <m:r>
                        <a:rPr lang="en-GB" sz="3600" b="0" i="1" smtClean="0">
                          <a:latin typeface="Cambria Math" panose="02040503050406030204" pitchFamily="18" charset="0"/>
                        </a:rPr>
                        <m:t>𝑑</m:t>
                      </m:r>
                      <m:acc>
                        <m:accPr>
                          <m:chr m:val="⃗"/>
                          <m:ctrlPr>
                            <a:rPr lang="en-US" sz="3600" b="0" i="1" smtClean="0">
                              <a:latin typeface="Cambria Math" panose="02040503050406030204" pitchFamily="18" charset="0"/>
                            </a:rPr>
                          </m:ctrlPr>
                        </m:accPr>
                        <m:e>
                          <m:r>
                            <a:rPr lang="en-GB" sz="3600" b="0" i="1" smtClean="0">
                              <a:latin typeface="Cambria Math" panose="02040503050406030204" pitchFamily="18" charset="0"/>
                            </a:rPr>
                            <m:t>𝑟</m:t>
                          </m:r>
                        </m:e>
                      </m:acc>
                    </m:oMath>
                  </m:oMathPara>
                </a14:m>
                <a:endParaRPr lang="en-US" sz="3600" dirty="0"/>
              </a:p>
            </p:txBody>
          </p:sp>
        </mc:Choice>
        <mc:Fallback>
          <p:sp>
            <p:nvSpPr>
              <p:cNvPr id="25" name="TextBox 24"/>
              <p:cNvSpPr txBox="1">
                <a:spLocks noRot="1" noChangeAspect="1" noMove="1" noResize="1" noEditPoints="1" noAdjustHandles="1" noChangeArrowheads="1" noChangeShapeType="1" noTextEdit="1"/>
              </p:cNvSpPr>
              <p:nvPr/>
            </p:nvSpPr>
            <p:spPr>
              <a:xfrm>
                <a:off x="866237" y="2475197"/>
                <a:ext cx="2787110" cy="553998"/>
              </a:xfrm>
              <a:prstGeom prst="rect">
                <a:avLst/>
              </a:prstGeom>
              <a:blipFill rotWithShape="1">
                <a:blip r:embed="rId7"/>
                <a:stretch>
                  <a:fillRect l="-3" t="-109" r="-973" b="-7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5971430" y="1964964"/>
                <a:ext cx="31213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5971430" y="1964964"/>
                <a:ext cx="312137" cy="276999"/>
              </a:xfrm>
              <a:prstGeom prst="rect">
                <a:avLst/>
              </a:prstGeom>
              <a:blipFill rotWithShape="1">
                <a:blip r:embed="rId8"/>
                <a:stretch>
                  <a:fillRect l="-168" t="-99" r="-8670" b="149"/>
                </a:stretch>
              </a:blipFill>
            </p:spPr>
            <p:txBody>
              <a:bodyPr/>
              <a:lstStyle/>
              <a:p>
                <a:r>
                  <a:rPr lang="zh-CN" altLang="en-US">
                    <a:noFill/>
                  </a:rPr>
                  <a:t> </a:t>
                </a:r>
              </a:p>
            </p:txBody>
          </p:sp>
        </mc:Fallback>
      </mc:AlternateContent>
      <p:sp>
        <p:nvSpPr>
          <p:cNvPr id="35" name="Title 1"/>
          <p:cNvSpPr>
            <a:spLocks noGrp="1"/>
          </p:cNvSpPr>
          <p:nvPr>
            <p:ph type="title"/>
          </p:nvPr>
        </p:nvSpPr>
        <p:spPr>
          <a:xfrm>
            <a:off x="555298" y="-133732"/>
            <a:ext cx="8229600" cy="1143000"/>
          </a:xfrm>
        </p:spPr>
        <p:txBody>
          <a:bodyPr/>
          <a:lstStyle/>
          <a:p>
            <a:r>
              <a:rPr lang="en-GB" dirty="0"/>
              <a:t>Introduction </a:t>
            </a:r>
            <a:endParaRPr lang="en-US" dirty="0"/>
          </a:p>
        </p:txBody>
      </p:sp>
      <mc:AlternateContent xmlns:mc="http://schemas.openxmlformats.org/markup-compatibility/2006">
        <mc:Choice xmlns:a14="http://schemas.microsoft.com/office/drawing/2010/main" Requires="a14">
          <p:sp>
            <p:nvSpPr>
              <p:cNvPr id="32" name="TextBox 31"/>
              <p:cNvSpPr txBox="1"/>
              <p:nvPr/>
            </p:nvSpPr>
            <p:spPr>
              <a:xfrm>
                <a:off x="777985" y="3088817"/>
                <a:ext cx="4241546"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𝑑</m:t>
                      </m:r>
                      <m:r>
                        <a:rPr lang="en-GB" sz="3600" b="0" i="1" smtClean="0">
                          <a:latin typeface="Cambria Math" panose="02040503050406030204" pitchFamily="18" charset="0"/>
                        </a:rPr>
                        <m:t>𝑊</m:t>
                      </m:r>
                      <m:r>
                        <a:rPr lang="en-US" sz="3600" b="0" i="1" smtClean="0">
                          <a:latin typeface="Cambria Math" panose="02040503050406030204" pitchFamily="18" charset="0"/>
                        </a:rPr>
                        <m:t>=</m:t>
                      </m:r>
                      <m:r>
                        <a:rPr lang="en-US" sz="3600" b="0" i="1" smtClean="0">
                          <a:latin typeface="Cambria Math" panose="02040503050406030204" pitchFamily="18" charset="0"/>
                        </a:rPr>
                        <m:t>𝑚𝑎</m:t>
                      </m:r>
                      <m:d>
                        <m:dPr>
                          <m:begChr m:val="|"/>
                          <m:endChr m:val="|"/>
                          <m:ctrlPr>
                            <a:rPr lang="en-US" sz="3600" i="1" smtClean="0">
                              <a:latin typeface="Cambria Math" panose="02040503050406030204" pitchFamily="18" charset="0"/>
                            </a:rPr>
                          </m:ctrlPr>
                        </m:dPr>
                        <m:e>
                          <m:r>
                            <a:rPr lang="en-GB" sz="3600" b="0" i="1" smtClean="0">
                              <a:latin typeface="Cambria Math" panose="02040503050406030204" pitchFamily="18" charset="0"/>
                            </a:rPr>
                            <m:t>𝑑</m:t>
                          </m:r>
                          <m:acc>
                            <m:accPr>
                              <m:chr m:val="⃗"/>
                              <m:ctrlPr>
                                <a:rPr lang="en-US" sz="3600" i="1">
                                  <a:latin typeface="Cambria Math" panose="02040503050406030204" pitchFamily="18" charset="0"/>
                                </a:rPr>
                              </m:ctrlPr>
                            </m:accPr>
                            <m:e>
                              <m:r>
                                <a:rPr lang="en-GB" sz="3600" b="0" i="1" smtClean="0">
                                  <a:latin typeface="Cambria Math" panose="02040503050406030204" pitchFamily="18" charset="0"/>
                                </a:rPr>
                                <m:t>𝑟</m:t>
                              </m:r>
                            </m:e>
                          </m:acc>
                          <m:r>
                            <m:rPr>
                              <m:nor/>
                            </m:rPr>
                            <a:rPr lang="en-US" sz="3600" dirty="0">
                              <a:latin typeface="Cambria Math" panose="02040503050406030204" pitchFamily="18" charset="0"/>
                            </a:rPr>
                            <m:t> </m:t>
                          </m:r>
                        </m:e>
                      </m:d>
                      <m:func>
                        <m:funcPr>
                          <m:ctrlPr>
                            <a:rPr lang="en-GB" sz="3600" b="0" i="1" dirty="0" smtClean="0">
                              <a:latin typeface="Cambria Math" panose="02040503050406030204" pitchFamily="18" charset="0"/>
                            </a:rPr>
                          </m:ctrlPr>
                        </m:funcPr>
                        <m:fName>
                          <m:r>
                            <m:rPr>
                              <m:sty m:val="p"/>
                            </m:rPr>
                            <a:rPr lang="en-GB" sz="3600" b="0" i="0" dirty="0" smtClean="0">
                              <a:latin typeface="Cambria Math" panose="02040503050406030204" pitchFamily="18" charset="0"/>
                            </a:rPr>
                            <m:t>cos</m:t>
                          </m:r>
                        </m:fName>
                        <m:e>
                          <m:r>
                            <a:rPr lang="en-GB" sz="3600" b="0" i="1" dirty="0" smtClean="0">
                              <a:latin typeface="Cambria Math" panose="02040503050406030204" pitchFamily="18" charset="0"/>
                              <a:ea typeface="Cambria Math" panose="02040503050406030204" pitchFamily="18" charset="0"/>
                            </a:rPr>
                            <m:t>𝜃</m:t>
                          </m:r>
                        </m:e>
                      </m:func>
                    </m:oMath>
                  </m:oMathPara>
                </a14:m>
                <a:endParaRPr lang="en-US" sz="3600" dirty="0"/>
              </a:p>
            </p:txBody>
          </p:sp>
        </mc:Choice>
        <mc:Fallback>
          <p:sp>
            <p:nvSpPr>
              <p:cNvPr id="32" name="TextBox 31"/>
              <p:cNvSpPr txBox="1">
                <a:spLocks noRot="1" noChangeAspect="1" noMove="1" noResize="1" noEditPoints="1" noAdjustHandles="1" noChangeArrowheads="1" noChangeShapeType="1" noTextEdit="1"/>
              </p:cNvSpPr>
              <p:nvPr/>
            </p:nvSpPr>
            <p:spPr>
              <a:xfrm>
                <a:off x="777985" y="3088817"/>
                <a:ext cx="4241546" cy="553998"/>
              </a:xfrm>
              <a:prstGeom prst="rect">
                <a:avLst/>
              </a:prstGeom>
              <a:blipFill rotWithShape="1">
                <a:blip r:embed="rId9"/>
                <a:stretch>
                  <a:fillRect l="-3" t="-32" r="12" b="-32"/>
                </a:stretch>
              </a:blipFill>
            </p:spPr>
            <p:txBody>
              <a:bodyPr/>
              <a:lstStyle/>
              <a:p>
                <a:r>
                  <a:rPr lang="zh-CN" altLang="en-US">
                    <a:noFill/>
                  </a:rPr>
                  <a:t> </a:t>
                </a:r>
              </a:p>
            </p:txBody>
          </p:sp>
        </mc:Fallback>
      </mc:AlternateContent>
      <p:sp>
        <p:nvSpPr>
          <p:cNvPr id="33" name="Oval 32"/>
          <p:cNvSpPr>
            <a:spLocks noChangeArrowheads="1"/>
          </p:cNvSpPr>
          <p:nvPr/>
        </p:nvSpPr>
        <p:spPr bwMode="auto">
          <a:xfrm>
            <a:off x="5796136" y="3356992"/>
            <a:ext cx="71437" cy="71437"/>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pPr algn="ctr" eaLnBrk="1" hangingPunct="1">
              <a:spcBef>
                <a:spcPct val="0"/>
              </a:spcBef>
              <a:buClrTx/>
              <a:buSzTx/>
              <a:buFontTx/>
              <a:buNone/>
            </a:pPr>
            <a:endParaRPr lang="zh-CN" altLang="en-US" sz="1800">
              <a:ea typeface="楷体_GB2312" pitchFamily="49" charset="-122"/>
            </a:endParaRPr>
          </a:p>
        </p:txBody>
      </p:sp>
      <p:cxnSp>
        <p:nvCxnSpPr>
          <p:cNvPr id="26" name="Straight Arrow Connector 25"/>
          <p:cNvCxnSpPr/>
          <p:nvPr/>
        </p:nvCxnSpPr>
        <p:spPr>
          <a:xfrm flipH="1" flipV="1">
            <a:off x="2835318" y="4406668"/>
            <a:ext cx="144016" cy="4065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TextBox 26"/>
              <p:cNvSpPr txBox="1"/>
              <p:nvPr/>
            </p:nvSpPr>
            <p:spPr>
              <a:xfrm>
                <a:off x="2672353" y="4772047"/>
                <a:ext cx="3721147" cy="369332"/>
              </a:xfrm>
              <a:prstGeom prst="rect">
                <a:avLst/>
              </a:prstGeom>
              <a:noFill/>
            </p:spPr>
            <p:txBody>
              <a:bodyPr wrap="none" rtlCol="0">
                <a:spAutoFit/>
              </a:bodyPr>
              <a:lstStyle/>
              <a:p>
                <a:r>
                  <a:rPr lang="en-US" dirty="0"/>
                  <a:t>Tangential acceleration: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GB" b="0" i="1" smtClean="0">
                            <a:latin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acos</m:t>
                        </m:r>
                      </m:fName>
                      <m:e>
                        <m:r>
                          <a:rPr lang="en-US" b="0" i="1" smtClean="0">
                            <a:latin typeface="Cambria Math" panose="02040503050406030204" pitchFamily="18" charset="0"/>
                            <a:ea typeface="Cambria Math" panose="02040503050406030204" pitchFamily="18" charset="0"/>
                          </a:rPr>
                          <m:t>𝜃</m:t>
                        </m:r>
                      </m:e>
                    </m:func>
                  </m:oMath>
                </a14:m>
                <a:r>
                  <a:rPr lang="en-US" dirty="0"/>
                  <a:t> </a:t>
                </a:r>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2672353" y="4772047"/>
                <a:ext cx="3721147" cy="369332"/>
              </a:xfrm>
              <a:prstGeom prst="rect">
                <a:avLst/>
              </a:prstGeom>
              <a:blipFill rotWithShape="1">
                <a:blip r:embed="rId10"/>
                <a:stretch>
                  <a:fillRect l="-7" t="-6" r="9" b="113"/>
                </a:stretch>
              </a:blipFill>
            </p:spPr>
            <p:txBody>
              <a:bodyPr/>
              <a:lstStyle/>
              <a:p>
                <a:r>
                  <a:rPr lang="zh-CN" altLang="en-US">
                    <a:noFill/>
                  </a:rPr>
                  <a:t> </a:t>
                </a:r>
              </a:p>
            </p:txBody>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Slide Number Placeholder 3"/>
          <p:cNvSpPr txBox="1"/>
          <p:nvPr/>
        </p:nvSpPr>
        <p:spPr bwMode="auto">
          <a:xfrm>
            <a:off x="6732588" y="6237288"/>
            <a:ext cx="2133600" cy="412750"/>
          </a:xfrm>
          <a:prstGeom prst="rect">
            <a:avLst/>
          </a:prstGeom>
          <a:noFill/>
          <a:ln w="9525">
            <a:noFill/>
            <a:miter lim="800000"/>
          </a:ln>
          <a:effectLst/>
        </p:spPr>
        <p:txBody>
          <a:bodyPr vert="horz" wrap="square" lIns="91440" tIns="45720" rIns="91440" bIns="45720" numCol="1" anchor="t" anchorCtr="0" compatLnSpc="1"/>
          <a:lstStyle>
            <a:defPPr>
              <a:defRPr lang="zh-CN"/>
            </a:defPPr>
            <a:lvl1pPr algn="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a:lstStyle>
          <a:p>
            <a:fld id="{41A7B2A6-4997-4D6A-A223-B65D77C6B4A9}" type="slidenum">
              <a:rPr lang="en-US" altLang="zh-CN" smtClean="0"/>
            </a:fld>
            <a:endParaRPr lang="en-US" altLang="zh-CN"/>
          </a:p>
        </p:txBody>
      </p:sp>
      <p:sp>
        <p:nvSpPr>
          <p:cNvPr id="6" name="Freeform 5"/>
          <p:cNvSpPr/>
          <p:nvPr/>
        </p:nvSpPr>
        <p:spPr bwMode="auto">
          <a:xfrm>
            <a:off x="5724128" y="895362"/>
            <a:ext cx="1355725" cy="2736850"/>
          </a:xfrm>
          <a:custGeom>
            <a:avLst/>
            <a:gdLst>
              <a:gd name="T0" fmla="*/ 267136563 w 854"/>
              <a:gd name="T1" fmla="*/ 2147483646 h 2268"/>
              <a:gd name="T2" fmla="*/ 267136563 w 854"/>
              <a:gd name="T3" fmla="*/ 2147483646 h 2268"/>
              <a:gd name="T4" fmla="*/ 1867436575 w 854"/>
              <a:gd name="T5" fmla="*/ 1057189163 h 2268"/>
              <a:gd name="T6" fmla="*/ 1980842813 w 854"/>
              <a:gd name="T7" fmla="*/ 0 h 22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54" h="2268">
                <a:moveTo>
                  <a:pt x="106" y="2268"/>
                </a:moveTo>
                <a:cubicBezTo>
                  <a:pt x="53" y="2033"/>
                  <a:pt x="0" y="1799"/>
                  <a:pt x="106" y="1542"/>
                </a:cubicBezTo>
                <a:cubicBezTo>
                  <a:pt x="212" y="1285"/>
                  <a:pt x="628" y="983"/>
                  <a:pt x="741" y="726"/>
                </a:cubicBezTo>
                <a:cubicBezTo>
                  <a:pt x="854" y="469"/>
                  <a:pt x="820" y="234"/>
                  <a:pt x="786" y="0"/>
                </a:cubicBez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sp>
        <p:nvSpPr>
          <p:cNvPr id="7" name="Oval 6"/>
          <p:cNvSpPr>
            <a:spLocks noChangeArrowheads="1"/>
          </p:cNvSpPr>
          <p:nvPr/>
        </p:nvSpPr>
        <p:spPr bwMode="auto">
          <a:xfrm>
            <a:off x="6888758" y="1671128"/>
            <a:ext cx="71438" cy="71437"/>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pPr algn="ctr" eaLnBrk="1" hangingPunct="1">
              <a:spcBef>
                <a:spcPct val="0"/>
              </a:spcBef>
              <a:buClrTx/>
              <a:buSzTx/>
              <a:buFontTx/>
              <a:buNone/>
            </a:pPr>
            <a:endParaRPr lang="zh-CN" altLang="en-US" sz="1800">
              <a:ea typeface="楷体_GB2312" pitchFamily="49" charset="-122"/>
            </a:endParaRPr>
          </a:p>
        </p:txBody>
      </p:sp>
      <p:sp>
        <p:nvSpPr>
          <p:cNvPr id="8" name="Line 177"/>
          <p:cNvSpPr>
            <a:spLocks noChangeShapeType="1"/>
          </p:cNvSpPr>
          <p:nvPr/>
        </p:nvSpPr>
        <p:spPr bwMode="auto">
          <a:xfrm flipV="1">
            <a:off x="6960196" y="1166303"/>
            <a:ext cx="144462" cy="53975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sp>
        <p:nvSpPr>
          <p:cNvPr id="9" name="Line 175"/>
          <p:cNvSpPr>
            <a:spLocks noChangeShapeType="1"/>
          </p:cNvSpPr>
          <p:nvPr/>
        </p:nvSpPr>
        <p:spPr bwMode="auto">
          <a:xfrm flipH="1" flipV="1">
            <a:off x="5641578" y="2693999"/>
            <a:ext cx="142875" cy="649288"/>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pic>
        <p:nvPicPr>
          <p:cNvPr id="11"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41615" y="3755251"/>
            <a:ext cx="27305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Line 182"/>
          <p:cNvSpPr>
            <a:spLocks noChangeShapeType="1"/>
          </p:cNvSpPr>
          <p:nvPr/>
        </p:nvSpPr>
        <p:spPr bwMode="auto">
          <a:xfrm>
            <a:off x="6214665" y="2408249"/>
            <a:ext cx="936625" cy="0"/>
          </a:xfrm>
          <a:prstGeom prst="line">
            <a:avLst/>
          </a:prstGeom>
          <a:noFill/>
          <a:ln w="28575">
            <a:solidFill>
              <a:srgbClr val="FF00FF"/>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pic>
        <p:nvPicPr>
          <p:cNvPr id="13"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5028" y="2384437"/>
            <a:ext cx="393700"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 name="Line 184"/>
          <p:cNvSpPr>
            <a:spLocks noChangeShapeType="1"/>
          </p:cNvSpPr>
          <p:nvPr/>
        </p:nvSpPr>
        <p:spPr bwMode="auto">
          <a:xfrm flipV="1">
            <a:off x="6214665" y="2047887"/>
            <a:ext cx="360363" cy="360362"/>
          </a:xfrm>
          <a:prstGeom prst="line">
            <a:avLst/>
          </a:prstGeom>
          <a:noFill/>
          <a:ln w="28575">
            <a:solidFill>
              <a:srgbClr val="00FF00"/>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sp>
        <p:nvSpPr>
          <p:cNvPr id="16" name="Freeform 15"/>
          <p:cNvSpPr/>
          <p:nvPr/>
        </p:nvSpPr>
        <p:spPr bwMode="auto">
          <a:xfrm>
            <a:off x="6359128" y="2263787"/>
            <a:ext cx="73025" cy="144462"/>
          </a:xfrm>
          <a:custGeom>
            <a:avLst/>
            <a:gdLst>
              <a:gd name="T0" fmla="*/ 0 w 46"/>
              <a:gd name="T1" fmla="*/ 0 h 91"/>
              <a:gd name="T2" fmla="*/ 115927188 w 46"/>
              <a:gd name="T3" fmla="*/ 113405845 h 91"/>
              <a:gd name="T4" fmla="*/ 0 w 46"/>
              <a:gd name="T5" fmla="*/ 229332631 h 91"/>
              <a:gd name="T6" fmla="*/ 0 60000 65536"/>
              <a:gd name="T7" fmla="*/ 0 60000 65536"/>
              <a:gd name="T8" fmla="*/ 0 60000 65536"/>
            </a:gdLst>
            <a:ahLst/>
            <a:cxnLst>
              <a:cxn ang="T6">
                <a:pos x="T0" y="T1"/>
              </a:cxn>
              <a:cxn ang="T7">
                <a:pos x="T2" y="T3"/>
              </a:cxn>
              <a:cxn ang="T8">
                <a:pos x="T4" y="T5"/>
              </a:cxn>
            </a:cxnLst>
            <a:rect l="0" t="0" r="r" b="b"/>
            <a:pathLst>
              <a:path w="46" h="91">
                <a:moveTo>
                  <a:pt x="0" y="0"/>
                </a:moveTo>
                <a:cubicBezTo>
                  <a:pt x="23" y="15"/>
                  <a:pt x="46" y="30"/>
                  <a:pt x="46" y="45"/>
                </a:cubicBezTo>
                <a:cubicBezTo>
                  <a:pt x="46" y="60"/>
                  <a:pt x="23" y="75"/>
                  <a:pt x="0" y="91"/>
                </a:cubicBezTo>
              </a:path>
            </a:pathLst>
          </a:custGeom>
          <a:noFill/>
          <a:ln w="28575">
            <a:solidFill>
              <a:srgbClr val="00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pic>
        <p:nvPicPr>
          <p:cNvPr id="17"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2153" y="2119324"/>
            <a:ext cx="257175"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 name="Oval 17"/>
          <p:cNvSpPr>
            <a:spLocks noChangeArrowheads="1"/>
          </p:cNvSpPr>
          <p:nvPr/>
        </p:nvSpPr>
        <p:spPr bwMode="auto">
          <a:xfrm>
            <a:off x="6216253" y="2335224"/>
            <a:ext cx="71437" cy="71438"/>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pPr algn="ctr" eaLnBrk="1" hangingPunct="1">
              <a:spcBef>
                <a:spcPct val="0"/>
              </a:spcBef>
              <a:buClrTx/>
              <a:buSzTx/>
              <a:buFontTx/>
              <a:buNone/>
            </a:pPr>
            <a:endParaRPr lang="zh-CN" altLang="en-US" sz="1800">
              <a:ea typeface="楷体_GB2312" pitchFamily="49" charset="-122"/>
            </a:endParaRPr>
          </a:p>
        </p:txBody>
      </p:sp>
      <mc:AlternateContent xmlns:mc="http://schemas.openxmlformats.org/markup-compatibility/2006">
        <mc:Choice xmlns:a14="http://schemas.microsoft.com/office/drawing/2010/main" Requires="a14">
          <p:sp>
            <p:nvSpPr>
              <p:cNvPr id="19" name="TextBox 18"/>
              <p:cNvSpPr txBox="1"/>
              <p:nvPr/>
            </p:nvSpPr>
            <p:spPr>
              <a:xfrm>
                <a:off x="7139384" y="1419801"/>
                <a:ext cx="2878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2</m:t>
                          </m:r>
                        </m:sub>
                      </m:sSub>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7139384" y="1419801"/>
                <a:ext cx="287835" cy="276999"/>
              </a:xfrm>
              <a:prstGeom prst="rect">
                <a:avLst/>
              </a:prstGeom>
              <a:blipFill rotWithShape="1">
                <a:blip r:embed="rId4"/>
                <a:stretch>
                  <a:fillRect l="-27" t="-208" r="-11602" b="-4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5441615" y="3557032"/>
                <a:ext cx="28251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1</m:t>
                          </m:r>
                        </m:sub>
                      </m:sSub>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5441615" y="3557032"/>
                <a:ext cx="282513" cy="276999"/>
              </a:xfrm>
              <a:prstGeom prst="rect">
                <a:avLst/>
              </a:prstGeom>
              <a:blipFill rotWithShape="1">
                <a:blip r:embed="rId5"/>
                <a:stretch>
                  <a:fillRect l="-106" t="-143" r="-12728" b="-49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891059" y="836712"/>
                <a:ext cx="2425279" cy="62132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b="0" i="1" smtClean="0">
                          <a:solidFill>
                            <a:srgbClr val="FF0000"/>
                          </a:solidFill>
                          <a:latin typeface="Cambria Math" panose="02040503050406030204" pitchFamily="18" charset="0"/>
                        </a:rPr>
                        <m:t>𝑑</m:t>
                      </m:r>
                      <m:r>
                        <a:rPr lang="en-GB" sz="3600" b="0" i="1" smtClean="0">
                          <a:solidFill>
                            <a:srgbClr val="FF0000"/>
                          </a:solidFill>
                          <a:latin typeface="Cambria Math" panose="02040503050406030204" pitchFamily="18" charset="0"/>
                        </a:rPr>
                        <m:t>𝑊</m:t>
                      </m:r>
                      <m:r>
                        <a:rPr lang="en-US" sz="3600" b="0" i="1" smtClean="0">
                          <a:solidFill>
                            <a:srgbClr val="FF0000"/>
                          </a:solidFill>
                          <a:latin typeface="Cambria Math" panose="02040503050406030204" pitchFamily="18" charset="0"/>
                        </a:rPr>
                        <m:t>=</m:t>
                      </m:r>
                      <m:acc>
                        <m:accPr>
                          <m:chr m:val="⃗"/>
                          <m:ctrlPr>
                            <a:rPr lang="en-US" sz="3600" b="0" i="1" smtClean="0">
                              <a:solidFill>
                                <a:srgbClr val="FF0000"/>
                              </a:solidFill>
                              <a:latin typeface="Cambria Math" panose="02040503050406030204" pitchFamily="18" charset="0"/>
                            </a:rPr>
                          </m:ctrlPr>
                        </m:accPr>
                        <m:e>
                          <m:r>
                            <a:rPr lang="en-US" sz="3600" b="0" i="1" smtClean="0">
                              <a:solidFill>
                                <a:srgbClr val="FF0000"/>
                              </a:solidFill>
                              <a:latin typeface="Cambria Math" panose="02040503050406030204" pitchFamily="18" charset="0"/>
                            </a:rPr>
                            <m:t>𝐹</m:t>
                          </m:r>
                        </m:e>
                      </m:acc>
                      <m:r>
                        <a:rPr lang="en-US" sz="3600" b="0" i="1" smtClean="0">
                          <a:solidFill>
                            <a:srgbClr val="FF0000"/>
                          </a:solidFill>
                          <a:latin typeface="Cambria Math" panose="02040503050406030204" pitchFamily="18" charset="0"/>
                        </a:rPr>
                        <m:t>.</m:t>
                      </m:r>
                      <m:r>
                        <a:rPr lang="en-GB" sz="3600" b="0" i="1" smtClean="0">
                          <a:solidFill>
                            <a:srgbClr val="FF0000"/>
                          </a:solidFill>
                          <a:latin typeface="Cambria Math" panose="02040503050406030204" pitchFamily="18" charset="0"/>
                        </a:rPr>
                        <m:t>𝑑</m:t>
                      </m:r>
                      <m:acc>
                        <m:accPr>
                          <m:chr m:val="⃗"/>
                          <m:ctrlPr>
                            <a:rPr lang="en-US" sz="3600" b="0" i="1" smtClean="0">
                              <a:solidFill>
                                <a:srgbClr val="FF0000"/>
                              </a:solidFill>
                              <a:latin typeface="Cambria Math" panose="02040503050406030204" pitchFamily="18" charset="0"/>
                            </a:rPr>
                          </m:ctrlPr>
                        </m:accPr>
                        <m:e>
                          <m:r>
                            <a:rPr lang="en-GB" sz="3600" b="0" i="1" smtClean="0">
                              <a:solidFill>
                                <a:srgbClr val="FF0000"/>
                              </a:solidFill>
                              <a:latin typeface="Cambria Math" panose="02040503050406030204" pitchFamily="18" charset="0"/>
                            </a:rPr>
                            <m:t>𝑟</m:t>
                          </m:r>
                        </m:e>
                      </m:acc>
                    </m:oMath>
                  </m:oMathPara>
                </a14:m>
                <a:endParaRPr lang="en-GB" sz="3600" b="0" i="1" dirty="0" smtClean="0">
                  <a:solidFill>
                    <a:srgbClr val="FF0000"/>
                  </a:solidFill>
                  <a:latin typeface="Cambria Math" panose="02040503050406030204" pitchFamily="18" charset="0"/>
                  <a:cs typeface="Cambria Math" panose="02040503050406030204" pitchFamily="18" charset="0"/>
                </a:endParaRPr>
              </a:p>
            </p:txBody>
          </p:sp>
        </mc:Choice>
        <mc:Fallback>
          <p:sp>
            <p:nvSpPr>
              <p:cNvPr id="21" name="TextBox 20"/>
              <p:cNvSpPr txBox="1">
                <a:spLocks noRot="1" noChangeAspect="1" noMove="1" noResize="1" noEditPoints="1" noAdjustHandles="1" noChangeArrowheads="1" noChangeShapeType="1" noTextEdit="1"/>
              </p:cNvSpPr>
              <p:nvPr/>
            </p:nvSpPr>
            <p:spPr>
              <a:xfrm>
                <a:off x="891059" y="836712"/>
                <a:ext cx="2425279" cy="621324"/>
              </a:xfrm>
              <a:prstGeom prst="rect">
                <a:avLst/>
              </a:prstGeom>
              <a:blipFill rotWithShape="1">
                <a:blip r:embed="rId6"/>
                <a:stretch>
                  <a:fillRect l="-6" t="-67" r="-1163" b="12"/>
                </a:stretch>
              </a:blipFill>
            </p:spPr>
            <p:txBody>
              <a:bodyPr/>
              <a:lstStyle/>
              <a:p>
                <a:r>
                  <a:rPr lang="zh-CN" altLang="en-US">
                    <a:noFill/>
                  </a:rPr>
                  <a:t> </a:t>
                </a:r>
              </a:p>
            </p:txBody>
          </p:sp>
        </mc:Fallback>
      </mc:AlternateContent>
      <p:cxnSp>
        <p:nvCxnSpPr>
          <p:cNvPr id="22" name="Straight Arrow Connector 21"/>
          <p:cNvCxnSpPr/>
          <p:nvPr/>
        </p:nvCxnSpPr>
        <p:spPr>
          <a:xfrm flipH="1" flipV="1">
            <a:off x="2267744" y="1558300"/>
            <a:ext cx="72008" cy="489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123728" y="2115355"/>
            <a:ext cx="2428870" cy="369332"/>
          </a:xfrm>
          <a:prstGeom prst="rect">
            <a:avLst/>
          </a:prstGeom>
          <a:noFill/>
        </p:spPr>
        <p:txBody>
          <a:bodyPr wrap="none" rtlCol="0">
            <a:spAutoFit/>
          </a:bodyPr>
          <a:lstStyle/>
          <a:p>
            <a:r>
              <a:rPr lang="en-US" dirty="0"/>
              <a:t>Net force on the particle</a:t>
            </a:r>
            <a:endParaRPr lang="en-US" dirty="0"/>
          </a:p>
        </p:txBody>
      </p:sp>
      <mc:AlternateContent xmlns:mc="http://schemas.openxmlformats.org/markup-compatibility/2006">
        <mc:Choice xmlns:a14="http://schemas.microsoft.com/office/drawing/2010/main" Requires="a14">
          <p:sp>
            <p:nvSpPr>
              <p:cNvPr id="24" name="TextBox 23"/>
              <p:cNvSpPr txBox="1"/>
              <p:nvPr/>
            </p:nvSpPr>
            <p:spPr>
              <a:xfrm>
                <a:off x="891059" y="3755251"/>
                <a:ext cx="3189143"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b="0" i="1" smtClean="0">
                          <a:solidFill>
                            <a:srgbClr val="FF0000"/>
                          </a:solidFill>
                          <a:latin typeface="Cambria Math" panose="02040503050406030204" pitchFamily="18" charset="0"/>
                        </a:rPr>
                        <m:t>𝑑</m:t>
                      </m:r>
                      <m:r>
                        <a:rPr lang="en-GB" sz="3600" b="0" i="1" smtClean="0">
                          <a:solidFill>
                            <a:srgbClr val="FF0000"/>
                          </a:solidFill>
                          <a:latin typeface="Cambria Math" panose="02040503050406030204" pitchFamily="18" charset="0"/>
                        </a:rPr>
                        <m:t>𝑊</m:t>
                      </m:r>
                      <m:r>
                        <a:rPr lang="en-US" sz="3600" b="0" i="1" smtClean="0">
                          <a:solidFill>
                            <a:srgbClr val="FF0000"/>
                          </a:solidFill>
                          <a:latin typeface="Cambria Math" panose="02040503050406030204" pitchFamily="18" charset="0"/>
                        </a:rPr>
                        <m:t>=</m:t>
                      </m:r>
                      <m:r>
                        <a:rPr lang="en-US" sz="3600" b="0" i="1" smtClean="0">
                          <a:solidFill>
                            <a:srgbClr val="FF0000"/>
                          </a:solidFill>
                          <a:latin typeface="Cambria Math" panose="02040503050406030204" pitchFamily="18" charset="0"/>
                        </a:rPr>
                        <m:t>𝑚</m:t>
                      </m:r>
                      <m:sSub>
                        <m:sSubPr>
                          <m:ctrlPr>
                            <a:rPr lang="en-US" sz="3600" b="0" i="1" smtClean="0">
                              <a:solidFill>
                                <a:srgbClr val="FF0000"/>
                              </a:solidFill>
                              <a:latin typeface="Cambria Math" panose="02040503050406030204" pitchFamily="18" charset="0"/>
                            </a:rPr>
                          </m:ctrlPr>
                        </m:sSubPr>
                        <m:e>
                          <m:r>
                            <a:rPr lang="en-US" sz="3600" b="0" i="1" smtClean="0">
                              <a:solidFill>
                                <a:srgbClr val="FF0000"/>
                              </a:solidFill>
                              <a:latin typeface="Cambria Math" panose="02040503050406030204" pitchFamily="18" charset="0"/>
                            </a:rPr>
                            <m:t>𝑎</m:t>
                          </m:r>
                        </m:e>
                        <m:sub>
                          <m:r>
                            <a:rPr lang="en-GB" sz="3600" b="0" i="1" smtClean="0">
                              <a:solidFill>
                                <a:srgbClr val="FF0000"/>
                              </a:solidFill>
                              <a:latin typeface="Cambria Math" panose="02040503050406030204" pitchFamily="18" charset="0"/>
                            </a:rPr>
                            <m:t>𝑡</m:t>
                          </m:r>
                        </m:sub>
                      </m:sSub>
                      <m:d>
                        <m:dPr>
                          <m:begChr m:val="|"/>
                          <m:endChr m:val="|"/>
                          <m:ctrlPr>
                            <a:rPr lang="en-US" sz="3600" i="1" smtClean="0">
                              <a:solidFill>
                                <a:srgbClr val="FF0000"/>
                              </a:solidFill>
                              <a:latin typeface="Cambria Math" panose="02040503050406030204" pitchFamily="18" charset="0"/>
                            </a:rPr>
                          </m:ctrlPr>
                        </m:dPr>
                        <m:e>
                          <m:r>
                            <a:rPr lang="en-GB" sz="3600" b="0" i="1" smtClean="0">
                              <a:solidFill>
                                <a:srgbClr val="FF0000"/>
                              </a:solidFill>
                              <a:latin typeface="Cambria Math" panose="02040503050406030204" pitchFamily="18" charset="0"/>
                            </a:rPr>
                            <m:t>𝑑</m:t>
                          </m:r>
                          <m:acc>
                            <m:accPr>
                              <m:chr m:val="⃗"/>
                              <m:ctrlPr>
                                <a:rPr lang="en-US" sz="3600" i="1">
                                  <a:solidFill>
                                    <a:srgbClr val="FF0000"/>
                                  </a:solidFill>
                                  <a:latin typeface="Cambria Math" panose="02040503050406030204" pitchFamily="18" charset="0"/>
                                </a:rPr>
                              </m:ctrlPr>
                            </m:accPr>
                            <m:e>
                              <m:r>
                                <a:rPr lang="en-GB" sz="3600" b="0" i="1" smtClean="0">
                                  <a:solidFill>
                                    <a:srgbClr val="FF0000"/>
                                  </a:solidFill>
                                  <a:latin typeface="Cambria Math" panose="02040503050406030204" pitchFamily="18" charset="0"/>
                                </a:rPr>
                                <m:t>𝑟</m:t>
                              </m:r>
                            </m:e>
                          </m:acc>
                          <m:r>
                            <m:rPr>
                              <m:nor/>
                            </m:rPr>
                            <a:rPr lang="en-US" sz="3600" dirty="0">
                              <a:solidFill>
                                <a:srgbClr val="FF0000"/>
                              </a:solidFill>
                              <a:latin typeface="Cambria Math" panose="02040503050406030204" pitchFamily="18" charset="0"/>
                            </a:rPr>
                            <m:t> </m:t>
                          </m:r>
                        </m:e>
                      </m:d>
                    </m:oMath>
                  </m:oMathPara>
                </a14:m>
                <a:endParaRPr lang="en-US" sz="3600" dirty="0">
                  <a:solidFill>
                    <a:srgbClr val="FF0000"/>
                  </a:solidFill>
                  <a:latin typeface="Cambria Math" panose="02040503050406030204" pitchFamily="18" charset="0"/>
                  <a:cs typeface="Cambria Math" panose="02040503050406030204" pitchFamily="18" charset="0"/>
                </a:endParaRPr>
              </a:p>
            </p:txBody>
          </p:sp>
        </mc:Choice>
        <mc:Fallback>
          <p:sp>
            <p:nvSpPr>
              <p:cNvPr id="24" name="TextBox 23"/>
              <p:cNvSpPr txBox="1">
                <a:spLocks noRot="1" noChangeAspect="1" noMove="1" noResize="1" noEditPoints="1" noAdjustHandles="1" noChangeArrowheads="1" noChangeShapeType="1" noTextEdit="1"/>
              </p:cNvSpPr>
              <p:nvPr/>
            </p:nvSpPr>
            <p:spPr>
              <a:xfrm>
                <a:off x="891059" y="3755251"/>
                <a:ext cx="3189143" cy="553998"/>
              </a:xfrm>
              <a:prstGeom prst="rect">
                <a:avLst/>
              </a:prstGeom>
              <a:blipFill rotWithShape="1">
                <a:blip r:embed="rId7"/>
                <a:stretch>
                  <a:fillRect l="-5" t="-90" r="-527" b="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866237" y="2475197"/>
                <a:ext cx="2787110"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b="0" i="1" smtClean="0">
                          <a:solidFill>
                            <a:srgbClr val="FF0000"/>
                          </a:solidFill>
                          <a:latin typeface="Cambria Math" panose="02040503050406030204" pitchFamily="18" charset="0"/>
                        </a:rPr>
                        <m:t>𝑑</m:t>
                      </m:r>
                      <m:r>
                        <a:rPr lang="en-GB" sz="3600" b="0" i="1" smtClean="0">
                          <a:solidFill>
                            <a:srgbClr val="FF0000"/>
                          </a:solidFill>
                          <a:latin typeface="Cambria Math" panose="02040503050406030204" pitchFamily="18" charset="0"/>
                        </a:rPr>
                        <m:t>𝑊</m:t>
                      </m:r>
                      <m:r>
                        <a:rPr lang="en-US" sz="3600" b="0" i="1" smtClean="0">
                          <a:solidFill>
                            <a:srgbClr val="FF0000"/>
                          </a:solidFill>
                          <a:latin typeface="Cambria Math" panose="02040503050406030204" pitchFamily="18" charset="0"/>
                        </a:rPr>
                        <m:t>=</m:t>
                      </m:r>
                      <m:r>
                        <a:rPr lang="en-US" sz="3600" b="0" i="1" smtClean="0">
                          <a:solidFill>
                            <a:srgbClr val="FF0000"/>
                          </a:solidFill>
                          <a:latin typeface="Cambria Math" panose="02040503050406030204" pitchFamily="18" charset="0"/>
                        </a:rPr>
                        <m:t>𝑚</m:t>
                      </m:r>
                      <m:acc>
                        <m:accPr>
                          <m:chr m:val="⃗"/>
                          <m:ctrlPr>
                            <a:rPr lang="en-US" sz="3600" b="0" i="1" smtClean="0">
                              <a:solidFill>
                                <a:srgbClr val="FF0000"/>
                              </a:solidFill>
                              <a:latin typeface="Cambria Math" panose="02040503050406030204" pitchFamily="18" charset="0"/>
                            </a:rPr>
                          </m:ctrlPr>
                        </m:accPr>
                        <m:e>
                          <m:r>
                            <a:rPr lang="en-GB" sz="3600" b="0" i="1" smtClean="0">
                              <a:solidFill>
                                <a:srgbClr val="FF0000"/>
                              </a:solidFill>
                              <a:latin typeface="Cambria Math" panose="02040503050406030204" pitchFamily="18" charset="0"/>
                            </a:rPr>
                            <m:t>𝑎</m:t>
                          </m:r>
                        </m:e>
                      </m:acc>
                      <m:r>
                        <a:rPr lang="en-US" sz="3600" b="0" i="1" smtClean="0">
                          <a:solidFill>
                            <a:srgbClr val="FF0000"/>
                          </a:solidFill>
                          <a:latin typeface="Cambria Math" panose="02040503050406030204" pitchFamily="18" charset="0"/>
                        </a:rPr>
                        <m:t>.</m:t>
                      </m:r>
                      <m:r>
                        <a:rPr lang="en-GB" sz="3600" b="0" i="1" smtClean="0">
                          <a:solidFill>
                            <a:srgbClr val="FF0000"/>
                          </a:solidFill>
                          <a:latin typeface="Cambria Math" panose="02040503050406030204" pitchFamily="18" charset="0"/>
                        </a:rPr>
                        <m:t>𝑑</m:t>
                      </m:r>
                      <m:acc>
                        <m:accPr>
                          <m:chr m:val="⃗"/>
                          <m:ctrlPr>
                            <a:rPr lang="en-US" sz="3600" b="0" i="1" smtClean="0">
                              <a:solidFill>
                                <a:srgbClr val="FF0000"/>
                              </a:solidFill>
                              <a:latin typeface="Cambria Math" panose="02040503050406030204" pitchFamily="18" charset="0"/>
                            </a:rPr>
                          </m:ctrlPr>
                        </m:accPr>
                        <m:e>
                          <m:r>
                            <a:rPr lang="en-GB" sz="3600" b="0" i="1" smtClean="0">
                              <a:solidFill>
                                <a:srgbClr val="FF0000"/>
                              </a:solidFill>
                              <a:latin typeface="Cambria Math" panose="02040503050406030204" pitchFamily="18" charset="0"/>
                            </a:rPr>
                            <m:t>𝑟</m:t>
                          </m:r>
                        </m:e>
                      </m:acc>
                    </m:oMath>
                  </m:oMathPara>
                </a14:m>
                <a:endParaRPr lang="en-GB" sz="3600" b="0" i="1" dirty="0" smtClean="0">
                  <a:solidFill>
                    <a:srgbClr val="FF0000"/>
                  </a:solidFill>
                  <a:latin typeface="Cambria Math" panose="02040503050406030204" pitchFamily="18" charset="0"/>
                  <a:cs typeface="Cambria Math" panose="02040503050406030204" pitchFamily="18" charset="0"/>
                </a:endParaRPr>
              </a:p>
            </p:txBody>
          </p:sp>
        </mc:Choice>
        <mc:Fallback>
          <p:sp>
            <p:nvSpPr>
              <p:cNvPr id="25" name="TextBox 24"/>
              <p:cNvSpPr txBox="1">
                <a:spLocks noRot="1" noChangeAspect="1" noMove="1" noResize="1" noEditPoints="1" noAdjustHandles="1" noChangeArrowheads="1" noChangeShapeType="1" noTextEdit="1"/>
              </p:cNvSpPr>
              <p:nvPr/>
            </p:nvSpPr>
            <p:spPr>
              <a:xfrm>
                <a:off x="866237" y="2475197"/>
                <a:ext cx="2787110" cy="553998"/>
              </a:xfrm>
              <a:prstGeom prst="rect">
                <a:avLst/>
              </a:prstGeom>
              <a:blipFill rotWithShape="1">
                <a:blip r:embed="rId8"/>
                <a:stretch>
                  <a:fillRect l="-3" t="-109" r="-973" b="-70"/>
                </a:stretch>
              </a:blipFill>
            </p:spPr>
            <p:txBody>
              <a:bodyPr/>
              <a:lstStyle/>
              <a:p>
                <a:r>
                  <a:rPr lang="zh-CN" altLang="en-US">
                    <a:noFill/>
                  </a:rPr>
                  <a:t> </a:t>
                </a:r>
              </a:p>
            </p:txBody>
          </p:sp>
        </mc:Fallback>
      </mc:AlternateContent>
      <p:cxnSp>
        <p:nvCxnSpPr>
          <p:cNvPr id="26" name="Straight Arrow Connector 25"/>
          <p:cNvCxnSpPr/>
          <p:nvPr/>
        </p:nvCxnSpPr>
        <p:spPr>
          <a:xfrm flipH="1" flipV="1">
            <a:off x="2835318" y="4406668"/>
            <a:ext cx="144016" cy="4065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TextBox 26"/>
              <p:cNvSpPr txBox="1"/>
              <p:nvPr/>
            </p:nvSpPr>
            <p:spPr>
              <a:xfrm>
                <a:off x="2672353" y="4772047"/>
                <a:ext cx="3721147" cy="369332"/>
              </a:xfrm>
              <a:prstGeom prst="rect">
                <a:avLst/>
              </a:prstGeom>
              <a:noFill/>
            </p:spPr>
            <p:txBody>
              <a:bodyPr wrap="none" rtlCol="0">
                <a:spAutoFit/>
              </a:bodyPr>
              <a:lstStyle/>
              <a:p>
                <a:r>
                  <a:rPr lang="en-US" dirty="0"/>
                  <a:t>Tangential acceleration: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GB" b="0" i="1" smtClean="0">
                            <a:latin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acos</m:t>
                        </m:r>
                      </m:fName>
                      <m:e>
                        <m:r>
                          <a:rPr lang="en-US" b="0" i="1" smtClean="0">
                            <a:latin typeface="Cambria Math" panose="02040503050406030204" pitchFamily="18" charset="0"/>
                            <a:ea typeface="Cambria Math" panose="02040503050406030204" pitchFamily="18" charset="0"/>
                          </a:rPr>
                          <m:t>𝜃</m:t>
                        </m:r>
                      </m:e>
                    </m:func>
                  </m:oMath>
                </a14:m>
                <a:r>
                  <a:rPr lang="en-US" dirty="0"/>
                  <a:t> </a:t>
                </a:r>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2672353" y="4772047"/>
                <a:ext cx="3721147" cy="369332"/>
              </a:xfrm>
              <a:prstGeom prst="rect">
                <a:avLst/>
              </a:prstGeom>
              <a:blipFill rotWithShape="1">
                <a:blip r:embed="rId9"/>
                <a:stretch>
                  <a:fillRect l="-7" t="-6" r="9" b="1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Rectangle 27"/>
              <p:cNvSpPr/>
              <p:nvPr/>
            </p:nvSpPr>
            <p:spPr>
              <a:xfrm>
                <a:off x="819353" y="5137971"/>
                <a:ext cx="3241978" cy="102733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3200" i="1" smtClean="0">
                          <a:solidFill>
                            <a:srgbClr val="FF0000"/>
                          </a:solidFill>
                          <a:latin typeface="Cambria Math" panose="02040503050406030204" pitchFamily="18" charset="0"/>
                        </a:rPr>
                        <m:t>𝑑</m:t>
                      </m:r>
                      <m:r>
                        <a:rPr lang="en-GB" sz="3200" b="0" i="1" smtClean="0">
                          <a:solidFill>
                            <a:srgbClr val="FF0000"/>
                          </a:solidFill>
                          <a:latin typeface="Cambria Math" panose="02040503050406030204" pitchFamily="18" charset="0"/>
                        </a:rPr>
                        <m:t>𝑊</m:t>
                      </m:r>
                      <m:r>
                        <a:rPr lang="en-US" sz="3200" i="1" smtClean="0">
                          <a:solidFill>
                            <a:srgbClr val="FF0000"/>
                          </a:solidFill>
                          <a:latin typeface="Cambria Math" panose="02040503050406030204" pitchFamily="18" charset="0"/>
                        </a:rPr>
                        <m:t>=</m:t>
                      </m:r>
                      <m:r>
                        <a:rPr lang="en-US" sz="3200" i="1" smtClean="0">
                          <a:solidFill>
                            <a:srgbClr val="FF0000"/>
                          </a:solidFill>
                          <a:latin typeface="Cambria Math" panose="02040503050406030204" pitchFamily="18" charset="0"/>
                        </a:rPr>
                        <m:t>𝑚</m:t>
                      </m:r>
                      <m:f>
                        <m:fPr>
                          <m:ctrlPr>
                            <a:rPr lang="en-US" sz="3200" i="1" smtClean="0">
                              <a:solidFill>
                                <a:srgbClr val="FF0000"/>
                              </a:solidFill>
                              <a:latin typeface="Cambria Math" panose="02040503050406030204" pitchFamily="18" charset="0"/>
                            </a:rPr>
                          </m:ctrlPr>
                        </m:fPr>
                        <m:num>
                          <m:r>
                            <a:rPr lang="en-US" sz="3200" b="0" i="1" smtClean="0">
                              <a:solidFill>
                                <a:srgbClr val="FF0000"/>
                              </a:solidFill>
                              <a:latin typeface="Cambria Math" panose="02040503050406030204" pitchFamily="18" charset="0"/>
                            </a:rPr>
                            <m:t>𝑑𝑣</m:t>
                          </m:r>
                        </m:num>
                        <m:den>
                          <m:r>
                            <a:rPr lang="en-US" sz="3200" b="0" i="1" smtClean="0">
                              <a:solidFill>
                                <a:srgbClr val="FF0000"/>
                              </a:solidFill>
                              <a:latin typeface="Cambria Math" panose="02040503050406030204" pitchFamily="18" charset="0"/>
                            </a:rPr>
                            <m:t>𝑑𝑡</m:t>
                          </m:r>
                        </m:den>
                      </m:f>
                      <m:d>
                        <m:dPr>
                          <m:begChr m:val="|"/>
                          <m:endChr m:val="|"/>
                          <m:ctrlPr>
                            <a:rPr lang="en-US" sz="3200" i="1">
                              <a:solidFill>
                                <a:srgbClr val="FF0000"/>
                              </a:solidFill>
                              <a:latin typeface="Cambria Math" panose="02040503050406030204" pitchFamily="18" charset="0"/>
                            </a:rPr>
                          </m:ctrlPr>
                        </m:dPr>
                        <m:e>
                          <m:r>
                            <a:rPr lang="en-GB" sz="3200" b="0" i="1" smtClean="0">
                              <a:solidFill>
                                <a:srgbClr val="FF0000"/>
                              </a:solidFill>
                              <a:latin typeface="Cambria Math" panose="02040503050406030204" pitchFamily="18" charset="0"/>
                            </a:rPr>
                            <m:t>𝑑</m:t>
                          </m:r>
                          <m:acc>
                            <m:accPr>
                              <m:chr m:val="⃗"/>
                              <m:ctrlPr>
                                <a:rPr lang="en-US" sz="3200" i="1">
                                  <a:solidFill>
                                    <a:srgbClr val="FF0000"/>
                                  </a:solidFill>
                                  <a:latin typeface="Cambria Math" panose="02040503050406030204" pitchFamily="18" charset="0"/>
                                </a:rPr>
                              </m:ctrlPr>
                            </m:accPr>
                            <m:e>
                              <m:r>
                                <a:rPr lang="en-GB" sz="3200" b="0" i="1" smtClean="0">
                                  <a:solidFill>
                                    <a:srgbClr val="FF0000"/>
                                  </a:solidFill>
                                  <a:latin typeface="Cambria Math" panose="02040503050406030204" pitchFamily="18" charset="0"/>
                                </a:rPr>
                                <m:t>𝑟</m:t>
                              </m:r>
                            </m:e>
                          </m:acc>
                          <m:r>
                            <m:rPr>
                              <m:nor/>
                            </m:rPr>
                            <a:rPr lang="en-US" sz="3200" dirty="0">
                              <a:solidFill>
                                <a:srgbClr val="FF0000"/>
                              </a:solidFill>
                              <a:latin typeface="Cambria Math" panose="02040503050406030204" pitchFamily="18" charset="0"/>
                            </a:rPr>
                            <m:t> </m:t>
                          </m:r>
                        </m:e>
                      </m:d>
                    </m:oMath>
                  </m:oMathPara>
                </a14:m>
                <a:endParaRPr lang="en-US" sz="3200" dirty="0">
                  <a:solidFill>
                    <a:srgbClr val="FF0000"/>
                  </a:solidFill>
                  <a:latin typeface="Cambria Math" panose="02040503050406030204" pitchFamily="18" charset="0"/>
                  <a:cs typeface="Cambria Math" panose="02040503050406030204" pitchFamily="18" charset="0"/>
                </a:endParaRPr>
              </a:p>
            </p:txBody>
          </p:sp>
        </mc:Choice>
        <mc:Fallback>
          <p:sp>
            <p:nvSpPr>
              <p:cNvPr id="28" name="Rectangle 27"/>
              <p:cNvSpPr>
                <a:spLocks noRot="1" noChangeAspect="1" noMove="1" noResize="1" noEditPoints="1" noAdjustHandles="1" noChangeArrowheads="1" noChangeShapeType="1" noTextEdit="1"/>
              </p:cNvSpPr>
              <p:nvPr/>
            </p:nvSpPr>
            <p:spPr>
              <a:xfrm>
                <a:off x="819353" y="5137971"/>
                <a:ext cx="3241978" cy="1027333"/>
              </a:xfrm>
              <a:prstGeom prst="rect">
                <a:avLst/>
              </a:prstGeom>
              <a:blipFill rotWithShape="1">
                <a:blip r:embed="rId10"/>
                <a:stretch>
                  <a:fillRect l="-6" t="-18" r="16"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5971430" y="1964964"/>
                <a:ext cx="31213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5971430" y="1964964"/>
                <a:ext cx="312137" cy="276999"/>
              </a:xfrm>
              <a:prstGeom prst="rect">
                <a:avLst/>
              </a:prstGeom>
              <a:blipFill rotWithShape="1">
                <a:blip r:embed="rId11"/>
                <a:stretch>
                  <a:fillRect l="-168" t="-99" r="-8670" b="149"/>
                </a:stretch>
              </a:blipFill>
            </p:spPr>
            <p:txBody>
              <a:bodyPr/>
              <a:lstStyle/>
              <a:p>
                <a:r>
                  <a:rPr lang="zh-CN" altLang="en-US">
                    <a:noFill/>
                  </a:rPr>
                  <a:t> </a:t>
                </a:r>
              </a:p>
            </p:txBody>
          </p:sp>
        </mc:Fallback>
      </mc:AlternateContent>
      <p:sp>
        <p:nvSpPr>
          <p:cNvPr id="35" name="Title 1"/>
          <p:cNvSpPr>
            <a:spLocks noGrp="1"/>
          </p:cNvSpPr>
          <p:nvPr>
            <p:ph type="title"/>
          </p:nvPr>
        </p:nvSpPr>
        <p:spPr>
          <a:xfrm>
            <a:off x="555298" y="-133732"/>
            <a:ext cx="8229600" cy="1143000"/>
          </a:xfrm>
        </p:spPr>
        <p:txBody>
          <a:bodyPr/>
          <a:lstStyle/>
          <a:p>
            <a:r>
              <a:rPr lang="en-GB" dirty="0"/>
              <a:t>Introduction </a:t>
            </a:r>
            <a:endParaRPr lang="en-US" dirty="0"/>
          </a:p>
        </p:txBody>
      </p:sp>
      <mc:AlternateContent xmlns:mc="http://schemas.openxmlformats.org/markup-compatibility/2006">
        <mc:Choice xmlns:a14="http://schemas.microsoft.com/office/drawing/2010/main" Requires="a14">
          <p:sp>
            <p:nvSpPr>
              <p:cNvPr id="32" name="TextBox 31"/>
              <p:cNvSpPr txBox="1"/>
              <p:nvPr/>
            </p:nvSpPr>
            <p:spPr>
              <a:xfrm>
                <a:off x="777985" y="3088817"/>
                <a:ext cx="4241546"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b="0" i="1" smtClean="0">
                          <a:solidFill>
                            <a:srgbClr val="FF0000"/>
                          </a:solidFill>
                          <a:latin typeface="Cambria Math" panose="02040503050406030204" pitchFamily="18" charset="0"/>
                        </a:rPr>
                        <m:t>𝑑</m:t>
                      </m:r>
                      <m:r>
                        <a:rPr lang="en-GB" sz="3600" b="0" i="1" smtClean="0">
                          <a:solidFill>
                            <a:srgbClr val="FF0000"/>
                          </a:solidFill>
                          <a:latin typeface="Cambria Math" panose="02040503050406030204" pitchFamily="18" charset="0"/>
                        </a:rPr>
                        <m:t>𝑊</m:t>
                      </m:r>
                      <m:r>
                        <a:rPr lang="en-US" sz="3600" b="0" i="1" smtClean="0">
                          <a:solidFill>
                            <a:srgbClr val="FF0000"/>
                          </a:solidFill>
                          <a:latin typeface="Cambria Math" panose="02040503050406030204" pitchFamily="18" charset="0"/>
                        </a:rPr>
                        <m:t>=</m:t>
                      </m:r>
                      <m:r>
                        <a:rPr lang="en-US" sz="3600" b="0" i="1" smtClean="0">
                          <a:solidFill>
                            <a:srgbClr val="FF0000"/>
                          </a:solidFill>
                          <a:latin typeface="Cambria Math" panose="02040503050406030204" pitchFamily="18" charset="0"/>
                        </a:rPr>
                        <m:t>𝑚𝑎</m:t>
                      </m:r>
                      <m:d>
                        <m:dPr>
                          <m:begChr m:val="|"/>
                          <m:endChr m:val="|"/>
                          <m:ctrlPr>
                            <a:rPr lang="en-US" sz="3600" i="1" smtClean="0">
                              <a:solidFill>
                                <a:srgbClr val="FF0000"/>
                              </a:solidFill>
                              <a:latin typeface="Cambria Math" panose="02040503050406030204" pitchFamily="18" charset="0"/>
                            </a:rPr>
                          </m:ctrlPr>
                        </m:dPr>
                        <m:e>
                          <m:r>
                            <a:rPr lang="en-GB" sz="3600" b="0" i="1" smtClean="0">
                              <a:solidFill>
                                <a:srgbClr val="FF0000"/>
                              </a:solidFill>
                              <a:latin typeface="Cambria Math" panose="02040503050406030204" pitchFamily="18" charset="0"/>
                            </a:rPr>
                            <m:t>𝑑</m:t>
                          </m:r>
                          <m:acc>
                            <m:accPr>
                              <m:chr m:val="⃗"/>
                              <m:ctrlPr>
                                <a:rPr lang="en-US" sz="3600" i="1">
                                  <a:solidFill>
                                    <a:srgbClr val="FF0000"/>
                                  </a:solidFill>
                                  <a:latin typeface="Cambria Math" panose="02040503050406030204" pitchFamily="18" charset="0"/>
                                </a:rPr>
                              </m:ctrlPr>
                            </m:accPr>
                            <m:e>
                              <m:r>
                                <a:rPr lang="en-GB" sz="3600" b="0" i="1" smtClean="0">
                                  <a:solidFill>
                                    <a:srgbClr val="FF0000"/>
                                  </a:solidFill>
                                  <a:latin typeface="Cambria Math" panose="02040503050406030204" pitchFamily="18" charset="0"/>
                                </a:rPr>
                                <m:t>𝑟</m:t>
                              </m:r>
                            </m:e>
                          </m:acc>
                          <m:r>
                            <m:rPr>
                              <m:nor/>
                            </m:rPr>
                            <a:rPr lang="en-US" sz="3600" dirty="0">
                              <a:solidFill>
                                <a:srgbClr val="FF0000"/>
                              </a:solidFill>
                              <a:latin typeface="Cambria Math" panose="02040503050406030204" pitchFamily="18" charset="0"/>
                            </a:rPr>
                            <m:t> </m:t>
                          </m:r>
                        </m:e>
                      </m:d>
                      <m:func>
                        <m:funcPr>
                          <m:ctrlPr>
                            <a:rPr lang="en-GB" sz="3600" b="0" i="1" dirty="0" smtClean="0">
                              <a:solidFill>
                                <a:srgbClr val="FF0000"/>
                              </a:solidFill>
                              <a:latin typeface="Cambria Math" panose="02040503050406030204" pitchFamily="18" charset="0"/>
                            </a:rPr>
                          </m:ctrlPr>
                        </m:funcPr>
                        <m:fName>
                          <m:r>
                            <m:rPr>
                              <m:sty m:val="p"/>
                            </m:rPr>
                            <a:rPr lang="en-GB" sz="3600" b="0" i="0" dirty="0" smtClean="0">
                              <a:solidFill>
                                <a:srgbClr val="FF0000"/>
                              </a:solidFill>
                              <a:latin typeface="Cambria Math" panose="02040503050406030204" pitchFamily="18" charset="0"/>
                            </a:rPr>
                            <m:t>cos</m:t>
                          </m:r>
                        </m:fName>
                        <m:e>
                          <m:r>
                            <a:rPr lang="en-GB" sz="3600" b="0" i="1" dirty="0" smtClean="0">
                              <a:solidFill>
                                <a:srgbClr val="FF0000"/>
                              </a:solidFill>
                              <a:latin typeface="Cambria Math" panose="02040503050406030204" pitchFamily="18" charset="0"/>
                              <a:ea typeface="Cambria Math" panose="02040503050406030204" pitchFamily="18" charset="0"/>
                            </a:rPr>
                            <m:t>𝜃</m:t>
                          </m:r>
                        </m:e>
                      </m:func>
                    </m:oMath>
                  </m:oMathPara>
                </a14:m>
                <a:endParaRPr lang="en-GB" sz="3600" b="0" i="1" dirty="0" smtClean="0">
                  <a:solidFill>
                    <a:srgbClr val="FF0000"/>
                  </a:solidFill>
                  <a:latin typeface="Cambria Math" panose="02040503050406030204" pitchFamily="18" charset="0"/>
                  <a:ea typeface="Cambria Math" panose="02040503050406030204" pitchFamily="18" charset="0"/>
                  <a:cs typeface="Cambria Math" panose="02040503050406030204" pitchFamily="18" charset="0"/>
                </a:endParaRPr>
              </a:p>
            </p:txBody>
          </p:sp>
        </mc:Choice>
        <mc:Fallback>
          <p:sp>
            <p:nvSpPr>
              <p:cNvPr id="32" name="TextBox 31"/>
              <p:cNvSpPr txBox="1">
                <a:spLocks noRot="1" noChangeAspect="1" noMove="1" noResize="1" noEditPoints="1" noAdjustHandles="1" noChangeArrowheads="1" noChangeShapeType="1" noTextEdit="1"/>
              </p:cNvSpPr>
              <p:nvPr/>
            </p:nvSpPr>
            <p:spPr>
              <a:xfrm>
                <a:off x="777985" y="3088817"/>
                <a:ext cx="4241546" cy="553998"/>
              </a:xfrm>
              <a:prstGeom prst="rect">
                <a:avLst/>
              </a:prstGeom>
              <a:blipFill rotWithShape="1">
                <a:blip r:embed="rId12"/>
                <a:stretch>
                  <a:fillRect l="-3" t="-32" r="12" b="-32"/>
                </a:stretch>
              </a:blipFill>
            </p:spPr>
            <p:txBody>
              <a:bodyPr/>
              <a:lstStyle/>
              <a:p>
                <a:r>
                  <a:rPr lang="zh-CN" altLang="en-US">
                    <a:noFill/>
                  </a:rPr>
                  <a:t> </a:t>
                </a:r>
              </a:p>
            </p:txBody>
          </p:sp>
        </mc:Fallback>
      </mc:AlternateContent>
      <p:sp>
        <p:nvSpPr>
          <p:cNvPr id="33" name="Oval 32"/>
          <p:cNvSpPr>
            <a:spLocks noChangeArrowheads="1"/>
          </p:cNvSpPr>
          <p:nvPr/>
        </p:nvSpPr>
        <p:spPr bwMode="auto">
          <a:xfrm>
            <a:off x="5796136" y="3356992"/>
            <a:ext cx="71437" cy="71437"/>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pPr algn="ctr" eaLnBrk="1" hangingPunct="1">
              <a:spcBef>
                <a:spcPct val="0"/>
              </a:spcBef>
              <a:buClrTx/>
              <a:buSzTx/>
              <a:buFontTx/>
              <a:buNone/>
            </a:pPr>
            <a:endParaRPr lang="zh-CN" altLang="en-US" sz="1800">
              <a:ea typeface="楷体_GB2312"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948766" y="5146861"/>
            <a:ext cx="2122228" cy="1027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Slide Number Placeholder 3"/>
          <p:cNvSpPr txBox="1"/>
          <p:nvPr/>
        </p:nvSpPr>
        <p:spPr bwMode="auto">
          <a:xfrm>
            <a:off x="6732588" y="6237288"/>
            <a:ext cx="2133600" cy="412750"/>
          </a:xfrm>
          <a:prstGeom prst="rect">
            <a:avLst/>
          </a:prstGeom>
          <a:noFill/>
          <a:ln w="9525">
            <a:noFill/>
            <a:miter lim="800000"/>
          </a:ln>
          <a:effectLst/>
        </p:spPr>
        <p:txBody>
          <a:bodyPr vert="horz" wrap="square" lIns="91440" tIns="45720" rIns="91440" bIns="45720" numCol="1" anchor="t" anchorCtr="0" compatLnSpc="1"/>
          <a:lstStyle>
            <a:defPPr>
              <a:defRPr lang="zh-CN"/>
            </a:defPPr>
            <a:lvl1pPr algn="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a:lstStyle>
          <a:p>
            <a:fld id="{41A7B2A6-4997-4D6A-A223-B65D77C6B4A9}" type="slidenum">
              <a:rPr lang="en-US" altLang="zh-CN" smtClean="0"/>
            </a:fld>
            <a:endParaRPr lang="en-US" altLang="zh-CN"/>
          </a:p>
        </p:txBody>
      </p:sp>
      <p:sp>
        <p:nvSpPr>
          <p:cNvPr id="6" name="Freeform 5"/>
          <p:cNvSpPr/>
          <p:nvPr/>
        </p:nvSpPr>
        <p:spPr bwMode="auto">
          <a:xfrm>
            <a:off x="5724128" y="895362"/>
            <a:ext cx="1355725" cy="2736850"/>
          </a:xfrm>
          <a:custGeom>
            <a:avLst/>
            <a:gdLst>
              <a:gd name="T0" fmla="*/ 267136563 w 854"/>
              <a:gd name="T1" fmla="*/ 2147483646 h 2268"/>
              <a:gd name="T2" fmla="*/ 267136563 w 854"/>
              <a:gd name="T3" fmla="*/ 2147483646 h 2268"/>
              <a:gd name="T4" fmla="*/ 1867436575 w 854"/>
              <a:gd name="T5" fmla="*/ 1057189163 h 2268"/>
              <a:gd name="T6" fmla="*/ 1980842813 w 854"/>
              <a:gd name="T7" fmla="*/ 0 h 22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54" h="2268">
                <a:moveTo>
                  <a:pt x="106" y="2268"/>
                </a:moveTo>
                <a:cubicBezTo>
                  <a:pt x="53" y="2033"/>
                  <a:pt x="0" y="1799"/>
                  <a:pt x="106" y="1542"/>
                </a:cubicBezTo>
                <a:cubicBezTo>
                  <a:pt x="212" y="1285"/>
                  <a:pt x="628" y="983"/>
                  <a:pt x="741" y="726"/>
                </a:cubicBezTo>
                <a:cubicBezTo>
                  <a:pt x="854" y="469"/>
                  <a:pt x="820" y="234"/>
                  <a:pt x="786" y="0"/>
                </a:cubicBez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sp>
        <p:nvSpPr>
          <p:cNvPr id="7" name="Oval 6"/>
          <p:cNvSpPr>
            <a:spLocks noChangeArrowheads="1"/>
          </p:cNvSpPr>
          <p:nvPr/>
        </p:nvSpPr>
        <p:spPr bwMode="auto">
          <a:xfrm>
            <a:off x="6888758" y="1671128"/>
            <a:ext cx="71438" cy="71437"/>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pPr algn="ctr" eaLnBrk="1" hangingPunct="1">
              <a:spcBef>
                <a:spcPct val="0"/>
              </a:spcBef>
              <a:buClrTx/>
              <a:buSzTx/>
              <a:buFontTx/>
              <a:buNone/>
            </a:pPr>
            <a:endParaRPr lang="zh-CN" altLang="en-US" sz="1800">
              <a:ea typeface="楷体_GB2312" pitchFamily="49" charset="-122"/>
            </a:endParaRPr>
          </a:p>
        </p:txBody>
      </p:sp>
      <p:sp>
        <p:nvSpPr>
          <p:cNvPr id="8" name="Line 177"/>
          <p:cNvSpPr>
            <a:spLocks noChangeShapeType="1"/>
          </p:cNvSpPr>
          <p:nvPr/>
        </p:nvSpPr>
        <p:spPr bwMode="auto">
          <a:xfrm flipV="1">
            <a:off x="6960196" y="1166303"/>
            <a:ext cx="144462" cy="53975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sp>
        <p:nvSpPr>
          <p:cNvPr id="9" name="Line 175"/>
          <p:cNvSpPr>
            <a:spLocks noChangeShapeType="1"/>
          </p:cNvSpPr>
          <p:nvPr/>
        </p:nvSpPr>
        <p:spPr bwMode="auto">
          <a:xfrm flipH="1" flipV="1">
            <a:off x="5641578" y="2693999"/>
            <a:ext cx="142875" cy="649288"/>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pic>
        <p:nvPicPr>
          <p:cNvPr id="11"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41615" y="3755251"/>
            <a:ext cx="27305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Line 182"/>
          <p:cNvSpPr>
            <a:spLocks noChangeShapeType="1"/>
          </p:cNvSpPr>
          <p:nvPr/>
        </p:nvSpPr>
        <p:spPr bwMode="auto">
          <a:xfrm>
            <a:off x="6214665" y="2408249"/>
            <a:ext cx="936625" cy="0"/>
          </a:xfrm>
          <a:prstGeom prst="line">
            <a:avLst/>
          </a:prstGeom>
          <a:noFill/>
          <a:ln w="28575">
            <a:solidFill>
              <a:srgbClr val="FF00FF"/>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pic>
        <p:nvPicPr>
          <p:cNvPr id="13"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5028" y="2384437"/>
            <a:ext cx="393700"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 name="Line 184"/>
          <p:cNvSpPr>
            <a:spLocks noChangeShapeType="1"/>
          </p:cNvSpPr>
          <p:nvPr/>
        </p:nvSpPr>
        <p:spPr bwMode="auto">
          <a:xfrm flipV="1">
            <a:off x="6214665" y="2047887"/>
            <a:ext cx="360363" cy="360362"/>
          </a:xfrm>
          <a:prstGeom prst="line">
            <a:avLst/>
          </a:prstGeom>
          <a:noFill/>
          <a:ln w="28575">
            <a:solidFill>
              <a:srgbClr val="00FF00"/>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sp>
        <p:nvSpPr>
          <p:cNvPr id="16" name="Freeform 15"/>
          <p:cNvSpPr/>
          <p:nvPr/>
        </p:nvSpPr>
        <p:spPr bwMode="auto">
          <a:xfrm>
            <a:off x="6359128" y="2263787"/>
            <a:ext cx="73025" cy="144462"/>
          </a:xfrm>
          <a:custGeom>
            <a:avLst/>
            <a:gdLst>
              <a:gd name="T0" fmla="*/ 0 w 46"/>
              <a:gd name="T1" fmla="*/ 0 h 91"/>
              <a:gd name="T2" fmla="*/ 115927188 w 46"/>
              <a:gd name="T3" fmla="*/ 113405845 h 91"/>
              <a:gd name="T4" fmla="*/ 0 w 46"/>
              <a:gd name="T5" fmla="*/ 229332631 h 91"/>
              <a:gd name="T6" fmla="*/ 0 60000 65536"/>
              <a:gd name="T7" fmla="*/ 0 60000 65536"/>
              <a:gd name="T8" fmla="*/ 0 60000 65536"/>
            </a:gdLst>
            <a:ahLst/>
            <a:cxnLst>
              <a:cxn ang="T6">
                <a:pos x="T0" y="T1"/>
              </a:cxn>
              <a:cxn ang="T7">
                <a:pos x="T2" y="T3"/>
              </a:cxn>
              <a:cxn ang="T8">
                <a:pos x="T4" y="T5"/>
              </a:cxn>
            </a:cxnLst>
            <a:rect l="0" t="0" r="r" b="b"/>
            <a:pathLst>
              <a:path w="46" h="91">
                <a:moveTo>
                  <a:pt x="0" y="0"/>
                </a:moveTo>
                <a:cubicBezTo>
                  <a:pt x="23" y="15"/>
                  <a:pt x="46" y="30"/>
                  <a:pt x="46" y="45"/>
                </a:cubicBezTo>
                <a:cubicBezTo>
                  <a:pt x="46" y="60"/>
                  <a:pt x="23" y="75"/>
                  <a:pt x="0" y="91"/>
                </a:cubicBezTo>
              </a:path>
            </a:pathLst>
          </a:custGeom>
          <a:noFill/>
          <a:ln w="28575">
            <a:solidFill>
              <a:srgbClr val="00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pic>
        <p:nvPicPr>
          <p:cNvPr id="17"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2153" y="2119324"/>
            <a:ext cx="257175"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 name="Oval 17"/>
          <p:cNvSpPr>
            <a:spLocks noChangeArrowheads="1"/>
          </p:cNvSpPr>
          <p:nvPr/>
        </p:nvSpPr>
        <p:spPr bwMode="auto">
          <a:xfrm>
            <a:off x="6216253" y="2335224"/>
            <a:ext cx="71437" cy="71438"/>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pPr algn="ctr" eaLnBrk="1" hangingPunct="1">
              <a:spcBef>
                <a:spcPct val="0"/>
              </a:spcBef>
              <a:buClrTx/>
              <a:buSzTx/>
              <a:buFontTx/>
              <a:buNone/>
            </a:pPr>
            <a:endParaRPr lang="zh-CN" altLang="en-US" sz="1800">
              <a:ea typeface="楷体_GB2312" pitchFamily="49" charset="-122"/>
            </a:endParaRPr>
          </a:p>
        </p:txBody>
      </p:sp>
      <mc:AlternateContent xmlns:mc="http://schemas.openxmlformats.org/markup-compatibility/2006">
        <mc:Choice xmlns:a14="http://schemas.microsoft.com/office/drawing/2010/main" Requires="a14">
          <p:sp>
            <p:nvSpPr>
              <p:cNvPr id="19" name="TextBox 18"/>
              <p:cNvSpPr txBox="1"/>
              <p:nvPr/>
            </p:nvSpPr>
            <p:spPr>
              <a:xfrm>
                <a:off x="7139384" y="1419801"/>
                <a:ext cx="2878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2</m:t>
                          </m:r>
                        </m:sub>
                      </m:sSub>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7139384" y="1419801"/>
                <a:ext cx="287835" cy="276999"/>
              </a:xfrm>
              <a:prstGeom prst="rect">
                <a:avLst/>
              </a:prstGeom>
              <a:blipFill rotWithShape="1">
                <a:blip r:embed="rId4"/>
                <a:stretch>
                  <a:fillRect l="-27" t="-208" r="-11602" b="-4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5441615" y="3557032"/>
                <a:ext cx="28251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1</m:t>
                          </m:r>
                        </m:sub>
                      </m:sSub>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5441615" y="3557032"/>
                <a:ext cx="282513" cy="276999"/>
              </a:xfrm>
              <a:prstGeom prst="rect">
                <a:avLst/>
              </a:prstGeom>
              <a:blipFill rotWithShape="1">
                <a:blip r:embed="rId5"/>
                <a:stretch>
                  <a:fillRect l="-106" t="-143" r="-12728" b="-49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891059" y="836712"/>
                <a:ext cx="2425279" cy="62132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𝑑</m:t>
                      </m:r>
                      <m:r>
                        <a:rPr lang="en-GB" sz="3600" b="0" i="1" smtClean="0">
                          <a:latin typeface="Cambria Math" panose="02040503050406030204" pitchFamily="18" charset="0"/>
                        </a:rPr>
                        <m:t>𝑊</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𝐹</m:t>
                          </m:r>
                        </m:e>
                      </m:acc>
                      <m:r>
                        <a:rPr lang="en-US" sz="3600" b="0" i="1" smtClean="0">
                          <a:latin typeface="Cambria Math" panose="02040503050406030204" pitchFamily="18" charset="0"/>
                        </a:rPr>
                        <m:t>.</m:t>
                      </m:r>
                      <m:r>
                        <a:rPr lang="en-GB" sz="3600" b="0" i="1" smtClean="0">
                          <a:latin typeface="Cambria Math" panose="02040503050406030204" pitchFamily="18" charset="0"/>
                        </a:rPr>
                        <m:t>𝑑</m:t>
                      </m:r>
                      <m:acc>
                        <m:accPr>
                          <m:chr m:val="⃗"/>
                          <m:ctrlPr>
                            <a:rPr lang="en-US" sz="3600" b="0" i="1" smtClean="0">
                              <a:latin typeface="Cambria Math" panose="02040503050406030204" pitchFamily="18" charset="0"/>
                            </a:rPr>
                          </m:ctrlPr>
                        </m:accPr>
                        <m:e>
                          <m:r>
                            <a:rPr lang="en-GB" sz="3600" b="0" i="1" smtClean="0">
                              <a:latin typeface="Cambria Math" panose="02040503050406030204" pitchFamily="18" charset="0"/>
                            </a:rPr>
                            <m:t>𝑟</m:t>
                          </m:r>
                        </m:e>
                      </m:acc>
                    </m:oMath>
                  </m:oMathPara>
                </a14:m>
                <a:endParaRPr lang="en-US" sz="3600" dirty="0"/>
              </a:p>
            </p:txBody>
          </p:sp>
        </mc:Choice>
        <mc:Fallback>
          <p:sp>
            <p:nvSpPr>
              <p:cNvPr id="21" name="TextBox 20"/>
              <p:cNvSpPr txBox="1">
                <a:spLocks noRot="1" noChangeAspect="1" noMove="1" noResize="1" noEditPoints="1" noAdjustHandles="1" noChangeArrowheads="1" noChangeShapeType="1" noTextEdit="1"/>
              </p:cNvSpPr>
              <p:nvPr/>
            </p:nvSpPr>
            <p:spPr>
              <a:xfrm>
                <a:off x="891059" y="836712"/>
                <a:ext cx="2425279" cy="621324"/>
              </a:xfrm>
              <a:prstGeom prst="rect">
                <a:avLst/>
              </a:prstGeom>
              <a:blipFill rotWithShape="1">
                <a:blip r:embed="rId6"/>
                <a:stretch>
                  <a:fillRect l="-6" t="-67" r="-1163" b="12"/>
                </a:stretch>
              </a:blipFill>
            </p:spPr>
            <p:txBody>
              <a:bodyPr/>
              <a:lstStyle/>
              <a:p>
                <a:r>
                  <a:rPr lang="zh-CN" altLang="en-US">
                    <a:noFill/>
                  </a:rPr>
                  <a:t> </a:t>
                </a:r>
              </a:p>
            </p:txBody>
          </p:sp>
        </mc:Fallback>
      </mc:AlternateContent>
      <p:cxnSp>
        <p:nvCxnSpPr>
          <p:cNvPr id="22" name="Straight Arrow Connector 21"/>
          <p:cNvCxnSpPr/>
          <p:nvPr/>
        </p:nvCxnSpPr>
        <p:spPr>
          <a:xfrm flipH="1" flipV="1">
            <a:off x="2267744" y="1558300"/>
            <a:ext cx="72008" cy="489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123728" y="2115355"/>
            <a:ext cx="2428870" cy="369332"/>
          </a:xfrm>
          <a:prstGeom prst="rect">
            <a:avLst/>
          </a:prstGeom>
          <a:noFill/>
        </p:spPr>
        <p:txBody>
          <a:bodyPr wrap="none" rtlCol="0">
            <a:spAutoFit/>
          </a:bodyPr>
          <a:lstStyle/>
          <a:p>
            <a:r>
              <a:rPr lang="en-US" dirty="0"/>
              <a:t>Net force on the particle</a:t>
            </a:r>
            <a:endParaRPr lang="en-US" dirty="0"/>
          </a:p>
        </p:txBody>
      </p:sp>
      <mc:AlternateContent xmlns:mc="http://schemas.openxmlformats.org/markup-compatibility/2006">
        <mc:Choice xmlns:a14="http://schemas.microsoft.com/office/drawing/2010/main" Requires="a14">
          <p:sp>
            <p:nvSpPr>
              <p:cNvPr id="24" name="TextBox 23"/>
              <p:cNvSpPr txBox="1"/>
              <p:nvPr/>
            </p:nvSpPr>
            <p:spPr>
              <a:xfrm>
                <a:off x="891059" y="3755251"/>
                <a:ext cx="3189143"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𝑑</m:t>
                      </m:r>
                      <m:r>
                        <a:rPr lang="en-GB" sz="3600" b="0" i="1" smtClean="0">
                          <a:latin typeface="Cambria Math" panose="02040503050406030204" pitchFamily="18" charset="0"/>
                        </a:rPr>
                        <m:t>𝑊</m:t>
                      </m:r>
                      <m:r>
                        <a:rPr lang="en-US" sz="3600" b="0" i="1" smtClean="0">
                          <a:latin typeface="Cambria Math" panose="02040503050406030204" pitchFamily="18" charset="0"/>
                        </a:rPr>
                        <m:t>=</m:t>
                      </m:r>
                      <m:r>
                        <a:rPr lang="en-US" sz="3600" b="0" i="1" smtClean="0">
                          <a:latin typeface="Cambria Math" panose="02040503050406030204" pitchFamily="18" charset="0"/>
                        </a:rPr>
                        <m:t>𝑚</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𝑎</m:t>
                          </m:r>
                        </m:e>
                        <m:sub>
                          <m:r>
                            <a:rPr lang="en-GB" sz="3600" b="0" i="1" smtClean="0">
                              <a:latin typeface="Cambria Math" panose="02040503050406030204" pitchFamily="18" charset="0"/>
                            </a:rPr>
                            <m:t>𝑡</m:t>
                          </m:r>
                        </m:sub>
                      </m:sSub>
                      <m:d>
                        <m:dPr>
                          <m:begChr m:val="|"/>
                          <m:endChr m:val="|"/>
                          <m:ctrlPr>
                            <a:rPr lang="en-US" sz="3600" i="1" smtClean="0">
                              <a:latin typeface="Cambria Math" panose="02040503050406030204" pitchFamily="18" charset="0"/>
                            </a:rPr>
                          </m:ctrlPr>
                        </m:dPr>
                        <m:e>
                          <m:r>
                            <a:rPr lang="en-GB" sz="3600" b="0" i="1" smtClean="0">
                              <a:latin typeface="Cambria Math" panose="02040503050406030204" pitchFamily="18" charset="0"/>
                            </a:rPr>
                            <m:t>𝑑</m:t>
                          </m:r>
                          <m:acc>
                            <m:accPr>
                              <m:chr m:val="⃗"/>
                              <m:ctrlPr>
                                <a:rPr lang="en-US" sz="3600" i="1">
                                  <a:latin typeface="Cambria Math" panose="02040503050406030204" pitchFamily="18" charset="0"/>
                                </a:rPr>
                              </m:ctrlPr>
                            </m:accPr>
                            <m:e>
                              <m:r>
                                <a:rPr lang="en-GB" sz="3600" b="0" i="1" smtClean="0">
                                  <a:latin typeface="Cambria Math" panose="02040503050406030204" pitchFamily="18" charset="0"/>
                                </a:rPr>
                                <m:t>𝑟</m:t>
                              </m:r>
                            </m:e>
                          </m:acc>
                          <m:r>
                            <m:rPr>
                              <m:nor/>
                            </m:rPr>
                            <a:rPr lang="en-US" sz="3600" dirty="0">
                              <a:latin typeface="Cambria Math" panose="02040503050406030204" pitchFamily="18" charset="0"/>
                            </a:rPr>
                            <m:t> </m:t>
                          </m:r>
                        </m:e>
                      </m:d>
                    </m:oMath>
                  </m:oMathPara>
                </a14:m>
                <a:endParaRPr lang="en-US" sz="3600" dirty="0"/>
              </a:p>
            </p:txBody>
          </p:sp>
        </mc:Choice>
        <mc:Fallback>
          <p:sp>
            <p:nvSpPr>
              <p:cNvPr id="24" name="TextBox 23"/>
              <p:cNvSpPr txBox="1">
                <a:spLocks noRot="1" noChangeAspect="1" noMove="1" noResize="1" noEditPoints="1" noAdjustHandles="1" noChangeArrowheads="1" noChangeShapeType="1" noTextEdit="1"/>
              </p:cNvSpPr>
              <p:nvPr/>
            </p:nvSpPr>
            <p:spPr>
              <a:xfrm>
                <a:off x="891059" y="3755251"/>
                <a:ext cx="3189143" cy="553998"/>
              </a:xfrm>
              <a:prstGeom prst="rect">
                <a:avLst/>
              </a:prstGeom>
              <a:blipFill rotWithShape="1">
                <a:blip r:embed="rId7"/>
                <a:stretch>
                  <a:fillRect l="-5" t="-90" r="-527" b="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866237" y="2475197"/>
                <a:ext cx="2787110"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𝑑</m:t>
                      </m:r>
                      <m:r>
                        <a:rPr lang="en-GB" sz="3600" b="0" i="1" smtClean="0">
                          <a:latin typeface="Cambria Math" panose="02040503050406030204" pitchFamily="18" charset="0"/>
                        </a:rPr>
                        <m:t>𝑊</m:t>
                      </m:r>
                      <m:r>
                        <a:rPr lang="en-US" sz="3600" b="0" i="1" smtClean="0">
                          <a:latin typeface="Cambria Math" panose="02040503050406030204" pitchFamily="18" charset="0"/>
                        </a:rPr>
                        <m:t>=</m:t>
                      </m:r>
                      <m:r>
                        <a:rPr lang="en-US" sz="3600" b="0" i="1" smtClean="0">
                          <a:latin typeface="Cambria Math" panose="02040503050406030204" pitchFamily="18" charset="0"/>
                        </a:rPr>
                        <m:t>𝑚</m:t>
                      </m:r>
                      <m:acc>
                        <m:accPr>
                          <m:chr m:val="⃗"/>
                          <m:ctrlPr>
                            <a:rPr lang="en-US" sz="3600" b="0" i="1" smtClean="0">
                              <a:latin typeface="Cambria Math" panose="02040503050406030204" pitchFamily="18" charset="0"/>
                            </a:rPr>
                          </m:ctrlPr>
                        </m:accPr>
                        <m:e>
                          <m:r>
                            <a:rPr lang="en-GB" sz="3600" b="0" i="1" smtClean="0">
                              <a:latin typeface="Cambria Math" panose="02040503050406030204" pitchFamily="18" charset="0"/>
                            </a:rPr>
                            <m:t>𝑎</m:t>
                          </m:r>
                        </m:e>
                      </m:acc>
                      <m:r>
                        <a:rPr lang="en-US" sz="3600" b="0" i="1" smtClean="0">
                          <a:latin typeface="Cambria Math" panose="02040503050406030204" pitchFamily="18" charset="0"/>
                        </a:rPr>
                        <m:t>.</m:t>
                      </m:r>
                      <m:r>
                        <a:rPr lang="en-GB" sz="3600" b="0" i="1" smtClean="0">
                          <a:latin typeface="Cambria Math" panose="02040503050406030204" pitchFamily="18" charset="0"/>
                        </a:rPr>
                        <m:t>𝑑</m:t>
                      </m:r>
                      <m:acc>
                        <m:accPr>
                          <m:chr m:val="⃗"/>
                          <m:ctrlPr>
                            <a:rPr lang="en-US" sz="3600" b="0" i="1" smtClean="0">
                              <a:latin typeface="Cambria Math" panose="02040503050406030204" pitchFamily="18" charset="0"/>
                            </a:rPr>
                          </m:ctrlPr>
                        </m:accPr>
                        <m:e>
                          <m:r>
                            <a:rPr lang="en-GB" sz="3600" b="0" i="1" smtClean="0">
                              <a:latin typeface="Cambria Math" panose="02040503050406030204" pitchFamily="18" charset="0"/>
                            </a:rPr>
                            <m:t>𝑟</m:t>
                          </m:r>
                        </m:e>
                      </m:acc>
                    </m:oMath>
                  </m:oMathPara>
                </a14:m>
                <a:endParaRPr lang="en-US" sz="3600" dirty="0"/>
              </a:p>
            </p:txBody>
          </p:sp>
        </mc:Choice>
        <mc:Fallback>
          <p:sp>
            <p:nvSpPr>
              <p:cNvPr id="25" name="TextBox 24"/>
              <p:cNvSpPr txBox="1">
                <a:spLocks noRot="1" noChangeAspect="1" noMove="1" noResize="1" noEditPoints="1" noAdjustHandles="1" noChangeArrowheads="1" noChangeShapeType="1" noTextEdit="1"/>
              </p:cNvSpPr>
              <p:nvPr/>
            </p:nvSpPr>
            <p:spPr>
              <a:xfrm>
                <a:off x="866237" y="2475197"/>
                <a:ext cx="2787110" cy="553998"/>
              </a:xfrm>
              <a:prstGeom prst="rect">
                <a:avLst/>
              </a:prstGeom>
              <a:blipFill rotWithShape="1">
                <a:blip r:embed="rId8"/>
                <a:stretch>
                  <a:fillRect l="-3" t="-109" r="-973" b="-70"/>
                </a:stretch>
              </a:blipFill>
            </p:spPr>
            <p:txBody>
              <a:bodyPr/>
              <a:lstStyle/>
              <a:p>
                <a:r>
                  <a:rPr lang="zh-CN" altLang="en-US">
                    <a:noFill/>
                  </a:rPr>
                  <a:t> </a:t>
                </a:r>
              </a:p>
            </p:txBody>
          </p:sp>
        </mc:Fallback>
      </mc:AlternateContent>
      <p:cxnSp>
        <p:nvCxnSpPr>
          <p:cNvPr id="26" name="Straight Arrow Connector 25"/>
          <p:cNvCxnSpPr/>
          <p:nvPr/>
        </p:nvCxnSpPr>
        <p:spPr>
          <a:xfrm flipH="1" flipV="1">
            <a:off x="2835318" y="4406668"/>
            <a:ext cx="144016" cy="4065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TextBox 26"/>
              <p:cNvSpPr txBox="1"/>
              <p:nvPr/>
            </p:nvSpPr>
            <p:spPr>
              <a:xfrm>
                <a:off x="2672353" y="4772047"/>
                <a:ext cx="3721147" cy="369332"/>
              </a:xfrm>
              <a:prstGeom prst="rect">
                <a:avLst/>
              </a:prstGeom>
              <a:noFill/>
            </p:spPr>
            <p:txBody>
              <a:bodyPr wrap="none" rtlCol="0">
                <a:spAutoFit/>
              </a:bodyPr>
              <a:lstStyle/>
              <a:p>
                <a:r>
                  <a:rPr lang="en-US" dirty="0"/>
                  <a:t>Tangential acceleration: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GB" b="0" i="1" smtClean="0">
                            <a:latin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acos</m:t>
                        </m:r>
                      </m:fName>
                      <m:e>
                        <m:r>
                          <a:rPr lang="en-US" b="0" i="1" smtClean="0">
                            <a:latin typeface="Cambria Math" panose="02040503050406030204" pitchFamily="18" charset="0"/>
                            <a:ea typeface="Cambria Math" panose="02040503050406030204" pitchFamily="18" charset="0"/>
                          </a:rPr>
                          <m:t>𝜃</m:t>
                        </m:r>
                      </m:e>
                    </m:func>
                  </m:oMath>
                </a14:m>
                <a:r>
                  <a:rPr lang="en-US" dirty="0"/>
                  <a:t> </a:t>
                </a:r>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2672353" y="4772047"/>
                <a:ext cx="3721147" cy="369332"/>
              </a:xfrm>
              <a:prstGeom prst="rect">
                <a:avLst/>
              </a:prstGeom>
              <a:blipFill rotWithShape="1">
                <a:blip r:embed="rId9"/>
                <a:stretch>
                  <a:fillRect l="-7" t="-6" r="9" b="1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Rectangle 27"/>
              <p:cNvSpPr/>
              <p:nvPr/>
            </p:nvSpPr>
            <p:spPr>
              <a:xfrm>
                <a:off x="819353" y="5137971"/>
                <a:ext cx="3241978" cy="102733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𝑑</m:t>
                      </m:r>
                      <m:r>
                        <a:rPr lang="en-GB" sz="3200" b="0" i="1" smtClean="0">
                          <a:latin typeface="Cambria Math" panose="02040503050406030204" pitchFamily="18" charset="0"/>
                        </a:rPr>
                        <m:t>𝑊</m:t>
                      </m:r>
                      <m:r>
                        <a:rPr lang="en-US" sz="3200" i="1" smtClean="0">
                          <a:latin typeface="Cambria Math" panose="02040503050406030204" pitchFamily="18" charset="0"/>
                        </a:rPr>
                        <m:t>=</m:t>
                      </m:r>
                      <m:r>
                        <a:rPr lang="en-US" sz="3200" i="1" smtClean="0">
                          <a:latin typeface="Cambria Math" panose="02040503050406030204" pitchFamily="18" charset="0"/>
                        </a:rPr>
                        <m:t>𝑚</m:t>
                      </m:r>
                      <m:f>
                        <m:fPr>
                          <m:ctrlPr>
                            <a:rPr lang="en-US" sz="3200" i="1" smtClean="0">
                              <a:latin typeface="Cambria Math" panose="02040503050406030204" pitchFamily="18" charset="0"/>
                            </a:rPr>
                          </m:ctrlPr>
                        </m:fPr>
                        <m:num>
                          <m:r>
                            <a:rPr lang="en-US" sz="3200" b="0" i="1" smtClean="0">
                              <a:latin typeface="Cambria Math" panose="02040503050406030204" pitchFamily="18" charset="0"/>
                            </a:rPr>
                            <m:t>𝑑𝑣</m:t>
                          </m:r>
                        </m:num>
                        <m:den>
                          <m:r>
                            <a:rPr lang="en-US" sz="3200" b="0" i="1" smtClean="0">
                              <a:latin typeface="Cambria Math" panose="02040503050406030204" pitchFamily="18" charset="0"/>
                            </a:rPr>
                            <m:t>𝑑𝑡</m:t>
                          </m:r>
                        </m:den>
                      </m:f>
                      <m:d>
                        <m:dPr>
                          <m:begChr m:val="|"/>
                          <m:endChr m:val="|"/>
                          <m:ctrlPr>
                            <a:rPr lang="en-US" sz="3200" i="1">
                              <a:latin typeface="Cambria Math" panose="02040503050406030204" pitchFamily="18" charset="0"/>
                            </a:rPr>
                          </m:ctrlPr>
                        </m:dPr>
                        <m:e>
                          <m:r>
                            <a:rPr lang="en-GB" sz="3200" b="0" i="1" smtClean="0">
                              <a:latin typeface="Cambria Math" panose="02040503050406030204" pitchFamily="18" charset="0"/>
                            </a:rPr>
                            <m:t>𝑑</m:t>
                          </m:r>
                          <m:acc>
                            <m:accPr>
                              <m:chr m:val="⃗"/>
                              <m:ctrlPr>
                                <a:rPr lang="en-US" sz="3200" i="1">
                                  <a:latin typeface="Cambria Math" panose="02040503050406030204" pitchFamily="18" charset="0"/>
                                </a:rPr>
                              </m:ctrlPr>
                            </m:accPr>
                            <m:e>
                              <m:r>
                                <a:rPr lang="en-GB" sz="3200" b="0" i="1" smtClean="0">
                                  <a:latin typeface="Cambria Math" panose="02040503050406030204" pitchFamily="18" charset="0"/>
                                </a:rPr>
                                <m:t>𝑟</m:t>
                              </m:r>
                            </m:e>
                          </m:acc>
                          <m:r>
                            <m:rPr>
                              <m:nor/>
                            </m:rPr>
                            <a:rPr lang="en-US" sz="3200" dirty="0">
                              <a:latin typeface="Cambria Math" panose="02040503050406030204" pitchFamily="18" charset="0"/>
                            </a:rPr>
                            <m:t> </m:t>
                          </m:r>
                        </m:e>
                      </m:d>
                    </m:oMath>
                  </m:oMathPara>
                </a14:m>
                <a:endParaRPr lang="en-US" sz="3200" dirty="0"/>
              </a:p>
            </p:txBody>
          </p:sp>
        </mc:Choice>
        <mc:Fallback>
          <p:sp>
            <p:nvSpPr>
              <p:cNvPr id="28" name="Rectangle 27"/>
              <p:cNvSpPr>
                <a:spLocks noRot="1" noChangeAspect="1" noMove="1" noResize="1" noEditPoints="1" noAdjustHandles="1" noChangeArrowheads="1" noChangeShapeType="1" noTextEdit="1"/>
              </p:cNvSpPr>
              <p:nvPr/>
            </p:nvSpPr>
            <p:spPr>
              <a:xfrm>
                <a:off x="819353" y="5137971"/>
                <a:ext cx="3241978" cy="1027333"/>
              </a:xfrm>
              <a:prstGeom prst="rect">
                <a:avLst/>
              </a:prstGeom>
              <a:blipFill rotWithShape="1">
                <a:blip r:embed="rId10"/>
                <a:stretch>
                  <a:fillRect l="-6" t="-18" r="16"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4504850" y="5376257"/>
                <a:ext cx="1827039"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2800" i="1" smtClean="0">
                              <a:solidFill>
                                <a:srgbClr val="FF0000"/>
                              </a:solidFill>
                              <a:latin typeface="Cambria Math" panose="02040503050406030204" pitchFamily="18" charset="0"/>
                            </a:rPr>
                          </m:ctrlPr>
                        </m:dPr>
                        <m:e>
                          <m:r>
                            <a:rPr lang="en-GB" sz="2800" b="0" i="1" smtClean="0">
                              <a:solidFill>
                                <a:srgbClr val="FF0000"/>
                              </a:solidFill>
                              <a:latin typeface="Cambria Math" panose="02040503050406030204" pitchFamily="18" charset="0"/>
                            </a:rPr>
                            <m:t>𝑑</m:t>
                          </m:r>
                          <m:acc>
                            <m:accPr>
                              <m:chr m:val="⃗"/>
                              <m:ctrlPr>
                                <a:rPr lang="en-US" sz="2800" i="1">
                                  <a:solidFill>
                                    <a:srgbClr val="FF0000"/>
                                  </a:solidFill>
                                  <a:latin typeface="Cambria Math" panose="02040503050406030204" pitchFamily="18" charset="0"/>
                                </a:rPr>
                              </m:ctrlPr>
                            </m:accPr>
                            <m:e>
                              <m:r>
                                <a:rPr lang="en-GB" sz="2800" b="0" i="1" smtClean="0">
                                  <a:solidFill>
                                    <a:srgbClr val="FF0000"/>
                                  </a:solidFill>
                                  <a:latin typeface="Cambria Math" panose="02040503050406030204" pitchFamily="18" charset="0"/>
                                </a:rPr>
                                <m:t>𝑟</m:t>
                              </m:r>
                            </m:e>
                          </m:acc>
                          <m:r>
                            <m:rPr>
                              <m:nor/>
                            </m:rPr>
                            <a:rPr lang="en-US" sz="2800" dirty="0">
                              <a:solidFill>
                                <a:srgbClr val="FF0000"/>
                              </a:solidFill>
                              <a:latin typeface="Cambria Math" panose="02040503050406030204" pitchFamily="18" charset="0"/>
                            </a:rPr>
                            <m:t> </m:t>
                          </m:r>
                        </m:e>
                      </m:d>
                      <m:r>
                        <a:rPr lang="en-US" sz="2800" b="0" i="1" dirty="0" smtClean="0">
                          <a:solidFill>
                            <a:srgbClr val="FF0000"/>
                          </a:solidFill>
                          <a:latin typeface="Cambria Math" panose="02040503050406030204" pitchFamily="18" charset="0"/>
                        </a:rPr>
                        <m:t>=</m:t>
                      </m:r>
                      <m:r>
                        <a:rPr lang="en-US" sz="2800" b="0" i="1" dirty="0" smtClean="0">
                          <a:solidFill>
                            <a:srgbClr val="FF0000"/>
                          </a:solidFill>
                          <a:latin typeface="Cambria Math" panose="02040503050406030204" pitchFamily="18" charset="0"/>
                          <a:cs typeface="Cambria Math" panose="02040503050406030204" pitchFamily="18" charset="0"/>
                        </a:rPr>
                        <m:t>𝑣𝑑𝑡</m:t>
                      </m:r>
                    </m:oMath>
                  </m:oMathPara>
                </a14:m>
                <a:endParaRPr lang="en-US" sz="2800" b="0" i="1" dirty="0" smtClean="0">
                  <a:solidFill>
                    <a:srgbClr val="FF0000"/>
                  </a:solidFill>
                  <a:latin typeface="Cambria Math" panose="02040503050406030204" pitchFamily="18" charset="0"/>
                  <a:cs typeface="Cambria Math" panose="02040503050406030204" pitchFamily="18" charset="0"/>
                </a:endParaRPr>
              </a:p>
            </p:txBody>
          </p:sp>
        </mc:Choice>
        <mc:Fallback>
          <p:sp>
            <p:nvSpPr>
              <p:cNvPr id="29" name="TextBox 28"/>
              <p:cNvSpPr txBox="1">
                <a:spLocks noRot="1" noChangeAspect="1" noMove="1" noResize="1" noEditPoints="1" noAdjustHandles="1" noChangeArrowheads="1" noChangeShapeType="1" noTextEdit="1"/>
              </p:cNvSpPr>
              <p:nvPr/>
            </p:nvSpPr>
            <p:spPr>
              <a:xfrm>
                <a:off x="4504850" y="5376257"/>
                <a:ext cx="1827039" cy="430887"/>
              </a:xfrm>
              <a:prstGeom prst="rect">
                <a:avLst/>
              </a:prstGeom>
              <a:blipFill rotWithShape="1">
                <a:blip r:embed="rId11"/>
                <a:stretch>
                  <a:fillRect l="-9" t="-81" r="-1443" b="16"/>
                </a:stretch>
              </a:blipFill>
            </p:spPr>
            <p:txBody>
              <a:bodyPr/>
              <a:lstStyle/>
              <a:p>
                <a:r>
                  <a:rPr lang="zh-CN" altLang="en-US">
                    <a:noFill/>
                  </a:rPr>
                  <a:t> </a:t>
                </a:r>
              </a:p>
            </p:txBody>
          </p:sp>
        </mc:Fallback>
      </mc:AlternateContent>
      <p:sp>
        <p:nvSpPr>
          <p:cNvPr id="30" name="TextBox 29"/>
          <p:cNvSpPr txBox="1"/>
          <p:nvPr/>
        </p:nvSpPr>
        <p:spPr>
          <a:xfrm>
            <a:off x="3885247" y="5463631"/>
            <a:ext cx="628698" cy="461665"/>
          </a:xfrm>
          <a:prstGeom prst="rect">
            <a:avLst/>
          </a:prstGeom>
          <a:noFill/>
        </p:spPr>
        <p:txBody>
          <a:bodyPr wrap="none" rtlCol="0">
            <a:spAutoFit/>
          </a:bodyPr>
          <a:lstStyle/>
          <a:p>
            <a:r>
              <a:rPr lang="en-US" sz="2400" dirty="0"/>
              <a:t>and</a:t>
            </a:r>
            <a:endParaRPr lang="en-US" sz="2400" dirty="0"/>
          </a:p>
        </p:txBody>
      </p:sp>
      <p:sp>
        <p:nvSpPr>
          <p:cNvPr id="31" name="Right Arrow 30"/>
          <p:cNvSpPr/>
          <p:nvPr/>
        </p:nvSpPr>
        <p:spPr>
          <a:xfrm>
            <a:off x="6393500" y="5463631"/>
            <a:ext cx="339725" cy="3934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4" name="TextBox 33"/>
              <p:cNvSpPr txBox="1"/>
              <p:nvPr/>
            </p:nvSpPr>
            <p:spPr>
              <a:xfrm>
                <a:off x="5971430" y="1964964"/>
                <a:ext cx="31213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5971430" y="1964964"/>
                <a:ext cx="312137" cy="276999"/>
              </a:xfrm>
              <a:prstGeom prst="rect">
                <a:avLst/>
              </a:prstGeom>
              <a:blipFill rotWithShape="1">
                <a:blip r:embed="rId12"/>
                <a:stretch>
                  <a:fillRect l="-168" t="-99" r="-8670" b="149"/>
                </a:stretch>
              </a:blipFill>
            </p:spPr>
            <p:txBody>
              <a:bodyPr/>
              <a:lstStyle/>
              <a:p>
                <a:r>
                  <a:rPr lang="zh-CN" altLang="en-US">
                    <a:noFill/>
                  </a:rPr>
                  <a:t> </a:t>
                </a:r>
              </a:p>
            </p:txBody>
          </p:sp>
        </mc:Fallback>
      </mc:AlternateContent>
      <p:sp>
        <p:nvSpPr>
          <p:cNvPr id="35" name="Title 1"/>
          <p:cNvSpPr>
            <a:spLocks noGrp="1"/>
          </p:cNvSpPr>
          <p:nvPr>
            <p:ph type="title"/>
          </p:nvPr>
        </p:nvSpPr>
        <p:spPr>
          <a:xfrm>
            <a:off x="555298" y="-133732"/>
            <a:ext cx="8229600" cy="1143000"/>
          </a:xfrm>
        </p:spPr>
        <p:txBody>
          <a:bodyPr/>
          <a:lstStyle/>
          <a:p>
            <a:r>
              <a:rPr lang="en-GB" dirty="0"/>
              <a:t>Introduction </a:t>
            </a:r>
            <a:endParaRPr lang="en-US" dirty="0"/>
          </a:p>
        </p:txBody>
      </p:sp>
      <mc:AlternateContent xmlns:mc="http://schemas.openxmlformats.org/markup-compatibility/2006">
        <mc:Choice xmlns:a14="http://schemas.microsoft.com/office/drawing/2010/main" Requires="a14">
          <p:sp>
            <p:nvSpPr>
              <p:cNvPr id="36" name="Rectangle 35"/>
              <p:cNvSpPr/>
              <p:nvPr/>
            </p:nvSpPr>
            <p:spPr>
              <a:xfrm>
                <a:off x="6865470" y="5432853"/>
                <a:ext cx="2216954"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i="1" smtClean="0">
                          <a:solidFill>
                            <a:srgbClr val="FF0000"/>
                          </a:solidFill>
                          <a:latin typeface="Cambria Math" panose="02040503050406030204" pitchFamily="18" charset="0"/>
                        </a:rPr>
                        <m:t>𝑑</m:t>
                      </m:r>
                      <m:r>
                        <a:rPr lang="en-GB" sz="2800" b="0" i="1" smtClean="0">
                          <a:solidFill>
                            <a:srgbClr val="FF0000"/>
                          </a:solidFill>
                          <a:latin typeface="Cambria Math" panose="02040503050406030204" pitchFamily="18" charset="0"/>
                        </a:rPr>
                        <m:t>𝑊</m:t>
                      </m:r>
                      <m:r>
                        <a:rPr lang="en-US" sz="2800" i="1" smtClean="0">
                          <a:solidFill>
                            <a:srgbClr val="FF0000"/>
                          </a:solidFill>
                          <a:latin typeface="Cambria Math" panose="02040503050406030204" pitchFamily="18" charset="0"/>
                        </a:rPr>
                        <m:t>=</m:t>
                      </m:r>
                      <m:r>
                        <a:rPr lang="en-US" sz="2800" i="1" smtClean="0">
                          <a:solidFill>
                            <a:srgbClr val="FF0000"/>
                          </a:solidFill>
                          <a:latin typeface="Cambria Math" panose="02040503050406030204" pitchFamily="18" charset="0"/>
                          <a:cs typeface="Cambria Math" panose="02040503050406030204" pitchFamily="18" charset="0"/>
                        </a:rPr>
                        <m:t>𝑚𝑣𝑑𝑣</m:t>
                      </m:r>
                    </m:oMath>
                  </m:oMathPara>
                </a14:m>
                <a:endParaRPr lang="en-US" sz="2800" i="1" dirty="0" smtClean="0">
                  <a:solidFill>
                    <a:srgbClr val="FF0000"/>
                  </a:solidFill>
                  <a:latin typeface="Cambria Math" panose="02040503050406030204" pitchFamily="18" charset="0"/>
                  <a:cs typeface="Cambria Math" panose="02040503050406030204" pitchFamily="18" charset="0"/>
                </a:endParaRPr>
              </a:p>
            </p:txBody>
          </p:sp>
        </mc:Choice>
        <mc:Fallback>
          <p:sp>
            <p:nvSpPr>
              <p:cNvPr id="36" name="Rectangle 35"/>
              <p:cNvSpPr>
                <a:spLocks noRot="1" noChangeAspect="1" noMove="1" noResize="1" noEditPoints="1" noAdjustHandles="1" noChangeArrowheads="1" noChangeShapeType="1" noTextEdit="1"/>
              </p:cNvSpPr>
              <p:nvPr/>
            </p:nvSpPr>
            <p:spPr>
              <a:xfrm>
                <a:off x="6865470" y="5432853"/>
                <a:ext cx="2216954" cy="523220"/>
              </a:xfrm>
              <a:prstGeom prst="rect">
                <a:avLst/>
              </a:prstGeom>
              <a:blipFill rotWithShape="1">
                <a:blip r:embed="rId13"/>
                <a:stretch>
                  <a:fillRect l="-22" t="-82" r="1" b="7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777985" y="3088817"/>
                <a:ext cx="4241546"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𝑑</m:t>
                      </m:r>
                      <m:r>
                        <a:rPr lang="en-GB" sz="3600" b="0" i="1" smtClean="0">
                          <a:latin typeface="Cambria Math" panose="02040503050406030204" pitchFamily="18" charset="0"/>
                        </a:rPr>
                        <m:t>𝑊</m:t>
                      </m:r>
                      <m:r>
                        <a:rPr lang="en-US" sz="3600" b="0" i="1" smtClean="0">
                          <a:latin typeface="Cambria Math" panose="02040503050406030204" pitchFamily="18" charset="0"/>
                        </a:rPr>
                        <m:t>=</m:t>
                      </m:r>
                      <m:r>
                        <a:rPr lang="en-US" sz="3600" b="0" i="1" smtClean="0">
                          <a:latin typeface="Cambria Math" panose="02040503050406030204" pitchFamily="18" charset="0"/>
                        </a:rPr>
                        <m:t>𝑚𝑎</m:t>
                      </m:r>
                      <m:d>
                        <m:dPr>
                          <m:begChr m:val="|"/>
                          <m:endChr m:val="|"/>
                          <m:ctrlPr>
                            <a:rPr lang="en-US" sz="3600" i="1" smtClean="0">
                              <a:latin typeface="Cambria Math" panose="02040503050406030204" pitchFamily="18" charset="0"/>
                            </a:rPr>
                          </m:ctrlPr>
                        </m:dPr>
                        <m:e>
                          <m:r>
                            <a:rPr lang="en-GB" sz="3600" b="0" i="1" smtClean="0">
                              <a:latin typeface="Cambria Math" panose="02040503050406030204" pitchFamily="18" charset="0"/>
                            </a:rPr>
                            <m:t>𝑑</m:t>
                          </m:r>
                          <m:acc>
                            <m:accPr>
                              <m:chr m:val="⃗"/>
                              <m:ctrlPr>
                                <a:rPr lang="en-US" sz="3600" i="1">
                                  <a:latin typeface="Cambria Math" panose="02040503050406030204" pitchFamily="18" charset="0"/>
                                </a:rPr>
                              </m:ctrlPr>
                            </m:accPr>
                            <m:e>
                              <m:r>
                                <a:rPr lang="en-GB" sz="3600" b="0" i="1" smtClean="0">
                                  <a:latin typeface="Cambria Math" panose="02040503050406030204" pitchFamily="18" charset="0"/>
                                </a:rPr>
                                <m:t>𝑟</m:t>
                              </m:r>
                            </m:e>
                          </m:acc>
                          <m:r>
                            <m:rPr>
                              <m:nor/>
                            </m:rPr>
                            <a:rPr lang="en-US" sz="3600" dirty="0">
                              <a:latin typeface="Cambria Math" panose="02040503050406030204" pitchFamily="18" charset="0"/>
                            </a:rPr>
                            <m:t> </m:t>
                          </m:r>
                        </m:e>
                      </m:d>
                      <m:func>
                        <m:funcPr>
                          <m:ctrlPr>
                            <a:rPr lang="en-GB" sz="3600" b="0" i="1" dirty="0" smtClean="0">
                              <a:latin typeface="Cambria Math" panose="02040503050406030204" pitchFamily="18" charset="0"/>
                            </a:rPr>
                          </m:ctrlPr>
                        </m:funcPr>
                        <m:fName>
                          <m:r>
                            <m:rPr>
                              <m:sty m:val="p"/>
                            </m:rPr>
                            <a:rPr lang="en-GB" sz="3600" b="0" i="0" dirty="0" smtClean="0">
                              <a:latin typeface="Cambria Math" panose="02040503050406030204" pitchFamily="18" charset="0"/>
                            </a:rPr>
                            <m:t>cos</m:t>
                          </m:r>
                        </m:fName>
                        <m:e>
                          <m:r>
                            <a:rPr lang="en-GB" sz="3600" b="0" i="1" dirty="0" smtClean="0">
                              <a:latin typeface="Cambria Math" panose="02040503050406030204" pitchFamily="18" charset="0"/>
                              <a:ea typeface="Cambria Math" panose="02040503050406030204" pitchFamily="18" charset="0"/>
                            </a:rPr>
                            <m:t>𝜃</m:t>
                          </m:r>
                        </m:e>
                      </m:func>
                    </m:oMath>
                  </m:oMathPara>
                </a14:m>
                <a:endParaRPr lang="en-US" sz="3600" dirty="0"/>
              </a:p>
            </p:txBody>
          </p:sp>
        </mc:Choice>
        <mc:Fallback>
          <p:sp>
            <p:nvSpPr>
              <p:cNvPr id="32" name="TextBox 31"/>
              <p:cNvSpPr txBox="1">
                <a:spLocks noRot="1" noChangeAspect="1" noMove="1" noResize="1" noEditPoints="1" noAdjustHandles="1" noChangeArrowheads="1" noChangeShapeType="1" noTextEdit="1"/>
              </p:cNvSpPr>
              <p:nvPr/>
            </p:nvSpPr>
            <p:spPr>
              <a:xfrm>
                <a:off x="777985" y="3088817"/>
                <a:ext cx="4241546" cy="553998"/>
              </a:xfrm>
              <a:prstGeom prst="rect">
                <a:avLst/>
              </a:prstGeom>
              <a:blipFill rotWithShape="1">
                <a:blip r:embed="rId14"/>
                <a:stretch>
                  <a:fillRect l="-3" t="-32" r="12" b="-32"/>
                </a:stretch>
              </a:blipFill>
            </p:spPr>
            <p:txBody>
              <a:bodyPr/>
              <a:lstStyle/>
              <a:p>
                <a:r>
                  <a:rPr lang="zh-CN" altLang="en-US">
                    <a:noFill/>
                  </a:rPr>
                  <a:t> </a:t>
                </a:r>
              </a:p>
            </p:txBody>
          </p:sp>
        </mc:Fallback>
      </mc:AlternateContent>
      <p:sp>
        <p:nvSpPr>
          <p:cNvPr id="33" name="Oval 32"/>
          <p:cNvSpPr>
            <a:spLocks noChangeArrowheads="1"/>
          </p:cNvSpPr>
          <p:nvPr/>
        </p:nvSpPr>
        <p:spPr bwMode="auto">
          <a:xfrm>
            <a:off x="5796136" y="3356992"/>
            <a:ext cx="71437" cy="71437"/>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pPr algn="ctr" eaLnBrk="1" hangingPunct="1">
              <a:spcBef>
                <a:spcPct val="0"/>
              </a:spcBef>
              <a:buClrTx/>
              <a:buSzTx/>
              <a:buFontTx/>
              <a:buNone/>
            </a:pPr>
            <a:endParaRPr lang="zh-CN" altLang="en-US" sz="1800">
              <a:ea typeface="楷体_GB2312"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Slide Number Placeholder 3"/>
          <p:cNvSpPr txBox="1"/>
          <p:nvPr/>
        </p:nvSpPr>
        <p:spPr bwMode="auto">
          <a:xfrm>
            <a:off x="6732588" y="6237288"/>
            <a:ext cx="2133600" cy="412750"/>
          </a:xfrm>
          <a:prstGeom prst="rect">
            <a:avLst/>
          </a:prstGeom>
          <a:noFill/>
          <a:ln w="9525">
            <a:noFill/>
            <a:miter lim="800000"/>
          </a:ln>
          <a:effectLst/>
        </p:spPr>
        <p:txBody>
          <a:bodyPr vert="horz" wrap="square" lIns="91440" tIns="45720" rIns="91440" bIns="45720" numCol="1" anchor="t" anchorCtr="0" compatLnSpc="1"/>
          <a:lstStyle>
            <a:defPPr>
              <a:defRPr lang="zh-CN"/>
            </a:defPPr>
            <a:lvl1pPr algn="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a:lstStyle>
          <a:p>
            <a:fld id="{41A7B2A6-4997-4D6A-A223-B65D77C6B4A9}" type="slidenum">
              <a:rPr lang="en-US" altLang="zh-CN" smtClean="0"/>
            </a:fld>
            <a:endParaRPr lang="en-US" altLang="zh-CN"/>
          </a:p>
        </p:txBody>
      </p:sp>
      <p:sp>
        <p:nvSpPr>
          <p:cNvPr id="6" name="Freeform 5"/>
          <p:cNvSpPr/>
          <p:nvPr/>
        </p:nvSpPr>
        <p:spPr bwMode="auto">
          <a:xfrm>
            <a:off x="5724128" y="895362"/>
            <a:ext cx="1355725" cy="2736850"/>
          </a:xfrm>
          <a:custGeom>
            <a:avLst/>
            <a:gdLst>
              <a:gd name="T0" fmla="*/ 267136563 w 854"/>
              <a:gd name="T1" fmla="*/ 2147483646 h 2268"/>
              <a:gd name="T2" fmla="*/ 267136563 w 854"/>
              <a:gd name="T3" fmla="*/ 2147483646 h 2268"/>
              <a:gd name="T4" fmla="*/ 1867436575 w 854"/>
              <a:gd name="T5" fmla="*/ 1057189163 h 2268"/>
              <a:gd name="T6" fmla="*/ 1980842813 w 854"/>
              <a:gd name="T7" fmla="*/ 0 h 22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54" h="2268">
                <a:moveTo>
                  <a:pt x="106" y="2268"/>
                </a:moveTo>
                <a:cubicBezTo>
                  <a:pt x="53" y="2033"/>
                  <a:pt x="0" y="1799"/>
                  <a:pt x="106" y="1542"/>
                </a:cubicBezTo>
                <a:cubicBezTo>
                  <a:pt x="212" y="1285"/>
                  <a:pt x="628" y="983"/>
                  <a:pt x="741" y="726"/>
                </a:cubicBezTo>
                <a:cubicBezTo>
                  <a:pt x="854" y="469"/>
                  <a:pt x="820" y="234"/>
                  <a:pt x="786" y="0"/>
                </a:cubicBez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sp>
        <p:nvSpPr>
          <p:cNvPr id="7" name="Oval 6"/>
          <p:cNvSpPr>
            <a:spLocks noChangeArrowheads="1"/>
          </p:cNvSpPr>
          <p:nvPr/>
        </p:nvSpPr>
        <p:spPr bwMode="auto">
          <a:xfrm>
            <a:off x="6888758" y="1671128"/>
            <a:ext cx="71438" cy="71437"/>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pPr algn="ctr" eaLnBrk="1" hangingPunct="1">
              <a:spcBef>
                <a:spcPct val="0"/>
              </a:spcBef>
              <a:buClrTx/>
              <a:buSzTx/>
              <a:buFontTx/>
              <a:buNone/>
            </a:pPr>
            <a:endParaRPr lang="zh-CN" altLang="en-US" sz="1800">
              <a:ea typeface="楷体_GB2312" pitchFamily="49" charset="-122"/>
            </a:endParaRPr>
          </a:p>
        </p:txBody>
      </p:sp>
      <p:sp>
        <p:nvSpPr>
          <p:cNvPr id="8" name="Line 177"/>
          <p:cNvSpPr>
            <a:spLocks noChangeShapeType="1"/>
          </p:cNvSpPr>
          <p:nvPr/>
        </p:nvSpPr>
        <p:spPr bwMode="auto">
          <a:xfrm flipV="1">
            <a:off x="6960196" y="1166303"/>
            <a:ext cx="144462" cy="53975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sp>
        <p:nvSpPr>
          <p:cNvPr id="9" name="Line 175"/>
          <p:cNvSpPr>
            <a:spLocks noChangeShapeType="1"/>
          </p:cNvSpPr>
          <p:nvPr/>
        </p:nvSpPr>
        <p:spPr bwMode="auto">
          <a:xfrm flipH="1" flipV="1">
            <a:off x="5641578" y="2693999"/>
            <a:ext cx="142875" cy="649288"/>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sp>
        <p:nvSpPr>
          <p:cNvPr id="10" name="Oval 9"/>
          <p:cNvSpPr>
            <a:spLocks noChangeArrowheads="1"/>
          </p:cNvSpPr>
          <p:nvPr/>
        </p:nvSpPr>
        <p:spPr bwMode="auto">
          <a:xfrm>
            <a:off x="5784453" y="3343287"/>
            <a:ext cx="71437" cy="71437"/>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pPr algn="ctr" eaLnBrk="1" hangingPunct="1">
              <a:spcBef>
                <a:spcPct val="0"/>
              </a:spcBef>
              <a:buClrTx/>
              <a:buSzTx/>
              <a:buFontTx/>
              <a:buNone/>
            </a:pPr>
            <a:endParaRPr lang="zh-CN" altLang="en-US" sz="1800">
              <a:ea typeface="楷体_GB2312" pitchFamily="49" charset="-122"/>
            </a:endParaRPr>
          </a:p>
        </p:txBody>
      </p:sp>
      <p:pic>
        <p:nvPicPr>
          <p:cNvPr id="11"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41615" y="3127387"/>
            <a:ext cx="27305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Line 182"/>
          <p:cNvSpPr>
            <a:spLocks noChangeShapeType="1"/>
          </p:cNvSpPr>
          <p:nvPr/>
        </p:nvSpPr>
        <p:spPr bwMode="auto">
          <a:xfrm>
            <a:off x="6214665" y="2408249"/>
            <a:ext cx="936625" cy="0"/>
          </a:xfrm>
          <a:prstGeom prst="line">
            <a:avLst/>
          </a:prstGeom>
          <a:noFill/>
          <a:ln w="28575">
            <a:solidFill>
              <a:srgbClr val="FF00FF"/>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pic>
        <p:nvPicPr>
          <p:cNvPr id="13"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5028" y="2384437"/>
            <a:ext cx="393700"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 name="Line 184"/>
          <p:cNvSpPr>
            <a:spLocks noChangeShapeType="1"/>
          </p:cNvSpPr>
          <p:nvPr/>
        </p:nvSpPr>
        <p:spPr bwMode="auto">
          <a:xfrm flipV="1">
            <a:off x="6214665" y="2047887"/>
            <a:ext cx="360363" cy="360362"/>
          </a:xfrm>
          <a:prstGeom prst="line">
            <a:avLst/>
          </a:prstGeom>
          <a:noFill/>
          <a:ln w="28575">
            <a:solidFill>
              <a:srgbClr val="00FF00"/>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sp>
        <p:nvSpPr>
          <p:cNvPr id="16" name="Freeform 15"/>
          <p:cNvSpPr/>
          <p:nvPr/>
        </p:nvSpPr>
        <p:spPr bwMode="auto">
          <a:xfrm>
            <a:off x="6359128" y="2263787"/>
            <a:ext cx="73025" cy="144462"/>
          </a:xfrm>
          <a:custGeom>
            <a:avLst/>
            <a:gdLst>
              <a:gd name="T0" fmla="*/ 0 w 46"/>
              <a:gd name="T1" fmla="*/ 0 h 91"/>
              <a:gd name="T2" fmla="*/ 115927188 w 46"/>
              <a:gd name="T3" fmla="*/ 113405845 h 91"/>
              <a:gd name="T4" fmla="*/ 0 w 46"/>
              <a:gd name="T5" fmla="*/ 229332631 h 91"/>
              <a:gd name="T6" fmla="*/ 0 60000 65536"/>
              <a:gd name="T7" fmla="*/ 0 60000 65536"/>
              <a:gd name="T8" fmla="*/ 0 60000 65536"/>
            </a:gdLst>
            <a:ahLst/>
            <a:cxnLst>
              <a:cxn ang="T6">
                <a:pos x="T0" y="T1"/>
              </a:cxn>
              <a:cxn ang="T7">
                <a:pos x="T2" y="T3"/>
              </a:cxn>
              <a:cxn ang="T8">
                <a:pos x="T4" y="T5"/>
              </a:cxn>
            </a:cxnLst>
            <a:rect l="0" t="0" r="r" b="b"/>
            <a:pathLst>
              <a:path w="46" h="91">
                <a:moveTo>
                  <a:pt x="0" y="0"/>
                </a:moveTo>
                <a:cubicBezTo>
                  <a:pt x="23" y="15"/>
                  <a:pt x="46" y="30"/>
                  <a:pt x="46" y="45"/>
                </a:cubicBezTo>
                <a:cubicBezTo>
                  <a:pt x="46" y="60"/>
                  <a:pt x="23" y="75"/>
                  <a:pt x="0" y="91"/>
                </a:cubicBezTo>
              </a:path>
            </a:pathLst>
          </a:custGeom>
          <a:noFill/>
          <a:ln w="28575">
            <a:solidFill>
              <a:srgbClr val="00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pic>
        <p:nvPicPr>
          <p:cNvPr id="17"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2153" y="2119324"/>
            <a:ext cx="257175"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 name="Oval 17"/>
          <p:cNvSpPr>
            <a:spLocks noChangeArrowheads="1"/>
          </p:cNvSpPr>
          <p:nvPr/>
        </p:nvSpPr>
        <p:spPr bwMode="auto">
          <a:xfrm>
            <a:off x="6216253" y="2335224"/>
            <a:ext cx="71437" cy="71438"/>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pPr algn="ctr" eaLnBrk="1" hangingPunct="1">
              <a:spcBef>
                <a:spcPct val="0"/>
              </a:spcBef>
              <a:buClrTx/>
              <a:buSzTx/>
              <a:buFontTx/>
              <a:buNone/>
            </a:pPr>
            <a:endParaRPr lang="zh-CN" altLang="en-US" sz="1800">
              <a:ea typeface="楷体_GB2312" pitchFamily="49" charset="-122"/>
            </a:endParaRPr>
          </a:p>
        </p:txBody>
      </p:sp>
      <mc:AlternateContent xmlns:mc="http://schemas.openxmlformats.org/markup-compatibility/2006">
        <mc:Choice xmlns:a14="http://schemas.microsoft.com/office/drawing/2010/main" Requires="a14">
          <p:sp>
            <p:nvSpPr>
              <p:cNvPr id="19" name="TextBox 18"/>
              <p:cNvSpPr txBox="1"/>
              <p:nvPr/>
            </p:nvSpPr>
            <p:spPr>
              <a:xfrm>
                <a:off x="7139384" y="1419801"/>
                <a:ext cx="2878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2</m:t>
                          </m:r>
                        </m:sub>
                      </m:sSub>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7139384" y="1419801"/>
                <a:ext cx="287835" cy="276999"/>
              </a:xfrm>
              <a:prstGeom prst="rect">
                <a:avLst/>
              </a:prstGeom>
              <a:blipFill rotWithShape="1">
                <a:blip r:embed="rId4"/>
                <a:stretch>
                  <a:fillRect l="-27" t="-208" r="-11602" b="-4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5441615" y="2929168"/>
                <a:ext cx="28251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1</m:t>
                          </m:r>
                        </m:sub>
                      </m:sSub>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5441615" y="2929168"/>
                <a:ext cx="282513" cy="276999"/>
              </a:xfrm>
              <a:prstGeom prst="rect">
                <a:avLst/>
              </a:prstGeom>
              <a:blipFill rotWithShape="1">
                <a:blip r:embed="rId5"/>
                <a:stretch>
                  <a:fillRect l="-106" t="-198" r="-12728" b="-4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Rectangle 32"/>
              <p:cNvSpPr/>
              <p:nvPr/>
            </p:nvSpPr>
            <p:spPr>
              <a:xfrm>
                <a:off x="1105383" y="4464789"/>
                <a:ext cx="5819094" cy="140647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GB" sz="2800" b="0" i="1" dirty="0" smtClean="0">
                              <a:latin typeface="Cambria Math" panose="02040503050406030204" pitchFamily="18" charset="0"/>
                            </a:rPr>
                            <m:t>𝑊</m:t>
                          </m:r>
                        </m:e>
                        <m:sub>
                          <m:r>
                            <a:rPr lang="en-US" sz="2800" b="0" i="1" dirty="0" smtClean="0">
                              <a:latin typeface="Cambria Math" panose="02040503050406030204" pitchFamily="18" charset="0"/>
                            </a:rPr>
                            <m:t>1</m:t>
                          </m:r>
                          <m:r>
                            <a:rPr lang="en-US" sz="2800" b="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2</m:t>
                          </m:r>
                        </m:sub>
                      </m:sSub>
                      <m:r>
                        <a:rPr lang="en-US" sz="2800" i="1">
                          <a:latin typeface="Cambria Math" panose="02040503050406030204" pitchFamily="18" charset="0"/>
                        </a:rPr>
                        <m:t>=</m:t>
                      </m:r>
                      <m:nary>
                        <m:naryPr>
                          <m:limLoc m:val="undOvr"/>
                          <m:ctrlPr>
                            <a:rPr lang="en-US" sz="2800" i="1" smtClean="0">
                              <a:latin typeface="Cambria Math" panose="02040503050406030204" pitchFamily="18" charset="0"/>
                            </a:rPr>
                          </m:ctrlPr>
                        </m:naryPr>
                        <m:sub>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1</m:t>
                              </m:r>
                            </m:sub>
                          </m:sSub>
                        </m:sub>
                        <m:sup>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2</m:t>
                              </m:r>
                            </m:sub>
                          </m:sSub>
                        </m:sup>
                        <m:e>
                          <m:r>
                            <a:rPr lang="en-US" sz="2800" i="1">
                              <a:latin typeface="Cambria Math" panose="02040503050406030204" pitchFamily="18" charset="0"/>
                            </a:rPr>
                            <m:t>𝑚𝑣𝑑𝑣</m:t>
                          </m:r>
                          <m:r>
                            <m:rPr>
                              <m:nor/>
                            </m:rPr>
                            <a:rPr lang="en-US" sz="2800" dirty="0">
                              <a:latin typeface="Cambria Math" panose="02040503050406030204" pitchFamily="18" charset="0"/>
                            </a:rPr>
                            <m:t> </m:t>
                          </m:r>
                        </m:e>
                      </m:nary>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r>
                        <a:rPr lang="en-US" sz="2800" b="0" i="1" smtClean="0">
                          <a:latin typeface="Cambria Math" panose="02040503050406030204" pitchFamily="18" charset="0"/>
                        </a:rPr>
                        <m:t>𝑚</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𝑣</m:t>
                          </m:r>
                        </m:e>
                        <m:sub>
                          <m:r>
                            <a:rPr lang="en-US" sz="2800" b="0" i="1" smtClean="0">
                              <a:latin typeface="Cambria Math" panose="02040503050406030204" pitchFamily="18" charset="0"/>
                            </a:rPr>
                            <m:t>2</m:t>
                          </m:r>
                        </m:sub>
                        <m:sup>
                          <m:r>
                            <a:rPr lang="en-US" sz="2800" b="0" i="1" smtClean="0">
                              <a:latin typeface="Cambria Math" panose="02040503050406030204" pitchFamily="18" charset="0"/>
                            </a:rPr>
                            <m:t>2</m:t>
                          </m:r>
                        </m:sup>
                      </m:sSubSup>
                      <m:r>
                        <a:rPr lang="en-US" sz="2800" b="0" i="1" smtClean="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r>
                        <a:rPr lang="en-US" sz="2800" i="1">
                          <a:latin typeface="Cambria Math" panose="02040503050406030204" pitchFamily="18" charset="0"/>
                        </a:rPr>
                        <m:t>𝑚</m:t>
                      </m:r>
                      <m:sSubSup>
                        <m:sSubSupPr>
                          <m:ctrlPr>
                            <a:rPr lang="en-US" sz="2800" i="1">
                              <a:latin typeface="Cambria Math" panose="02040503050406030204" pitchFamily="18" charset="0"/>
                            </a:rPr>
                          </m:ctrlPr>
                        </m:sSubSupPr>
                        <m:e>
                          <m:r>
                            <a:rPr lang="en-US" sz="2800" i="1">
                              <a:latin typeface="Cambria Math" panose="02040503050406030204" pitchFamily="18" charset="0"/>
                            </a:rPr>
                            <m:t>𝑣</m:t>
                          </m:r>
                        </m:e>
                        <m:sub>
                          <m:r>
                            <a:rPr lang="en-US" sz="2800" b="0" i="1" smtClean="0">
                              <a:latin typeface="Cambria Math" panose="02040503050406030204" pitchFamily="18" charset="0"/>
                            </a:rPr>
                            <m:t>1</m:t>
                          </m:r>
                        </m:sub>
                        <m:sup>
                          <m:r>
                            <a:rPr lang="en-US" sz="2800" i="1">
                              <a:latin typeface="Cambria Math" panose="02040503050406030204" pitchFamily="18" charset="0"/>
                            </a:rPr>
                            <m:t>2</m:t>
                          </m:r>
                        </m:sup>
                      </m:sSubSup>
                    </m:oMath>
                  </m:oMathPara>
                </a14:m>
                <a:endParaRPr lang="en-US" sz="2800" dirty="0"/>
              </a:p>
            </p:txBody>
          </p:sp>
        </mc:Choice>
        <mc:Fallback>
          <p:sp>
            <p:nvSpPr>
              <p:cNvPr id="33" name="Rectangle 32"/>
              <p:cNvSpPr>
                <a:spLocks noRot="1" noChangeAspect="1" noMove="1" noResize="1" noEditPoints="1" noAdjustHandles="1" noChangeArrowheads="1" noChangeShapeType="1" noTextEdit="1"/>
              </p:cNvSpPr>
              <p:nvPr/>
            </p:nvSpPr>
            <p:spPr>
              <a:xfrm>
                <a:off x="1105383" y="4464789"/>
                <a:ext cx="5819094" cy="1406475"/>
              </a:xfrm>
              <a:prstGeom prst="rect">
                <a:avLst/>
              </a:prstGeom>
              <a:blipFill rotWithShape="1">
                <a:blip r:embed="rId6"/>
                <a:stretch>
                  <a:fillRect l="-8" t="-7" r="8" b="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5971430" y="1964964"/>
                <a:ext cx="31213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5971430" y="1964964"/>
                <a:ext cx="312137" cy="276999"/>
              </a:xfrm>
              <a:prstGeom prst="rect">
                <a:avLst/>
              </a:prstGeom>
              <a:blipFill rotWithShape="1">
                <a:blip r:embed="rId7"/>
                <a:stretch>
                  <a:fillRect l="-168" t="-99" r="-8670" b="149"/>
                </a:stretch>
              </a:blipFill>
            </p:spPr>
            <p:txBody>
              <a:bodyPr/>
              <a:lstStyle/>
              <a:p>
                <a:r>
                  <a:rPr lang="zh-CN" altLang="en-US">
                    <a:noFill/>
                  </a:rPr>
                  <a:t> </a:t>
                </a:r>
              </a:p>
            </p:txBody>
          </p:sp>
        </mc:Fallback>
      </mc:AlternateContent>
      <p:sp>
        <p:nvSpPr>
          <p:cNvPr id="35" name="Title 1"/>
          <p:cNvSpPr>
            <a:spLocks noGrp="1"/>
          </p:cNvSpPr>
          <p:nvPr>
            <p:ph type="title"/>
          </p:nvPr>
        </p:nvSpPr>
        <p:spPr>
          <a:xfrm>
            <a:off x="555298" y="-133732"/>
            <a:ext cx="8229600" cy="1143000"/>
          </a:xfrm>
        </p:spPr>
        <p:txBody>
          <a:bodyPr/>
          <a:lstStyle/>
          <a:p>
            <a:r>
              <a:rPr lang="en-GB" dirty="0"/>
              <a:t>Introduction </a:t>
            </a:r>
            <a:endParaRPr lang="en-US" dirty="0"/>
          </a:p>
        </p:txBody>
      </p:sp>
      <mc:AlternateContent xmlns:mc="http://schemas.openxmlformats.org/markup-compatibility/2006">
        <mc:Choice xmlns:a14="http://schemas.microsoft.com/office/drawing/2010/main" Requires="a14">
          <p:sp>
            <p:nvSpPr>
              <p:cNvPr id="36" name="Rectangle 35"/>
              <p:cNvSpPr/>
              <p:nvPr/>
            </p:nvSpPr>
            <p:spPr>
              <a:xfrm>
                <a:off x="1489333" y="2432389"/>
                <a:ext cx="2216954"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𝑑</m:t>
                      </m:r>
                      <m:r>
                        <a:rPr lang="en-GB" sz="2800" b="0" i="1" smtClean="0">
                          <a:latin typeface="Cambria Math" panose="02040503050406030204" pitchFamily="18" charset="0"/>
                        </a:rPr>
                        <m:t>𝑊</m:t>
                      </m:r>
                      <m:r>
                        <a:rPr lang="en-US" sz="2800" i="1" smtClean="0">
                          <a:latin typeface="Cambria Math" panose="02040503050406030204" pitchFamily="18" charset="0"/>
                        </a:rPr>
                        <m:t>=</m:t>
                      </m:r>
                      <m:r>
                        <a:rPr lang="en-US" sz="2800" i="1" smtClean="0">
                          <a:latin typeface="Cambria Math" panose="02040503050406030204" pitchFamily="18" charset="0"/>
                        </a:rPr>
                        <m:t>𝑚𝑣𝑑𝑣</m:t>
                      </m:r>
                    </m:oMath>
                  </m:oMathPara>
                </a14:m>
                <a:endParaRPr lang="en-US" sz="2800" dirty="0"/>
              </a:p>
            </p:txBody>
          </p:sp>
        </mc:Choice>
        <mc:Fallback>
          <p:sp>
            <p:nvSpPr>
              <p:cNvPr id="36" name="Rectangle 35"/>
              <p:cNvSpPr>
                <a:spLocks noRot="1" noChangeAspect="1" noMove="1" noResize="1" noEditPoints="1" noAdjustHandles="1" noChangeArrowheads="1" noChangeShapeType="1" noTextEdit="1"/>
              </p:cNvSpPr>
              <p:nvPr/>
            </p:nvSpPr>
            <p:spPr>
              <a:xfrm>
                <a:off x="1489333" y="2432389"/>
                <a:ext cx="2216954" cy="523220"/>
              </a:xfrm>
              <a:prstGeom prst="rect">
                <a:avLst/>
              </a:prstGeom>
              <a:blipFill rotWithShape="1">
                <a:blip r:embed="rId8"/>
                <a:stretch>
                  <a:fillRect l="-12" t="-65" r="19" b="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TextBox 1"/>
              <p:cNvSpPr txBox="1"/>
              <p:nvPr/>
            </p:nvSpPr>
            <p:spPr>
              <a:xfrm>
                <a:off x="925881" y="963549"/>
                <a:ext cx="5009384" cy="646331"/>
              </a:xfrm>
              <a:prstGeom prst="rect">
                <a:avLst/>
              </a:prstGeom>
              <a:noFill/>
            </p:spPr>
            <p:txBody>
              <a:bodyPr wrap="square" rtlCol="0">
                <a:spAutoFit/>
              </a:bodyPr>
              <a:lstStyle/>
              <a:p>
                <a:r>
                  <a:rPr lang="en-GB" dirty="0"/>
                  <a:t>The infinitesimal work done by the net force during the displacement </a:t>
                </a:r>
                <a14:m>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oMath>
                </a14:m>
                <a:r>
                  <a:rPr lang="en-GB" dirty="0"/>
                  <a:t> is  </a:t>
                </a:r>
                <a:endParaRPr lang="en-US" dirty="0"/>
              </a:p>
            </p:txBody>
          </p:sp>
        </mc:Choice>
        <mc:Fallback>
          <p:sp>
            <p:nvSpPr>
              <p:cNvPr id="2" name="TextBox 1"/>
              <p:cNvSpPr txBox="1">
                <a:spLocks noRot="1" noChangeAspect="1" noMove="1" noResize="1" noEditPoints="1" noAdjustHandles="1" noChangeArrowheads="1" noChangeShapeType="1" noTextEdit="1"/>
              </p:cNvSpPr>
              <p:nvPr/>
            </p:nvSpPr>
            <p:spPr>
              <a:xfrm>
                <a:off x="925881" y="963549"/>
                <a:ext cx="5009384" cy="646331"/>
              </a:xfrm>
              <a:prstGeom prst="rect">
                <a:avLst/>
              </a:prstGeom>
              <a:blipFill rotWithShape="1">
                <a:blip r:embed="rId9"/>
                <a:stretch>
                  <a:fillRect l="-1" t="-39" r="11" b="24"/>
                </a:stretch>
              </a:blipFill>
            </p:spPr>
            <p:txBody>
              <a:bodyPr/>
              <a:lstStyle/>
              <a:p>
                <a:r>
                  <a:rPr lang="zh-CN" altLang="en-US">
                    <a:noFill/>
                  </a:rPr>
                  <a:t> </a:t>
                </a:r>
              </a:p>
            </p:txBody>
          </p:sp>
        </mc:Fallback>
      </mc:AlternateContent>
      <p:sp>
        <p:nvSpPr>
          <p:cNvPr id="3" name="TextBox 2"/>
          <p:cNvSpPr txBox="1"/>
          <p:nvPr/>
        </p:nvSpPr>
        <p:spPr>
          <a:xfrm>
            <a:off x="395537" y="3658660"/>
            <a:ext cx="7632848" cy="646331"/>
          </a:xfrm>
          <a:prstGeom prst="rect">
            <a:avLst/>
          </a:prstGeom>
          <a:noFill/>
        </p:spPr>
        <p:txBody>
          <a:bodyPr wrap="square" rtlCol="0">
            <a:spAutoFit/>
          </a:bodyPr>
          <a:lstStyle/>
          <a:p>
            <a:r>
              <a:rPr lang="en-GB" dirty="0"/>
              <a:t>The total work done on the particle during the displacement from initial position 1 to final position 2 is:</a:t>
            </a:r>
            <a:endParaRPr lang="en-US" dirty="0"/>
          </a:p>
        </p:txBody>
      </p:sp>
      <p:sp>
        <p:nvSpPr>
          <p:cNvPr id="15" name="TextBox 14"/>
          <p:cNvSpPr txBox="1"/>
          <p:nvPr/>
        </p:nvSpPr>
        <p:spPr>
          <a:xfrm>
            <a:off x="683568" y="5871264"/>
            <a:ext cx="7864653" cy="369332"/>
          </a:xfrm>
          <a:prstGeom prst="rect">
            <a:avLst/>
          </a:prstGeom>
          <a:noFill/>
        </p:spPr>
        <p:txBody>
          <a:bodyPr wrap="none" rtlCol="0">
            <a:spAutoFit/>
          </a:bodyPr>
          <a:lstStyle/>
          <a:p>
            <a:r>
              <a:rPr lang="en-GB" dirty="0">
                <a:solidFill>
                  <a:srgbClr val="FF0000"/>
                </a:solidFill>
              </a:rPr>
              <a:t>You don’t need to remember the demonstration but you must remember this result.</a:t>
            </a: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Slide Number Placeholder 3"/>
          <p:cNvSpPr txBox="1"/>
          <p:nvPr/>
        </p:nvSpPr>
        <p:spPr bwMode="auto">
          <a:xfrm>
            <a:off x="6732588" y="6237288"/>
            <a:ext cx="2133600" cy="412750"/>
          </a:xfrm>
          <a:prstGeom prst="rect">
            <a:avLst/>
          </a:prstGeom>
          <a:noFill/>
          <a:ln w="9525">
            <a:noFill/>
            <a:miter lim="800000"/>
          </a:ln>
          <a:effectLst/>
        </p:spPr>
        <p:txBody>
          <a:bodyPr vert="horz" wrap="square" lIns="91440" tIns="45720" rIns="91440" bIns="45720" numCol="1" anchor="t" anchorCtr="0" compatLnSpc="1"/>
          <a:lstStyle>
            <a:defPPr>
              <a:defRPr lang="zh-CN"/>
            </a:defPPr>
            <a:lvl1pPr algn="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a:lstStyle>
          <a:p>
            <a:fld id="{41A7B2A6-4997-4D6A-A223-B65D77C6B4A9}" type="slidenum">
              <a:rPr lang="en-US" altLang="zh-CN" smtClean="0"/>
            </a:fld>
            <a:endParaRPr lang="en-US" altLang="zh-CN"/>
          </a:p>
        </p:txBody>
      </p:sp>
      <p:sp>
        <p:nvSpPr>
          <p:cNvPr id="6" name="Freeform 5"/>
          <p:cNvSpPr/>
          <p:nvPr/>
        </p:nvSpPr>
        <p:spPr bwMode="auto">
          <a:xfrm>
            <a:off x="1470137" y="764704"/>
            <a:ext cx="1355725" cy="2736850"/>
          </a:xfrm>
          <a:custGeom>
            <a:avLst/>
            <a:gdLst>
              <a:gd name="T0" fmla="*/ 267136563 w 854"/>
              <a:gd name="T1" fmla="*/ 2147483646 h 2268"/>
              <a:gd name="T2" fmla="*/ 267136563 w 854"/>
              <a:gd name="T3" fmla="*/ 2147483646 h 2268"/>
              <a:gd name="T4" fmla="*/ 1867436575 w 854"/>
              <a:gd name="T5" fmla="*/ 1057189163 h 2268"/>
              <a:gd name="T6" fmla="*/ 1980842813 w 854"/>
              <a:gd name="T7" fmla="*/ 0 h 22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54" h="2268">
                <a:moveTo>
                  <a:pt x="106" y="2268"/>
                </a:moveTo>
                <a:cubicBezTo>
                  <a:pt x="53" y="2033"/>
                  <a:pt x="0" y="1799"/>
                  <a:pt x="106" y="1542"/>
                </a:cubicBezTo>
                <a:cubicBezTo>
                  <a:pt x="212" y="1285"/>
                  <a:pt x="628" y="983"/>
                  <a:pt x="741" y="726"/>
                </a:cubicBezTo>
                <a:cubicBezTo>
                  <a:pt x="854" y="469"/>
                  <a:pt x="820" y="234"/>
                  <a:pt x="786" y="0"/>
                </a:cubicBez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sp>
        <p:nvSpPr>
          <p:cNvPr id="7" name="Oval 6"/>
          <p:cNvSpPr>
            <a:spLocks noChangeArrowheads="1"/>
          </p:cNvSpPr>
          <p:nvPr/>
        </p:nvSpPr>
        <p:spPr bwMode="auto">
          <a:xfrm>
            <a:off x="2634767" y="1540470"/>
            <a:ext cx="71438" cy="71437"/>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pPr algn="ctr" eaLnBrk="1" hangingPunct="1">
              <a:spcBef>
                <a:spcPct val="0"/>
              </a:spcBef>
              <a:buClrTx/>
              <a:buSzTx/>
              <a:buFontTx/>
              <a:buNone/>
            </a:pPr>
            <a:endParaRPr lang="zh-CN" altLang="en-US" sz="1800">
              <a:ea typeface="楷体_GB2312" pitchFamily="49" charset="-122"/>
            </a:endParaRPr>
          </a:p>
        </p:txBody>
      </p:sp>
      <p:sp>
        <p:nvSpPr>
          <p:cNvPr id="8" name="Line 177"/>
          <p:cNvSpPr>
            <a:spLocks noChangeShapeType="1"/>
          </p:cNvSpPr>
          <p:nvPr/>
        </p:nvSpPr>
        <p:spPr bwMode="auto">
          <a:xfrm flipV="1">
            <a:off x="2706205" y="1035645"/>
            <a:ext cx="144462" cy="53975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sp>
        <p:nvSpPr>
          <p:cNvPr id="9" name="Line 175"/>
          <p:cNvSpPr>
            <a:spLocks noChangeShapeType="1"/>
          </p:cNvSpPr>
          <p:nvPr/>
        </p:nvSpPr>
        <p:spPr bwMode="auto">
          <a:xfrm flipH="1" flipV="1">
            <a:off x="1387587" y="2563341"/>
            <a:ext cx="142875" cy="649288"/>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pic>
        <p:nvPicPr>
          <p:cNvPr id="11"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87624" y="2996729"/>
            <a:ext cx="27305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Line 182"/>
          <p:cNvSpPr>
            <a:spLocks noChangeShapeType="1"/>
          </p:cNvSpPr>
          <p:nvPr/>
        </p:nvSpPr>
        <p:spPr bwMode="auto">
          <a:xfrm>
            <a:off x="1960674" y="2277591"/>
            <a:ext cx="936625" cy="0"/>
          </a:xfrm>
          <a:prstGeom prst="line">
            <a:avLst/>
          </a:prstGeom>
          <a:noFill/>
          <a:ln w="28575">
            <a:solidFill>
              <a:srgbClr val="FF00FF"/>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pic>
        <p:nvPicPr>
          <p:cNvPr id="13"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037" y="2253779"/>
            <a:ext cx="393700"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 name="Line 184"/>
          <p:cNvSpPr>
            <a:spLocks noChangeShapeType="1"/>
          </p:cNvSpPr>
          <p:nvPr/>
        </p:nvSpPr>
        <p:spPr bwMode="auto">
          <a:xfrm flipV="1">
            <a:off x="1960674" y="1917229"/>
            <a:ext cx="360363" cy="360362"/>
          </a:xfrm>
          <a:prstGeom prst="line">
            <a:avLst/>
          </a:prstGeom>
          <a:noFill/>
          <a:ln w="28575">
            <a:solidFill>
              <a:srgbClr val="00FF00"/>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sp>
        <p:nvSpPr>
          <p:cNvPr id="16" name="Freeform 15"/>
          <p:cNvSpPr/>
          <p:nvPr/>
        </p:nvSpPr>
        <p:spPr bwMode="auto">
          <a:xfrm>
            <a:off x="2105137" y="2133129"/>
            <a:ext cx="73025" cy="144462"/>
          </a:xfrm>
          <a:custGeom>
            <a:avLst/>
            <a:gdLst>
              <a:gd name="T0" fmla="*/ 0 w 46"/>
              <a:gd name="T1" fmla="*/ 0 h 91"/>
              <a:gd name="T2" fmla="*/ 115927188 w 46"/>
              <a:gd name="T3" fmla="*/ 113405845 h 91"/>
              <a:gd name="T4" fmla="*/ 0 w 46"/>
              <a:gd name="T5" fmla="*/ 229332631 h 91"/>
              <a:gd name="T6" fmla="*/ 0 60000 65536"/>
              <a:gd name="T7" fmla="*/ 0 60000 65536"/>
              <a:gd name="T8" fmla="*/ 0 60000 65536"/>
            </a:gdLst>
            <a:ahLst/>
            <a:cxnLst>
              <a:cxn ang="T6">
                <a:pos x="T0" y="T1"/>
              </a:cxn>
              <a:cxn ang="T7">
                <a:pos x="T2" y="T3"/>
              </a:cxn>
              <a:cxn ang="T8">
                <a:pos x="T4" y="T5"/>
              </a:cxn>
            </a:cxnLst>
            <a:rect l="0" t="0" r="r" b="b"/>
            <a:pathLst>
              <a:path w="46" h="91">
                <a:moveTo>
                  <a:pt x="0" y="0"/>
                </a:moveTo>
                <a:cubicBezTo>
                  <a:pt x="23" y="15"/>
                  <a:pt x="46" y="30"/>
                  <a:pt x="46" y="45"/>
                </a:cubicBezTo>
                <a:cubicBezTo>
                  <a:pt x="46" y="60"/>
                  <a:pt x="23" y="75"/>
                  <a:pt x="0" y="91"/>
                </a:cubicBezTo>
              </a:path>
            </a:pathLst>
          </a:custGeom>
          <a:noFill/>
          <a:ln w="28575">
            <a:solidFill>
              <a:srgbClr val="00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pic>
        <p:nvPicPr>
          <p:cNvPr id="17"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8162" y="1988666"/>
            <a:ext cx="257175"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 name="Oval 17"/>
          <p:cNvSpPr>
            <a:spLocks noChangeArrowheads="1"/>
          </p:cNvSpPr>
          <p:nvPr/>
        </p:nvSpPr>
        <p:spPr bwMode="auto">
          <a:xfrm>
            <a:off x="1962262" y="2204566"/>
            <a:ext cx="71437" cy="71438"/>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pPr algn="ctr" eaLnBrk="1" hangingPunct="1">
              <a:spcBef>
                <a:spcPct val="0"/>
              </a:spcBef>
              <a:buClrTx/>
              <a:buSzTx/>
              <a:buFontTx/>
              <a:buNone/>
            </a:pPr>
            <a:endParaRPr lang="zh-CN" altLang="en-US" sz="1800">
              <a:ea typeface="楷体_GB2312" pitchFamily="49" charset="-122"/>
            </a:endParaRPr>
          </a:p>
        </p:txBody>
      </p:sp>
      <mc:AlternateContent xmlns:mc="http://schemas.openxmlformats.org/markup-compatibility/2006">
        <mc:Choice xmlns:a14="http://schemas.microsoft.com/office/drawing/2010/main" Requires="a14">
          <p:sp>
            <p:nvSpPr>
              <p:cNvPr id="19" name="TextBox 18"/>
              <p:cNvSpPr txBox="1"/>
              <p:nvPr/>
            </p:nvSpPr>
            <p:spPr>
              <a:xfrm>
                <a:off x="2885393" y="1289143"/>
                <a:ext cx="2878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2</m:t>
                          </m:r>
                        </m:sub>
                      </m:sSub>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2885393" y="1289143"/>
                <a:ext cx="287835" cy="276999"/>
              </a:xfrm>
              <a:prstGeom prst="rect">
                <a:avLst/>
              </a:prstGeom>
              <a:blipFill rotWithShape="1">
                <a:blip r:embed="rId4"/>
                <a:stretch>
                  <a:fillRect l="-204" t="-34" r="-11426" b="-60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1187624" y="2798510"/>
                <a:ext cx="28251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1</m:t>
                          </m:r>
                        </m:sub>
                      </m:sSub>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1187624" y="2798510"/>
                <a:ext cx="282513" cy="276999"/>
              </a:xfrm>
              <a:prstGeom prst="rect">
                <a:avLst/>
              </a:prstGeom>
              <a:blipFill rotWithShape="1">
                <a:blip r:embed="rId5"/>
                <a:stretch>
                  <a:fillRect l="-62" t="-23" r="-12772" b="-6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Rectangle 32"/>
              <p:cNvSpPr/>
              <p:nvPr/>
            </p:nvSpPr>
            <p:spPr>
              <a:xfrm>
                <a:off x="3659316" y="1509380"/>
                <a:ext cx="3893182" cy="89896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GB" sz="2800" b="0" i="1" dirty="0" smtClean="0">
                              <a:latin typeface="Cambria Math" panose="02040503050406030204" pitchFamily="18" charset="0"/>
                            </a:rPr>
                            <m:t>𝑊</m:t>
                          </m:r>
                        </m:e>
                        <m:sub>
                          <m:r>
                            <a:rPr lang="en-US" sz="2800" b="0" i="1" dirty="0" smtClean="0">
                              <a:latin typeface="Cambria Math" panose="02040503050406030204" pitchFamily="18" charset="0"/>
                            </a:rPr>
                            <m:t>1</m:t>
                          </m:r>
                          <m:r>
                            <a:rPr lang="en-US" sz="2800" b="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2</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r>
                        <a:rPr lang="en-US" sz="2800" b="0" i="1" smtClean="0">
                          <a:latin typeface="Cambria Math" panose="02040503050406030204" pitchFamily="18" charset="0"/>
                        </a:rPr>
                        <m:t>𝑚</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𝑣</m:t>
                          </m:r>
                        </m:e>
                        <m:sub>
                          <m:r>
                            <a:rPr lang="en-US" sz="2800" b="0" i="1" smtClean="0">
                              <a:latin typeface="Cambria Math" panose="02040503050406030204" pitchFamily="18" charset="0"/>
                            </a:rPr>
                            <m:t>2</m:t>
                          </m:r>
                        </m:sub>
                        <m:sup>
                          <m:r>
                            <a:rPr lang="en-US" sz="2800" b="0" i="1" smtClean="0">
                              <a:latin typeface="Cambria Math" panose="02040503050406030204" pitchFamily="18" charset="0"/>
                            </a:rPr>
                            <m:t>2</m:t>
                          </m:r>
                        </m:sup>
                      </m:sSubSup>
                      <m:r>
                        <a:rPr lang="en-US" sz="2800" b="0" i="1" smtClean="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r>
                        <a:rPr lang="en-US" sz="2800" i="1">
                          <a:latin typeface="Cambria Math" panose="02040503050406030204" pitchFamily="18" charset="0"/>
                        </a:rPr>
                        <m:t>𝑚</m:t>
                      </m:r>
                      <m:sSubSup>
                        <m:sSubSupPr>
                          <m:ctrlPr>
                            <a:rPr lang="en-US" sz="2800" i="1">
                              <a:latin typeface="Cambria Math" panose="02040503050406030204" pitchFamily="18" charset="0"/>
                            </a:rPr>
                          </m:ctrlPr>
                        </m:sSubSupPr>
                        <m:e>
                          <m:r>
                            <a:rPr lang="en-US" sz="2800" i="1">
                              <a:latin typeface="Cambria Math" panose="02040503050406030204" pitchFamily="18" charset="0"/>
                            </a:rPr>
                            <m:t>𝑣</m:t>
                          </m:r>
                        </m:e>
                        <m:sub>
                          <m:r>
                            <a:rPr lang="en-US" sz="2800" b="0" i="1" smtClean="0">
                              <a:latin typeface="Cambria Math" panose="02040503050406030204" pitchFamily="18" charset="0"/>
                            </a:rPr>
                            <m:t>1</m:t>
                          </m:r>
                        </m:sub>
                        <m:sup>
                          <m:r>
                            <a:rPr lang="en-US" sz="2800" i="1">
                              <a:latin typeface="Cambria Math" panose="02040503050406030204" pitchFamily="18" charset="0"/>
                            </a:rPr>
                            <m:t>2</m:t>
                          </m:r>
                        </m:sup>
                      </m:sSubSup>
                    </m:oMath>
                  </m:oMathPara>
                </a14:m>
                <a:endParaRPr lang="en-US" sz="2800" dirty="0"/>
              </a:p>
            </p:txBody>
          </p:sp>
        </mc:Choice>
        <mc:Fallback>
          <p:sp>
            <p:nvSpPr>
              <p:cNvPr id="33" name="Rectangle 32"/>
              <p:cNvSpPr>
                <a:spLocks noRot="1" noChangeAspect="1" noMove="1" noResize="1" noEditPoints="1" noAdjustHandles="1" noChangeArrowheads="1" noChangeShapeType="1" noTextEdit="1"/>
              </p:cNvSpPr>
              <p:nvPr/>
            </p:nvSpPr>
            <p:spPr>
              <a:xfrm>
                <a:off x="3659316" y="1509380"/>
                <a:ext cx="3893182" cy="898964"/>
              </a:xfrm>
              <a:prstGeom prst="rect">
                <a:avLst/>
              </a:prstGeom>
              <a:blipFill rotWithShape="1">
                <a:blip r:embed="rId6"/>
                <a:stretch>
                  <a:fillRect l="-11" t="-69" r="11" b="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1717439" y="1834306"/>
                <a:ext cx="31213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1717439" y="1834306"/>
                <a:ext cx="312137" cy="276999"/>
              </a:xfrm>
              <a:prstGeom prst="rect">
                <a:avLst/>
              </a:prstGeom>
              <a:blipFill rotWithShape="1">
                <a:blip r:embed="rId7"/>
                <a:stretch>
                  <a:fillRect l="-128" t="-154" r="-8711" b="204"/>
                </a:stretch>
              </a:blipFill>
            </p:spPr>
            <p:txBody>
              <a:bodyPr/>
              <a:lstStyle/>
              <a:p>
                <a:r>
                  <a:rPr lang="zh-CN" altLang="en-US">
                    <a:noFill/>
                  </a:rPr>
                  <a:t> </a:t>
                </a:r>
              </a:p>
            </p:txBody>
          </p:sp>
        </mc:Fallback>
      </mc:AlternateContent>
      <p:sp>
        <p:nvSpPr>
          <p:cNvPr id="35" name="Title 1"/>
          <p:cNvSpPr>
            <a:spLocks noGrp="1"/>
          </p:cNvSpPr>
          <p:nvPr>
            <p:ph type="title"/>
          </p:nvPr>
        </p:nvSpPr>
        <p:spPr>
          <a:xfrm>
            <a:off x="555298" y="-133732"/>
            <a:ext cx="8229600" cy="1143000"/>
          </a:xfrm>
        </p:spPr>
        <p:txBody>
          <a:bodyPr/>
          <a:lstStyle/>
          <a:p>
            <a:r>
              <a:rPr lang="en-GB" dirty="0"/>
              <a:t>The work-kinetic energy theorem</a:t>
            </a:r>
            <a:endParaRPr lang="en-US" dirty="0"/>
          </a:p>
        </p:txBody>
      </p:sp>
      <mc:AlternateContent xmlns:mc="http://schemas.openxmlformats.org/markup-compatibility/2006">
        <mc:Choice xmlns:a14="http://schemas.microsoft.com/office/drawing/2010/main" Requires="a14">
          <p:sp>
            <p:nvSpPr>
              <p:cNvPr id="28" name="Rectangle 27"/>
              <p:cNvSpPr/>
              <p:nvPr/>
            </p:nvSpPr>
            <p:spPr>
              <a:xfrm>
                <a:off x="3740701" y="2473424"/>
                <a:ext cx="4246612" cy="54213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GB" sz="2800" b="0" i="1" dirty="0" smtClean="0">
                              <a:latin typeface="Cambria Math" panose="02040503050406030204" pitchFamily="18" charset="0"/>
                            </a:rPr>
                            <m:t>𝑊</m:t>
                          </m:r>
                        </m:e>
                        <m:sub>
                          <m:r>
                            <a:rPr lang="en-US" sz="2800" b="0" i="1" dirty="0" smtClean="0">
                              <a:latin typeface="Cambria Math" panose="02040503050406030204" pitchFamily="18" charset="0"/>
                            </a:rPr>
                            <m:t>1</m:t>
                          </m:r>
                          <m:r>
                            <a:rPr lang="en-US" sz="2800" b="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𝑘</m:t>
                          </m:r>
                          <m:r>
                            <a:rPr lang="en-GB" sz="2800" b="0" i="1" smtClean="0">
                              <a:latin typeface="Cambria Math" panose="02040503050406030204" pitchFamily="18" charset="0"/>
                            </a:rPr>
                            <m:t>,</m:t>
                          </m:r>
                          <m:r>
                            <a:rPr lang="en-GB" sz="2800" b="0" i="1" smtClean="0">
                              <a:latin typeface="Cambria Math" panose="02040503050406030204" pitchFamily="18" charset="0"/>
                            </a:rPr>
                            <m:t>2</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𝑘</m:t>
                          </m:r>
                          <m:r>
                            <a:rPr lang="en-GB" sz="2800" b="0" i="1" smtClean="0">
                              <a:latin typeface="Cambria Math" panose="02040503050406030204" pitchFamily="18" charset="0"/>
                            </a:rPr>
                            <m:t>,</m:t>
                          </m:r>
                          <m:r>
                            <a:rPr lang="en-GB" sz="2800" b="0" i="1" smtClean="0">
                              <a:latin typeface="Cambria Math" panose="02040503050406030204" pitchFamily="18" charset="0"/>
                            </a:rPr>
                            <m:t>1</m:t>
                          </m:r>
                        </m:sub>
                      </m:sSub>
                      <m:r>
                        <a:rPr lang="en-GB" sz="2800" b="0" i="1" smtClean="0">
                          <a:latin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m:t>
                      </m:r>
                      <m:sSub>
                        <m:sSubPr>
                          <m:ctrlPr>
                            <a:rPr lang="en-GB" sz="2800" b="0" i="1" smtClean="0">
                              <a:latin typeface="Cambria Math" panose="02040503050406030204" pitchFamily="18" charset="0"/>
                              <a:ea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𝐸</m:t>
                          </m:r>
                        </m:e>
                        <m:sub>
                          <m:r>
                            <a:rPr lang="en-GB" sz="2800" b="0" i="1" smtClean="0">
                              <a:latin typeface="Cambria Math" panose="02040503050406030204" pitchFamily="18" charset="0"/>
                              <a:ea typeface="Cambria Math" panose="02040503050406030204" pitchFamily="18" charset="0"/>
                            </a:rPr>
                            <m:t>𝑘</m:t>
                          </m:r>
                        </m:sub>
                      </m:sSub>
                    </m:oMath>
                  </m:oMathPara>
                </a14:m>
                <a:endParaRPr lang="en-US" sz="2800" dirty="0"/>
              </a:p>
            </p:txBody>
          </p:sp>
        </mc:Choice>
        <mc:Fallback>
          <p:sp>
            <p:nvSpPr>
              <p:cNvPr id="28" name="Rectangle 27"/>
              <p:cNvSpPr>
                <a:spLocks noRot="1" noChangeAspect="1" noMove="1" noResize="1" noEditPoints="1" noAdjustHandles="1" noChangeArrowheads="1" noChangeShapeType="1" noTextEdit="1"/>
              </p:cNvSpPr>
              <p:nvPr/>
            </p:nvSpPr>
            <p:spPr>
              <a:xfrm>
                <a:off x="3740701" y="2473424"/>
                <a:ext cx="4246612" cy="542136"/>
              </a:xfrm>
              <a:prstGeom prst="rect">
                <a:avLst/>
              </a:prstGeom>
              <a:blipFill rotWithShape="1">
                <a:blip r:embed="rId8"/>
                <a:stretch>
                  <a:fillRect l="-13" t="-18" r="7" b="107"/>
                </a:stretch>
              </a:blipFill>
            </p:spPr>
            <p:txBody>
              <a:bodyPr/>
              <a:lstStyle/>
              <a:p>
                <a:r>
                  <a:rPr lang="zh-CN"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54812"/>
            <a:ext cx="8229600" cy="1143000"/>
          </a:xfrm>
        </p:spPr>
        <p:txBody>
          <a:bodyPr/>
          <a:lstStyle/>
          <a:p>
            <a:r>
              <a:rPr lang="en-GB" dirty="0"/>
              <a:t>Contents</a:t>
            </a:r>
            <a:endParaRPr lang="en-US" dirty="0"/>
          </a:p>
        </p:txBody>
      </p:sp>
      <p:sp>
        <p:nvSpPr>
          <p:cNvPr id="3" name="Content Placeholder 2"/>
          <p:cNvSpPr>
            <a:spLocks noGrp="1"/>
          </p:cNvSpPr>
          <p:nvPr>
            <p:ph idx="1"/>
          </p:nvPr>
        </p:nvSpPr>
        <p:spPr>
          <a:xfrm>
            <a:off x="626973" y="1349756"/>
            <a:ext cx="8229600" cy="4525963"/>
          </a:xfrm>
        </p:spPr>
        <p:txBody>
          <a:bodyPr/>
          <a:lstStyle/>
          <a:p>
            <a:pPr marL="0" indent="0">
              <a:buNone/>
            </a:pPr>
            <a:r>
              <a:rPr lang="en-GB" dirty="0"/>
              <a:t>1. What is the work in Physics ?</a:t>
            </a:r>
            <a:endParaRPr lang="en-GB" dirty="0"/>
          </a:p>
          <a:p>
            <a:pPr marL="0" indent="0">
              <a:buNone/>
            </a:pPr>
            <a:r>
              <a:rPr lang="en-GB" dirty="0"/>
              <a:t>2. The work-kinetic energy theorem </a:t>
            </a:r>
            <a:endParaRPr lang="en-GB" dirty="0"/>
          </a:p>
          <a:p>
            <a:pPr marL="0" indent="0">
              <a:buNone/>
            </a:pPr>
            <a:r>
              <a:rPr lang="en-GB" dirty="0"/>
              <a:t>3. Power associated with work </a:t>
            </a:r>
            <a:endParaRPr lang="en-GB" dirty="0"/>
          </a:p>
          <a:p>
            <a:pPr marL="0" indent="0">
              <a:buNone/>
            </a:pP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555298" y="3807420"/>
            <a:ext cx="8310890" cy="1200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Slide Number Placeholder 3"/>
          <p:cNvSpPr txBox="1"/>
          <p:nvPr/>
        </p:nvSpPr>
        <p:spPr bwMode="auto">
          <a:xfrm>
            <a:off x="6732588" y="6237288"/>
            <a:ext cx="2133600" cy="412750"/>
          </a:xfrm>
          <a:prstGeom prst="rect">
            <a:avLst/>
          </a:prstGeom>
          <a:noFill/>
          <a:ln w="9525">
            <a:noFill/>
            <a:miter lim="800000"/>
          </a:ln>
          <a:effectLst/>
        </p:spPr>
        <p:txBody>
          <a:bodyPr vert="horz" wrap="square" lIns="91440" tIns="45720" rIns="91440" bIns="45720" numCol="1" anchor="t" anchorCtr="0" compatLnSpc="1"/>
          <a:lstStyle>
            <a:defPPr>
              <a:defRPr lang="zh-CN"/>
            </a:defPPr>
            <a:lvl1pPr algn="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a:lstStyle>
          <a:p>
            <a:fld id="{41A7B2A6-4997-4D6A-A223-B65D77C6B4A9}" type="slidenum">
              <a:rPr lang="en-US" altLang="zh-CN" smtClean="0"/>
            </a:fld>
            <a:endParaRPr lang="en-US" altLang="zh-CN"/>
          </a:p>
        </p:txBody>
      </p:sp>
      <p:sp>
        <p:nvSpPr>
          <p:cNvPr id="6" name="Freeform 5"/>
          <p:cNvSpPr/>
          <p:nvPr/>
        </p:nvSpPr>
        <p:spPr bwMode="auto">
          <a:xfrm>
            <a:off x="1470137" y="764704"/>
            <a:ext cx="1355725" cy="2736850"/>
          </a:xfrm>
          <a:custGeom>
            <a:avLst/>
            <a:gdLst>
              <a:gd name="T0" fmla="*/ 267136563 w 854"/>
              <a:gd name="T1" fmla="*/ 2147483646 h 2268"/>
              <a:gd name="T2" fmla="*/ 267136563 w 854"/>
              <a:gd name="T3" fmla="*/ 2147483646 h 2268"/>
              <a:gd name="T4" fmla="*/ 1867436575 w 854"/>
              <a:gd name="T5" fmla="*/ 1057189163 h 2268"/>
              <a:gd name="T6" fmla="*/ 1980842813 w 854"/>
              <a:gd name="T7" fmla="*/ 0 h 22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54" h="2268">
                <a:moveTo>
                  <a:pt x="106" y="2268"/>
                </a:moveTo>
                <a:cubicBezTo>
                  <a:pt x="53" y="2033"/>
                  <a:pt x="0" y="1799"/>
                  <a:pt x="106" y="1542"/>
                </a:cubicBezTo>
                <a:cubicBezTo>
                  <a:pt x="212" y="1285"/>
                  <a:pt x="628" y="983"/>
                  <a:pt x="741" y="726"/>
                </a:cubicBezTo>
                <a:cubicBezTo>
                  <a:pt x="854" y="469"/>
                  <a:pt x="820" y="234"/>
                  <a:pt x="786" y="0"/>
                </a:cubicBez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sp>
        <p:nvSpPr>
          <p:cNvPr id="7" name="Oval 6"/>
          <p:cNvSpPr>
            <a:spLocks noChangeArrowheads="1"/>
          </p:cNvSpPr>
          <p:nvPr/>
        </p:nvSpPr>
        <p:spPr bwMode="auto">
          <a:xfrm>
            <a:off x="2634767" y="1540470"/>
            <a:ext cx="71438" cy="71437"/>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pPr algn="ctr" eaLnBrk="1" hangingPunct="1">
              <a:spcBef>
                <a:spcPct val="0"/>
              </a:spcBef>
              <a:buClrTx/>
              <a:buSzTx/>
              <a:buFontTx/>
              <a:buNone/>
            </a:pPr>
            <a:endParaRPr lang="zh-CN" altLang="en-US" sz="1800">
              <a:ea typeface="楷体_GB2312" pitchFamily="49" charset="-122"/>
            </a:endParaRPr>
          </a:p>
        </p:txBody>
      </p:sp>
      <p:sp>
        <p:nvSpPr>
          <p:cNvPr id="8" name="Line 177"/>
          <p:cNvSpPr>
            <a:spLocks noChangeShapeType="1"/>
          </p:cNvSpPr>
          <p:nvPr/>
        </p:nvSpPr>
        <p:spPr bwMode="auto">
          <a:xfrm flipV="1">
            <a:off x="2706205" y="1035645"/>
            <a:ext cx="144462" cy="53975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sp>
        <p:nvSpPr>
          <p:cNvPr id="9" name="Line 175"/>
          <p:cNvSpPr>
            <a:spLocks noChangeShapeType="1"/>
          </p:cNvSpPr>
          <p:nvPr/>
        </p:nvSpPr>
        <p:spPr bwMode="auto">
          <a:xfrm flipH="1" flipV="1">
            <a:off x="1387587" y="2563341"/>
            <a:ext cx="142875" cy="649288"/>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pic>
        <p:nvPicPr>
          <p:cNvPr id="11"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87624" y="2996729"/>
            <a:ext cx="27305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Line 182"/>
          <p:cNvSpPr>
            <a:spLocks noChangeShapeType="1"/>
          </p:cNvSpPr>
          <p:nvPr/>
        </p:nvSpPr>
        <p:spPr bwMode="auto">
          <a:xfrm>
            <a:off x="1960674" y="2277591"/>
            <a:ext cx="936625" cy="0"/>
          </a:xfrm>
          <a:prstGeom prst="line">
            <a:avLst/>
          </a:prstGeom>
          <a:noFill/>
          <a:ln w="28575">
            <a:solidFill>
              <a:srgbClr val="FF00FF"/>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pic>
        <p:nvPicPr>
          <p:cNvPr id="13"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037" y="2253779"/>
            <a:ext cx="393700"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 name="Line 184"/>
          <p:cNvSpPr>
            <a:spLocks noChangeShapeType="1"/>
          </p:cNvSpPr>
          <p:nvPr/>
        </p:nvSpPr>
        <p:spPr bwMode="auto">
          <a:xfrm flipV="1">
            <a:off x="1960674" y="1917229"/>
            <a:ext cx="360363" cy="360362"/>
          </a:xfrm>
          <a:prstGeom prst="line">
            <a:avLst/>
          </a:prstGeom>
          <a:noFill/>
          <a:ln w="28575">
            <a:solidFill>
              <a:srgbClr val="00FF00"/>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sp>
        <p:nvSpPr>
          <p:cNvPr id="16" name="Freeform 15"/>
          <p:cNvSpPr/>
          <p:nvPr/>
        </p:nvSpPr>
        <p:spPr bwMode="auto">
          <a:xfrm>
            <a:off x="2105137" y="2133129"/>
            <a:ext cx="73025" cy="144462"/>
          </a:xfrm>
          <a:custGeom>
            <a:avLst/>
            <a:gdLst>
              <a:gd name="T0" fmla="*/ 0 w 46"/>
              <a:gd name="T1" fmla="*/ 0 h 91"/>
              <a:gd name="T2" fmla="*/ 115927188 w 46"/>
              <a:gd name="T3" fmla="*/ 113405845 h 91"/>
              <a:gd name="T4" fmla="*/ 0 w 46"/>
              <a:gd name="T5" fmla="*/ 229332631 h 91"/>
              <a:gd name="T6" fmla="*/ 0 60000 65536"/>
              <a:gd name="T7" fmla="*/ 0 60000 65536"/>
              <a:gd name="T8" fmla="*/ 0 60000 65536"/>
            </a:gdLst>
            <a:ahLst/>
            <a:cxnLst>
              <a:cxn ang="T6">
                <a:pos x="T0" y="T1"/>
              </a:cxn>
              <a:cxn ang="T7">
                <a:pos x="T2" y="T3"/>
              </a:cxn>
              <a:cxn ang="T8">
                <a:pos x="T4" y="T5"/>
              </a:cxn>
            </a:cxnLst>
            <a:rect l="0" t="0" r="r" b="b"/>
            <a:pathLst>
              <a:path w="46" h="91">
                <a:moveTo>
                  <a:pt x="0" y="0"/>
                </a:moveTo>
                <a:cubicBezTo>
                  <a:pt x="23" y="15"/>
                  <a:pt x="46" y="30"/>
                  <a:pt x="46" y="45"/>
                </a:cubicBezTo>
                <a:cubicBezTo>
                  <a:pt x="46" y="60"/>
                  <a:pt x="23" y="75"/>
                  <a:pt x="0" y="91"/>
                </a:cubicBezTo>
              </a:path>
            </a:pathLst>
          </a:custGeom>
          <a:noFill/>
          <a:ln w="28575">
            <a:solidFill>
              <a:srgbClr val="00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pic>
        <p:nvPicPr>
          <p:cNvPr id="17"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8162" y="1988666"/>
            <a:ext cx="257175"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 name="Oval 17"/>
          <p:cNvSpPr>
            <a:spLocks noChangeArrowheads="1"/>
          </p:cNvSpPr>
          <p:nvPr/>
        </p:nvSpPr>
        <p:spPr bwMode="auto">
          <a:xfrm>
            <a:off x="1962262" y="2204566"/>
            <a:ext cx="71437" cy="71438"/>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pPr algn="ctr" eaLnBrk="1" hangingPunct="1">
              <a:spcBef>
                <a:spcPct val="0"/>
              </a:spcBef>
              <a:buClrTx/>
              <a:buSzTx/>
              <a:buFontTx/>
              <a:buNone/>
            </a:pPr>
            <a:endParaRPr lang="zh-CN" altLang="en-US" sz="1800">
              <a:ea typeface="楷体_GB2312" pitchFamily="49" charset="-122"/>
            </a:endParaRPr>
          </a:p>
        </p:txBody>
      </p:sp>
      <mc:AlternateContent xmlns:mc="http://schemas.openxmlformats.org/markup-compatibility/2006">
        <mc:Choice xmlns:a14="http://schemas.microsoft.com/office/drawing/2010/main" Requires="a14">
          <p:sp>
            <p:nvSpPr>
              <p:cNvPr id="19" name="TextBox 18"/>
              <p:cNvSpPr txBox="1"/>
              <p:nvPr/>
            </p:nvSpPr>
            <p:spPr>
              <a:xfrm>
                <a:off x="2885393" y="1289143"/>
                <a:ext cx="2878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2</m:t>
                          </m:r>
                        </m:sub>
                      </m:sSub>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2885393" y="1289143"/>
                <a:ext cx="287835" cy="276999"/>
              </a:xfrm>
              <a:prstGeom prst="rect">
                <a:avLst/>
              </a:prstGeom>
              <a:blipFill rotWithShape="1">
                <a:blip r:embed="rId4"/>
                <a:stretch>
                  <a:fillRect l="-204" t="-34" r="-11426" b="-60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1187624" y="2798510"/>
                <a:ext cx="28251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1</m:t>
                          </m:r>
                        </m:sub>
                      </m:sSub>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1187624" y="2798510"/>
                <a:ext cx="282513" cy="276999"/>
              </a:xfrm>
              <a:prstGeom prst="rect">
                <a:avLst/>
              </a:prstGeom>
              <a:blipFill rotWithShape="1">
                <a:blip r:embed="rId5"/>
                <a:stretch>
                  <a:fillRect l="-62" t="-23" r="-12772" b="-6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Rectangle 32"/>
              <p:cNvSpPr/>
              <p:nvPr/>
            </p:nvSpPr>
            <p:spPr>
              <a:xfrm>
                <a:off x="3659316" y="1509380"/>
                <a:ext cx="3893182" cy="89896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GB" sz="2800" b="0" i="1" dirty="0" smtClean="0">
                              <a:latin typeface="Cambria Math" panose="02040503050406030204" pitchFamily="18" charset="0"/>
                            </a:rPr>
                            <m:t>𝑊</m:t>
                          </m:r>
                        </m:e>
                        <m:sub>
                          <m:r>
                            <a:rPr lang="en-US" sz="2800" b="0" i="1" dirty="0" smtClean="0">
                              <a:latin typeface="Cambria Math" panose="02040503050406030204" pitchFamily="18" charset="0"/>
                            </a:rPr>
                            <m:t>1</m:t>
                          </m:r>
                          <m:r>
                            <a:rPr lang="en-US" sz="2800" b="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2</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r>
                        <a:rPr lang="en-US" sz="2800" b="0" i="1" smtClean="0">
                          <a:latin typeface="Cambria Math" panose="02040503050406030204" pitchFamily="18" charset="0"/>
                        </a:rPr>
                        <m:t>𝑚</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𝑣</m:t>
                          </m:r>
                        </m:e>
                        <m:sub>
                          <m:r>
                            <a:rPr lang="en-US" sz="2800" b="0" i="1" smtClean="0">
                              <a:latin typeface="Cambria Math" panose="02040503050406030204" pitchFamily="18" charset="0"/>
                            </a:rPr>
                            <m:t>2</m:t>
                          </m:r>
                        </m:sub>
                        <m:sup>
                          <m:r>
                            <a:rPr lang="en-US" sz="2800" b="0" i="1" smtClean="0">
                              <a:latin typeface="Cambria Math" panose="02040503050406030204" pitchFamily="18" charset="0"/>
                            </a:rPr>
                            <m:t>2</m:t>
                          </m:r>
                        </m:sup>
                      </m:sSubSup>
                      <m:r>
                        <a:rPr lang="en-US" sz="2800" b="0" i="1" smtClean="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r>
                        <a:rPr lang="en-US" sz="2800" i="1">
                          <a:latin typeface="Cambria Math" panose="02040503050406030204" pitchFamily="18" charset="0"/>
                        </a:rPr>
                        <m:t>𝑚</m:t>
                      </m:r>
                      <m:sSubSup>
                        <m:sSubSupPr>
                          <m:ctrlPr>
                            <a:rPr lang="en-US" sz="2800" i="1">
                              <a:latin typeface="Cambria Math" panose="02040503050406030204" pitchFamily="18" charset="0"/>
                            </a:rPr>
                          </m:ctrlPr>
                        </m:sSubSupPr>
                        <m:e>
                          <m:r>
                            <a:rPr lang="en-US" sz="2800" i="1">
                              <a:latin typeface="Cambria Math" panose="02040503050406030204" pitchFamily="18" charset="0"/>
                            </a:rPr>
                            <m:t>𝑣</m:t>
                          </m:r>
                        </m:e>
                        <m:sub>
                          <m:r>
                            <a:rPr lang="en-US" sz="2800" b="0" i="1" smtClean="0">
                              <a:latin typeface="Cambria Math" panose="02040503050406030204" pitchFamily="18" charset="0"/>
                            </a:rPr>
                            <m:t>1</m:t>
                          </m:r>
                        </m:sub>
                        <m:sup>
                          <m:r>
                            <a:rPr lang="en-US" sz="2800" i="1">
                              <a:latin typeface="Cambria Math" panose="02040503050406030204" pitchFamily="18" charset="0"/>
                            </a:rPr>
                            <m:t>2</m:t>
                          </m:r>
                        </m:sup>
                      </m:sSubSup>
                    </m:oMath>
                  </m:oMathPara>
                </a14:m>
                <a:endParaRPr lang="en-US" sz="2800" dirty="0"/>
              </a:p>
            </p:txBody>
          </p:sp>
        </mc:Choice>
        <mc:Fallback>
          <p:sp>
            <p:nvSpPr>
              <p:cNvPr id="33" name="Rectangle 32"/>
              <p:cNvSpPr>
                <a:spLocks noRot="1" noChangeAspect="1" noMove="1" noResize="1" noEditPoints="1" noAdjustHandles="1" noChangeArrowheads="1" noChangeShapeType="1" noTextEdit="1"/>
              </p:cNvSpPr>
              <p:nvPr/>
            </p:nvSpPr>
            <p:spPr>
              <a:xfrm>
                <a:off x="3659316" y="1509380"/>
                <a:ext cx="3893182" cy="898964"/>
              </a:xfrm>
              <a:prstGeom prst="rect">
                <a:avLst/>
              </a:prstGeom>
              <a:blipFill rotWithShape="1">
                <a:blip r:embed="rId6"/>
                <a:stretch>
                  <a:fillRect l="-11" t="-69" r="11" b="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1717439" y="1834306"/>
                <a:ext cx="31213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1717439" y="1834306"/>
                <a:ext cx="312137" cy="276999"/>
              </a:xfrm>
              <a:prstGeom prst="rect">
                <a:avLst/>
              </a:prstGeom>
              <a:blipFill rotWithShape="1">
                <a:blip r:embed="rId7"/>
                <a:stretch>
                  <a:fillRect l="-128" t="-154" r="-8711" b="204"/>
                </a:stretch>
              </a:blipFill>
            </p:spPr>
            <p:txBody>
              <a:bodyPr/>
              <a:lstStyle/>
              <a:p>
                <a:r>
                  <a:rPr lang="zh-CN" altLang="en-US">
                    <a:noFill/>
                  </a:rPr>
                  <a:t> </a:t>
                </a:r>
              </a:p>
            </p:txBody>
          </p:sp>
        </mc:Fallback>
      </mc:AlternateContent>
      <p:sp>
        <p:nvSpPr>
          <p:cNvPr id="35" name="Title 1"/>
          <p:cNvSpPr>
            <a:spLocks noGrp="1"/>
          </p:cNvSpPr>
          <p:nvPr>
            <p:ph type="title"/>
          </p:nvPr>
        </p:nvSpPr>
        <p:spPr>
          <a:xfrm>
            <a:off x="555298" y="-133732"/>
            <a:ext cx="8229600" cy="1143000"/>
          </a:xfrm>
        </p:spPr>
        <p:txBody>
          <a:bodyPr/>
          <a:lstStyle/>
          <a:p>
            <a:r>
              <a:rPr lang="en-GB" dirty="0"/>
              <a:t>The work-kinetic energy theorem</a:t>
            </a:r>
            <a:endParaRPr lang="en-US" dirty="0"/>
          </a:p>
        </p:txBody>
      </p:sp>
      <p:sp>
        <p:nvSpPr>
          <p:cNvPr id="15" name="TextBox 14"/>
          <p:cNvSpPr txBox="1"/>
          <p:nvPr/>
        </p:nvSpPr>
        <p:spPr>
          <a:xfrm>
            <a:off x="683568" y="3807420"/>
            <a:ext cx="8101330" cy="1200329"/>
          </a:xfrm>
          <a:prstGeom prst="rect">
            <a:avLst/>
          </a:prstGeom>
          <a:noFill/>
        </p:spPr>
        <p:txBody>
          <a:bodyPr wrap="square" rtlCol="0">
            <a:spAutoFit/>
          </a:bodyPr>
          <a:lstStyle/>
          <a:p>
            <a:r>
              <a:rPr lang="en-GB" sz="2400" dirty="0"/>
              <a:t>The total work on a body done by external forces during a displacement between two positions equals the change of kinetic energy of the body.</a:t>
            </a:r>
            <a:endParaRPr lang="en-US" sz="2400" dirty="0"/>
          </a:p>
        </p:txBody>
      </p:sp>
      <mc:AlternateContent xmlns:mc="http://schemas.openxmlformats.org/markup-compatibility/2006">
        <mc:Choice xmlns:a14="http://schemas.microsoft.com/office/drawing/2010/main" Requires="a14">
          <p:sp>
            <p:nvSpPr>
              <p:cNvPr id="28" name="Rectangle 27"/>
              <p:cNvSpPr/>
              <p:nvPr/>
            </p:nvSpPr>
            <p:spPr>
              <a:xfrm>
                <a:off x="3740701" y="2473424"/>
                <a:ext cx="4246612" cy="54213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GB" sz="2800" b="0" i="1" dirty="0" smtClean="0">
                              <a:latin typeface="Cambria Math" panose="02040503050406030204" pitchFamily="18" charset="0"/>
                            </a:rPr>
                            <m:t>𝑊</m:t>
                          </m:r>
                        </m:e>
                        <m:sub>
                          <m:r>
                            <a:rPr lang="en-US" sz="2800" b="0" i="1" dirty="0" smtClean="0">
                              <a:latin typeface="Cambria Math" panose="02040503050406030204" pitchFamily="18" charset="0"/>
                            </a:rPr>
                            <m:t>1</m:t>
                          </m:r>
                          <m:r>
                            <a:rPr lang="en-US" sz="2800" b="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𝑘</m:t>
                          </m:r>
                          <m:r>
                            <a:rPr lang="en-GB" sz="2800" b="0" i="1" smtClean="0">
                              <a:latin typeface="Cambria Math" panose="02040503050406030204" pitchFamily="18" charset="0"/>
                            </a:rPr>
                            <m:t>,</m:t>
                          </m:r>
                          <m:r>
                            <a:rPr lang="en-GB" sz="2800" b="0" i="1" smtClean="0">
                              <a:latin typeface="Cambria Math" panose="02040503050406030204" pitchFamily="18" charset="0"/>
                            </a:rPr>
                            <m:t>2</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𝑘</m:t>
                          </m:r>
                          <m:r>
                            <a:rPr lang="en-GB" sz="2800" b="0" i="1" smtClean="0">
                              <a:latin typeface="Cambria Math" panose="02040503050406030204" pitchFamily="18" charset="0"/>
                            </a:rPr>
                            <m:t>,</m:t>
                          </m:r>
                          <m:r>
                            <a:rPr lang="en-GB" sz="2800" b="0" i="1" smtClean="0">
                              <a:latin typeface="Cambria Math" panose="02040503050406030204" pitchFamily="18" charset="0"/>
                            </a:rPr>
                            <m:t>1</m:t>
                          </m:r>
                        </m:sub>
                      </m:sSub>
                      <m:r>
                        <a:rPr lang="en-GB" sz="2800" b="0" i="1" smtClean="0">
                          <a:latin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m:t>
                      </m:r>
                      <m:sSub>
                        <m:sSubPr>
                          <m:ctrlPr>
                            <a:rPr lang="en-GB" sz="2800" b="0" i="1" smtClean="0">
                              <a:latin typeface="Cambria Math" panose="02040503050406030204" pitchFamily="18" charset="0"/>
                              <a:ea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𝐸</m:t>
                          </m:r>
                        </m:e>
                        <m:sub>
                          <m:r>
                            <a:rPr lang="en-GB" sz="2800" b="0" i="1" smtClean="0">
                              <a:latin typeface="Cambria Math" panose="02040503050406030204" pitchFamily="18" charset="0"/>
                              <a:ea typeface="Cambria Math" panose="02040503050406030204" pitchFamily="18" charset="0"/>
                            </a:rPr>
                            <m:t>𝑘</m:t>
                          </m:r>
                        </m:sub>
                      </m:sSub>
                    </m:oMath>
                  </m:oMathPara>
                </a14:m>
                <a:endParaRPr lang="en-US" sz="2800" dirty="0"/>
              </a:p>
            </p:txBody>
          </p:sp>
        </mc:Choice>
        <mc:Fallback>
          <p:sp>
            <p:nvSpPr>
              <p:cNvPr id="28" name="Rectangle 27"/>
              <p:cNvSpPr>
                <a:spLocks noRot="1" noChangeAspect="1" noMove="1" noResize="1" noEditPoints="1" noAdjustHandles="1" noChangeArrowheads="1" noChangeShapeType="1" noTextEdit="1"/>
              </p:cNvSpPr>
              <p:nvPr/>
            </p:nvSpPr>
            <p:spPr>
              <a:xfrm>
                <a:off x="3740701" y="2473424"/>
                <a:ext cx="4246612" cy="542136"/>
              </a:xfrm>
              <a:prstGeom prst="rect">
                <a:avLst/>
              </a:prstGeom>
              <a:blipFill rotWithShape="1">
                <a:blip r:embed="rId8"/>
                <a:stretch>
                  <a:fillRect l="-13" t="-18" r="7" b="107"/>
                </a:stretch>
              </a:blipFill>
            </p:spPr>
            <p:txBody>
              <a:bodyPr/>
              <a:lstStyle/>
              <a:p>
                <a:r>
                  <a:rPr lang="zh-CN" altLang="en-US">
                    <a:noFill/>
                  </a:rPr>
                  <a:t> </a:t>
                </a:r>
              </a:p>
            </p:txBody>
          </p:sp>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4844133" y="5085184"/>
            <a:ext cx="2708365" cy="13584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555298" y="3807420"/>
            <a:ext cx="8310890" cy="1200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Slide Number Placeholder 3"/>
          <p:cNvSpPr txBox="1"/>
          <p:nvPr/>
        </p:nvSpPr>
        <p:spPr bwMode="auto">
          <a:xfrm>
            <a:off x="6732588" y="6237288"/>
            <a:ext cx="2133600" cy="412750"/>
          </a:xfrm>
          <a:prstGeom prst="rect">
            <a:avLst/>
          </a:prstGeom>
          <a:noFill/>
          <a:ln w="9525">
            <a:noFill/>
            <a:miter lim="800000"/>
          </a:ln>
          <a:effectLst/>
        </p:spPr>
        <p:txBody>
          <a:bodyPr vert="horz" wrap="square" lIns="91440" tIns="45720" rIns="91440" bIns="45720" numCol="1" anchor="t" anchorCtr="0" compatLnSpc="1"/>
          <a:lstStyle>
            <a:defPPr>
              <a:defRPr lang="zh-CN"/>
            </a:defPPr>
            <a:lvl1pPr algn="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a:lstStyle>
          <a:p>
            <a:fld id="{41A7B2A6-4997-4D6A-A223-B65D77C6B4A9}" type="slidenum">
              <a:rPr lang="en-US" altLang="zh-CN" smtClean="0"/>
            </a:fld>
            <a:endParaRPr lang="en-US" altLang="zh-CN"/>
          </a:p>
        </p:txBody>
      </p:sp>
      <p:sp>
        <p:nvSpPr>
          <p:cNvPr id="6" name="Freeform 5"/>
          <p:cNvSpPr/>
          <p:nvPr/>
        </p:nvSpPr>
        <p:spPr bwMode="auto">
          <a:xfrm>
            <a:off x="1470137" y="764704"/>
            <a:ext cx="1355725" cy="2736850"/>
          </a:xfrm>
          <a:custGeom>
            <a:avLst/>
            <a:gdLst>
              <a:gd name="T0" fmla="*/ 267136563 w 854"/>
              <a:gd name="T1" fmla="*/ 2147483646 h 2268"/>
              <a:gd name="T2" fmla="*/ 267136563 w 854"/>
              <a:gd name="T3" fmla="*/ 2147483646 h 2268"/>
              <a:gd name="T4" fmla="*/ 1867436575 w 854"/>
              <a:gd name="T5" fmla="*/ 1057189163 h 2268"/>
              <a:gd name="T6" fmla="*/ 1980842813 w 854"/>
              <a:gd name="T7" fmla="*/ 0 h 22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54" h="2268">
                <a:moveTo>
                  <a:pt x="106" y="2268"/>
                </a:moveTo>
                <a:cubicBezTo>
                  <a:pt x="53" y="2033"/>
                  <a:pt x="0" y="1799"/>
                  <a:pt x="106" y="1542"/>
                </a:cubicBezTo>
                <a:cubicBezTo>
                  <a:pt x="212" y="1285"/>
                  <a:pt x="628" y="983"/>
                  <a:pt x="741" y="726"/>
                </a:cubicBezTo>
                <a:cubicBezTo>
                  <a:pt x="854" y="469"/>
                  <a:pt x="820" y="234"/>
                  <a:pt x="786" y="0"/>
                </a:cubicBez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sp>
        <p:nvSpPr>
          <p:cNvPr id="7" name="Oval 6"/>
          <p:cNvSpPr>
            <a:spLocks noChangeArrowheads="1"/>
          </p:cNvSpPr>
          <p:nvPr/>
        </p:nvSpPr>
        <p:spPr bwMode="auto">
          <a:xfrm>
            <a:off x="2634767" y="1540470"/>
            <a:ext cx="71438" cy="71437"/>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pPr algn="ctr" eaLnBrk="1" hangingPunct="1">
              <a:spcBef>
                <a:spcPct val="0"/>
              </a:spcBef>
              <a:buClrTx/>
              <a:buSzTx/>
              <a:buFontTx/>
              <a:buNone/>
            </a:pPr>
            <a:endParaRPr lang="zh-CN" altLang="en-US" sz="1800">
              <a:ea typeface="楷体_GB2312" pitchFamily="49" charset="-122"/>
            </a:endParaRPr>
          </a:p>
        </p:txBody>
      </p:sp>
      <p:sp>
        <p:nvSpPr>
          <p:cNvPr id="8" name="Line 177"/>
          <p:cNvSpPr>
            <a:spLocks noChangeShapeType="1"/>
          </p:cNvSpPr>
          <p:nvPr/>
        </p:nvSpPr>
        <p:spPr bwMode="auto">
          <a:xfrm flipV="1">
            <a:off x="2706205" y="1035645"/>
            <a:ext cx="144462" cy="53975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sp>
        <p:nvSpPr>
          <p:cNvPr id="9" name="Line 175"/>
          <p:cNvSpPr>
            <a:spLocks noChangeShapeType="1"/>
          </p:cNvSpPr>
          <p:nvPr/>
        </p:nvSpPr>
        <p:spPr bwMode="auto">
          <a:xfrm flipH="1" flipV="1">
            <a:off x="1387587" y="2563341"/>
            <a:ext cx="142875" cy="649288"/>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pic>
        <p:nvPicPr>
          <p:cNvPr id="11"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87624" y="2996729"/>
            <a:ext cx="27305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Line 182"/>
          <p:cNvSpPr>
            <a:spLocks noChangeShapeType="1"/>
          </p:cNvSpPr>
          <p:nvPr/>
        </p:nvSpPr>
        <p:spPr bwMode="auto">
          <a:xfrm>
            <a:off x="1960674" y="2277591"/>
            <a:ext cx="936625" cy="0"/>
          </a:xfrm>
          <a:prstGeom prst="line">
            <a:avLst/>
          </a:prstGeom>
          <a:noFill/>
          <a:ln w="28575">
            <a:solidFill>
              <a:srgbClr val="FF00FF"/>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pic>
        <p:nvPicPr>
          <p:cNvPr id="13"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037" y="2253779"/>
            <a:ext cx="393700"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 name="Line 184"/>
          <p:cNvSpPr>
            <a:spLocks noChangeShapeType="1"/>
          </p:cNvSpPr>
          <p:nvPr/>
        </p:nvSpPr>
        <p:spPr bwMode="auto">
          <a:xfrm flipV="1">
            <a:off x="1960674" y="1917229"/>
            <a:ext cx="360363" cy="360362"/>
          </a:xfrm>
          <a:prstGeom prst="line">
            <a:avLst/>
          </a:prstGeom>
          <a:noFill/>
          <a:ln w="28575">
            <a:solidFill>
              <a:srgbClr val="00FF00"/>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sp>
        <p:nvSpPr>
          <p:cNvPr id="16" name="Freeform 15"/>
          <p:cNvSpPr/>
          <p:nvPr/>
        </p:nvSpPr>
        <p:spPr bwMode="auto">
          <a:xfrm>
            <a:off x="2105137" y="2133129"/>
            <a:ext cx="73025" cy="144462"/>
          </a:xfrm>
          <a:custGeom>
            <a:avLst/>
            <a:gdLst>
              <a:gd name="T0" fmla="*/ 0 w 46"/>
              <a:gd name="T1" fmla="*/ 0 h 91"/>
              <a:gd name="T2" fmla="*/ 115927188 w 46"/>
              <a:gd name="T3" fmla="*/ 113405845 h 91"/>
              <a:gd name="T4" fmla="*/ 0 w 46"/>
              <a:gd name="T5" fmla="*/ 229332631 h 91"/>
              <a:gd name="T6" fmla="*/ 0 60000 65536"/>
              <a:gd name="T7" fmla="*/ 0 60000 65536"/>
              <a:gd name="T8" fmla="*/ 0 60000 65536"/>
            </a:gdLst>
            <a:ahLst/>
            <a:cxnLst>
              <a:cxn ang="T6">
                <a:pos x="T0" y="T1"/>
              </a:cxn>
              <a:cxn ang="T7">
                <a:pos x="T2" y="T3"/>
              </a:cxn>
              <a:cxn ang="T8">
                <a:pos x="T4" y="T5"/>
              </a:cxn>
            </a:cxnLst>
            <a:rect l="0" t="0" r="r" b="b"/>
            <a:pathLst>
              <a:path w="46" h="91">
                <a:moveTo>
                  <a:pt x="0" y="0"/>
                </a:moveTo>
                <a:cubicBezTo>
                  <a:pt x="23" y="15"/>
                  <a:pt x="46" y="30"/>
                  <a:pt x="46" y="45"/>
                </a:cubicBezTo>
                <a:cubicBezTo>
                  <a:pt x="46" y="60"/>
                  <a:pt x="23" y="75"/>
                  <a:pt x="0" y="91"/>
                </a:cubicBezTo>
              </a:path>
            </a:pathLst>
          </a:custGeom>
          <a:noFill/>
          <a:ln w="28575">
            <a:solidFill>
              <a:srgbClr val="00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endParaRPr lang="en-US"/>
          </a:p>
        </p:txBody>
      </p:sp>
      <p:pic>
        <p:nvPicPr>
          <p:cNvPr id="17"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8162" y="1988666"/>
            <a:ext cx="257175"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 name="Oval 17"/>
          <p:cNvSpPr>
            <a:spLocks noChangeArrowheads="1"/>
          </p:cNvSpPr>
          <p:nvPr/>
        </p:nvSpPr>
        <p:spPr bwMode="auto">
          <a:xfrm>
            <a:off x="1962262" y="2204566"/>
            <a:ext cx="71437" cy="71438"/>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1pPr>
            <a:lvl2pPr marL="4572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2pPr>
            <a:lvl3pPr marL="9144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3pPr>
            <a:lvl4pPr marL="13716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4pPr>
            <a:lvl5pPr marL="1828800" algn="l" rtl="0" eaLnBrk="0" fontAlgn="base" hangingPunct="0">
              <a:spcBef>
                <a:spcPct val="0"/>
              </a:spcBef>
              <a:spcAft>
                <a:spcPct val="0"/>
              </a:spcAft>
              <a:defRPr kern="1200" baseline="-25000">
                <a:solidFill>
                  <a:schemeClr val="tx1"/>
                </a:solidFill>
                <a:latin typeface="Garamond" panose="02020404030301010803" pitchFamily="18" charset="0"/>
                <a:ea typeface="楷体_GB2312" pitchFamily="49" charset="-122"/>
                <a:cs typeface="+mn-cs"/>
              </a:defRPr>
            </a:lvl5pPr>
            <a:lvl6pPr marL="22860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6pPr>
            <a:lvl7pPr marL="27432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7pPr>
            <a:lvl8pPr marL="32004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8pPr>
            <a:lvl9pPr marL="3657600" algn="l" defTabSz="914400" rtl="0" eaLnBrk="1" latinLnBrk="0" hangingPunct="1">
              <a:defRPr kern="1200" baseline="-25000">
                <a:solidFill>
                  <a:schemeClr val="tx1"/>
                </a:solidFill>
                <a:latin typeface="Garamond" panose="02020404030301010803" pitchFamily="18" charset="0"/>
                <a:ea typeface="楷体_GB2312" pitchFamily="49" charset="-122"/>
                <a:cs typeface="+mn-cs"/>
              </a:defRPr>
            </a:lvl9pPr>
          </a:lstStyle>
          <a:p>
            <a:pPr algn="ctr" eaLnBrk="1" hangingPunct="1">
              <a:spcBef>
                <a:spcPct val="0"/>
              </a:spcBef>
              <a:buClrTx/>
              <a:buSzTx/>
              <a:buFontTx/>
              <a:buNone/>
            </a:pPr>
            <a:endParaRPr lang="zh-CN" altLang="en-US" sz="1800">
              <a:ea typeface="楷体_GB2312" pitchFamily="49" charset="-122"/>
            </a:endParaRPr>
          </a:p>
        </p:txBody>
      </p:sp>
      <mc:AlternateContent xmlns:mc="http://schemas.openxmlformats.org/markup-compatibility/2006">
        <mc:Choice xmlns:a14="http://schemas.microsoft.com/office/drawing/2010/main" Requires="a14">
          <p:sp>
            <p:nvSpPr>
              <p:cNvPr id="19" name="TextBox 18"/>
              <p:cNvSpPr txBox="1"/>
              <p:nvPr/>
            </p:nvSpPr>
            <p:spPr>
              <a:xfrm>
                <a:off x="2885393" y="1289143"/>
                <a:ext cx="2878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2</m:t>
                          </m:r>
                        </m:sub>
                      </m:sSub>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2885393" y="1289143"/>
                <a:ext cx="287835" cy="276999"/>
              </a:xfrm>
              <a:prstGeom prst="rect">
                <a:avLst/>
              </a:prstGeom>
              <a:blipFill rotWithShape="1">
                <a:blip r:embed="rId4"/>
                <a:stretch>
                  <a:fillRect l="-204" t="-34" r="-11426" b="-60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1187624" y="2798510"/>
                <a:ext cx="28251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1</m:t>
                          </m:r>
                        </m:sub>
                      </m:sSub>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1187624" y="2798510"/>
                <a:ext cx="282513" cy="276999"/>
              </a:xfrm>
              <a:prstGeom prst="rect">
                <a:avLst/>
              </a:prstGeom>
              <a:blipFill rotWithShape="1">
                <a:blip r:embed="rId5"/>
                <a:stretch>
                  <a:fillRect l="-62" t="-23" r="-12772" b="-6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Rectangle 32"/>
              <p:cNvSpPr/>
              <p:nvPr/>
            </p:nvSpPr>
            <p:spPr>
              <a:xfrm>
                <a:off x="3659316" y="1509380"/>
                <a:ext cx="3893182" cy="89896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GB" sz="2800" b="0" i="1" dirty="0" smtClean="0">
                              <a:latin typeface="Cambria Math" panose="02040503050406030204" pitchFamily="18" charset="0"/>
                            </a:rPr>
                            <m:t>𝑊</m:t>
                          </m:r>
                        </m:e>
                        <m:sub>
                          <m:r>
                            <a:rPr lang="en-US" sz="2800" b="0" i="1" dirty="0" smtClean="0">
                              <a:latin typeface="Cambria Math" panose="02040503050406030204" pitchFamily="18" charset="0"/>
                            </a:rPr>
                            <m:t>1</m:t>
                          </m:r>
                          <m:r>
                            <a:rPr lang="en-US" sz="2800" b="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2</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r>
                        <a:rPr lang="en-US" sz="2800" b="0" i="1" smtClean="0">
                          <a:latin typeface="Cambria Math" panose="02040503050406030204" pitchFamily="18" charset="0"/>
                        </a:rPr>
                        <m:t>𝑚</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𝑣</m:t>
                          </m:r>
                        </m:e>
                        <m:sub>
                          <m:r>
                            <a:rPr lang="en-US" sz="2800" b="0" i="1" smtClean="0">
                              <a:latin typeface="Cambria Math" panose="02040503050406030204" pitchFamily="18" charset="0"/>
                            </a:rPr>
                            <m:t>2</m:t>
                          </m:r>
                        </m:sub>
                        <m:sup>
                          <m:r>
                            <a:rPr lang="en-US" sz="2800" b="0" i="1" smtClean="0">
                              <a:latin typeface="Cambria Math" panose="02040503050406030204" pitchFamily="18" charset="0"/>
                            </a:rPr>
                            <m:t>2</m:t>
                          </m:r>
                        </m:sup>
                      </m:sSubSup>
                      <m:r>
                        <a:rPr lang="en-US" sz="2800" b="0" i="1" smtClean="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r>
                        <a:rPr lang="en-US" sz="2800" i="1">
                          <a:latin typeface="Cambria Math" panose="02040503050406030204" pitchFamily="18" charset="0"/>
                        </a:rPr>
                        <m:t>𝑚</m:t>
                      </m:r>
                      <m:sSubSup>
                        <m:sSubSupPr>
                          <m:ctrlPr>
                            <a:rPr lang="en-US" sz="2800" i="1">
                              <a:latin typeface="Cambria Math" panose="02040503050406030204" pitchFamily="18" charset="0"/>
                            </a:rPr>
                          </m:ctrlPr>
                        </m:sSubSupPr>
                        <m:e>
                          <m:r>
                            <a:rPr lang="en-US" sz="2800" i="1">
                              <a:latin typeface="Cambria Math" panose="02040503050406030204" pitchFamily="18" charset="0"/>
                            </a:rPr>
                            <m:t>𝑣</m:t>
                          </m:r>
                        </m:e>
                        <m:sub>
                          <m:r>
                            <a:rPr lang="en-US" sz="2800" b="0" i="1" smtClean="0">
                              <a:latin typeface="Cambria Math" panose="02040503050406030204" pitchFamily="18" charset="0"/>
                            </a:rPr>
                            <m:t>1</m:t>
                          </m:r>
                        </m:sub>
                        <m:sup>
                          <m:r>
                            <a:rPr lang="en-US" sz="2800" i="1">
                              <a:latin typeface="Cambria Math" panose="02040503050406030204" pitchFamily="18" charset="0"/>
                            </a:rPr>
                            <m:t>2</m:t>
                          </m:r>
                        </m:sup>
                      </m:sSubSup>
                    </m:oMath>
                  </m:oMathPara>
                </a14:m>
                <a:endParaRPr lang="en-US" sz="2800" dirty="0"/>
              </a:p>
            </p:txBody>
          </p:sp>
        </mc:Choice>
        <mc:Fallback>
          <p:sp>
            <p:nvSpPr>
              <p:cNvPr id="33" name="Rectangle 32"/>
              <p:cNvSpPr>
                <a:spLocks noRot="1" noChangeAspect="1" noMove="1" noResize="1" noEditPoints="1" noAdjustHandles="1" noChangeArrowheads="1" noChangeShapeType="1" noTextEdit="1"/>
              </p:cNvSpPr>
              <p:nvPr/>
            </p:nvSpPr>
            <p:spPr>
              <a:xfrm>
                <a:off x="3659316" y="1509380"/>
                <a:ext cx="3893182" cy="898964"/>
              </a:xfrm>
              <a:prstGeom prst="rect">
                <a:avLst/>
              </a:prstGeom>
              <a:blipFill rotWithShape="1">
                <a:blip r:embed="rId6"/>
                <a:stretch>
                  <a:fillRect l="-11" t="-69" r="11" b="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1717439" y="1834306"/>
                <a:ext cx="31213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1717439" y="1834306"/>
                <a:ext cx="312137" cy="276999"/>
              </a:xfrm>
              <a:prstGeom prst="rect">
                <a:avLst/>
              </a:prstGeom>
              <a:blipFill rotWithShape="1">
                <a:blip r:embed="rId7"/>
                <a:stretch>
                  <a:fillRect l="-128" t="-154" r="-8711" b="204"/>
                </a:stretch>
              </a:blipFill>
            </p:spPr>
            <p:txBody>
              <a:bodyPr/>
              <a:lstStyle/>
              <a:p>
                <a:r>
                  <a:rPr lang="zh-CN" altLang="en-US">
                    <a:noFill/>
                  </a:rPr>
                  <a:t> </a:t>
                </a:r>
              </a:p>
            </p:txBody>
          </p:sp>
        </mc:Fallback>
      </mc:AlternateContent>
      <p:sp>
        <p:nvSpPr>
          <p:cNvPr id="35" name="Title 1"/>
          <p:cNvSpPr>
            <a:spLocks noGrp="1"/>
          </p:cNvSpPr>
          <p:nvPr>
            <p:ph type="title"/>
          </p:nvPr>
        </p:nvSpPr>
        <p:spPr>
          <a:xfrm>
            <a:off x="555298" y="-133732"/>
            <a:ext cx="8229600" cy="1143000"/>
          </a:xfrm>
        </p:spPr>
        <p:txBody>
          <a:bodyPr/>
          <a:lstStyle/>
          <a:p>
            <a:r>
              <a:rPr lang="en-GB" dirty="0"/>
              <a:t>The work-kinetic energy theorem</a:t>
            </a:r>
            <a:endParaRPr lang="en-US" dirty="0"/>
          </a:p>
        </p:txBody>
      </p:sp>
      <p:sp>
        <p:nvSpPr>
          <p:cNvPr id="15" name="TextBox 14"/>
          <p:cNvSpPr txBox="1"/>
          <p:nvPr/>
        </p:nvSpPr>
        <p:spPr>
          <a:xfrm>
            <a:off x="683568" y="3807420"/>
            <a:ext cx="8101330" cy="1200329"/>
          </a:xfrm>
          <a:prstGeom prst="rect">
            <a:avLst/>
          </a:prstGeom>
          <a:noFill/>
        </p:spPr>
        <p:txBody>
          <a:bodyPr wrap="square" rtlCol="0">
            <a:spAutoFit/>
          </a:bodyPr>
          <a:lstStyle/>
          <a:p>
            <a:r>
              <a:rPr lang="en-GB" sz="2400" dirty="0"/>
              <a:t>The total work on a body done by external forces during a displacement between two positions equals the change of kinetic energy of the body.</a:t>
            </a:r>
            <a:endParaRPr lang="en-US" sz="2400" dirty="0"/>
          </a:p>
        </p:txBody>
      </p:sp>
      <p:sp>
        <p:nvSpPr>
          <p:cNvPr id="22" name="TextBox 21"/>
          <p:cNvSpPr txBox="1"/>
          <p:nvPr/>
        </p:nvSpPr>
        <p:spPr>
          <a:xfrm>
            <a:off x="524489" y="5216440"/>
            <a:ext cx="4319644" cy="461665"/>
          </a:xfrm>
          <a:prstGeom prst="rect">
            <a:avLst/>
          </a:prstGeom>
          <a:noFill/>
        </p:spPr>
        <p:txBody>
          <a:bodyPr wrap="none" rtlCol="0">
            <a:spAutoFit/>
          </a:bodyPr>
          <a:lstStyle/>
          <a:p>
            <a:r>
              <a:rPr lang="en-GB" sz="2400" dirty="0"/>
              <a:t>Expression of the kinetic energy: </a:t>
            </a:r>
            <a:endParaRPr lang="en-US" sz="2400" dirty="0"/>
          </a:p>
        </p:txBody>
      </p:sp>
      <mc:AlternateContent xmlns:mc="http://schemas.openxmlformats.org/markup-compatibility/2006">
        <mc:Choice xmlns:a14="http://schemas.microsoft.com/office/drawing/2010/main" Requires="a14">
          <p:sp>
            <p:nvSpPr>
              <p:cNvPr id="23" name="TextBox 22"/>
              <p:cNvSpPr txBox="1"/>
              <p:nvPr/>
            </p:nvSpPr>
            <p:spPr>
              <a:xfrm>
                <a:off x="4871882" y="5200145"/>
                <a:ext cx="2432396" cy="10371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GB" sz="3600" b="0" i="1" smtClean="0">
                              <a:latin typeface="Cambria Math" panose="02040503050406030204" pitchFamily="18" charset="0"/>
                            </a:rPr>
                            <m:t>𝐸</m:t>
                          </m:r>
                        </m:e>
                        <m:sub>
                          <m:r>
                            <a:rPr lang="en-GB" sz="3600" b="0" i="1" smtClean="0">
                              <a:latin typeface="Cambria Math" panose="02040503050406030204" pitchFamily="18" charset="0"/>
                            </a:rPr>
                            <m:t>𝑘</m:t>
                          </m:r>
                        </m:sub>
                      </m:sSub>
                      <m:r>
                        <a:rPr lang="en-GB" sz="3600" b="0" i="1" smtClean="0">
                          <a:latin typeface="Cambria Math" panose="02040503050406030204" pitchFamily="18" charset="0"/>
                        </a:rPr>
                        <m:t>=</m:t>
                      </m:r>
                      <m:f>
                        <m:fPr>
                          <m:ctrlPr>
                            <a:rPr lang="en-GB" sz="3600" b="0" i="1" smtClean="0">
                              <a:latin typeface="Cambria Math" panose="02040503050406030204" pitchFamily="18" charset="0"/>
                            </a:rPr>
                          </m:ctrlPr>
                        </m:fPr>
                        <m:num>
                          <m:r>
                            <a:rPr lang="en-GB" sz="3600" b="0" i="1" smtClean="0">
                              <a:latin typeface="Cambria Math" panose="02040503050406030204" pitchFamily="18" charset="0"/>
                            </a:rPr>
                            <m:t>1</m:t>
                          </m:r>
                        </m:num>
                        <m:den>
                          <m:r>
                            <a:rPr lang="en-GB" sz="3600" b="0" i="1" smtClean="0">
                              <a:latin typeface="Cambria Math" panose="02040503050406030204" pitchFamily="18" charset="0"/>
                            </a:rPr>
                            <m:t>2</m:t>
                          </m:r>
                        </m:den>
                      </m:f>
                      <m:r>
                        <a:rPr lang="en-GB" sz="3600" b="0" i="1" smtClean="0">
                          <a:latin typeface="Cambria Math" panose="02040503050406030204" pitchFamily="18" charset="0"/>
                        </a:rPr>
                        <m:t>𝑚</m:t>
                      </m:r>
                      <m:sSup>
                        <m:sSupPr>
                          <m:ctrlPr>
                            <a:rPr lang="en-GB" sz="3600" b="0" i="1" smtClean="0">
                              <a:latin typeface="Cambria Math" panose="02040503050406030204" pitchFamily="18" charset="0"/>
                            </a:rPr>
                          </m:ctrlPr>
                        </m:sSupPr>
                        <m:e>
                          <m:r>
                            <a:rPr lang="en-GB" sz="3600" b="0" i="1" smtClean="0">
                              <a:latin typeface="Cambria Math" panose="02040503050406030204" pitchFamily="18" charset="0"/>
                            </a:rPr>
                            <m:t>𝑣</m:t>
                          </m:r>
                        </m:e>
                        <m:sup>
                          <m:r>
                            <a:rPr lang="en-GB" sz="3600" b="0" i="1" smtClean="0">
                              <a:latin typeface="Cambria Math" panose="02040503050406030204" pitchFamily="18" charset="0"/>
                            </a:rPr>
                            <m:t>2</m:t>
                          </m:r>
                        </m:sup>
                      </m:sSup>
                    </m:oMath>
                  </m:oMathPara>
                </a14:m>
                <a:endParaRPr lang="en-US" sz="3600" dirty="0"/>
              </a:p>
            </p:txBody>
          </p:sp>
        </mc:Choice>
        <mc:Fallback>
          <p:sp>
            <p:nvSpPr>
              <p:cNvPr id="23" name="TextBox 22"/>
              <p:cNvSpPr txBox="1">
                <a:spLocks noRot="1" noChangeAspect="1" noMove="1" noResize="1" noEditPoints="1" noAdjustHandles="1" noChangeArrowheads="1" noChangeShapeType="1" noTextEdit="1"/>
              </p:cNvSpPr>
              <p:nvPr/>
            </p:nvSpPr>
            <p:spPr>
              <a:xfrm>
                <a:off x="4871882" y="5200145"/>
                <a:ext cx="2432396" cy="1037143"/>
              </a:xfrm>
              <a:prstGeom prst="rect">
                <a:avLst/>
              </a:prstGeom>
              <a:blipFill rotWithShape="1">
                <a:blip r:embed="rId8"/>
                <a:stretch>
                  <a:fillRect l="-7" t="-13" r="-1885" b="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Rectangle 27"/>
              <p:cNvSpPr/>
              <p:nvPr/>
            </p:nvSpPr>
            <p:spPr>
              <a:xfrm>
                <a:off x="3740701" y="2473424"/>
                <a:ext cx="4246612" cy="54213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GB" sz="2800" b="0" i="1" dirty="0" smtClean="0">
                              <a:latin typeface="Cambria Math" panose="02040503050406030204" pitchFamily="18" charset="0"/>
                            </a:rPr>
                            <m:t>𝑊</m:t>
                          </m:r>
                        </m:e>
                        <m:sub>
                          <m:r>
                            <a:rPr lang="en-US" sz="2800" b="0" i="1" dirty="0" smtClean="0">
                              <a:latin typeface="Cambria Math" panose="02040503050406030204" pitchFamily="18" charset="0"/>
                            </a:rPr>
                            <m:t>1</m:t>
                          </m:r>
                          <m:r>
                            <a:rPr lang="en-US" sz="2800" b="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𝑘</m:t>
                          </m:r>
                          <m:r>
                            <a:rPr lang="en-GB" sz="2800" b="0" i="1" smtClean="0">
                              <a:latin typeface="Cambria Math" panose="02040503050406030204" pitchFamily="18" charset="0"/>
                            </a:rPr>
                            <m:t>,</m:t>
                          </m:r>
                          <m:r>
                            <a:rPr lang="en-GB" sz="2800" b="0" i="1" smtClean="0">
                              <a:latin typeface="Cambria Math" panose="02040503050406030204" pitchFamily="18" charset="0"/>
                            </a:rPr>
                            <m:t>2</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𝑘</m:t>
                          </m:r>
                          <m:r>
                            <a:rPr lang="en-GB" sz="2800" b="0" i="1" smtClean="0">
                              <a:latin typeface="Cambria Math" panose="02040503050406030204" pitchFamily="18" charset="0"/>
                            </a:rPr>
                            <m:t>,</m:t>
                          </m:r>
                          <m:r>
                            <a:rPr lang="en-GB" sz="2800" b="0" i="1" smtClean="0">
                              <a:latin typeface="Cambria Math" panose="02040503050406030204" pitchFamily="18" charset="0"/>
                            </a:rPr>
                            <m:t>1</m:t>
                          </m:r>
                        </m:sub>
                      </m:sSub>
                      <m:r>
                        <a:rPr lang="en-GB" sz="2800" b="0" i="1" smtClean="0">
                          <a:latin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m:t>
                      </m:r>
                      <m:sSub>
                        <m:sSubPr>
                          <m:ctrlPr>
                            <a:rPr lang="en-GB" sz="2800" b="0" i="1" smtClean="0">
                              <a:latin typeface="Cambria Math" panose="02040503050406030204" pitchFamily="18" charset="0"/>
                              <a:ea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𝐸</m:t>
                          </m:r>
                        </m:e>
                        <m:sub>
                          <m:r>
                            <a:rPr lang="en-GB" sz="2800" b="0" i="1" smtClean="0">
                              <a:latin typeface="Cambria Math" panose="02040503050406030204" pitchFamily="18" charset="0"/>
                              <a:ea typeface="Cambria Math" panose="02040503050406030204" pitchFamily="18" charset="0"/>
                            </a:rPr>
                            <m:t>𝑘</m:t>
                          </m:r>
                        </m:sub>
                      </m:sSub>
                    </m:oMath>
                  </m:oMathPara>
                </a14:m>
                <a:endParaRPr lang="en-US" sz="2800" dirty="0"/>
              </a:p>
            </p:txBody>
          </p:sp>
        </mc:Choice>
        <mc:Fallback>
          <p:sp>
            <p:nvSpPr>
              <p:cNvPr id="28" name="Rectangle 27"/>
              <p:cNvSpPr>
                <a:spLocks noRot="1" noChangeAspect="1" noMove="1" noResize="1" noEditPoints="1" noAdjustHandles="1" noChangeArrowheads="1" noChangeShapeType="1" noTextEdit="1"/>
              </p:cNvSpPr>
              <p:nvPr/>
            </p:nvSpPr>
            <p:spPr>
              <a:xfrm>
                <a:off x="3740701" y="2473424"/>
                <a:ext cx="4246612" cy="542136"/>
              </a:xfrm>
              <a:prstGeom prst="rect">
                <a:avLst/>
              </a:prstGeom>
              <a:blipFill rotWithShape="1">
                <a:blip r:embed="rId9"/>
                <a:stretch>
                  <a:fillRect l="-13" t="-18" r="7" b="107"/>
                </a:stretch>
              </a:blipFill>
            </p:spPr>
            <p:txBody>
              <a:bodyPr/>
              <a:lstStyle/>
              <a:p>
                <a:r>
                  <a:rPr lang="zh-CN" altLang="en-US">
                    <a:noFill/>
                  </a:rPr>
                  <a:t> </a:t>
                </a:r>
              </a:p>
            </p:txBody>
          </p:sp>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Slide Number Placeholder 3"/>
          <p:cNvSpPr txBox="1"/>
          <p:nvPr/>
        </p:nvSpPr>
        <p:spPr bwMode="auto">
          <a:xfrm>
            <a:off x="6732588" y="6237288"/>
            <a:ext cx="2133600" cy="412750"/>
          </a:xfrm>
          <a:prstGeom prst="rect">
            <a:avLst/>
          </a:prstGeom>
          <a:noFill/>
          <a:ln w="9525">
            <a:noFill/>
            <a:miter lim="800000"/>
          </a:ln>
          <a:effectLst/>
        </p:spPr>
        <p:txBody>
          <a:bodyPr vert="horz" wrap="square" lIns="91440" tIns="45720" rIns="91440" bIns="45720" numCol="1" anchor="t" anchorCtr="0" compatLnSpc="1"/>
          <a:lstStyle>
            <a:defPPr>
              <a:defRPr lang="zh-CN"/>
            </a:defPPr>
            <a:lvl1pPr algn="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a:lstStyle>
          <a:p>
            <a:fld id="{41A7B2A6-4997-4D6A-A223-B65D77C6B4A9}" type="slidenum">
              <a:rPr lang="en-US" altLang="zh-CN" smtClean="0"/>
            </a:fld>
            <a:endParaRPr lang="en-US" altLang="zh-CN"/>
          </a:p>
        </p:txBody>
      </p:sp>
      <p:pic>
        <p:nvPicPr>
          <p:cNvPr id="11"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87624" y="2996729"/>
            <a:ext cx="27305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 name="Title 1"/>
          <p:cNvSpPr>
            <a:spLocks noGrp="1"/>
          </p:cNvSpPr>
          <p:nvPr>
            <p:ph type="title"/>
          </p:nvPr>
        </p:nvSpPr>
        <p:spPr>
          <a:xfrm>
            <a:off x="914400" y="-152191"/>
            <a:ext cx="8229600" cy="1143000"/>
          </a:xfrm>
        </p:spPr>
        <p:txBody>
          <a:bodyPr/>
          <a:lstStyle/>
          <a:p>
            <a:r>
              <a:rPr lang="en-GB" dirty="0"/>
              <a:t>The work is a transfer of energy</a:t>
            </a:r>
            <a:endParaRPr lang="en-US" dirty="0"/>
          </a:p>
        </p:txBody>
      </p:sp>
      <mc:AlternateContent xmlns:mc="http://schemas.openxmlformats.org/markup-compatibility/2006">
        <mc:Choice xmlns:a14="http://schemas.microsoft.com/office/drawing/2010/main" Requires="a14">
          <p:sp>
            <p:nvSpPr>
              <p:cNvPr id="26" name="Rectangle 25"/>
              <p:cNvSpPr/>
              <p:nvPr/>
            </p:nvSpPr>
            <p:spPr>
              <a:xfrm>
                <a:off x="2699792" y="990809"/>
                <a:ext cx="4246612" cy="54213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GB" sz="2800" b="0" i="1" dirty="0" smtClean="0">
                              <a:latin typeface="Cambria Math" panose="02040503050406030204" pitchFamily="18" charset="0"/>
                            </a:rPr>
                            <m:t>𝑊</m:t>
                          </m:r>
                        </m:e>
                        <m:sub>
                          <m:r>
                            <a:rPr lang="en-US" sz="2800" b="0" i="1" dirty="0" smtClean="0">
                              <a:latin typeface="Cambria Math" panose="02040503050406030204" pitchFamily="18" charset="0"/>
                            </a:rPr>
                            <m:t>1</m:t>
                          </m:r>
                          <m:r>
                            <a:rPr lang="en-US" sz="2800" b="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𝑘</m:t>
                          </m:r>
                          <m:r>
                            <a:rPr lang="en-GB" sz="2800" b="0" i="1" smtClean="0">
                              <a:latin typeface="Cambria Math" panose="02040503050406030204" pitchFamily="18" charset="0"/>
                            </a:rPr>
                            <m:t>,</m:t>
                          </m:r>
                          <m:r>
                            <a:rPr lang="en-GB" sz="2800" b="0" i="1" smtClean="0">
                              <a:latin typeface="Cambria Math" panose="02040503050406030204" pitchFamily="18" charset="0"/>
                            </a:rPr>
                            <m:t>2</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𝑘</m:t>
                          </m:r>
                          <m:r>
                            <a:rPr lang="en-GB" sz="2800" b="0" i="1" smtClean="0">
                              <a:latin typeface="Cambria Math" panose="02040503050406030204" pitchFamily="18" charset="0"/>
                            </a:rPr>
                            <m:t>,</m:t>
                          </m:r>
                          <m:r>
                            <a:rPr lang="en-GB" sz="2800" b="0" i="1" smtClean="0">
                              <a:latin typeface="Cambria Math" panose="02040503050406030204" pitchFamily="18" charset="0"/>
                            </a:rPr>
                            <m:t>1</m:t>
                          </m:r>
                        </m:sub>
                      </m:sSub>
                      <m:r>
                        <a:rPr lang="en-GB" sz="2800" b="0" i="1" smtClean="0">
                          <a:latin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m:t>
                      </m:r>
                      <m:sSub>
                        <m:sSubPr>
                          <m:ctrlPr>
                            <a:rPr lang="en-GB" sz="2800" b="0" i="1" smtClean="0">
                              <a:latin typeface="Cambria Math" panose="02040503050406030204" pitchFamily="18" charset="0"/>
                              <a:ea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𝐸</m:t>
                          </m:r>
                        </m:e>
                        <m:sub>
                          <m:r>
                            <a:rPr lang="en-GB" sz="2800" b="0" i="1" smtClean="0">
                              <a:latin typeface="Cambria Math" panose="02040503050406030204" pitchFamily="18" charset="0"/>
                              <a:ea typeface="Cambria Math" panose="02040503050406030204" pitchFamily="18" charset="0"/>
                            </a:rPr>
                            <m:t>𝑘</m:t>
                          </m:r>
                        </m:sub>
                      </m:sSub>
                    </m:oMath>
                  </m:oMathPara>
                </a14:m>
                <a:endParaRPr lang="en-US" sz="2800" dirty="0"/>
              </a:p>
            </p:txBody>
          </p:sp>
        </mc:Choice>
        <mc:Fallback>
          <p:sp>
            <p:nvSpPr>
              <p:cNvPr id="26" name="Rectangle 25"/>
              <p:cNvSpPr>
                <a:spLocks noRot="1" noChangeAspect="1" noMove="1" noResize="1" noEditPoints="1" noAdjustHandles="1" noChangeArrowheads="1" noChangeShapeType="1" noTextEdit="1"/>
              </p:cNvSpPr>
              <p:nvPr/>
            </p:nvSpPr>
            <p:spPr>
              <a:xfrm>
                <a:off x="2699792" y="990809"/>
                <a:ext cx="4246612" cy="542136"/>
              </a:xfrm>
              <a:prstGeom prst="rect">
                <a:avLst/>
              </a:prstGeom>
              <a:blipFill rotWithShape="1">
                <a:blip r:embed="rId2"/>
                <a:stretch>
                  <a:fillRect l="-10" t="-39" r="3" b="10"/>
                </a:stretch>
              </a:blipFill>
            </p:spPr>
            <p:txBody>
              <a:bodyPr/>
              <a:lstStyle/>
              <a:p>
                <a:r>
                  <a:rPr lang="zh-CN" altLang="en-US">
                    <a:noFill/>
                  </a:rPr>
                  <a:t> </a:t>
                </a:r>
              </a:p>
            </p:txBody>
          </p:sp>
        </mc:Fallback>
      </mc:AlternateContent>
      <p:sp>
        <p:nvSpPr>
          <p:cNvPr id="2" name="TextBox 1"/>
          <p:cNvSpPr txBox="1"/>
          <p:nvPr/>
        </p:nvSpPr>
        <p:spPr>
          <a:xfrm>
            <a:off x="427306" y="1558927"/>
            <a:ext cx="8326636" cy="830997"/>
          </a:xfrm>
          <a:prstGeom prst="rect">
            <a:avLst/>
          </a:prstGeom>
          <a:noFill/>
        </p:spPr>
        <p:txBody>
          <a:bodyPr wrap="square" rtlCol="0">
            <a:spAutoFit/>
          </a:bodyPr>
          <a:lstStyle/>
          <a:p>
            <a:r>
              <a:rPr lang="en-GB" sz="2400" dirty="0"/>
              <a:t>This expression shows that the work is a transfer of energy to one form to another form.</a:t>
            </a:r>
            <a:endParaRPr lang="en-US" sz="2400" dirty="0"/>
          </a:p>
        </p:txBody>
      </p:sp>
      <p:sp>
        <p:nvSpPr>
          <p:cNvPr id="10" name="TextBox 9"/>
          <p:cNvSpPr txBox="1"/>
          <p:nvPr/>
        </p:nvSpPr>
        <p:spPr>
          <a:xfrm>
            <a:off x="464289" y="2479062"/>
            <a:ext cx="6152646" cy="523220"/>
          </a:xfrm>
          <a:prstGeom prst="rect">
            <a:avLst/>
          </a:prstGeom>
          <a:noFill/>
        </p:spPr>
        <p:txBody>
          <a:bodyPr wrap="none" rtlCol="0">
            <a:spAutoFit/>
          </a:bodyPr>
          <a:lstStyle/>
          <a:p>
            <a:r>
              <a:rPr lang="en-GB" sz="2800" dirty="0"/>
              <a:t>If the net force has done a positive work: </a:t>
            </a:r>
            <a:endParaRPr lang="en-US" sz="2800" dirty="0"/>
          </a:p>
        </p:txBody>
      </p:sp>
      <mc:AlternateContent xmlns:mc="http://schemas.openxmlformats.org/markup-compatibility/2006">
        <mc:Choice xmlns:a14="http://schemas.microsoft.com/office/drawing/2010/main" Requires="a14">
          <p:sp>
            <p:nvSpPr>
              <p:cNvPr id="25" name="Rectangle 24"/>
              <p:cNvSpPr/>
              <p:nvPr/>
            </p:nvSpPr>
            <p:spPr>
              <a:xfrm>
                <a:off x="5652119" y="3019891"/>
                <a:ext cx="1929631" cy="54213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GB" sz="2800" i="1">
                              <a:latin typeface="Cambria Math" panose="02040503050406030204" pitchFamily="18" charset="0"/>
                            </a:rPr>
                            <m:t>𝐸</m:t>
                          </m:r>
                        </m:e>
                        <m:sub>
                          <m:r>
                            <a:rPr lang="en-GB" sz="2800" i="1">
                              <a:latin typeface="Cambria Math" panose="02040503050406030204" pitchFamily="18" charset="0"/>
                            </a:rPr>
                            <m:t>𝑘</m:t>
                          </m:r>
                          <m:r>
                            <a:rPr lang="en-GB" sz="2800" i="1">
                              <a:latin typeface="Cambria Math" panose="02040503050406030204" pitchFamily="18" charset="0"/>
                            </a:rPr>
                            <m:t>,</m:t>
                          </m:r>
                          <m:r>
                            <a:rPr lang="en-GB" sz="2800" i="1">
                              <a:latin typeface="Cambria Math" panose="02040503050406030204" pitchFamily="18" charset="0"/>
                            </a:rPr>
                            <m:t>2</m:t>
                          </m:r>
                        </m:sub>
                      </m:sSub>
                      <m:r>
                        <a:rPr lang="en-GB" sz="2800" b="0" i="1" smtClean="0">
                          <a:latin typeface="Cambria Math" panose="02040503050406030204" pitchFamily="18" charset="0"/>
                        </a:rPr>
                        <m:t>&gt;</m:t>
                      </m:r>
                      <m:sSub>
                        <m:sSubPr>
                          <m:ctrlPr>
                            <a:rPr lang="en-GB" sz="2800" i="1">
                              <a:latin typeface="Cambria Math" panose="02040503050406030204" pitchFamily="18" charset="0"/>
                            </a:rPr>
                          </m:ctrlPr>
                        </m:sSubPr>
                        <m:e>
                          <m:r>
                            <a:rPr lang="en-GB" sz="2800" i="1">
                              <a:latin typeface="Cambria Math" panose="02040503050406030204" pitchFamily="18" charset="0"/>
                            </a:rPr>
                            <m:t>𝐸</m:t>
                          </m:r>
                        </m:e>
                        <m:sub>
                          <m:r>
                            <a:rPr lang="en-GB" sz="2800" i="1">
                              <a:latin typeface="Cambria Math" panose="02040503050406030204" pitchFamily="18" charset="0"/>
                            </a:rPr>
                            <m:t>𝑘</m:t>
                          </m:r>
                          <m:r>
                            <a:rPr lang="en-GB" sz="2800" i="1">
                              <a:latin typeface="Cambria Math" panose="02040503050406030204" pitchFamily="18" charset="0"/>
                            </a:rPr>
                            <m:t>,</m:t>
                          </m:r>
                          <m:r>
                            <a:rPr lang="en-GB" sz="2800" i="1">
                              <a:latin typeface="Cambria Math" panose="02040503050406030204" pitchFamily="18" charset="0"/>
                            </a:rPr>
                            <m:t>1</m:t>
                          </m:r>
                        </m:sub>
                      </m:sSub>
                    </m:oMath>
                  </m:oMathPara>
                </a14:m>
                <a:endParaRPr lang="en-US" sz="2800" dirty="0"/>
              </a:p>
            </p:txBody>
          </p:sp>
        </mc:Choice>
        <mc:Fallback>
          <p:sp>
            <p:nvSpPr>
              <p:cNvPr id="25" name="Rectangle 24"/>
              <p:cNvSpPr>
                <a:spLocks noRot="1" noChangeAspect="1" noMove="1" noResize="1" noEditPoints="1" noAdjustHandles="1" noChangeArrowheads="1" noChangeShapeType="1" noTextEdit="1"/>
              </p:cNvSpPr>
              <p:nvPr/>
            </p:nvSpPr>
            <p:spPr>
              <a:xfrm>
                <a:off x="5652119" y="3019891"/>
                <a:ext cx="1929631" cy="542136"/>
              </a:xfrm>
              <a:prstGeom prst="rect">
                <a:avLst/>
              </a:prstGeom>
              <a:blipFill rotWithShape="1">
                <a:blip r:embed="rId3"/>
                <a:stretch>
                  <a:fillRect l="-32" t="-86" r="25" b="58"/>
                </a:stretch>
              </a:blipFill>
            </p:spPr>
            <p:txBody>
              <a:bodyPr/>
              <a:lstStyle/>
              <a:p>
                <a:r>
                  <a:rPr lang="zh-CN" altLang="en-US">
                    <a:noFill/>
                  </a:rPr>
                  <a:t> </a:t>
                </a:r>
              </a:p>
            </p:txBody>
          </p:sp>
        </mc:Fallback>
      </mc:AlternateContent>
      <p:sp>
        <p:nvSpPr>
          <p:cNvPr id="27" name="TextBox 26"/>
          <p:cNvSpPr txBox="1"/>
          <p:nvPr/>
        </p:nvSpPr>
        <p:spPr>
          <a:xfrm>
            <a:off x="5314066" y="3579636"/>
            <a:ext cx="3264676" cy="369332"/>
          </a:xfrm>
          <a:prstGeom prst="rect">
            <a:avLst/>
          </a:prstGeom>
          <a:noFill/>
        </p:spPr>
        <p:txBody>
          <a:bodyPr wrap="none" rtlCol="0">
            <a:spAutoFit/>
          </a:bodyPr>
          <a:lstStyle/>
          <a:p>
            <a:r>
              <a:rPr lang="en-GB" dirty="0"/>
              <a:t>The kinetic energy has increased</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Slide Number Placeholder 3"/>
          <p:cNvSpPr txBox="1"/>
          <p:nvPr/>
        </p:nvSpPr>
        <p:spPr bwMode="auto">
          <a:xfrm>
            <a:off x="6732588" y="6237288"/>
            <a:ext cx="2133600" cy="412750"/>
          </a:xfrm>
          <a:prstGeom prst="rect">
            <a:avLst/>
          </a:prstGeom>
          <a:noFill/>
          <a:ln w="9525">
            <a:noFill/>
            <a:miter lim="800000"/>
          </a:ln>
          <a:effectLst/>
        </p:spPr>
        <p:txBody>
          <a:bodyPr vert="horz" wrap="square" lIns="91440" tIns="45720" rIns="91440" bIns="45720" numCol="1" anchor="t" anchorCtr="0" compatLnSpc="1"/>
          <a:lstStyle>
            <a:defPPr>
              <a:defRPr lang="zh-CN"/>
            </a:defPPr>
            <a:lvl1pPr algn="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a:lstStyle>
          <a:p>
            <a:fld id="{41A7B2A6-4997-4D6A-A223-B65D77C6B4A9}" type="slidenum">
              <a:rPr lang="en-US" altLang="zh-CN" smtClean="0"/>
            </a:fld>
            <a:endParaRPr lang="en-US" altLang="zh-CN"/>
          </a:p>
        </p:txBody>
      </p:sp>
      <p:pic>
        <p:nvPicPr>
          <p:cNvPr id="11"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87624" y="2996729"/>
            <a:ext cx="27305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 name="Title 1"/>
          <p:cNvSpPr>
            <a:spLocks noGrp="1"/>
          </p:cNvSpPr>
          <p:nvPr>
            <p:ph type="title"/>
          </p:nvPr>
        </p:nvSpPr>
        <p:spPr>
          <a:xfrm>
            <a:off x="914400" y="-152191"/>
            <a:ext cx="8229600" cy="1143000"/>
          </a:xfrm>
        </p:spPr>
        <p:txBody>
          <a:bodyPr/>
          <a:lstStyle/>
          <a:p>
            <a:r>
              <a:rPr lang="en-GB" dirty="0"/>
              <a:t>The work is a transfer of energy</a:t>
            </a:r>
            <a:endParaRPr lang="en-US" dirty="0"/>
          </a:p>
        </p:txBody>
      </p:sp>
      <mc:AlternateContent xmlns:mc="http://schemas.openxmlformats.org/markup-compatibility/2006">
        <mc:Choice xmlns:a14="http://schemas.microsoft.com/office/drawing/2010/main" Requires="a14">
          <p:sp>
            <p:nvSpPr>
              <p:cNvPr id="26" name="Rectangle 25"/>
              <p:cNvSpPr/>
              <p:nvPr/>
            </p:nvSpPr>
            <p:spPr>
              <a:xfrm>
                <a:off x="2699792" y="990809"/>
                <a:ext cx="4246612" cy="54213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GB" sz="2800" b="0" i="1" dirty="0" smtClean="0">
                              <a:latin typeface="Cambria Math" panose="02040503050406030204" pitchFamily="18" charset="0"/>
                            </a:rPr>
                            <m:t>𝑊</m:t>
                          </m:r>
                        </m:e>
                        <m:sub>
                          <m:r>
                            <a:rPr lang="en-US" sz="2800" b="0" i="1" dirty="0" smtClean="0">
                              <a:latin typeface="Cambria Math" panose="02040503050406030204" pitchFamily="18" charset="0"/>
                            </a:rPr>
                            <m:t>1</m:t>
                          </m:r>
                          <m:r>
                            <a:rPr lang="en-US" sz="2800" b="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𝑘</m:t>
                          </m:r>
                          <m:r>
                            <a:rPr lang="en-GB" sz="2800" b="0" i="1" smtClean="0">
                              <a:latin typeface="Cambria Math" panose="02040503050406030204" pitchFamily="18" charset="0"/>
                            </a:rPr>
                            <m:t>,</m:t>
                          </m:r>
                          <m:r>
                            <a:rPr lang="en-GB" sz="2800" b="0" i="1" smtClean="0">
                              <a:latin typeface="Cambria Math" panose="02040503050406030204" pitchFamily="18" charset="0"/>
                            </a:rPr>
                            <m:t>2</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𝑘</m:t>
                          </m:r>
                          <m:r>
                            <a:rPr lang="en-GB" sz="2800" b="0" i="1" smtClean="0">
                              <a:latin typeface="Cambria Math" panose="02040503050406030204" pitchFamily="18" charset="0"/>
                            </a:rPr>
                            <m:t>,</m:t>
                          </m:r>
                          <m:r>
                            <a:rPr lang="en-GB" sz="2800" b="0" i="1" smtClean="0">
                              <a:latin typeface="Cambria Math" panose="02040503050406030204" pitchFamily="18" charset="0"/>
                            </a:rPr>
                            <m:t>1</m:t>
                          </m:r>
                        </m:sub>
                      </m:sSub>
                      <m:r>
                        <a:rPr lang="en-GB" sz="2800" b="0" i="1" smtClean="0">
                          <a:latin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m:t>
                      </m:r>
                      <m:sSub>
                        <m:sSubPr>
                          <m:ctrlPr>
                            <a:rPr lang="en-GB" sz="2800" b="0" i="1" smtClean="0">
                              <a:latin typeface="Cambria Math" panose="02040503050406030204" pitchFamily="18" charset="0"/>
                              <a:ea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𝐸</m:t>
                          </m:r>
                        </m:e>
                        <m:sub>
                          <m:r>
                            <a:rPr lang="en-GB" sz="2800" b="0" i="1" smtClean="0">
                              <a:latin typeface="Cambria Math" panose="02040503050406030204" pitchFamily="18" charset="0"/>
                              <a:ea typeface="Cambria Math" panose="02040503050406030204" pitchFamily="18" charset="0"/>
                            </a:rPr>
                            <m:t>𝑘</m:t>
                          </m:r>
                        </m:sub>
                      </m:sSub>
                    </m:oMath>
                  </m:oMathPara>
                </a14:m>
                <a:endParaRPr lang="en-US" sz="2800" dirty="0"/>
              </a:p>
            </p:txBody>
          </p:sp>
        </mc:Choice>
        <mc:Fallback>
          <p:sp>
            <p:nvSpPr>
              <p:cNvPr id="26" name="Rectangle 25"/>
              <p:cNvSpPr>
                <a:spLocks noRot="1" noChangeAspect="1" noMove="1" noResize="1" noEditPoints="1" noAdjustHandles="1" noChangeArrowheads="1" noChangeShapeType="1" noTextEdit="1"/>
              </p:cNvSpPr>
              <p:nvPr/>
            </p:nvSpPr>
            <p:spPr>
              <a:xfrm>
                <a:off x="2699792" y="990809"/>
                <a:ext cx="4246612" cy="542136"/>
              </a:xfrm>
              <a:prstGeom prst="rect">
                <a:avLst/>
              </a:prstGeom>
              <a:blipFill rotWithShape="1">
                <a:blip r:embed="rId2"/>
                <a:stretch>
                  <a:fillRect l="-10" t="-39" r="3" b="10"/>
                </a:stretch>
              </a:blipFill>
            </p:spPr>
            <p:txBody>
              <a:bodyPr/>
              <a:lstStyle/>
              <a:p>
                <a:r>
                  <a:rPr lang="zh-CN" altLang="en-US">
                    <a:noFill/>
                  </a:rPr>
                  <a:t> </a:t>
                </a:r>
              </a:p>
            </p:txBody>
          </p:sp>
        </mc:Fallback>
      </mc:AlternateContent>
      <p:sp>
        <p:nvSpPr>
          <p:cNvPr id="2" name="TextBox 1"/>
          <p:cNvSpPr txBox="1"/>
          <p:nvPr/>
        </p:nvSpPr>
        <p:spPr>
          <a:xfrm>
            <a:off x="427306" y="1558927"/>
            <a:ext cx="8326636" cy="830997"/>
          </a:xfrm>
          <a:prstGeom prst="rect">
            <a:avLst/>
          </a:prstGeom>
          <a:noFill/>
        </p:spPr>
        <p:txBody>
          <a:bodyPr wrap="square" rtlCol="0">
            <a:spAutoFit/>
          </a:bodyPr>
          <a:lstStyle/>
          <a:p>
            <a:r>
              <a:rPr lang="en-GB" sz="2400" dirty="0"/>
              <a:t>This expression shows that the work is a transfer of energy to one form to another form.</a:t>
            </a:r>
            <a:endParaRPr lang="en-US" sz="2400" dirty="0"/>
          </a:p>
        </p:txBody>
      </p:sp>
      <p:sp>
        <p:nvSpPr>
          <p:cNvPr id="10" name="TextBox 9"/>
          <p:cNvSpPr txBox="1"/>
          <p:nvPr/>
        </p:nvSpPr>
        <p:spPr>
          <a:xfrm>
            <a:off x="464289" y="2479062"/>
            <a:ext cx="6152646" cy="523220"/>
          </a:xfrm>
          <a:prstGeom prst="rect">
            <a:avLst/>
          </a:prstGeom>
          <a:noFill/>
        </p:spPr>
        <p:txBody>
          <a:bodyPr wrap="none" rtlCol="0">
            <a:spAutoFit/>
          </a:bodyPr>
          <a:lstStyle/>
          <a:p>
            <a:r>
              <a:rPr lang="en-GB" sz="2800" dirty="0"/>
              <a:t>If the net force has done a positive work: </a:t>
            </a:r>
            <a:endParaRPr lang="en-US" sz="2800" dirty="0"/>
          </a:p>
        </p:txBody>
      </p:sp>
      <mc:AlternateContent xmlns:mc="http://schemas.openxmlformats.org/markup-compatibility/2006">
        <mc:Choice xmlns:a14="http://schemas.microsoft.com/office/drawing/2010/main" Requires="a14">
          <p:sp>
            <p:nvSpPr>
              <p:cNvPr id="25" name="Rectangle 24"/>
              <p:cNvSpPr/>
              <p:nvPr/>
            </p:nvSpPr>
            <p:spPr>
              <a:xfrm>
                <a:off x="5652119" y="3019891"/>
                <a:ext cx="1929631" cy="54213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GB" sz="2800" i="1">
                              <a:latin typeface="Cambria Math" panose="02040503050406030204" pitchFamily="18" charset="0"/>
                            </a:rPr>
                            <m:t>𝐸</m:t>
                          </m:r>
                        </m:e>
                        <m:sub>
                          <m:r>
                            <a:rPr lang="en-GB" sz="2800" i="1">
                              <a:latin typeface="Cambria Math" panose="02040503050406030204" pitchFamily="18" charset="0"/>
                            </a:rPr>
                            <m:t>𝑘</m:t>
                          </m:r>
                          <m:r>
                            <a:rPr lang="en-GB" sz="2800" i="1">
                              <a:latin typeface="Cambria Math" panose="02040503050406030204" pitchFamily="18" charset="0"/>
                            </a:rPr>
                            <m:t>,</m:t>
                          </m:r>
                          <m:r>
                            <a:rPr lang="en-GB" sz="2800" i="1">
                              <a:latin typeface="Cambria Math" panose="02040503050406030204" pitchFamily="18" charset="0"/>
                            </a:rPr>
                            <m:t>2</m:t>
                          </m:r>
                        </m:sub>
                      </m:sSub>
                      <m:r>
                        <a:rPr lang="en-GB" sz="2800" b="0" i="1" smtClean="0">
                          <a:latin typeface="Cambria Math" panose="02040503050406030204" pitchFamily="18" charset="0"/>
                        </a:rPr>
                        <m:t>&gt;</m:t>
                      </m:r>
                      <m:sSub>
                        <m:sSubPr>
                          <m:ctrlPr>
                            <a:rPr lang="en-GB" sz="2800" i="1">
                              <a:latin typeface="Cambria Math" panose="02040503050406030204" pitchFamily="18" charset="0"/>
                            </a:rPr>
                          </m:ctrlPr>
                        </m:sSubPr>
                        <m:e>
                          <m:r>
                            <a:rPr lang="en-GB" sz="2800" i="1">
                              <a:latin typeface="Cambria Math" panose="02040503050406030204" pitchFamily="18" charset="0"/>
                            </a:rPr>
                            <m:t>𝐸</m:t>
                          </m:r>
                        </m:e>
                        <m:sub>
                          <m:r>
                            <a:rPr lang="en-GB" sz="2800" i="1">
                              <a:latin typeface="Cambria Math" panose="02040503050406030204" pitchFamily="18" charset="0"/>
                            </a:rPr>
                            <m:t>𝑘</m:t>
                          </m:r>
                          <m:r>
                            <a:rPr lang="en-GB" sz="2800" i="1">
                              <a:latin typeface="Cambria Math" panose="02040503050406030204" pitchFamily="18" charset="0"/>
                            </a:rPr>
                            <m:t>,</m:t>
                          </m:r>
                          <m:r>
                            <a:rPr lang="en-GB" sz="2800" i="1">
                              <a:latin typeface="Cambria Math" panose="02040503050406030204" pitchFamily="18" charset="0"/>
                            </a:rPr>
                            <m:t>1</m:t>
                          </m:r>
                        </m:sub>
                      </m:sSub>
                    </m:oMath>
                  </m:oMathPara>
                </a14:m>
                <a:endParaRPr lang="en-US" sz="2800" dirty="0"/>
              </a:p>
            </p:txBody>
          </p:sp>
        </mc:Choice>
        <mc:Fallback>
          <p:sp>
            <p:nvSpPr>
              <p:cNvPr id="25" name="Rectangle 24"/>
              <p:cNvSpPr>
                <a:spLocks noRot="1" noChangeAspect="1" noMove="1" noResize="1" noEditPoints="1" noAdjustHandles="1" noChangeArrowheads="1" noChangeShapeType="1" noTextEdit="1"/>
              </p:cNvSpPr>
              <p:nvPr/>
            </p:nvSpPr>
            <p:spPr>
              <a:xfrm>
                <a:off x="5652119" y="3019891"/>
                <a:ext cx="1929631" cy="542136"/>
              </a:xfrm>
              <a:prstGeom prst="rect">
                <a:avLst/>
              </a:prstGeom>
              <a:blipFill rotWithShape="1">
                <a:blip r:embed="rId3"/>
                <a:stretch>
                  <a:fillRect l="-32" t="-86" r="25" b="58"/>
                </a:stretch>
              </a:blipFill>
            </p:spPr>
            <p:txBody>
              <a:bodyPr/>
              <a:lstStyle/>
              <a:p>
                <a:r>
                  <a:rPr lang="zh-CN" altLang="en-US">
                    <a:noFill/>
                  </a:rPr>
                  <a:t> </a:t>
                </a:r>
              </a:p>
            </p:txBody>
          </p:sp>
        </mc:Fallback>
      </mc:AlternateContent>
      <p:sp>
        <p:nvSpPr>
          <p:cNvPr id="27" name="TextBox 26"/>
          <p:cNvSpPr txBox="1"/>
          <p:nvPr/>
        </p:nvSpPr>
        <p:spPr>
          <a:xfrm>
            <a:off x="5314066" y="3579636"/>
            <a:ext cx="3264676" cy="369332"/>
          </a:xfrm>
          <a:prstGeom prst="rect">
            <a:avLst/>
          </a:prstGeom>
          <a:noFill/>
        </p:spPr>
        <p:txBody>
          <a:bodyPr wrap="none" rtlCol="0">
            <a:spAutoFit/>
          </a:bodyPr>
          <a:lstStyle/>
          <a:p>
            <a:r>
              <a:rPr lang="en-GB" dirty="0"/>
              <a:t>The kinetic energy has increased</a:t>
            </a:r>
            <a:endParaRPr lang="en-US" dirty="0"/>
          </a:p>
        </p:txBody>
      </p:sp>
      <p:pic>
        <p:nvPicPr>
          <p:cNvPr id="32" name="Picture 3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40024" y="4067557"/>
            <a:ext cx="27305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 name="TextBox 35"/>
          <p:cNvSpPr txBox="1"/>
          <p:nvPr/>
        </p:nvSpPr>
        <p:spPr>
          <a:xfrm>
            <a:off x="449387" y="3918565"/>
            <a:ext cx="6231193" cy="523220"/>
          </a:xfrm>
          <a:prstGeom prst="rect">
            <a:avLst/>
          </a:prstGeom>
          <a:noFill/>
        </p:spPr>
        <p:txBody>
          <a:bodyPr wrap="none" rtlCol="0">
            <a:spAutoFit/>
          </a:bodyPr>
          <a:lstStyle/>
          <a:p>
            <a:r>
              <a:rPr lang="en-GB" sz="2800" dirty="0"/>
              <a:t>If the net force has done a negative work: </a:t>
            </a:r>
            <a:endParaRPr lang="en-US" sz="2800" dirty="0"/>
          </a:p>
        </p:txBody>
      </p:sp>
      <mc:AlternateContent xmlns:mc="http://schemas.openxmlformats.org/markup-compatibility/2006">
        <mc:Choice xmlns:a14="http://schemas.microsoft.com/office/drawing/2010/main" Requires="a14">
          <p:sp>
            <p:nvSpPr>
              <p:cNvPr id="37" name="Rectangle 36"/>
              <p:cNvSpPr/>
              <p:nvPr/>
            </p:nvSpPr>
            <p:spPr>
              <a:xfrm>
                <a:off x="5869757" y="4379759"/>
                <a:ext cx="1929631" cy="54213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GB" sz="2800" i="1">
                              <a:latin typeface="Cambria Math" panose="02040503050406030204" pitchFamily="18" charset="0"/>
                            </a:rPr>
                            <m:t>𝐸</m:t>
                          </m:r>
                        </m:e>
                        <m:sub>
                          <m:r>
                            <a:rPr lang="en-GB" sz="2800" i="1">
                              <a:latin typeface="Cambria Math" panose="02040503050406030204" pitchFamily="18" charset="0"/>
                            </a:rPr>
                            <m:t>𝑘</m:t>
                          </m:r>
                          <m:r>
                            <a:rPr lang="en-GB" sz="2800" i="1">
                              <a:latin typeface="Cambria Math" panose="02040503050406030204" pitchFamily="18" charset="0"/>
                            </a:rPr>
                            <m:t>,</m:t>
                          </m:r>
                          <m:r>
                            <a:rPr lang="en-GB" sz="2800" i="1">
                              <a:latin typeface="Cambria Math" panose="02040503050406030204" pitchFamily="18" charset="0"/>
                            </a:rPr>
                            <m:t>2</m:t>
                          </m:r>
                        </m:sub>
                      </m:sSub>
                      <m:r>
                        <a:rPr lang="en-GB" sz="2800" b="0" i="1" smtClean="0">
                          <a:latin typeface="Cambria Math" panose="02040503050406030204" pitchFamily="18" charset="0"/>
                        </a:rPr>
                        <m:t>&lt;</m:t>
                      </m:r>
                      <m:sSub>
                        <m:sSubPr>
                          <m:ctrlPr>
                            <a:rPr lang="en-GB" sz="2800" i="1">
                              <a:latin typeface="Cambria Math" panose="02040503050406030204" pitchFamily="18" charset="0"/>
                            </a:rPr>
                          </m:ctrlPr>
                        </m:sSubPr>
                        <m:e>
                          <m:r>
                            <a:rPr lang="en-GB" sz="2800" i="1">
                              <a:latin typeface="Cambria Math" panose="02040503050406030204" pitchFamily="18" charset="0"/>
                            </a:rPr>
                            <m:t>𝐸</m:t>
                          </m:r>
                        </m:e>
                        <m:sub>
                          <m:r>
                            <a:rPr lang="en-GB" sz="2800" i="1">
                              <a:latin typeface="Cambria Math" panose="02040503050406030204" pitchFamily="18" charset="0"/>
                            </a:rPr>
                            <m:t>𝑘</m:t>
                          </m:r>
                          <m:r>
                            <a:rPr lang="en-GB" sz="2800" i="1">
                              <a:latin typeface="Cambria Math" panose="02040503050406030204" pitchFamily="18" charset="0"/>
                            </a:rPr>
                            <m:t>,</m:t>
                          </m:r>
                          <m:r>
                            <a:rPr lang="en-GB" sz="2800" i="1">
                              <a:latin typeface="Cambria Math" panose="02040503050406030204" pitchFamily="18" charset="0"/>
                            </a:rPr>
                            <m:t>1</m:t>
                          </m:r>
                        </m:sub>
                      </m:sSub>
                    </m:oMath>
                  </m:oMathPara>
                </a14:m>
                <a:endParaRPr lang="en-US" sz="2800" dirty="0"/>
              </a:p>
            </p:txBody>
          </p:sp>
        </mc:Choice>
        <mc:Fallback>
          <p:sp>
            <p:nvSpPr>
              <p:cNvPr id="37" name="Rectangle 36"/>
              <p:cNvSpPr>
                <a:spLocks noRot="1" noChangeAspect="1" noMove="1" noResize="1" noEditPoints="1" noAdjustHandles="1" noChangeArrowheads="1" noChangeShapeType="1" noTextEdit="1"/>
              </p:cNvSpPr>
              <p:nvPr/>
            </p:nvSpPr>
            <p:spPr>
              <a:xfrm>
                <a:off x="5869757" y="4379759"/>
                <a:ext cx="1929631" cy="542136"/>
              </a:xfrm>
              <a:prstGeom prst="rect">
                <a:avLst/>
              </a:prstGeom>
              <a:blipFill rotWithShape="1">
                <a:blip r:embed="rId4"/>
                <a:stretch>
                  <a:fillRect l="-23" t="-30" r="16" b="2"/>
                </a:stretch>
              </a:blipFill>
            </p:spPr>
            <p:txBody>
              <a:bodyPr/>
              <a:lstStyle/>
              <a:p>
                <a:r>
                  <a:rPr lang="zh-CN" altLang="en-US">
                    <a:noFill/>
                  </a:rPr>
                  <a:t> </a:t>
                </a:r>
              </a:p>
            </p:txBody>
          </p:sp>
        </mc:Fallback>
      </mc:AlternateContent>
      <p:sp>
        <p:nvSpPr>
          <p:cNvPr id="38" name="TextBox 37"/>
          <p:cNvSpPr txBox="1"/>
          <p:nvPr/>
        </p:nvSpPr>
        <p:spPr>
          <a:xfrm>
            <a:off x="5384673" y="4921895"/>
            <a:ext cx="3303148" cy="369332"/>
          </a:xfrm>
          <a:prstGeom prst="rect">
            <a:avLst/>
          </a:prstGeom>
          <a:noFill/>
        </p:spPr>
        <p:txBody>
          <a:bodyPr wrap="none" rtlCol="0">
            <a:spAutoFit/>
          </a:bodyPr>
          <a:lstStyle/>
          <a:p>
            <a:r>
              <a:rPr lang="en-GB" dirty="0"/>
              <a:t>The kinetic energy has decreased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Slide Number Placeholder 3"/>
          <p:cNvSpPr txBox="1"/>
          <p:nvPr/>
        </p:nvSpPr>
        <p:spPr bwMode="auto">
          <a:xfrm>
            <a:off x="6732588" y="6237288"/>
            <a:ext cx="2133600" cy="412750"/>
          </a:xfrm>
          <a:prstGeom prst="rect">
            <a:avLst/>
          </a:prstGeom>
          <a:noFill/>
          <a:ln w="9525">
            <a:noFill/>
            <a:miter lim="800000"/>
          </a:ln>
          <a:effectLst/>
        </p:spPr>
        <p:txBody>
          <a:bodyPr vert="horz" wrap="square" lIns="91440" tIns="45720" rIns="91440" bIns="45720" numCol="1" anchor="t" anchorCtr="0" compatLnSpc="1"/>
          <a:lstStyle>
            <a:defPPr>
              <a:defRPr lang="zh-CN"/>
            </a:defPPr>
            <a:lvl1pPr algn="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a:lstStyle>
          <a:p>
            <a:fld id="{41A7B2A6-4997-4D6A-A223-B65D77C6B4A9}" type="slidenum">
              <a:rPr lang="en-US" altLang="zh-CN" smtClean="0"/>
            </a:fld>
            <a:endParaRPr lang="en-US" altLang="zh-CN"/>
          </a:p>
        </p:txBody>
      </p:sp>
      <p:pic>
        <p:nvPicPr>
          <p:cNvPr id="11"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87624" y="2996729"/>
            <a:ext cx="27305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 name="Title 1"/>
          <p:cNvSpPr>
            <a:spLocks noGrp="1"/>
          </p:cNvSpPr>
          <p:nvPr>
            <p:ph type="title"/>
          </p:nvPr>
        </p:nvSpPr>
        <p:spPr>
          <a:xfrm>
            <a:off x="914400" y="-152191"/>
            <a:ext cx="8229600" cy="1143000"/>
          </a:xfrm>
        </p:spPr>
        <p:txBody>
          <a:bodyPr/>
          <a:lstStyle/>
          <a:p>
            <a:r>
              <a:rPr lang="en-GB" dirty="0"/>
              <a:t>The work is a transfer of energy</a:t>
            </a:r>
            <a:endParaRPr lang="en-US" dirty="0"/>
          </a:p>
        </p:txBody>
      </p:sp>
      <mc:AlternateContent xmlns:mc="http://schemas.openxmlformats.org/markup-compatibility/2006">
        <mc:Choice xmlns:a14="http://schemas.microsoft.com/office/drawing/2010/main" Requires="a14">
          <p:sp>
            <p:nvSpPr>
              <p:cNvPr id="26" name="Rectangle 25"/>
              <p:cNvSpPr/>
              <p:nvPr/>
            </p:nvSpPr>
            <p:spPr>
              <a:xfrm>
                <a:off x="2699792" y="990809"/>
                <a:ext cx="4246612" cy="54213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GB" sz="2800" b="0" i="1" dirty="0" smtClean="0">
                              <a:latin typeface="Cambria Math" panose="02040503050406030204" pitchFamily="18" charset="0"/>
                            </a:rPr>
                            <m:t>𝑊</m:t>
                          </m:r>
                        </m:e>
                        <m:sub>
                          <m:r>
                            <a:rPr lang="en-US" sz="2800" b="0" i="1" dirty="0" smtClean="0">
                              <a:latin typeface="Cambria Math" panose="02040503050406030204" pitchFamily="18" charset="0"/>
                            </a:rPr>
                            <m:t>1</m:t>
                          </m:r>
                          <m:r>
                            <a:rPr lang="en-US" sz="2800" b="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𝑘</m:t>
                          </m:r>
                          <m:r>
                            <a:rPr lang="en-GB" sz="2800" b="0" i="1" smtClean="0">
                              <a:latin typeface="Cambria Math" panose="02040503050406030204" pitchFamily="18" charset="0"/>
                            </a:rPr>
                            <m:t>,</m:t>
                          </m:r>
                          <m:r>
                            <a:rPr lang="en-GB" sz="2800" b="0" i="1" smtClean="0">
                              <a:latin typeface="Cambria Math" panose="02040503050406030204" pitchFamily="18" charset="0"/>
                            </a:rPr>
                            <m:t>2</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𝑘</m:t>
                          </m:r>
                          <m:r>
                            <a:rPr lang="en-GB" sz="2800" b="0" i="1" smtClean="0">
                              <a:latin typeface="Cambria Math" panose="02040503050406030204" pitchFamily="18" charset="0"/>
                            </a:rPr>
                            <m:t>,</m:t>
                          </m:r>
                          <m:r>
                            <a:rPr lang="en-GB" sz="2800" b="0" i="1" smtClean="0">
                              <a:latin typeface="Cambria Math" panose="02040503050406030204" pitchFamily="18" charset="0"/>
                            </a:rPr>
                            <m:t>1</m:t>
                          </m:r>
                        </m:sub>
                      </m:sSub>
                      <m:r>
                        <a:rPr lang="en-GB" sz="2800" b="0" i="1" smtClean="0">
                          <a:latin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m:t>
                      </m:r>
                      <m:sSub>
                        <m:sSubPr>
                          <m:ctrlPr>
                            <a:rPr lang="en-GB" sz="2800" b="0" i="1" smtClean="0">
                              <a:latin typeface="Cambria Math" panose="02040503050406030204" pitchFamily="18" charset="0"/>
                              <a:ea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𝐸</m:t>
                          </m:r>
                        </m:e>
                        <m:sub>
                          <m:r>
                            <a:rPr lang="en-GB" sz="2800" b="0" i="1" smtClean="0">
                              <a:latin typeface="Cambria Math" panose="02040503050406030204" pitchFamily="18" charset="0"/>
                              <a:ea typeface="Cambria Math" panose="02040503050406030204" pitchFamily="18" charset="0"/>
                            </a:rPr>
                            <m:t>𝑘</m:t>
                          </m:r>
                        </m:sub>
                      </m:sSub>
                    </m:oMath>
                  </m:oMathPara>
                </a14:m>
                <a:endParaRPr lang="en-US" sz="2800" dirty="0"/>
              </a:p>
            </p:txBody>
          </p:sp>
        </mc:Choice>
        <mc:Fallback>
          <p:sp>
            <p:nvSpPr>
              <p:cNvPr id="26" name="Rectangle 25"/>
              <p:cNvSpPr>
                <a:spLocks noRot="1" noChangeAspect="1" noMove="1" noResize="1" noEditPoints="1" noAdjustHandles="1" noChangeArrowheads="1" noChangeShapeType="1" noTextEdit="1"/>
              </p:cNvSpPr>
              <p:nvPr/>
            </p:nvSpPr>
            <p:spPr>
              <a:xfrm>
                <a:off x="2699792" y="990809"/>
                <a:ext cx="4246612" cy="542136"/>
              </a:xfrm>
              <a:prstGeom prst="rect">
                <a:avLst/>
              </a:prstGeom>
              <a:blipFill rotWithShape="1">
                <a:blip r:embed="rId2"/>
                <a:stretch>
                  <a:fillRect l="-10" t="-39" r="3" b="10"/>
                </a:stretch>
              </a:blipFill>
            </p:spPr>
            <p:txBody>
              <a:bodyPr/>
              <a:lstStyle/>
              <a:p>
                <a:r>
                  <a:rPr lang="zh-CN" altLang="en-US">
                    <a:noFill/>
                  </a:rPr>
                  <a:t> </a:t>
                </a:r>
              </a:p>
            </p:txBody>
          </p:sp>
        </mc:Fallback>
      </mc:AlternateContent>
      <p:sp>
        <p:nvSpPr>
          <p:cNvPr id="2" name="TextBox 1"/>
          <p:cNvSpPr txBox="1"/>
          <p:nvPr/>
        </p:nvSpPr>
        <p:spPr>
          <a:xfrm>
            <a:off x="427306" y="1558927"/>
            <a:ext cx="8326636" cy="830997"/>
          </a:xfrm>
          <a:prstGeom prst="rect">
            <a:avLst/>
          </a:prstGeom>
          <a:noFill/>
        </p:spPr>
        <p:txBody>
          <a:bodyPr wrap="square" rtlCol="0">
            <a:spAutoFit/>
          </a:bodyPr>
          <a:lstStyle/>
          <a:p>
            <a:r>
              <a:rPr lang="en-GB" sz="2400" dirty="0"/>
              <a:t>This expression shows that the work is a transfer of energy to one form to another form.</a:t>
            </a:r>
            <a:endParaRPr lang="en-US" sz="2400" dirty="0"/>
          </a:p>
        </p:txBody>
      </p:sp>
      <p:sp>
        <p:nvSpPr>
          <p:cNvPr id="10" name="TextBox 9"/>
          <p:cNvSpPr txBox="1"/>
          <p:nvPr/>
        </p:nvSpPr>
        <p:spPr>
          <a:xfrm>
            <a:off x="464289" y="2479062"/>
            <a:ext cx="6152646" cy="523220"/>
          </a:xfrm>
          <a:prstGeom prst="rect">
            <a:avLst/>
          </a:prstGeom>
          <a:noFill/>
        </p:spPr>
        <p:txBody>
          <a:bodyPr wrap="none" rtlCol="0">
            <a:spAutoFit/>
          </a:bodyPr>
          <a:lstStyle/>
          <a:p>
            <a:r>
              <a:rPr lang="en-GB" sz="2800" dirty="0"/>
              <a:t>If the net force has done a positive work: </a:t>
            </a:r>
            <a:endParaRPr lang="en-US" sz="2800" dirty="0"/>
          </a:p>
        </p:txBody>
      </p:sp>
      <mc:AlternateContent xmlns:mc="http://schemas.openxmlformats.org/markup-compatibility/2006">
        <mc:Choice xmlns:a14="http://schemas.microsoft.com/office/drawing/2010/main" Requires="a14">
          <p:sp>
            <p:nvSpPr>
              <p:cNvPr id="25" name="Rectangle 24"/>
              <p:cNvSpPr/>
              <p:nvPr/>
            </p:nvSpPr>
            <p:spPr>
              <a:xfrm>
                <a:off x="5652119" y="3019891"/>
                <a:ext cx="1929631" cy="54213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GB" sz="2800" i="1">
                              <a:latin typeface="Cambria Math" panose="02040503050406030204" pitchFamily="18" charset="0"/>
                            </a:rPr>
                            <m:t>𝐸</m:t>
                          </m:r>
                        </m:e>
                        <m:sub>
                          <m:r>
                            <a:rPr lang="en-GB" sz="2800" i="1">
                              <a:latin typeface="Cambria Math" panose="02040503050406030204" pitchFamily="18" charset="0"/>
                            </a:rPr>
                            <m:t>𝑘</m:t>
                          </m:r>
                          <m:r>
                            <a:rPr lang="en-GB" sz="2800" i="1">
                              <a:latin typeface="Cambria Math" panose="02040503050406030204" pitchFamily="18" charset="0"/>
                            </a:rPr>
                            <m:t>,</m:t>
                          </m:r>
                          <m:r>
                            <a:rPr lang="en-GB" sz="2800" i="1">
                              <a:latin typeface="Cambria Math" panose="02040503050406030204" pitchFamily="18" charset="0"/>
                            </a:rPr>
                            <m:t>2</m:t>
                          </m:r>
                        </m:sub>
                      </m:sSub>
                      <m:r>
                        <a:rPr lang="en-GB" sz="2800" b="0" i="1" smtClean="0">
                          <a:latin typeface="Cambria Math" panose="02040503050406030204" pitchFamily="18" charset="0"/>
                        </a:rPr>
                        <m:t>&gt;</m:t>
                      </m:r>
                      <m:sSub>
                        <m:sSubPr>
                          <m:ctrlPr>
                            <a:rPr lang="en-GB" sz="2800" i="1">
                              <a:latin typeface="Cambria Math" panose="02040503050406030204" pitchFamily="18" charset="0"/>
                            </a:rPr>
                          </m:ctrlPr>
                        </m:sSubPr>
                        <m:e>
                          <m:r>
                            <a:rPr lang="en-GB" sz="2800" i="1">
                              <a:latin typeface="Cambria Math" panose="02040503050406030204" pitchFamily="18" charset="0"/>
                            </a:rPr>
                            <m:t>𝐸</m:t>
                          </m:r>
                        </m:e>
                        <m:sub>
                          <m:r>
                            <a:rPr lang="en-GB" sz="2800" i="1">
                              <a:latin typeface="Cambria Math" panose="02040503050406030204" pitchFamily="18" charset="0"/>
                            </a:rPr>
                            <m:t>𝑘</m:t>
                          </m:r>
                          <m:r>
                            <a:rPr lang="en-GB" sz="2800" i="1">
                              <a:latin typeface="Cambria Math" panose="02040503050406030204" pitchFamily="18" charset="0"/>
                            </a:rPr>
                            <m:t>,</m:t>
                          </m:r>
                          <m:r>
                            <a:rPr lang="en-GB" sz="2800" i="1">
                              <a:latin typeface="Cambria Math" panose="02040503050406030204" pitchFamily="18" charset="0"/>
                            </a:rPr>
                            <m:t>1</m:t>
                          </m:r>
                        </m:sub>
                      </m:sSub>
                    </m:oMath>
                  </m:oMathPara>
                </a14:m>
                <a:endParaRPr lang="en-US" sz="2800" dirty="0"/>
              </a:p>
            </p:txBody>
          </p:sp>
        </mc:Choice>
        <mc:Fallback>
          <p:sp>
            <p:nvSpPr>
              <p:cNvPr id="25" name="Rectangle 24"/>
              <p:cNvSpPr>
                <a:spLocks noRot="1" noChangeAspect="1" noMove="1" noResize="1" noEditPoints="1" noAdjustHandles="1" noChangeArrowheads="1" noChangeShapeType="1" noTextEdit="1"/>
              </p:cNvSpPr>
              <p:nvPr/>
            </p:nvSpPr>
            <p:spPr>
              <a:xfrm>
                <a:off x="5652119" y="3019891"/>
                <a:ext cx="1929631" cy="542136"/>
              </a:xfrm>
              <a:prstGeom prst="rect">
                <a:avLst/>
              </a:prstGeom>
              <a:blipFill rotWithShape="1">
                <a:blip r:embed="rId3"/>
                <a:stretch>
                  <a:fillRect l="-32" t="-86" r="25" b="58"/>
                </a:stretch>
              </a:blipFill>
            </p:spPr>
            <p:txBody>
              <a:bodyPr/>
              <a:lstStyle/>
              <a:p>
                <a:r>
                  <a:rPr lang="zh-CN" altLang="en-US">
                    <a:noFill/>
                  </a:rPr>
                  <a:t> </a:t>
                </a:r>
              </a:p>
            </p:txBody>
          </p:sp>
        </mc:Fallback>
      </mc:AlternateContent>
      <p:sp>
        <p:nvSpPr>
          <p:cNvPr id="27" name="TextBox 26"/>
          <p:cNvSpPr txBox="1"/>
          <p:nvPr/>
        </p:nvSpPr>
        <p:spPr>
          <a:xfrm>
            <a:off x="5314066" y="3579636"/>
            <a:ext cx="3264676" cy="369332"/>
          </a:xfrm>
          <a:prstGeom prst="rect">
            <a:avLst/>
          </a:prstGeom>
          <a:noFill/>
        </p:spPr>
        <p:txBody>
          <a:bodyPr wrap="none" rtlCol="0">
            <a:spAutoFit/>
          </a:bodyPr>
          <a:lstStyle/>
          <a:p>
            <a:r>
              <a:rPr lang="en-GB" dirty="0"/>
              <a:t>The kinetic energy has increased</a:t>
            </a:r>
            <a:endParaRPr lang="en-US" dirty="0"/>
          </a:p>
        </p:txBody>
      </p:sp>
      <p:pic>
        <p:nvPicPr>
          <p:cNvPr id="32" name="Picture 3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40024" y="4067557"/>
            <a:ext cx="27305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 name="TextBox 35"/>
          <p:cNvSpPr txBox="1"/>
          <p:nvPr/>
        </p:nvSpPr>
        <p:spPr>
          <a:xfrm>
            <a:off x="449387" y="3918565"/>
            <a:ext cx="6231193" cy="523220"/>
          </a:xfrm>
          <a:prstGeom prst="rect">
            <a:avLst/>
          </a:prstGeom>
          <a:noFill/>
        </p:spPr>
        <p:txBody>
          <a:bodyPr wrap="none" rtlCol="0">
            <a:spAutoFit/>
          </a:bodyPr>
          <a:lstStyle/>
          <a:p>
            <a:r>
              <a:rPr lang="en-GB" sz="2800" dirty="0"/>
              <a:t>If the net force has done a negative work: </a:t>
            </a:r>
            <a:endParaRPr lang="en-US" sz="2800" dirty="0"/>
          </a:p>
        </p:txBody>
      </p:sp>
      <mc:AlternateContent xmlns:mc="http://schemas.openxmlformats.org/markup-compatibility/2006">
        <mc:Choice xmlns:a14="http://schemas.microsoft.com/office/drawing/2010/main" Requires="a14">
          <p:sp>
            <p:nvSpPr>
              <p:cNvPr id="37" name="Rectangle 36"/>
              <p:cNvSpPr/>
              <p:nvPr/>
            </p:nvSpPr>
            <p:spPr>
              <a:xfrm>
                <a:off x="5869757" y="4379759"/>
                <a:ext cx="1929631" cy="54213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GB" sz="2800" i="1">
                              <a:latin typeface="Cambria Math" panose="02040503050406030204" pitchFamily="18" charset="0"/>
                            </a:rPr>
                            <m:t>𝐸</m:t>
                          </m:r>
                        </m:e>
                        <m:sub>
                          <m:r>
                            <a:rPr lang="en-GB" sz="2800" i="1">
                              <a:latin typeface="Cambria Math" panose="02040503050406030204" pitchFamily="18" charset="0"/>
                            </a:rPr>
                            <m:t>𝑘</m:t>
                          </m:r>
                          <m:r>
                            <a:rPr lang="en-GB" sz="2800" i="1">
                              <a:latin typeface="Cambria Math" panose="02040503050406030204" pitchFamily="18" charset="0"/>
                            </a:rPr>
                            <m:t>,</m:t>
                          </m:r>
                          <m:r>
                            <a:rPr lang="en-GB" sz="2800" i="1">
                              <a:latin typeface="Cambria Math" panose="02040503050406030204" pitchFamily="18" charset="0"/>
                            </a:rPr>
                            <m:t>2</m:t>
                          </m:r>
                        </m:sub>
                      </m:sSub>
                      <m:r>
                        <a:rPr lang="en-GB" sz="2800" b="0" i="1" smtClean="0">
                          <a:latin typeface="Cambria Math" panose="02040503050406030204" pitchFamily="18" charset="0"/>
                        </a:rPr>
                        <m:t>&lt;</m:t>
                      </m:r>
                      <m:sSub>
                        <m:sSubPr>
                          <m:ctrlPr>
                            <a:rPr lang="en-GB" sz="2800" i="1">
                              <a:latin typeface="Cambria Math" panose="02040503050406030204" pitchFamily="18" charset="0"/>
                            </a:rPr>
                          </m:ctrlPr>
                        </m:sSubPr>
                        <m:e>
                          <m:r>
                            <a:rPr lang="en-GB" sz="2800" i="1">
                              <a:latin typeface="Cambria Math" panose="02040503050406030204" pitchFamily="18" charset="0"/>
                            </a:rPr>
                            <m:t>𝐸</m:t>
                          </m:r>
                        </m:e>
                        <m:sub>
                          <m:r>
                            <a:rPr lang="en-GB" sz="2800" i="1">
                              <a:latin typeface="Cambria Math" panose="02040503050406030204" pitchFamily="18" charset="0"/>
                            </a:rPr>
                            <m:t>𝑘</m:t>
                          </m:r>
                          <m:r>
                            <a:rPr lang="en-GB" sz="2800" i="1">
                              <a:latin typeface="Cambria Math" panose="02040503050406030204" pitchFamily="18" charset="0"/>
                            </a:rPr>
                            <m:t>,</m:t>
                          </m:r>
                          <m:r>
                            <a:rPr lang="en-GB" sz="2800" i="1">
                              <a:latin typeface="Cambria Math" panose="02040503050406030204" pitchFamily="18" charset="0"/>
                            </a:rPr>
                            <m:t>1</m:t>
                          </m:r>
                        </m:sub>
                      </m:sSub>
                    </m:oMath>
                  </m:oMathPara>
                </a14:m>
                <a:endParaRPr lang="en-US" sz="2800" dirty="0"/>
              </a:p>
            </p:txBody>
          </p:sp>
        </mc:Choice>
        <mc:Fallback>
          <p:sp>
            <p:nvSpPr>
              <p:cNvPr id="37" name="Rectangle 36"/>
              <p:cNvSpPr>
                <a:spLocks noRot="1" noChangeAspect="1" noMove="1" noResize="1" noEditPoints="1" noAdjustHandles="1" noChangeArrowheads="1" noChangeShapeType="1" noTextEdit="1"/>
              </p:cNvSpPr>
              <p:nvPr/>
            </p:nvSpPr>
            <p:spPr>
              <a:xfrm>
                <a:off x="5869757" y="4379759"/>
                <a:ext cx="1929631" cy="542136"/>
              </a:xfrm>
              <a:prstGeom prst="rect">
                <a:avLst/>
              </a:prstGeom>
              <a:blipFill rotWithShape="1">
                <a:blip r:embed="rId4"/>
                <a:stretch>
                  <a:fillRect l="-23" t="-30" r="16" b="2"/>
                </a:stretch>
              </a:blipFill>
            </p:spPr>
            <p:txBody>
              <a:bodyPr/>
              <a:lstStyle/>
              <a:p>
                <a:r>
                  <a:rPr lang="zh-CN" altLang="en-US">
                    <a:noFill/>
                  </a:rPr>
                  <a:t> </a:t>
                </a:r>
              </a:p>
            </p:txBody>
          </p:sp>
        </mc:Fallback>
      </mc:AlternateContent>
      <p:sp>
        <p:nvSpPr>
          <p:cNvPr id="38" name="TextBox 37"/>
          <p:cNvSpPr txBox="1"/>
          <p:nvPr/>
        </p:nvSpPr>
        <p:spPr>
          <a:xfrm>
            <a:off x="5384673" y="4921895"/>
            <a:ext cx="3303148" cy="369332"/>
          </a:xfrm>
          <a:prstGeom prst="rect">
            <a:avLst/>
          </a:prstGeom>
          <a:noFill/>
        </p:spPr>
        <p:txBody>
          <a:bodyPr wrap="none" rtlCol="0">
            <a:spAutoFit/>
          </a:bodyPr>
          <a:lstStyle/>
          <a:p>
            <a:r>
              <a:rPr lang="en-GB" dirty="0"/>
              <a:t>The kinetic energy has decreased </a:t>
            </a:r>
            <a:endParaRPr lang="en-US" dirty="0"/>
          </a:p>
        </p:txBody>
      </p:sp>
      <p:pic>
        <p:nvPicPr>
          <p:cNvPr id="39" name="Picture 3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92424" y="5301674"/>
            <a:ext cx="27305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 name="TextBox 39"/>
          <p:cNvSpPr txBox="1"/>
          <p:nvPr/>
        </p:nvSpPr>
        <p:spPr>
          <a:xfrm>
            <a:off x="601787" y="5152682"/>
            <a:ext cx="4714689" cy="523220"/>
          </a:xfrm>
          <a:prstGeom prst="rect">
            <a:avLst/>
          </a:prstGeom>
          <a:noFill/>
        </p:spPr>
        <p:txBody>
          <a:bodyPr wrap="none" rtlCol="0">
            <a:spAutoFit/>
          </a:bodyPr>
          <a:lstStyle/>
          <a:p>
            <a:r>
              <a:rPr lang="en-GB" sz="2800" dirty="0"/>
              <a:t>If the net force didn’t do work: </a:t>
            </a:r>
            <a:endParaRPr lang="en-US" sz="2800" dirty="0"/>
          </a:p>
        </p:txBody>
      </p:sp>
      <mc:AlternateContent xmlns:mc="http://schemas.openxmlformats.org/markup-compatibility/2006">
        <mc:Choice xmlns:a14="http://schemas.microsoft.com/office/drawing/2010/main" Requires="a14">
          <p:sp>
            <p:nvSpPr>
              <p:cNvPr id="41" name="Rectangle 40"/>
              <p:cNvSpPr/>
              <p:nvPr/>
            </p:nvSpPr>
            <p:spPr>
              <a:xfrm>
                <a:off x="6022157" y="5613876"/>
                <a:ext cx="1928028" cy="54213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GB" sz="2800" i="1">
                              <a:latin typeface="Cambria Math" panose="02040503050406030204" pitchFamily="18" charset="0"/>
                            </a:rPr>
                            <m:t>𝐸</m:t>
                          </m:r>
                        </m:e>
                        <m:sub>
                          <m:r>
                            <a:rPr lang="en-GB" sz="2800" i="1">
                              <a:latin typeface="Cambria Math" panose="02040503050406030204" pitchFamily="18" charset="0"/>
                            </a:rPr>
                            <m:t>𝑘</m:t>
                          </m:r>
                          <m:r>
                            <a:rPr lang="en-GB" sz="2800" i="1">
                              <a:latin typeface="Cambria Math" panose="02040503050406030204" pitchFamily="18" charset="0"/>
                            </a:rPr>
                            <m:t>,</m:t>
                          </m:r>
                          <m:r>
                            <a:rPr lang="en-GB" sz="2800" i="1">
                              <a:latin typeface="Cambria Math" panose="02040503050406030204" pitchFamily="18" charset="0"/>
                            </a:rPr>
                            <m:t>2</m:t>
                          </m:r>
                        </m:sub>
                      </m:sSub>
                      <m:r>
                        <a:rPr lang="en-GB" sz="2800" b="0" i="1" smtClean="0">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𝐸</m:t>
                          </m:r>
                        </m:e>
                        <m:sub>
                          <m:r>
                            <a:rPr lang="en-GB" sz="2800" i="1">
                              <a:latin typeface="Cambria Math" panose="02040503050406030204" pitchFamily="18" charset="0"/>
                            </a:rPr>
                            <m:t>𝑘</m:t>
                          </m:r>
                          <m:r>
                            <a:rPr lang="en-GB" sz="2800" i="1">
                              <a:latin typeface="Cambria Math" panose="02040503050406030204" pitchFamily="18" charset="0"/>
                            </a:rPr>
                            <m:t>,</m:t>
                          </m:r>
                          <m:r>
                            <a:rPr lang="en-GB" sz="2800" i="1">
                              <a:latin typeface="Cambria Math" panose="02040503050406030204" pitchFamily="18" charset="0"/>
                            </a:rPr>
                            <m:t>1</m:t>
                          </m:r>
                        </m:sub>
                      </m:sSub>
                    </m:oMath>
                  </m:oMathPara>
                </a14:m>
                <a:endParaRPr lang="en-US" sz="2800" dirty="0"/>
              </a:p>
            </p:txBody>
          </p:sp>
        </mc:Choice>
        <mc:Fallback>
          <p:sp>
            <p:nvSpPr>
              <p:cNvPr id="41" name="Rectangle 40"/>
              <p:cNvSpPr>
                <a:spLocks noRot="1" noChangeAspect="1" noMove="1" noResize="1" noEditPoints="1" noAdjustHandles="1" noChangeArrowheads="1" noChangeShapeType="1" noTextEdit="1"/>
              </p:cNvSpPr>
              <p:nvPr/>
            </p:nvSpPr>
            <p:spPr>
              <a:xfrm>
                <a:off x="6022157" y="5613876"/>
                <a:ext cx="1928028" cy="542136"/>
              </a:xfrm>
              <a:prstGeom prst="rect">
                <a:avLst/>
              </a:prstGeom>
              <a:blipFill rotWithShape="1">
                <a:blip r:embed="rId5"/>
                <a:stretch>
                  <a:fillRect l="-23" t="-88" r="32" b="59"/>
                </a:stretch>
              </a:blipFill>
            </p:spPr>
            <p:txBody>
              <a:bodyPr/>
              <a:lstStyle/>
              <a:p>
                <a:r>
                  <a:rPr lang="zh-CN" altLang="en-US">
                    <a:noFill/>
                  </a:rPr>
                  <a:t> </a:t>
                </a:r>
              </a:p>
            </p:txBody>
          </p:sp>
        </mc:Fallback>
      </mc:AlternateContent>
      <p:sp>
        <p:nvSpPr>
          <p:cNvPr id="42" name="TextBox 41"/>
          <p:cNvSpPr txBox="1"/>
          <p:nvPr/>
        </p:nvSpPr>
        <p:spPr>
          <a:xfrm>
            <a:off x="4840056" y="6202133"/>
            <a:ext cx="3286156" cy="369332"/>
          </a:xfrm>
          <a:prstGeom prst="rect">
            <a:avLst/>
          </a:prstGeom>
          <a:noFill/>
        </p:spPr>
        <p:txBody>
          <a:bodyPr wrap="none" rtlCol="0">
            <a:spAutoFit/>
          </a:bodyPr>
          <a:lstStyle/>
          <a:p>
            <a:r>
              <a:rPr lang="en-GB" dirty="0"/>
              <a:t>The kinetic energy didn’t change</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492896"/>
            <a:ext cx="8229600" cy="1143000"/>
          </a:xfrm>
        </p:spPr>
        <p:txBody>
          <a:bodyPr/>
          <a:lstStyle/>
          <a:p>
            <a:r>
              <a:rPr lang="en-GB" dirty="0"/>
              <a:t>Rest time</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69862"/>
            <a:ext cx="8229600" cy="1143000"/>
          </a:xfrm>
        </p:spPr>
        <p:txBody>
          <a:bodyPr/>
          <a:lstStyle/>
          <a:p>
            <a:r>
              <a:rPr lang="en-GB" dirty="0"/>
              <a:t>The power </a:t>
            </a:r>
            <a:endParaRPr lang="en-US" dirty="0"/>
          </a:p>
        </p:txBody>
      </p:sp>
      <p:sp>
        <p:nvSpPr>
          <p:cNvPr id="3" name="Content Placeholder 2"/>
          <p:cNvSpPr>
            <a:spLocks noGrp="1"/>
          </p:cNvSpPr>
          <p:nvPr>
            <p:ph idx="1"/>
          </p:nvPr>
        </p:nvSpPr>
        <p:spPr>
          <a:xfrm>
            <a:off x="323528" y="764704"/>
            <a:ext cx="8229600" cy="4525963"/>
          </a:xfrm>
        </p:spPr>
        <p:txBody>
          <a:bodyPr/>
          <a:lstStyle/>
          <a:p>
            <a:r>
              <a:rPr lang="en-GB" sz="2800" dirty="0"/>
              <a:t>We have a seen work is done by a force during a certain time interval.</a:t>
            </a:r>
            <a:endParaRPr lang="en-GB" sz="2800" dirty="0"/>
          </a:p>
          <a:p>
            <a:r>
              <a:rPr lang="en-GB" sz="2800" dirty="0"/>
              <a:t>The time rate the work is done is named, “the instantaneous power”</a:t>
            </a:r>
            <a:endParaRPr lang="en-GB"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691680" y="2924944"/>
            <a:ext cx="2166223"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3528" y="-169862"/>
            <a:ext cx="8229600" cy="1143000"/>
          </a:xfrm>
        </p:spPr>
        <p:txBody>
          <a:bodyPr/>
          <a:lstStyle/>
          <a:p>
            <a:r>
              <a:rPr lang="en-GB" dirty="0"/>
              <a:t>The power </a:t>
            </a:r>
            <a:endParaRPr lang="en-US" dirty="0"/>
          </a:p>
        </p:txBody>
      </p:sp>
      <p:sp>
        <p:nvSpPr>
          <p:cNvPr id="3" name="Content Placeholder 2"/>
          <p:cNvSpPr>
            <a:spLocks noGrp="1"/>
          </p:cNvSpPr>
          <p:nvPr>
            <p:ph idx="1"/>
          </p:nvPr>
        </p:nvSpPr>
        <p:spPr>
          <a:xfrm>
            <a:off x="323528" y="764704"/>
            <a:ext cx="8229600" cy="4525963"/>
          </a:xfrm>
        </p:spPr>
        <p:txBody>
          <a:bodyPr/>
          <a:lstStyle/>
          <a:p>
            <a:r>
              <a:rPr lang="en-GB" sz="2800" dirty="0"/>
              <a:t>We have a seen work is done by a force during a certain time interval.</a:t>
            </a:r>
            <a:endParaRPr lang="en-GB" sz="2800" dirty="0"/>
          </a:p>
          <a:p>
            <a:r>
              <a:rPr lang="en-GB" sz="2800" dirty="0"/>
              <a:t>The time rate the work is done is named, “the instantaneous power”</a:t>
            </a:r>
            <a:endParaRPr lang="en-GB"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Right Arrow 4"/>
          <p:cNvSpPr/>
          <p:nvPr/>
        </p:nvSpPr>
        <p:spPr>
          <a:xfrm>
            <a:off x="611560" y="3405974"/>
            <a:ext cx="86409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p:cNvSpPr txBox="1"/>
              <p:nvPr/>
            </p:nvSpPr>
            <p:spPr>
              <a:xfrm>
                <a:off x="2104794" y="3163994"/>
                <a:ext cx="1352485" cy="8180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𝑃</m:t>
                      </m:r>
                      <m:r>
                        <a:rPr lang="en-GB" sz="2800" b="0" i="1" smtClean="0">
                          <a:latin typeface="Cambria Math" panose="02040503050406030204" pitchFamily="18" charset="0"/>
                        </a:rPr>
                        <m:t>=</m:t>
                      </m:r>
                      <m:f>
                        <m:fPr>
                          <m:ctrlPr>
                            <a:rPr lang="en-US" sz="2800" i="1" smtClean="0">
                              <a:latin typeface="Cambria Math" panose="02040503050406030204" pitchFamily="18" charset="0"/>
                            </a:rPr>
                          </m:ctrlPr>
                        </m:fPr>
                        <m:num>
                          <m:r>
                            <a:rPr lang="en-GB" sz="2800" b="0" i="1" smtClean="0">
                              <a:latin typeface="Cambria Math" panose="02040503050406030204" pitchFamily="18" charset="0"/>
                            </a:rPr>
                            <m:t>𝑑𝑊</m:t>
                          </m:r>
                        </m:num>
                        <m:den>
                          <m:r>
                            <a:rPr lang="en-GB" sz="2800" b="0" i="1" smtClean="0">
                              <a:latin typeface="Cambria Math" panose="02040503050406030204" pitchFamily="18" charset="0"/>
                            </a:rPr>
                            <m:t>𝑑𝑡</m:t>
                          </m:r>
                        </m:den>
                      </m:f>
                    </m:oMath>
                  </m:oMathPara>
                </a14:m>
                <a:endParaRPr lang="en-US" sz="2800" dirty="0"/>
              </a:p>
            </p:txBody>
          </p:sp>
        </mc:Choice>
        <mc:Fallback>
          <p:sp>
            <p:nvSpPr>
              <p:cNvPr id="6" name="TextBox 5"/>
              <p:cNvSpPr txBox="1">
                <a:spLocks noRot="1" noChangeAspect="1" noMove="1" noResize="1" noEditPoints="1" noAdjustHandles="1" noChangeArrowheads="1" noChangeShapeType="1" noTextEdit="1"/>
              </p:cNvSpPr>
              <p:nvPr/>
            </p:nvSpPr>
            <p:spPr>
              <a:xfrm>
                <a:off x="2104794" y="3163994"/>
                <a:ext cx="1352485" cy="818044"/>
              </a:xfrm>
              <a:prstGeom prst="rect">
                <a:avLst/>
              </a:prstGeom>
              <a:blipFill rotWithShape="1">
                <a:blip r:embed="rId1"/>
                <a:stretch>
                  <a:fillRect l="-30" t="-52" r="-2651" b="72"/>
                </a:stretch>
              </a:blipFill>
            </p:spPr>
            <p:txBody>
              <a:bodyPr/>
              <a:lstStyle/>
              <a:p>
                <a:r>
                  <a:rPr lang="zh-CN" altLang="en-US">
                    <a:noFill/>
                  </a:rPr>
                  <a:t> </a:t>
                </a:r>
              </a:p>
            </p:txBody>
          </p:sp>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691680" y="2924944"/>
            <a:ext cx="2166223"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3528" y="-169862"/>
            <a:ext cx="8229600" cy="1143000"/>
          </a:xfrm>
        </p:spPr>
        <p:txBody>
          <a:bodyPr/>
          <a:lstStyle/>
          <a:p>
            <a:r>
              <a:rPr lang="en-GB" dirty="0"/>
              <a:t>The power </a:t>
            </a:r>
            <a:endParaRPr lang="en-US" dirty="0"/>
          </a:p>
        </p:txBody>
      </p:sp>
      <p:sp>
        <p:nvSpPr>
          <p:cNvPr id="3" name="Content Placeholder 2"/>
          <p:cNvSpPr>
            <a:spLocks noGrp="1"/>
          </p:cNvSpPr>
          <p:nvPr>
            <p:ph idx="1"/>
          </p:nvPr>
        </p:nvSpPr>
        <p:spPr>
          <a:xfrm>
            <a:off x="323528" y="764704"/>
            <a:ext cx="8229600" cy="4525963"/>
          </a:xfrm>
        </p:spPr>
        <p:txBody>
          <a:bodyPr/>
          <a:lstStyle/>
          <a:p>
            <a:r>
              <a:rPr lang="en-GB" sz="2800" dirty="0"/>
              <a:t>We have a seen work is done by a force during a certain time interval.</a:t>
            </a:r>
            <a:endParaRPr lang="en-GB" sz="2800" dirty="0"/>
          </a:p>
          <a:p>
            <a:r>
              <a:rPr lang="en-GB" sz="2800" dirty="0"/>
              <a:t>The time rate the work is done is named, “the instantaneous power”</a:t>
            </a:r>
            <a:endParaRPr lang="en-GB"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Right Arrow 4"/>
          <p:cNvSpPr/>
          <p:nvPr/>
        </p:nvSpPr>
        <p:spPr>
          <a:xfrm>
            <a:off x="611560" y="3405974"/>
            <a:ext cx="86409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p:cNvSpPr txBox="1"/>
              <p:nvPr/>
            </p:nvSpPr>
            <p:spPr>
              <a:xfrm>
                <a:off x="2104794" y="3163994"/>
                <a:ext cx="1352485" cy="8180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𝑃</m:t>
                      </m:r>
                      <m:r>
                        <a:rPr lang="en-GB" sz="2800" b="0" i="1" smtClean="0">
                          <a:latin typeface="Cambria Math" panose="02040503050406030204" pitchFamily="18" charset="0"/>
                        </a:rPr>
                        <m:t>=</m:t>
                      </m:r>
                      <m:f>
                        <m:fPr>
                          <m:ctrlPr>
                            <a:rPr lang="en-US" sz="2800" i="1" smtClean="0">
                              <a:latin typeface="Cambria Math" panose="02040503050406030204" pitchFamily="18" charset="0"/>
                            </a:rPr>
                          </m:ctrlPr>
                        </m:fPr>
                        <m:num>
                          <m:r>
                            <a:rPr lang="en-GB" sz="2800" b="0" i="1" smtClean="0">
                              <a:latin typeface="Cambria Math" panose="02040503050406030204" pitchFamily="18" charset="0"/>
                            </a:rPr>
                            <m:t>𝑑𝑊</m:t>
                          </m:r>
                        </m:num>
                        <m:den>
                          <m:r>
                            <a:rPr lang="en-GB" sz="2800" b="0" i="1" smtClean="0">
                              <a:latin typeface="Cambria Math" panose="02040503050406030204" pitchFamily="18" charset="0"/>
                            </a:rPr>
                            <m:t>𝑑𝑡</m:t>
                          </m:r>
                        </m:den>
                      </m:f>
                    </m:oMath>
                  </m:oMathPara>
                </a14:m>
                <a:endParaRPr lang="en-US" sz="2800" dirty="0"/>
              </a:p>
            </p:txBody>
          </p:sp>
        </mc:Choice>
        <mc:Fallback>
          <p:sp>
            <p:nvSpPr>
              <p:cNvPr id="6" name="TextBox 5"/>
              <p:cNvSpPr txBox="1">
                <a:spLocks noRot="1" noChangeAspect="1" noMove="1" noResize="1" noEditPoints="1" noAdjustHandles="1" noChangeArrowheads="1" noChangeShapeType="1" noTextEdit="1"/>
              </p:cNvSpPr>
              <p:nvPr/>
            </p:nvSpPr>
            <p:spPr>
              <a:xfrm>
                <a:off x="2104794" y="3163994"/>
                <a:ext cx="1352485" cy="818044"/>
              </a:xfrm>
              <a:prstGeom prst="rect">
                <a:avLst/>
              </a:prstGeom>
              <a:blipFill rotWithShape="1">
                <a:blip r:embed="rId1"/>
                <a:stretch>
                  <a:fillRect l="-30" t="-52" r="-2651" b="72"/>
                </a:stretch>
              </a:blipFill>
            </p:spPr>
            <p:txBody>
              <a:bodyPr/>
              <a:lstStyle/>
              <a:p>
                <a:r>
                  <a:rPr lang="zh-CN" altLang="en-US">
                    <a:noFill/>
                  </a:rPr>
                  <a:t> </a:t>
                </a:r>
              </a:p>
            </p:txBody>
          </p:sp>
        </mc:Fallback>
      </mc:AlternateContent>
      <p:sp>
        <p:nvSpPr>
          <p:cNvPr id="9" name="TextBox 8"/>
          <p:cNvSpPr txBox="1"/>
          <p:nvPr/>
        </p:nvSpPr>
        <p:spPr>
          <a:xfrm>
            <a:off x="323528" y="4921335"/>
            <a:ext cx="3806298" cy="369332"/>
          </a:xfrm>
          <a:prstGeom prst="rect">
            <a:avLst/>
          </a:prstGeom>
          <a:noFill/>
        </p:spPr>
        <p:txBody>
          <a:bodyPr wrap="none" rtlCol="0">
            <a:spAutoFit/>
          </a:bodyPr>
          <a:lstStyle/>
          <a:p>
            <a:r>
              <a:rPr lang="en-GB" dirty="0"/>
              <a:t>SI unit of the power: Watt (symbol: W)</a:t>
            </a:r>
            <a:endParaRPr lang="en-US" dirty="0"/>
          </a:p>
        </p:txBody>
      </p:sp>
      <mc:AlternateContent xmlns:mc="http://schemas.openxmlformats.org/markup-compatibility/2006">
        <mc:Choice xmlns:a14="http://schemas.microsoft.com/office/drawing/2010/main" Requires="a14">
          <p:sp>
            <p:nvSpPr>
              <p:cNvPr id="10" name="TextBox 9"/>
              <p:cNvSpPr txBox="1"/>
              <p:nvPr/>
            </p:nvSpPr>
            <p:spPr>
              <a:xfrm>
                <a:off x="4397450" y="4892198"/>
                <a:ext cx="1955600"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1</m:t>
                      </m:r>
                      <m:r>
                        <a:rPr lang="en-GB" sz="2400" b="0" i="1" smtClean="0">
                          <a:latin typeface="Cambria Math" panose="02040503050406030204" pitchFamily="18" charset="0"/>
                        </a:rPr>
                        <m:t> </m:t>
                      </m:r>
                      <m:r>
                        <a:rPr lang="en-GB" sz="2400" b="0" i="1" smtClean="0">
                          <a:latin typeface="Cambria Math" panose="02040503050406030204" pitchFamily="18" charset="0"/>
                        </a:rPr>
                        <m:t>𝑊</m:t>
                      </m:r>
                      <m:r>
                        <a:rPr lang="en-GB" sz="2400" b="0" i="1" smtClean="0">
                          <a:latin typeface="Cambria Math" panose="02040503050406030204" pitchFamily="18" charset="0"/>
                        </a:rPr>
                        <m:t>=</m:t>
                      </m:r>
                      <m:r>
                        <a:rPr lang="en-GB" sz="2400" b="0" i="1" smtClean="0">
                          <a:latin typeface="Cambria Math" panose="02040503050406030204" pitchFamily="18" charset="0"/>
                        </a:rPr>
                        <m:t>1</m:t>
                      </m:r>
                      <m:r>
                        <a:rPr lang="en-GB" sz="2400" b="0" i="1" smtClean="0">
                          <a:latin typeface="Cambria Math" panose="02040503050406030204" pitchFamily="18" charset="0"/>
                        </a:rPr>
                        <m:t> </m:t>
                      </m:r>
                      <m:r>
                        <a:rPr lang="en-GB" sz="2400" b="0" i="1" smtClean="0">
                          <a:latin typeface="Cambria Math" panose="02040503050406030204" pitchFamily="18" charset="0"/>
                        </a:rPr>
                        <m:t>𝐽</m:t>
                      </m:r>
                      <m:r>
                        <a:rPr lang="en-GB" sz="2400" b="0" i="1" smtClean="0">
                          <a:latin typeface="Cambria Math" panose="02040503050406030204" pitchFamily="18" charset="0"/>
                        </a:rPr>
                        <m:t>. </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𝑠</m:t>
                          </m:r>
                        </m:e>
                        <m:sup>
                          <m:r>
                            <a:rPr lang="en-GB" sz="2400" b="0" i="1" smtClean="0">
                              <a:latin typeface="Cambria Math" panose="02040503050406030204" pitchFamily="18" charset="0"/>
                            </a:rPr>
                            <m:t>−</m:t>
                          </m:r>
                          <m:r>
                            <a:rPr lang="en-GB" sz="2400" b="0" i="1" smtClean="0">
                              <a:latin typeface="Cambria Math" panose="02040503050406030204" pitchFamily="18" charset="0"/>
                            </a:rPr>
                            <m:t>1</m:t>
                          </m:r>
                        </m:sup>
                      </m:sSup>
                    </m:oMath>
                  </m:oMathPara>
                </a14:m>
                <a:endParaRPr lang="en-US" sz="2400" dirty="0"/>
              </a:p>
            </p:txBody>
          </p:sp>
        </mc:Choice>
        <mc:Fallback>
          <p:sp>
            <p:nvSpPr>
              <p:cNvPr id="10" name="TextBox 9"/>
              <p:cNvSpPr txBox="1">
                <a:spLocks noRot="1" noChangeAspect="1" noMove="1" noResize="1" noEditPoints="1" noAdjustHandles="1" noChangeArrowheads="1" noChangeShapeType="1" noTextEdit="1"/>
              </p:cNvSpPr>
              <p:nvPr/>
            </p:nvSpPr>
            <p:spPr>
              <a:xfrm>
                <a:off x="4397450" y="4892198"/>
                <a:ext cx="1955600" cy="369332"/>
              </a:xfrm>
              <a:prstGeom prst="rect">
                <a:avLst/>
              </a:prstGeom>
              <a:blipFill rotWithShape="1">
                <a:blip r:embed="rId2"/>
                <a:stretch>
                  <a:fillRect l="-4" t="-43" r="-2929" b="150"/>
                </a:stretch>
              </a:blipFill>
            </p:spPr>
            <p:txBody>
              <a:bodyPr/>
              <a:lstStyle/>
              <a:p>
                <a:r>
                  <a:rPr lang="zh-CN" altLang="en-US">
                    <a:noFill/>
                  </a:rPr>
                  <a:t> </a:t>
                </a:r>
              </a:p>
            </p:txBody>
          </p:sp>
        </mc:Fallback>
      </mc:AlternateContent>
      <p:sp>
        <p:nvSpPr>
          <p:cNvPr id="11" name="TextBox 10"/>
          <p:cNvSpPr txBox="1"/>
          <p:nvPr/>
        </p:nvSpPr>
        <p:spPr>
          <a:xfrm>
            <a:off x="705660" y="6356600"/>
            <a:ext cx="5503238" cy="369332"/>
          </a:xfrm>
          <a:prstGeom prst="rect">
            <a:avLst/>
          </a:prstGeom>
          <a:noFill/>
        </p:spPr>
        <p:txBody>
          <a:bodyPr wrap="none" rtlCol="0">
            <a:spAutoFit/>
          </a:bodyPr>
          <a:lstStyle/>
          <a:p>
            <a:r>
              <a:rPr lang="en-GB" dirty="0">
                <a:solidFill>
                  <a:srgbClr val="FF0000"/>
                </a:solidFill>
              </a:rPr>
              <a:t>Warning</a:t>
            </a:r>
            <a:r>
              <a:rPr lang="en-GB" dirty="0"/>
              <a:t>: Don’t confuse the work and the unit of power ! </a:t>
            </a:r>
            <a:endParaRPr lang="en-US" dirty="0"/>
          </a:p>
        </p:txBody>
      </p:sp>
      <p:sp>
        <p:nvSpPr>
          <p:cNvPr id="12" name="TextBox 11"/>
          <p:cNvSpPr txBox="1"/>
          <p:nvPr/>
        </p:nvSpPr>
        <p:spPr>
          <a:xfrm>
            <a:off x="2884825" y="5356337"/>
            <a:ext cx="4980851" cy="369332"/>
          </a:xfrm>
          <a:prstGeom prst="rect">
            <a:avLst/>
          </a:prstGeom>
          <a:noFill/>
        </p:spPr>
        <p:txBody>
          <a:bodyPr wrap="none" rtlCol="0">
            <a:spAutoFit/>
          </a:bodyPr>
          <a:lstStyle/>
          <a:p>
            <a:r>
              <a:rPr lang="en-GB" dirty="0">
                <a:solidFill>
                  <a:srgbClr val="FF0000"/>
                </a:solidFill>
              </a:rPr>
              <a:t>Easy to remember from the expression of the power</a:t>
            </a:r>
            <a:endParaRPr lang="en-US" dirty="0">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69862"/>
            <a:ext cx="8229600" cy="1143000"/>
          </a:xfrm>
        </p:spPr>
        <p:txBody>
          <a:bodyPr/>
          <a:lstStyle/>
          <a:p>
            <a:r>
              <a:rPr lang="en-GB" dirty="0"/>
              <a:t>The power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15" name="Straight Arrow Connector 14"/>
          <p:cNvCxnSpPr/>
          <p:nvPr/>
        </p:nvCxnSpPr>
        <p:spPr>
          <a:xfrm>
            <a:off x="2170664" y="2602739"/>
            <a:ext cx="1177200" cy="5382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p:cNvSpPr txBox="1"/>
              <p:nvPr/>
            </p:nvSpPr>
            <p:spPr>
              <a:xfrm>
                <a:off x="3500846" y="2959828"/>
                <a:ext cx="368691" cy="5523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𝐹</m:t>
                          </m:r>
                        </m:e>
                      </m:acc>
                    </m:oMath>
                  </m:oMathPara>
                </a14:m>
                <a:endParaRPr lang="en-US" sz="3200" dirty="0"/>
              </a:p>
            </p:txBody>
          </p:sp>
        </mc:Choice>
        <mc:Fallback>
          <p:sp>
            <p:nvSpPr>
              <p:cNvPr id="16" name="TextBox 15"/>
              <p:cNvSpPr txBox="1">
                <a:spLocks noRot="1" noChangeAspect="1" noMove="1" noResize="1" noEditPoints="1" noAdjustHandles="1" noChangeArrowheads="1" noChangeShapeType="1" noTextEdit="1"/>
              </p:cNvSpPr>
              <p:nvPr/>
            </p:nvSpPr>
            <p:spPr>
              <a:xfrm>
                <a:off x="3500846" y="2959828"/>
                <a:ext cx="368691" cy="552331"/>
              </a:xfrm>
              <a:prstGeom prst="rect">
                <a:avLst/>
              </a:prstGeom>
              <a:blipFill rotWithShape="1">
                <a:blip r:embed="rId1"/>
                <a:stretch>
                  <a:fillRect l="-25" t="-17" r="-14164" b="110"/>
                </a:stretch>
              </a:blipFill>
            </p:spPr>
            <p:txBody>
              <a:bodyPr/>
              <a:lstStyle/>
              <a:p>
                <a:r>
                  <a:rPr lang="zh-CN" altLang="en-US">
                    <a:noFill/>
                  </a:rPr>
                  <a:t> </a:t>
                </a:r>
              </a:p>
            </p:txBody>
          </p:sp>
        </mc:Fallback>
      </mc:AlternateContent>
      <p:sp>
        <p:nvSpPr>
          <p:cNvPr id="17" name="Freeform 16"/>
          <p:cNvSpPr/>
          <p:nvPr/>
        </p:nvSpPr>
        <p:spPr>
          <a:xfrm>
            <a:off x="561703" y="1240971"/>
            <a:ext cx="2939143" cy="1361930"/>
          </a:xfrm>
          <a:custGeom>
            <a:avLst/>
            <a:gdLst>
              <a:gd name="connsiteX0" fmla="*/ 0 w 2939143"/>
              <a:gd name="connsiteY0" fmla="*/ 627018 h 1361930"/>
              <a:gd name="connsiteX1" fmla="*/ 1606731 w 2939143"/>
              <a:gd name="connsiteY1" fmla="*/ 1345475 h 1361930"/>
              <a:gd name="connsiteX2" fmla="*/ 2939143 w 2939143"/>
              <a:gd name="connsiteY2" fmla="*/ 0 h 1361930"/>
              <a:gd name="connsiteX3" fmla="*/ 2939143 w 2939143"/>
              <a:gd name="connsiteY3" fmla="*/ 0 h 1361930"/>
            </a:gdLst>
            <a:ahLst/>
            <a:cxnLst>
              <a:cxn ang="0">
                <a:pos x="connsiteX0" y="connsiteY0"/>
              </a:cxn>
              <a:cxn ang="0">
                <a:pos x="connsiteX1" y="connsiteY1"/>
              </a:cxn>
              <a:cxn ang="0">
                <a:pos x="connsiteX2" y="connsiteY2"/>
              </a:cxn>
              <a:cxn ang="0">
                <a:pos x="connsiteX3" y="connsiteY3"/>
              </a:cxn>
            </a:cxnLst>
            <a:rect l="l" t="t" r="r" b="b"/>
            <a:pathLst>
              <a:path w="2939143" h="1361930">
                <a:moveTo>
                  <a:pt x="0" y="627018"/>
                </a:moveTo>
                <a:cubicBezTo>
                  <a:pt x="558437" y="1038498"/>
                  <a:pt x="1116874" y="1449978"/>
                  <a:pt x="1606731" y="1345475"/>
                </a:cubicBezTo>
                <a:cubicBezTo>
                  <a:pt x="2096588" y="1240972"/>
                  <a:pt x="2939143" y="0"/>
                  <a:pt x="2939143" y="0"/>
                </a:cubicBezTo>
                <a:lnTo>
                  <a:pt x="2939143"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491476" y="920378"/>
            <a:ext cx="1127232" cy="369332"/>
          </a:xfrm>
          <a:prstGeom prst="rect">
            <a:avLst/>
          </a:prstGeom>
          <a:noFill/>
        </p:spPr>
        <p:txBody>
          <a:bodyPr wrap="none" rtlCol="0">
            <a:spAutoFit/>
          </a:bodyPr>
          <a:lstStyle/>
          <a:p>
            <a:r>
              <a:rPr lang="en-GB" dirty="0"/>
              <a:t>trajectory </a:t>
            </a:r>
            <a:endParaRPr lang="en-US" dirty="0"/>
          </a:p>
        </p:txBody>
      </p:sp>
      <p:cxnSp>
        <p:nvCxnSpPr>
          <p:cNvPr id="22" name="Straight Connector 21"/>
          <p:cNvCxnSpPr/>
          <p:nvPr/>
        </p:nvCxnSpPr>
        <p:spPr>
          <a:xfrm flipV="1">
            <a:off x="1043284" y="2011112"/>
            <a:ext cx="2864548" cy="94871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flipH="1">
            <a:off x="3982427" y="1826446"/>
            <a:ext cx="3632030" cy="369332"/>
          </a:xfrm>
          <a:prstGeom prst="rect">
            <a:avLst/>
          </a:prstGeom>
          <a:noFill/>
        </p:spPr>
        <p:txBody>
          <a:bodyPr wrap="square" rtlCol="0">
            <a:spAutoFit/>
          </a:bodyPr>
          <a:lstStyle/>
          <a:p>
            <a:r>
              <a:rPr lang="en-GB" dirty="0"/>
              <a:t>Direction tangent to the trajectory </a:t>
            </a:r>
            <a:endParaRPr lang="en-US" dirty="0"/>
          </a:p>
        </p:txBody>
      </p:sp>
      <p:sp>
        <p:nvSpPr>
          <p:cNvPr id="25" name="Oval 24"/>
          <p:cNvSpPr/>
          <p:nvPr/>
        </p:nvSpPr>
        <p:spPr>
          <a:xfrm>
            <a:off x="2040221" y="2473370"/>
            <a:ext cx="260885" cy="258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491292" y="2709627"/>
            <a:ext cx="877163" cy="369332"/>
          </a:xfrm>
          <a:prstGeom prst="rect">
            <a:avLst/>
          </a:prstGeom>
          <a:noFill/>
        </p:spPr>
        <p:txBody>
          <a:bodyPr wrap="none" rtlCol="0">
            <a:spAutoFit/>
          </a:bodyPr>
          <a:lstStyle/>
          <a:p>
            <a:r>
              <a:rPr lang="en-GB" dirty="0"/>
              <a:t>particle</a:t>
            </a:r>
            <a:endParaRPr lang="en-US" dirty="0"/>
          </a:p>
        </p:txBody>
      </p:sp>
      <mc:AlternateContent xmlns:mc="http://schemas.openxmlformats.org/markup-compatibility/2006">
        <mc:Choice xmlns:a14="http://schemas.microsoft.com/office/drawing/2010/main" Requires="a14">
          <p:sp>
            <p:nvSpPr>
              <p:cNvPr id="31" name="TextBox 30"/>
              <p:cNvSpPr txBox="1"/>
              <p:nvPr/>
            </p:nvSpPr>
            <p:spPr>
              <a:xfrm>
                <a:off x="515589" y="3876030"/>
                <a:ext cx="6784486" cy="402931"/>
              </a:xfrm>
              <a:prstGeom prst="rect">
                <a:avLst/>
              </a:prstGeom>
              <a:noFill/>
            </p:spPr>
            <p:txBody>
              <a:bodyPr wrap="none" rtlCol="0">
                <a:spAutoFit/>
              </a:bodyPr>
              <a:lstStyle/>
              <a:p>
                <a:r>
                  <a:rPr lang="en-GB" dirty="0"/>
                  <a:t>The infinitesimal work done by the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𝐹</m:t>
                        </m:r>
                      </m:e>
                    </m:acc>
                  </m:oMath>
                </a14:m>
                <a:r>
                  <a:rPr lang="en-US" dirty="0"/>
                  <a:t> to the particle during </a:t>
                </a:r>
                <a14:m>
                  <m:oMath xmlns:m="http://schemas.openxmlformats.org/officeDocument/2006/math">
                    <m:r>
                      <a:rPr lang="en-GB" b="0" i="1" smtClean="0">
                        <a:latin typeface="Cambria Math" panose="02040503050406030204" pitchFamily="18" charset="0"/>
                      </a:rPr>
                      <m:t>𝑑𝑡</m:t>
                    </m:r>
                  </m:oMath>
                </a14:m>
                <a:r>
                  <a:rPr lang="en-US" dirty="0"/>
                  <a:t> is: </a:t>
                </a:r>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515589" y="3876030"/>
                <a:ext cx="6784486" cy="402931"/>
              </a:xfrm>
              <a:prstGeom prst="rect">
                <a:avLst/>
              </a:prstGeom>
              <a:blipFill rotWithShape="1">
                <a:blip r:embed="rId2"/>
                <a:stretch>
                  <a:fillRect l="-9" t="-155" r="2" b="82"/>
                </a:stretch>
              </a:blipFill>
            </p:spPr>
            <p:txBody>
              <a:bodyPr/>
              <a:lstStyle/>
              <a:p>
                <a:r>
                  <a:rPr lang="zh-CN" altLang="en-US">
                    <a:noFill/>
                  </a:rPr>
                  <a:t> </a:t>
                </a:r>
              </a:p>
            </p:txBody>
          </p:sp>
        </mc:Fallback>
      </mc:AlternateContent>
      <p:cxnSp>
        <p:nvCxnSpPr>
          <p:cNvPr id="33" name="Straight Arrow Connector 32"/>
          <p:cNvCxnSpPr/>
          <p:nvPr/>
        </p:nvCxnSpPr>
        <p:spPr>
          <a:xfrm flipV="1">
            <a:off x="2170663" y="2403479"/>
            <a:ext cx="588601" cy="1992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4" name="TextBox 33"/>
              <p:cNvSpPr txBox="1"/>
              <p:nvPr/>
            </p:nvSpPr>
            <p:spPr>
              <a:xfrm>
                <a:off x="2472677" y="2478918"/>
                <a:ext cx="31213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2472677" y="2478918"/>
                <a:ext cx="312137" cy="276999"/>
              </a:xfrm>
              <a:prstGeom prst="rect">
                <a:avLst/>
              </a:prstGeom>
              <a:blipFill rotWithShape="1">
                <a:blip r:embed="rId3"/>
                <a:stretch>
                  <a:fillRect l="-199" t="-185" r="-8639" b="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756504" y="4377226"/>
                <a:ext cx="2935612" cy="48314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𝑑𝑊</m:t>
                      </m:r>
                      <m:r>
                        <a:rPr lang="en-GB" sz="2800" b="0" i="1" smtClean="0">
                          <a:latin typeface="Cambria Math" panose="02040503050406030204" pitchFamily="18" charset="0"/>
                        </a:rPr>
                        <m:t>=</m:t>
                      </m:r>
                      <m:r>
                        <a:rPr lang="en-GB" sz="2800" b="0" i="1" smtClean="0">
                          <a:latin typeface="Cambria Math" panose="02040503050406030204" pitchFamily="18" charset="0"/>
                        </a:rPr>
                        <m:t>𝑃𝑑𝑡</m:t>
                      </m:r>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𝐹</m:t>
                          </m:r>
                        </m:e>
                      </m:acc>
                      <m:r>
                        <a:rPr lang="en-GB" sz="2800" b="0" i="1" smtClean="0">
                          <a:latin typeface="Cambria Math" panose="02040503050406030204" pitchFamily="18" charset="0"/>
                        </a:rPr>
                        <m:t>.</m:t>
                      </m:r>
                      <m:r>
                        <a:rPr lang="en-GB" sz="2800" b="0" i="1" smtClean="0">
                          <a:latin typeface="Cambria Math" panose="02040503050406030204" pitchFamily="18" charset="0"/>
                        </a:rPr>
                        <m:t>𝑑</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𝑟</m:t>
                          </m:r>
                        </m:e>
                      </m:acc>
                    </m:oMath>
                  </m:oMathPara>
                </a14:m>
                <a:endParaRPr lang="en-US" sz="2800" dirty="0"/>
              </a:p>
            </p:txBody>
          </p:sp>
        </mc:Choice>
        <mc:Fallback>
          <p:sp>
            <p:nvSpPr>
              <p:cNvPr id="35" name="TextBox 34"/>
              <p:cNvSpPr txBox="1">
                <a:spLocks noRot="1" noChangeAspect="1" noMove="1" noResize="1" noEditPoints="1" noAdjustHandles="1" noChangeArrowheads="1" noChangeShapeType="1" noTextEdit="1"/>
              </p:cNvSpPr>
              <p:nvPr/>
            </p:nvSpPr>
            <p:spPr>
              <a:xfrm>
                <a:off x="756504" y="4377226"/>
                <a:ext cx="2935612" cy="483146"/>
              </a:xfrm>
              <a:prstGeom prst="rect">
                <a:avLst/>
              </a:prstGeom>
              <a:blipFill rotWithShape="1">
                <a:blip r:embed="rId4"/>
                <a:stretch>
                  <a:fillRect l="-7" t="-35" r="-447" b="17"/>
                </a:stretch>
              </a:blipFill>
            </p:spPr>
            <p:txBody>
              <a:bodyPr/>
              <a:lstStyle/>
              <a:p>
                <a:r>
                  <a:rPr lang="zh-CN" altLang="en-US">
                    <a:noFill/>
                  </a:rPr>
                  <a:t> </a:t>
                </a:r>
              </a:p>
            </p:txBody>
          </p:sp>
        </mc:Fallback>
      </mc:AlternateContent>
      <p:sp>
        <p:nvSpPr>
          <p:cNvPr id="45" name="TextBox 44"/>
          <p:cNvSpPr txBox="1"/>
          <p:nvPr/>
        </p:nvSpPr>
        <p:spPr>
          <a:xfrm>
            <a:off x="4055092" y="3111980"/>
            <a:ext cx="2935419" cy="369332"/>
          </a:xfrm>
          <a:prstGeom prst="rect">
            <a:avLst/>
          </a:prstGeom>
          <a:noFill/>
        </p:spPr>
        <p:txBody>
          <a:bodyPr wrap="none" rtlCol="0">
            <a:spAutoFit/>
          </a:bodyPr>
          <a:lstStyle/>
          <a:p>
            <a:r>
              <a:rPr lang="en-GB" dirty="0"/>
              <a:t>a force exerted on the particle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54812"/>
            <a:ext cx="8229600" cy="1143000"/>
          </a:xfrm>
        </p:spPr>
        <p:txBody>
          <a:bodyPr/>
          <a:lstStyle/>
          <a:p>
            <a:r>
              <a:rPr lang="en-GB" dirty="0"/>
              <a:t>Contents</a:t>
            </a:r>
            <a:endParaRPr lang="en-US" dirty="0"/>
          </a:p>
        </p:txBody>
      </p:sp>
      <p:sp>
        <p:nvSpPr>
          <p:cNvPr id="3" name="Content Placeholder 2"/>
          <p:cNvSpPr>
            <a:spLocks noGrp="1"/>
          </p:cNvSpPr>
          <p:nvPr>
            <p:ph idx="1"/>
          </p:nvPr>
        </p:nvSpPr>
        <p:spPr>
          <a:xfrm>
            <a:off x="626973" y="1349756"/>
            <a:ext cx="8229600" cy="4525963"/>
          </a:xfrm>
        </p:spPr>
        <p:txBody>
          <a:bodyPr/>
          <a:lstStyle/>
          <a:p>
            <a:pPr marL="0" indent="0">
              <a:buNone/>
            </a:pPr>
            <a:r>
              <a:rPr lang="en-GB" dirty="0"/>
              <a:t>1. What is the work in Physics ?</a:t>
            </a:r>
            <a:endParaRPr lang="en-GB" dirty="0"/>
          </a:p>
          <a:p>
            <a:pPr marL="0" indent="0">
              <a:buNone/>
            </a:pPr>
            <a:r>
              <a:rPr lang="en-GB" dirty="0"/>
              <a:t>2. The work-kinetic energy theorem </a:t>
            </a:r>
            <a:endParaRPr lang="en-GB" dirty="0"/>
          </a:p>
          <a:p>
            <a:pPr marL="0" indent="0">
              <a:buNone/>
            </a:pPr>
            <a:r>
              <a:rPr lang="en-GB" dirty="0"/>
              <a:t>3. Power associated with work </a:t>
            </a:r>
            <a:endParaRPr lang="en-GB" dirty="0"/>
          </a:p>
          <a:p>
            <a:pPr marL="0" indent="0">
              <a:buNone/>
            </a:pPr>
            <a:r>
              <a:rPr lang="en-GB" dirty="0"/>
              <a:t>4. The potential energy </a:t>
            </a:r>
            <a:endParaRPr lang="en-GB" dirty="0"/>
          </a:p>
          <a:p>
            <a:pPr marL="0" indent="0">
              <a:buNone/>
            </a:pPr>
            <a:r>
              <a:rPr lang="en-GB" dirty="0"/>
              <a:t>5. The law of conservation of energy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69862"/>
            <a:ext cx="8229600" cy="1143000"/>
          </a:xfrm>
        </p:spPr>
        <p:txBody>
          <a:bodyPr/>
          <a:lstStyle/>
          <a:p>
            <a:r>
              <a:rPr lang="en-GB" dirty="0"/>
              <a:t>The power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15" name="Straight Arrow Connector 14"/>
          <p:cNvCxnSpPr/>
          <p:nvPr/>
        </p:nvCxnSpPr>
        <p:spPr>
          <a:xfrm>
            <a:off x="2170664" y="2602739"/>
            <a:ext cx="1177200" cy="5382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p:cNvSpPr txBox="1"/>
              <p:nvPr/>
            </p:nvSpPr>
            <p:spPr>
              <a:xfrm>
                <a:off x="3500846" y="2959828"/>
                <a:ext cx="368691" cy="5523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𝐹</m:t>
                          </m:r>
                        </m:e>
                      </m:acc>
                    </m:oMath>
                  </m:oMathPara>
                </a14:m>
                <a:endParaRPr lang="en-US" sz="3200" dirty="0"/>
              </a:p>
            </p:txBody>
          </p:sp>
        </mc:Choice>
        <mc:Fallback>
          <p:sp>
            <p:nvSpPr>
              <p:cNvPr id="16" name="TextBox 15"/>
              <p:cNvSpPr txBox="1">
                <a:spLocks noRot="1" noChangeAspect="1" noMove="1" noResize="1" noEditPoints="1" noAdjustHandles="1" noChangeArrowheads="1" noChangeShapeType="1" noTextEdit="1"/>
              </p:cNvSpPr>
              <p:nvPr/>
            </p:nvSpPr>
            <p:spPr>
              <a:xfrm>
                <a:off x="3500846" y="2959828"/>
                <a:ext cx="368691" cy="552331"/>
              </a:xfrm>
              <a:prstGeom prst="rect">
                <a:avLst/>
              </a:prstGeom>
              <a:blipFill rotWithShape="1">
                <a:blip r:embed="rId1"/>
                <a:stretch>
                  <a:fillRect l="-25" t="-17" r="-14164" b="110"/>
                </a:stretch>
              </a:blipFill>
            </p:spPr>
            <p:txBody>
              <a:bodyPr/>
              <a:lstStyle/>
              <a:p>
                <a:r>
                  <a:rPr lang="zh-CN" altLang="en-US">
                    <a:noFill/>
                  </a:rPr>
                  <a:t> </a:t>
                </a:r>
              </a:p>
            </p:txBody>
          </p:sp>
        </mc:Fallback>
      </mc:AlternateContent>
      <p:sp>
        <p:nvSpPr>
          <p:cNvPr id="17" name="Freeform 16"/>
          <p:cNvSpPr/>
          <p:nvPr/>
        </p:nvSpPr>
        <p:spPr>
          <a:xfrm>
            <a:off x="561703" y="1240971"/>
            <a:ext cx="2939143" cy="1361930"/>
          </a:xfrm>
          <a:custGeom>
            <a:avLst/>
            <a:gdLst>
              <a:gd name="connsiteX0" fmla="*/ 0 w 2939143"/>
              <a:gd name="connsiteY0" fmla="*/ 627018 h 1361930"/>
              <a:gd name="connsiteX1" fmla="*/ 1606731 w 2939143"/>
              <a:gd name="connsiteY1" fmla="*/ 1345475 h 1361930"/>
              <a:gd name="connsiteX2" fmla="*/ 2939143 w 2939143"/>
              <a:gd name="connsiteY2" fmla="*/ 0 h 1361930"/>
              <a:gd name="connsiteX3" fmla="*/ 2939143 w 2939143"/>
              <a:gd name="connsiteY3" fmla="*/ 0 h 1361930"/>
            </a:gdLst>
            <a:ahLst/>
            <a:cxnLst>
              <a:cxn ang="0">
                <a:pos x="connsiteX0" y="connsiteY0"/>
              </a:cxn>
              <a:cxn ang="0">
                <a:pos x="connsiteX1" y="connsiteY1"/>
              </a:cxn>
              <a:cxn ang="0">
                <a:pos x="connsiteX2" y="connsiteY2"/>
              </a:cxn>
              <a:cxn ang="0">
                <a:pos x="connsiteX3" y="connsiteY3"/>
              </a:cxn>
            </a:cxnLst>
            <a:rect l="l" t="t" r="r" b="b"/>
            <a:pathLst>
              <a:path w="2939143" h="1361930">
                <a:moveTo>
                  <a:pt x="0" y="627018"/>
                </a:moveTo>
                <a:cubicBezTo>
                  <a:pt x="558437" y="1038498"/>
                  <a:pt x="1116874" y="1449978"/>
                  <a:pt x="1606731" y="1345475"/>
                </a:cubicBezTo>
                <a:cubicBezTo>
                  <a:pt x="2096588" y="1240972"/>
                  <a:pt x="2939143" y="0"/>
                  <a:pt x="2939143" y="0"/>
                </a:cubicBezTo>
                <a:lnTo>
                  <a:pt x="2939143"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491476" y="920378"/>
            <a:ext cx="1127232" cy="369332"/>
          </a:xfrm>
          <a:prstGeom prst="rect">
            <a:avLst/>
          </a:prstGeom>
          <a:noFill/>
        </p:spPr>
        <p:txBody>
          <a:bodyPr wrap="none" rtlCol="0">
            <a:spAutoFit/>
          </a:bodyPr>
          <a:lstStyle/>
          <a:p>
            <a:r>
              <a:rPr lang="en-GB" dirty="0"/>
              <a:t>trajectory </a:t>
            </a:r>
            <a:endParaRPr lang="en-US" dirty="0"/>
          </a:p>
        </p:txBody>
      </p:sp>
      <p:cxnSp>
        <p:nvCxnSpPr>
          <p:cNvPr id="22" name="Straight Connector 21"/>
          <p:cNvCxnSpPr/>
          <p:nvPr/>
        </p:nvCxnSpPr>
        <p:spPr>
          <a:xfrm flipV="1">
            <a:off x="1043284" y="2011112"/>
            <a:ext cx="2864548" cy="94871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flipH="1">
            <a:off x="3982427" y="1826446"/>
            <a:ext cx="3632030" cy="369332"/>
          </a:xfrm>
          <a:prstGeom prst="rect">
            <a:avLst/>
          </a:prstGeom>
          <a:noFill/>
        </p:spPr>
        <p:txBody>
          <a:bodyPr wrap="square" rtlCol="0">
            <a:spAutoFit/>
          </a:bodyPr>
          <a:lstStyle/>
          <a:p>
            <a:r>
              <a:rPr lang="en-GB" dirty="0"/>
              <a:t>Direction tangent to the trajectory </a:t>
            </a:r>
            <a:endParaRPr lang="en-US" dirty="0"/>
          </a:p>
        </p:txBody>
      </p:sp>
      <p:sp>
        <p:nvSpPr>
          <p:cNvPr id="25" name="Oval 24"/>
          <p:cNvSpPr/>
          <p:nvPr/>
        </p:nvSpPr>
        <p:spPr>
          <a:xfrm>
            <a:off x="2040221" y="2473370"/>
            <a:ext cx="260885" cy="258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491292" y="2709627"/>
            <a:ext cx="877163" cy="369332"/>
          </a:xfrm>
          <a:prstGeom prst="rect">
            <a:avLst/>
          </a:prstGeom>
          <a:noFill/>
        </p:spPr>
        <p:txBody>
          <a:bodyPr wrap="none" rtlCol="0">
            <a:spAutoFit/>
          </a:bodyPr>
          <a:lstStyle/>
          <a:p>
            <a:r>
              <a:rPr lang="en-GB" dirty="0"/>
              <a:t>particle</a:t>
            </a:r>
            <a:endParaRPr lang="en-US" dirty="0"/>
          </a:p>
        </p:txBody>
      </p:sp>
      <mc:AlternateContent xmlns:mc="http://schemas.openxmlformats.org/markup-compatibility/2006">
        <mc:Choice xmlns:a14="http://schemas.microsoft.com/office/drawing/2010/main" Requires="a14">
          <p:sp>
            <p:nvSpPr>
              <p:cNvPr id="31" name="TextBox 30"/>
              <p:cNvSpPr txBox="1"/>
              <p:nvPr/>
            </p:nvSpPr>
            <p:spPr>
              <a:xfrm>
                <a:off x="515589" y="3876030"/>
                <a:ext cx="6784486" cy="402931"/>
              </a:xfrm>
              <a:prstGeom prst="rect">
                <a:avLst/>
              </a:prstGeom>
              <a:noFill/>
            </p:spPr>
            <p:txBody>
              <a:bodyPr wrap="none" rtlCol="0">
                <a:spAutoFit/>
              </a:bodyPr>
              <a:lstStyle/>
              <a:p>
                <a:r>
                  <a:rPr lang="en-GB" dirty="0"/>
                  <a:t>The infinitesimal work done by the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𝐹</m:t>
                        </m:r>
                      </m:e>
                    </m:acc>
                  </m:oMath>
                </a14:m>
                <a:r>
                  <a:rPr lang="en-US" dirty="0"/>
                  <a:t> to the particle during </a:t>
                </a:r>
                <a14:m>
                  <m:oMath xmlns:m="http://schemas.openxmlformats.org/officeDocument/2006/math">
                    <m:r>
                      <a:rPr lang="en-GB" b="0" i="1" smtClean="0">
                        <a:latin typeface="Cambria Math" panose="02040503050406030204" pitchFamily="18" charset="0"/>
                      </a:rPr>
                      <m:t>𝑑𝑡</m:t>
                    </m:r>
                  </m:oMath>
                </a14:m>
                <a:r>
                  <a:rPr lang="en-US" dirty="0"/>
                  <a:t> is: </a:t>
                </a:r>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515589" y="3876030"/>
                <a:ext cx="6784486" cy="402931"/>
              </a:xfrm>
              <a:prstGeom prst="rect">
                <a:avLst/>
              </a:prstGeom>
              <a:blipFill rotWithShape="1">
                <a:blip r:embed="rId2"/>
                <a:stretch>
                  <a:fillRect l="-9" t="-155" r="2" b="82"/>
                </a:stretch>
              </a:blipFill>
            </p:spPr>
            <p:txBody>
              <a:bodyPr/>
              <a:lstStyle/>
              <a:p>
                <a:r>
                  <a:rPr lang="zh-CN" altLang="en-US">
                    <a:noFill/>
                  </a:rPr>
                  <a:t> </a:t>
                </a:r>
              </a:p>
            </p:txBody>
          </p:sp>
        </mc:Fallback>
      </mc:AlternateContent>
      <p:cxnSp>
        <p:nvCxnSpPr>
          <p:cNvPr id="33" name="Straight Arrow Connector 32"/>
          <p:cNvCxnSpPr/>
          <p:nvPr/>
        </p:nvCxnSpPr>
        <p:spPr>
          <a:xfrm flipV="1">
            <a:off x="2170663" y="2403479"/>
            <a:ext cx="588601" cy="1992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4" name="TextBox 33"/>
              <p:cNvSpPr txBox="1"/>
              <p:nvPr/>
            </p:nvSpPr>
            <p:spPr>
              <a:xfrm>
                <a:off x="2472677" y="2478918"/>
                <a:ext cx="31213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2472677" y="2478918"/>
                <a:ext cx="312137" cy="276999"/>
              </a:xfrm>
              <a:prstGeom prst="rect">
                <a:avLst/>
              </a:prstGeom>
              <a:blipFill rotWithShape="1">
                <a:blip r:embed="rId3"/>
                <a:stretch>
                  <a:fillRect l="-199" t="-185" r="-8639" b="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756504" y="4377226"/>
                <a:ext cx="2935612" cy="48314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𝑑𝑊</m:t>
                      </m:r>
                      <m:r>
                        <a:rPr lang="en-GB" sz="2800" b="0" i="1" smtClean="0">
                          <a:latin typeface="Cambria Math" panose="02040503050406030204" pitchFamily="18" charset="0"/>
                        </a:rPr>
                        <m:t>=</m:t>
                      </m:r>
                      <m:r>
                        <a:rPr lang="en-GB" sz="2800" b="0" i="1" smtClean="0">
                          <a:latin typeface="Cambria Math" panose="02040503050406030204" pitchFamily="18" charset="0"/>
                        </a:rPr>
                        <m:t>𝑃𝑑𝑡</m:t>
                      </m:r>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𝐹</m:t>
                          </m:r>
                        </m:e>
                      </m:acc>
                      <m:r>
                        <a:rPr lang="en-GB" sz="2800" b="0" i="1" smtClean="0">
                          <a:latin typeface="Cambria Math" panose="02040503050406030204" pitchFamily="18" charset="0"/>
                        </a:rPr>
                        <m:t>.</m:t>
                      </m:r>
                      <m:r>
                        <a:rPr lang="en-GB" sz="2800" b="0" i="1" smtClean="0">
                          <a:latin typeface="Cambria Math" panose="02040503050406030204" pitchFamily="18" charset="0"/>
                        </a:rPr>
                        <m:t>𝑑</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𝑟</m:t>
                          </m:r>
                        </m:e>
                      </m:acc>
                    </m:oMath>
                  </m:oMathPara>
                </a14:m>
                <a:endParaRPr lang="en-US" sz="2800" dirty="0"/>
              </a:p>
            </p:txBody>
          </p:sp>
        </mc:Choice>
        <mc:Fallback>
          <p:sp>
            <p:nvSpPr>
              <p:cNvPr id="35" name="TextBox 34"/>
              <p:cNvSpPr txBox="1">
                <a:spLocks noRot="1" noChangeAspect="1" noMove="1" noResize="1" noEditPoints="1" noAdjustHandles="1" noChangeArrowheads="1" noChangeShapeType="1" noTextEdit="1"/>
              </p:cNvSpPr>
              <p:nvPr/>
            </p:nvSpPr>
            <p:spPr>
              <a:xfrm>
                <a:off x="756504" y="4377226"/>
                <a:ext cx="2935612" cy="483146"/>
              </a:xfrm>
              <a:prstGeom prst="rect">
                <a:avLst/>
              </a:prstGeom>
              <a:blipFill rotWithShape="1">
                <a:blip r:embed="rId4"/>
                <a:stretch>
                  <a:fillRect l="-7" t="-35" r="-447" b="17"/>
                </a:stretch>
              </a:blipFill>
            </p:spPr>
            <p:txBody>
              <a:bodyPr/>
              <a:lstStyle/>
              <a:p>
                <a:r>
                  <a:rPr lang="zh-CN" altLang="en-US">
                    <a:noFill/>
                  </a:rPr>
                  <a:t> </a:t>
                </a:r>
              </a:p>
            </p:txBody>
          </p:sp>
        </mc:Fallback>
      </mc:AlternateContent>
      <p:sp>
        <p:nvSpPr>
          <p:cNvPr id="37" name="Right Arrow 36"/>
          <p:cNvSpPr/>
          <p:nvPr/>
        </p:nvSpPr>
        <p:spPr>
          <a:xfrm>
            <a:off x="3982427" y="4531321"/>
            <a:ext cx="648072" cy="504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8" name="TextBox 37"/>
              <p:cNvSpPr txBox="1"/>
              <p:nvPr/>
            </p:nvSpPr>
            <p:spPr>
              <a:xfrm>
                <a:off x="4753835" y="4359759"/>
                <a:ext cx="2595582" cy="84997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𝑃</m:t>
                      </m:r>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𝐹</m:t>
                          </m:r>
                        </m:e>
                      </m:acc>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𝑑</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𝑟</m:t>
                              </m:r>
                            </m:e>
                          </m:acc>
                        </m:num>
                        <m:den>
                          <m:r>
                            <a:rPr lang="en-GB" sz="2800" b="0" i="1" smtClean="0">
                              <a:latin typeface="Cambria Math" panose="02040503050406030204" pitchFamily="18" charset="0"/>
                            </a:rPr>
                            <m:t>𝑑𝑡</m:t>
                          </m:r>
                        </m:den>
                      </m:f>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𝐹</m:t>
                          </m:r>
                        </m:e>
                      </m:acc>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𝑣</m:t>
                          </m:r>
                        </m:e>
                      </m:acc>
                    </m:oMath>
                  </m:oMathPara>
                </a14:m>
                <a:endParaRPr lang="en-US" sz="2800" dirty="0"/>
              </a:p>
            </p:txBody>
          </p:sp>
        </mc:Choice>
        <mc:Fallback>
          <p:sp>
            <p:nvSpPr>
              <p:cNvPr id="38" name="TextBox 37"/>
              <p:cNvSpPr txBox="1">
                <a:spLocks noRot="1" noChangeAspect="1" noMove="1" noResize="1" noEditPoints="1" noAdjustHandles="1" noChangeArrowheads="1" noChangeShapeType="1" noTextEdit="1"/>
              </p:cNvSpPr>
              <p:nvPr/>
            </p:nvSpPr>
            <p:spPr>
              <a:xfrm>
                <a:off x="4753835" y="4359759"/>
                <a:ext cx="2595582" cy="849976"/>
              </a:xfrm>
              <a:prstGeom prst="rect">
                <a:avLst/>
              </a:prstGeom>
              <a:blipFill rotWithShape="1">
                <a:blip r:embed="rId5"/>
                <a:stretch>
                  <a:fillRect l="-9" t="-57" r="-370" b="23"/>
                </a:stretch>
              </a:blipFill>
            </p:spPr>
            <p:txBody>
              <a:bodyPr/>
              <a:lstStyle/>
              <a:p>
                <a:r>
                  <a:rPr lang="zh-CN" altLang="en-US">
                    <a:noFill/>
                  </a:rPr>
                  <a:t> </a:t>
                </a:r>
              </a:p>
            </p:txBody>
          </p:sp>
        </mc:Fallback>
      </mc:AlternateContent>
      <p:sp>
        <p:nvSpPr>
          <p:cNvPr id="45" name="TextBox 44"/>
          <p:cNvSpPr txBox="1"/>
          <p:nvPr/>
        </p:nvSpPr>
        <p:spPr>
          <a:xfrm>
            <a:off x="4055092" y="3111980"/>
            <a:ext cx="2935419" cy="369332"/>
          </a:xfrm>
          <a:prstGeom prst="rect">
            <a:avLst/>
          </a:prstGeom>
          <a:noFill/>
        </p:spPr>
        <p:txBody>
          <a:bodyPr wrap="none" rtlCol="0">
            <a:spAutoFit/>
          </a:bodyPr>
          <a:lstStyle/>
          <a:p>
            <a:r>
              <a:rPr lang="en-GB" dirty="0"/>
              <a:t>a force exerted on the particle</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45"/>
          <p:cNvSpPr/>
          <p:nvPr/>
        </p:nvSpPr>
        <p:spPr>
          <a:xfrm>
            <a:off x="3347864" y="5970314"/>
            <a:ext cx="1872208" cy="576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3528" y="-169862"/>
            <a:ext cx="8229600" cy="1143000"/>
          </a:xfrm>
        </p:spPr>
        <p:txBody>
          <a:bodyPr/>
          <a:lstStyle/>
          <a:p>
            <a:r>
              <a:rPr lang="en-GB" dirty="0"/>
              <a:t>The power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15" name="Straight Arrow Connector 14"/>
          <p:cNvCxnSpPr/>
          <p:nvPr/>
        </p:nvCxnSpPr>
        <p:spPr>
          <a:xfrm>
            <a:off x="2170664" y="2602739"/>
            <a:ext cx="1177200" cy="5382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p:cNvSpPr txBox="1"/>
              <p:nvPr/>
            </p:nvSpPr>
            <p:spPr>
              <a:xfrm>
                <a:off x="3500846" y="2959828"/>
                <a:ext cx="368691" cy="5523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𝐹</m:t>
                          </m:r>
                        </m:e>
                      </m:acc>
                    </m:oMath>
                  </m:oMathPara>
                </a14:m>
                <a:endParaRPr lang="en-US" sz="3200" dirty="0"/>
              </a:p>
            </p:txBody>
          </p:sp>
        </mc:Choice>
        <mc:Fallback>
          <p:sp>
            <p:nvSpPr>
              <p:cNvPr id="16" name="TextBox 15"/>
              <p:cNvSpPr txBox="1">
                <a:spLocks noRot="1" noChangeAspect="1" noMove="1" noResize="1" noEditPoints="1" noAdjustHandles="1" noChangeArrowheads="1" noChangeShapeType="1" noTextEdit="1"/>
              </p:cNvSpPr>
              <p:nvPr/>
            </p:nvSpPr>
            <p:spPr>
              <a:xfrm>
                <a:off x="3500846" y="2959828"/>
                <a:ext cx="368691" cy="552331"/>
              </a:xfrm>
              <a:prstGeom prst="rect">
                <a:avLst/>
              </a:prstGeom>
              <a:blipFill rotWithShape="1">
                <a:blip r:embed="rId1"/>
                <a:stretch>
                  <a:fillRect l="-25" t="-17" r="-14164" b="110"/>
                </a:stretch>
              </a:blipFill>
            </p:spPr>
            <p:txBody>
              <a:bodyPr/>
              <a:lstStyle/>
              <a:p>
                <a:r>
                  <a:rPr lang="zh-CN" altLang="en-US">
                    <a:noFill/>
                  </a:rPr>
                  <a:t> </a:t>
                </a:r>
              </a:p>
            </p:txBody>
          </p:sp>
        </mc:Fallback>
      </mc:AlternateContent>
      <p:sp>
        <p:nvSpPr>
          <p:cNvPr id="17" name="Freeform 16"/>
          <p:cNvSpPr/>
          <p:nvPr/>
        </p:nvSpPr>
        <p:spPr>
          <a:xfrm>
            <a:off x="561703" y="1240971"/>
            <a:ext cx="2939143" cy="1361930"/>
          </a:xfrm>
          <a:custGeom>
            <a:avLst/>
            <a:gdLst>
              <a:gd name="connsiteX0" fmla="*/ 0 w 2939143"/>
              <a:gd name="connsiteY0" fmla="*/ 627018 h 1361930"/>
              <a:gd name="connsiteX1" fmla="*/ 1606731 w 2939143"/>
              <a:gd name="connsiteY1" fmla="*/ 1345475 h 1361930"/>
              <a:gd name="connsiteX2" fmla="*/ 2939143 w 2939143"/>
              <a:gd name="connsiteY2" fmla="*/ 0 h 1361930"/>
              <a:gd name="connsiteX3" fmla="*/ 2939143 w 2939143"/>
              <a:gd name="connsiteY3" fmla="*/ 0 h 1361930"/>
            </a:gdLst>
            <a:ahLst/>
            <a:cxnLst>
              <a:cxn ang="0">
                <a:pos x="connsiteX0" y="connsiteY0"/>
              </a:cxn>
              <a:cxn ang="0">
                <a:pos x="connsiteX1" y="connsiteY1"/>
              </a:cxn>
              <a:cxn ang="0">
                <a:pos x="connsiteX2" y="connsiteY2"/>
              </a:cxn>
              <a:cxn ang="0">
                <a:pos x="connsiteX3" y="connsiteY3"/>
              </a:cxn>
            </a:cxnLst>
            <a:rect l="l" t="t" r="r" b="b"/>
            <a:pathLst>
              <a:path w="2939143" h="1361930">
                <a:moveTo>
                  <a:pt x="0" y="627018"/>
                </a:moveTo>
                <a:cubicBezTo>
                  <a:pt x="558437" y="1038498"/>
                  <a:pt x="1116874" y="1449978"/>
                  <a:pt x="1606731" y="1345475"/>
                </a:cubicBezTo>
                <a:cubicBezTo>
                  <a:pt x="2096588" y="1240972"/>
                  <a:pt x="2939143" y="0"/>
                  <a:pt x="2939143" y="0"/>
                </a:cubicBezTo>
                <a:lnTo>
                  <a:pt x="2939143"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491476" y="920378"/>
            <a:ext cx="1127232" cy="369332"/>
          </a:xfrm>
          <a:prstGeom prst="rect">
            <a:avLst/>
          </a:prstGeom>
          <a:noFill/>
        </p:spPr>
        <p:txBody>
          <a:bodyPr wrap="none" rtlCol="0">
            <a:spAutoFit/>
          </a:bodyPr>
          <a:lstStyle/>
          <a:p>
            <a:r>
              <a:rPr lang="en-GB" dirty="0"/>
              <a:t>trajectory </a:t>
            </a:r>
            <a:endParaRPr lang="en-US" dirty="0"/>
          </a:p>
        </p:txBody>
      </p:sp>
      <p:cxnSp>
        <p:nvCxnSpPr>
          <p:cNvPr id="22" name="Straight Connector 21"/>
          <p:cNvCxnSpPr/>
          <p:nvPr/>
        </p:nvCxnSpPr>
        <p:spPr>
          <a:xfrm flipV="1">
            <a:off x="1043284" y="2011112"/>
            <a:ext cx="2864548" cy="94871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flipH="1">
            <a:off x="3982427" y="1826446"/>
            <a:ext cx="3632030" cy="369332"/>
          </a:xfrm>
          <a:prstGeom prst="rect">
            <a:avLst/>
          </a:prstGeom>
          <a:noFill/>
        </p:spPr>
        <p:txBody>
          <a:bodyPr wrap="square" rtlCol="0">
            <a:spAutoFit/>
          </a:bodyPr>
          <a:lstStyle/>
          <a:p>
            <a:r>
              <a:rPr lang="en-GB" dirty="0"/>
              <a:t>Direction tangent to the trajectory </a:t>
            </a:r>
            <a:endParaRPr lang="en-US" dirty="0"/>
          </a:p>
        </p:txBody>
      </p:sp>
      <p:sp>
        <p:nvSpPr>
          <p:cNvPr id="25" name="Oval 24"/>
          <p:cNvSpPr/>
          <p:nvPr/>
        </p:nvSpPr>
        <p:spPr>
          <a:xfrm>
            <a:off x="2040221" y="2473370"/>
            <a:ext cx="260885" cy="258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491292" y="2709627"/>
            <a:ext cx="877163" cy="369332"/>
          </a:xfrm>
          <a:prstGeom prst="rect">
            <a:avLst/>
          </a:prstGeom>
          <a:noFill/>
        </p:spPr>
        <p:txBody>
          <a:bodyPr wrap="none" rtlCol="0">
            <a:spAutoFit/>
          </a:bodyPr>
          <a:lstStyle/>
          <a:p>
            <a:r>
              <a:rPr lang="en-GB" dirty="0"/>
              <a:t>particle</a:t>
            </a:r>
            <a:endParaRPr lang="en-US" dirty="0"/>
          </a:p>
        </p:txBody>
      </p:sp>
      <mc:AlternateContent xmlns:mc="http://schemas.openxmlformats.org/markup-compatibility/2006">
        <mc:Choice xmlns:a14="http://schemas.microsoft.com/office/drawing/2010/main" Requires="a14">
          <p:sp>
            <p:nvSpPr>
              <p:cNvPr id="31" name="TextBox 30"/>
              <p:cNvSpPr txBox="1"/>
              <p:nvPr/>
            </p:nvSpPr>
            <p:spPr>
              <a:xfrm>
                <a:off x="515589" y="3876030"/>
                <a:ext cx="6784486" cy="402931"/>
              </a:xfrm>
              <a:prstGeom prst="rect">
                <a:avLst/>
              </a:prstGeom>
              <a:noFill/>
            </p:spPr>
            <p:txBody>
              <a:bodyPr wrap="none" rtlCol="0">
                <a:spAutoFit/>
              </a:bodyPr>
              <a:lstStyle/>
              <a:p>
                <a:r>
                  <a:rPr lang="en-GB" dirty="0"/>
                  <a:t>The infinitesimal work done by the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𝐹</m:t>
                        </m:r>
                      </m:e>
                    </m:acc>
                  </m:oMath>
                </a14:m>
                <a:r>
                  <a:rPr lang="en-US" dirty="0"/>
                  <a:t> to the particle during </a:t>
                </a:r>
                <a14:m>
                  <m:oMath xmlns:m="http://schemas.openxmlformats.org/officeDocument/2006/math">
                    <m:r>
                      <a:rPr lang="en-GB" b="0" i="1" smtClean="0">
                        <a:latin typeface="Cambria Math" panose="02040503050406030204" pitchFamily="18" charset="0"/>
                      </a:rPr>
                      <m:t>𝑑𝑡</m:t>
                    </m:r>
                  </m:oMath>
                </a14:m>
                <a:r>
                  <a:rPr lang="en-US" dirty="0"/>
                  <a:t> is: </a:t>
                </a:r>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515589" y="3876030"/>
                <a:ext cx="6784486" cy="402931"/>
              </a:xfrm>
              <a:prstGeom prst="rect">
                <a:avLst/>
              </a:prstGeom>
              <a:blipFill rotWithShape="1">
                <a:blip r:embed="rId2"/>
                <a:stretch>
                  <a:fillRect l="-9" t="-155" r="2" b="82"/>
                </a:stretch>
              </a:blipFill>
            </p:spPr>
            <p:txBody>
              <a:bodyPr/>
              <a:lstStyle/>
              <a:p>
                <a:r>
                  <a:rPr lang="zh-CN" altLang="en-US">
                    <a:noFill/>
                  </a:rPr>
                  <a:t> </a:t>
                </a:r>
              </a:p>
            </p:txBody>
          </p:sp>
        </mc:Fallback>
      </mc:AlternateContent>
      <p:cxnSp>
        <p:nvCxnSpPr>
          <p:cNvPr id="33" name="Straight Arrow Connector 32"/>
          <p:cNvCxnSpPr/>
          <p:nvPr/>
        </p:nvCxnSpPr>
        <p:spPr>
          <a:xfrm flipV="1">
            <a:off x="2170663" y="2403479"/>
            <a:ext cx="588601" cy="1992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4" name="TextBox 33"/>
              <p:cNvSpPr txBox="1"/>
              <p:nvPr/>
            </p:nvSpPr>
            <p:spPr>
              <a:xfrm>
                <a:off x="2472677" y="2478918"/>
                <a:ext cx="31213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2472677" y="2478918"/>
                <a:ext cx="312137" cy="276999"/>
              </a:xfrm>
              <a:prstGeom prst="rect">
                <a:avLst/>
              </a:prstGeom>
              <a:blipFill rotWithShape="1">
                <a:blip r:embed="rId3"/>
                <a:stretch>
                  <a:fillRect l="-199" t="-185" r="-8639" b="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756504" y="4377226"/>
                <a:ext cx="2935612" cy="48314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𝑑𝑊</m:t>
                      </m:r>
                      <m:r>
                        <a:rPr lang="en-GB" sz="2800" b="0" i="1" smtClean="0">
                          <a:latin typeface="Cambria Math" panose="02040503050406030204" pitchFamily="18" charset="0"/>
                        </a:rPr>
                        <m:t>=</m:t>
                      </m:r>
                      <m:r>
                        <a:rPr lang="en-GB" sz="2800" b="0" i="1" smtClean="0">
                          <a:latin typeface="Cambria Math" panose="02040503050406030204" pitchFamily="18" charset="0"/>
                        </a:rPr>
                        <m:t>𝑃𝑑𝑡</m:t>
                      </m:r>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𝐹</m:t>
                          </m:r>
                        </m:e>
                      </m:acc>
                      <m:r>
                        <a:rPr lang="en-GB" sz="2800" b="0" i="1" smtClean="0">
                          <a:latin typeface="Cambria Math" panose="02040503050406030204" pitchFamily="18" charset="0"/>
                        </a:rPr>
                        <m:t>.</m:t>
                      </m:r>
                      <m:r>
                        <a:rPr lang="en-GB" sz="2800" b="0" i="1" smtClean="0">
                          <a:latin typeface="Cambria Math" panose="02040503050406030204" pitchFamily="18" charset="0"/>
                        </a:rPr>
                        <m:t>𝑑</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𝑟</m:t>
                          </m:r>
                        </m:e>
                      </m:acc>
                    </m:oMath>
                  </m:oMathPara>
                </a14:m>
                <a:endParaRPr lang="en-US" sz="2800" dirty="0"/>
              </a:p>
            </p:txBody>
          </p:sp>
        </mc:Choice>
        <mc:Fallback>
          <p:sp>
            <p:nvSpPr>
              <p:cNvPr id="35" name="TextBox 34"/>
              <p:cNvSpPr txBox="1">
                <a:spLocks noRot="1" noChangeAspect="1" noMove="1" noResize="1" noEditPoints="1" noAdjustHandles="1" noChangeArrowheads="1" noChangeShapeType="1" noTextEdit="1"/>
              </p:cNvSpPr>
              <p:nvPr/>
            </p:nvSpPr>
            <p:spPr>
              <a:xfrm>
                <a:off x="756504" y="4377226"/>
                <a:ext cx="2935612" cy="483146"/>
              </a:xfrm>
              <a:prstGeom prst="rect">
                <a:avLst/>
              </a:prstGeom>
              <a:blipFill rotWithShape="1">
                <a:blip r:embed="rId4"/>
                <a:stretch>
                  <a:fillRect l="-7" t="-35" r="-447" b="17"/>
                </a:stretch>
              </a:blipFill>
            </p:spPr>
            <p:txBody>
              <a:bodyPr/>
              <a:lstStyle/>
              <a:p>
                <a:r>
                  <a:rPr lang="zh-CN" altLang="en-US">
                    <a:noFill/>
                  </a:rPr>
                  <a:t> </a:t>
                </a:r>
              </a:p>
            </p:txBody>
          </p:sp>
        </mc:Fallback>
      </mc:AlternateContent>
      <p:sp>
        <p:nvSpPr>
          <p:cNvPr id="37" name="Right Arrow 36"/>
          <p:cNvSpPr/>
          <p:nvPr/>
        </p:nvSpPr>
        <p:spPr>
          <a:xfrm>
            <a:off x="3982427" y="4531321"/>
            <a:ext cx="648072" cy="504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8" name="TextBox 37"/>
              <p:cNvSpPr txBox="1"/>
              <p:nvPr/>
            </p:nvSpPr>
            <p:spPr>
              <a:xfrm>
                <a:off x="4753835" y="4359759"/>
                <a:ext cx="2595582" cy="84997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𝑃</m:t>
                      </m:r>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𝐹</m:t>
                          </m:r>
                        </m:e>
                      </m:acc>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𝑑</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𝑟</m:t>
                              </m:r>
                            </m:e>
                          </m:acc>
                        </m:num>
                        <m:den>
                          <m:r>
                            <a:rPr lang="en-GB" sz="2800" b="0" i="1" smtClean="0">
                              <a:latin typeface="Cambria Math" panose="02040503050406030204" pitchFamily="18" charset="0"/>
                            </a:rPr>
                            <m:t>𝑑𝑡</m:t>
                          </m:r>
                        </m:den>
                      </m:f>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𝐹</m:t>
                          </m:r>
                        </m:e>
                      </m:acc>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𝑣</m:t>
                          </m:r>
                        </m:e>
                      </m:acc>
                    </m:oMath>
                  </m:oMathPara>
                </a14:m>
                <a:endParaRPr lang="en-US" sz="2800" dirty="0"/>
              </a:p>
            </p:txBody>
          </p:sp>
        </mc:Choice>
        <mc:Fallback>
          <p:sp>
            <p:nvSpPr>
              <p:cNvPr id="38" name="TextBox 37"/>
              <p:cNvSpPr txBox="1">
                <a:spLocks noRot="1" noChangeAspect="1" noMove="1" noResize="1" noEditPoints="1" noAdjustHandles="1" noChangeArrowheads="1" noChangeShapeType="1" noTextEdit="1"/>
              </p:cNvSpPr>
              <p:nvPr/>
            </p:nvSpPr>
            <p:spPr>
              <a:xfrm>
                <a:off x="4753835" y="4359759"/>
                <a:ext cx="2595582" cy="849976"/>
              </a:xfrm>
              <a:prstGeom prst="rect">
                <a:avLst/>
              </a:prstGeom>
              <a:blipFill rotWithShape="1">
                <a:blip r:embed="rId5"/>
                <a:stretch>
                  <a:fillRect l="-9" t="-57" r="-370" b="23"/>
                </a:stretch>
              </a:blipFill>
            </p:spPr>
            <p:txBody>
              <a:bodyPr/>
              <a:lstStyle/>
              <a:p>
                <a:r>
                  <a:rPr lang="zh-CN" altLang="en-US">
                    <a:noFill/>
                  </a:rPr>
                  <a:t> </a:t>
                </a:r>
              </a:p>
            </p:txBody>
          </p:sp>
        </mc:Fallback>
      </mc:AlternateContent>
      <p:sp>
        <p:nvSpPr>
          <p:cNvPr id="43" name="TextBox 42"/>
          <p:cNvSpPr txBox="1"/>
          <p:nvPr/>
        </p:nvSpPr>
        <p:spPr>
          <a:xfrm>
            <a:off x="595671" y="5270240"/>
            <a:ext cx="8628411" cy="646331"/>
          </a:xfrm>
          <a:prstGeom prst="rect">
            <a:avLst/>
          </a:prstGeom>
          <a:noFill/>
        </p:spPr>
        <p:txBody>
          <a:bodyPr wrap="square" rtlCol="0">
            <a:spAutoFit/>
          </a:bodyPr>
          <a:lstStyle/>
          <a:p>
            <a:r>
              <a:rPr lang="en-GB" dirty="0"/>
              <a:t>The power associated with a force acting on a particle is the </a:t>
            </a:r>
            <a:r>
              <a:rPr lang="en-GB" dirty="0">
                <a:solidFill>
                  <a:srgbClr val="FF0000"/>
                </a:solidFill>
              </a:rPr>
              <a:t>scalar</a:t>
            </a:r>
            <a:r>
              <a:rPr lang="en-GB" dirty="0"/>
              <a:t> product between the force and the velocity vector of the particle.</a:t>
            </a:r>
            <a:endParaRPr lang="en-US" dirty="0"/>
          </a:p>
        </p:txBody>
      </p:sp>
      <mc:AlternateContent xmlns:mc="http://schemas.openxmlformats.org/markup-compatibility/2006">
        <mc:Choice xmlns:a14="http://schemas.microsoft.com/office/drawing/2010/main" Requires="a14">
          <p:sp>
            <p:nvSpPr>
              <p:cNvPr id="44" name="TextBox 43"/>
              <p:cNvSpPr txBox="1"/>
              <p:nvPr/>
            </p:nvSpPr>
            <p:spPr>
              <a:xfrm>
                <a:off x="3489732" y="6026275"/>
                <a:ext cx="1361911" cy="48314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solidFill>
                            <a:schemeClr val="tx1"/>
                          </a:solidFill>
                          <a:latin typeface="Cambria Math" panose="02040503050406030204" pitchFamily="18" charset="0"/>
                        </a:rPr>
                        <m:t>𝑃</m:t>
                      </m:r>
                      <m:r>
                        <a:rPr lang="en-GB" sz="2800" b="0" i="1" smtClean="0">
                          <a:solidFill>
                            <a:schemeClr val="tx1"/>
                          </a:solidFill>
                          <a:latin typeface="Cambria Math" panose="02040503050406030204" pitchFamily="18" charset="0"/>
                        </a:rPr>
                        <m:t>=</m:t>
                      </m:r>
                      <m:acc>
                        <m:accPr>
                          <m:chr m:val="⃗"/>
                          <m:ctrlPr>
                            <a:rPr lang="en-GB" sz="2800" b="0" i="1" smtClean="0">
                              <a:solidFill>
                                <a:schemeClr val="tx1"/>
                              </a:solidFill>
                              <a:latin typeface="Cambria Math" panose="02040503050406030204" pitchFamily="18" charset="0"/>
                            </a:rPr>
                          </m:ctrlPr>
                        </m:accPr>
                        <m:e>
                          <m:r>
                            <a:rPr lang="en-GB" sz="2800" b="0" i="1" smtClean="0">
                              <a:solidFill>
                                <a:schemeClr val="tx1"/>
                              </a:solidFill>
                              <a:latin typeface="Cambria Math" panose="02040503050406030204" pitchFamily="18" charset="0"/>
                            </a:rPr>
                            <m:t>𝐹</m:t>
                          </m:r>
                        </m:e>
                      </m:acc>
                      <m:r>
                        <a:rPr lang="en-GB" sz="2800" b="0" i="1" smtClean="0">
                          <a:solidFill>
                            <a:schemeClr val="tx1"/>
                          </a:solidFill>
                          <a:latin typeface="Cambria Math" panose="02040503050406030204" pitchFamily="18" charset="0"/>
                        </a:rPr>
                        <m:t>.</m:t>
                      </m:r>
                      <m:acc>
                        <m:accPr>
                          <m:chr m:val="⃗"/>
                          <m:ctrlPr>
                            <a:rPr lang="en-GB" sz="2800" b="0" i="1" smtClean="0">
                              <a:solidFill>
                                <a:schemeClr val="tx1"/>
                              </a:solidFill>
                              <a:latin typeface="Cambria Math" panose="02040503050406030204" pitchFamily="18" charset="0"/>
                            </a:rPr>
                          </m:ctrlPr>
                        </m:accPr>
                        <m:e>
                          <m:r>
                            <a:rPr lang="en-GB" sz="2800" b="0" i="1" smtClean="0">
                              <a:solidFill>
                                <a:schemeClr val="tx1"/>
                              </a:solidFill>
                              <a:latin typeface="Cambria Math" panose="02040503050406030204" pitchFamily="18" charset="0"/>
                            </a:rPr>
                            <m:t>𝑣</m:t>
                          </m:r>
                        </m:e>
                      </m:acc>
                    </m:oMath>
                  </m:oMathPara>
                </a14:m>
                <a:endParaRPr lang="en-GB" sz="2800" b="0" i="1" dirty="0" smtClean="0">
                  <a:solidFill>
                    <a:schemeClr val="tx1"/>
                  </a:solidFill>
                  <a:latin typeface="Cambria Math" panose="02040503050406030204" pitchFamily="18" charset="0"/>
                  <a:cs typeface="Cambria Math" panose="02040503050406030204" pitchFamily="18" charset="0"/>
                </a:endParaRPr>
              </a:p>
            </p:txBody>
          </p:sp>
        </mc:Choice>
        <mc:Fallback>
          <p:sp>
            <p:nvSpPr>
              <p:cNvPr id="44" name="TextBox 43"/>
              <p:cNvSpPr txBox="1">
                <a:spLocks noRot="1" noChangeAspect="1" noMove="1" noResize="1" noEditPoints="1" noAdjustHandles="1" noChangeArrowheads="1" noChangeShapeType="1" noTextEdit="1"/>
              </p:cNvSpPr>
              <p:nvPr/>
            </p:nvSpPr>
            <p:spPr>
              <a:xfrm>
                <a:off x="3489732" y="6026275"/>
                <a:ext cx="1361911" cy="483146"/>
              </a:xfrm>
              <a:prstGeom prst="rect">
                <a:avLst/>
              </a:prstGeom>
              <a:blipFill rotWithShape="1">
                <a:blip r:embed="rId6"/>
                <a:stretch>
                  <a:fillRect l="-30" t="-26" r="-2313" b="7"/>
                </a:stretch>
              </a:blipFill>
            </p:spPr>
            <p:txBody>
              <a:bodyPr/>
              <a:lstStyle/>
              <a:p>
                <a:r>
                  <a:rPr lang="zh-CN" altLang="en-US">
                    <a:noFill/>
                  </a:rPr>
                  <a:t> </a:t>
                </a:r>
              </a:p>
            </p:txBody>
          </p:sp>
        </mc:Fallback>
      </mc:AlternateContent>
      <p:sp>
        <p:nvSpPr>
          <p:cNvPr id="45" name="TextBox 44"/>
          <p:cNvSpPr txBox="1"/>
          <p:nvPr/>
        </p:nvSpPr>
        <p:spPr>
          <a:xfrm>
            <a:off x="4055092" y="3111980"/>
            <a:ext cx="2935419" cy="369332"/>
          </a:xfrm>
          <a:prstGeom prst="rect">
            <a:avLst/>
          </a:prstGeom>
          <a:noFill/>
        </p:spPr>
        <p:txBody>
          <a:bodyPr wrap="none" rtlCol="0">
            <a:spAutoFit/>
          </a:bodyPr>
          <a:lstStyle/>
          <a:p>
            <a:r>
              <a:rPr lang="en-GB" dirty="0"/>
              <a:t>a force exerted on the particle</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69862"/>
            <a:ext cx="8229600" cy="1143000"/>
          </a:xfrm>
        </p:spPr>
        <p:txBody>
          <a:bodyPr/>
          <a:lstStyle/>
          <a:p>
            <a:r>
              <a:rPr lang="en-GB" dirty="0"/>
              <a:t>The average power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15" name="Straight Arrow Connector 14"/>
          <p:cNvCxnSpPr/>
          <p:nvPr/>
        </p:nvCxnSpPr>
        <p:spPr>
          <a:xfrm>
            <a:off x="2170664" y="2602739"/>
            <a:ext cx="1177200" cy="5382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p:cNvSpPr txBox="1"/>
              <p:nvPr/>
            </p:nvSpPr>
            <p:spPr>
              <a:xfrm>
                <a:off x="3500846" y="2959828"/>
                <a:ext cx="368691" cy="5523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𝐹</m:t>
                          </m:r>
                        </m:e>
                      </m:acc>
                    </m:oMath>
                  </m:oMathPara>
                </a14:m>
                <a:endParaRPr lang="en-US" sz="3200" dirty="0"/>
              </a:p>
            </p:txBody>
          </p:sp>
        </mc:Choice>
        <mc:Fallback>
          <p:sp>
            <p:nvSpPr>
              <p:cNvPr id="16" name="TextBox 15"/>
              <p:cNvSpPr txBox="1">
                <a:spLocks noRot="1" noChangeAspect="1" noMove="1" noResize="1" noEditPoints="1" noAdjustHandles="1" noChangeArrowheads="1" noChangeShapeType="1" noTextEdit="1"/>
              </p:cNvSpPr>
              <p:nvPr/>
            </p:nvSpPr>
            <p:spPr>
              <a:xfrm>
                <a:off x="3500846" y="2959828"/>
                <a:ext cx="368691" cy="552331"/>
              </a:xfrm>
              <a:prstGeom prst="rect">
                <a:avLst/>
              </a:prstGeom>
              <a:blipFill rotWithShape="1">
                <a:blip r:embed="rId1"/>
                <a:stretch>
                  <a:fillRect l="-25" t="-17" r="-14164" b="110"/>
                </a:stretch>
              </a:blipFill>
            </p:spPr>
            <p:txBody>
              <a:bodyPr/>
              <a:lstStyle/>
              <a:p>
                <a:r>
                  <a:rPr lang="zh-CN" altLang="en-US">
                    <a:noFill/>
                  </a:rPr>
                  <a:t> </a:t>
                </a:r>
              </a:p>
            </p:txBody>
          </p:sp>
        </mc:Fallback>
      </mc:AlternateContent>
      <p:sp>
        <p:nvSpPr>
          <p:cNvPr id="17" name="Freeform 16"/>
          <p:cNvSpPr/>
          <p:nvPr/>
        </p:nvSpPr>
        <p:spPr>
          <a:xfrm>
            <a:off x="561703" y="1240971"/>
            <a:ext cx="2939143" cy="1361930"/>
          </a:xfrm>
          <a:custGeom>
            <a:avLst/>
            <a:gdLst>
              <a:gd name="connsiteX0" fmla="*/ 0 w 2939143"/>
              <a:gd name="connsiteY0" fmla="*/ 627018 h 1361930"/>
              <a:gd name="connsiteX1" fmla="*/ 1606731 w 2939143"/>
              <a:gd name="connsiteY1" fmla="*/ 1345475 h 1361930"/>
              <a:gd name="connsiteX2" fmla="*/ 2939143 w 2939143"/>
              <a:gd name="connsiteY2" fmla="*/ 0 h 1361930"/>
              <a:gd name="connsiteX3" fmla="*/ 2939143 w 2939143"/>
              <a:gd name="connsiteY3" fmla="*/ 0 h 1361930"/>
            </a:gdLst>
            <a:ahLst/>
            <a:cxnLst>
              <a:cxn ang="0">
                <a:pos x="connsiteX0" y="connsiteY0"/>
              </a:cxn>
              <a:cxn ang="0">
                <a:pos x="connsiteX1" y="connsiteY1"/>
              </a:cxn>
              <a:cxn ang="0">
                <a:pos x="connsiteX2" y="connsiteY2"/>
              </a:cxn>
              <a:cxn ang="0">
                <a:pos x="connsiteX3" y="connsiteY3"/>
              </a:cxn>
            </a:cxnLst>
            <a:rect l="l" t="t" r="r" b="b"/>
            <a:pathLst>
              <a:path w="2939143" h="1361930">
                <a:moveTo>
                  <a:pt x="0" y="627018"/>
                </a:moveTo>
                <a:cubicBezTo>
                  <a:pt x="558437" y="1038498"/>
                  <a:pt x="1116874" y="1449978"/>
                  <a:pt x="1606731" y="1345475"/>
                </a:cubicBezTo>
                <a:cubicBezTo>
                  <a:pt x="2096588" y="1240972"/>
                  <a:pt x="2939143" y="0"/>
                  <a:pt x="2939143" y="0"/>
                </a:cubicBezTo>
                <a:lnTo>
                  <a:pt x="2939143"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040221" y="2473370"/>
            <a:ext cx="260885" cy="258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491292" y="2709627"/>
            <a:ext cx="877163" cy="369332"/>
          </a:xfrm>
          <a:prstGeom prst="rect">
            <a:avLst/>
          </a:prstGeom>
          <a:noFill/>
        </p:spPr>
        <p:txBody>
          <a:bodyPr wrap="none" rtlCol="0">
            <a:spAutoFit/>
          </a:bodyPr>
          <a:lstStyle/>
          <a:p>
            <a:r>
              <a:rPr lang="en-GB" dirty="0"/>
              <a:t>particle</a:t>
            </a:r>
            <a:endParaRPr lang="en-US" dirty="0"/>
          </a:p>
        </p:txBody>
      </p:sp>
      <p:sp>
        <p:nvSpPr>
          <p:cNvPr id="45" name="TextBox 44"/>
          <p:cNvSpPr txBox="1"/>
          <p:nvPr/>
        </p:nvSpPr>
        <p:spPr>
          <a:xfrm>
            <a:off x="4055092" y="3111980"/>
            <a:ext cx="2935419" cy="369332"/>
          </a:xfrm>
          <a:prstGeom prst="rect">
            <a:avLst/>
          </a:prstGeom>
          <a:noFill/>
        </p:spPr>
        <p:txBody>
          <a:bodyPr wrap="none" rtlCol="0">
            <a:spAutoFit/>
          </a:bodyPr>
          <a:lstStyle/>
          <a:p>
            <a:r>
              <a:rPr lang="en-GB" dirty="0"/>
              <a:t>a force exerted on the particle</a:t>
            </a:r>
            <a:endParaRPr lang="en-US" dirty="0"/>
          </a:p>
        </p:txBody>
      </p:sp>
      <p:sp>
        <p:nvSpPr>
          <p:cNvPr id="23" name="Oval 22"/>
          <p:cNvSpPr/>
          <p:nvPr/>
        </p:nvSpPr>
        <p:spPr>
          <a:xfrm>
            <a:off x="683568" y="1988840"/>
            <a:ext cx="260885" cy="258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086979" y="1412776"/>
            <a:ext cx="260885" cy="258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TextBox 2"/>
              <p:cNvSpPr txBox="1"/>
              <p:nvPr/>
            </p:nvSpPr>
            <p:spPr>
              <a:xfrm>
                <a:off x="683568" y="1391941"/>
                <a:ext cx="1379824" cy="646331"/>
              </a:xfrm>
              <a:prstGeom prst="rect">
                <a:avLst/>
              </a:prstGeom>
              <a:noFill/>
            </p:spPr>
            <p:txBody>
              <a:bodyPr wrap="square" rtlCol="0">
                <a:spAutoFit/>
              </a:bodyPr>
              <a:lstStyle/>
              <a:p>
                <a:r>
                  <a:rPr lang="en-GB" dirty="0"/>
                  <a:t>Particle at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oMath>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683568" y="1391941"/>
                <a:ext cx="1379824" cy="646331"/>
              </a:xfrm>
              <a:prstGeom prst="rect">
                <a:avLst/>
              </a:prstGeom>
              <a:blipFill rotWithShape="1">
                <a:blip r:embed="rId2"/>
                <a:stretch>
                  <a:fillRect l="-22" t="-3" r="20" b="8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3419872" y="1196752"/>
                <a:ext cx="3312716" cy="369332"/>
              </a:xfrm>
              <a:prstGeom prst="rect">
                <a:avLst/>
              </a:prstGeom>
              <a:noFill/>
            </p:spPr>
            <p:txBody>
              <a:bodyPr wrap="square" rtlCol="0">
                <a:spAutoFit/>
              </a:bodyPr>
              <a:lstStyle/>
              <a:p>
                <a:r>
                  <a:rPr lang="en-GB" dirty="0"/>
                  <a:t>Particle at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m:t>
                    </m:r>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oMath>
                </a14:m>
                <a:endParaRPr lang="en-US" dirty="0"/>
              </a:p>
            </p:txBody>
          </p:sp>
        </mc:Choice>
        <mc:Fallback>
          <p:sp>
            <p:nvSpPr>
              <p:cNvPr id="28" name="TextBox 27"/>
              <p:cNvSpPr txBox="1">
                <a:spLocks noRot="1" noChangeAspect="1" noMove="1" noResize="1" noEditPoints="1" noAdjustHandles="1" noChangeArrowheads="1" noChangeShapeType="1" noTextEdit="1"/>
              </p:cNvSpPr>
              <p:nvPr/>
            </p:nvSpPr>
            <p:spPr>
              <a:xfrm>
                <a:off x="3419872" y="1196752"/>
                <a:ext cx="3312716" cy="369332"/>
              </a:xfrm>
              <a:prstGeom prst="rect">
                <a:avLst/>
              </a:prstGeom>
              <a:blipFill rotWithShape="1">
                <a:blip r:embed="rId3"/>
                <a:stretch>
                  <a:fillRect l="-12" t="-112" r="10" b="47"/>
                </a:stretch>
              </a:blipFill>
            </p:spPr>
            <p:txBody>
              <a:bodyPr/>
              <a:lstStyle/>
              <a:p>
                <a:r>
                  <a:rPr lang="zh-CN" altLang="en-US">
                    <a:noFill/>
                  </a:rPr>
                  <a:t> </a:t>
                </a:r>
              </a:p>
            </p:txBody>
          </p:sp>
        </mc:Fallback>
      </mc:AlternateContent>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69862"/>
            <a:ext cx="8229600" cy="1143000"/>
          </a:xfrm>
        </p:spPr>
        <p:txBody>
          <a:bodyPr/>
          <a:lstStyle/>
          <a:p>
            <a:r>
              <a:rPr lang="en-GB" dirty="0"/>
              <a:t>The average power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15" name="Straight Arrow Connector 14"/>
          <p:cNvCxnSpPr/>
          <p:nvPr/>
        </p:nvCxnSpPr>
        <p:spPr>
          <a:xfrm>
            <a:off x="2170664" y="2602739"/>
            <a:ext cx="1177200" cy="5382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p:cNvSpPr txBox="1"/>
              <p:nvPr/>
            </p:nvSpPr>
            <p:spPr>
              <a:xfrm>
                <a:off x="3500846" y="2959828"/>
                <a:ext cx="368691" cy="5523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𝐹</m:t>
                          </m:r>
                        </m:e>
                      </m:acc>
                    </m:oMath>
                  </m:oMathPara>
                </a14:m>
                <a:endParaRPr lang="en-US" sz="3200" dirty="0"/>
              </a:p>
            </p:txBody>
          </p:sp>
        </mc:Choice>
        <mc:Fallback>
          <p:sp>
            <p:nvSpPr>
              <p:cNvPr id="16" name="TextBox 15"/>
              <p:cNvSpPr txBox="1">
                <a:spLocks noRot="1" noChangeAspect="1" noMove="1" noResize="1" noEditPoints="1" noAdjustHandles="1" noChangeArrowheads="1" noChangeShapeType="1" noTextEdit="1"/>
              </p:cNvSpPr>
              <p:nvPr/>
            </p:nvSpPr>
            <p:spPr>
              <a:xfrm>
                <a:off x="3500846" y="2959828"/>
                <a:ext cx="368691" cy="552331"/>
              </a:xfrm>
              <a:prstGeom prst="rect">
                <a:avLst/>
              </a:prstGeom>
              <a:blipFill rotWithShape="1">
                <a:blip r:embed="rId1"/>
                <a:stretch>
                  <a:fillRect l="-25" t="-17" r="-14164" b="110"/>
                </a:stretch>
              </a:blipFill>
            </p:spPr>
            <p:txBody>
              <a:bodyPr/>
              <a:lstStyle/>
              <a:p>
                <a:r>
                  <a:rPr lang="zh-CN" altLang="en-US">
                    <a:noFill/>
                  </a:rPr>
                  <a:t> </a:t>
                </a:r>
              </a:p>
            </p:txBody>
          </p:sp>
        </mc:Fallback>
      </mc:AlternateContent>
      <p:sp>
        <p:nvSpPr>
          <p:cNvPr id="17" name="Freeform 16"/>
          <p:cNvSpPr/>
          <p:nvPr/>
        </p:nvSpPr>
        <p:spPr>
          <a:xfrm>
            <a:off x="561703" y="1240971"/>
            <a:ext cx="2939143" cy="1361930"/>
          </a:xfrm>
          <a:custGeom>
            <a:avLst/>
            <a:gdLst>
              <a:gd name="connsiteX0" fmla="*/ 0 w 2939143"/>
              <a:gd name="connsiteY0" fmla="*/ 627018 h 1361930"/>
              <a:gd name="connsiteX1" fmla="*/ 1606731 w 2939143"/>
              <a:gd name="connsiteY1" fmla="*/ 1345475 h 1361930"/>
              <a:gd name="connsiteX2" fmla="*/ 2939143 w 2939143"/>
              <a:gd name="connsiteY2" fmla="*/ 0 h 1361930"/>
              <a:gd name="connsiteX3" fmla="*/ 2939143 w 2939143"/>
              <a:gd name="connsiteY3" fmla="*/ 0 h 1361930"/>
            </a:gdLst>
            <a:ahLst/>
            <a:cxnLst>
              <a:cxn ang="0">
                <a:pos x="connsiteX0" y="connsiteY0"/>
              </a:cxn>
              <a:cxn ang="0">
                <a:pos x="connsiteX1" y="connsiteY1"/>
              </a:cxn>
              <a:cxn ang="0">
                <a:pos x="connsiteX2" y="connsiteY2"/>
              </a:cxn>
              <a:cxn ang="0">
                <a:pos x="connsiteX3" y="connsiteY3"/>
              </a:cxn>
            </a:cxnLst>
            <a:rect l="l" t="t" r="r" b="b"/>
            <a:pathLst>
              <a:path w="2939143" h="1361930">
                <a:moveTo>
                  <a:pt x="0" y="627018"/>
                </a:moveTo>
                <a:cubicBezTo>
                  <a:pt x="558437" y="1038498"/>
                  <a:pt x="1116874" y="1449978"/>
                  <a:pt x="1606731" y="1345475"/>
                </a:cubicBezTo>
                <a:cubicBezTo>
                  <a:pt x="2096588" y="1240972"/>
                  <a:pt x="2939143" y="0"/>
                  <a:pt x="2939143" y="0"/>
                </a:cubicBezTo>
                <a:lnTo>
                  <a:pt x="2939143"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040221" y="2473370"/>
            <a:ext cx="260885" cy="258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491292" y="2709627"/>
            <a:ext cx="877163" cy="369332"/>
          </a:xfrm>
          <a:prstGeom prst="rect">
            <a:avLst/>
          </a:prstGeom>
          <a:noFill/>
        </p:spPr>
        <p:txBody>
          <a:bodyPr wrap="none" rtlCol="0">
            <a:spAutoFit/>
          </a:bodyPr>
          <a:lstStyle/>
          <a:p>
            <a:r>
              <a:rPr lang="en-GB" dirty="0"/>
              <a:t>particle</a:t>
            </a:r>
            <a:endParaRPr lang="en-US" dirty="0"/>
          </a:p>
        </p:txBody>
      </p:sp>
      <p:sp>
        <p:nvSpPr>
          <p:cNvPr id="45" name="TextBox 44"/>
          <p:cNvSpPr txBox="1"/>
          <p:nvPr/>
        </p:nvSpPr>
        <p:spPr>
          <a:xfrm>
            <a:off x="4055092" y="3111980"/>
            <a:ext cx="2935419" cy="369332"/>
          </a:xfrm>
          <a:prstGeom prst="rect">
            <a:avLst/>
          </a:prstGeom>
          <a:noFill/>
        </p:spPr>
        <p:txBody>
          <a:bodyPr wrap="none" rtlCol="0">
            <a:spAutoFit/>
          </a:bodyPr>
          <a:lstStyle/>
          <a:p>
            <a:r>
              <a:rPr lang="en-GB" dirty="0"/>
              <a:t>a force exerted on the particle</a:t>
            </a:r>
            <a:endParaRPr lang="en-US" dirty="0"/>
          </a:p>
        </p:txBody>
      </p:sp>
      <p:sp>
        <p:nvSpPr>
          <p:cNvPr id="23" name="Oval 22"/>
          <p:cNvSpPr/>
          <p:nvPr/>
        </p:nvSpPr>
        <p:spPr>
          <a:xfrm>
            <a:off x="683568" y="1988840"/>
            <a:ext cx="260885" cy="258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086979" y="1412776"/>
            <a:ext cx="260885" cy="258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TextBox 2"/>
              <p:cNvSpPr txBox="1"/>
              <p:nvPr/>
            </p:nvSpPr>
            <p:spPr>
              <a:xfrm>
                <a:off x="683568" y="1391941"/>
                <a:ext cx="1379824" cy="646331"/>
              </a:xfrm>
              <a:prstGeom prst="rect">
                <a:avLst/>
              </a:prstGeom>
              <a:noFill/>
            </p:spPr>
            <p:txBody>
              <a:bodyPr wrap="square" rtlCol="0">
                <a:spAutoFit/>
              </a:bodyPr>
              <a:lstStyle/>
              <a:p>
                <a:r>
                  <a:rPr lang="en-GB" dirty="0"/>
                  <a:t>Particle at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oMath>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683568" y="1391941"/>
                <a:ext cx="1379824" cy="646331"/>
              </a:xfrm>
              <a:prstGeom prst="rect">
                <a:avLst/>
              </a:prstGeom>
              <a:blipFill rotWithShape="1">
                <a:blip r:embed="rId2"/>
                <a:stretch>
                  <a:fillRect l="-22" t="-3" r="20" b="8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3419872" y="1196752"/>
                <a:ext cx="3312716" cy="369332"/>
              </a:xfrm>
              <a:prstGeom prst="rect">
                <a:avLst/>
              </a:prstGeom>
              <a:noFill/>
            </p:spPr>
            <p:txBody>
              <a:bodyPr wrap="square" rtlCol="0">
                <a:spAutoFit/>
              </a:bodyPr>
              <a:lstStyle/>
              <a:p>
                <a:r>
                  <a:rPr lang="en-GB" dirty="0"/>
                  <a:t>Particle at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m:t>
                    </m:r>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oMath>
                </a14:m>
                <a:endParaRPr lang="en-US" dirty="0"/>
              </a:p>
            </p:txBody>
          </p:sp>
        </mc:Choice>
        <mc:Fallback>
          <p:sp>
            <p:nvSpPr>
              <p:cNvPr id="28" name="TextBox 27"/>
              <p:cNvSpPr txBox="1">
                <a:spLocks noRot="1" noChangeAspect="1" noMove="1" noResize="1" noEditPoints="1" noAdjustHandles="1" noChangeArrowheads="1" noChangeShapeType="1" noTextEdit="1"/>
              </p:cNvSpPr>
              <p:nvPr/>
            </p:nvSpPr>
            <p:spPr>
              <a:xfrm>
                <a:off x="3419872" y="1196752"/>
                <a:ext cx="3312716" cy="369332"/>
              </a:xfrm>
              <a:prstGeom prst="rect">
                <a:avLst/>
              </a:prstGeom>
              <a:blipFill rotWithShape="1">
                <a:blip r:embed="rId3"/>
                <a:stretch>
                  <a:fillRect l="-12" t="-112" r="10" b="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458579" y="3812735"/>
                <a:ext cx="6346866" cy="402931"/>
              </a:xfrm>
              <a:prstGeom prst="rect">
                <a:avLst/>
              </a:prstGeom>
              <a:noFill/>
            </p:spPr>
            <p:txBody>
              <a:bodyPr wrap="none" rtlCol="0">
                <a:spAutoFit/>
              </a:bodyPr>
              <a:lstStyle/>
              <a:p>
                <a:r>
                  <a:rPr lang="en-GB" dirty="0"/>
                  <a:t>The average power done by the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𝐹</m:t>
                        </m:r>
                      </m:e>
                    </m:acc>
                  </m:oMath>
                </a14:m>
                <a:r>
                  <a:rPr lang="en-US" dirty="0"/>
                  <a:t> during time interval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oMath>
                </a14:m>
                <a:r>
                  <a:rPr lang="en-US" dirty="0"/>
                  <a:t> is: </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458579" y="3812735"/>
                <a:ext cx="6346866" cy="402931"/>
              </a:xfrm>
              <a:prstGeom prst="rect">
                <a:avLst/>
              </a:prstGeom>
              <a:blipFill rotWithShape="1">
                <a:blip r:embed="rId4"/>
                <a:stretch>
                  <a:fillRect l="-2" t="-48" r="2" b="1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3129470" y="4409865"/>
                <a:ext cx="1397690" cy="80381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𝑃</m:t>
                          </m:r>
                        </m:e>
                        <m:sub>
                          <m:r>
                            <a:rPr lang="en-GB" sz="2800" b="0" i="1" smtClean="0">
                              <a:latin typeface="Cambria Math" panose="02040503050406030204" pitchFamily="18" charset="0"/>
                            </a:rPr>
                            <m:t>𝑎𝑣</m:t>
                          </m:r>
                        </m:sub>
                      </m:sSub>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𝑊</m:t>
                          </m:r>
                        </m:num>
                        <m:den>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𝑡</m:t>
                          </m:r>
                        </m:den>
                      </m:f>
                    </m:oMath>
                  </m:oMathPara>
                </a14:m>
                <a:endParaRPr lang="en-US" sz="2800" dirty="0"/>
              </a:p>
            </p:txBody>
          </p:sp>
        </mc:Choice>
        <mc:Fallback>
          <p:sp>
            <p:nvSpPr>
              <p:cNvPr id="29" name="TextBox 28"/>
              <p:cNvSpPr txBox="1">
                <a:spLocks noRot="1" noChangeAspect="1" noMove="1" noResize="1" noEditPoints="1" noAdjustHandles="1" noChangeArrowheads="1" noChangeShapeType="1" noTextEdit="1"/>
              </p:cNvSpPr>
              <p:nvPr/>
            </p:nvSpPr>
            <p:spPr>
              <a:xfrm>
                <a:off x="3129470" y="4409865"/>
                <a:ext cx="1397690" cy="803810"/>
              </a:xfrm>
              <a:prstGeom prst="rect">
                <a:avLst/>
              </a:prstGeom>
              <a:blipFill rotWithShape="1">
                <a:blip r:embed="rId5"/>
                <a:stretch>
                  <a:fillRect l="-14" t="-53" r="-5434" b="40"/>
                </a:stretch>
              </a:blipFill>
            </p:spPr>
            <p:txBody>
              <a:bodyPr/>
              <a:lstStyle/>
              <a:p>
                <a:r>
                  <a:rPr lang="zh-CN" altLang="en-US">
                    <a:noFill/>
                  </a:rPr>
                  <a:t> </a:t>
                </a:r>
              </a:p>
            </p:txBody>
          </p:sp>
        </mc:Fallback>
      </mc:AlternateContent>
      <p:cxnSp>
        <p:nvCxnSpPr>
          <p:cNvPr id="7" name="Straight Arrow Connector 6"/>
          <p:cNvCxnSpPr/>
          <p:nvPr/>
        </p:nvCxnSpPr>
        <p:spPr>
          <a:xfrm flipH="1">
            <a:off x="4535996" y="4581128"/>
            <a:ext cx="64807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p:cNvSpPr txBox="1"/>
              <p:nvPr/>
            </p:nvSpPr>
            <p:spPr>
              <a:xfrm flipH="1">
                <a:off x="5337798" y="4409865"/>
                <a:ext cx="3338657" cy="369332"/>
              </a:xfrm>
              <a:prstGeom prst="rect">
                <a:avLst/>
              </a:prstGeom>
              <a:noFill/>
            </p:spPr>
            <p:txBody>
              <a:bodyPr wrap="square" rtlCol="0">
                <a:spAutoFit/>
              </a:bodyPr>
              <a:lstStyle/>
              <a:p>
                <a:r>
                  <a:rPr lang="en-GB" dirty="0"/>
                  <a:t>work done by the force during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oMath>
                </a14:m>
                <a:r>
                  <a:rPr lang="en-GB" dirty="0"/>
                  <a:t> </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flipH="1">
                <a:off x="5337798" y="4409865"/>
                <a:ext cx="3338657" cy="369332"/>
              </a:xfrm>
              <a:prstGeom prst="rect">
                <a:avLst/>
              </a:prstGeom>
              <a:blipFill rotWithShape="1">
                <a:blip r:embed="rId6"/>
                <a:stretch>
                  <a:fillRect l="-19" t="-115" r="13" b="51"/>
                </a:stretch>
              </a:blipFill>
            </p:spPr>
            <p:txBody>
              <a:bodyPr/>
              <a:lstStyle/>
              <a:p>
                <a:r>
                  <a:rPr lang="zh-CN" altLang="en-US">
                    <a:noFill/>
                  </a:rPr>
                  <a:t> </a:t>
                </a:r>
              </a:p>
            </p:txBody>
          </p:sp>
        </mc:Fallback>
      </mc:AlternateContent>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69862"/>
            <a:ext cx="8229600" cy="1143000"/>
          </a:xfrm>
        </p:spPr>
        <p:txBody>
          <a:bodyPr/>
          <a:lstStyle/>
          <a:p>
            <a:r>
              <a:rPr lang="en-GB" dirty="0"/>
              <a:t>The average power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15" name="Straight Arrow Connector 14"/>
          <p:cNvCxnSpPr/>
          <p:nvPr/>
        </p:nvCxnSpPr>
        <p:spPr>
          <a:xfrm>
            <a:off x="2170664" y="2602739"/>
            <a:ext cx="1177200" cy="5382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p:cNvSpPr txBox="1"/>
              <p:nvPr/>
            </p:nvSpPr>
            <p:spPr>
              <a:xfrm>
                <a:off x="3500846" y="2959828"/>
                <a:ext cx="368691" cy="5523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𝐹</m:t>
                          </m:r>
                        </m:e>
                      </m:acc>
                    </m:oMath>
                  </m:oMathPara>
                </a14:m>
                <a:endParaRPr lang="en-US" sz="3200" dirty="0"/>
              </a:p>
            </p:txBody>
          </p:sp>
        </mc:Choice>
        <mc:Fallback>
          <p:sp>
            <p:nvSpPr>
              <p:cNvPr id="16" name="TextBox 15"/>
              <p:cNvSpPr txBox="1">
                <a:spLocks noRot="1" noChangeAspect="1" noMove="1" noResize="1" noEditPoints="1" noAdjustHandles="1" noChangeArrowheads="1" noChangeShapeType="1" noTextEdit="1"/>
              </p:cNvSpPr>
              <p:nvPr/>
            </p:nvSpPr>
            <p:spPr>
              <a:xfrm>
                <a:off x="3500846" y="2959828"/>
                <a:ext cx="368691" cy="552331"/>
              </a:xfrm>
              <a:prstGeom prst="rect">
                <a:avLst/>
              </a:prstGeom>
              <a:blipFill rotWithShape="1">
                <a:blip r:embed="rId1"/>
                <a:stretch>
                  <a:fillRect l="-25" t="-17" r="-14164" b="110"/>
                </a:stretch>
              </a:blipFill>
            </p:spPr>
            <p:txBody>
              <a:bodyPr/>
              <a:lstStyle/>
              <a:p>
                <a:r>
                  <a:rPr lang="zh-CN" altLang="en-US">
                    <a:noFill/>
                  </a:rPr>
                  <a:t> </a:t>
                </a:r>
              </a:p>
            </p:txBody>
          </p:sp>
        </mc:Fallback>
      </mc:AlternateContent>
      <p:sp>
        <p:nvSpPr>
          <p:cNvPr id="17" name="Freeform 16"/>
          <p:cNvSpPr/>
          <p:nvPr/>
        </p:nvSpPr>
        <p:spPr>
          <a:xfrm>
            <a:off x="561703" y="1240971"/>
            <a:ext cx="2939143" cy="1361930"/>
          </a:xfrm>
          <a:custGeom>
            <a:avLst/>
            <a:gdLst>
              <a:gd name="connsiteX0" fmla="*/ 0 w 2939143"/>
              <a:gd name="connsiteY0" fmla="*/ 627018 h 1361930"/>
              <a:gd name="connsiteX1" fmla="*/ 1606731 w 2939143"/>
              <a:gd name="connsiteY1" fmla="*/ 1345475 h 1361930"/>
              <a:gd name="connsiteX2" fmla="*/ 2939143 w 2939143"/>
              <a:gd name="connsiteY2" fmla="*/ 0 h 1361930"/>
              <a:gd name="connsiteX3" fmla="*/ 2939143 w 2939143"/>
              <a:gd name="connsiteY3" fmla="*/ 0 h 1361930"/>
            </a:gdLst>
            <a:ahLst/>
            <a:cxnLst>
              <a:cxn ang="0">
                <a:pos x="connsiteX0" y="connsiteY0"/>
              </a:cxn>
              <a:cxn ang="0">
                <a:pos x="connsiteX1" y="connsiteY1"/>
              </a:cxn>
              <a:cxn ang="0">
                <a:pos x="connsiteX2" y="connsiteY2"/>
              </a:cxn>
              <a:cxn ang="0">
                <a:pos x="connsiteX3" y="connsiteY3"/>
              </a:cxn>
            </a:cxnLst>
            <a:rect l="l" t="t" r="r" b="b"/>
            <a:pathLst>
              <a:path w="2939143" h="1361930">
                <a:moveTo>
                  <a:pt x="0" y="627018"/>
                </a:moveTo>
                <a:cubicBezTo>
                  <a:pt x="558437" y="1038498"/>
                  <a:pt x="1116874" y="1449978"/>
                  <a:pt x="1606731" y="1345475"/>
                </a:cubicBezTo>
                <a:cubicBezTo>
                  <a:pt x="2096588" y="1240972"/>
                  <a:pt x="2939143" y="0"/>
                  <a:pt x="2939143" y="0"/>
                </a:cubicBezTo>
                <a:lnTo>
                  <a:pt x="2939143"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040221" y="2473370"/>
            <a:ext cx="260885" cy="258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491292" y="2709627"/>
            <a:ext cx="877163" cy="369332"/>
          </a:xfrm>
          <a:prstGeom prst="rect">
            <a:avLst/>
          </a:prstGeom>
          <a:noFill/>
        </p:spPr>
        <p:txBody>
          <a:bodyPr wrap="none" rtlCol="0">
            <a:spAutoFit/>
          </a:bodyPr>
          <a:lstStyle/>
          <a:p>
            <a:r>
              <a:rPr lang="en-GB" dirty="0"/>
              <a:t>particle</a:t>
            </a:r>
            <a:endParaRPr lang="en-US" dirty="0"/>
          </a:p>
        </p:txBody>
      </p:sp>
      <p:sp>
        <p:nvSpPr>
          <p:cNvPr id="45" name="TextBox 44"/>
          <p:cNvSpPr txBox="1"/>
          <p:nvPr/>
        </p:nvSpPr>
        <p:spPr>
          <a:xfrm>
            <a:off x="4055092" y="3111980"/>
            <a:ext cx="2935419" cy="369332"/>
          </a:xfrm>
          <a:prstGeom prst="rect">
            <a:avLst/>
          </a:prstGeom>
          <a:noFill/>
        </p:spPr>
        <p:txBody>
          <a:bodyPr wrap="none" rtlCol="0">
            <a:spAutoFit/>
          </a:bodyPr>
          <a:lstStyle/>
          <a:p>
            <a:r>
              <a:rPr lang="en-GB" dirty="0"/>
              <a:t>a force exerted on the particle</a:t>
            </a:r>
            <a:endParaRPr lang="en-US" dirty="0"/>
          </a:p>
        </p:txBody>
      </p:sp>
      <p:sp>
        <p:nvSpPr>
          <p:cNvPr id="23" name="Oval 22"/>
          <p:cNvSpPr/>
          <p:nvPr/>
        </p:nvSpPr>
        <p:spPr>
          <a:xfrm>
            <a:off x="683568" y="1988840"/>
            <a:ext cx="260885" cy="258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086979" y="1412776"/>
            <a:ext cx="260885" cy="258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TextBox 2"/>
              <p:cNvSpPr txBox="1"/>
              <p:nvPr/>
            </p:nvSpPr>
            <p:spPr>
              <a:xfrm>
                <a:off x="683568" y="1391941"/>
                <a:ext cx="1379824" cy="646331"/>
              </a:xfrm>
              <a:prstGeom prst="rect">
                <a:avLst/>
              </a:prstGeom>
              <a:noFill/>
            </p:spPr>
            <p:txBody>
              <a:bodyPr wrap="square" rtlCol="0">
                <a:spAutoFit/>
              </a:bodyPr>
              <a:lstStyle/>
              <a:p>
                <a:r>
                  <a:rPr lang="en-GB" dirty="0"/>
                  <a:t>Particle at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oMath>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683568" y="1391941"/>
                <a:ext cx="1379824" cy="646331"/>
              </a:xfrm>
              <a:prstGeom prst="rect">
                <a:avLst/>
              </a:prstGeom>
              <a:blipFill rotWithShape="1">
                <a:blip r:embed="rId2"/>
                <a:stretch>
                  <a:fillRect l="-22" t="-3" r="20" b="8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3419872" y="1196752"/>
                <a:ext cx="3312716" cy="369332"/>
              </a:xfrm>
              <a:prstGeom prst="rect">
                <a:avLst/>
              </a:prstGeom>
              <a:noFill/>
            </p:spPr>
            <p:txBody>
              <a:bodyPr wrap="square" rtlCol="0">
                <a:spAutoFit/>
              </a:bodyPr>
              <a:lstStyle/>
              <a:p>
                <a:r>
                  <a:rPr lang="en-GB" dirty="0"/>
                  <a:t>Particle at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m:t>
                    </m:r>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oMath>
                </a14:m>
                <a:endParaRPr lang="en-US" dirty="0"/>
              </a:p>
            </p:txBody>
          </p:sp>
        </mc:Choice>
        <mc:Fallback>
          <p:sp>
            <p:nvSpPr>
              <p:cNvPr id="28" name="TextBox 27"/>
              <p:cNvSpPr txBox="1">
                <a:spLocks noRot="1" noChangeAspect="1" noMove="1" noResize="1" noEditPoints="1" noAdjustHandles="1" noChangeArrowheads="1" noChangeShapeType="1" noTextEdit="1"/>
              </p:cNvSpPr>
              <p:nvPr/>
            </p:nvSpPr>
            <p:spPr>
              <a:xfrm>
                <a:off x="3419872" y="1196752"/>
                <a:ext cx="3312716" cy="369332"/>
              </a:xfrm>
              <a:prstGeom prst="rect">
                <a:avLst/>
              </a:prstGeom>
              <a:blipFill rotWithShape="1">
                <a:blip r:embed="rId3"/>
                <a:stretch>
                  <a:fillRect l="-12" t="-112" r="10" b="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458579" y="3812735"/>
                <a:ext cx="6346866" cy="402931"/>
              </a:xfrm>
              <a:prstGeom prst="rect">
                <a:avLst/>
              </a:prstGeom>
              <a:noFill/>
            </p:spPr>
            <p:txBody>
              <a:bodyPr wrap="none" rtlCol="0">
                <a:spAutoFit/>
              </a:bodyPr>
              <a:lstStyle/>
              <a:p>
                <a:r>
                  <a:rPr lang="en-GB" dirty="0"/>
                  <a:t>The average power done by the force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𝐹</m:t>
                        </m:r>
                      </m:e>
                    </m:acc>
                  </m:oMath>
                </a14:m>
                <a:r>
                  <a:rPr lang="en-US" dirty="0"/>
                  <a:t> during time interval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oMath>
                </a14:m>
                <a:r>
                  <a:rPr lang="en-US" dirty="0"/>
                  <a:t> is: </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458579" y="3812735"/>
                <a:ext cx="6346866" cy="402931"/>
              </a:xfrm>
              <a:prstGeom prst="rect">
                <a:avLst/>
              </a:prstGeom>
              <a:blipFill rotWithShape="1">
                <a:blip r:embed="rId4"/>
                <a:stretch>
                  <a:fillRect l="-2" t="-48" r="2" b="1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3129470" y="4409865"/>
                <a:ext cx="1397690" cy="80381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𝑃</m:t>
                          </m:r>
                        </m:e>
                        <m:sub>
                          <m:r>
                            <a:rPr lang="en-GB" sz="2800" b="0" i="1" smtClean="0">
                              <a:latin typeface="Cambria Math" panose="02040503050406030204" pitchFamily="18" charset="0"/>
                            </a:rPr>
                            <m:t>𝑎𝑣</m:t>
                          </m:r>
                        </m:sub>
                      </m:sSub>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𝑊</m:t>
                          </m:r>
                        </m:num>
                        <m:den>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𝑡</m:t>
                          </m:r>
                        </m:den>
                      </m:f>
                    </m:oMath>
                  </m:oMathPara>
                </a14:m>
                <a:endParaRPr lang="en-US" sz="2800" dirty="0"/>
              </a:p>
            </p:txBody>
          </p:sp>
        </mc:Choice>
        <mc:Fallback>
          <p:sp>
            <p:nvSpPr>
              <p:cNvPr id="29" name="TextBox 28"/>
              <p:cNvSpPr txBox="1">
                <a:spLocks noRot="1" noChangeAspect="1" noMove="1" noResize="1" noEditPoints="1" noAdjustHandles="1" noChangeArrowheads="1" noChangeShapeType="1" noTextEdit="1"/>
              </p:cNvSpPr>
              <p:nvPr/>
            </p:nvSpPr>
            <p:spPr>
              <a:xfrm>
                <a:off x="3129470" y="4409865"/>
                <a:ext cx="1397690" cy="803810"/>
              </a:xfrm>
              <a:prstGeom prst="rect">
                <a:avLst/>
              </a:prstGeom>
              <a:blipFill rotWithShape="1">
                <a:blip r:embed="rId5"/>
                <a:stretch>
                  <a:fillRect l="-14" t="-53" r="-5434" b="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683568" y="5918556"/>
                <a:ext cx="7965469" cy="652936"/>
              </a:xfrm>
              <a:prstGeom prst="rect">
                <a:avLst/>
              </a:prstGeom>
              <a:noFill/>
            </p:spPr>
            <p:txBody>
              <a:bodyPr wrap="square" lIns="0" tIns="0" rIns="0" bIns="0" rtlCol="0">
                <a:spAutoFit/>
              </a:bodyPr>
              <a:lstStyle/>
              <a:p>
                <a:r>
                  <a:rPr lang="en-GB" sz="2000" b="0" dirty="0">
                    <a:solidFill>
                      <a:srgbClr val="FF0000"/>
                    </a:solidFill>
                  </a:rPr>
                  <a:t>Warning</a:t>
                </a:r>
                <a:r>
                  <a:rPr lang="en-GB" sz="2000" b="0" dirty="0"/>
                  <a:t>: </a:t>
                </a:r>
                <a14:m>
                  <m:oMath xmlns:m="http://schemas.openxmlformats.org/officeDocument/2006/math">
                    <m:r>
                      <a:rPr lang="en-GB" sz="2000" b="0" i="1" smtClean="0">
                        <a:latin typeface="Cambria Math" panose="02040503050406030204" pitchFamily="18" charset="0"/>
                      </a:rPr>
                      <m:t>𝑃</m:t>
                    </m:r>
                    <m:r>
                      <a:rPr lang="en-GB" sz="2000" b="0" i="1" smtClean="0">
                        <a:latin typeface="Cambria Math" panose="02040503050406030204" pitchFamily="18" charset="0"/>
                      </a:rPr>
                      <m:t>=</m:t>
                    </m:r>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rPr>
                          <m:t>𝐹</m:t>
                        </m:r>
                      </m:e>
                    </m:acc>
                    <m:r>
                      <a:rPr lang="en-GB" sz="2000" b="0" i="1" smtClean="0">
                        <a:latin typeface="Cambria Math" panose="02040503050406030204" pitchFamily="18" charset="0"/>
                      </a:rPr>
                      <m:t>.</m:t>
                    </m:r>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rPr>
                          <m:t>𝑣</m:t>
                        </m:r>
                      </m:e>
                    </m:acc>
                    <m:r>
                      <a:rPr lang="en-GB" sz="2000" b="0" i="1" smtClean="0">
                        <a:latin typeface="Cambria Math" panose="02040503050406030204" pitchFamily="18" charset="0"/>
                      </a:rPr>
                      <m:t>=</m:t>
                    </m:r>
                    <m:r>
                      <a:rPr lang="en-GB" sz="2000" b="0" i="1" smtClean="0">
                        <a:latin typeface="Cambria Math" panose="02040503050406030204" pitchFamily="18" charset="0"/>
                      </a:rPr>
                      <m:t>𝑑𝑊</m:t>
                    </m:r>
                    <m:r>
                      <a:rPr lang="en-GB" sz="2000" b="0" i="1" smtClean="0">
                        <a:latin typeface="Cambria Math" panose="02040503050406030204" pitchFamily="18" charset="0"/>
                      </a:rPr>
                      <m:t>/</m:t>
                    </m:r>
                    <m:r>
                      <a:rPr lang="en-GB" sz="2000" b="0" i="1" smtClean="0">
                        <a:latin typeface="Cambria Math" panose="02040503050406030204" pitchFamily="18" charset="0"/>
                      </a:rPr>
                      <m:t>𝑑𝑡</m:t>
                    </m:r>
                  </m:oMath>
                </a14:m>
                <a:r>
                  <a:rPr lang="en-US" sz="2000" dirty="0"/>
                  <a:t> is an instantaneous power, corresponding to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GB" sz="2000" b="0" i="1" smtClean="0">
                        <a:latin typeface="Cambria Math" panose="02040503050406030204" pitchFamily="18" charset="0"/>
                        <a:ea typeface="Cambria Math" panose="02040503050406030204" pitchFamily="18" charset="0"/>
                      </a:rPr>
                      <m:t>𝑡</m:t>
                    </m:r>
                    <m:r>
                      <a:rPr lang="en-GB" sz="2000" b="0" i="1" smtClean="0">
                        <a:latin typeface="Cambria Math" panose="02040503050406030204" pitchFamily="18" charset="0"/>
                        <a:ea typeface="Cambria Math" panose="02040503050406030204" pitchFamily="18" charset="0"/>
                      </a:rPr>
                      <m:t>→</m:t>
                    </m:r>
                    <m:r>
                      <a:rPr lang="en-GB" sz="2000" b="0" i="1" smtClean="0">
                        <a:latin typeface="Cambria Math" panose="02040503050406030204" pitchFamily="18" charset="0"/>
                        <a:ea typeface="Cambria Math" panose="02040503050406030204" pitchFamily="18" charset="0"/>
                      </a:rPr>
                      <m:t>0</m:t>
                    </m:r>
                  </m:oMath>
                </a14:m>
                <a:r>
                  <a:rPr lang="en-US" sz="2000" dirty="0"/>
                  <a:t>.</a:t>
                </a:r>
                <a:endParaRPr lang="en-US" sz="2000" dirty="0"/>
              </a:p>
            </p:txBody>
          </p:sp>
        </mc:Choice>
        <mc:Fallback>
          <p:sp>
            <p:nvSpPr>
              <p:cNvPr id="30" name="TextBox 29"/>
              <p:cNvSpPr txBox="1">
                <a:spLocks noRot="1" noChangeAspect="1" noMove="1" noResize="1" noEditPoints="1" noAdjustHandles="1" noChangeArrowheads="1" noChangeShapeType="1" noTextEdit="1"/>
              </p:cNvSpPr>
              <p:nvPr/>
            </p:nvSpPr>
            <p:spPr>
              <a:xfrm>
                <a:off x="683568" y="5918556"/>
                <a:ext cx="7965469" cy="652936"/>
              </a:xfrm>
              <a:prstGeom prst="rect">
                <a:avLst/>
              </a:prstGeom>
              <a:blipFill rotWithShape="1">
                <a:blip r:embed="rId6"/>
                <a:stretch>
                  <a:fillRect l="-4" t="-55" r="4" b="-2061"/>
                </a:stretch>
              </a:blipFill>
            </p:spPr>
            <p:txBody>
              <a:bodyPr/>
              <a:lstStyle/>
              <a:p>
                <a:r>
                  <a:rPr lang="zh-CN" altLang="en-US">
                    <a:noFill/>
                  </a:rPr>
                  <a:t> </a:t>
                </a:r>
              </a:p>
            </p:txBody>
          </p:sp>
        </mc:Fallback>
      </mc:AlternateContent>
      <p:cxnSp>
        <p:nvCxnSpPr>
          <p:cNvPr id="7" name="Straight Arrow Connector 6"/>
          <p:cNvCxnSpPr/>
          <p:nvPr/>
        </p:nvCxnSpPr>
        <p:spPr>
          <a:xfrm flipH="1">
            <a:off x="4535996" y="4581128"/>
            <a:ext cx="64807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p:cNvSpPr txBox="1"/>
              <p:nvPr/>
            </p:nvSpPr>
            <p:spPr>
              <a:xfrm flipH="1">
                <a:off x="5337798" y="4409865"/>
                <a:ext cx="3338657" cy="369332"/>
              </a:xfrm>
              <a:prstGeom prst="rect">
                <a:avLst/>
              </a:prstGeom>
              <a:noFill/>
            </p:spPr>
            <p:txBody>
              <a:bodyPr wrap="square" rtlCol="0">
                <a:spAutoFit/>
              </a:bodyPr>
              <a:lstStyle/>
              <a:p>
                <a:r>
                  <a:rPr lang="en-GB" dirty="0"/>
                  <a:t>work done by the force during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oMath>
                </a14:m>
                <a:r>
                  <a:rPr lang="en-GB" dirty="0"/>
                  <a:t> </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flipH="1">
                <a:off x="5337798" y="4409865"/>
                <a:ext cx="3338657" cy="369332"/>
              </a:xfrm>
              <a:prstGeom prst="rect">
                <a:avLst/>
              </a:prstGeom>
              <a:blipFill rotWithShape="1">
                <a:blip r:embed="rId7"/>
                <a:stretch>
                  <a:fillRect l="-19" t="-115" r="13" b="51"/>
                </a:stretch>
              </a:blipFill>
            </p:spPr>
            <p:txBody>
              <a:bodyPr/>
              <a:lstStyle/>
              <a:p>
                <a:r>
                  <a:rPr lang="zh-CN" altLang="en-US">
                    <a:noFill/>
                  </a:rPr>
                  <a:t> </a:t>
                </a:r>
              </a:p>
            </p:txBody>
          </p:sp>
        </mc:Fallback>
      </mc:AlternateContent>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35055"/>
            <a:ext cx="8229600" cy="1143000"/>
          </a:xfrm>
        </p:spPr>
        <p:txBody>
          <a:bodyPr/>
          <a:lstStyle/>
          <a:p>
            <a:r>
              <a:rPr lang="en-GB" dirty="0"/>
              <a:t>Disambiguation </a:t>
            </a:r>
            <a:endParaRPr lang="en-US" dirty="0"/>
          </a:p>
        </p:txBody>
      </p:sp>
      <p:sp>
        <p:nvSpPr>
          <p:cNvPr id="3" name="Content Placeholder 2"/>
          <p:cNvSpPr>
            <a:spLocks noGrp="1"/>
          </p:cNvSpPr>
          <p:nvPr>
            <p:ph idx="1"/>
          </p:nvPr>
        </p:nvSpPr>
        <p:spPr>
          <a:xfrm>
            <a:off x="662916" y="764704"/>
            <a:ext cx="8229600" cy="4525963"/>
          </a:xfrm>
        </p:spPr>
        <p:txBody>
          <a:bodyPr/>
          <a:lstStyle/>
          <a:p>
            <a:endParaRPr lang="en-GB" sz="2800" dirty="0"/>
          </a:p>
          <a:p>
            <a:r>
              <a:rPr lang="en-GB" sz="2800" dirty="0"/>
              <a:t>Average power is noticed in some references as follows: </a:t>
            </a:r>
            <a:endParaRPr lang="en-GB" sz="2800" dirty="0"/>
          </a:p>
          <a:p>
            <a:endParaRPr lang="en-GB" sz="2800" dirty="0"/>
          </a:p>
          <a:p>
            <a:endParaRPr lang="en-GB" sz="2800" dirty="0"/>
          </a:p>
          <a:p>
            <a:endParaRPr lang="en-GB"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1664555" y="2648191"/>
                <a:ext cx="1610890" cy="80945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𝑃</m:t>
                          </m:r>
                        </m:e>
                        <m:sub>
                          <m:r>
                            <a:rPr lang="en-GB" sz="2800" b="0" i="1" smtClean="0">
                              <a:latin typeface="Cambria Math" panose="02040503050406030204" pitchFamily="18" charset="0"/>
                            </a:rPr>
                            <m:t>𝑎𝑣</m:t>
                          </m:r>
                        </m:sub>
                      </m:sSub>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rPr>
                            <m:t>𝑊</m:t>
                          </m:r>
                        </m:num>
                        <m:den>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𝑡</m:t>
                          </m:r>
                        </m:den>
                      </m:f>
                    </m:oMath>
                  </m:oMathPara>
                </a14:m>
                <a:endParaRPr lang="en-US" sz="2800" dirty="0"/>
              </a:p>
            </p:txBody>
          </p:sp>
        </mc:Choice>
        <mc:Fallback>
          <p:sp>
            <p:nvSpPr>
              <p:cNvPr id="5" name="TextBox 4"/>
              <p:cNvSpPr txBox="1">
                <a:spLocks noRot="1" noChangeAspect="1" noMove="1" noResize="1" noEditPoints="1" noAdjustHandles="1" noChangeArrowheads="1" noChangeShapeType="1" noTextEdit="1"/>
              </p:cNvSpPr>
              <p:nvPr/>
            </p:nvSpPr>
            <p:spPr>
              <a:xfrm>
                <a:off x="1664555" y="2648191"/>
                <a:ext cx="1610890" cy="809452"/>
              </a:xfrm>
              <a:prstGeom prst="rect">
                <a:avLst/>
              </a:prstGeom>
              <a:blipFill rotWithShape="1">
                <a:blip r:embed="rId1"/>
                <a:stretch>
                  <a:fillRect l="-14" t="-30" r="-4211" b="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flipH="1">
                <a:off x="3549773" y="2663387"/>
                <a:ext cx="5590743" cy="923330"/>
              </a:xfrm>
              <a:prstGeom prst="rect">
                <a:avLst/>
              </a:prstGeom>
              <a:noFill/>
            </p:spPr>
            <p:txBody>
              <a:bodyPr wrap="square" rtlCol="0">
                <a:spAutoFit/>
              </a:bodyPr>
              <a:lstStyle/>
              <a:p>
                <a:r>
                  <a:rPr lang="en-GB" dirty="0"/>
                  <a:t>I don’t like using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𝑊</m:t>
                    </m:r>
                  </m:oMath>
                </a14:m>
                <a:r>
                  <a:rPr lang="en-GB" dirty="0"/>
                  <a:t>” because “</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 symbol is usually used to express “a change of”, but here, there is no “change of work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flipH="1">
                <a:off x="3549773" y="2663387"/>
                <a:ext cx="5590743" cy="923330"/>
              </a:xfrm>
              <a:prstGeom prst="rect">
                <a:avLst/>
              </a:prstGeom>
              <a:blipFill rotWithShape="1">
                <a:blip r:embed="rId2"/>
                <a:stretch>
                  <a:fillRect l="-2" t="-21" r="6" b="26"/>
                </a:stretch>
              </a:blipFill>
            </p:spPr>
            <p:txBody>
              <a:bodyPr/>
              <a:lstStyle/>
              <a:p>
                <a:r>
                  <a:rPr lang="zh-CN" altLang="en-US">
                    <a:noFill/>
                  </a:rPr>
                  <a:t> </a:t>
                </a:r>
              </a:p>
            </p:txBody>
          </p:sp>
        </mc:Fallback>
      </mc:AlternateContent>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35055"/>
            <a:ext cx="8229600" cy="1143000"/>
          </a:xfrm>
        </p:spPr>
        <p:txBody>
          <a:bodyPr/>
          <a:lstStyle/>
          <a:p>
            <a:r>
              <a:rPr lang="en-GB" dirty="0"/>
              <a:t>Disambiguation </a:t>
            </a:r>
            <a:endParaRPr lang="en-US" dirty="0"/>
          </a:p>
        </p:txBody>
      </p:sp>
      <p:sp>
        <p:nvSpPr>
          <p:cNvPr id="3" name="Content Placeholder 2"/>
          <p:cNvSpPr>
            <a:spLocks noGrp="1"/>
          </p:cNvSpPr>
          <p:nvPr>
            <p:ph idx="1"/>
          </p:nvPr>
        </p:nvSpPr>
        <p:spPr>
          <a:xfrm>
            <a:off x="662916" y="764704"/>
            <a:ext cx="8229600" cy="4525963"/>
          </a:xfrm>
        </p:spPr>
        <p:txBody>
          <a:bodyPr/>
          <a:lstStyle/>
          <a:p>
            <a:endParaRPr lang="en-GB" sz="2800" dirty="0"/>
          </a:p>
          <a:p>
            <a:r>
              <a:rPr lang="en-GB" sz="2800" dirty="0"/>
              <a:t>Average power is noticed in some references as follows: </a:t>
            </a:r>
            <a:endParaRPr lang="en-GB" sz="2800" dirty="0"/>
          </a:p>
          <a:p>
            <a:endParaRPr lang="en-GB" sz="2800" dirty="0"/>
          </a:p>
          <a:p>
            <a:endParaRPr lang="en-GB" sz="2800" dirty="0"/>
          </a:p>
          <a:p>
            <a:endParaRPr lang="en-GB" sz="2800" dirty="0"/>
          </a:p>
          <a:p>
            <a:r>
              <a:rPr lang="en-US" sz="2800" dirty="0"/>
              <a:t>In any cases, take care that work </a:t>
            </a:r>
            <a:r>
              <a:rPr lang="en-US" sz="2800" b="1" dirty="0"/>
              <a:t>is not </a:t>
            </a:r>
            <a:r>
              <a:rPr lang="en-US" sz="2800" dirty="0"/>
              <a:t>a kind of energy, it is a kind of </a:t>
            </a:r>
            <a:r>
              <a:rPr lang="en-US" sz="2800" b="1" dirty="0"/>
              <a:t>transfer</a:t>
            </a:r>
            <a:r>
              <a:rPr lang="en-US" sz="2800" dirty="0"/>
              <a:t> of energy. “A change of work” is meaningless. “An amount of work” is meaningful.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1664555" y="2648191"/>
                <a:ext cx="1610890" cy="80945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𝑃</m:t>
                          </m:r>
                        </m:e>
                        <m:sub>
                          <m:r>
                            <a:rPr lang="en-GB" sz="2800" b="0" i="1" smtClean="0">
                              <a:latin typeface="Cambria Math" panose="02040503050406030204" pitchFamily="18" charset="0"/>
                            </a:rPr>
                            <m:t>𝑎𝑣</m:t>
                          </m:r>
                        </m:sub>
                      </m:sSub>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rPr>
                            <m:t>𝑊</m:t>
                          </m:r>
                        </m:num>
                        <m:den>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𝑡</m:t>
                          </m:r>
                        </m:den>
                      </m:f>
                    </m:oMath>
                  </m:oMathPara>
                </a14:m>
                <a:endParaRPr lang="en-US" sz="2800" dirty="0"/>
              </a:p>
            </p:txBody>
          </p:sp>
        </mc:Choice>
        <mc:Fallback>
          <p:sp>
            <p:nvSpPr>
              <p:cNvPr id="5" name="TextBox 4"/>
              <p:cNvSpPr txBox="1">
                <a:spLocks noRot="1" noChangeAspect="1" noMove="1" noResize="1" noEditPoints="1" noAdjustHandles="1" noChangeArrowheads="1" noChangeShapeType="1" noTextEdit="1"/>
              </p:cNvSpPr>
              <p:nvPr/>
            </p:nvSpPr>
            <p:spPr>
              <a:xfrm>
                <a:off x="1664555" y="2648191"/>
                <a:ext cx="1610890" cy="809452"/>
              </a:xfrm>
              <a:prstGeom prst="rect">
                <a:avLst/>
              </a:prstGeom>
              <a:blipFill rotWithShape="1">
                <a:blip r:embed="rId1"/>
                <a:stretch>
                  <a:fillRect l="-14" t="-30" r="-4211" b="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flipH="1">
                <a:off x="3549773" y="2663387"/>
                <a:ext cx="5590743" cy="923330"/>
              </a:xfrm>
              <a:prstGeom prst="rect">
                <a:avLst/>
              </a:prstGeom>
              <a:noFill/>
            </p:spPr>
            <p:txBody>
              <a:bodyPr wrap="square" rtlCol="0">
                <a:spAutoFit/>
              </a:bodyPr>
              <a:lstStyle/>
              <a:p>
                <a:r>
                  <a:rPr lang="en-GB" dirty="0"/>
                  <a:t>I don’t like using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𝑊</m:t>
                    </m:r>
                  </m:oMath>
                </a14:m>
                <a:r>
                  <a:rPr lang="en-GB" dirty="0"/>
                  <a:t>” because “</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 symbol is usually used to express “a change of”, but here, there is no “change of work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flipH="1">
                <a:off x="3549773" y="2663387"/>
                <a:ext cx="5590743" cy="923330"/>
              </a:xfrm>
              <a:prstGeom prst="rect">
                <a:avLst/>
              </a:prstGeom>
              <a:blipFill rotWithShape="1">
                <a:blip r:embed="rId2"/>
                <a:stretch>
                  <a:fillRect l="-2" t="-21" r="6" b="26"/>
                </a:stretch>
              </a:blipFill>
            </p:spPr>
            <p:txBody>
              <a:bodyPr/>
              <a:lstStyle/>
              <a:p>
                <a:r>
                  <a:rPr lang="zh-CN" altLang="en-US">
                    <a:noFill/>
                  </a:rPr>
                  <a:t> </a:t>
                </a:r>
              </a:p>
            </p:txBody>
          </p:sp>
        </mc:Fallback>
      </mc:AlternateContent>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35055"/>
            <a:ext cx="8229600" cy="1143000"/>
          </a:xfrm>
        </p:spPr>
        <p:txBody>
          <a:bodyPr/>
          <a:lstStyle/>
          <a:p>
            <a:r>
              <a:rPr lang="en-GB" dirty="0"/>
              <a:t>Disambiguation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7" name="TextBox 6"/>
              <p:cNvSpPr txBox="1"/>
              <p:nvPr/>
            </p:nvSpPr>
            <p:spPr>
              <a:xfrm>
                <a:off x="1043608" y="1007945"/>
                <a:ext cx="2399247" cy="707886"/>
              </a:xfrm>
              <a:prstGeom prst="rect">
                <a:avLst/>
              </a:prstGeom>
              <a:noFill/>
            </p:spPr>
            <p:txBody>
              <a:bodyPr wrap="none" rtlCol="0">
                <a:spAutoFit/>
              </a:bodyPr>
              <a:lstStyle/>
              <a:p>
                <a:r>
                  <a:rPr lang="en-GB" sz="4000" dirty="0"/>
                  <a:t>About </a:t>
                </a:r>
                <a14:m>
                  <m:oMath xmlns:m="http://schemas.openxmlformats.org/officeDocument/2006/math">
                    <m:r>
                      <a:rPr lang="en-GB" sz="4000" i="1" dirty="0" smtClean="0">
                        <a:latin typeface="Cambria Math" panose="02040503050406030204" pitchFamily="18" charset="0"/>
                      </a:rPr>
                      <m:t>𝑑𝑊</m:t>
                    </m:r>
                  </m:oMath>
                </a14:m>
                <a:endParaRPr lang="en-US" sz="4000" dirty="0"/>
              </a:p>
            </p:txBody>
          </p:sp>
        </mc:Choice>
        <mc:Fallback>
          <p:sp>
            <p:nvSpPr>
              <p:cNvPr id="7" name="TextBox 6"/>
              <p:cNvSpPr txBox="1">
                <a:spLocks noRot="1" noChangeAspect="1" noMove="1" noResize="1" noEditPoints="1" noAdjustHandles="1" noChangeArrowheads="1" noChangeShapeType="1" noTextEdit="1"/>
              </p:cNvSpPr>
              <p:nvPr/>
            </p:nvSpPr>
            <p:spPr>
              <a:xfrm>
                <a:off x="1043608" y="1007945"/>
                <a:ext cx="2399247" cy="707886"/>
              </a:xfrm>
              <a:prstGeom prst="rect">
                <a:avLst/>
              </a:prstGeom>
              <a:blipFill rotWithShape="1">
                <a:blip r:embed="rId1"/>
                <a:stretch>
                  <a:fillRect l="-13" t="-28" r="-296"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323528" y="2212500"/>
                <a:ext cx="7992888" cy="2554545"/>
              </a:xfrm>
              <a:prstGeom prst="rect">
                <a:avLst/>
              </a:prstGeom>
              <a:noFill/>
            </p:spPr>
            <p:txBody>
              <a:bodyPr wrap="square" rtlCol="0">
                <a:spAutoFit/>
              </a:bodyPr>
              <a:lstStyle/>
              <a:p>
                <a14:m>
                  <m:oMath xmlns:m="http://schemas.openxmlformats.org/officeDocument/2006/math">
                    <m:r>
                      <a:rPr lang="en-GB" sz="3200" i="1" dirty="0">
                        <a:latin typeface="Cambria Math" panose="02040503050406030204" pitchFamily="18" charset="0"/>
                      </a:rPr>
                      <m:t>𝑑𝑊</m:t>
                    </m:r>
                  </m:oMath>
                </a14:m>
                <a:r>
                  <a:rPr lang="en-GB" sz="3200" dirty="0"/>
                  <a:t>describes an infinitesimal work, or an infinitesimal amount of work. </a:t>
                </a:r>
                <a:endParaRPr lang="en-GB" sz="3200" dirty="0"/>
              </a:p>
              <a:p>
                <a:endParaRPr lang="en-GB" sz="3200" dirty="0"/>
              </a:p>
              <a:p>
                <a:r>
                  <a:rPr lang="en-GB" sz="3200" dirty="0"/>
                  <a:t>It </a:t>
                </a:r>
                <a:r>
                  <a:rPr lang="en-GB" sz="3200" b="1" dirty="0"/>
                  <a:t>don’t describe </a:t>
                </a:r>
                <a:r>
                  <a:rPr lang="en-GB" sz="3200" dirty="0"/>
                  <a:t>“an infinitesimal change of work”, which is meaningless.  </a:t>
                </a:r>
                <a:endParaRPr lang="en-US" sz="3200" dirty="0"/>
              </a:p>
            </p:txBody>
          </p:sp>
        </mc:Choice>
        <mc:Fallback>
          <p:sp>
            <p:nvSpPr>
              <p:cNvPr id="8" name="TextBox 7"/>
              <p:cNvSpPr txBox="1">
                <a:spLocks noRot="1" noChangeAspect="1" noMove="1" noResize="1" noEditPoints="1" noAdjustHandles="1" noChangeArrowheads="1" noChangeShapeType="1" noTextEdit="1"/>
              </p:cNvSpPr>
              <p:nvPr/>
            </p:nvSpPr>
            <p:spPr>
              <a:xfrm>
                <a:off x="323528" y="2212500"/>
                <a:ext cx="7992888" cy="2554545"/>
              </a:xfrm>
              <a:prstGeom prst="rect">
                <a:avLst/>
              </a:prstGeom>
              <a:blipFill rotWithShape="1">
                <a:blip r:embed="rId2"/>
                <a:stretch>
                  <a:fillRect l="-4" t="-6" r="6" b="4"/>
                </a:stretch>
              </a:blipFill>
            </p:spPr>
            <p:txBody>
              <a:bodyPr/>
              <a:lstStyle/>
              <a:p>
                <a:r>
                  <a:rPr lang="zh-CN" altLang="en-US">
                    <a:noFill/>
                  </a:rPr>
                  <a:t> </a:t>
                </a:r>
              </a:p>
            </p:txBody>
          </p:sp>
        </mc:Fallback>
      </mc:AlternateContent>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687"/>
            <a:ext cx="8229600" cy="1143000"/>
          </a:xfrm>
        </p:spPr>
        <p:txBody>
          <a:bodyPr/>
          <a:lstStyle/>
          <a:p>
            <a:r>
              <a:rPr lang="en-US" sz="3600" dirty="0"/>
              <a:t>Potential energy and kinetic energy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361636" y="3939726"/>
            <a:ext cx="8208912" cy="923330"/>
          </a:xfrm>
          <a:prstGeom prst="rect">
            <a:avLst/>
          </a:prstGeom>
          <a:noFill/>
        </p:spPr>
        <p:txBody>
          <a:bodyPr wrap="square" rtlCol="0">
            <a:spAutoFit/>
          </a:bodyPr>
          <a:lstStyle/>
          <a:p>
            <a:r>
              <a:rPr lang="en-US" dirty="0"/>
              <a:t>During his jump, the diver get kinetic energy (related with its motion). </a:t>
            </a:r>
            <a:endParaRPr lang="en-US" dirty="0"/>
          </a:p>
          <a:p>
            <a:endParaRPr lang="en-US" dirty="0"/>
          </a:p>
          <a:p>
            <a:endParaRPr lang="en-US" dirty="0"/>
          </a:p>
        </p:txBody>
      </p:sp>
      <p:pic>
        <p:nvPicPr>
          <p:cNvPr id="10" name="Picture 9"/>
          <p:cNvPicPr>
            <a:picLocks noChangeAspect="1"/>
          </p:cNvPicPr>
          <p:nvPr/>
        </p:nvPicPr>
        <p:blipFill>
          <a:blip r:embed="rId1"/>
          <a:stretch>
            <a:fillRect/>
          </a:stretch>
        </p:blipFill>
        <p:spPr>
          <a:xfrm>
            <a:off x="2550777" y="1107890"/>
            <a:ext cx="3898432" cy="2569753"/>
          </a:xfrm>
          <a:prstGeom prst="rect">
            <a:avLst/>
          </a:prstGeom>
        </p:spPr>
      </p:pic>
      <p:sp>
        <p:nvSpPr>
          <p:cNvPr id="11" name="TextBox 10"/>
          <p:cNvSpPr txBox="1"/>
          <p:nvPr/>
        </p:nvSpPr>
        <p:spPr>
          <a:xfrm>
            <a:off x="3116895" y="3611664"/>
            <a:ext cx="3066865" cy="400110"/>
          </a:xfrm>
          <a:prstGeom prst="rect">
            <a:avLst/>
          </a:prstGeom>
          <a:noFill/>
        </p:spPr>
        <p:txBody>
          <a:bodyPr wrap="none" rtlCol="0">
            <a:spAutoFit/>
          </a:bodyPr>
          <a:lstStyle/>
          <a:p>
            <a:r>
              <a:rPr lang="en-US" sz="1000" dirty="0">
                <a:hlinkClick r:id="rId2"/>
              </a:rPr>
              <a:t>http://www.timetoast.com/timelines/olympic-swimming</a:t>
            </a:r>
            <a:endParaRPr lang="en-US" sz="1000" dirty="0"/>
          </a:p>
          <a:p>
            <a:endParaRPr lang="en-US" sz="1000" dirty="0"/>
          </a:p>
        </p:txBody>
      </p:sp>
      <p:sp>
        <p:nvSpPr>
          <p:cNvPr id="12" name="TextBox 11"/>
          <p:cNvSpPr txBox="1"/>
          <p:nvPr/>
        </p:nvSpPr>
        <p:spPr>
          <a:xfrm>
            <a:off x="395537" y="4609506"/>
            <a:ext cx="4970271" cy="646331"/>
          </a:xfrm>
          <a:prstGeom prst="rect">
            <a:avLst/>
          </a:prstGeom>
          <a:noFill/>
        </p:spPr>
        <p:txBody>
          <a:bodyPr wrap="none" rtlCol="0">
            <a:spAutoFit/>
          </a:bodyPr>
          <a:lstStyle/>
          <a:p>
            <a:r>
              <a:rPr lang="en-US" dirty="0"/>
              <a:t>Where the kinetic energy of the diver come from ?  </a:t>
            </a:r>
            <a:endParaRPr lang="en-US" dirty="0"/>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286156" y="5085184"/>
            <a:ext cx="5863785"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5576" y="-1687"/>
            <a:ext cx="8229600" cy="1143000"/>
          </a:xfrm>
        </p:spPr>
        <p:txBody>
          <a:bodyPr/>
          <a:lstStyle/>
          <a:p>
            <a:r>
              <a:rPr lang="en-US" sz="3600" dirty="0"/>
              <a:t>Potential energy and kinetic energy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361636" y="3939726"/>
            <a:ext cx="8208912" cy="923330"/>
          </a:xfrm>
          <a:prstGeom prst="rect">
            <a:avLst/>
          </a:prstGeom>
          <a:noFill/>
        </p:spPr>
        <p:txBody>
          <a:bodyPr wrap="square" rtlCol="0">
            <a:spAutoFit/>
          </a:bodyPr>
          <a:lstStyle/>
          <a:p>
            <a:r>
              <a:rPr lang="en-US" dirty="0"/>
              <a:t>During his jump, the diver get kinetic energy (related with its motion). </a:t>
            </a:r>
            <a:endParaRPr lang="en-US" dirty="0"/>
          </a:p>
          <a:p>
            <a:endParaRPr lang="en-US" dirty="0"/>
          </a:p>
          <a:p>
            <a:endParaRPr lang="en-US" dirty="0"/>
          </a:p>
        </p:txBody>
      </p:sp>
      <p:sp>
        <p:nvSpPr>
          <p:cNvPr id="6" name="Right Arrow 5"/>
          <p:cNvSpPr/>
          <p:nvPr/>
        </p:nvSpPr>
        <p:spPr>
          <a:xfrm>
            <a:off x="755576" y="5301208"/>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286156" y="5219884"/>
            <a:ext cx="5658665" cy="369332"/>
          </a:xfrm>
          <a:prstGeom prst="rect">
            <a:avLst/>
          </a:prstGeom>
          <a:noFill/>
        </p:spPr>
        <p:txBody>
          <a:bodyPr wrap="none" rtlCol="0">
            <a:spAutoFit/>
          </a:bodyPr>
          <a:lstStyle/>
          <a:p>
            <a:r>
              <a:rPr lang="en-US" dirty="0"/>
              <a:t>A potential energy has been transformed in kinetic energy !</a:t>
            </a:r>
            <a:endParaRPr lang="en-US" dirty="0"/>
          </a:p>
        </p:txBody>
      </p:sp>
      <p:pic>
        <p:nvPicPr>
          <p:cNvPr id="10" name="Picture 9"/>
          <p:cNvPicPr>
            <a:picLocks noChangeAspect="1"/>
          </p:cNvPicPr>
          <p:nvPr/>
        </p:nvPicPr>
        <p:blipFill>
          <a:blip r:embed="rId1"/>
          <a:stretch>
            <a:fillRect/>
          </a:stretch>
        </p:blipFill>
        <p:spPr>
          <a:xfrm>
            <a:off x="2550777" y="1107890"/>
            <a:ext cx="3898432" cy="2569753"/>
          </a:xfrm>
          <a:prstGeom prst="rect">
            <a:avLst/>
          </a:prstGeom>
        </p:spPr>
      </p:pic>
      <p:sp>
        <p:nvSpPr>
          <p:cNvPr id="11" name="TextBox 10"/>
          <p:cNvSpPr txBox="1"/>
          <p:nvPr/>
        </p:nvSpPr>
        <p:spPr>
          <a:xfrm>
            <a:off x="3116895" y="3611664"/>
            <a:ext cx="3066865" cy="400110"/>
          </a:xfrm>
          <a:prstGeom prst="rect">
            <a:avLst/>
          </a:prstGeom>
          <a:noFill/>
        </p:spPr>
        <p:txBody>
          <a:bodyPr wrap="none" rtlCol="0">
            <a:spAutoFit/>
          </a:bodyPr>
          <a:lstStyle/>
          <a:p>
            <a:r>
              <a:rPr lang="en-US" sz="1000" dirty="0">
                <a:hlinkClick r:id="rId2"/>
              </a:rPr>
              <a:t>http://www.timetoast.com/timelines/olympic-swimming</a:t>
            </a:r>
            <a:endParaRPr lang="en-US" sz="1000" dirty="0"/>
          </a:p>
          <a:p>
            <a:endParaRPr lang="en-US" sz="1000" dirty="0"/>
          </a:p>
        </p:txBody>
      </p:sp>
      <p:sp>
        <p:nvSpPr>
          <p:cNvPr id="12" name="TextBox 11"/>
          <p:cNvSpPr txBox="1"/>
          <p:nvPr/>
        </p:nvSpPr>
        <p:spPr>
          <a:xfrm>
            <a:off x="395537" y="4609506"/>
            <a:ext cx="4970271" cy="646331"/>
          </a:xfrm>
          <a:prstGeom prst="rect">
            <a:avLst/>
          </a:prstGeom>
          <a:noFill/>
        </p:spPr>
        <p:txBody>
          <a:bodyPr wrap="none" rtlCol="0">
            <a:spAutoFit/>
          </a:bodyPr>
          <a:lstStyle/>
          <a:p>
            <a:r>
              <a:rPr lang="en-US" dirty="0"/>
              <a:t>Where the kinetic energy of the diver come from ?  </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2049"/>
            <a:ext cx="8229600" cy="1143000"/>
          </a:xfrm>
        </p:spPr>
        <p:txBody>
          <a:bodyPr/>
          <a:lstStyle/>
          <a:p>
            <a:r>
              <a:rPr lang="en-GB" sz="3200" dirty="0"/>
              <a:t>Introduction:</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6" name="Picture 5"/>
          <p:cNvPicPr>
            <a:picLocks noChangeAspect="1"/>
          </p:cNvPicPr>
          <p:nvPr/>
        </p:nvPicPr>
        <p:blipFill>
          <a:blip r:embed="rId1"/>
          <a:stretch>
            <a:fillRect/>
          </a:stretch>
        </p:blipFill>
        <p:spPr>
          <a:xfrm>
            <a:off x="2200632" y="1484784"/>
            <a:ext cx="5101512" cy="3320579"/>
          </a:xfrm>
          <a:prstGeom prst="rect">
            <a:avLst/>
          </a:prstGeom>
        </p:spPr>
      </p:pic>
      <p:sp>
        <p:nvSpPr>
          <p:cNvPr id="7" name="Rectangle 6"/>
          <p:cNvSpPr/>
          <p:nvPr/>
        </p:nvSpPr>
        <p:spPr>
          <a:xfrm>
            <a:off x="636588" y="5159196"/>
            <a:ext cx="8507412" cy="1077218"/>
          </a:xfrm>
          <a:prstGeom prst="rect">
            <a:avLst/>
          </a:prstGeom>
        </p:spPr>
        <p:txBody>
          <a:bodyPr wrap="square">
            <a:spAutoFit/>
          </a:bodyPr>
          <a:lstStyle/>
          <a:p>
            <a:r>
              <a:rPr lang="en-GB" sz="3200" dirty="0"/>
              <a:t>What happens when a smartphone falls from a high height ? And why ? </a:t>
            </a:r>
            <a:endParaRPr lang="en-US" sz="32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286156" y="5085184"/>
            <a:ext cx="5863785"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5576" y="-1687"/>
            <a:ext cx="8229600" cy="1143000"/>
          </a:xfrm>
        </p:spPr>
        <p:txBody>
          <a:bodyPr/>
          <a:lstStyle/>
          <a:p>
            <a:r>
              <a:rPr lang="en-US" sz="3600" dirty="0"/>
              <a:t>Potential energy and kinetic energy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361636" y="3939726"/>
            <a:ext cx="8208912" cy="923330"/>
          </a:xfrm>
          <a:prstGeom prst="rect">
            <a:avLst/>
          </a:prstGeom>
          <a:noFill/>
        </p:spPr>
        <p:txBody>
          <a:bodyPr wrap="square" rtlCol="0">
            <a:spAutoFit/>
          </a:bodyPr>
          <a:lstStyle/>
          <a:p>
            <a:r>
              <a:rPr lang="en-US" dirty="0"/>
              <a:t>During his jump, the diver get kinetic energy (related with its motion). </a:t>
            </a:r>
            <a:endParaRPr lang="en-US" dirty="0"/>
          </a:p>
          <a:p>
            <a:endParaRPr lang="en-US" dirty="0"/>
          </a:p>
          <a:p>
            <a:endParaRPr lang="en-US" dirty="0"/>
          </a:p>
        </p:txBody>
      </p:sp>
      <p:sp>
        <p:nvSpPr>
          <p:cNvPr id="6" name="Right Arrow 5"/>
          <p:cNvSpPr/>
          <p:nvPr/>
        </p:nvSpPr>
        <p:spPr>
          <a:xfrm>
            <a:off x="755576" y="5301208"/>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286156" y="5219884"/>
            <a:ext cx="5658665" cy="369332"/>
          </a:xfrm>
          <a:prstGeom prst="rect">
            <a:avLst/>
          </a:prstGeom>
          <a:noFill/>
        </p:spPr>
        <p:txBody>
          <a:bodyPr wrap="none" rtlCol="0">
            <a:spAutoFit/>
          </a:bodyPr>
          <a:lstStyle/>
          <a:p>
            <a:r>
              <a:rPr lang="en-US" dirty="0"/>
              <a:t>A potential energy has been transformed in kinetic energy !</a:t>
            </a:r>
            <a:endParaRPr lang="en-US" dirty="0"/>
          </a:p>
        </p:txBody>
      </p:sp>
      <p:pic>
        <p:nvPicPr>
          <p:cNvPr id="10" name="Picture 9"/>
          <p:cNvPicPr>
            <a:picLocks noChangeAspect="1"/>
          </p:cNvPicPr>
          <p:nvPr/>
        </p:nvPicPr>
        <p:blipFill>
          <a:blip r:embed="rId1"/>
          <a:stretch>
            <a:fillRect/>
          </a:stretch>
        </p:blipFill>
        <p:spPr>
          <a:xfrm>
            <a:off x="2550777" y="1107890"/>
            <a:ext cx="3898432" cy="2569753"/>
          </a:xfrm>
          <a:prstGeom prst="rect">
            <a:avLst/>
          </a:prstGeom>
        </p:spPr>
      </p:pic>
      <p:sp>
        <p:nvSpPr>
          <p:cNvPr id="11" name="TextBox 10"/>
          <p:cNvSpPr txBox="1"/>
          <p:nvPr/>
        </p:nvSpPr>
        <p:spPr>
          <a:xfrm>
            <a:off x="3116895" y="3611664"/>
            <a:ext cx="3066865" cy="400110"/>
          </a:xfrm>
          <a:prstGeom prst="rect">
            <a:avLst/>
          </a:prstGeom>
          <a:noFill/>
        </p:spPr>
        <p:txBody>
          <a:bodyPr wrap="none" rtlCol="0">
            <a:spAutoFit/>
          </a:bodyPr>
          <a:lstStyle/>
          <a:p>
            <a:r>
              <a:rPr lang="en-US" sz="1000" dirty="0">
                <a:hlinkClick r:id="rId2"/>
              </a:rPr>
              <a:t>http://www.timetoast.com/timelines/olympic-swimming</a:t>
            </a:r>
            <a:endParaRPr lang="en-US" sz="1000" dirty="0"/>
          </a:p>
          <a:p>
            <a:endParaRPr lang="en-US" sz="1000" dirty="0"/>
          </a:p>
        </p:txBody>
      </p:sp>
      <p:sp>
        <p:nvSpPr>
          <p:cNvPr id="12" name="TextBox 11"/>
          <p:cNvSpPr txBox="1"/>
          <p:nvPr/>
        </p:nvSpPr>
        <p:spPr>
          <a:xfrm>
            <a:off x="395537" y="4609506"/>
            <a:ext cx="4970271" cy="646331"/>
          </a:xfrm>
          <a:prstGeom prst="rect">
            <a:avLst/>
          </a:prstGeom>
          <a:noFill/>
        </p:spPr>
        <p:txBody>
          <a:bodyPr wrap="none" rtlCol="0">
            <a:spAutoFit/>
          </a:bodyPr>
          <a:lstStyle/>
          <a:p>
            <a:r>
              <a:rPr lang="en-US" dirty="0"/>
              <a:t>Where the kinetic energy of the diver come from ?  </a:t>
            </a:r>
            <a:endParaRPr lang="en-US" dirty="0"/>
          </a:p>
          <a:p>
            <a:endParaRPr lang="en-US" dirty="0"/>
          </a:p>
        </p:txBody>
      </p:sp>
      <p:sp>
        <p:nvSpPr>
          <p:cNvPr id="3" name="TextBox 2"/>
          <p:cNvSpPr txBox="1"/>
          <p:nvPr/>
        </p:nvSpPr>
        <p:spPr>
          <a:xfrm flipH="1">
            <a:off x="1115616" y="5883376"/>
            <a:ext cx="6905157" cy="923330"/>
          </a:xfrm>
          <a:prstGeom prst="rect">
            <a:avLst/>
          </a:prstGeom>
          <a:noFill/>
        </p:spPr>
        <p:txBody>
          <a:bodyPr wrap="square" rtlCol="0">
            <a:spAutoFit/>
          </a:bodyPr>
          <a:lstStyle/>
          <a:p>
            <a:r>
              <a:rPr lang="en-US" dirty="0"/>
              <a:t>A famous sentence of Antoine Lavoisier (1743-1794) is “</a:t>
            </a:r>
            <a:r>
              <a:rPr lang="en-US" b="1" dirty="0"/>
              <a:t>Nothing is lost, nothing is created, everything is transformed</a:t>
            </a:r>
            <a:r>
              <a:rPr lang="en-US" dirty="0"/>
              <a:t>”. This is true for energy. </a:t>
            </a:r>
            <a:endParaRPr lang="en-US" dirty="0"/>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695" y="39020"/>
            <a:ext cx="8229600" cy="1143000"/>
          </a:xfrm>
        </p:spPr>
        <p:txBody>
          <a:bodyPr/>
          <a:lstStyle/>
          <a:p>
            <a:r>
              <a:rPr lang="en-US" sz="2800" dirty="0"/>
              <a:t>Other examples where potential energy is stored and then transformed in kinetic energy</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13" name="Picture 12"/>
          <p:cNvPicPr>
            <a:picLocks noChangeAspect="1"/>
          </p:cNvPicPr>
          <p:nvPr/>
        </p:nvPicPr>
        <p:blipFill>
          <a:blip r:embed="rId1"/>
          <a:stretch>
            <a:fillRect/>
          </a:stretch>
        </p:blipFill>
        <p:spPr>
          <a:xfrm>
            <a:off x="0" y="971600"/>
            <a:ext cx="3267075" cy="5153025"/>
          </a:xfrm>
          <a:prstGeom prst="rect">
            <a:avLst/>
          </a:prstGeom>
        </p:spPr>
      </p:pic>
      <p:sp>
        <p:nvSpPr>
          <p:cNvPr id="14" name="TextBox 13"/>
          <p:cNvSpPr txBox="1"/>
          <p:nvPr/>
        </p:nvSpPr>
        <p:spPr>
          <a:xfrm>
            <a:off x="251520" y="6124625"/>
            <a:ext cx="2664296" cy="707886"/>
          </a:xfrm>
          <a:prstGeom prst="rect">
            <a:avLst/>
          </a:prstGeom>
          <a:noFill/>
        </p:spPr>
        <p:txBody>
          <a:bodyPr wrap="square" rtlCol="0">
            <a:spAutoFit/>
          </a:bodyPr>
          <a:lstStyle/>
          <a:p>
            <a:r>
              <a:rPr lang="en-US" sz="1100" dirty="0">
                <a:hlinkClick r:id="rId2"/>
              </a:rPr>
              <a:t>http://www.ux1.eiu.edu/~cfadd/1350/08PotEng/Images/8.2.gif</a:t>
            </a:r>
            <a:endParaRPr lang="en-US" sz="1100" dirty="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695" y="39020"/>
            <a:ext cx="8229600" cy="1143000"/>
          </a:xfrm>
        </p:spPr>
        <p:txBody>
          <a:bodyPr/>
          <a:lstStyle/>
          <a:p>
            <a:r>
              <a:rPr lang="en-US" sz="2800" dirty="0"/>
              <a:t>Other examples where potential energy is stored and then transformed in kinetic energy</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Rectangle 4"/>
          <p:cNvSpPr/>
          <p:nvPr/>
        </p:nvSpPr>
        <p:spPr>
          <a:xfrm>
            <a:off x="5750420" y="4172020"/>
            <a:ext cx="3502100" cy="738664"/>
          </a:xfrm>
          <a:prstGeom prst="rect">
            <a:avLst/>
          </a:prstGeom>
        </p:spPr>
        <p:txBody>
          <a:bodyPr wrap="square">
            <a:spAutoFit/>
          </a:bodyPr>
          <a:lstStyle/>
          <a:p>
            <a:r>
              <a:rPr lang="en-US" sz="1200" dirty="0">
                <a:hlinkClick r:id="rId1"/>
              </a:rPr>
              <a:t>http://www.promobo.fr/set-3-accessoires-jouet-fronde-catapulte-alien-volant-fluo.html</a:t>
            </a:r>
            <a:endParaRPr lang="en-US" sz="1200" dirty="0"/>
          </a:p>
          <a:p>
            <a:endParaRPr lang="en-US" dirty="0"/>
          </a:p>
        </p:txBody>
      </p:sp>
      <p:pic>
        <p:nvPicPr>
          <p:cNvPr id="6" name="Picture 5"/>
          <p:cNvPicPr>
            <a:picLocks noChangeAspect="1"/>
          </p:cNvPicPr>
          <p:nvPr/>
        </p:nvPicPr>
        <p:blipFill>
          <a:blip r:embed="rId2"/>
          <a:stretch>
            <a:fillRect/>
          </a:stretch>
        </p:blipFill>
        <p:spPr>
          <a:xfrm>
            <a:off x="5924678" y="1182020"/>
            <a:ext cx="3153583" cy="2808660"/>
          </a:xfrm>
          <a:prstGeom prst="rect">
            <a:avLst/>
          </a:prstGeom>
        </p:spPr>
      </p:pic>
      <p:pic>
        <p:nvPicPr>
          <p:cNvPr id="8" name="Picture 7"/>
          <p:cNvPicPr>
            <a:picLocks noChangeAspect="1"/>
          </p:cNvPicPr>
          <p:nvPr/>
        </p:nvPicPr>
        <p:blipFill>
          <a:blip r:embed="rId3"/>
          <a:stretch>
            <a:fillRect/>
          </a:stretch>
        </p:blipFill>
        <p:spPr>
          <a:xfrm>
            <a:off x="3529383" y="3117562"/>
            <a:ext cx="2247900" cy="3448050"/>
          </a:xfrm>
          <a:prstGeom prst="rect">
            <a:avLst/>
          </a:prstGeom>
        </p:spPr>
      </p:pic>
      <p:sp>
        <p:nvSpPr>
          <p:cNvPr id="10" name="TextBox 9"/>
          <p:cNvSpPr txBox="1"/>
          <p:nvPr/>
        </p:nvSpPr>
        <p:spPr>
          <a:xfrm>
            <a:off x="3185529" y="6565612"/>
            <a:ext cx="2741456" cy="584775"/>
          </a:xfrm>
          <a:prstGeom prst="rect">
            <a:avLst/>
          </a:prstGeom>
          <a:noFill/>
        </p:spPr>
        <p:txBody>
          <a:bodyPr wrap="none" rtlCol="0">
            <a:spAutoFit/>
          </a:bodyPr>
          <a:lstStyle/>
          <a:p>
            <a:r>
              <a:rPr lang="en-US" sz="1400" dirty="0">
                <a:hlinkClick r:id="rId4"/>
              </a:rPr>
              <a:t>https://pxhere.com/fr/photo/725187</a:t>
            </a:r>
            <a:endParaRPr lang="en-US" sz="1400" dirty="0"/>
          </a:p>
          <a:p>
            <a:endParaRPr lang="en-US" dirty="0"/>
          </a:p>
        </p:txBody>
      </p:sp>
      <p:pic>
        <p:nvPicPr>
          <p:cNvPr id="13" name="Picture 12"/>
          <p:cNvPicPr>
            <a:picLocks noChangeAspect="1"/>
          </p:cNvPicPr>
          <p:nvPr/>
        </p:nvPicPr>
        <p:blipFill>
          <a:blip r:embed="rId5"/>
          <a:stretch>
            <a:fillRect/>
          </a:stretch>
        </p:blipFill>
        <p:spPr>
          <a:xfrm>
            <a:off x="0" y="971600"/>
            <a:ext cx="3267075" cy="5153025"/>
          </a:xfrm>
          <a:prstGeom prst="rect">
            <a:avLst/>
          </a:prstGeom>
        </p:spPr>
      </p:pic>
      <p:sp>
        <p:nvSpPr>
          <p:cNvPr id="14" name="TextBox 13"/>
          <p:cNvSpPr txBox="1"/>
          <p:nvPr/>
        </p:nvSpPr>
        <p:spPr>
          <a:xfrm>
            <a:off x="251520" y="6124625"/>
            <a:ext cx="2664296" cy="707886"/>
          </a:xfrm>
          <a:prstGeom prst="rect">
            <a:avLst/>
          </a:prstGeom>
          <a:noFill/>
        </p:spPr>
        <p:txBody>
          <a:bodyPr wrap="square" rtlCol="0">
            <a:spAutoFit/>
          </a:bodyPr>
          <a:lstStyle/>
          <a:p>
            <a:r>
              <a:rPr lang="en-US" sz="1100" dirty="0">
                <a:hlinkClick r:id="rId6"/>
              </a:rPr>
              <a:t>http://www.ux1.eiu.edu/~cfadd/1350/08PotEng/Images/8.2.gif</a:t>
            </a:r>
            <a:endParaRPr lang="en-US" sz="1100" dirty="0"/>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85836"/>
            <a:ext cx="8229600" cy="1143000"/>
          </a:xfrm>
        </p:spPr>
        <p:txBody>
          <a:bodyPr/>
          <a:lstStyle/>
          <a:p>
            <a:r>
              <a:rPr lang="en-US" dirty="0"/>
              <a:t>There are two main kinds of potential energy</a:t>
            </a:r>
            <a:endParaRPr lang="en-US" dirty="0"/>
          </a:p>
        </p:txBody>
      </p:sp>
      <p:sp>
        <p:nvSpPr>
          <p:cNvPr id="3" name="Content Placeholder 2"/>
          <p:cNvSpPr>
            <a:spLocks noGrp="1"/>
          </p:cNvSpPr>
          <p:nvPr>
            <p:ph idx="1"/>
          </p:nvPr>
        </p:nvSpPr>
        <p:spPr/>
        <p:txBody>
          <a:bodyPr/>
          <a:lstStyle/>
          <a:p>
            <a:r>
              <a:rPr lang="en-US" dirty="0"/>
              <a:t>The gravitational potential energy, related with gravitational forces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85836"/>
            <a:ext cx="8229600" cy="1143000"/>
          </a:xfrm>
        </p:spPr>
        <p:txBody>
          <a:bodyPr/>
          <a:lstStyle/>
          <a:p>
            <a:r>
              <a:rPr lang="en-US" dirty="0"/>
              <a:t>There are two main kinds of potential energy</a:t>
            </a:r>
            <a:endParaRPr lang="en-US" dirty="0"/>
          </a:p>
        </p:txBody>
      </p:sp>
      <p:sp>
        <p:nvSpPr>
          <p:cNvPr id="3" name="Content Placeholder 2"/>
          <p:cNvSpPr>
            <a:spLocks noGrp="1"/>
          </p:cNvSpPr>
          <p:nvPr>
            <p:ph idx="1"/>
          </p:nvPr>
        </p:nvSpPr>
        <p:spPr/>
        <p:txBody>
          <a:bodyPr/>
          <a:lstStyle/>
          <a:p>
            <a:r>
              <a:rPr lang="en-US" dirty="0"/>
              <a:t>The gravitational potential energy, related with gravitational forces </a:t>
            </a:r>
            <a:endParaRPr lang="en-US" dirty="0"/>
          </a:p>
          <a:p>
            <a:r>
              <a:rPr lang="en-US" dirty="0"/>
              <a:t>The elastic potential energy (a body, for instance a spring, is </a:t>
            </a:r>
            <a:r>
              <a:rPr lang="en-US" i="1" dirty="0"/>
              <a:t>elastic </a:t>
            </a:r>
            <a:r>
              <a:rPr lang="en-US" dirty="0"/>
              <a:t>if it returns to its original shape and size after it has been deformed)</a:t>
            </a:r>
            <a:endParaRPr lang="en-US" dirty="0"/>
          </a:p>
          <a:p>
            <a:pPr marL="0" indent="0">
              <a:buNone/>
            </a:pPr>
            <a:r>
              <a:rPr lang="en-US" dirty="0"/>
              <a:t>(There are other kinds, they will be not discussed in this lecture)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2708920"/>
            <a:ext cx="8229600" cy="1143000"/>
          </a:xfrm>
        </p:spPr>
        <p:txBody>
          <a:bodyPr/>
          <a:lstStyle/>
          <a:p>
            <a:r>
              <a:rPr lang="en-GB" dirty="0"/>
              <a:t>The elastic potential energy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69862"/>
            <a:ext cx="8229600" cy="1143000"/>
          </a:xfrm>
        </p:spPr>
        <p:txBody>
          <a:bodyPr/>
          <a:lstStyle/>
          <a:p>
            <a:r>
              <a:rPr lang="en-GB" dirty="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a:off x="924018" y="656410"/>
            <a:ext cx="7008091" cy="3222277"/>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flipH="1">
                <a:off x="733688" y="3524278"/>
                <a:ext cx="8522604" cy="830997"/>
              </a:xfrm>
              <a:prstGeom prst="rect">
                <a:avLst/>
              </a:prstGeom>
              <a:noFill/>
            </p:spPr>
            <p:txBody>
              <a:bodyPr wrap="square" rtlCol="0">
                <a:spAutoFit/>
              </a:bodyPr>
              <a:lstStyle/>
              <a:p>
                <a:r>
                  <a:rPr lang="en-GB" sz="2400" dirty="0"/>
                  <a:t>A block of mass </a:t>
                </a:r>
                <a14:m>
                  <m:oMath xmlns:m="http://schemas.openxmlformats.org/officeDocument/2006/math">
                    <m:r>
                      <a:rPr lang="en-GB" sz="2400" i="1" dirty="0" smtClean="0">
                        <a:latin typeface="Cambria Math" panose="02040503050406030204" pitchFamily="18" charset="0"/>
                      </a:rPr>
                      <m:t>𝑚</m:t>
                    </m:r>
                    <m:r>
                      <a:rPr lang="en-GB" sz="2400" i="1" dirty="0" smtClean="0">
                        <a:latin typeface="Cambria Math" panose="02040503050406030204" pitchFamily="18" charset="0"/>
                      </a:rPr>
                      <m:t> </m:t>
                    </m:r>
                  </m:oMath>
                </a14:m>
                <a:r>
                  <a:rPr lang="en-GB" sz="2400" dirty="0"/>
                  <a:t>is attached to a spring. At position x=0, the spring is at equilibrium (neither stretched nor compressed) </a:t>
                </a:r>
                <a:endParaRPr lang="en-US" sz="2400" dirty="0"/>
              </a:p>
            </p:txBody>
          </p:sp>
        </mc:Choice>
        <mc:Fallback>
          <p:sp>
            <p:nvSpPr>
              <p:cNvPr id="6" name="TextBox 5"/>
              <p:cNvSpPr txBox="1">
                <a:spLocks noRot="1" noChangeAspect="1" noMove="1" noResize="1" noEditPoints="1" noAdjustHandles="1" noChangeArrowheads="1" noChangeShapeType="1" noTextEdit="1"/>
              </p:cNvSpPr>
              <p:nvPr/>
            </p:nvSpPr>
            <p:spPr>
              <a:xfrm flipH="1">
                <a:off x="733688" y="3524278"/>
                <a:ext cx="8522604" cy="830997"/>
              </a:xfrm>
              <a:prstGeom prst="rect">
                <a:avLst/>
              </a:prstGeom>
              <a:blipFill rotWithShape="1">
                <a:blip r:embed="rId2"/>
                <a:stretch>
                  <a:fillRect l="-3" t="-3" r="6" b="54"/>
                </a:stretch>
              </a:blipFill>
            </p:spPr>
            <p:txBody>
              <a:bodyPr/>
              <a:lstStyle/>
              <a:p>
                <a:r>
                  <a:rPr lang="zh-CN" altLang="en-US">
                    <a:noFill/>
                  </a:rPr>
                  <a:t> </a:t>
                </a:r>
              </a:p>
            </p:txBody>
          </p:sp>
        </mc:Fallback>
      </mc:AlternateContent>
      <p:sp>
        <p:nvSpPr>
          <p:cNvPr id="7" name="Rectangle 6"/>
          <p:cNvSpPr/>
          <p:nvPr/>
        </p:nvSpPr>
        <p:spPr>
          <a:xfrm>
            <a:off x="5436096" y="2060848"/>
            <a:ext cx="792088"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5436096" y="1200535"/>
            <a:ext cx="0" cy="223224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TextBox 10"/>
              <p:cNvSpPr txBox="1"/>
              <p:nvPr/>
            </p:nvSpPr>
            <p:spPr>
              <a:xfrm>
                <a:off x="5464818" y="1766060"/>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5464818" y="1766060"/>
                <a:ext cx="188128" cy="276999"/>
              </a:xfrm>
              <a:prstGeom prst="rect">
                <a:avLst/>
              </a:prstGeom>
              <a:blipFill rotWithShape="1">
                <a:blip r:embed="rId3"/>
                <a:stretch>
                  <a:fillRect l="-4" t="-45" r="-16108" b="95"/>
                </a:stretch>
              </a:blipFill>
            </p:spPr>
            <p:txBody>
              <a:bodyPr/>
              <a:lstStyle/>
              <a:p>
                <a:r>
                  <a:rPr lang="zh-CN" altLang="en-US">
                    <a:noFill/>
                  </a:rPr>
                  <a:t> </a:t>
                </a:r>
              </a:p>
            </p:txBody>
          </p:sp>
        </mc:Fallback>
      </mc:AlternateContent>
      <p:sp>
        <p:nvSpPr>
          <p:cNvPr id="12" name="Freeform 11"/>
          <p:cNvSpPr/>
          <p:nvPr/>
        </p:nvSpPr>
        <p:spPr>
          <a:xfrm>
            <a:off x="4767943" y="2307964"/>
            <a:ext cx="653143" cy="314431"/>
          </a:xfrm>
          <a:custGeom>
            <a:avLst/>
            <a:gdLst>
              <a:gd name="connsiteX0" fmla="*/ 653143 w 653143"/>
              <a:gd name="connsiteY0" fmla="*/ 39892 h 314431"/>
              <a:gd name="connsiteX1" fmla="*/ 457200 w 653143"/>
              <a:gd name="connsiteY1" fmla="*/ 314212 h 314431"/>
              <a:gd name="connsiteX2" fmla="*/ 235131 w 653143"/>
              <a:gd name="connsiteY2" fmla="*/ 703 h 314431"/>
              <a:gd name="connsiteX3" fmla="*/ 0 w 653143"/>
              <a:gd name="connsiteY3" fmla="*/ 222772 h 314431"/>
              <a:gd name="connsiteX4" fmla="*/ 0 w 653143"/>
              <a:gd name="connsiteY4" fmla="*/ 222772 h 31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143" h="314431">
                <a:moveTo>
                  <a:pt x="653143" y="39892"/>
                </a:moveTo>
                <a:cubicBezTo>
                  <a:pt x="590006" y="180317"/>
                  <a:pt x="526869" y="320743"/>
                  <a:pt x="457200" y="314212"/>
                </a:cubicBezTo>
                <a:cubicBezTo>
                  <a:pt x="387531" y="307681"/>
                  <a:pt x="311331" y="15943"/>
                  <a:pt x="235131" y="703"/>
                </a:cubicBezTo>
                <a:cubicBezTo>
                  <a:pt x="158931" y="-14537"/>
                  <a:pt x="0" y="222772"/>
                  <a:pt x="0" y="222772"/>
                </a:cubicBezTo>
                <a:lnTo>
                  <a:pt x="0" y="222772"/>
                </a:lnTo>
              </a:path>
            </a:pathLst>
          </a:cu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 name="TextBox 12"/>
              <p:cNvSpPr txBox="1"/>
              <p:nvPr/>
            </p:nvSpPr>
            <p:spPr>
              <a:xfrm>
                <a:off x="5689306" y="2326679"/>
                <a:ext cx="25564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𝑚</m:t>
                      </m:r>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5689306" y="2326679"/>
                <a:ext cx="255646" cy="276999"/>
              </a:xfrm>
              <a:prstGeom prst="rect">
                <a:avLst/>
              </a:prstGeom>
              <a:blipFill rotWithShape="1">
                <a:blip r:embed="rId4"/>
                <a:stretch>
                  <a:fillRect l="-133" t="-14" r="-12139" b="64"/>
                </a:stretch>
              </a:blipFill>
            </p:spPr>
            <p:txBody>
              <a:bodyPr/>
              <a:lstStyle/>
              <a:p>
                <a:r>
                  <a:rPr lang="zh-CN" altLang="en-US">
                    <a:noFill/>
                  </a:rPr>
                  <a:t> </a:t>
                </a:r>
              </a:p>
            </p:txBody>
          </p:sp>
        </mc:Fallback>
      </mc:AlternateContent>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69862"/>
            <a:ext cx="8229600" cy="1143000"/>
          </a:xfrm>
        </p:spPr>
        <p:txBody>
          <a:bodyPr/>
          <a:lstStyle/>
          <a:p>
            <a:r>
              <a:rPr lang="en-GB" dirty="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a:off x="924018" y="656410"/>
            <a:ext cx="7008091" cy="3222277"/>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flipH="1">
                <a:off x="733688" y="3524278"/>
                <a:ext cx="8522604" cy="830997"/>
              </a:xfrm>
              <a:prstGeom prst="rect">
                <a:avLst/>
              </a:prstGeom>
              <a:noFill/>
            </p:spPr>
            <p:txBody>
              <a:bodyPr wrap="square" rtlCol="0">
                <a:spAutoFit/>
              </a:bodyPr>
              <a:lstStyle/>
              <a:p>
                <a:r>
                  <a:rPr lang="en-GB" sz="2400" dirty="0"/>
                  <a:t>A block of mass </a:t>
                </a:r>
                <a14:m>
                  <m:oMath xmlns:m="http://schemas.openxmlformats.org/officeDocument/2006/math">
                    <m:r>
                      <a:rPr lang="en-GB" sz="2400" i="1" dirty="0" smtClean="0">
                        <a:latin typeface="Cambria Math" panose="02040503050406030204" pitchFamily="18" charset="0"/>
                      </a:rPr>
                      <m:t>𝑚</m:t>
                    </m:r>
                    <m:r>
                      <a:rPr lang="en-GB" sz="2400" i="1" dirty="0" smtClean="0">
                        <a:latin typeface="Cambria Math" panose="02040503050406030204" pitchFamily="18" charset="0"/>
                      </a:rPr>
                      <m:t> </m:t>
                    </m:r>
                  </m:oMath>
                </a14:m>
                <a:r>
                  <a:rPr lang="en-GB" sz="2400" dirty="0"/>
                  <a:t>is attached to a spring. At position x=0, the spring is at equilibrium (neither stretched nor compressed) </a:t>
                </a:r>
                <a:endParaRPr lang="en-US" sz="2400" dirty="0"/>
              </a:p>
            </p:txBody>
          </p:sp>
        </mc:Choice>
        <mc:Fallback>
          <p:sp>
            <p:nvSpPr>
              <p:cNvPr id="6" name="TextBox 5"/>
              <p:cNvSpPr txBox="1">
                <a:spLocks noRot="1" noChangeAspect="1" noMove="1" noResize="1" noEditPoints="1" noAdjustHandles="1" noChangeArrowheads="1" noChangeShapeType="1" noTextEdit="1"/>
              </p:cNvSpPr>
              <p:nvPr/>
            </p:nvSpPr>
            <p:spPr>
              <a:xfrm flipH="1">
                <a:off x="733688" y="3524278"/>
                <a:ext cx="8522604" cy="830997"/>
              </a:xfrm>
              <a:prstGeom prst="rect">
                <a:avLst/>
              </a:prstGeom>
              <a:blipFill rotWithShape="1">
                <a:blip r:embed="rId2"/>
                <a:stretch>
                  <a:fillRect l="-3" t="-3" r="6" b="54"/>
                </a:stretch>
              </a:blipFill>
            </p:spPr>
            <p:txBody>
              <a:bodyPr/>
              <a:lstStyle/>
              <a:p>
                <a:r>
                  <a:rPr lang="zh-CN" altLang="en-US">
                    <a:noFill/>
                  </a:rPr>
                  <a:t> </a:t>
                </a:r>
              </a:p>
            </p:txBody>
          </p:sp>
        </mc:Fallback>
      </mc:AlternateContent>
      <p:sp>
        <p:nvSpPr>
          <p:cNvPr id="7" name="Rectangle 6"/>
          <p:cNvSpPr/>
          <p:nvPr/>
        </p:nvSpPr>
        <p:spPr>
          <a:xfrm>
            <a:off x="5436096" y="2060848"/>
            <a:ext cx="792088"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5436096" y="1200535"/>
            <a:ext cx="0" cy="223224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733688" y="4402401"/>
                <a:ext cx="7476617" cy="777329"/>
              </a:xfrm>
              <a:prstGeom prst="rect">
                <a:avLst/>
              </a:prstGeom>
              <a:noFill/>
            </p:spPr>
            <p:txBody>
              <a:bodyPr wrap="square" rtlCol="0">
                <a:spAutoFit/>
              </a:bodyPr>
              <a:lstStyle/>
              <a:p>
                <a:r>
                  <a:rPr lang="en-GB" sz="2000" dirty="0"/>
                  <a:t>Outside this equilibrium position, the spring exert a spring force </a:t>
                </a:r>
                <a14:m>
                  <m:oMath xmlns:m="http://schemas.openxmlformats.org/officeDocument/2006/math">
                    <m:sSub>
                      <m:sSubPr>
                        <m:ctrlPr>
                          <a:rPr lang="en-GB" sz="2000" i="1">
                            <a:latin typeface="Cambria Math" panose="02040503050406030204" pitchFamily="18" charset="0"/>
                          </a:rPr>
                        </m:ctrlPr>
                      </m:sSubPr>
                      <m:e>
                        <m:acc>
                          <m:accPr>
                            <m:chr m:val="⃗"/>
                            <m:ctrlPr>
                              <a:rPr lang="en-GB" sz="2000" i="1">
                                <a:latin typeface="Cambria Math" panose="02040503050406030204" pitchFamily="18" charset="0"/>
                              </a:rPr>
                            </m:ctrlPr>
                          </m:accPr>
                          <m:e>
                            <m:r>
                              <a:rPr lang="en-GB" sz="2000" i="1">
                                <a:latin typeface="Cambria Math" panose="02040503050406030204" pitchFamily="18" charset="0"/>
                              </a:rPr>
                              <m:t>𝐹</m:t>
                            </m:r>
                          </m:e>
                        </m:acc>
                      </m:e>
                      <m:sub>
                        <m:r>
                          <a:rPr lang="en-GB" sz="2000" i="1">
                            <a:latin typeface="Cambria Math" panose="02040503050406030204" pitchFamily="18" charset="0"/>
                          </a:rPr>
                          <m:t>𝑠𝑝𝑟𝑖𝑛𝑔</m:t>
                        </m:r>
                      </m:sub>
                    </m:sSub>
                  </m:oMath>
                </a14:m>
                <a:r>
                  <a:rPr lang="en-GB" sz="2000" dirty="0"/>
                  <a:t> on the block (directed toward the equilibrium position)</a:t>
                </a:r>
                <a:endParaRPr lang="en-US" sz="2000" dirty="0"/>
              </a:p>
            </p:txBody>
          </p:sp>
        </mc:Choice>
        <mc:Fallback>
          <p:sp>
            <p:nvSpPr>
              <p:cNvPr id="10" name="TextBox 9"/>
              <p:cNvSpPr txBox="1">
                <a:spLocks noRot="1" noChangeAspect="1" noMove="1" noResize="1" noEditPoints="1" noAdjustHandles="1" noChangeArrowheads="1" noChangeShapeType="1" noTextEdit="1"/>
              </p:cNvSpPr>
              <p:nvPr/>
            </p:nvSpPr>
            <p:spPr>
              <a:xfrm>
                <a:off x="733688" y="4402401"/>
                <a:ext cx="7476617" cy="777329"/>
              </a:xfrm>
              <a:prstGeom prst="rect">
                <a:avLst/>
              </a:prstGeom>
              <a:blipFill rotWithShape="1">
                <a:blip r:embed="rId3"/>
                <a:stretch>
                  <a:fillRect l="-4" t="-75" r="5" b="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5464818" y="1766060"/>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5464818" y="1766060"/>
                <a:ext cx="188128" cy="276999"/>
              </a:xfrm>
              <a:prstGeom prst="rect">
                <a:avLst/>
              </a:prstGeom>
              <a:blipFill rotWithShape="1">
                <a:blip r:embed="rId4"/>
                <a:stretch>
                  <a:fillRect l="-4" t="-45" r="-16108" b="95"/>
                </a:stretch>
              </a:blipFill>
            </p:spPr>
            <p:txBody>
              <a:bodyPr/>
              <a:lstStyle/>
              <a:p>
                <a:r>
                  <a:rPr lang="zh-CN" altLang="en-US">
                    <a:noFill/>
                  </a:rPr>
                  <a:t> </a:t>
                </a:r>
              </a:p>
            </p:txBody>
          </p:sp>
        </mc:Fallback>
      </mc:AlternateContent>
      <p:sp>
        <p:nvSpPr>
          <p:cNvPr id="12" name="Freeform 11"/>
          <p:cNvSpPr/>
          <p:nvPr/>
        </p:nvSpPr>
        <p:spPr>
          <a:xfrm>
            <a:off x="4767943" y="2307964"/>
            <a:ext cx="653143" cy="314431"/>
          </a:xfrm>
          <a:custGeom>
            <a:avLst/>
            <a:gdLst>
              <a:gd name="connsiteX0" fmla="*/ 653143 w 653143"/>
              <a:gd name="connsiteY0" fmla="*/ 39892 h 314431"/>
              <a:gd name="connsiteX1" fmla="*/ 457200 w 653143"/>
              <a:gd name="connsiteY1" fmla="*/ 314212 h 314431"/>
              <a:gd name="connsiteX2" fmla="*/ 235131 w 653143"/>
              <a:gd name="connsiteY2" fmla="*/ 703 h 314431"/>
              <a:gd name="connsiteX3" fmla="*/ 0 w 653143"/>
              <a:gd name="connsiteY3" fmla="*/ 222772 h 314431"/>
              <a:gd name="connsiteX4" fmla="*/ 0 w 653143"/>
              <a:gd name="connsiteY4" fmla="*/ 222772 h 31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143" h="314431">
                <a:moveTo>
                  <a:pt x="653143" y="39892"/>
                </a:moveTo>
                <a:cubicBezTo>
                  <a:pt x="590006" y="180317"/>
                  <a:pt x="526869" y="320743"/>
                  <a:pt x="457200" y="314212"/>
                </a:cubicBezTo>
                <a:cubicBezTo>
                  <a:pt x="387531" y="307681"/>
                  <a:pt x="311331" y="15943"/>
                  <a:pt x="235131" y="703"/>
                </a:cubicBezTo>
                <a:cubicBezTo>
                  <a:pt x="158931" y="-14537"/>
                  <a:pt x="0" y="222772"/>
                  <a:pt x="0" y="222772"/>
                </a:cubicBezTo>
                <a:lnTo>
                  <a:pt x="0" y="222772"/>
                </a:lnTo>
              </a:path>
            </a:pathLst>
          </a:cu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 name="TextBox 12"/>
              <p:cNvSpPr txBox="1"/>
              <p:nvPr/>
            </p:nvSpPr>
            <p:spPr>
              <a:xfrm>
                <a:off x="5689306" y="2326679"/>
                <a:ext cx="25564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𝑚</m:t>
                      </m:r>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5689306" y="2326679"/>
                <a:ext cx="255646" cy="276999"/>
              </a:xfrm>
              <a:prstGeom prst="rect">
                <a:avLst/>
              </a:prstGeom>
              <a:blipFill rotWithShape="1">
                <a:blip r:embed="rId5"/>
                <a:stretch>
                  <a:fillRect l="-133" t="-14" r="-12139" b="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2890822" y="5226856"/>
                <a:ext cx="2941318" cy="29956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𝑠𝑝𝑟𝑖𝑛𝑔</m:t>
                          </m:r>
                          <m:r>
                            <a:rPr lang="en-GB" b="0" i="1" smtClean="0">
                              <a:latin typeface="Cambria Math" panose="02040503050406030204" pitchFamily="18" charset="0"/>
                            </a:rPr>
                            <m:t> </m:t>
                          </m:r>
                        </m:sub>
                      </m:sSub>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i="1">
                              <a:latin typeface="Cambria Math" panose="02040503050406030204" pitchFamily="18" charset="0"/>
                            </a:rPr>
                            <m:t>𝑘</m:t>
                          </m:r>
                          <m:d>
                            <m:dPr>
                              <m:ctrlPr>
                                <a:rPr lang="en-GB" i="1">
                                  <a:latin typeface="Cambria Math" panose="02040503050406030204" pitchFamily="18" charset="0"/>
                                </a:rPr>
                              </m:ctrlPr>
                            </m:dPr>
                            <m:e>
                              <m:r>
                                <a:rPr lang="en-GB" i="1">
                                  <a:latin typeface="Cambria Math" panose="02040503050406030204" pitchFamily="18" charset="0"/>
                                </a:rPr>
                                <m:t>𝑥</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0</m:t>
                                  </m:r>
                                </m:sub>
                              </m:sSub>
                            </m:e>
                          </m:d>
                        </m:e>
                      </m:d>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i="1">
                              <a:latin typeface="Cambria Math" panose="02040503050406030204" pitchFamily="18" charset="0"/>
                            </a:rPr>
                            <m:t>𝑘𝑥</m:t>
                          </m:r>
                          <m:r>
                            <m:rPr>
                              <m:nor/>
                            </m:rPr>
                            <a:rPr lang="en-US" dirty="0">
                              <a:latin typeface="Cambria Math" panose="02040503050406030204" pitchFamily="18" charset="0"/>
                            </a:rPr>
                            <m:t> </m:t>
                          </m:r>
                        </m:e>
                      </m:d>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2890822" y="5226856"/>
                <a:ext cx="2941318" cy="299569"/>
              </a:xfrm>
              <a:prstGeom prst="rect">
                <a:avLst/>
              </a:prstGeom>
              <a:blipFill rotWithShape="1">
                <a:blip r:embed="rId6"/>
                <a:stretch>
                  <a:fillRect l="-10" t="-57" r="-573" b="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851484" y="5620896"/>
                <a:ext cx="7381701" cy="369332"/>
              </a:xfrm>
              <a:prstGeom prst="rect">
                <a:avLst/>
              </a:prstGeom>
              <a:noFill/>
            </p:spPr>
            <p:txBody>
              <a:bodyPr wrap="none" rtlCol="0">
                <a:spAutoFit/>
              </a:bodyPr>
              <a:lstStyle/>
              <a:p>
                <a:r>
                  <a:rPr lang="en-GB" dirty="0"/>
                  <a:t>where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0</m:t>
                        </m:r>
                      </m:sub>
                    </m:sSub>
                  </m:oMath>
                </a14:m>
                <a:r>
                  <a:rPr lang="en-GB" dirty="0"/>
                  <a:t> is the equilibrium position (here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0</m:t>
                    </m:r>
                  </m:oMath>
                </a14:m>
                <a:r>
                  <a:rPr lang="en-GB" dirty="0"/>
                  <a:t>), </a:t>
                </a:r>
                <a14:m>
                  <m:oMath xmlns:m="http://schemas.openxmlformats.org/officeDocument/2006/math">
                    <m:r>
                      <a:rPr lang="en-GB" b="0" i="1" smtClean="0">
                        <a:latin typeface="Cambria Math" panose="02040503050406030204" pitchFamily="18" charset="0"/>
                      </a:rPr>
                      <m:t>𝑘</m:t>
                    </m:r>
                  </m:oMath>
                </a14:m>
                <a:r>
                  <a:rPr lang="en-GB" dirty="0"/>
                  <a:t> is the spring coefficient.</a:t>
                </a:r>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851484" y="5620896"/>
                <a:ext cx="7381701" cy="369332"/>
              </a:xfrm>
              <a:prstGeom prst="rect">
                <a:avLst/>
              </a:prstGeom>
              <a:blipFill rotWithShape="1">
                <a:blip r:embed="rId7"/>
                <a:stretch>
                  <a:fillRect l="-8" t="-138" r="6" b="74"/>
                </a:stretch>
              </a:blipFill>
            </p:spPr>
            <p:txBody>
              <a:bodyPr/>
              <a:lstStyle/>
              <a:p>
                <a:r>
                  <a:rPr lang="zh-CN" altLang="en-US">
                    <a:noFill/>
                  </a:rPr>
                  <a:t> </a:t>
                </a:r>
              </a:p>
            </p:txBody>
          </p:sp>
        </mc:Fallback>
      </mc:AlternateContent>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69862"/>
            <a:ext cx="8229600" cy="1143000"/>
          </a:xfrm>
        </p:spPr>
        <p:txBody>
          <a:bodyPr/>
          <a:lstStyle/>
          <a:p>
            <a:r>
              <a:rPr lang="en-GB" dirty="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a:off x="924018" y="656410"/>
            <a:ext cx="7008091" cy="3222277"/>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flipH="1">
                <a:off x="733688" y="3524278"/>
                <a:ext cx="8522604" cy="830997"/>
              </a:xfrm>
              <a:prstGeom prst="rect">
                <a:avLst/>
              </a:prstGeom>
              <a:noFill/>
            </p:spPr>
            <p:txBody>
              <a:bodyPr wrap="square" rtlCol="0">
                <a:spAutoFit/>
              </a:bodyPr>
              <a:lstStyle/>
              <a:p>
                <a:r>
                  <a:rPr lang="en-GB" sz="2400" dirty="0"/>
                  <a:t>A block of mass </a:t>
                </a:r>
                <a14:m>
                  <m:oMath xmlns:m="http://schemas.openxmlformats.org/officeDocument/2006/math">
                    <m:r>
                      <a:rPr lang="en-GB" sz="2400" i="1" dirty="0" smtClean="0">
                        <a:latin typeface="Cambria Math" panose="02040503050406030204" pitchFamily="18" charset="0"/>
                      </a:rPr>
                      <m:t>𝑚</m:t>
                    </m:r>
                    <m:r>
                      <a:rPr lang="en-GB" sz="2400" i="1" dirty="0" smtClean="0">
                        <a:latin typeface="Cambria Math" panose="02040503050406030204" pitchFamily="18" charset="0"/>
                      </a:rPr>
                      <m:t> </m:t>
                    </m:r>
                  </m:oMath>
                </a14:m>
                <a:r>
                  <a:rPr lang="en-GB" sz="2400" dirty="0"/>
                  <a:t>is attached to a spring. At position x=0, the spring is at equilibrium (neither stretched nor compressed) </a:t>
                </a:r>
                <a:endParaRPr lang="en-US" sz="2400" dirty="0"/>
              </a:p>
            </p:txBody>
          </p:sp>
        </mc:Choice>
        <mc:Fallback>
          <p:sp>
            <p:nvSpPr>
              <p:cNvPr id="6" name="TextBox 5"/>
              <p:cNvSpPr txBox="1">
                <a:spLocks noRot="1" noChangeAspect="1" noMove="1" noResize="1" noEditPoints="1" noAdjustHandles="1" noChangeArrowheads="1" noChangeShapeType="1" noTextEdit="1"/>
              </p:cNvSpPr>
              <p:nvPr/>
            </p:nvSpPr>
            <p:spPr>
              <a:xfrm flipH="1">
                <a:off x="733688" y="3524278"/>
                <a:ext cx="8522604" cy="830997"/>
              </a:xfrm>
              <a:prstGeom prst="rect">
                <a:avLst/>
              </a:prstGeom>
              <a:blipFill rotWithShape="1">
                <a:blip r:embed="rId2"/>
                <a:stretch>
                  <a:fillRect l="-3" t="-3" r="6" b="54"/>
                </a:stretch>
              </a:blipFill>
            </p:spPr>
            <p:txBody>
              <a:bodyPr/>
              <a:lstStyle/>
              <a:p>
                <a:r>
                  <a:rPr lang="zh-CN" altLang="en-US">
                    <a:noFill/>
                  </a:rPr>
                  <a:t> </a:t>
                </a:r>
              </a:p>
            </p:txBody>
          </p:sp>
        </mc:Fallback>
      </mc:AlternateContent>
      <p:sp>
        <p:nvSpPr>
          <p:cNvPr id="7" name="Rectangle 6"/>
          <p:cNvSpPr/>
          <p:nvPr/>
        </p:nvSpPr>
        <p:spPr>
          <a:xfrm>
            <a:off x="5436096" y="2060848"/>
            <a:ext cx="792088"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5436096" y="1200535"/>
            <a:ext cx="0" cy="223224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733688" y="4402401"/>
                <a:ext cx="7476617" cy="777329"/>
              </a:xfrm>
              <a:prstGeom prst="rect">
                <a:avLst/>
              </a:prstGeom>
              <a:noFill/>
            </p:spPr>
            <p:txBody>
              <a:bodyPr wrap="square" rtlCol="0">
                <a:spAutoFit/>
              </a:bodyPr>
              <a:lstStyle/>
              <a:p>
                <a:r>
                  <a:rPr lang="en-GB" sz="2000" dirty="0"/>
                  <a:t>Outside this equilibrium position, the spring exert a spring force </a:t>
                </a:r>
                <a14:m>
                  <m:oMath xmlns:m="http://schemas.openxmlformats.org/officeDocument/2006/math">
                    <m:sSub>
                      <m:sSubPr>
                        <m:ctrlPr>
                          <a:rPr lang="en-GB" sz="2000" i="1">
                            <a:latin typeface="Cambria Math" panose="02040503050406030204" pitchFamily="18" charset="0"/>
                          </a:rPr>
                        </m:ctrlPr>
                      </m:sSubPr>
                      <m:e>
                        <m:acc>
                          <m:accPr>
                            <m:chr m:val="⃗"/>
                            <m:ctrlPr>
                              <a:rPr lang="en-GB" sz="2000" i="1">
                                <a:latin typeface="Cambria Math" panose="02040503050406030204" pitchFamily="18" charset="0"/>
                              </a:rPr>
                            </m:ctrlPr>
                          </m:accPr>
                          <m:e>
                            <m:r>
                              <a:rPr lang="en-GB" sz="2000" i="1">
                                <a:latin typeface="Cambria Math" panose="02040503050406030204" pitchFamily="18" charset="0"/>
                              </a:rPr>
                              <m:t>𝐹</m:t>
                            </m:r>
                          </m:e>
                        </m:acc>
                      </m:e>
                      <m:sub>
                        <m:r>
                          <a:rPr lang="en-GB" sz="2000" i="1">
                            <a:latin typeface="Cambria Math" panose="02040503050406030204" pitchFamily="18" charset="0"/>
                          </a:rPr>
                          <m:t>𝑠𝑝𝑟𝑖𝑛𝑔</m:t>
                        </m:r>
                      </m:sub>
                    </m:sSub>
                  </m:oMath>
                </a14:m>
                <a:r>
                  <a:rPr lang="en-GB" sz="2000" dirty="0"/>
                  <a:t> on the block (directed toward the equilibrium position)</a:t>
                </a:r>
                <a:endParaRPr lang="en-US" sz="2000" dirty="0"/>
              </a:p>
            </p:txBody>
          </p:sp>
        </mc:Choice>
        <mc:Fallback>
          <p:sp>
            <p:nvSpPr>
              <p:cNvPr id="10" name="TextBox 9"/>
              <p:cNvSpPr txBox="1">
                <a:spLocks noRot="1" noChangeAspect="1" noMove="1" noResize="1" noEditPoints="1" noAdjustHandles="1" noChangeArrowheads="1" noChangeShapeType="1" noTextEdit="1"/>
              </p:cNvSpPr>
              <p:nvPr/>
            </p:nvSpPr>
            <p:spPr>
              <a:xfrm>
                <a:off x="733688" y="4402401"/>
                <a:ext cx="7476617" cy="777329"/>
              </a:xfrm>
              <a:prstGeom prst="rect">
                <a:avLst/>
              </a:prstGeom>
              <a:blipFill rotWithShape="1">
                <a:blip r:embed="rId3"/>
                <a:stretch>
                  <a:fillRect l="-4" t="-75" r="5" b="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5464818" y="1766060"/>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5464818" y="1766060"/>
                <a:ext cx="188128" cy="276999"/>
              </a:xfrm>
              <a:prstGeom prst="rect">
                <a:avLst/>
              </a:prstGeom>
              <a:blipFill rotWithShape="1">
                <a:blip r:embed="rId4"/>
                <a:stretch>
                  <a:fillRect l="-4" t="-45" r="-16108" b="95"/>
                </a:stretch>
              </a:blipFill>
            </p:spPr>
            <p:txBody>
              <a:bodyPr/>
              <a:lstStyle/>
              <a:p>
                <a:r>
                  <a:rPr lang="zh-CN" altLang="en-US">
                    <a:noFill/>
                  </a:rPr>
                  <a:t> </a:t>
                </a:r>
              </a:p>
            </p:txBody>
          </p:sp>
        </mc:Fallback>
      </mc:AlternateContent>
      <p:sp>
        <p:nvSpPr>
          <p:cNvPr id="12" name="Freeform 11"/>
          <p:cNvSpPr/>
          <p:nvPr/>
        </p:nvSpPr>
        <p:spPr>
          <a:xfrm>
            <a:off x="4767943" y="2307964"/>
            <a:ext cx="653143" cy="314431"/>
          </a:xfrm>
          <a:custGeom>
            <a:avLst/>
            <a:gdLst>
              <a:gd name="connsiteX0" fmla="*/ 653143 w 653143"/>
              <a:gd name="connsiteY0" fmla="*/ 39892 h 314431"/>
              <a:gd name="connsiteX1" fmla="*/ 457200 w 653143"/>
              <a:gd name="connsiteY1" fmla="*/ 314212 h 314431"/>
              <a:gd name="connsiteX2" fmla="*/ 235131 w 653143"/>
              <a:gd name="connsiteY2" fmla="*/ 703 h 314431"/>
              <a:gd name="connsiteX3" fmla="*/ 0 w 653143"/>
              <a:gd name="connsiteY3" fmla="*/ 222772 h 314431"/>
              <a:gd name="connsiteX4" fmla="*/ 0 w 653143"/>
              <a:gd name="connsiteY4" fmla="*/ 222772 h 31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143" h="314431">
                <a:moveTo>
                  <a:pt x="653143" y="39892"/>
                </a:moveTo>
                <a:cubicBezTo>
                  <a:pt x="590006" y="180317"/>
                  <a:pt x="526869" y="320743"/>
                  <a:pt x="457200" y="314212"/>
                </a:cubicBezTo>
                <a:cubicBezTo>
                  <a:pt x="387531" y="307681"/>
                  <a:pt x="311331" y="15943"/>
                  <a:pt x="235131" y="703"/>
                </a:cubicBezTo>
                <a:cubicBezTo>
                  <a:pt x="158931" y="-14537"/>
                  <a:pt x="0" y="222772"/>
                  <a:pt x="0" y="222772"/>
                </a:cubicBezTo>
                <a:lnTo>
                  <a:pt x="0" y="222772"/>
                </a:lnTo>
              </a:path>
            </a:pathLst>
          </a:cu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 name="TextBox 12"/>
              <p:cNvSpPr txBox="1"/>
              <p:nvPr/>
            </p:nvSpPr>
            <p:spPr>
              <a:xfrm>
                <a:off x="5689306" y="2326679"/>
                <a:ext cx="25564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𝑚</m:t>
                      </m:r>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5689306" y="2326679"/>
                <a:ext cx="255646" cy="276999"/>
              </a:xfrm>
              <a:prstGeom prst="rect">
                <a:avLst/>
              </a:prstGeom>
              <a:blipFill rotWithShape="1">
                <a:blip r:embed="rId5"/>
                <a:stretch>
                  <a:fillRect l="-133" t="-14" r="-12139" b="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2890822" y="5226856"/>
                <a:ext cx="2941318" cy="29956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𝑠𝑝𝑟𝑖𝑛𝑔</m:t>
                          </m:r>
                          <m:r>
                            <a:rPr lang="en-GB" b="0" i="1" smtClean="0">
                              <a:latin typeface="Cambria Math" panose="02040503050406030204" pitchFamily="18" charset="0"/>
                            </a:rPr>
                            <m:t> </m:t>
                          </m:r>
                        </m:sub>
                      </m:sSub>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i="1">
                              <a:latin typeface="Cambria Math" panose="02040503050406030204" pitchFamily="18" charset="0"/>
                            </a:rPr>
                            <m:t>𝑘</m:t>
                          </m:r>
                          <m:d>
                            <m:dPr>
                              <m:ctrlPr>
                                <a:rPr lang="en-GB" i="1">
                                  <a:latin typeface="Cambria Math" panose="02040503050406030204" pitchFamily="18" charset="0"/>
                                </a:rPr>
                              </m:ctrlPr>
                            </m:dPr>
                            <m:e>
                              <m:r>
                                <a:rPr lang="en-GB" i="1">
                                  <a:latin typeface="Cambria Math" panose="02040503050406030204" pitchFamily="18" charset="0"/>
                                </a:rPr>
                                <m:t>𝑥</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0</m:t>
                                  </m:r>
                                </m:sub>
                              </m:sSub>
                            </m:e>
                          </m:d>
                        </m:e>
                      </m:d>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i="1">
                              <a:latin typeface="Cambria Math" panose="02040503050406030204" pitchFamily="18" charset="0"/>
                            </a:rPr>
                            <m:t>𝑘𝑥</m:t>
                          </m:r>
                          <m:r>
                            <m:rPr>
                              <m:nor/>
                            </m:rPr>
                            <a:rPr lang="en-US" dirty="0">
                              <a:latin typeface="Cambria Math" panose="02040503050406030204" pitchFamily="18" charset="0"/>
                            </a:rPr>
                            <m:t> </m:t>
                          </m:r>
                        </m:e>
                      </m:d>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2890822" y="5226856"/>
                <a:ext cx="2941318" cy="299569"/>
              </a:xfrm>
              <a:prstGeom prst="rect">
                <a:avLst/>
              </a:prstGeom>
              <a:blipFill rotWithShape="1">
                <a:blip r:embed="rId6"/>
                <a:stretch>
                  <a:fillRect l="-10" t="-57" r="-573" b="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851484" y="5620896"/>
                <a:ext cx="7381701" cy="369332"/>
              </a:xfrm>
              <a:prstGeom prst="rect">
                <a:avLst/>
              </a:prstGeom>
              <a:noFill/>
            </p:spPr>
            <p:txBody>
              <a:bodyPr wrap="none" rtlCol="0">
                <a:spAutoFit/>
              </a:bodyPr>
              <a:lstStyle/>
              <a:p>
                <a:r>
                  <a:rPr lang="en-GB" dirty="0"/>
                  <a:t>where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0</m:t>
                        </m:r>
                      </m:sub>
                    </m:sSub>
                  </m:oMath>
                </a14:m>
                <a:r>
                  <a:rPr lang="en-GB" dirty="0"/>
                  <a:t> is the equilibrium position (here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0</m:t>
                    </m:r>
                  </m:oMath>
                </a14:m>
                <a:r>
                  <a:rPr lang="en-GB" dirty="0"/>
                  <a:t>), </a:t>
                </a:r>
                <a14:m>
                  <m:oMath xmlns:m="http://schemas.openxmlformats.org/officeDocument/2006/math">
                    <m:r>
                      <a:rPr lang="en-GB" b="0" i="1" smtClean="0">
                        <a:latin typeface="Cambria Math" panose="02040503050406030204" pitchFamily="18" charset="0"/>
                      </a:rPr>
                      <m:t>𝑘</m:t>
                    </m:r>
                  </m:oMath>
                </a14:m>
                <a:r>
                  <a:rPr lang="en-GB" dirty="0"/>
                  <a:t> is the spring coefficient.</a:t>
                </a:r>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851484" y="5620896"/>
                <a:ext cx="7381701" cy="369332"/>
              </a:xfrm>
              <a:prstGeom prst="rect">
                <a:avLst/>
              </a:prstGeom>
              <a:blipFill rotWithShape="1">
                <a:blip r:embed="rId7"/>
                <a:stretch>
                  <a:fillRect l="-8" t="-138" r="6" b="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3345243" y="6359560"/>
                <a:ext cx="3083858" cy="29956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𝑠𝑝𝑟𝑖𝑛𝑔</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 </m:t>
                          </m:r>
                        </m:sub>
                      </m:sSub>
                      <m:r>
                        <a:rPr lang="en-GB" b="0" i="1" smtClean="0">
                          <a:latin typeface="Cambria Math" panose="02040503050406030204" pitchFamily="18" charset="0"/>
                        </a:rPr>
                        <m:t>=−</m:t>
                      </m:r>
                      <m:r>
                        <a:rPr lang="en-GB" b="0" i="1" smtClean="0">
                          <a:latin typeface="Cambria Math" panose="02040503050406030204" pitchFamily="18" charset="0"/>
                        </a:rPr>
                        <m:t>𝑘</m:t>
                      </m:r>
                      <m:d>
                        <m:dPr>
                          <m:ctrlPr>
                            <a:rPr lang="en-GB" i="1">
                              <a:latin typeface="Cambria Math" panose="02040503050406030204" pitchFamily="18" charset="0"/>
                            </a:rPr>
                          </m:ctrlPr>
                        </m:dPr>
                        <m:e>
                          <m:r>
                            <a:rPr lang="en-GB" i="1">
                              <a:latin typeface="Cambria Math" panose="02040503050406030204" pitchFamily="18" charset="0"/>
                            </a:rPr>
                            <m:t>𝑥</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0</m:t>
                              </m:r>
                            </m:sub>
                          </m:sSub>
                        </m:e>
                      </m:d>
                      <m:r>
                        <a:rPr lang="en-GB" b="0" i="1" smtClean="0">
                          <a:latin typeface="Cambria Math" panose="02040503050406030204" pitchFamily="18" charset="0"/>
                        </a:rPr>
                        <m:t>=−</m:t>
                      </m:r>
                      <m:r>
                        <a:rPr lang="en-GB" b="0" i="1" smtClean="0">
                          <a:latin typeface="Cambria Math" panose="02040503050406030204" pitchFamily="18" charset="0"/>
                        </a:rPr>
                        <m:t>𝑘𝑥</m:t>
                      </m:r>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3345243" y="6359560"/>
                <a:ext cx="3083858" cy="299569"/>
              </a:xfrm>
              <a:prstGeom prst="rect">
                <a:avLst/>
              </a:prstGeom>
              <a:blipFill rotWithShape="1">
                <a:blip r:embed="rId8"/>
                <a:stretch>
                  <a:fillRect l="-2" t="-12" r="-50" b="17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1115616" y="5990228"/>
                <a:ext cx="3238964" cy="369332"/>
              </a:xfrm>
              <a:prstGeom prst="rect">
                <a:avLst/>
              </a:prstGeom>
              <a:noFill/>
            </p:spPr>
            <p:txBody>
              <a:bodyPr wrap="none" rtlCol="0">
                <a:spAutoFit/>
              </a:bodyPr>
              <a:lstStyle/>
              <a:p>
                <a14:m>
                  <m:oMath xmlns:m="http://schemas.openxmlformats.org/officeDocument/2006/math">
                    <m:r>
                      <a:rPr lang="en-GB" b="0" i="1" dirty="0" smtClean="0">
                        <a:latin typeface="Cambria Math" panose="02040503050406030204" pitchFamily="18" charset="0"/>
                      </a:rPr>
                      <m:t>𝑥</m:t>
                    </m:r>
                  </m:oMath>
                </a14:m>
                <a:r>
                  <a:rPr lang="en-GB" dirty="0"/>
                  <a:t>-component of the spring force:</a:t>
                </a:r>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1115616" y="5990228"/>
                <a:ext cx="3238964" cy="369332"/>
              </a:xfrm>
              <a:prstGeom prst="rect">
                <a:avLst/>
              </a:prstGeom>
              <a:blipFill rotWithShape="1">
                <a:blip r:embed="rId9"/>
                <a:stretch>
                  <a:fillRect l="-17" t="-74" r="12" b="9"/>
                </a:stretch>
              </a:blipFill>
            </p:spPr>
            <p:txBody>
              <a:bodyPr/>
              <a:lstStyle/>
              <a:p>
                <a:r>
                  <a:rPr lang="zh-CN" altLang="en-US">
                    <a:noFill/>
                  </a:rPr>
                  <a:t> </a:t>
                </a:r>
              </a:p>
            </p:txBody>
          </p:sp>
        </mc:Fallback>
      </mc:AlternateContent>
      <p:cxnSp>
        <p:nvCxnSpPr>
          <p:cNvPr id="17" name="Straight Arrow Connector 16"/>
          <p:cNvCxnSpPr>
            <a:stCxn id="12" idx="0"/>
          </p:cNvCxnSpPr>
          <p:nvPr/>
        </p:nvCxnSpPr>
        <p:spPr>
          <a:xfrm flipH="1" flipV="1">
            <a:off x="3345243" y="2326679"/>
            <a:ext cx="2075843" cy="2117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3905160" y="999202"/>
                <a:ext cx="1559658" cy="6865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600" b="1" i="1" smtClean="0">
                              <a:solidFill>
                                <a:srgbClr val="FF0000"/>
                              </a:solidFill>
                              <a:latin typeface="Cambria Math" panose="02040503050406030204" pitchFamily="18" charset="0"/>
                            </a:rPr>
                          </m:ctrlPr>
                        </m:sSubPr>
                        <m:e>
                          <m:acc>
                            <m:accPr>
                              <m:chr m:val="⃗"/>
                              <m:ctrlPr>
                                <a:rPr lang="en-US" sz="3600" b="1" i="1" smtClean="0">
                                  <a:solidFill>
                                    <a:srgbClr val="FF0000"/>
                                  </a:solidFill>
                                  <a:latin typeface="Cambria Math" panose="02040503050406030204" pitchFamily="18" charset="0"/>
                                </a:rPr>
                              </m:ctrlPr>
                            </m:accPr>
                            <m:e>
                              <m:r>
                                <a:rPr lang="en-GB" sz="3600" b="1" i="1" smtClean="0">
                                  <a:solidFill>
                                    <a:srgbClr val="FF0000"/>
                                  </a:solidFill>
                                  <a:latin typeface="Cambria Math" panose="02040503050406030204" pitchFamily="18" charset="0"/>
                                </a:rPr>
                                <m:t>𝑭</m:t>
                              </m:r>
                            </m:e>
                          </m:acc>
                        </m:e>
                        <m:sub>
                          <m:r>
                            <a:rPr lang="en-GB" sz="3600" b="1" i="1" smtClean="0">
                              <a:solidFill>
                                <a:srgbClr val="FF0000"/>
                              </a:solidFill>
                              <a:latin typeface="Cambria Math" panose="02040503050406030204" pitchFamily="18" charset="0"/>
                            </a:rPr>
                            <m:t>𝒔𝒑𝒓𝒊𝒏𝒈</m:t>
                          </m:r>
                        </m:sub>
                      </m:sSub>
                    </m:oMath>
                  </m:oMathPara>
                </a14:m>
                <a:endParaRPr lang="en-US" sz="3600" b="1" dirty="0">
                  <a:solidFill>
                    <a:srgbClr val="FF0000"/>
                  </a:solidFill>
                </a:endParaRPr>
              </a:p>
            </p:txBody>
          </p:sp>
        </mc:Choice>
        <mc:Fallback>
          <p:sp>
            <p:nvSpPr>
              <p:cNvPr id="18" name="TextBox 17"/>
              <p:cNvSpPr txBox="1">
                <a:spLocks noRot="1" noChangeAspect="1" noMove="1" noResize="1" noEditPoints="1" noAdjustHandles="1" noChangeArrowheads="1" noChangeShapeType="1" noTextEdit="1"/>
              </p:cNvSpPr>
              <p:nvPr/>
            </p:nvSpPr>
            <p:spPr>
              <a:xfrm>
                <a:off x="3905160" y="999202"/>
                <a:ext cx="1559658" cy="686535"/>
              </a:xfrm>
              <a:prstGeom prst="rect">
                <a:avLst/>
              </a:prstGeom>
              <a:blipFill rotWithShape="1">
                <a:blip r:embed="rId10"/>
                <a:stretch>
                  <a:fillRect l="-35" t="-51" r="-3542" b="65"/>
                </a:stretch>
              </a:blipFill>
            </p:spPr>
            <p:txBody>
              <a:bodyPr/>
              <a:lstStyle/>
              <a:p>
                <a:r>
                  <a:rPr lang="zh-CN" altLang="en-US">
                    <a:noFill/>
                  </a:rPr>
                  <a:t> </a:t>
                </a:r>
              </a:p>
            </p:txBody>
          </p:sp>
        </mc:Fallback>
      </mc:AlternateContent>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4982"/>
            <a:ext cx="8229600" cy="1143000"/>
          </a:xfrm>
        </p:spPr>
        <p:txBody>
          <a:bodyPr/>
          <a:lstStyle/>
          <a:p>
            <a:r>
              <a:rPr lang="en-GB" sz="2800" dirty="0"/>
              <a:t>Ex. Work done by the spring force (5 minutes)</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6" name="TextBox 5"/>
              <p:cNvSpPr txBox="1"/>
              <p:nvPr/>
            </p:nvSpPr>
            <p:spPr>
              <a:xfrm flipH="1">
                <a:off x="674117" y="4421315"/>
                <a:ext cx="8394141" cy="2022348"/>
              </a:xfrm>
              <a:prstGeom prst="rect">
                <a:avLst/>
              </a:prstGeom>
              <a:noFill/>
            </p:spPr>
            <p:txBody>
              <a:bodyPr wrap="square" rtlCol="0">
                <a:spAutoFit/>
              </a:bodyPr>
              <a:lstStyle/>
              <a:p>
                <a:r>
                  <a:rPr lang="en-GB" sz="2400" dirty="0"/>
                  <a:t>The block is displaced toward the right (using hand for instance). What is the work done by the spring force </a:t>
                </a:r>
                <a14:m>
                  <m:oMath xmlns:m="http://schemas.openxmlformats.org/officeDocument/2006/math">
                    <m:sSub>
                      <m:sSubPr>
                        <m:ctrlPr>
                          <a:rPr lang="en-GB" sz="2400" i="1" smtClean="0">
                            <a:latin typeface="Cambria Math" panose="02040503050406030204" pitchFamily="18" charset="0"/>
                          </a:rPr>
                        </m:ctrlPr>
                      </m:sSubPr>
                      <m:e>
                        <m:acc>
                          <m:accPr>
                            <m:chr m:val="⃗"/>
                            <m:ctrlPr>
                              <a:rPr lang="en-GB" sz="2400" i="1" smtClean="0">
                                <a:latin typeface="Cambria Math" panose="02040503050406030204" pitchFamily="18" charset="0"/>
                              </a:rPr>
                            </m:ctrlPr>
                          </m:accPr>
                          <m:e>
                            <m:r>
                              <a:rPr lang="en-GB" sz="2400" b="0" i="1" smtClean="0">
                                <a:latin typeface="Cambria Math" panose="02040503050406030204" pitchFamily="18" charset="0"/>
                              </a:rPr>
                              <m:t>𝐹</m:t>
                            </m:r>
                          </m:e>
                        </m:acc>
                      </m:e>
                      <m:sub>
                        <m:r>
                          <a:rPr lang="en-GB" sz="2400" b="0" i="1" smtClean="0">
                            <a:latin typeface="Cambria Math" panose="02040503050406030204" pitchFamily="18" charset="0"/>
                          </a:rPr>
                          <m:t>𝑠𝑝𝑟𝑖𝑛𝑔</m:t>
                        </m:r>
                      </m:sub>
                    </m:sSub>
                    <m:r>
                      <a:rPr lang="en-GB" sz="2400" b="0" i="1" smtClean="0">
                        <a:latin typeface="Cambria Math" panose="02040503050406030204" pitchFamily="18" charset="0"/>
                      </a:rPr>
                      <m:t> </m:t>
                    </m:r>
                  </m:oMath>
                </a14:m>
                <a:r>
                  <a:rPr lang="en-US" sz="2400" dirty="0"/>
                  <a:t>on the block between the two positions </a:t>
                </a:r>
                <a14:m>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2</m:t>
                        </m:r>
                      </m:sub>
                    </m:sSub>
                  </m:oMath>
                </a14:m>
                <a:r>
                  <a:rPr lang="en-US" sz="2400" dirty="0"/>
                  <a:t> ? </a:t>
                </a:r>
                <a:endParaRPr lang="en-US" sz="2400" dirty="0"/>
              </a:p>
              <a:p>
                <a:r>
                  <a:rPr lang="en-GB" sz="2400" dirty="0"/>
                  <a:t>What is the work done by the force exerted by the block on the spring between these two positions ? </a:t>
                </a:r>
                <a:endParaRPr lang="en-US" sz="2400" dirty="0"/>
              </a:p>
            </p:txBody>
          </p:sp>
        </mc:Choice>
        <mc:Fallback>
          <p:sp>
            <p:nvSpPr>
              <p:cNvPr id="6" name="TextBox 5"/>
              <p:cNvSpPr txBox="1">
                <a:spLocks noRot="1" noChangeAspect="1" noMove="1" noResize="1" noEditPoints="1" noAdjustHandles="1" noChangeArrowheads="1" noChangeShapeType="1" noTextEdit="1"/>
              </p:cNvSpPr>
              <p:nvPr/>
            </p:nvSpPr>
            <p:spPr>
              <a:xfrm flipH="1">
                <a:off x="674117" y="4421315"/>
                <a:ext cx="8394141" cy="2022348"/>
              </a:xfrm>
              <a:prstGeom prst="rect">
                <a:avLst/>
              </a:prstGeom>
              <a:blipFill rotWithShape="1">
                <a:blip r:embed="rId1"/>
                <a:stretch>
                  <a:fillRect l="-5" t="-22" r="5" b="16"/>
                </a:stretch>
              </a:blipFill>
            </p:spPr>
            <p:txBody>
              <a:bodyPr/>
              <a:lstStyle/>
              <a:p>
                <a:r>
                  <a:rPr lang="zh-CN" altLang="en-US">
                    <a:noFill/>
                  </a:rPr>
                  <a:t> </a:t>
                </a:r>
              </a:p>
            </p:txBody>
          </p:sp>
        </mc:Fallback>
      </mc:AlternateContent>
      <p:pic>
        <p:nvPicPr>
          <p:cNvPr id="3" name="Picture 2"/>
          <p:cNvPicPr>
            <a:picLocks noChangeAspect="1"/>
          </p:cNvPicPr>
          <p:nvPr/>
        </p:nvPicPr>
        <p:blipFill>
          <a:blip r:embed="rId2"/>
          <a:stretch>
            <a:fillRect/>
          </a:stretch>
        </p:blipFill>
        <p:spPr>
          <a:xfrm>
            <a:off x="1187624" y="833663"/>
            <a:ext cx="6164336" cy="3513546"/>
          </a:xfrm>
          <a:prstGeom prst="rect">
            <a:avLst/>
          </a:prstGeom>
        </p:spPr>
      </p:pic>
      <p:sp>
        <p:nvSpPr>
          <p:cNvPr id="7" name="Rectangle 6"/>
          <p:cNvSpPr/>
          <p:nvPr/>
        </p:nvSpPr>
        <p:spPr>
          <a:xfrm>
            <a:off x="6084168" y="1052736"/>
            <a:ext cx="288032"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5260053" y="945138"/>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5260053" y="945138"/>
                <a:ext cx="171777" cy="276999"/>
              </a:xfrm>
              <a:prstGeom prst="rect">
                <a:avLst/>
              </a:prstGeom>
              <a:blipFill rotWithShape="1">
                <a:blip r:embed="rId3"/>
                <a:stretch>
                  <a:fillRect l="-203" t="-93" r="-18090" b="143"/>
                </a:stretch>
              </a:blipFill>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143000"/>
          </a:xfrm>
        </p:spPr>
        <p:txBody>
          <a:bodyPr/>
          <a:lstStyle/>
          <a:p>
            <a:r>
              <a:rPr lang="en-GB" dirty="0"/>
              <a:t>Result:</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a:off x="1907704" y="1739369"/>
            <a:ext cx="5486549" cy="3515771"/>
          </a:xfrm>
          <a:prstGeom prst="rect">
            <a:avLst/>
          </a:prstGeom>
        </p:spPr>
      </p:pic>
      <p:sp>
        <p:nvSpPr>
          <p:cNvPr id="6" name="Rectangle 5"/>
          <p:cNvSpPr/>
          <p:nvPr/>
        </p:nvSpPr>
        <p:spPr>
          <a:xfrm>
            <a:off x="467544" y="596369"/>
            <a:ext cx="8507412" cy="1077218"/>
          </a:xfrm>
          <a:prstGeom prst="rect">
            <a:avLst/>
          </a:prstGeom>
        </p:spPr>
        <p:txBody>
          <a:bodyPr wrap="square">
            <a:spAutoFit/>
          </a:bodyPr>
          <a:lstStyle/>
          <a:p>
            <a:r>
              <a:rPr lang="en-GB" sz="3200" dirty="0"/>
              <a:t>What happens when a smartphone falls from a high height ? </a:t>
            </a:r>
            <a:endParaRPr lang="en-US" sz="3200" dirty="0"/>
          </a:p>
        </p:txBody>
      </p:sp>
      <p:sp>
        <p:nvSpPr>
          <p:cNvPr id="7" name="Rectangle 6"/>
          <p:cNvSpPr/>
          <p:nvPr/>
        </p:nvSpPr>
        <p:spPr>
          <a:xfrm>
            <a:off x="467544" y="5382970"/>
            <a:ext cx="2089033" cy="584775"/>
          </a:xfrm>
          <a:prstGeom prst="rect">
            <a:avLst/>
          </a:prstGeom>
        </p:spPr>
        <p:txBody>
          <a:bodyPr wrap="none">
            <a:spAutoFit/>
          </a:bodyPr>
          <a:lstStyle/>
          <a:p>
            <a:r>
              <a:rPr lang="en-GB" sz="3200" dirty="0"/>
              <a:t>And why ? </a:t>
            </a:r>
            <a:endParaRPr lang="en-US" sz="3200" dirty="0"/>
          </a:p>
        </p:txBody>
      </p:sp>
      <p:sp>
        <p:nvSpPr>
          <p:cNvPr id="8" name="Right Arrow 7"/>
          <p:cNvSpPr/>
          <p:nvPr/>
        </p:nvSpPr>
        <p:spPr>
          <a:xfrm>
            <a:off x="2556577" y="5493233"/>
            <a:ext cx="720080" cy="4657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353853" y="5493233"/>
            <a:ext cx="5760640" cy="923330"/>
          </a:xfrm>
          <a:prstGeom prst="rect">
            <a:avLst/>
          </a:prstGeom>
          <a:noFill/>
        </p:spPr>
        <p:txBody>
          <a:bodyPr wrap="square" rtlCol="0">
            <a:spAutoFit/>
          </a:bodyPr>
          <a:lstStyle/>
          <a:p>
            <a:r>
              <a:rPr lang="en-GB" dirty="0"/>
              <a:t>It is involved with the gravitational force. But the gravitational force don’t break it. Gravitational force is involved with </a:t>
            </a:r>
            <a:r>
              <a:rPr lang="en-GB" b="1" dirty="0"/>
              <a:t>transfers of energy</a:t>
            </a:r>
            <a:r>
              <a:rPr lang="en-GB" dirty="0"/>
              <a:t>, the topic of this lesson.</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3" name="Picture 2"/>
          <p:cNvPicPr>
            <a:picLocks noChangeAspect="1"/>
          </p:cNvPicPr>
          <p:nvPr/>
        </p:nvPicPr>
        <p:blipFill>
          <a:blip r:embed="rId1"/>
          <a:stretch>
            <a:fillRect/>
          </a:stretch>
        </p:blipFill>
        <p:spPr>
          <a:xfrm>
            <a:off x="1276718" y="833663"/>
            <a:ext cx="6164336" cy="3513546"/>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2915816" y="4922125"/>
                <a:ext cx="2734275" cy="33951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𝑑𝑊</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𝑠𝑝𝑟𝑖𝑛𝑔</m:t>
                          </m:r>
                        </m:sub>
                      </m:sSub>
                      <m:r>
                        <a:rPr lang="en-GB" b="0" i="1" smtClean="0">
                          <a:latin typeface="Cambria Math" panose="02040503050406030204" pitchFamily="18" charset="0"/>
                        </a:rPr>
                        <m:t>.</m:t>
                      </m:r>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rPr>
                        <m:t>=−</m:t>
                      </m:r>
                      <m:r>
                        <a:rPr lang="en-GB" b="0" i="1" smtClean="0">
                          <a:latin typeface="Cambria Math" panose="02040503050406030204" pitchFamily="18" charset="0"/>
                        </a:rPr>
                        <m:t>𝑘𝑥𝑑𝑥</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2915816" y="4922125"/>
                <a:ext cx="2734275" cy="339517"/>
              </a:xfrm>
              <a:prstGeom prst="rect">
                <a:avLst/>
              </a:prstGeom>
              <a:blipFill rotWithShape="1">
                <a:blip r:embed="rId2"/>
                <a:stretch>
                  <a:fillRect l="-19" t="-71" r="-353"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625204" y="4347209"/>
                <a:ext cx="7467365" cy="369332"/>
              </a:xfrm>
              <a:prstGeom prst="rect">
                <a:avLst/>
              </a:prstGeom>
              <a:noFill/>
            </p:spPr>
            <p:txBody>
              <a:bodyPr wrap="none" rtlCol="0">
                <a:spAutoFit/>
              </a:bodyPr>
              <a:lstStyle/>
              <a:p>
                <a:r>
                  <a:rPr lang="en-GB" dirty="0"/>
                  <a:t>Infinitesimal work done by the spring on the block during its displacement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𝑟</m:t>
                        </m:r>
                      </m:e>
                    </m:acc>
                  </m:oMath>
                </a14:m>
                <a:r>
                  <a:rPr lang="en-GB" dirty="0"/>
                  <a:t> is:</a:t>
                </a:r>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625204" y="4347209"/>
                <a:ext cx="7467365" cy="369332"/>
              </a:xfrm>
              <a:prstGeom prst="rect">
                <a:avLst/>
              </a:prstGeom>
              <a:blipFill rotWithShape="1">
                <a:blip r:embed="rId3"/>
                <a:stretch>
                  <a:fillRect l="-5" t="-172" r="2" b="107"/>
                </a:stretch>
              </a:blipFill>
            </p:spPr>
            <p:txBody>
              <a:bodyPr/>
              <a:lstStyle/>
              <a:p>
                <a:r>
                  <a:rPr lang="zh-CN" altLang="en-US">
                    <a:noFill/>
                  </a:rPr>
                  <a:t> </a:t>
                </a:r>
              </a:p>
            </p:txBody>
          </p:sp>
        </mc:Fallback>
      </mc:AlternateContent>
      <p:sp>
        <p:nvSpPr>
          <p:cNvPr id="6" name="Rectangle 5"/>
          <p:cNvSpPr/>
          <p:nvPr/>
        </p:nvSpPr>
        <p:spPr>
          <a:xfrm>
            <a:off x="6084168" y="1052736"/>
            <a:ext cx="288032"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 name="TextBox 9"/>
              <p:cNvSpPr txBox="1"/>
              <p:nvPr/>
            </p:nvSpPr>
            <p:spPr>
              <a:xfrm>
                <a:off x="5260053" y="945138"/>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5260053" y="945138"/>
                <a:ext cx="171777" cy="276999"/>
              </a:xfrm>
              <a:prstGeom prst="rect">
                <a:avLst/>
              </a:prstGeom>
              <a:blipFill rotWithShape="1">
                <a:blip r:embed="rId4"/>
                <a:stretch>
                  <a:fillRect l="-203" t="-93" r="-18090" b="143"/>
                </a:stretch>
              </a:blipFill>
            </p:spPr>
            <p:txBody>
              <a:bodyPr/>
              <a:lstStyle/>
              <a:p>
                <a:r>
                  <a:rPr lang="zh-CN" altLang="en-US">
                    <a:noFill/>
                  </a:rPr>
                  <a:t> </a:t>
                </a:r>
              </a:p>
            </p:txBody>
          </p:sp>
        </mc:Fallback>
      </mc:AlternateContent>
      <p:sp>
        <p:nvSpPr>
          <p:cNvPr id="12" name="Title 1"/>
          <p:cNvSpPr>
            <a:spLocks noGrp="1"/>
          </p:cNvSpPr>
          <p:nvPr>
            <p:ph type="title"/>
          </p:nvPr>
        </p:nvSpPr>
        <p:spPr>
          <a:xfrm>
            <a:off x="636588" y="-14982"/>
            <a:ext cx="8229600" cy="1143000"/>
          </a:xfrm>
        </p:spPr>
        <p:txBody>
          <a:bodyPr/>
          <a:lstStyle/>
          <a:p>
            <a:r>
              <a:rPr lang="en-GB" sz="2800" dirty="0"/>
              <a:t>Ex. Work done by the spring force (5 minutes)</a:t>
            </a:r>
            <a:endParaRPr lang="en-US" sz="28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3" name="Picture 2"/>
          <p:cNvPicPr>
            <a:picLocks noChangeAspect="1"/>
          </p:cNvPicPr>
          <p:nvPr/>
        </p:nvPicPr>
        <p:blipFill>
          <a:blip r:embed="rId1"/>
          <a:stretch>
            <a:fillRect/>
          </a:stretch>
        </p:blipFill>
        <p:spPr>
          <a:xfrm>
            <a:off x="1276718" y="833663"/>
            <a:ext cx="6164336" cy="3513546"/>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2915816" y="4922125"/>
                <a:ext cx="2734275" cy="33951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𝑑𝑊</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𝑠𝑝𝑟𝑖𝑛𝑔</m:t>
                          </m:r>
                        </m:sub>
                      </m:sSub>
                      <m:r>
                        <a:rPr lang="en-GB" b="0" i="1" smtClean="0">
                          <a:latin typeface="Cambria Math" panose="02040503050406030204" pitchFamily="18" charset="0"/>
                        </a:rPr>
                        <m:t>.</m:t>
                      </m:r>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rPr>
                        <m:t>=−</m:t>
                      </m:r>
                      <m:r>
                        <a:rPr lang="en-GB" b="0" i="1" smtClean="0">
                          <a:latin typeface="Cambria Math" panose="02040503050406030204" pitchFamily="18" charset="0"/>
                        </a:rPr>
                        <m:t>𝑘𝑥𝑑𝑥</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2915816" y="4922125"/>
                <a:ext cx="2734275" cy="339517"/>
              </a:xfrm>
              <a:prstGeom prst="rect">
                <a:avLst/>
              </a:prstGeom>
              <a:blipFill rotWithShape="1">
                <a:blip r:embed="rId2"/>
                <a:stretch>
                  <a:fillRect l="-19" t="-71" r="-353"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625204" y="4347209"/>
                <a:ext cx="7467365" cy="369332"/>
              </a:xfrm>
              <a:prstGeom prst="rect">
                <a:avLst/>
              </a:prstGeom>
              <a:noFill/>
            </p:spPr>
            <p:txBody>
              <a:bodyPr wrap="none" rtlCol="0">
                <a:spAutoFit/>
              </a:bodyPr>
              <a:lstStyle/>
              <a:p>
                <a:r>
                  <a:rPr lang="en-GB" dirty="0"/>
                  <a:t>Infinitesimal work done by the spring on the block during its displacement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𝑟</m:t>
                        </m:r>
                      </m:e>
                    </m:acc>
                  </m:oMath>
                </a14:m>
                <a:r>
                  <a:rPr lang="en-GB" dirty="0"/>
                  <a:t> is:</a:t>
                </a:r>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625204" y="4347209"/>
                <a:ext cx="7467365" cy="369332"/>
              </a:xfrm>
              <a:prstGeom prst="rect">
                <a:avLst/>
              </a:prstGeom>
              <a:blipFill rotWithShape="1">
                <a:blip r:embed="rId3"/>
                <a:stretch>
                  <a:fillRect l="-5" t="-172" r="2" b="10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598631" y="5467226"/>
                <a:ext cx="7933903" cy="369332"/>
              </a:xfrm>
              <a:prstGeom prst="rect">
                <a:avLst/>
              </a:prstGeom>
              <a:noFill/>
            </p:spPr>
            <p:txBody>
              <a:bodyPr wrap="none" rtlCol="0">
                <a:spAutoFit/>
              </a:bodyPr>
              <a:lstStyle/>
              <a:p>
                <a:r>
                  <a:rPr lang="en-GB" dirty="0"/>
                  <a:t>The work done by the spring on the block during its displacement from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a14:m>
                <a:r>
                  <a:rPr lang="en-GB" dirty="0"/>
                  <a:t> to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a14:m>
                <a:r>
                  <a:rPr lang="en-GB" dirty="0"/>
                  <a:t> is:</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598631" y="5467226"/>
                <a:ext cx="7933903" cy="369332"/>
              </a:xfrm>
              <a:prstGeom prst="rect">
                <a:avLst/>
              </a:prstGeom>
              <a:blipFill rotWithShape="1">
                <a:blip r:embed="rId4"/>
                <a:stretch>
                  <a:fillRect l="-6" t="-138" b="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043608" y="6012327"/>
                <a:ext cx="6127383" cy="84478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𝑠𝑝𝑟𝑖𝑛𝑔</m:t>
                          </m:r>
                          <m:r>
                            <a:rPr lang="en-GB" b="0" i="1" smtClean="0">
                              <a:latin typeface="Cambria Math" panose="02040503050406030204" pitchFamily="18" charset="0"/>
                            </a:rPr>
                            <m:t>/</m:t>
                          </m:r>
                          <m:r>
                            <a:rPr lang="en-GB" b="0" i="1" smtClean="0">
                              <a:latin typeface="Cambria Math" panose="02040503050406030204" pitchFamily="18" charset="0"/>
                            </a:rPr>
                            <m:t>𝑏𝑙𝑜𝑐𝑘</m:t>
                          </m:r>
                        </m:sub>
                      </m:sSub>
                      <m:r>
                        <a:rPr lang="en-GB" b="0" i="1" smtClean="0">
                          <a:latin typeface="Cambria Math" panose="02040503050406030204" pitchFamily="18" charset="0"/>
                        </a:rPr>
                        <m:t>=</m:t>
                      </m:r>
                      <m:nary>
                        <m:naryPr>
                          <m:limLoc m:val="undOvr"/>
                          <m:ctrlPr>
                            <a:rPr lang="en-GB" i="1">
                              <a:latin typeface="Cambria Math" panose="02040503050406030204" pitchFamily="18" charset="0"/>
                            </a:rPr>
                          </m:ctrlPr>
                        </m:naryPr>
                        <m:sub>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sub>
                        <m:sup>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sup>
                        <m:e>
                          <m:r>
                            <a:rPr lang="en-GB" i="1">
                              <a:latin typeface="Cambria Math" panose="02040503050406030204" pitchFamily="18" charset="0"/>
                            </a:rPr>
                            <m:t>−</m:t>
                          </m:r>
                          <m:r>
                            <a:rPr lang="en-GB" i="1">
                              <a:latin typeface="Cambria Math" panose="02040503050406030204" pitchFamily="18" charset="0"/>
                            </a:rPr>
                            <m:t>𝑘𝑥𝑑𝑥</m:t>
                          </m:r>
                          <m:r>
                            <m:rPr>
                              <m:nor/>
                            </m:rPr>
                            <a:rPr lang="en-US" dirty="0">
                              <a:latin typeface="Cambria Math" panose="02040503050406030204" pitchFamily="18" charset="0"/>
                            </a:rPr>
                            <m:t> </m:t>
                          </m:r>
                        </m:e>
                      </m:nary>
                      <m:r>
                        <a:rPr lang="en-GB" b="0" i="1" dirty="0" smtClean="0">
                          <a:latin typeface="Cambria Math" panose="02040503050406030204" pitchFamily="18" charset="0"/>
                        </a:rPr>
                        <m:t>=</m:t>
                      </m:r>
                      <m:sSubSup>
                        <m:sSubSupPr>
                          <m:ctrlPr>
                            <a:rPr lang="en-GB" b="0" i="1" dirty="0" smtClean="0">
                              <a:latin typeface="Cambria Math" panose="02040503050406030204" pitchFamily="18" charset="0"/>
                            </a:rPr>
                          </m:ctrlPr>
                        </m:sSubSupPr>
                        <m:e>
                          <m:d>
                            <m:dPr>
                              <m:begChr m:val="["/>
                              <m:endChr m:val="]"/>
                              <m:ctrlPr>
                                <a:rPr lang="en-GB" b="0" i="1" dirty="0" smtClean="0">
                                  <a:latin typeface="Cambria Math" panose="02040503050406030204" pitchFamily="18" charset="0"/>
                                </a:rPr>
                              </m:ctrlPr>
                            </m:dPr>
                            <m:e>
                              <m:r>
                                <a:rPr lang="en-GB" b="0" i="1" dirty="0" smtClean="0">
                                  <a:latin typeface="Cambria Math" panose="02040503050406030204" pitchFamily="18" charset="0"/>
                                </a:rPr>
                                <m:t>−</m:t>
                              </m:r>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1</m:t>
                                  </m:r>
                                </m:num>
                                <m:den>
                                  <m:r>
                                    <a:rPr lang="en-GB" b="0" i="1" dirty="0" smtClean="0">
                                      <a:latin typeface="Cambria Math" panose="02040503050406030204" pitchFamily="18" charset="0"/>
                                    </a:rPr>
                                    <m:t>2</m:t>
                                  </m:r>
                                </m:den>
                              </m:f>
                              <m:r>
                                <a:rPr lang="en-GB" b="0" i="1" dirty="0" smtClean="0">
                                  <a:latin typeface="Cambria Math" panose="02040503050406030204" pitchFamily="18" charset="0"/>
                                </a:rPr>
                                <m:t>𝑘</m:t>
                              </m:r>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𝑥</m:t>
                                  </m:r>
                                </m:e>
                                <m:sup>
                                  <m:r>
                                    <a:rPr lang="en-GB" b="0" i="1" dirty="0" smtClean="0">
                                      <a:latin typeface="Cambria Math" panose="02040503050406030204" pitchFamily="18" charset="0"/>
                                    </a:rPr>
                                    <m:t>2</m:t>
                                  </m:r>
                                </m:sup>
                              </m:sSup>
                            </m:e>
                          </m:d>
                        </m:e>
                        <m: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1</m:t>
                              </m:r>
                            </m:sub>
                          </m:sSub>
                        </m:sub>
                        <m:sup>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2</m:t>
                              </m:r>
                            </m:sub>
                          </m:sSub>
                        </m:sup>
                      </m:sSubSup>
                      <m:r>
                        <a:rPr lang="en-GB" b="0" i="1" dirty="0" smtClean="0">
                          <a:latin typeface="Cambria Math" panose="02040503050406030204" pitchFamily="18" charset="0"/>
                        </a:rPr>
                        <m:t>=</m:t>
                      </m:r>
                      <m:f>
                        <m:fPr>
                          <m:ctrlPr>
                            <a:rPr lang="en-GB" i="1" dirty="0">
                              <a:latin typeface="Cambria Math" panose="02040503050406030204" pitchFamily="18" charset="0"/>
                            </a:rPr>
                          </m:ctrlPr>
                        </m:fPr>
                        <m:num>
                          <m:r>
                            <a:rPr lang="en-GB" i="1" dirty="0">
                              <a:latin typeface="Cambria Math" panose="02040503050406030204" pitchFamily="18" charset="0"/>
                            </a:rPr>
                            <m:t>1</m:t>
                          </m:r>
                        </m:num>
                        <m:den>
                          <m:r>
                            <a:rPr lang="en-GB" i="1" dirty="0">
                              <a:latin typeface="Cambria Math" panose="02040503050406030204" pitchFamily="18" charset="0"/>
                            </a:rPr>
                            <m:t>2</m:t>
                          </m:r>
                        </m:den>
                      </m:f>
                      <m:r>
                        <a:rPr lang="en-GB" i="1" dirty="0">
                          <a:latin typeface="Cambria Math" panose="02040503050406030204" pitchFamily="18" charset="0"/>
                        </a:rPr>
                        <m:t>𝑘</m:t>
                      </m:r>
                      <m:sSup>
                        <m:sSupPr>
                          <m:ctrlPr>
                            <a:rPr lang="en-GB" i="1" dirty="0">
                              <a:latin typeface="Cambria Math" panose="02040503050406030204" pitchFamily="18" charset="0"/>
                            </a:rPr>
                          </m:ctrlPr>
                        </m:sSupPr>
                        <m:e>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1</m:t>
                              </m:r>
                            </m:sub>
                          </m:sSub>
                        </m:e>
                        <m:sup>
                          <m:r>
                            <a:rPr lang="en-GB" i="1" dirty="0">
                              <a:latin typeface="Cambria Math" panose="02040503050406030204" pitchFamily="18" charset="0"/>
                            </a:rPr>
                            <m:t>2</m:t>
                          </m:r>
                        </m:sup>
                      </m:sSup>
                      <m:r>
                        <a:rPr lang="en-GB" b="0" i="1" dirty="0" smtClean="0">
                          <a:latin typeface="Cambria Math" panose="02040503050406030204" pitchFamily="18" charset="0"/>
                        </a:rPr>
                        <m:t>−</m:t>
                      </m:r>
                      <m:f>
                        <m:fPr>
                          <m:ctrlPr>
                            <a:rPr lang="en-GB" i="1" dirty="0">
                              <a:latin typeface="Cambria Math" panose="02040503050406030204" pitchFamily="18" charset="0"/>
                            </a:rPr>
                          </m:ctrlPr>
                        </m:fPr>
                        <m:num>
                          <m:r>
                            <a:rPr lang="en-GB" i="1" dirty="0">
                              <a:latin typeface="Cambria Math" panose="02040503050406030204" pitchFamily="18" charset="0"/>
                            </a:rPr>
                            <m:t>1</m:t>
                          </m:r>
                        </m:num>
                        <m:den>
                          <m:r>
                            <a:rPr lang="en-GB" i="1" dirty="0">
                              <a:latin typeface="Cambria Math" panose="02040503050406030204" pitchFamily="18" charset="0"/>
                            </a:rPr>
                            <m:t>2</m:t>
                          </m:r>
                        </m:den>
                      </m:f>
                      <m:r>
                        <a:rPr lang="en-GB" i="1" dirty="0">
                          <a:latin typeface="Cambria Math" panose="02040503050406030204" pitchFamily="18" charset="0"/>
                        </a:rPr>
                        <m:t>𝑘</m:t>
                      </m:r>
                      <m:sSup>
                        <m:sSupPr>
                          <m:ctrlPr>
                            <a:rPr lang="en-GB" i="1" dirty="0">
                              <a:latin typeface="Cambria Math" panose="02040503050406030204" pitchFamily="18" charset="0"/>
                            </a:rPr>
                          </m:ctrlPr>
                        </m:sSupPr>
                        <m:e>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2</m:t>
                              </m:r>
                            </m:sub>
                          </m:sSub>
                        </m:e>
                        <m:sup>
                          <m:r>
                            <a:rPr lang="en-GB" i="1" dirty="0">
                              <a:latin typeface="Cambria Math" panose="02040503050406030204" pitchFamily="18" charset="0"/>
                            </a:rPr>
                            <m:t>2</m:t>
                          </m:r>
                        </m:sup>
                      </m:sSup>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1043608" y="6012327"/>
                <a:ext cx="6127383" cy="844783"/>
              </a:xfrm>
              <a:prstGeom prst="rect">
                <a:avLst/>
              </a:prstGeom>
              <a:blipFill rotWithShape="1">
                <a:blip r:embed="rId5"/>
                <a:stretch>
                  <a:fillRect l="-5" t="-17" r="9" b="45"/>
                </a:stretch>
              </a:blipFill>
            </p:spPr>
            <p:txBody>
              <a:bodyPr/>
              <a:lstStyle/>
              <a:p>
                <a:r>
                  <a:rPr lang="zh-CN" altLang="en-US">
                    <a:noFill/>
                  </a:rPr>
                  <a:t> </a:t>
                </a:r>
              </a:p>
            </p:txBody>
          </p:sp>
        </mc:Fallback>
      </mc:AlternateContent>
      <p:sp>
        <p:nvSpPr>
          <p:cNvPr id="6" name="Rectangle 5"/>
          <p:cNvSpPr/>
          <p:nvPr/>
        </p:nvSpPr>
        <p:spPr>
          <a:xfrm>
            <a:off x="6084168" y="1052736"/>
            <a:ext cx="288032"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 name="TextBox 9"/>
              <p:cNvSpPr txBox="1"/>
              <p:nvPr/>
            </p:nvSpPr>
            <p:spPr>
              <a:xfrm>
                <a:off x="5260053" y="945138"/>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5260053" y="945138"/>
                <a:ext cx="171777" cy="276999"/>
              </a:xfrm>
              <a:prstGeom prst="rect">
                <a:avLst/>
              </a:prstGeom>
              <a:blipFill rotWithShape="1">
                <a:blip r:embed="rId6"/>
                <a:stretch>
                  <a:fillRect l="-203" t="-93" r="-18090" b="143"/>
                </a:stretch>
              </a:blipFill>
            </p:spPr>
            <p:txBody>
              <a:bodyPr/>
              <a:lstStyle/>
              <a:p>
                <a:r>
                  <a:rPr lang="zh-CN" altLang="en-US">
                    <a:noFill/>
                  </a:rPr>
                  <a:t> </a:t>
                </a:r>
              </a:p>
            </p:txBody>
          </p:sp>
        </mc:Fallback>
      </mc:AlternateContent>
      <p:sp>
        <p:nvSpPr>
          <p:cNvPr id="12" name="Title 1"/>
          <p:cNvSpPr>
            <a:spLocks noGrp="1"/>
          </p:cNvSpPr>
          <p:nvPr>
            <p:ph type="title"/>
          </p:nvPr>
        </p:nvSpPr>
        <p:spPr>
          <a:xfrm>
            <a:off x="636588" y="-14982"/>
            <a:ext cx="8229600" cy="1143000"/>
          </a:xfrm>
        </p:spPr>
        <p:txBody>
          <a:bodyPr/>
          <a:lstStyle/>
          <a:p>
            <a:r>
              <a:rPr lang="en-GB" sz="2800" dirty="0"/>
              <a:t>Ex. Work done by the spring force (5 minutes)</a:t>
            </a:r>
            <a:endParaRPr lang="en-US" sz="28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3" name="Picture 2"/>
          <p:cNvPicPr>
            <a:picLocks noChangeAspect="1"/>
          </p:cNvPicPr>
          <p:nvPr/>
        </p:nvPicPr>
        <p:blipFill>
          <a:blip r:embed="rId1"/>
          <a:stretch>
            <a:fillRect/>
          </a:stretch>
        </p:blipFill>
        <p:spPr>
          <a:xfrm>
            <a:off x="1187624" y="833663"/>
            <a:ext cx="6164336" cy="3513546"/>
          </a:xfrm>
          <a:prstGeom prst="rect">
            <a:avLst/>
          </a:prstGeom>
        </p:spPr>
      </p:pic>
      <mc:AlternateContent xmlns:mc="http://schemas.openxmlformats.org/markup-compatibility/2006">
        <mc:Choice xmlns:a14="http://schemas.microsoft.com/office/drawing/2010/main" Requires="a14">
          <p:sp>
            <p:nvSpPr>
              <p:cNvPr id="8" name="TextBox 7"/>
              <p:cNvSpPr txBox="1"/>
              <p:nvPr/>
            </p:nvSpPr>
            <p:spPr>
              <a:xfrm>
                <a:off x="471376" y="4292774"/>
                <a:ext cx="7933903" cy="369332"/>
              </a:xfrm>
              <a:prstGeom prst="rect">
                <a:avLst/>
              </a:prstGeom>
              <a:noFill/>
            </p:spPr>
            <p:txBody>
              <a:bodyPr wrap="none" rtlCol="0">
                <a:spAutoFit/>
              </a:bodyPr>
              <a:lstStyle/>
              <a:p>
                <a:r>
                  <a:rPr lang="en-GB" dirty="0"/>
                  <a:t>The work done by the spring on the block during its displacement from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a14:m>
                <a:r>
                  <a:rPr lang="en-GB" dirty="0"/>
                  <a:t> to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a14:m>
                <a:r>
                  <a:rPr lang="en-GB" dirty="0"/>
                  <a:t> is:</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471376" y="4292774"/>
                <a:ext cx="7933903" cy="369332"/>
              </a:xfrm>
              <a:prstGeom prst="rect">
                <a:avLst/>
              </a:prstGeom>
              <a:blipFill rotWithShape="1">
                <a:blip r:embed="rId2"/>
                <a:stretch>
                  <a:fillRect l="-3" t="-47" r="5" b="1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2672527" y="4875498"/>
                <a:ext cx="3194529"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𝑠𝑝𝑟𝑖𝑛𝑔</m:t>
                          </m:r>
                          <m:r>
                            <a:rPr lang="en-GB" b="0" i="1" smtClean="0">
                              <a:latin typeface="Cambria Math" panose="02040503050406030204" pitchFamily="18" charset="0"/>
                            </a:rPr>
                            <m:t>/</m:t>
                          </m:r>
                          <m:r>
                            <a:rPr lang="en-GB" b="0" i="1" smtClean="0">
                              <a:latin typeface="Cambria Math" panose="02040503050406030204" pitchFamily="18" charset="0"/>
                            </a:rPr>
                            <m:t>𝑏𝑙𝑜𝑐𝑘</m:t>
                          </m:r>
                        </m:sub>
                      </m:sSub>
                      <m:r>
                        <a:rPr lang="en-GB" b="0" i="1" dirty="0" smtClean="0">
                          <a:latin typeface="Cambria Math" panose="02040503050406030204" pitchFamily="18" charset="0"/>
                        </a:rPr>
                        <m:t>=</m:t>
                      </m:r>
                      <m:f>
                        <m:fPr>
                          <m:ctrlPr>
                            <a:rPr lang="en-GB" i="1" dirty="0">
                              <a:latin typeface="Cambria Math" panose="02040503050406030204" pitchFamily="18" charset="0"/>
                            </a:rPr>
                          </m:ctrlPr>
                        </m:fPr>
                        <m:num>
                          <m:r>
                            <a:rPr lang="en-GB" i="1" dirty="0">
                              <a:latin typeface="Cambria Math" panose="02040503050406030204" pitchFamily="18" charset="0"/>
                            </a:rPr>
                            <m:t>1</m:t>
                          </m:r>
                        </m:num>
                        <m:den>
                          <m:r>
                            <a:rPr lang="en-GB" i="1" dirty="0">
                              <a:latin typeface="Cambria Math" panose="02040503050406030204" pitchFamily="18" charset="0"/>
                            </a:rPr>
                            <m:t>2</m:t>
                          </m:r>
                        </m:den>
                      </m:f>
                      <m:r>
                        <a:rPr lang="en-GB" i="1" dirty="0">
                          <a:latin typeface="Cambria Math" panose="02040503050406030204" pitchFamily="18" charset="0"/>
                        </a:rPr>
                        <m:t>𝑘</m:t>
                      </m:r>
                      <m:sSup>
                        <m:sSupPr>
                          <m:ctrlPr>
                            <a:rPr lang="en-GB" i="1" dirty="0">
                              <a:latin typeface="Cambria Math" panose="02040503050406030204" pitchFamily="18" charset="0"/>
                            </a:rPr>
                          </m:ctrlPr>
                        </m:sSupPr>
                        <m:e>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1</m:t>
                              </m:r>
                            </m:sub>
                          </m:sSub>
                        </m:e>
                        <m:sup>
                          <m:r>
                            <a:rPr lang="en-GB" i="1" dirty="0">
                              <a:latin typeface="Cambria Math" panose="02040503050406030204" pitchFamily="18" charset="0"/>
                            </a:rPr>
                            <m:t>2</m:t>
                          </m:r>
                        </m:sup>
                      </m:sSup>
                      <m:r>
                        <a:rPr lang="en-GB" b="0" i="1" dirty="0" smtClean="0">
                          <a:latin typeface="Cambria Math" panose="02040503050406030204" pitchFamily="18" charset="0"/>
                        </a:rPr>
                        <m:t>−</m:t>
                      </m:r>
                      <m:f>
                        <m:fPr>
                          <m:ctrlPr>
                            <a:rPr lang="en-GB" i="1" dirty="0">
                              <a:latin typeface="Cambria Math" panose="02040503050406030204" pitchFamily="18" charset="0"/>
                            </a:rPr>
                          </m:ctrlPr>
                        </m:fPr>
                        <m:num>
                          <m:r>
                            <a:rPr lang="en-GB" i="1" dirty="0">
                              <a:latin typeface="Cambria Math" panose="02040503050406030204" pitchFamily="18" charset="0"/>
                            </a:rPr>
                            <m:t>1</m:t>
                          </m:r>
                        </m:num>
                        <m:den>
                          <m:r>
                            <a:rPr lang="en-GB" i="1" dirty="0">
                              <a:latin typeface="Cambria Math" panose="02040503050406030204" pitchFamily="18" charset="0"/>
                            </a:rPr>
                            <m:t>2</m:t>
                          </m:r>
                        </m:den>
                      </m:f>
                      <m:r>
                        <a:rPr lang="en-GB" i="1" dirty="0">
                          <a:latin typeface="Cambria Math" panose="02040503050406030204" pitchFamily="18" charset="0"/>
                        </a:rPr>
                        <m:t>𝑘</m:t>
                      </m:r>
                      <m:sSup>
                        <m:sSupPr>
                          <m:ctrlPr>
                            <a:rPr lang="en-GB" i="1" dirty="0">
                              <a:latin typeface="Cambria Math" panose="02040503050406030204" pitchFamily="18" charset="0"/>
                            </a:rPr>
                          </m:ctrlPr>
                        </m:sSupPr>
                        <m:e>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2</m:t>
                              </m:r>
                            </m:sub>
                          </m:sSub>
                        </m:e>
                        <m:sup>
                          <m:r>
                            <a:rPr lang="en-GB" i="1" dirty="0">
                              <a:latin typeface="Cambria Math" panose="02040503050406030204" pitchFamily="18" charset="0"/>
                            </a:rPr>
                            <m:t>2</m:t>
                          </m:r>
                        </m:sup>
                      </m:sSup>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2672527" y="4875498"/>
                <a:ext cx="3194529" cy="518604"/>
              </a:xfrm>
              <a:prstGeom prst="rect">
                <a:avLst/>
              </a:prstGeom>
              <a:blipFill rotWithShape="1">
                <a:blip r:embed="rId3"/>
                <a:stretch>
                  <a:fillRect l="-14" t="-116" r="-547" b="7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303484" y="5605745"/>
                <a:ext cx="7843494" cy="369332"/>
              </a:xfrm>
              <a:prstGeom prst="rect">
                <a:avLst/>
              </a:prstGeom>
              <a:noFill/>
            </p:spPr>
            <p:txBody>
              <a:bodyPr wrap="none" rtlCol="0">
                <a:spAutoFit/>
              </a:bodyPr>
              <a:lstStyle/>
              <a:p>
                <a:r>
                  <a:rPr lang="en-GB" dirty="0"/>
                  <a:t>The work done by the block on the spring during its displacement from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a14:m>
                <a:r>
                  <a:rPr lang="en-GB" dirty="0"/>
                  <a:t> to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a14:m>
                <a:r>
                  <a:rPr lang="en-GB" dirty="0"/>
                  <a:t> is:</a:t>
                </a:r>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303484" y="5605745"/>
                <a:ext cx="7843494" cy="369332"/>
              </a:xfrm>
              <a:prstGeom prst="rect">
                <a:avLst/>
              </a:prstGeom>
              <a:blipFill rotWithShape="1">
                <a:blip r:embed="rId4"/>
                <a:stretch>
                  <a:fillRect l="-8" t="-162" r="7" b="9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2672527" y="6131434"/>
                <a:ext cx="3259803"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𝑏𝑙𝑜𝑐𝑘</m:t>
                          </m:r>
                          <m:r>
                            <a:rPr lang="en-GB" b="0" i="1" smtClean="0">
                              <a:latin typeface="Cambria Math" panose="02040503050406030204" pitchFamily="18" charset="0"/>
                            </a:rPr>
                            <m:t>/</m:t>
                          </m:r>
                          <m:r>
                            <a:rPr lang="en-GB" b="0" i="1" smtClean="0">
                              <a:latin typeface="Cambria Math" panose="02040503050406030204" pitchFamily="18" charset="0"/>
                            </a:rPr>
                            <m:t>𝑠𝑝𝑟𝑖𝑛𝑔</m:t>
                          </m:r>
                        </m:sub>
                      </m:sSub>
                      <m:r>
                        <a:rPr lang="en-GB" b="0" i="1" dirty="0" smtClean="0">
                          <a:latin typeface="Cambria Math" panose="02040503050406030204" pitchFamily="18" charset="0"/>
                        </a:rPr>
                        <m:t>=</m:t>
                      </m:r>
                      <m:f>
                        <m:fPr>
                          <m:ctrlPr>
                            <a:rPr lang="en-GB" i="1" dirty="0">
                              <a:latin typeface="Cambria Math" panose="02040503050406030204" pitchFamily="18" charset="0"/>
                            </a:rPr>
                          </m:ctrlPr>
                        </m:fPr>
                        <m:num>
                          <m:r>
                            <a:rPr lang="en-GB" i="1" dirty="0">
                              <a:latin typeface="Cambria Math" panose="02040503050406030204" pitchFamily="18" charset="0"/>
                            </a:rPr>
                            <m:t>1</m:t>
                          </m:r>
                        </m:num>
                        <m:den>
                          <m:r>
                            <a:rPr lang="en-GB" i="1" dirty="0">
                              <a:latin typeface="Cambria Math" panose="02040503050406030204" pitchFamily="18" charset="0"/>
                            </a:rPr>
                            <m:t>2</m:t>
                          </m:r>
                        </m:den>
                      </m:f>
                      <m:r>
                        <a:rPr lang="en-GB" i="1" dirty="0">
                          <a:latin typeface="Cambria Math" panose="02040503050406030204" pitchFamily="18" charset="0"/>
                        </a:rPr>
                        <m:t>𝑘</m:t>
                      </m:r>
                      <m:sSup>
                        <m:sSupPr>
                          <m:ctrlPr>
                            <a:rPr lang="en-GB" i="1" dirty="0">
                              <a:latin typeface="Cambria Math" panose="02040503050406030204" pitchFamily="18" charset="0"/>
                            </a:rPr>
                          </m:ctrlPr>
                        </m:sSupPr>
                        <m:e>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2</m:t>
                              </m:r>
                            </m:sub>
                          </m:sSub>
                        </m:e>
                        <m:sup>
                          <m:r>
                            <a:rPr lang="en-GB" i="1" dirty="0">
                              <a:latin typeface="Cambria Math" panose="02040503050406030204" pitchFamily="18" charset="0"/>
                            </a:rPr>
                            <m:t>2</m:t>
                          </m:r>
                        </m:sup>
                      </m:sSup>
                      <m:r>
                        <a:rPr lang="en-GB" b="0" i="1" dirty="0" smtClean="0">
                          <a:latin typeface="Cambria Math" panose="02040503050406030204" pitchFamily="18" charset="0"/>
                        </a:rPr>
                        <m:t>−</m:t>
                      </m:r>
                      <m:f>
                        <m:fPr>
                          <m:ctrlPr>
                            <a:rPr lang="en-GB" i="1" dirty="0">
                              <a:latin typeface="Cambria Math" panose="02040503050406030204" pitchFamily="18" charset="0"/>
                            </a:rPr>
                          </m:ctrlPr>
                        </m:fPr>
                        <m:num>
                          <m:r>
                            <a:rPr lang="en-GB" i="1" dirty="0">
                              <a:latin typeface="Cambria Math" panose="02040503050406030204" pitchFamily="18" charset="0"/>
                            </a:rPr>
                            <m:t>1</m:t>
                          </m:r>
                        </m:num>
                        <m:den>
                          <m:r>
                            <a:rPr lang="en-GB" i="1" dirty="0">
                              <a:latin typeface="Cambria Math" panose="02040503050406030204" pitchFamily="18" charset="0"/>
                            </a:rPr>
                            <m:t>2</m:t>
                          </m:r>
                        </m:den>
                      </m:f>
                      <m:r>
                        <a:rPr lang="en-GB" i="1" dirty="0">
                          <a:latin typeface="Cambria Math" panose="02040503050406030204" pitchFamily="18" charset="0"/>
                        </a:rPr>
                        <m:t>𝑘</m:t>
                      </m:r>
                      <m:sSup>
                        <m:sSupPr>
                          <m:ctrlPr>
                            <a:rPr lang="en-GB" i="1" dirty="0">
                              <a:latin typeface="Cambria Math" panose="02040503050406030204" pitchFamily="18" charset="0"/>
                            </a:rPr>
                          </m:ctrlPr>
                        </m:sSupPr>
                        <m:e>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1</m:t>
                              </m:r>
                            </m:sub>
                          </m:sSub>
                        </m:e>
                        <m:sup>
                          <m:r>
                            <a:rPr lang="en-GB" i="1" dirty="0">
                              <a:latin typeface="Cambria Math" panose="02040503050406030204" pitchFamily="18" charset="0"/>
                            </a:rPr>
                            <m:t>2</m:t>
                          </m:r>
                        </m:sup>
                      </m:sSup>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2672527" y="6131434"/>
                <a:ext cx="3259803" cy="518604"/>
              </a:xfrm>
              <a:prstGeom prst="rect">
                <a:avLst/>
              </a:prstGeom>
              <a:blipFill rotWithShape="1">
                <a:blip r:embed="rId5"/>
                <a:stretch>
                  <a:fillRect l="-14" t="-98" r="5" b="61"/>
                </a:stretch>
              </a:blipFill>
            </p:spPr>
            <p:txBody>
              <a:bodyPr/>
              <a:lstStyle/>
              <a:p>
                <a:r>
                  <a:rPr lang="zh-CN" altLang="en-US">
                    <a:noFill/>
                  </a:rPr>
                  <a:t> </a:t>
                </a:r>
              </a:p>
            </p:txBody>
          </p:sp>
        </mc:Fallback>
      </mc:AlternateContent>
      <p:sp>
        <p:nvSpPr>
          <p:cNvPr id="12" name="Rectangle 11"/>
          <p:cNvSpPr/>
          <p:nvPr/>
        </p:nvSpPr>
        <p:spPr>
          <a:xfrm>
            <a:off x="6084168" y="1052736"/>
            <a:ext cx="288032"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 name="TextBox 12"/>
              <p:cNvSpPr txBox="1"/>
              <p:nvPr/>
            </p:nvSpPr>
            <p:spPr>
              <a:xfrm>
                <a:off x="5260053" y="945138"/>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5260053" y="945138"/>
                <a:ext cx="171777" cy="276999"/>
              </a:xfrm>
              <a:prstGeom prst="rect">
                <a:avLst/>
              </a:prstGeom>
              <a:blipFill rotWithShape="1">
                <a:blip r:embed="rId6"/>
                <a:stretch>
                  <a:fillRect l="-203" t="-93" r="-18090" b="143"/>
                </a:stretch>
              </a:blipFill>
            </p:spPr>
            <p:txBody>
              <a:bodyPr/>
              <a:lstStyle/>
              <a:p>
                <a:r>
                  <a:rPr lang="zh-CN" altLang="en-US">
                    <a:noFill/>
                  </a:rPr>
                  <a:t> </a:t>
                </a:r>
              </a:p>
            </p:txBody>
          </p:sp>
        </mc:Fallback>
      </mc:AlternateContent>
      <p:sp>
        <p:nvSpPr>
          <p:cNvPr id="14" name="Title 1"/>
          <p:cNvSpPr>
            <a:spLocks noGrp="1"/>
          </p:cNvSpPr>
          <p:nvPr>
            <p:ph type="title"/>
          </p:nvPr>
        </p:nvSpPr>
        <p:spPr>
          <a:xfrm>
            <a:off x="636588" y="-14982"/>
            <a:ext cx="8229600" cy="1143000"/>
          </a:xfrm>
        </p:spPr>
        <p:txBody>
          <a:bodyPr/>
          <a:lstStyle/>
          <a:p>
            <a:r>
              <a:rPr lang="en-GB" sz="2800" dirty="0"/>
              <a:t>Ex. Work done by the spring force (5 minutes)</a:t>
            </a:r>
            <a:endParaRPr lang="en-US" sz="28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69862"/>
            <a:ext cx="8229600" cy="1143000"/>
          </a:xfrm>
        </p:spPr>
        <p:txBody>
          <a:bodyPr/>
          <a:lstStyle/>
          <a:p>
            <a:r>
              <a:rPr lang="en-GB" dirty="0"/>
              <a:t>The elastic potential energy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10" name="TextBox 9"/>
              <p:cNvSpPr txBox="1"/>
              <p:nvPr/>
            </p:nvSpPr>
            <p:spPr>
              <a:xfrm>
                <a:off x="516581" y="836712"/>
                <a:ext cx="7843494" cy="369332"/>
              </a:xfrm>
              <a:prstGeom prst="rect">
                <a:avLst/>
              </a:prstGeom>
              <a:noFill/>
            </p:spPr>
            <p:txBody>
              <a:bodyPr wrap="none" rtlCol="0">
                <a:spAutoFit/>
              </a:bodyPr>
              <a:lstStyle/>
              <a:p>
                <a:r>
                  <a:rPr lang="en-GB" dirty="0"/>
                  <a:t>The work done by the block on the spring during its displacement from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a14:m>
                <a:r>
                  <a:rPr lang="en-GB" dirty="0"/>
                  <a:t> to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a14:m>
                <a:r>
                  <a:rPr lang="en-GB" dirty="0"/>
                  <a:t> is:</a:t>
                </a:r>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516581" y="836712"/>
                <a:ext cx="7843494" cy="369332"/>
              </a:xfrm>
              <a:prstGeom prst="rect">
                <a:avLst/>
              </a:prstGeom>
              <a:blipFill rotWithShape="1">
                <a:blip r:embed="rId1"/>
                <a:stretch>
                  <a:fillRect l="-4" t="-113" r="4" b="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3059832" y="1314372"/>
                <a:ext cx="3259803"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𝑏𝑙𝑜𝑐𝑘</m:t>
                          </m:r>
                          <m:r>
                            <a:rPr lang="en-GB" b="0" i="1" smtClean="0">
                              <a:latin typeface="Cambria Math" panose="02040503050406030204" pitchFamily="18" charset="0"/>
                            </a:rPr>
                            <m:t>/</m:t>
                          </m:r>
                          <m:r>
                            <a:rPr lang="en-GB" b="0" i="1" smtClean="0">
                              <a:latin typeface="Cambria Math" panose="02040503050406030204" pitchFamily="18" charset="0"/>
                            </a:rPr>
                            <m:t>𝑠𝑝𝑟𝑖𝑛𝑔</m:t>
                          </m:r>
                        </m:sub>
                      </m:sSub>
                      <m:r>
                        <a:rPr lang="en-GB" b="0" i="1" dirty="0" smtClean="0">
                          <a:latin typeface="Cambria Math" panose="02040503050406030204" pitchFamily="18" charset="0"/>
                        </a:rPr>
                        <m:t>=</m:t>
                      </m:r>
                      <m:f>
                        <m:fPr>
                          <m:ctrlPr>
                            <a:rPr lang="en-GB" i="1" dirty="0">
                              <a:latin typeface="Cambria Math" panose="02040503050406030204" pitchFamily="18" charset="0"/>
                            </a:rPr>
                          </m:ctrlPr>
                        </m:fPr>
                        <m:num>
                          <m:r>
                            <a:rPr lang="en-GB" i="1" dirty="0">
                              <a:latin typeface="Cambria Math" panose="02040503050406030204" pitchFamily="18" charset="0"/>
                            </a:rPr>
                            <m:t>1</m:t>
                          </m:r>
                        </m:num>
                        <m:den>
                          <m:r>
                            <a:rPr lang="en-GB" i="1" dirty="0">
                              <a:latin typeface="Cambria Math" panose="02040503050406030204" pitchFamily="18" charset="0"/>
                            </a:rPr>
                            <m:t>2</m:t>
                          </m:r>
                        </m:den>
                      </m:f>
                      <m:r>
                        <a:rPr lang="en-GB" i="1" dirty="0">
                          <a:latin typeface="Cambria Math" panose="02040503050406030204" pitchFamily="18" charset="0"/>
                        </a:rPr>
                        <m:t>𝑘</m:t>
                      </m:r>
                      <m:sSup>
                        <m:sSupPr>
                          <m:ctrlPr>
                            <a:rPr lang="en-GB" i="1" dirty="0">
                              <a:latin typeface="Cambria Math" panose="02040503050406030204" pitchFamily="18" charset="0"/>
                            </a:rPr>
                          </m:ctrlPr>
                        </m:sSupPr>
                        <m:e>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2</m:t>
                              </m:r>
                            </m:sub>
                          </m:sSub>
                        </m:e>
                        <m:sup>
                          <m:r>
                            <a:rPr lang="en-GB" i="1" dirty="0">
                              <a:latin typeface="Cambria Math" panose="02040503050406030204" pitchFamily="18" charset="0"/>
                            </a:rPr>
                            <m:t>2</m:t>
                          </m:r>
                        </m:sup>
                      </m:sSup>
                      <m:r>
                        <a:rPr lang="en-GB" b="0" i="1" dirty="0" smtClean="0">
                          <a:latin typeface="Cambria Math" panose="02040503050406030204" pitchFamily="18" charset="0"/>
                        </a:rPr>
                        <m:t>−</m:t>
                      </m:r>
                      <m:f>
                        <m:fPr>
                          <m:ctrlPr>
                            <a:rPr lang="en-GB" i="1" dirty="0">
                              <a:latin typeface="Cambria Math" panose="02040503050406030204" pitchFamily="18" charset="0"/>
                            </a:rPr>
                          </m:ctrlPr>
                        </m:fPr>
                        <m:num>
                          <m:r>
                            <a:rPr lang="en-GB" i="1" dirty="0">
                              <a:latin typeface="Cambria Math" panose="02040503050406030204" pitchFamily="18" charset="0"/>
                            </a:rPr>
                            <m:t>1</m:t>
                          </m:r>
                        </m:num>
                        <m:den>
                          <m:r>
                            <a:rPr lang="en-GB" i="1" dirty="0">
                              <a:latin typeface="Cambria Math" panose="02040503050406030204" pitchFamily="18" charset="0"/>
                            </a:rPr>
                            <m:t>2</m:t>
                          </m:r>
                        </m:den>
                      </m:f>
                      <m:r>
                        <a:rPr lang="en-GB" i="1" dirty="0">
                          <a:latin typeface="Cambria Math" panose="02040503050406030204" pitchFamily="18" charset="0"/>
                        </a:rPr>
                        <m:t>𝑘</m:t>
                      </m:r>
                      <m:sSup>
                        <m:sSupPr>
                          <m:ctrlPr>
                            <a:rPr lang="en-GB" i="1" dirty="0">
                              <a:latin typeface="Cambria Math" panose="02040503050406030204" pitchFamily="18" charset="0"/>
                            </a:rPr>
                          </m:ctrlPr>
                        </m:sSupPr>
                        <m:e>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1</m:t>
                              </m:r>
                            </m:sub>
                          </m:sSub>
                        </m:e>
                        <m:sup>
                          <m:r>
                            <a:rPr lang="en-GB" i="1" dirty="0">
                              <a:latin typeface="Cambria Math" panose="02040503050406030204" pitchFamily="18" charset="0"/>
                            </a:rPr>
                            <m:t>2</m:t>
                          </m:r>
                        </m:sup>
                      </m:sSup>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3059832" y="1314372"/>
                <a:ext cx="3259803" cy="518604"/>
              </a:xfrm>
              <a:prstGeom prst="rect">
                <a:avLst/>
              </a:prstGeom>
              <a:blipFill rotWithShape="1">
                <a:blip r:embed="rId2"/>
                <a:stretch>
                  <a:fillRect l="-12" t="-107" r="4" b="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315009" y="2620547"/>
                <a:ext cx="8721487" cy="1058880"/>
              </a:xfrm>
              <a:prstGeom prst="rect">
                <a:avLst/>
              </a:prstGeom>
              <a:noFill/>
            </p:spPr>
            <p:txBody>
              <a:bodyPr wrap="square" rtlCol="0">
                <a:spAutoFit/>
              </a:bodyPr>
              <a:lstStyle/>
              <a:p>
                <a:r>
                  <a:rPr lang="en-GB" dirty="0"/>
                  <a:t>The amount </a:t>
                </a:r>
                <a14:m>
                  <m:oMath xmlns:m="http://schemas.openxmlformats.org/officeDocument/2006/math">
                    <m:f>
                      <m:fPr>
                        <m:ctrlPr>
                          <a:rPr lang="en-GB" i="1" dirty="0">
                            <a:latin typeface="Cambria Math" panose="02040503050406030204" pitchFamily="18" charset="0"/>
                          </a:rPr>
                        </m:ctrlPr>
                      </m:fPr>
                      <m:num>
                        <m:r>
                          <a:rPr lang="en-GB" i="1" dirty="0">
                            <a:latin typeface="Cambria Math" panose="02040503050406030204" pitchFamily="18" charset="0"/>
                          </a:rPr>
                          <m:t>1</m:t>
                        </m:r>
                      </m:num>
                      <m:den>
                        <m:r>
                          <a:rPr lang="en-GB" i="1" dirty="0">
                            <a:latin typeface="Cambria Math" panose="02040503050406030204" pitchFamily="18" charset="0"/>
                          </a:rPr>
                          <m:t>2</m:t>
                        </m:r>
                      </m:den>
                    </m:f>
                    <m:r>
                      <a:rPr lang="en-GB" i="1" dirty="0">
                        <a:latin typeface="Cambria Math" panose="02040503050406030204" pitchFamily="18" charset="0"/>
                      </a:rPr>
                      <m:t>𝑘</m:t>
                    </m:r>
                    <m:sSup>
                      <m:sSupPr>
                        <m:ctrlPr>
                          <a:rPr lang="en-GB" i="1" dirty="0">
                            <a:latin typeface="Cambria Math" panose="02040503050406030204" pitchFamily="18" charset="0"/>
                          </a:rPr>
                        </m:ctrlPr>
                      </m:sSupPr>
                      <m:e>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2</m:t>
                            </m:r>
                          </m:sub>
                        </m:sSub>
                      </m:e>
                      <m:sup>
                        <m:r>
                          <a:rPr lang="en-GB" i="1" dirty="0">
                            <a:latin typeface="Cambria Math" panose="02040503050406030204" pitchFamily="18" charset="0"/>
                          </a:rPr>
                          <m:t>2</m:t>
                        </m:r>
                      </m:sup>
                    </m:sSup>
                  </m:oMath>
                </a14:m>
                <a:r>
                  <a:rPr lang="en-US" dirty="0"/>
                  <a:t> at position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a14:m>
                <a:r>
                  <a:rPr lang="en-US" dirty="0"/>
                  <a:t> or </a:t>
                </a:r>
                <a14:m>
                  <m:oMath xmlns:m="http://schemas.openxmlformats.org/officeDocument/2006/math">
                    <m:f>
                      <m:fPr>
                        <m:ctrlPr>
                          <a:rPr lang="en-GB" i="1" dirty="0">
                            <a:latin typeface="Cambria Math" panose="02040503050406030204" pitchFamily="18" charset="0"/>
                          </a:rPr>
                        </m:ctrlPr>
                      </m:fPr>
                      <m:num>
                        <m:r>
                          <a:rPr lang="en-GB" i="1" dirty="0">
                            <a:latin typeface="Cambria Math" panose="02040503050406030204" pitchFamily="18" charset="0"/>
                          </a:rPr>
                          <m:t>1</m:t>
                        </m:r>
                      </m:num>
                      <m:den>
                        <m:r>
                          <a:rPr lang="en-GB" i="1" dirty="0">
                            <a:latin typeface="Cambria Math" panose="02040503050406030204" pitchFamily="18" charset="0"/>
                          </a:rPr>
                          <m:t>2</m:t>
                        </m:r>
                      </m:den>
                    </m:f>
                    <m:r>
                      <a:rPr lang="en-GB" i="1" dirty="0">
                        <a:latin typeface="Cambria Math" panose="02040503050406030204" pitchFamily="18" charset="0"/>
                      </a:rPr>
                      <m:t>𝑘</m:t>
                    </m:r>
                    <m:sSup>
                      <m:sSupPr>
                        <m:ctrlPr>
                          <a:rPr lang="en-GB" i="1" dirty="0">
                            <a:latin typeface="Cambria Math" panose="02040503050406030204" pitchFamily="18" charset="0"/>
                          </a:rPr>
                        </m:ctrlPr>
                      </m:sSupPr>
                      <m:e>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1</m:t>
                            </m:r>
                          </m:sub>
                        </m:sSub>
                      </m:e>
                      <m:sup>
                        <m:r>
                          <a:rPr lang="en-GB" i="1" dirty="0">
                            <a:latin typeface="Cambria Math" panose="02040503050406030204" pitchFamily="18" charset="0"/>
                          </a:rPr>
                          <m:t>2</m:t>
                        </m:r>
                      </m:sup>
                    </m:sSup>
                  </m:oMath>
                </a14:m>
                <a:r>
                  <a:rPr lang="en-US" dirty="0"/>
                  <a:t> at position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a14:m>
                <a:r>
                  <a:rPr lang="en-US" dirty="0"/>
                  <a:t> describes the elastic potential energy of the spring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sub>
                    </m:sSub>
                  </m:oMath>
                </a14:m>
                <a:r>
                  <a:rPr lang="en-US" dirty="0"/>
                  <a:t>:</a:t>
                </a:r>
                <a:endParaRPr lang="en-US" dirty="0"/>
              </a:p>
              <a:p>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315009" y="2620547"/>
                <a:ext cx="8721487" cy="1058880"/>
              </a:xfrm>
              <a:prstGeom prst="rect">
                <a:avLst/>
              </a:prstGeom>
              <a:blipFill rotWithShape="1">
                <a:blip r:embed="rId3"/>
                <a:stretch>
                  <a:fillRect l="-1" t="-51" r="5" b="22"/>
                </a:stretch>
              </a:blipFill>
            </p:spPr>
            <p:txBody>
              <a:bodyPr/>
              <a:lstStyle/>
              <a:p>
                <a:r>
                  <a:rPr lang="zh-CN" altLang="en-US">
                    <a:noFill/>
                  </a:rPr>
                  <a:t> </a:t>
                </a:r>
              </a:p>
            </p:txBody>
          </p:sp>
        </mc:Fallback>
      </mc:AlternateContent>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69862"/>
            <a:ext cx="8229600" cy="1143000"/>
          </a:xfrm>
        </p:spPr>
        <p:txBody>
          <a:bodyPr/>
          <a:lstStyle/>
          <a:p>
            <a:r>
              <a:rPr lang="en-GB" dirty="0"/>
              <a:t>The elastic potential energy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10" name="TextBox 9"/>
              <p:cNvSpPr txBox="1"/>
              <p:nvPr/>
            </p:nvSpPr>
            <p:spPr>
              <a:xfrm>
                <a:off x="516581" y="836712"/>
                <a:ext cx="7843494" cy="369332"/>
              </a:xfrm>
              <a:prstGeom prst="rect">
                <a:avLst/>
              </a:prstGeom>
              <a:noFill/>
            </p:spPr>
            <p:txBody>
              <a:bodyPr wrap="none" rtlCol="0">
                <a:spAutoFit/>
              </a:bodyPr>
              <a:lstStyle/>
              <a:p>
                <a:r>
                  <a:rPr lang="en-GB" dirty="0"/>
                  <a:t>The work done by the block on the spring during its displacement from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a14:m>
                <a:r>
                  <a:rPr lang="en-GB" dirty="0"/>
                  <a:t> to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a14:m>
                <a:r>
                  <a:rPr lang="en-GB" dirty="0"/>
                  <a:t> is:</a:t>
                </a:r>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516581" y="836712"/>
                <a:ext cx="7843494" cy="369332"/>
              </a:xfrm>
              <a:prstGeom prst="rect">
                <a:avLst/>
              </a:prstGeom>
              <a:blipFill rotWithShape="1">
                <a:blip r:embed="rId1"/>
                <a:stretch>
                  <a:fillRect l="-4" t="-113" r="4" b="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3059832" y="1314372"/>
                <a:ext cx="3259803"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𝑏𝑙𝑜𝑐𝑘</m:t>
                          </m:r>
                          <m:r>
                            <a:rPr lang="en-GB" b="0" i="1" smtClean="0">
                              <a:latin typeface="Cambria Math" panose="02040503050406030204" pitchFamily="18" charset="0"/>
                            </a:rPr>
                            <m:t>/</m:t>
                          </m:r>
                          <m:r>
                            <a:rPr lang="en-GB" b="0" i="1" smtClean="0">
                              <a:latin typeface="Cambria Math" panose="02040503050406030204" pitchFamily="18" charset="0"/>
                            </a:rPr>
                            <m:t>𝑠𝑝𝑟𝑖𝑛𝑔</m:t>
                          </m:r>
                        </m:sub>
                      </m:sSub>
                      <m:r>
                        <a:rPr lang="en-GB" b="0" i="1" dirty="0" smtClean="0">
                          <a:latin typeface="Cambria Math" panose="02040503050406030204" pitchFamily="18" charset="0"/>
                        </a:rPr>
                        <m:t>=</m:t>
                      </m:r>
                      <m:f>
                        <m:fPr>
                          <m:ctrlPr>
                            <a:rPr lang="en-GB" i="1" dirty="0">
                              <a:latin typeface="Cambria Math" panose="02040503050406030204" pitchFamily="18" charset="0"/>
                            </a:rPr>
                          </m:ctrlPr>
                        </m:fPr>
                        <m:num>
                          <m:r>
                            <a:rPr lang="en-GB" i="1" dirty="0">
                              <a:latin typeface="Cambria Math" panose="02040503050406030204" pitchFamily="18" charset="0"/>
                            </a:rPr>
                            <m:t>1</m:t>
                          </m:r>
                        </m:num>
                        <m:den>
                          <m:r>
                            <a:rPr lang="en-GB" i="1" dirty="0">
                              <a:latin typeface="Cambria Math" panose="02040503050406030204" pitchFamily="18" charset="0"/>
                            </a:rPr>
                            <m:t>2</m:t>
                          </m:r>
                        </m:den>
                      </m:f>
                      <m:r>
                        <a:rPr lang="en-GB" i="1" dirty="0">
                          <a:latin typeface="Cambria Math" panose="02040503050406030204" pitchFamily="18" charset="0"/>
                        </a:rPr>
                        <m:t>𝑘</m:t>
                      </m:r>
                      <m:sSup>
                        <m:sSupPr>
                          <m:ctrlPr>
                            <a:rPr lang="en-GB" i="1" dirty="0">
                              <a:latin typeface="Cambria Math" panose="02040503050406030204" pitchFamily="18" charset="0"/>
                            </a:rPr>
                          </m:ctrlPr>
                        </m:sSupPr>
                        <m:e>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2</m:t>
                              </m:r>
                            </m:sub>
                          </m:sSub>
                        </m:e>
                        <m:sup>
                          <m:r>
                            <a:rPr lang="en-GB" i="1" dirty="0">
                              <a:latin typeface="Cambria Math" panose="02040503050406030204" pitchFamily="18" charset="0"/>
                            </a:rPr>
                            <m:t>2</m:t>
                          </m:r>
                        </m:sup>
                      </m:sSup>
                      <m:r>
                        <a:rPr lang="en-GB" b="0" i="1" dirty="0" smtClean="0">
                          <a:latin typeface="Cambria Math" panose="02040503050406030204" pitchFamily="18" charset="0"/>
                        </a:rPr>
                        <m:t>−</m:t>
                      </m:r>
                      <m:f>
                        <m:fPr>
                          <m:ctrlPr>
                            <a:rPr lang="en-GB" i="1" dirty="0">
                              <a:latin typeface="Cambria Math" panose="02040503050406030204" pitchFamily="18" charset="0"/>
                            </a:rPr>
                          </m:ctrlPr>
                        </m:fPr>
                        <m:num>
                          <m:r>
                            <a:rPr lang="en-GB" i="1" dirty="0">
                              <a:latin typeface="Cambria Math" panose="02040503050406030204" pitchFamily="18" charset="0"/>
                            </a:rPr>
                            <m:t>1</m:t>
                          </m:r>
                        </m:num>
                        <m:den>
                          <m:r>
                            <a:rPr lang="en-GB" i="1" dirty="0">
                              <a:latin typeface="Cambria Math" panose="02040503050406030204" pitchFamily="18" charset="0"/>
                            </a:rPr>
                            <m:t>2</m:t>
                          </m:r>
                        </m:den>
                      </m:f>
                      <m:r>
                        <a:rPr lang="en-GB" i="1" dirty="0">
                          <a:latin typeface="Cambria Math" panose="02040503050406030204" pitchFamily="18" charset="0"/>
                        </a:rPr>
                        <m:t>𝑘</m:t>
                      </m:r>
                      <m:sSup>
                        <m:sSupPr>
                          <m:ctrlPr>
                            <a:rPr lang="en-GB" i="1" dirty="0">
                              <a:latin typeface="Cambria Math" panose="02040503050406030204" pitchFamily="18" charset="0"/>
                            </a:rPr>
                          </m:ctrlPr>
                        </m:sSupPr>
                        <m:e>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1</m:t>
                              </m:r>
                            </m:sub>
                          </m:sSub>
                        </m:e>
                        <m:sup>
                          <m:r>
                            <a:rPr lang="en-GB" i="1" dirty="0">
                              <a:latin typeface="Cambria Math" panose="02040503050406030204" pitchFamily="18" charset="0"/>
                            </a:rPr>
                            <m:t>2</m:t>
                          </m:r>
                        </m:sup>
                      </m:sSup>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3059832" y="1314372"/>
                <a:ext cx="3259803" cy="518604"/>
              </a:xfrm>
              <a:prstGeom prst="rect">
                <a:avLst/>
              </a:prstGeom>
              <a:blipFill rotWithShape="1">
                <a:blip r:embed="rId2"/>
                <a:stretch>
                  <a:fillRect l="-12" t="-107" r="4" b="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315009" y="2620547"/>
                <a:ext cx="8721487" cy="1058880"/>
              </a:xfrm>
              <a:prstGeom prst="rect">
                <a:avLst/>
              </a:prstGeom>
              <a:noFill/>
            </p:spPr>
            <p:txBody>
              <a:bodyPr wrap="square" rtlCol="0">
                <a:spAutoFit/>
              </a:bodyPr>
              <a:lstStyle/>
              <a:p>
                <a:r>
                  <a:rPr lang="en-GB" dirty="0"/>
                  <a:t>The amount </a:t>
                </a:r>
                <a14:m>
                  <m:oMath xmlns:m="http://schemas.openxmlformats.org/officeDocument/2006/math">
                    <m:f>
                      <m:fPr>
                        <m:ctrlPr>
                          <a:rPr lang="en-GB" i="1" dirty="0">
                            <a:latin typeface="Cambria Math" panose="02040503050406030204" pitchFamily="18" charset="0"/>
                          </a:rPr>
                        </m:ctrlPr>
                      </m:fPr>
                      <m:num>
                        <m:r>
                          <a:rPr lang="en-GB" i="1" dirty="0">
                            <a:latin typeface="Cambria Math" panose="02040503050406030204" pitchFamily="18" charset="0"/>
                          </a:rPr>
                          <m:t>1</m:t>
                        </m:r>
                      </m:num>
                      <m:den>
                        <m:r>
                          <a:rPr lang="en-GB" i="1" dirty="0">
                            <a:latin typeface="Cambria Math" panose="02040503050406030204" pitchFamily="18" charset="0"/>
                          </a:rPr>
                          <m:t>2</m:t>
                        </m:r>
                      </m:den>
                    </m:f>
                    <m:r>
                      <a:rPr lang="en-GB" i="1" dirty="0">
                        <a:latin typeface="Cambria Math" panose="02040503050406030204" pitchFamily="18" charset="0"/>
                      </a:rPr>
                      <m:t>𝑘</m:t>
                    </m:r>
                    <m:sSup>
                      <m:sSupPr>
                        <m:ctrlPr>
                          <a:rPr lang="en-GB" i="1" dirty="0">
                            <a:latin typeface="Cambria Math" panose="02040503050406030204" pitchFamily="18" charset="0"/>
                          </a:rPr>
                        </m:ctrlPr>
                      </m:sSupPr>
                      <m:e>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2</m:t>
                            </m:r>
                          </m:sub>
                        </m:sSub>
                      </m:e>
                      <m:sup>
                        <m:r>
                          <a:rPr lang="en-GB" i="1" dirty="0">
                            <a:latin typeface="Cambria Math" panose="02040503050406030204" pitchFamily="18" charset="0"/>
                          </a:rPr>
                          <m:t>2</m:t>
                        </m:r>
                      </m:sup>
                    </m:sSup>
                  </m:oMath>
                </a14:m>
                <a:r>
                  <a:rPr lang="en-US" dirty="0"/>
                  <a:t> at position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a14:m>
                <a:r>
                  <a:rPr lang="en-US" dirty="0"/>
                  <a:t> or </a:t>
                </a:r>
                <a14:m>
                  <m:oMath xmlns:m="http://schemas.openxmlformats.org/officeDocument/2006/math">
                    <m:f>
                      <m:fPr>
                        <m:ctrlPr>
                          <a:rPr lang="en-GB" i="1" dirty="0">
                            <a:latin typeface="Cambria Math" panose="02040503050406030204" pitchFamily="18" charset="0"/>
                          </a:rPr>
                        </m:ctrlPr>
                      </m:fPr>
                      <m:num>
                        <m:r>
                          <a:rPr lang="en-GB" i="1" dirty="0">
                            <a:latin typeface="Cambria Math" panose="02040503050406030204" pitchFamily="18" charset="0"/>
                          </a:rPr>
                          <m:t>1</m:t>
                        </m:r>
                      </m:num>
                      <m:den>
                        <m:r>
                          <a:rPr lang="en-GB" i="1" dirty="0">
                            <a:latin typeface="Cambria Math" panose="02040503050406030204" pitchFamily="18" charset="0"/>
                          </a:rPr>
                          <m:t>2</m:t>
                        </m:r>
                      </m:den>
                    </m:f>
                    <m:r>
                      <a:rPr lang="en-GB" i="1" dirty="0">
                        <a:latin typeface="Cambria Math" panose="02040503050406030204" pitchFamily="18" charset="0"/>
                      </a:rPr>
                      <m:t>𝑘</m:t>
                    </m:r>
                    <m:sSup>
                      <m:sSupPr>
                        <m:ctrlPr>
                          <a:rPr lang="en-GB" i="1" dirty="0">
                            <a:latin typeface="Cambria Math" panose="02040503050406030204" pitchFamily="18" charset="0"/>
                          </a:rPr>
                        </m:ctrlPr>
                      </m:sSupPr>
                      <m:e>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1</m:t>
                            </m:r>
                          </m:sub>
                        </m:sSub>
                      </m:e>
                      <m:sup>
                        <m:r>
                          <a:rPr lang="en-GB" i="1" dirty="0">
                            <a:latin typeface="Cambria Math" panose="02040503050406030204" pitchFamily="18" charset="0"/>
                          </a:rPr>
                          <m:t>2</m:t>
                        </m:r>
                      </m:sup>
                    </m:sSup>
                  </m:oMath>
                </a14:m>
                <a:r>
                  <a:rPr lang="en-US" dirty="0"/>
                  <a:t> at position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a14:m>
                <a:r>
                  <a:rPr lang="en-US" dirty="0"/>
                  <a:t> describes the elastic potential energy of the spring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sub>
                    </m:sSub>
                  </m:oMath>
                </a14:m>
                <a:r>
                  <a:rPr lang="en-US" dirty="0"/>
                  <a:t>:</a:t>
                </a:r>
                <a:endParaRPr lang="en-US" dirty="0"/>
              </a:p>
              <a:p>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315009" y="2620547"/>
                <a:ext cx="8721487" cy="1058880"/>
              </a:xfrm>
              <a:prstGeom prst="rect">
                <a:avLst/>
              </a:prstGeom>
              <a:blipFill rotWithShape="1">
                <a:blip r:embed="rId3"/>
                <a:stretch>
                  <a:fillRect l="-1" t="-51" r="5" b="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3059832" y="3342449"/>
                <a:ext cx="1845312" cy="8066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rPr>
                          </m:ctrlPr>
                        </m:sSubPr>
                        <m:e>
                          <m:r>
                            <a:rPr lang="en-GB" sz="2800" b="0" i="1" smtClean="0">
                              <a:solidFill>
                                <a:srgbClr val="FF0000"/>
                              </a:solidFill>
                              <a:latin typeface="Cambria Math" panose="02040503050406030204" pitchFamily="18" charset="0"/>
                            </a:rPr>
                            <m:t>𝐸</m:t>
                          </m:r>
                        </m:e>
                        <m:sub>
                          <m:r>
                            <a:rPr lang="en-GB" sz="2800" b="0" i="1" smtClean="0">
                              <a:solidFill>
                                <a:srgbClr val="FF0000"/>
                              </a:solidFill>
                              <a:latin typeface="Cambria Math" panose="02040503050406030204" pitchFamily="18" charset="0"/>
                            </a:rPr>
                            <m:t>𝑝</m:t>
                          </m:r>
                        </m:sub>
                      </m:sSub>
                      <m:r>
                        <a:rPr lang="en-GB" sz="2800" b="0" i="1" smtClean="0">
                          <a:solidFill>
                            <a:srgbClr val="FF0000"/>
                          </a:solidFill>
                          <a:latin typeface="Cambria Math" panose="02040503050406030204" pitchFamily="18" charset="0"/>
                        </a:rPr>
                        <m:t>=</m:t>
                      </m:r>
                      <m:f>
                        <m:fPr>
                          <m:ctrlPr>
                            <a:rPr lang="en-GB" sz="2800" b="0" i="1" smtClean="0">
                              <a:solidFill>
                                <a:srgbClr val="FF0000"/>
                              </a:solidFill>
                              <a:latin typeface="Cambria Math" panose="02040503050406030204" pitchFamily="18" charset="0"/>
                            </a:rPr>
                          </m:ctrlPr>
                        </m:fPr>
                        <m:num>
                          <m:r>
                            <a:rPr lang="en-GB" sz="2800" b="0" i="1" smtClean="0">
                              <a:solidFill>
                                <a:srgbClr val="FF0000"/>
                              </a:solidFill>
                              <a:latin typeface="Cambria Math" panose="02040503050406030204" pitchFamily="18" charset="0"/>
                            </a:rPr>
                            <m:t>1</m:t>
                          </m:r>
                        </m:num>
                        <m:den>
                          <m:r>
                            <a:rPr lang="en-GB" sz="2800" b="0" i="1" smtClean="0">
                              <a:solidFill>
                                <a:srgbClr val="FF0000"/>
                              </a:solidFill>
                              <a:latin typeface="Cambria Math" panose="02040503050406030204" pitchFamily="18" charset="0"/>
                            </a:rPr>
                            <m:t>2</m:t>
                          </m:r>
                        </m:den>
                      </m:f>
                      <m:r>
                        <a:rPr lang="en-GB" sz="2800" b="0" i="1" smtClean="0">
                          <a:solidFill>
                            <a:srgbClr val="FF0000"/>
                          </a:solidFill>
                          <a:latin typeface="Cambria Math" panose="02040503050406030204" pitchFamily="18" charset="0"/>
                        </a:rPr>
                        <m:t>𝑘</m:t>
                      </m:r>
                      <m:sSup>
                        <m:sSupPr>
                          <m:ctrlPr>
                            <a:rPr lang="en-GB" sz="2800" b="0" i="1" smtClean="0">
                              <a:solidFill>
                                <a:srgbClr val="FF0000"/>
                              </a:solidFill>
                              <a:latin typeface="Cambria Math" panose="02040503050406030204" pitchFamily="18" charset="0"/>
                            </a:rPr>
                          </m:ctrlPr>
                        </m:sSupPr>
                        <m:e>
                          <m:r>
                            <a:rPr lang="en-GB" sz="2800" b="0" i="1" smtClean="0">
                              <a:solidFill>
                                <a:srgbClr val="FF0000"/>
                              </a:solidFill>
                              <a:latin typeface="Cambria Math" panose="02040503050406030204" pitchFamily="18" charset="0"/>
                            </a:rPr>
                            <m:t>𝑥</m:t>
                          </m:r>
                        </m:e>
                        <m:sup>
                          <m:r>
                            <a:rPr lang="en-GB" sz="2800" b="0" i="1" smtClean="0">
                              <a:solidFill>
                                <a:srgbClr val="FF0000"/>
                              </a:solidFill>
                              <a:latin typeface="Cambria Math" panose="02040503050406030204" pitchFamily="18" charset="0"/>
                            </a:rPr>
                            <m:t>2</m:t>
                          </m:r>
                        </m:sup>
                      </m:sSup>
                    </m:oMath>
                  </m:oMathPara>
                </a14:m>
                <a:endParaRPr lang="en-GB" sz="2800" b="0" i="1" dirty="0" smtClean="0">
                  <a:solidFill>
                    <a:srgbClr val="FF0000"/>
                  </a:solidFill>
                  <a:latin typeface="Cambria Math" panose="02040503050406030204" pitchFamily="18" charset="0"/>
                  <a:cs typeface="Cambria Math" panose="02040503050406030204" pitchFamily="18"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3059832" y="3342449"/>
                <a:ext cx="1845312" cy="806631"/>
              </a:xfrm>
              <a:prstGeom prst="rect">
                <a:avLst/>
              </a:prstGeom>
              <a:blipFill rotWithShape="1">
                <a:blip r:embed="rId4"/>
                <a:stretch>
                  <a:fillRect l="-22" t="-55" r="-391" b="7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516581" y="4767280"/>
                <a:ext cx="5438284" cy="369332"/>
              </a:xfrm>
              <a:prstGeom prst="rect">
                <a:avLst/>
              </a:prstGeom>
              <a:noFill/>
            </p:spPr>
            <p:txBody>
              <a:bodyPr wrap="none" rtlCol="0">
                <a:spAutoFit/>
              </a:bodyPr>
              <a:lstStyle/>
              <a:p>
                <a:r>
                  <a:rPr lang="en-GB" dirty="0"/>
                  <a:t>where </a:t>
                </a:r>
                <a14:m>
                  <m:oMath xmlns:m="http://schemas.openxmlformats.org/officeDocument/2006/math">
                    <m:r>
                      <a:rPr lang="en-GB" b="0" i="1" smtClean="0">
                        <a:latin typeface="Cambria Math" panose="02040503050406030204" pitchFamily="18" charset="0"/>
                      </a:rPr>
                      <m:t>𝑥</m:t>
                    </m:r>
                  </m:oMath>
                </a14:m>
                <a:r>
                  <a:rPr lang="en-US" dirty="0"/>
                  <a:t> is the displacement from equilibrium position.   </a:t>
                </a:r>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516581" y="4767280"/>
                <a:ext cx="5438284" cy="369332"/>
              </a:xfrm>
              <a:prstGeom prst="rect">
                <a:avLst/>
              </a:prstGeom>
              <a:blipFill rotWithShape="1">
                <a:blip r:embed="rId5"/>
                <a:stretch>
                  <a:fillRect l="-6" t="-91" r="-1533" b="26"/>
                </a:stretch>
              </a:blipFill>
            </p:spPr>
            <p:txBody>
              <a:bodyPr/>
              <a:lstStyle/>
              <a:p>
                <a:r>
                  <a:rPr lang="zh-CN" altLang="en-US">
                    <a:noFill/>
                  </a:rPr>
                  <a:t> </a:t>
                </a:r>
              </a:p>
            </p:txBody>
          </p:sp>
        </mc:Fallback>
      </mc:AlternateContent>
      <p:sp>
        <p:nvSpPr>
          <p:cNvPr id="15" name="TextBox 14"/>
          <p:cNvSpPr txBox="1"/>
          <p:nvPr/>
        </p:nvSpPr>
        <p:spPr>
          <a:xfrm>
            <a:off x="5724128" y="3642237"/>
            <a:ext cx="4942263" cy="369332"/>
          </a:xfrm>
          <a:prstGeom prst="rect">
            <a:avLst/>
          </a:prstGeom>
          <a:noFill/>
        </p:spPr>
        <p:txBody>
          <a:bodyPr wrap="square" rtlCol="0">
            <a:spAutoFit/>
          </a:bodyPr>
          <a:lstStyle/>
          <a:p>
            <a:r>
              <a:rPr lang="en-GB" dirty="0">
                <a:solidFill>
                  <a:srgbClr val="FF0000"/>
                </a:solidFill>
              </a:rPr>
              <a:t>Important to remember</a:t>
            </a:r>
            <a:endParaRPr lang="en-US" dirty="0">
              <a:solidFill>
                <a:srgbClr val="FF000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971600" y="3619441"/>
            <a:ext cx="6883007" cy="9720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3528" y="-169862"/>
            <a:ext cx="8229600" cy="1143000"/>
          </a:xfrm>
        </p:spPr>
        <p:txBody>
          <a:bodyPr/>
          <a:lstStyle/>
          <a:p>
            <a:r>
              <a:rPr lang="en-GB" dirty="0"/>
              <a:t>The elastic potential energy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TextBox 9"/>
          <p:cNvSpPr txBox="1"/>
          <p:nvPr/>
        </p:nvSpPr>
        <p:spPr>
          <a:xfrm>
            <a:off x="516581" y="836712"/>
            <a:ext cx="8627419" cy="830997"/>
          </a:xfrm>
          <a:prstGeom prst="rect">
            <a:avLst/>
          </a:prstGeom>
          <a:noFill/>
        </p:spPr>
        <p:txBody>
          <a:bodyPr wrap="square" rtlCol="0">
            <a:spAutoFit/>
          </a:bodyPr>
          <a:lstStyle/>
          <a:p>
            <a:r>
              <a:rPr lang="en-GB" sz="2400" dirty="0"/>
              <a:t>The elastic potential energy of the spring can increase or decrease by the intermediate of the force exerted by the spring on the block.</a:t>
            </a:r>
            <a:endParaRPr lang="en-US" sz="2400" dirty="0"/>
          </a:p>
        </p:txBody>
      </p:sp>
      <mc:AlternateContent xmlns:mc="http://schemas.openxmlformats.org/markup-compatibility/2006">
        <mc:Choice xmlns:a14="http://schemas.microsoft.com/office/drawing/2010/main" Requires="a14">
          <p:sp>
            <p:nvSpPr>
              <p:cNvPr id="16" name="TextBox 15"/>
              <p:cNvSpPr txBox="1"/>
              <p:nvPr/>
            </p:nvSpPr>
            <p:spPr>
              <a:xfrm>
                <a:off x="513335" y="2291765"/>
                <a:ext cx="7933903" cy="369332"/>
              </a:xfrm>
              <a:prstGeom prst="rect">
                <a:avLst/>
              </a:prstGeom>
              <a:noFill/>
            </p:spPr>
            <p:txBody>
              <a:bodyPr wrap="none" rtlCol="0">
                <a:spAutoFit/>
              </a:bodyPr>
              <a:lstStyle/>
              <a:p>
                <a:r>
                  <a:rPr lang="en-GB" dirty="0"/>
                  <a:t>The work done by the spring on the block during its displacement from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a14:m>
                <a:r>
                  <a:rPr lang="en-GB" dirty="0"/>
                  <a:t> to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a14:m>
                <a:r>
                  <a:rPr lang="en-GB" dirty="0"/>
                  <a:t> is:</a:t>
                </a:r>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513335" y="2291765"/>
                <a:ext cx="7933903" cy="369332"/>
              </a:xfrm>
              <a:prstGeom prst="rect">
                <a:avLst/>
              </a:prstGeom>
              <a:blipFill rotWithShape="1">
                <a:blip r:embed="rId1"/>
                <a:stretch>
                  <a:fillRect l="-3" t="-14" r="6" b="1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2714486" y="2874489"/>
                <a:ext cx="3194529"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𝑠𝑝𝑟𝑖𝑛𝑔</m:t>
                          </m:r>
                          <m:r>
                            <a:rPr lang="en-GB" b="0" i="1" smtClean="0">
                              <a:latin typeface="Cambria Math" panose="02040503050406030204" pitchFamily="18" charset="0"/>
                            </a:rPr>
                            <m:t>/</m:t>
                          </m:r>
                          <m:r>
                            <a:rPr lang="en-GB" b="0" i="1" smtClean="0">
                              <a:latin typeface="Cambria Math" panose="02040503050406030204" pitchFamily="18" charset="0"/>
                            </a:rPr>
                            <m:t>𝑏𝑙𝑜𝑐𝑘</m:t>
                          </m:r>
                        </m:sub>
                      </m:sSub>
                      <m:r>
                        <a:rPr lang="en-GB" b="0" i="1" dirty="0" smtClean="0">
                          <a:latin typeface="Cambria Math" panose="02040503050406030204" pitchFamily="18" charset="0"/>
                        </a:rPr>
                        <m:t>=</m:t>
                      </m:r>
                      <m:f>
                        <m:fPr>
                          <m:ctrlPr>
                            <a:rPr lang="en-GB" i="1" dirty="0">
                              <a:latin typeface="Cambria Math" panose="02040503050406030204" pitchFamily="18" charset="0"/>
                            </a:rPr>
                          </m:ctrlPr>
                        </m:fPr>
                        <m:num>
                          <m:r>
                            <a:rPr lang="en-GB" i="1" dirty="0">
                              <a:latin typeface="Cambria Math" panose="02040503050406030204" pitchFamily="18" charset="0"/>
                            </a:rPr>
                            <m:t>1</m:t>
                          </m:r>
                        </m:num>
                        <m:den>
                          <m:r>
                            <a:rPr lang="en-GB" i="1" dirty="0">
                              <a:latin typeface="Cambria Math" panose="02040503050406030204" pitchFamily="18" charset="0"/>
                            </a:rPr>
                            <m:t>2</m:t>
                          </m:r>
                        </m:den>
                      </m:f>
                      <m:r>
                        <a:rPr lang="en-GB" i="1" dirty="0">
                          <a:latin typeface="Cambria Math" panose="02040503050406030204" pitchFamily="18" charset="0"/>
                        </a:rPr>
                        <m:t>𝑘</m:t>
                      </m:r>
                      <m:sSup>
                        <m:sSupPr>
                          <m:ctrlPr>
                            <a:rPr lang="en-GB" i="1" dirty="0">
                              <a:latin typeface="Cambria Math" panose="02040503050406030204" pitchFamily="18" charset="0"/>
                            </a:rPr>
                          </m:ctrlPr>
                        </m:sSupPr>
                        <m:e>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1</m:t>
                              </m:r>
                            </m:sub>
                          </m:sSub>
                        </m:e>
                        <m:sup>
                          <m:r>
                            <a:rPr lang="en-GB" i="1" dirty="0">
                              <a:latin typeface="Cambria Math" panose="02040503050406030204" pitchFamily="18" charset="0"/>
                            </a:rPr>
                            <m:t>2</m:t>
                          </m:r>
                        </m:sup>
                      </m:sSup>
                      <m:r>
                        <a:rPr lang="en-GB" b="0" i="1" dirty="0" smtClean="0">
                          <a:latin typeface="Cambria Math" panose="02040503050406030204" pitchFamily="18" charset="0"/>
                        </a:rPr>
                        <m:t>−</m:t>
                      </m:r>
                      <m:f>
                        <m:fPr>
                          <m:ctrlPr>
                            <a:rPr lang="en-GB" i="1" dirty="0">
                              <a:latin typeface="Cambria Math" panose="02040503050406030204" pitchFamily="18" charset="0"/>
                            </a:rPr>
                          </m:ctrlPr>
                        </m:fPr>
                        <m:num>
                          <m:r>
                            <a:rPr lang="en-GB" i="1" dirty="0">
                              <a:latin typeface="Cambria Math" panose="02040503050406030204" pitchFamily="18" charset="0"/>
                            </a:rPr>
                            <m:t>1</m:t>
                          </m:r>
                        </m:num>
                        <m:den>
                          <m:r>
                            <a:rPr lang="en-GB" i="1" dirty="0">
                              <a:latin typeface="Cambria Math" panose="02040503050406030204" pitchFamily="18" charset="0"/>
                            </a:rPr>
                            <m:t>2</m:t>
                          </m:r>
                        </m:den>
                      </m:f>
                      <m:r>
                        <a:rPr lang="en-GB" i="1" dirty="0">
                          <a:latin typeface="Cambria Math" panose="02040503050406030204" pitchFamily="18" charset="0"/>
                        </a:rPr>
                        <m:t>𝑘</m:t>
                      </m:r>
                      <m:sSup>
                        <m:sSupPr>
                          <m:ctrlPr>
                            <a:rPr lang="en-GB" i="1" dirty="0">
                              <a:latin typeface="Cambria Math" panose="02040503050406030204" pitchFamily="18" charset="0"/>
                            </a:rPr>
                          </m:ctrlPr>
                        </m:sSupPr>
                        <m:e>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2</m:t>
                              </m:r>
                            </m:sub>
                          </m:sSub>
                        </m:e>
                        <m:sup>
                          <m:r>
                            <a:rPr lang="en-GB" i="1" dirty="0">
                              <a:latin typeface="Cambria Math" panose="02040503050406030204" pitchFamily="18" charset="0"/>
                            </a:rPr>
                            <m:t>2</m:t>
                          </m:r>
                        </m:sup>
                      </m:sSup>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2714486" y="2874489"/>
                <a:ext cx="3194529" cy="518604"/>
              </a:xfrm>
              <a:prstGeom prst="rect">
                <a:avLst/>
              </a:prstGeom>
              <a:blipFill rotWithShape="1">
                <a:blip r:embed="rId2"/>
                <a:stretch>
                  <a:fillRect l="-16" t="-92" r="-546" b="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2178057" y="3878729"/>
                <a:ext cx="4055149" cy="5365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𝑊</m:t>
                          </m:r>
                        </m:e>
                        <m:sub>
                          <m:r>
                            <a:rPr lang="en-GB" sz="3200" b="0" i="1" smtClean="0">
                              <a:latin typeface="Cambria Math" panose="02040503050406030204" pitchFamily="18" charset="0"/>
                            </a:rPr>
                            <m:t>𝑠𝑝𝑟𝑖𝑛𝑔</m:t>
                          </m:r>
                          <m:r>
                            <a:rPr lang="en-GB" sz="3200" b="0" i="1" smtClean="0">
                              <a:latin typeface="Cambria Math" panose="02040503050406030204" pitchFamily="18" charset="0"/>
                            </a:rPr>
                            <m:t>/</m:t>
                          </m:r>
                          <m:r>
                            <a:rPr lang="en-GB" sz="3200" b="0" i="1" smtClean="0">
                              <a:latin typeface="Cambria Math" panose="02040503050406030204" pitchFamily="18" charset="0"/>
                            </a:rPr>
                            <m:t>𝑏𝑙𝑜𝑐𝑘</m:t>
                          </m:r>
                        </m:sub>
                      </m:sSub>
                      <m:r>
                        <a:rPr lang="en-GB" sz="3200" b="0" i="1" dirty="0" smtClean="0">
                          <a:latin typeface="Cambria Math" panose="02040503050406030204" pitchFamily="18" charset="0"/>
                        </a:rPr>
                        <m:t>=−</m:t>
                      </m:r>
                      <m:r>
                        <a:rPr lang="en-GB" sz="3200" b="0" i="1" dirty="0" smtClean="0">
                          <a:latin typeface="Cambria Math" panose="02040503050406030204" pitchFamily="18" charset="0"/>
                          <a:ea typeface="Cambria Math" panose="02040503050406030204" pitchFamily="18" charset="0"/>
                        </a:rPr>
                        <m:t>∆</m:t>
                      </m:r>
                      <m:sSub>
                        <m:sSubPr>
                          <m:ctrlPr>
                            <a:rPr lang="en-GB" sz="3200" b="0" i="1" dirty="0" smtClean="0">
                              <a:latin typeface="Cambria Math" panose="02040503050406030204" pitchFamily="18" charset="0"/>
                              <a:ea typeface="Cambria Math" panose="02040503050406030204" pitchFamily="18" charset="0"/>
                            </a:rPr>
                          </m:ctrlPr>
                        </m:sSubPr>
                        <m:e>
                          <m:r>
                            <a:rPr lang="en-GB" sz="3200" b="0" i="1" dirty="0" smtClean="0">
                              <a:latin typeface="Cambria Math" panose="02040503050406030204" pitchFamily="18" charset="0"/>
                              <a:ea typeface="Cambria Math" panose="02040503050406030204" pitchFamily="18" charset="0"/>
                            </a:rPr>
                            <m:t>𝐸</m:t>
                          </m:r>
                        </m:e>
                        <m:sub>
                          <m:r>
                            <a:rPr lang="en-GB" sz="3200" b="0" i="1" dirty="0" smtClean="0">
                              <a:latin typeface="Cambria Math" panose="02040503050406030204" pitchFamily="18" charset="0"/>
                              <a:ea typeface="Cambria Math" panose="02040503050406030204" pitchFamily="18" charset="0"/>
                            </a:rPr>
                            <m:t>𝑝</m:t>
                          </m:r>
                          <m:r>
                            <a:rPr lang="en-GB" sz="3200" b="0" i="1" dirty="0" smtClean="0">
                              <a:latin typeface="Cambria Math" panose="02040503050406030204" pitchFamily="18" charset="0"/>
                              <a:ea typeface="Cambria Math" panose="02040503050406030204" pitchFamily="18" charset="0"/>
                            </a:rPr>
                            <m:t> </m:t>
                          </m:r>
                        </m:sub>
                      </m:sSub>
                    </m:oMath>
                  </m:oMathPara>
                </a14:m>
                <a:endParaRPr lang="en-US" sz="3200" dirty="0"/>
              </a:p>
            </p:txBody>
          </p:sp>
        </mc:Choice>
        <mc:Fallback>
          <p:sp>
            <p:nvSpPr>
              <p:cNvPr id="18" name="TextBox 17"/>
              <p:cNvSpPr txBox="1">
                <a:spLocks noRot="1" noChangeAspect="1" noMove="1" noResize="1" noEditPoints="1" noAdjustHandles="1" noChangeArrowheads="1" noChangeShapeType="1" noTextEdit="1"/>
              </p:cNvSpPr>
              <p:nvPr/>
            </p:nvSpPr>
            <p:spPr>
              <a:xfrm>
                <a:off x="2178057" y="3878729"/>
                <a:ext cx="4055149" cy="536557"/>
              </a:xfrm>
              <a:prstGeom prst="rect">
                <a:avLst/>
              </a:prstGeom>
              <a:blipFill rotWithShape="1">
                <a:blip r:embed="rId3"/>
                <a:stretch>
                  <a:fillRect t="-28" r="-328" b="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1096675" y="4775677"/>
                <a:ext cx="7318524" cy="390748"/>
              </a:xfrm>
              <a:prstGeom prst="rect">
                <a:avLst/>
              </a:prstGeom>
              <a:noFill/>
            </p:spPr>
            <p:txBody>
              <a:bodyPr wrap="square" rtlCol="0">
                <a:spAutoFit/>
              </a:bodyPr>
              <a:lstStyle/>
              <a:p>
                <a:r>
                  <a:rPr lang="en-GB" dirty="0"/>
                  <a:t>where </a:t>
                </a:r>
                <a14:m>
                  <m:oMath xmlns:m="http://schemas.openxmlformats.org/officeDocument/2006/math">
                    <m:r>
                      <a:rPr lang="en-GB" i="1" dirty="0">
                        <a:latin typeface="Cambria Math" panose="02040503050406030204" pitchFamily="18" charset="0"/>
                        <a:ea typeface="Cambria Math" panose="02040503050406030204" pitchFamily="18" charset="0"/>
                      </a:rPr>
                      <m:t>∆</m:t>
                    </m:r>
                    <m:sSub>
                      <m:sSubPr>
                        <m:ctrlPr>
                          <a:rPr lang="en-GB" i="1" dirty="0">
                            <a:latin typeface="Cambria Math" panose="02040503050406030204" pitchFamily="18" charset="0"/>
                            <a:ea typeface="Cambria Math" panose="02040503050406030204" pitchFamily="18" charset="0"/>
                          </a:rPr>
                        </m:ctrlPr>
                      </m:sSubPr>
                      <m:e>
                        <m:r>
                          <a:rPr lang="en-GB" b="0" i="1" dirty="0" smtClean="0">
                            <a:latin typeface="Cambria Math" panose="02040503050406030204" pitchFamily="18" charset="0"/>
                            <a:ea typeface="Cambria Math" panose="02040503050406030204" pitchFamily="18" charset="0"/>
                          </a:rPr>
                          <m:t>𝐸</m:t>
                        </m:r>
                      </m:e>
                      <m:sub>
                        <m:r>
                          <a:rPr lang="en-GB" b="0" i="1" dirty="0" smtClean="0">
                            <a:latin typeface="Cambria Math" panose="02040503050406030204" pitchFamily="18" charset="0"/>
                            <a:ea typeface="Cambria Math" panose="02040503050406030204" pitchFamily="18" charset="0"/>
                          </a:rPr>
                          <m:t>𝑝</m:t>
                        </m:r>
                        <m:r>
                          <a:rPr lang="en-GB" b="0" i="1" dirty="0" smtClean="0">
                            <a:latin typeface="Cambria Math" panose="02040503050406030204" pitchFamily="18" charset="0"/>
                            <a:ea typeface="Cambria Math" panose="02040503050406030204" pitchFamily="18" charset="0"/>
                          </a:rPr>
                          <m:t>,</m:t>
                        </m:r>
                      </m:sub>
                    </m:sSub>
                    <m:r>
                      <a:rPr lang="en-GB" b="0" i="1" dirty="0" smtClean="0">
                        <a:latin typeface="Cambria Math" panose="02040503050406030204" pitchFamily="18" charset="0"/>
                        <a:ea typeface="Cambria Math" panose="02040503050406030204" pitchFamily="18" charset="0"/>
                      </a:rPr>
                      <m:t>=</m:t>
                    </m:r>
                    <m:sSub>
                      <m:sSubPr>
                        <m:ctrlPr>
                          <a:rPr lang="en-GB" b="0" i="1" dirty="0" smtClean="0">
                            <a:latin typeface="Cambria Math" panose="02040503050406030204" pitchFamily="18" charset="0"/>
                            <a:ea typeface="Cambria Math" panose="02040503050406030204" pitchFamily="18" charset="0"/>
                          </a:rPr>
                        </m:ctrlPr>
                      </m:sSubPr>
                      <m:e>
                        <m:r>
                          <a:rPr lang="en-GB" b="0" i="1" dirty="0" smtClean="0">
                            <a:latin typeface="Cambria Math" panose="02040503050406030204" pitchFamily="18" charset="0"/>
                            <a:ea typeface="Cambria Math" panose="02040503050406030204" pitchFamily="18" charset="0"/>
                          </a:rPr>
                          <m:t>𝐸</m:t>
                        </m:r>
                      </m:e>
                      <m:sub>
                        <m:r>
                          <a:rPr lang="en-GB" b="0" i="1" dirty="0" smtClean="0">
                            <a:latin typeface="Cambria Math" panose="02040503050406030204" pitchFamily="18" charset="0"/>
                            <a:ea typeface="Cambria Math" panose="02040503050406030204" pitchFamily="18" charset="0"/>
                          </a:rPr>
                          <m:t>𝑝</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2</m:t>
                        </m:r>
                      </m:sub>
                    </m:sSub>
                    <m:r>
                      <a:rPr lang="en-GB" b="0" i="1" dirty="0" smtClean="0">
                        <a:latin typeface="Cambria Math" panose="02040503050406030204" pitchFamily="18" charset="0"/>
                        <a:ea typeface="Cambria Math" panose="02040503050406030204" pitchFamily="18" charset="0"/>
                      </a:rPr>
                      <m:t>−</m:t>
                    </m:r>
                    <m:sSub>
                      <m:sSubPr>
                        <m:ctrlPr>
                          <a:rPr lang="en-GB" b="0" i="1" dirty="0" smtClean="0">
                            <a:latin typeface="Cambria Math" panose="02040503050406030204" pitchFamily="18" charset="0"/>
                            <a:ea typeface="Cambria Math" panose="02040503050406030204" pitchFamily="18" charset="0"/>
                          </a:rPr>
                        </m:ctrlPr>
                      </m:sSubPr>
                      <m:e>
                        <m:r>
                          <a:rPr lang="en-GB" b="0" i="1" dirty="0" smtClean="0">
                            <a:latin typeface="Cambria Math" panose="02040503050406030204" pitchFamily="18" charset="0"/>
                            <a:ea typeface="Cambria Math" panose="02040503050406030204" pitchFamily="18" charset="0"/>
                          </a:rPr>
                          <m:t>𝐸</m:t>
                        </m:r>
                      </m:e>
                      <m:sub>
                        <m:r>
                          <a:rPr lang="en-GB" b="0" i="1" dirty="0" smtClean="0">
                            <a:latin typeface="Cambria Math" panose="02040503050406030204" pitchFamily="18" charset="0"/>
                            <a:ea typeface="Cambria Math" panose="02040503050406030204" pitchFamily="18" charset="0"/>
                          </a:rPr>
                          <m:t>𝑝</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1</m:t>
                        </m:r>
                      </m:sub>
                    </m:sSub>
                  </m:oMath>
                </a14:m>
                <a:r>
                  <a:rPr lang="en-US" dirty="0"/>
                  <a:t> is the change of elastic potential energy </a:t>
                </a:r>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1096675" y="4775677"/>
                <a:ext cx="7318524" cy="390748"/>
              </a:xfrm>
              <a:prstGeom prst="rect">
                <a:avLst/>
              </a:prstGeom>
              <a:blipFill rotWithShape="1">
                <a:blip r:embed="rId4"/>
                <a:stretch>
                  <a:fillRect t="-122" r="2" b="17"/>
                </a:stretch>
              </a:blipFill>
            </p:spPr>
            <p:txBody>
              <a:bodyPr/>
              <a:lstStyle/>
              <a:p>
                <a:r>
                  <a:rPr lang="zh-CN" altLang="en-US">
                    <a:noFill/>
                  </a:rPr>
                  <a:t> </a:t>
                </a:r>
              </a:p>
            </p:txBody>
          </p:sp>
        </mc:Fallback>
      </mc:AlternateContent>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69862"/>
            <a:ext cx="8229600" cy="1143000"/>
          </a:xfrm>
        </p:spPr>
        <p:txBody>
          <a:bodyPr/>
          <a:lstStyle/>
          <a:p>
            <a:r>
              <a:rPr lang="en-GB" dirty="0"/>
              <a:t>The elastic potential energy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a:off x="704925" y="973138"/>
            <a:ext cx="3733403" cy="1728938"/>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4211960" y="1772816"/>
                <a:ext cx="4932040" cy="646331"/>
              </a:xfrm>
              <a:prstGeom prst="rect">
                <a:avLst/>
              </a:prstGeom>
              <a:noFill/>
            </p:spPr>
            <p:txBody>
              <a:bodyPr wrap="square" rtlCol="0">
                <a:spAutoFit/>
              </a:bodyPr>
              <a:lstStyle/>
              <a:p>
                <a:r>
                  <a:rPr lang="en-GB" dirty="0"/>
                  <a:t>The spring relaxes from position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a14:m>
                <a:r>
                  <a:rPr lang="en-US" dirty="0"/>
                  <a:t> to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a14:m>
                <a:r>
                  <a:rPr lang="en-US" dirty="0"/>
                  <a:t> (we let it to move freely)</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4211960" y="1772816"/>
                <a:ext cx="4932040" cy="646331"/>
              </a:xfrm>
              <a:prstGeom prst="rect">
                <a:avLst/>
              </a:prstGeom>
              <a:blipFill rotWithShape="1">
                <a:blip r:embed="rId2"/>
                <a:stretch>
                  <a:fillRect t="-82" b="67"/>
                </a:stretch>
              </a:blipFill>
            </p:spPr>
            <p:txBody>
              <a:bodyPr/>
              <a:lstStyle/>
              <a:p>
                <a:r>
                  <a:rPr lang="zh-CN" altLang="en-US">
                    <a:noFill/>
                  </a:rPr>
                  <a:t> </a:t>
                </a:r>
              </a:p>
            </p:txBody>
          </p:sp>
        </mc:Fallback>
      </mc:AlternateContent>
      <p:pic>
        <p:nvPicPr>
          <p:cNvPr id="7" name="Picture 6"/>
          <p:cNvPicPr>
            <a:picLocks noChangeAspect="1"/>
          </p:cNvPicPr>
          <p:nvPr/>
        </p:nvPicPr>
        <p:blipFill>
          <a:blip r:embed="rId3"/>
          <a:stretch>
            <a:fillRect/>
          </a:stretch>
        </p:blipFill>
        <p:spPr>
          <a:xfrm>
            <a:off x="704925" y="3140968"/>
            <a:ext cx="4113334" cy="1996058"/>
          </a:xfrm>
          <a:prstGeom prst="rect">
            <a:avLst/>
          </a:prstGeom>
        </p:spPr>
      </p:pic>
      <mc:AlternateContent xmlns:mc="http://schemas.openxmlformats.org/markup-compatibility/2006">
        <mc:Choice xmlns:a14="http://schemas.microsoft.com/office/drawing/2010/main" Requires="a14">
          <p:sp>
            <p:nvSpPr>
              <p:cNvPr id="14" name="TextBox 13"/>
              <p:cNvSpPr txBox="1"/>
              <p:nvPr/>
            </p:nvSpPr>
            <p:spPr>
              <a:xfrm>
                <a:off x="4644008" y="4137845"/>
                <a:ext cx="4222180" cy="646331"/>
              </a:xfrm>
              <a:prstGeom prst="rect">
                <a:avLst/>
              </a:prstGeom>
              <a:noFill/>
            </p:spPr>
            <p:txBody>
              <a:bodyPr wrap="square" rtlCol="0">
                <a:spAutoFit/>
              </a:bodyPr>
              <a:lstStyle/>
              <a:p>
                <a:r>
                  <a:rPr lang="en-GB" dirty="0"/>
                  <a:t>The spring relaxes from position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a14:m>
                <a:r>
                  <a:rPr lang="en-US" dirty="0"/>
                  <a:t> to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a14:m>
                <a:r>
                  <a:rPr lang="en-US" dirty="0"/>
                  <a:t> (we let it to move freely)</a:t>
                </a:r>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4644008" y="4137845"/>
                <a:ext cx="4222180" cy="646331"/>
              </a:xfrm>
              <a:prstGeom prst="rect">
                <a:avLst/>
              </a:prstGeom>
              <a:blipFill rotWithShape="1">
                <a:blip r:embed="rId4"/>
                <a:stretch>
                  <a:fillRect l="-6" t="-29" r="8" b="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704925" y="5229200"/>
                <a:ext cx="7636765" cy="1569660"/>
              </a:xfrm>
              <a:prstGeom prst="rect">
                <a:avLst/>
              </a:prstGeom>
              <a:noFill/>
            </p:spPr>
            <p:txBody>
              <a:bodyPr wrap="square" rtlCol="0">
                <a:spAutoFit/>
              </a:bodyPr>
              <a:lstStyle/>
              <a:p>
                <a:r>
                  <a:rPr lang="en-GB" sz="1600" b="1" dirty="0"/>
                  <a:t>Questions: </a:t>
                </a:r>
                <a:endParaRPr lang="en-GB" sz="1600" b="1" dirty="0"/>
              </a:p>
              <a:p>
                <a:r>
                  <a:rPr lang="en-GB" sz="1600" dirty="0"/>
                  <a:t>When the spring relaxes, what is the sign of work done by the spring of the block ?</a:t>
                </a:r>
                <a:endParaRPr lang="en-GB" sz="1600" dirty="0"/>
              </a:p>
              <a:p>
                <a:r>
                  <a:rPr lang="en-GB" sz="1600" dirty="0"/>
                  <a:t>Describe the change of kinetic energy of the block from position </a:t>
                </a:r>
                <a14:m>
                  <m:oMath xmlns:m="http://schemas.openxmlformats.org/officeDocument/2006/math">
                    <m:sSub>
                      <m:sSubPr>
                        <m:ctrlPr>
                          <a:rPr lang="en-GB" sz="1600" i="1" smtClean="0">
                            <a:latin typeface="Cambria Math" panose="02040503050406030204" pitchFamily="18" charset="0"/>
                          </a:rPr>
                        </m:ctrlPr>
                      </m:sSubPr>
                      <m:e>
                        <m:r>
                          <a:rPr lang="en-GB" sz="1600" b="0" i="1" smtClean="0">
                            <a:latin typeface="Cambria Math" panose="02040503050406030204" pitchFamily="18" charset="0"/>
                          </a:rPr>
                          <m:t>𝑥</m:t>
                        </m:r>
                      </m:e>
                      <m:sub>
                        <m:r>
                          <a:rPr lang="en-GB" sz="1600" b="0" i="1" smtClean="0">
                            <a:latin typeface="Cambria Math" panose="02040503050406030204" pitchFamily="18" charset="0"/>
                          </a:rPr>
                          <m:t>1</m:t>
                        </m:r>
                      </m:sub>
                    </m:sSub>
                  </m:oMath>
                </a14:m>
                <a:r>
                  <a:rPr lang="en-US" sz="1600" dirty="0"/>
                  <a:t> to position </a:t>
                </a:r>
                <a14:m>
                  <m:oMath xmlns:m="http://schemas.openxmlformats.org/officeDocument/2006/math">
                    <m:sSub>
                      <m:sSubPr>
                        <m:ctrlPr>
                          <a:rPr lang="en-US" sz="1600" i="1" smtClean="0">
                            <a:latin typeface="Cambria Math" panose="02040503050406030204" pitchFamily="18" charset="0"/>
                          </a:rPr>
                        </m:ctrlPr>
                      </m:sSubPr>
                      <m:e>
                        <m:r>
                          <a:rPr lang="en-GB" sz="1600" b="0" i="1" smtClean="0">
                            <a:latin typeface="Cambria Math" panose="02040503050406030204" pitchFamily="18" charset="0"/>
                          </a:rPr>
                          <m:t>𝑥</m:t>
                        </m:r>
                      </m:e>
                      <m:sub>
                        <m:r>
                          <a:rPr lang="en-GB" sz="1600" b="0" i="1" smtClean="0">
                            <a:latin typeface="Cambria Math" panose="02040503050406030204" pitchFamily="18" charset="0"/>
                          </a:rPr>
                          <m:t>2</m:t>
                        </m:r>
                      </m:sub>
                    </m:sSub>
                  </m:oMath>
                </a14:m>
                <a:r>
                  <a:rPr lang="en-US" sz="1600" dirty="0"/>
                  <a:t> in terms of change of the potential energy of the spring (friction is ignored, the spring is an ideal massless spring). </a:t>
                </a:r>
                <a:r>
                  <a:rPr lang="en-US" sz="1600" b="1" dirty="0"/>
                  <a:t>(5 minutes)</a:t>
                </a:r>
                <a:endParaRPr lang="en-US" sz="1600" b="1" dirty="0"/>
              </a:p>
              <a:p>
                <a:r>
                  <a:rPr lang="en-US" sz="1600" dirty="0"/>
                  <a:t> </a:t>
                </a:r>
                <a:endParaRPr lang="en-US" sz="1600" dirty="0"/>
              </a:p>
            </p:txBody>
          </p:sp>
        </mc:Choice>
        <mc:Fallback>
          <p:sp>
            <p:nvSpPr>
              <p:cNvPr id="11" name="TextBox 10"/>
              <p:cNvSpPr txBox="1">
                <a:spLocks noRot="1" noChangeAspect="1" noMove="1" noResize="1" noEditPoints="1" noAdjustHandles="1" noChangeArrowheads="1" noChangeShapeType="1" noTextEdit="1"/>
              </p:cNvSpPr>
              <p:nvPr/>
            </p:nvSpPr>
            <p:spPr>
              <a:xfrm>
                <a:off x="704925" y="5229200"/>
                <a:ext cx="7636765" cy="1569660"/>
              </a:xfrm>
              <a:prstGeom prst="rect">
                <a:avLst/>
              </a:prstGeom>
              <a:blipFill rotWithShape="1">
                <a:blip r:embed="rId5"/>
                <a:stretch>
                  <a:fillRect l="-1" t="-39" r="4" b="35"/>
                </a:stretch>
              </a:blipFill>
            </p:spPr>
            <p:txBody>
              <a:bodyPr/>
              <a:lstStyle/>
              <a:p>
                <a:r>
                  <a:rPr lang="zh-CN" altLang="en-US">
                    <a:noFill/>
                  </a:rPr>
                  <a:t> </a:t>
                </a:r>
              </a:p>
            </p:txBody>
          </p:sp>
        </mc:Fallback>
      </mc:AlternateContent>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69862"/>
            <a:ext cx="8229600" cy="1143000"/>
          </a:xfrm>
        </p:spPr>
        <p:txBody>
          <a:bodyPr/>
          <a:lstStyle/>
          <a:p>
            <a:r>
              <a:rPr lang="en-GB" dirty="0"/>
              <a:t>The elastic potential energy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1" name="TextBox 10"/>
          <p:cNvSpPr txBox="1"/>
          <p:nvPr/>
        </p:nvSpPr>
        <p:spPr>
          <a:xfrm>
            <a:off x="661903" y="1152839"/>
            <a:ext cx="7636765" cy="584775"/>
          </a:xfrm>
          <a:prstGeom prst="rect">
            <a:avLst/>
          </a:prstGeom>
          <a:noFill/>
        </p:spPr>
        <p:txBody>
          <a:bodyPr wrap="square" rtlCol="0">
            <a:spAutoFit/>
          </a:bodyPr>
          <a:lstStyle/>
          <a:p>
            <a:r>
              <a:rPr lang="en-GB" sz="1600" dirty="0"/>
              <a:t>Questions: </a:t>
            </a:r>
            <a:endParaRPr lang="en-GB" sz="1600" dirty="0"/>
          </a:p>
          <a:p>
            <a:r>
              <a:rPr lang="en-GB" sz="1600" dirty="0"/>
              <a:t>When the spring relaxes, what is the sign of work done by the spring of the block ?</a:t>
            </a:r>
            <a:endParaRPr lang="en-GB" sz="1600" dirty="0"/>
          </a:p>
        </p:txBody>
      </p:sp>
      <mc:AlternateContent xmlns:mc="http://schemas.openxmlformats.org/markup-compatibility/2006">
        <mc:Choice xmlns:a14="http://schemas.microsoft.com/office/drawing/2010/main" Requires="a14">
          <p:sp>
            <p:nvSpPr>
              <p:cNvPr id="10" name="TextBox 9"/>
              <p:cNvSpPr txBox="1"/>
              <p:nvPr/>
            </p:nvSpPr>
            <p:spPr>
              <a:xfrm>
                <a:off x="971600" y="2913339"/>
                <a:ext cx="2371868" cy="40248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𝑊</m:t>
                          </m:r>
                        </m:e>
                        <m:sub>
                          <m:r>
                            <a:rPr lang="en-GB" sz="2400" b="0" i="1" smtClean="0">
                              <a:latin typeface="Cambria Math" panose="02040503050406030204" pitchFamily="18" charset="0"/>
                            </a:rPr>
                            <m:t>𝑠𝑝𝑟𝑖𝑛𝑔</m:t>
                          </m:r>
                          <m:r>
                            <a:rPr lang="en-GB" sz="2400" b="0" i="1" smtClean="0">
                              <a:latin typeface="Cambria Math" panose="02040503050406030204" pitchFamily="18" charset="0"/>
                            </a:rPr>
                            <m:t>/</m:t>
                          </m:r>
                          <m:r>
                            <a:rPr lang="en-GB" sz="2400" b="0" i="1" smtClean="0">
                              <a:latin typeface="Cambria Math" panose="02040503050406030204" pitchFamily="18" charset="0"/>
                            </a:rPr>
                            <m:t>𝑏𝑙𝑜𝑐𝑘</m:t>
                          </m:r>
                        </m:sub>
                      </m:sSub>
                      <m:r>
                        <a:rPr lang="en-GB" sz="2400" b="0" i="1" smtClean="0">
                          <a:latin typeface="Cambria Math" panose="02040503050406030204" pitchFamily="18" charset="0"/>
                        </a:rPr>
                        <m:t>&gt;</m:t>
                      </m:r>
                      <m:r>
                        <a:rPr lang="en-GB" sz="2400" b="0" i="1" smtClean="0">
                          <a:latin typeface="Cambria Math" panose="02040503050406030204" pitchFamily="18" charset="0"/>
                        </a:rPr>
                        <m:t>0</m:t>
                      </m:r>
                    </m:oMath>
                  </m:oMathPara>
                </a14:m>
                <a:endParaRPr lang="en-US" sz="2400" dirty="0"/>
              </a:p>
            </p:txBody>
          </p:sp>
        </mc:Choice>
        <mc:Fallback>
          <p:sp>
            <p:nvSpPr>
              <p:cNvPr id="10" name="TextBox 9"/>
              <p:cNvSpPr txBox="1">
                <a:spLocks noRot="1" noChangeAspect="1" noMove="1" noResize="1" noEditPoints="1" noAdjustHandles="1" noChangeArrowheads="1" noChangeShapeType="1" noTextEdit="1"/>
              </p:cNvSpPr>
              <p:nvPr/>
            </p:nvSpPr>
            <p:spPr>
              <a:xfrm>
                <a:off x="971600" y="2913339"/>
                <a:ext cx="2371868" cy="402482"/>
              </a:xfrm>
              <a:prstGeom prst="rect">
                <a:avLst/>
              </a:prstGeom>
              <a:blipFill rotWithShape="1">
                <a:blip r:embed="rId1"/>
                <a:stretch>
                  <a:fillRect l="-2" t="-148" r="-2053" b="1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3343468" y="2822897"/>
                <a:ext cx="5883916" cy="985847"/>
              </a:xfrm>
              <a:prstGeom prst="rect">
                <a:avLst/>
              </a:prstGeom>
              <a:noFill/>
            </p:spPr>
            <p:txBody>
              <a:bodyPr wrap="square" rtlCol="0">
                <a:spAutoFit/>
              </a:bodyPr>
              <a:lstStyle/>
              <a:p>
                <a:r>
                  <a:rPr lang="en-GB" dirty="0"/>
                  <a:t>The spring does a positive work on the block, we can also see that the direction of the spring force </a:t>
                </a:r>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𝐹</m:t>
                            </m:r>
                          </m:e>
                        </m:acc>
                      </m:e>
                      <m:sub>
                        <m:r>
                          <a:rPr lang="en-GB" b="0" i="1" smtClean="0">
                            <a:latin typeface="Cambria Math" panose="02040503050406030204" pitchFamily="18" charset="0"/>
                          </a:rPr>
                          <m:t>𝑠𝑝𝑟𝑖𝑛𝑔</m:t>
                        </m:r>
                      </m:sub>
                    </m:sSub>
                  </m:oMath>
                </a14:m>
                <a:r>
                  <a:rPr lang="en-US" dirty="0"/>
                  <a:t> is the same that the direction of displacement </a:t>
                </a:r>
                <a14:m>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𝑠</m:t>
                        </m:r>
                      </m:e>
                    </m:acc>
                  </m:oMath>
                </a14:m>
                <a:r>
                  <a:rPr lang="en-US" dirty="0"/>
                  <a:t>.</a:t>
                </a:r>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3343468" y="2822897"/>
                <a:ext cx="5883916" cy="985847"/>
              </a:xfrm>
              <a:prstGeom prst="rect">
                <a:avLst/>
              </a:prstGeom>
              <a:blipFill rotWithShape="1">
                <a:blip r:embed="rId2"/>
                <a:stretch>
                  <a:fillRect l="-3" t="-33" r="3" b="1"/>
                </a:stretch>
              </a:blipFill>
            </p:spPr>
            <p:txBody>
              <a:bodyPr/>
              <a:lstStyle/>
              <a:p>
                <a:r>
                  <a:rPr lang="zh-CN" altLang="en-US">
                    <a:noFill/>
                  </a:rPr>
                  <a:t> </a:t>
                </a:r>
              </a:p>
            </p:txBody>
          </p:sp>
        </mc:Fallback>
      </mc:AlternateContent>
      <p:pic>
        <p:nvPicPr>
          <p:cNvPr id="13" name="Picture 12"/>
          <p:cNvPicPr>
            <a:picLocks noChangeAspect="1"/>
          </p:cNvPicPr>
          <p:nvPr/>
        </p:nvPicPr>
        <p:blipFill>
          <a:blip r:embed="rId3"/>
          <a:stretch>
            <a:fillRect/>
          </a:stretch>
        </p:blipFill>
        <p:spPr>
          <a:xfrm>
            <a:off x="2555776" y="3933056"/>
            <a:ext cx="4780596" cy="2213893"/>
          </a:xfrm>
          <a:prstGeom prst="rect">
            <a:avLst/>
          </a:prstGeom>
        </p:spPr>
      </p:pic>
      <mc:AlternateContent xmlns:mc="http://schemas.openxmlformats.org/markup-compatibility/2006">
        <mc:Choice xmlns:a14="http://schemas.microsoft.com/office/drawing/2010/main" Requires="a14">
          <p:sp>
            <p:nvSpPr>
              <p:cNvPr id="12" name="TextBox 11"/>
              <p:cNvSpPr txBox="1"/>
              <p:nvPr/>
            </p:nvSpPr>
            <p:spPr>
              <a:xfrm>
                <a:off x="1907704" y="2037385"/>
                <a:ext cx="4550348" cy="57618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𝑊</m:t>
                          </m:r>
                        </m:e>
                        <m:sub>
                          <m:r>
                            <a:rPr lang="en-GB" sz="2000" b="0" i="1" smtClean="0">
                              <a:latin typeface="Cambria Math" panose="02040503050406030204" pitchFamily="18" charset="0"/>
                            </a:rPr>
                            <m:t>𝑠𝑝𝑟𝑖𝑛𝑔</m:t>
                          </m:r>
                          <m:r>
                            <a:rPr lang="en-GB" sz="2000" b="0" i="1" smtClean="0">
                              <a:latin typeface="Cambria Math" panose="02040503050406030204" pitchFamily="18" charset="0"/>
                            </a:rPr>
                            <m:t>/</m:t>
                          </m:r>
                          <m:r>
                            <a:rPr lang="en-GB" sz="2000" b="0" i="1" smtClean="0">
                              <a:latin typeface="Cambria Math" panose="02040503050406030204" pitchFamily="18" charset="0"/>
                            </a:rPr>
                            <m:t>𝑏𝑙𝑜𝑐𝑘</m:t>
                          </m:r>
                        </m:sub>
                      </m:sSub>
                      <m:r>
                        <a:rPr lang="en-GB" sz="2000" b="0" i="1" dirty="0" smtClean="0">
                          <a:latin typeface="Cambria Math" panose="02040503050406030204" pitchFamily="18" charset="0"/>
                        </a:rPr>
                        <m:t>=−</m:t>
                      </m:r>
                      <m:r>
                        <a:rPr lang="en-GB" sz="2000" b="0" i="1" dirty="0" smtClean="0">
                          <a:latin typeface="Cambria Math" panose="02040503050406030204" pitchFamily="18" charset="0"/>
                          <a:ea typeface="Cambria Math" panose="02040503050406030204" pitchFamily="18" charset="0"/>
                        </a:rPr>
                        <m:t>∆</m:t>
                      </m:r>
                      <m:sSub>
                        <m:sSubPr>
                          <m:ctrlPr>
                            <a:rPr lang="en-GB" sz="2000" b="0" i="1" dirty="0" smtClean="0">
                              <a:latin typeface="Cambria Math" panose="02040503050406030204" pitchFamily="18" charset="0"/>
                              <a:ea typeface="Cambria Math" panose="02040503050406030204" pitchFamily="18" charset="0"/>
                            </a:rPr>
                          </m:ctrlPr>
                        </m:sSubPr>
                        <m:e>
                          <m:r>
                            <a:rPr lang="en-GB" sz="2000" b="0" i="1" dirty="0" smtClean="0">
                              <a:latin typeface="Cambria Math" panose="02040503050406030204" pitchFamily="18" charset="0"/>
                              <a:ea typeface="Cambria Math" panose="02040503050406030204" pitchFamily="18" charset="0"/>
                            </a:rPr>
                            <m:t>𝐸</m:t>
                          </m:r>
                        </m:e>
                        <m:sub>
                          <m:r>
                            <a:rPr lang="en-GB" sz="2000" b="0" i="1" dirty="0" smtClean="0">
                              <a:latin typeface="Cambria Math" panose="02040503050406030204" pitchFamily="18" charset="0"/>
                              <a:ea typeface="Cambria Math" panose="02040503050406030204" pitchFamily="18" charset="0"/>
                            </a:rPr>
                            <m:t>𝑝</m:t>
                          </m:r>
                          <m:r>
                            <a:rPr lang="en-GB" sz="2000" b="0" i="1" dirty="0" smtClean="0">
                              <a:latin typeface="Cambria Math" panose="02040503050406030204" pitchFamily="18" charset="0"/>
                              <a:ea typeface="Cambria Math" panose="02040503050406030204" pitchFamily="18" charset="0"/>
                            </a:rPr>
                            <m:t> </m:t>
                          </m:r>
                        </m:sub>
                      </m:sSub>
                      <m:r>
                        <a:rPr lang="en-GB" sz="2000" b="0" i="1" dirty="0" smtClean="0">
                          <a:latin typeface="Cambria Math" panose="02040503050406030204" pitchFamily="18" charset="0"/>
                          <a:ea typeface="Cambria Math" panose="02040503050406030204" pitchFamily="18" charset="0"/>
                        </a:rPr>
                        <m:t>=</m:t>
                      </m:r>
                      <m:f>
                        <m:fPr>
                          <m:ctrlPr>
                            <a:rPr lang="en-GB" sz="2000" i="1" dirty="0">
                              <a:latin typeface="Cambria Math" panose="02040503050406030204" pitchFamily="18" charset="0"/>
                            </a:rPr>
                          </m:ctrlPr>
                        </m:fPr>
                        <m:num>
                          <m:r>
                            <a:rPr lang="en-GB" sz="2000" i="1" dirty="0">
                              <a:latin typeface="Cambria Math" panose="02040503050406030204" pitchFamily="18" charset="0"/>
                            </a:rPr>
                            <m:t>1</m:t>
                          </m:r>
                        </m:num>
                        <m:den>
                          <m:r>
                            <a:rPr lang="en-GB" sz="2000" i="1" dirty="0">
                              <a:latin typeface="Cambria Math" panose="02040503050406030204" pitchFamily="18" charset="0"/>
                            </a:rPr>
                            <m:t>2</m:t>
                          </m:r>
                        </m:den>
                      </m:f>
                      <m:r>
                        <a:rPr lang="en-GB" sz="2000" i="1" dirty="0">
                          <a:latin typeface="Cambria Math" panose="02040503050406030204" pitchFamily="18" charset="0"/>
                        </a:rPr>
                        <m:t>𝑘</m:t>
                      </m:r>
                      <m:sSup>
                        <m:sSupPr>
                          <m:ctrlPr>
                            <a:rPr lang="en-GB" sz="2000" i="1" dirty="0">
                              <a:latin typeface="Cambria Math" panose="02040503050406030204" pitchFamily="18" charset="0"/>
                            </a:rPr>
                          </m:ctrlPr>
                        </m:sSupPr>
                        <m:e>
                          <m:sSub>
                            <m:sSubPr>
                              <m:ctrlPr>
                                <a:rPr lang="en-GB" sz="2000" i="1" dirty="0">
                                  <a:latin typeface="Cambria Math" panose="02040503050406030204" pitchFamily="18" charset="0"/>
                                </a:rPr>
                              </m:ctrlPr>
                            </m:sSubPr>
                            <m:e>
                              <m:r>
                                <a:rPr lang="en-GB" sz="2000" i="1" dirty="0">
                                  <a:latin typeface="Cambria Math" panose="02040503050406030204" pitchFamily="18" charset="0"/>
                                </a:rPr>
                                <m:t>𝑥</m:t>
                              </m:r>
                            </m:e>
                            <m:sub>
                              <m:r>
                                <a:rPr lang="en-GB" sz="2000" i="1" dirty="0">
                                  <a:latin typeface="Cambria Math" panose="02040503050406030204" pitchFamily="18" charset="0"/>
                                </a:rPr>
                                <m:t>1</m:t>
                              </m:r>
                            </m:sub>
                          </m:sSub>
                        </m:e>
                        <m:sup>
                          <m:r>
                            <a:rPr lang="en-GB" sz="2000" i="1" dirty="0">
                              <a:latin typeface="Cambria Math" panose="02040503050406030204" pitchFamily="18" charset="0"/>
                            </a:rPr>
                            <m:t>2</m:t>
                          </m:r>
                        </m:sup>
                      </m:sSup>
                      <m:r>
                        <a:rPr lang="en-GB" sz="2000" i="1" dirty="0">
                          <a:latin typeface="Cambria Math" panose="02040503050406030204" pitchFamily="18" charset="0"/>
                        </a:rPr>
                        <m:t>−</m:t>
                      </m:r>
                      <m:f>
                        <m:fPr>
                          <m:ctrlPr>
                            <a:rPr lang="en-GB" sz="2000" i="1" dirty="0">
                              <a:latin typeface="Cambria Math" panose="02040503050406030204" pitchFamily="18" charset="0"/>
                            </a:rPr>
                          </m:ctrlPr>
                        </m:fPr>
                        <m:num>
                          <m:r>
                            <a:rPr lang="en-GB" sz="2000" i="1" dirty="0">
                              <a:latin typeface="Cambria Math" panose="02040503050406030204" pitchFamily="18" charset="0"/>
                            </a:rPr>
                            <m:t>1</m:t>
                          </m:r>
                        </m:num>
                        <m:den>
                          <m:r>
                            <a:rPr lang="en-GB" sz="2000" i="1" dirty="0">
                              <a:latin typeface="Cambria Math" panose="02040503050406030204" pitchFamily="18" charset="0"/>
                            </a:rPr>
                            <m:t>2</m:t>
                          </m:r>
                        </m:den>
                      </m:f>
                      <m:r>
                        <a:rPr lang="en-GB" sz="2000" i="1" dirty="0">
                          <a:latin typeface="Cambria Math" panose="02040503050406030204" pitchFamily="18" charset="0"/>
                        </a:rPr>
                        <m:t>𝑘</m:t>
                      </m:r>
                      <m:sSup>
                        <m:sSupPr>
                          <m:ctrlPr>
                            <a:rPr lang="en-GB" sz="2000" i="1" dirty="0">
                              <a:latin typeface="Cambria Math" panose="02040503050406030204" pitchFamily="18" charset="0"/>
                            </a:rPr>
                          </m:ctrlPr>
                        </m:sSupPr>
                        <m:e>
                          <m:sSub>
                            <m:sSubPr>
                              <m:ctrlPr>
                                <a:rPr lang="en-GB" sz="2000" i="1" dirty="0">
                                  <a:latin typeface="Cambria Math" panose="02040503050406030204" pitchFamily="18" charset="0"/>
                                </a:rPr>
                              </m:ctrlPr>
                            </m:sSubPr>
                            <m:e>
                              <m:r>
                                <a:rPr lang="en-GB" sz="2000" i="1" dirty="0">
                                  <a:latin typeface="Cambria Math" panose="02040503050406030204" pitchFamily="18" charset="0"/>
                                </a:rPr>
                                <m:t>𝑥</m:t>
                              </m:r>
                            </m:e>
                            <m:sub>
                              <m:r>
                                <a:rPr lang="en-GB" sz="2000" i="1" dirty="0">
                                  <a:latin typeface="Cambria Math" panose="02040503050406030204" pitchFamily="18" charset="0"/>
                                </a:rPr>
                                <m:t>2</m:t>
                              </m:r>
                            </m:sub>
                          </m:sSub>
                        </m:e>
                        <m:sup>
                          <m:r>
                            <a:rPr lang="en-GB" sz="2000" i="1" dirty="0">
                              <a:latin typeface="Cambria Math" panose="02040503050406030204" pitchFamily="18" charset="0"/>
                            </a:rPr>
                            <m:t>2</m:t>
                          </m:r>
                        </m:sup>
                      </m:sSup>
                    </m:oMath>
                  </m:oMathPara>
                </a14:m>
                <a:endParaRPr lang="en-US" sz="2000" dirty="0"/>
              </a:p>
            </p:txBody>
          </p:sp>
        </mc:Choice>
        <mc:Fallback>
          <p:sp>
            <p:nvSpPr>
              <p:cNvPr id="12" name="TextBox 11"/>
              <p:cNvSpPr txBox="1">
                <a:spLocks noRot="1" noChangeAspect="1" noMove="1" noResize="1" noEditPoints="1" noAdjustHandles="1" noChangeArrowheads="1" noChangeShapeType="1" noTextEdit="1"/>
              </p:cNvSpPr>
              <p:nvPr/>
            </p:nvSpPr>
            <p:spPr>
              <a:xfrm>
                <a:off x="1907704" y="2037385"/>
                <a:ext cx="4550348" cy="576183"/>
              </a:xfrm>
              <a:prstGeom prst="rect">
                <a:avLst/>
              </a:prstGeom>
              <a:blipFill rotWithShape="1">
                <a:blip r:embed="rId4"/>
                <a:stretch>
                  <a:fillRect l="-4" t="-53" r="-319" b="94"/>
                </a:stretch>
              </a:blipFill>
            </p:spPr>
            <p:txBody>
              <a:bodyPr/>
              <a:lstStyle/>
              <a:p>
                <a:r>
                  <a:rPr lang="zh-CN" altLang="en-US">
                    <a:noFill/>
                  </a:rPr>
                  <a:t> </a:t>
                </a:r>
              </a:p>
            </p:txBody>
          </p:sp>
        </mc:Fallback>
      </mc:AlternateContent>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69862"/>
            <a:ext cx="8229600" cy="1143000"/>
          </a:xfrm>
        </p:spPr>
        <p:txBody>
          <a:bodyPr/>
          <a:lstStyle/>
          <a:p>
            <a:r>
              <a:rPr lang="en-GB" dirty="0"/>
              <a:t>The elastic potential energy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9" name="TextBox 8"/>
              <p:cNvSpPr txBox="1"/>
              <p:nvPr/>
            </p:nvSpPr>
            <p:spPr>
              <a:xfrm>
                <a:off x="1959245" y="1382970"/>
                <a:ext cx="4128310"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𝑠𝑝𝑟𝑖𝑛𝑔</m:t>
                          </m:r>
                          <m:r>
                            <a:rPr lang="en-GB" b="0" i="1" smtClean="0">
                              <a:latin typeface="Cambria Math" panose="02040503050406030204" pitchFamily="18" charset="0"/>
                            </a:rPr>
                            <m:t>/</m:t>
                          </m:r>
                          <m:r>
                            <a:rPr lang="en-GB" b="0" i="1" smtClean="0">
                              <a:latin typeface="Cambria Math" panose="02040503050406030204" pitchFamily="18" charset="0"/>
                            </a:rPr>
                            <m:t>𝑏𝑙𝑜𝑐𝑘</m:t>
                          </m:r>
                        </m:sub>
                      </m:sSub>
                      <m:r>
                        <a:rPr lang="en-GB" b="0" i="1" dirty="0" smtClean="0">
                          <a:latin typeface="Cambria Math" panose="02040503050406030204" pitchFamily="18" charset="0"/>
                        </a:rPr>
                        <m:t>=</m:t>
                      </m:r>
                      <m:f>
                        <m:fPr>
                          <m:ctrlPr>
                            <a:rPr lang="en-GB" i="1" dirty="0">
                              <a:latin typeface="Cambria Math" panose="02040503050406030204" pitchFamily="18" charset="0"/>
                            </a:rPr>
                          </m:ctrlPr>
                        </m:fPr>
                        <m:num>
                          <m:r>
                            <a:rPr lang="en-GB" i="1" dirty="0">
                              <a:latin typeface="Cambria Math" panose="02040503050406030204" pitchFamily="18" charset="0"/>
                            </a:rPr>
                            <m:t>1</m:t>
                          </m:r>
                        </m:num>
                        <m:den>
                          <m:r>
                            <a:rPr lang="en-GB" i="1" dirty="0">
                              <a:latin typeface="Cambria Math" panose="02040503050406030204" pitchFamily="18" charset="0"/>
                            </a:rPr>
                            <m:t>2</m:t>
                          </m:r>
                        </m:den>
                      </m:f>
                      <m:r>
                        <a:rPr lang="en-GB" i="1" dirty="0">
                          <a:latin typeface="Cambria Math" panose="02040503050406030204" pitchFamily="18" charset="0"/>
                        </a:rPr>
                        <m:t>𝑘</m:t>
                      </m:r>
                      <m:sSup>
                        <m:sSupPr>
                          <m:ctrlPr>
                            <a:rPr lang="en-GB" i="1" dirty="0">
                              <a:latin typeface="Cambria Math" panose="02040503050406030204" pitchFamily="18" charset="0"/>
                            </a:rPr>
                          </m:ctrlPr>
                        </m:sSupPr>
                        <m:e>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1</m:t>
                              </m:r>
                            </m:sub>
                          </m:sSub>
                        </m:e>
                        <m:sup>
                          <m:r>
                            <a:rPr lang="en-GB" i="1" dirty="0">
                              <a:latin typeface="Cambria Math" panose="02040503050406030204" pitchFamily="18" charset="0"/>
                            </a:rPr>
                            <m:t>2</m:t>
                          </m:r>
                        </m:sup>
                      </m:sSup>
                      <m:r>
                        <a:rPr lang="en-GB" b="0" i="1" dirty="0" smtClean="0">
                          <a:latin typeface="Cambria Math" panose="02040503050406030204" pitchFamily="18" charset="0"/>
                        </a:rPr>
                        <m:t>−</m:t>
                      </m:r>
                      <m:f>
                        <m:fPr>
                          <m:ctrlPr>
                            <a:rPr lang="en-GB" i="1" dirty="0">
                              <a:latin typeface="Cambria Math" panose="02040503050406030204" pitchFamily="18" charset="0"/>
                            </a:rPr>
                          </m:ctrlPr>
                        </m:fPr>
                        <m:num>
                          <m:r>
                            <a:rPr lang="en-GB" i="1" dirty="0">
                              <a:latin typeface="Cambria Math" panose="02040503050406030204" pitchFamily="18" charset="0"/>
                            </a:rPr>
                            <m:t>1</m:t>
                          </m:r>
                        </m:num>
                        <m:den>
                          <m:r>
                            <a:rPr lang="en-GB" i="1" dirty="0">
                              <a:latin typeface="Cambria Math" panose="02040503050406030204" pitchFamily="18" charset="0"/>
                            </a:rPr>
                            <m:t>2</m:t>
                          </m:r>
                        </m:den>
                      </m:f>
                      <m:r>
                        <a:rPr lang="en-GB" i="1" dirty="0">
                          <a:latin typeface="Cambria Math" panose="02040503050406030204" pitchFamily="18" charset="0"/>
                        </a:rPr>
                        <m:t>𝑘</m:t>
                      </m:r>
                      <m:sSup>
                        <m:sSupPr>
                          <m:ctrlPr>
                            <a:rPr lang="en-GB" i="1" dirty="0">
                              <a:latin typeface="Cambria Math" panose="02040503050406030204" pitchFamily="18" charset="0"/>
                            </a:rPr>
                          </m:ctrlPr>
                        </m:sSupPr>
                        <m:e>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2</m:t>
                              </m:r>
                            </m:sub>
                          </m:sSub>
                        </m:e>
                        <m:sup>
                          <m:r>
                            <a:rPr lang="en-GB" i="1" dirty="0">
                              <a:latin typeface="Cambria Math" panose="02040503050406030204" pitchFamily="18" charset="0"/>
                            </a:rPr>
                            <m:t>2</m:t>
                          </m:r>
                        </m:sup>
                      </m:sSup>
                      <m:r>
                        <a:rPr lang="en-GB" b="0" i="1" dirty="0" smtClean="0">
                          <a:latin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𝐸</m:t>
                          </m:r>
                        </m:e>
                        <m:sub>
                          <m:r>
                            <a:rPr lang="en-GB" b="0" i="1" dirty="0" smtClean="0">
                              <a:latin typeface="Cambria Math" panose="02040503050406030204" pitchFamily="18" charset="0"/>
                            </a:rPr>
                            <m:t>𝑝</m:t>
                          </m:r>
                          <m:r>
                            <a:rPr lang="en-GB" b="0" i="1" dirty="0" smtClean="0">
                              <a:latin typeface="Cambria Math" panose="02040503050406030204" pitchFamily="18" charset="0"/>
                            </a:rPr>
                            <m:t> </m:t>
                          </m:r>
                        </m:sub>
                      </m:sSub>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1959245" y="1382970"/>
                <a:ext cx="4128310" cy="518604"/>
              </a:xfrm>
              <a:prstGeom prst="rect">
                <a:avLst/>
              </a:prstGeom>
              <a:blipFill rotWithShape="1">
                <a:blip r:embed="rId1"/>
                <a:stretch>
                  <a:fillRect l="-7" t="-111" r="11" b="74"/>
                </a:stretch>
              </a:blipFill>
            </p:spPr>
            <p:txBody>
              <a:bodyPr/>
              <a:lstStyle/>
              <a:p>
                <a:r>
                  <a:rPr lang="zh-CN" altLang="en-US">
                    <a:noFill/>
                  </a:rPr>
                  <a:t> </a:t>
                </a:r>
              </a:p>
            </p:txBody>
          </p:sp>
        </mc:Fallback>
      </mc:AlternateContent>
      <p:sp>
        <p:nvSpPr>
          <p:cNvPr id="12" name="TextBox 11"/>
          <p:cNvSpPr txBox="1"/>
          <p:nvPr/>
        </p:nvSpPr>
        <p:spPr>
          <a:xfrm>
            <a:off x="619945" y="977213"/>
            <a:ext cx="7636765" cy="369332"/>
          </a:xfrm>
          <a:prstGeom prst="rect">
            <a:avLst/>
          </a:prstGeom>
          <a:noFill/>
        </p:spPr>
        <p:txBody>
          <a:bodyPr wrap="square" rtlCol="0">
            <a:spAutoFit/>
          </a:bodyPr>
          <a:lstStyle/>
          <a:p>
            <a:r>
              <a:rPr lang="en-GB" dirty="0"/>
              <a:t>The work done by the spring on the block is:</a:t>
            </a:r>
            <a:endParaRPr lang="en-US" dirty="0"/>
          </a:p>
        </p:txBody>
      </p:sp>
      <mc:AlternateContent xmlns:mc="http://schemas.openxmlformats.org/markup-compatibility/2006">
        <mc:Choice xmlns:a14="http://schemas.microsoft.com/office/drawing/2010/main" Requires="a14">
          <p:sp>
            <p:nvSpPr>
              <p:cNvPr id="15" name="Rectangle 14"/>
              <p:cNvSpPr/>
              <p:nvPr/>
            </p:nvSpPr>
            <p:spPr>
              <a:xfrm>
                <a:off x="2540829" y="2716236"/>
                <a:ext cx="2721578" cy="38151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𝑡𝑜𝑡</m:t>
                          </m:r>
                        </m:sub>
                      </m:sSub>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𝑘</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1</m:t>
                          </m:r>
                        </m:sub>
                      </m:sSub>
                    </m:oMath>
                  </m:oMathPara>
                </a14:m>
                <a:endParaRPr lang="en-US" dirty="0"/>
              </a:p>
            </p:txBody>
          </p:sp>
        </mc:Choice>
        <mc:Fallback>
          <p:sp>
            <p:nvSpPr>
              <p:cNvPr id="15" name="Rectangle 14"/>
              <p:cNvSpPr>
                <a:spLocks noRot="1" noChangeAspect="1" noMove="1" noResize="1" noEditPoints="1" noAdjustHandles="1" noChangeArrowheads="1" noChangeShapeType="1" noTextEdit="1"/>
              </p:cNvSpPr>
              <p:nvPr/>
            </p:nvSpPr>
            <p:spPr>
              <a:xfrm>
                <a:off x="2540829" y="2716236"/>
                <a:ext cx="2721578" cy="381515"/>
              </a:xfrm>
              <a:prstGeom prst="rect">
                <a:avLst/>
              </a:prstGeom>
              <a:blipFill rotWithShape="1">
                <a:blip r:embed="rId2"/>
                <a:stretch>
                  <a:fillRect l="-7" t="-89" r="6" b="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flipH="1">
                <a:off x="550117" y="2035981"/>
                <a:ext cx="8472869" cy="658514"/>
              </a:xfrm>
              <a:prstGeom prst="rect">
                <a:avLst/>
              </a:prstGeom>
              <a:noFill/>
            </p:spPr>
            <p:txBody>
              <a:bodyPr wrap="square" rtlCol="0">
                <a:spAutoFit/>
              </a:bodyPr>
              <a:lstStyle/>
              <a:p>
                <a:r>
                  <a:rPr lang="en-GB" dirty="0"/>
                  <a:t>The change of kinetic energy </a:t>
                </a:r>
                <a14:m>
                  <m:oMath xmlns:m="http://schemas.openxmlformats.org/officeDocument/2006/math">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𝑘</m:t>
                        </m:r>
                      </m:sub>
                    </m:sSub>
                    <m:r>
                      <a:rPr lang="en-GB" b="0" i="0"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𝑘</m:t>
                        </m:r>
                        <m:r>
                          <a:rPr lang="en-GB" i="1">
                            <a:latin typeface="Cambria Math" panose="02040503050406030204" pitchFamily="18" charset="0"/>
                          </a:rPr>
                          <m:t>,</m:t>
                        </m:r>
                        <m:r>
                          <a:rPr lang="en-GB" i="1">
                            <a:latin typeface="Cambria Math" panose="02040503050406030204" pitchFamily="18" charset="0"/>
                          </a:rPr>
                          <m:t>2</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𝑘</m:t>
                        </m:r>
                        <m:r>
                          <a:rPr lang="en-GB" i="1">
                            <a:latin typeface="Cambria Math" panose="02040503050406030204" pitchFamily="18" charset="0"/>
                          </a:rPr>
                          <m:t>,</m:t>
                        </m:r>
                        <m:r>
                          <a:rPr lang="en-GB" i="1">
                            <a:latin typeface="Cambria Math" panose="02040503050406030204" pitchFamily="18" charset="0"/>
                          </a:rPr>
                          <m:t>1</m:t>
                        </m:r>
                      </m:sub>
                    </m:sSub>
                  </m:oMath>
                </a14:m>
                <a:r>
                  <a:rPr lang="en-GB" dirty="0"/>
                  <a:t> of the block equals the total work done on the block (work-kinetic energy theorem)</a:t>
                </a:r>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flipH="1">
                <a:off x="550117" y="2035981"/>
                <a:ext cx="8472869" cy="658514"/>
              </a:xfrm>
              <a:prstGeom prst="rect">
                <a:avLst/>
              </a:prstGeom>
              <a:blipFill rotWithShape="1">
                <a:blip r:embed="rId3"/>
                <a:stretch>
                  <a:fillRect l="-2" t="-26" r="3" b="29"/>
                </a:stretch>
              </a:blipFill>
            </p:spPr>
            <p:txBody>
              <a:bodyPr/>
              <a:lstStyle/>
              <a:p>
                <a:r>
                  <a:rPr lang="zh-CN" altLang="en-US">
                    <a:noFill/>
                  </a:rPr>
                  <a:t> </a:t>
                </a:r>
              </a:p>
            </p:txBody>
          </p:sp>
        </mc:Fallback>
      </mc:AlternateContent>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69862"/>
            <a:ext cx="8229600" cy="1143000"/>
          </a:xfrm>
        </p:spPr>
        <p:txBody>
          <a:bodyPr/>
          <a:lstStyle/>
          <a:p>
            <a:r>
              <a:rPr lang="en-GB" dirty="0"/>
              <a:t>The elastic potential energy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9" name="TextBox 8"/>
              <p:cNvSpPr txBox="1"/>
              <p:nvPr/>
            </p:nvSpPr>
            <p:spPr>
              <a:xfrm>
                <a:off x="1959245" y="1382970"/>
                <a:ext cx="4128310"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𝑠𝑝𝑟𝑖𝑛𝑔</m:t>
                          </m:r>
                          <m:r>
                            <a:rPr lang="en-GB" b="0" i="1" smtClean="0">
                              <a:latin typeface="Cambria Math" panose="02040503050406030204" pitchFamily="18" charset="0"/>
                            </a:rPr>
                            <m:t>/</m:t>
                          </m:r>
                          <m:r>
                            <a:rPr lang="en-GB" b="0" i="1" smtClean="0">
                              <a:latin typeface="Cambria Math" panose="02040503050406030204" pitchFamily="18" charset="0"/>
                            </a:rPr>
                            <m:t>𝑏𝑙𝑜𝑐𝑘</m:t>
                          </m:r>
                        </m:sub>
                      </m:sSub>
                      <m:r>
                        <a:rPr lang="en-GB" b="0" i="1" dirty="0" smtClean="0">
                          <a:latin typeface="Cambria Math" panose="02040503050406030204" pitchFamily="18" charset="0"/>
                        </a:rPr>
                        <m:t>=</m:t>
                      </m:r>
                      <m:f>
                        <m:fPr>
                          <m:ctrlPr>
                            <a:rPr lang="en-GB" i="1" dirty="0">
                              <a:latin typeface="Cambria Math" panose="02040503050406030204" pitchFamily="18" charset="0"/>
                            </a:rPr>
                          </m:ctrlPr>
                        </m:fPr>
                        <m:num>
                          <m:r>
                            <a:rPr lang="en-GB" i="1" dirty="0">
                              <a:latin typeface="Cambria Math" panose="02040503050406030204" pitchFamily="18" charset="0"/>
                            </a:rPr>
                            <m:t>1</m:t>
                          </m:r>
                        </m:num>
                        <m:den>
                          <m:r>
                            <a:rPr lang="en-GB" i="1" dirty="0">
                              <a:latin typeface="Cambria Math" panose="02040503050406030204" pitchFamily="18" charset="0"/>
                            </a:rPr>
                            <m:t>2</m:t>
                          </m:r>
                        </m:den>
                      </m:f>
                      <m:r>
                        <a:rPr lang="en-GB" i="1" dirty="0">
                          <a:latin typeface="Cambria Math" panose="02040503050406030204" pitchFamily="18" charset="0"/>
                        </a:rPr>
                        <m:t>𝑘</m:t>
                      </m:r>
                      <m:sSup>
                        <m:sSupPr>
                          <m:ctrlPr>
                            <a:rPr lang="en-GB" i="1" dirty="0">
                              <a:latin typeface="Cambria Math" panose="02040503050406030204" pitchFamily="18" charset="0"/>
                            </a:rPr>
                          </m:ctrlPr>
                        </m:sSupPr>
                        <m:e>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1</m:t>
                              </m:r>
                            </m:sub>
                          </m:sSub>
                        </m:e>
                        <m:sup>
                          <m:r>
                            <a:rPr lang="en-GB" i="1" dirty="0">
                              <a:latin typeface="Cambria Math" panose="02040503050406030204" pitchFamily="18" charset="0"/>
                            </a:rPr>
                            <m:t>2</m:t>
                          </m:r>
                        </m:sup>
                      </m:sSup>
                      <m:r>
                        <a:rPr lang="en-GB" b="0" i="1" dirty="0" smtClean="0">
                          <a:latin typeface="Cambria Math" panose="02040503050406030204" pitchFamily="18" charset="0"/>
                        </a:rPr>
                        <m:t>−</m:t>
                      </m:r>
                      <m:f>
                        <m:fPr>
                          <m:ctrlPr>
                            <a:rPr lang="en-GB" i="1" dirty="0">
                              <a:latin typeface="Cambria Math" panose="02040503050406030204" pitchFamily="18" charset="0"/>
                            </a:rPr>
                          </m:ctrlPr>
                        </m:fPr>
                        <m:num>
                          <m:r>
                            <a:rPr lang="en-GB" i="1" dirty="0">
                              <a:latin typeface="Cambria Math" panose="02040503050406030204" pitchFamily="18" charset="0"/>
                            </a:rPr>
                            <m:t>1</m:t>
                          </m:r>
                        </m:num>
                        <m:den>
                          <m:r>
                            <a:rPr lang="en-GB" i="1" dirty="0">
                              <a:latin typeface="Cambria Math" panose="02040503050406030204" pitchFamily="18" charset="0"/>
                            </a:rPr>
                            <m:t>2</m:t>
                          </m:r>
                        </m:den>
                      </m:f>
                      <m:r>
                        <a:rPr lang="en-GB" i="1" dirty="0">
                          <a:latin typeface="Cambria Math" panose="02040503050406030204" pitchFamily="18" charset="0"/>
                        </a:rPr>
                        <m:t>𝑘</m:t>
                      </m:r>
                      <m:sSup>
                        <m:sSupPr>
                          <m:ctrlPr>
                            <a:rPr lang="en-GB" i="1" dirty="0">
                              <a:latin typeface="Cambria Math" panose="02040503050406030204" pitchFamily="18" charset="0"/>
                            </a:rPr>
                          </m:ctrlPr>
                        </m:sSupPr>
                        <m:e>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2</m:t>
                              </m:r>
                            </m:sub>
                          </m:sSub>
                        </m:e>
                        <m:sup>
                          <m:r>
                            <a:rPr lang="en-GB" i="1" dirty="0">
                              <a:latin typeface="Cambria Math" panose="02040503050406030204" pitchFamily="18" charset="0"/>
                            </a:rPr>
                            <m:t>2</m:t>
                          </m:r>
                        </m:sup>
                      </m:sSup>
                      <m:r>
                        <a:rPr lang="en-GB" b="0" i="1" dirty="0" smtClean="0">
                          <a:latin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𝐸</m:t>
                          </m:r>
                        </m:e>
                        <m:sub>
                          <m:r>
                            <a:rPr lang="en-GB" b="0" i="1" dirty="0" smtClean="0">
                              <a:latin typeface="Cambria Math" panose="02040503050406030204" pitchFamily="18" charset="0"/>
                            </a:rPr>
                            <m:t>𝑝</m:t>
                          </m:r>
                          <m:r>
                            <a:rPr lang="en-GB" b="0" i="1" dirty="0" smtClean="0">
                              <a:latin typeface="Cambria Math" panose="02040503050406030204" pitchFamily="18" charset="0"/>
                            </a:rPr>
                            <m:t> </m:t>
                          </m:r>
                        </m:sub>
                      </m:sSub>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1959245" y="1382970"/>
                <a:ext cx="4128310" cy="518604"/>
              </a:xfrm>
              <a:prstGeom prst="rect">
                <a:avLst/>
              </a:prstGeom>
              <a:blipFill rotWithShape="1">
                <a:blip r:embed="rId1"/>
                <a:stretch>
                  <a:fillRect l="-7" t="-111" r="11" b="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Rectangle 14"/>
              <p:cNvSpPr/>
              <p:nvPr/>
            </p:nvSpPr>
            <p:spPr>
              <a:xfrm>
                <a:off x="2540829" y="2716236"/>
                <a:ext cx="2721578" cy="38151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𝑡𝑜𝑡</m:t>
                          </m:r>
                        </m:sub>
                      </m:sSub>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𝑘</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1</m:t>
                          </m:r>
                        </m:sub>
                      </m:sSub>
                    </m:oMath>
                  </m:oMathPara>
                </a14:m>
                <a:endParaRPr lang="en-US" dirty="0"/>
              </a:p>
            </p:txBody>
          </p:sp>
        </mc:Choice>
        <mc:Fallback>
          <p:sp>
            <p:nvSpPr>
              <p:cNvPr id="15" name="Rectangle 14"/>
              <p:cNvSpPr>
                <a:spLocks noRot="1" noChangeAspect="1" noMove="1" noResize="1" noEditPoints="1" noAdjustHandles="1" noChangeArrowheads="1" noChangeShapeType="1" noTextEdit="1"/>
              </p:cNvSpPr>
              <p:nvPr/>
            </p:nvSpPr>
            <p:spPr>
              <a:xfrm>
                <a:off x="2540829" y="2716236"/>
                <a:ext cx="2721578" cy="381515"/>
              </a:xfrm>
              <a:prstGeom prst="rect">
                <a:avLst/>
              </a:prstGeom>
              <a:blipFill rotWithShape="1">
                <a:blip r:embed="rId2"/>
                <a:stretch>
                  <a:fillRect l="-7" t="-89" r="6" b="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flipH="1">
                <a:off x="550117" y="2035981"/>
                <a:ext cx="8472869" cy="658514"/>
              </a:xfrm>
              <a:prstGeom prst="rect">
                <a:avLst/>
              </a:prstGeom>
              <a:noFill/>
            </p:spPr>
            <p:txBody>
              <a:bodyPr wrap="square" rtlCol="0">
                <a:spAutoFit/>
              </a:bodyPr>
              <a:lstStyle/>
              <a:p>
                <a:r>
                  <a:rPr lang="en-GB" dirty="0"/>
                  <a:t>The change of kinetic energy </a:t>
                </a:r>
                <a14:m>
                  <m:oMath xmlns:m="http://schemas.openxmlformats.org/officeDocument/2006/math">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𝑘</m:t>
                        </m:r>
                      </m:sub>
                    </m:sSub>
                    <m:r>
                      <a:rPr lang="en-GB" b="0" i="0"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𝑘</m:t>
                        </m:r>
                        <m:r>
                          <a:rPr lang="en-GB" i="1">
                            <a:latin typeface="Cambria Math" panose="02040503050406030204" pitchFamily="18" charset="0"/>
                          </a:rPr>
                          <m:t>,</m:t>
                        </m:r>
                        <m:r>
                          <a:rPr lang="en-GB" i="1">
                            <a:latin typeface="Cambria Math" panose="02040503050406030204" pitchFamily="18" charset="0"/>
                          </a:rPr>
                          <m:t>2</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𝑘</m:t>
                        </m:r>
                        <m:r>
                          <a:rPr lang="en-GB" i="1">
                            <a:latin typeface="Cambria Math" panose="02040503050406030204" pitchFamily="18" charset="0"/>
                          </a:rPr>
                          <m:t>,</m:t>
                        </m:r>
                        <m:r>
                          <a:rPr lang="en-GB" i="1">
                            <a:latin typeface="Cambria Math" panose="02040503050406030204" pitchFamily="18" charset="0"/>
                          </a:rPr>
                          <m:t>1</m:t>
                        </m:r>
                      </m:sub>
                    </m:sSub>
                  </m:oMath>
                </a14:m>
                <a:r>
                  <a:rPr lang="en-GB" dirty="0"/>
                  <a:t> of the block equals the total work done on the block (work-kinetic energy theorem)</a:t>
                </a:r>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flipH="1">
                <a:off x="550117" y="2035981"/>
                <a:ext cx="8472869" cy="658514"/>
              </a:xfrm>
              <a:prstGeom prst="rect">
                <a:avLst/>
              </a:prstGeom>
              <a:blipFill rotWithShape="1">
                <a:blip r:embed="rId3"/>
                <a:stretch>
                  <a:fillRect l="-2" t="-26" r="3" b="29"/>
                </a:stretch>
              </a:blipFill>
            </p:spPr>
            <p:txBody>
              <a:bodyPr/>
              <a:lstStyle/>
              <a:p>
                <a:r>
                  <a:rPr lang="zh-CN" altLang="en-US">
                    <a:noFill/>
                  </a:rPr>
                  <a:t> </a:t>
                </a:r>
              </a:p>
            </p:txBody>
          </p:sp>
        </mc:Fallback>
      </mc:AlternateContent>
      <p:sp>
        <p:nvSpPr>
          <p:cNvPr id="17" name="TextBox 16"/>
          <p:cNvSpPr txBox="1"/>
          <p:nvPr/>
        </p:nvSpPr>
        <p:spPr>
          <a:xfrm>
            <a:off x="563627" y="3211305"/>
            <a:ext cx="8229600" cy="923330"/>
          </a:xfrm>
          <a:prstGeom prst="rect">
            <a:avLst/>
          </a:prstGeom>
          <a:noFill/>
        </p:spPr>
        <p:txBody>
          <a:bodyPr wrap="square" rtlCol="0">
            <a:spAutoFit/>
          </a:bodyPr>
          <a:lstStyle/>
          <a:p>
            <a:r>
              <a:rPr lang="en-GB" dirty="0"/>
              <a:t>If there is no friction, the spring force is the only force which do work on the block is the spring force (weight and normal force are perpendicular to the displacement, they don’t do work) </a:t>
            </a:r>
            <a:endParaRPr lang="en-US" dirty="0"/>
          </a:p>
        </p:txBody>
      </p:sp>
      <mc:AlternateContent xmlns:mc="http://schemas.openxmlformats.org/markup-compatibility/2006">
        <mc:Choice xmlns:a14="http://schemas.microsoft.com/office/drawing/2010/main" Requires="a14">
          <p:sp>
            <p:nvSpPr>
              <p:cNvPr id="20" name="TextBox 19"/>
              <p:cNvSpPr txBox="1"/>
              <p:nvPr/>
            </p:nvSpPr>
            <p:spPr>
              <a:xfrm>
                <a:off x="2644706" y="4005064"/>
                <a:ext cx="2801857" cy="40248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𝑊</m:t>
                          </m:r>
                        </m:e>
                        <m:sub>
                          <m:r>
                            <a:rPr lang="en-GB" sz="2400" b="0" i="1" smtClean="0">
                              <a:latin typeface="Cambria Math" panose="02040503050406030204" pitchFamily="18" charset="0"/>
                            </a:rPr>
                            <m:t>𝑠𝑝𝑟𝑖𝑛𝑔</m:t>
                          </m:r>
                          <m:r>
                            <a:rPr lang="en-GB" sz="2400" b="0" i="1" smtClean="0">
                              <a:latin typeface="Cambria Math" panose="02040503050406030204" pitchFamily="18" charset="0"/>
                            </a:rPr>
                            <m:t>/</m:t>
                          </m:r>
                          <m:r>
                            <a:rPr lang="en-GB" sz="2400" b="0" i="1" smtClean="0">
                              <a:latin typeface="Cambria Math" panose="02040503050406030204" pitchFamily="18" charset="0"/>
                            </a:rPr>
                            <m:t>𝑏𝑙𝑜𝑐𝑘</m:t>
                          </m:r>
                        </m:sub>
                      </m:sSub>
                      <m:r>
                        <a:rPr lang="en-GB" sz="2400" b="0" i="1" dirty="0" smtClean="0">
                          <a:latin typeface="Cambria Math" panose="02040503050406030204" pitchFamily="18" charset="0"/>
                        </a:rPr>
                        <m:t>=</m:t>
                      </m:r>
                      <m:sSub>
                        <m:sSubPr>
                          <m:ctrlPr>
                            <a:rPr lang="en-US" sz="2400" i="1">
                              <a:latin typeface="Cambria Math" panose="02040503050406030204" pitchFamily="18" charset="0"/>
                            </a:rPr>
                          </m:ctrlPr>
                        </m:sSubPr>
                        <m:e>
                          <m:r>
                            <a:rPr lang="en-GB" sz="2400" i="1">
                              <a:latin typeface="Cambria Math" panose="02040503050406030204" pitchFamily="18" charset="0"/>
                            </a:rPr>
                            <m:t>𝑊</m:t>
                          </m:r>
                        </m:e>
                        <m:sub>
                          <m:r>
                            <a:rPr lang="en-GB" sz="2400" i="1">
                              <a:latin typeface="Cambria Math" panose="02040503050406030204" pitchFamily="18" charset="0"/>
                            </a:rPr>
                            <m:t>𝑡𝑜𝑡</m:t>
                          </m:r>
                        </m:sub>
                      </m:sSub>
                    </m:oMath>
                  </m:oMathPara>
                </a14:m>
                <a:endParaRPr lang="en-US" sz="2400" dirty="0"/>
              </a:p>
            </p:txBody>
          </p:sp>
        </mc:Choice>
        <mc:Fallback>
          <p:sp>
            <p:nvSpPr>
              <p:cNvPr id="20" name="TextBox 19"/>
              <p:cNvSpPr txBox="1">
                <a:spLocks noRot="1" noChangeAspect="1" noMove="1" noResize="1" noEditPoints="1" noAdjustHandles="1" noChangeArrowheads="1" noChangeShapeType="1" noTextEdit="1"/>
              </p:cNvSpPr>
              <p:nvPr/>
            </p:nvSpPr>
            <p:spPr>
              <a:xfrm>
                <a:off x="2644706" y="4005064"/>
                <a:ext cx="2801857" cy="402482"/>
              </a:xfrm>
              <a:prstGeom prst="rect">
                <a:avLst/>
              </a:prstGeom>
              <a:blipFill rotWithShape="1">
                <a:blip r:embed="rId4"/>
                <a:stretch>
                  <a:fillRect l="-20" t="-30" r="-2238" b="3"/>
                </a:stretch>
              </a:blipFill>
            </p:spPr>
            <p:txBody>
              <a:bodyPr/>
              <a:lstStyle/>
              <a:p>
                <a:r>
                  <a:rPr lang="zh-CN" altLang="en-US">
                    <a:noFill/>
                  </a:rPr>
                  <a:t> </a:t>
                </a:r>
              </a:p>
            </p:txBody>
          </p:sp>
        </mc:Fallback>
      </mc:AlternateContent>
      <p:sp>
        <p:nvSpPr>
          <p:cNvPr id="10" name="TextBox 9"/>
          <p:cNvSpPr txBox="1"/>
          <p:nvPr/>
        </p:nvSpPr>
        <p:spPr>
          <a:xfrm>
            <a:off x="619945" y="977213"/>
            <a:ext cx="7636765" cy="369332"/>
          </a:xfrm>
          <a:prstGeom prst="rect">
            <a:avLst/>
          </a:prstGeom>
          <a:noFill/>
        </p:spPr>
        <p:txBody>
          <a:bodyPr wrap="square" rtlCol="0">
            <a:spAutoFit/>
          </a:bodyPr>
          <a:lstStyle/>
          <a:p>
            <a:r>
              <a:rPr lang="en-GB" dirty="0"/>
              <a:t>The work done by the spring on the block is: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420888"/>
            <a:ext cx="8229600" cy="1143000"/>
          </a:xfrm>
        </p:spPr>
        <p:txBody>
          <a:bodyPr/>
          <a:lstStyle/>
          <a:p>
            <a:r>
              <a:rPr lang="en-GB" dirty="0"/>
              <a:t>1. What is the work in Physics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1997785" y="4477154"/>
            <a:ext cx="3391185" cy="6585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3528" y="-169862"/>
            <a:ext cx="8229600" cy="1143000"/>
          </a:xfrm>
        </p:spPr>
        <p:txBody>
          <a:bodyPr/>
          <a:lstStyle/>
          <a:p>
            <a:r>
              <a:rPr lang="en-GB" dirty="0"/>
              <a:t>The elastic potential energy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9" name="TextBox 8"/>
              <p:cNvSpPr txBox="1"/>
              <p:nvPr/>
            </p:nvSpPr>
            <p:spPr>
              <a:xfrm>
                <a:off x="1959245" y="1382970"/>
                <a:ext cx="4128310"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𝑠𝑝𝑟𝑖𝑛𝑔</m:t>
                          </m:r>
                          <m:r>
                            <a:rPr lang="en-GB" b="0" i="1" smtClean="0">
                              <a:latin typeface="Cambria Math" panose="02040503050406030204" pitchFamily="18" charset="0"/>
                            </a:rPr>
                            <m:t>/</m:t>
                          </m:r>
                          <m:r>
                            <a:rPr lang="en-GB" b="0" i="1" smtClean="0">
                              <a:latin typeface="Cambria Math" panose="02040503050406030204" pitchFamily="18" charset="0"/>
                            </a:rPr>
                            <m:t>𝑏𝑙𝑜𝑐𝑘</m:t>
                          </m:r>
                        </m:sub>
                      </m:sSub>
                      <m:r>
                        <a:rPr lang="en-GB" b="0" i="1" dirty="0" smtClean="0">
                          <a:latin typeface="Cambria Math" panose="02040503050406030204" pitchFamily="18" charset="0"/>
                        </a:rPr>
                        <m:t>=</m:t>
                      </m:r>
                      <m:f>
                        <m:fPr>
                          <m:ctrlPr>
                            <a:rPr lang="en-GB" i="1" dirty="0">
                              <a:latin typeface="Cambria Math" panose="02040503050406030204" pitchFamily="18" charset="0"/>
                            </a:rPr>
                          </m:ctrlPr>
                        </m:fPr>
                        <m:num>
                          <m:r>
                            <a:rPr lang="en-GB" i="1" dirty="0">
                              <a:latin typeface="Cambria Math" panose="02040503050406030204" pitchFamily="18" charset="0"/>
                            </a:rPr>
                            <m:t>1</m:t>
                          </m:r>
                        </m:num>
                        <m:den>
                          <m:r>
                            <a:rPr lang="en-GB" i="1" dirty="0">
                              <a:latin typeface="Cambria Math" panose="02040503050406030204" pitchFamily="18" charset="0"/>
                            </a:rPr>
                            <m:t>2</m:t>
                          </m:r>
                        </m:den>
                      </m:f>
                      <m:r>
                        <a:rPr lang="en-GB" i="1" dirty="0">
                          <a:latin typeface="Cambria Math" panose="02040503050406030204" pitchFamily="18" charset="0"/>
                        </a:rPr>
                        <m:t>𝑘</m:t>
                      </m:r>
                      <m:sSup>
                        <m:sSupPr>
                          <m:ctrlPr>
                            <a:rPr lang="en-GB" i="1" dirty="0">
                              <a:latin typeface="Cambria Math" panose="02040503050406030204" pitchFamily="18" charset="0"/>
                            </a:rPr>
                          </m:ctrlPr>
                        </m:sSupPr>
                        <m:e>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1</m:t>
                              </m:r>
                            </m:sub>
                          </m:sSub>
                        </m:e>
                        <m:sup>
                          <m:r>
                            <a:rPr lang="en-GB" i="1" dirty="0">
                              <a:latin typeface="Cambria Math" panose="02040503050406030204" pitchFamily="18" charset="0"/>
                            </a:rPr>
                            <m:t>2</m:t>
                          </m:r>
                        </m:sup>
                      </m:sSup>
                      <m:r>
                        <a:rPr lang="en-GB" b="0" i="1" dirty="0" smtClean="0">
                          <a:latin typeface="Cambria Math" panose="02040503050406030204" pitchFamily="18" charset="0"/>
                        </a:rPr>
                        <m:t>−</m:t>
                      </m:r>
                      <m:f>
                        <m:fPr>
                          <m:ctrlPr>
                            <a:rPr lang="en-GB" i="1" dirty="0">
                              <a:latin typeface="Cambria Math" panose="02040503050406030204" pitchFamily="18" charset="0"/>
                            </a:rPr>
                          </m:ctrlPr>
                        </m:fPr>
                        <m:num>
                          <m:r>
                            <a:rPr lang="en-GB" i="1" dirty="0">
                              <a:latin typeface="Cambria Math" panose="02040503050406030204" pitchFamily="18" charset="0"/>
                            </a:rPr>
                            <m:t>1</m:t>
                          </m:r>
                        </m:num>
                        <m:den>
                          <m:r>
                            <a:rPr lang="en-GB" i="1" dirty="0">
                              <a:latin typeface="Cambria Math" panose="02040503050406030204" pitchFamily="18" charset="0"/>
                            </a:rPr>
                            <m:t>2</m:t>
                          </m:r>
                        </m:den>
                      </m:f>
                      <m:r>
                        <a:rPr lang="en-GB" i="1" dirty="0">
                          <a:latin typeface="Cambria Math" panose="02040503050406030204" pitchFamily="18" charset="0"/>
                        </a:rPr>
                        <m:t>𝑘</m:t>
                      </m:r>
                      <m:sSup>
                        <m:sSupPr>
                          <m:ctrlPr>
                            <a:rPr lang="en-GB" i="1" dirty="0">
                              <a:latin typeface="Cambria Math" panose="02040503050406030204" pitchFamily="18" charset="0"/>
                            </a:rPr>
                          </m:ctrlPr>
                        </m:sSupPr>
                        <m:e>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2</m:t>
                              </m:r>
                            </m:sub>
                          </m:sSub>
                        </m:e>
                        <m:sup>
                          <m:r>
                            <a:rPr lang="en-GB" i="1" dirty="0">
                              <a:latin typeface="Cambria Math" panose="02040503050406030204" pitchFamily="18" charset="0"/>
                            </a:rPr>
                            <m:t>2</m:t>
                          </m:r>
                        </m:sup>
                      </m:sSup>
                      <m:r>
                        <a:rPr lang="en-GB" b="0" i="1" dirty="0" smtClean="0">
                          <a:latin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𝐸</m:t>
                          </m:r>
                        </m:e>
                        <m:sub>
                          <m:r>
                            <a:rPr lang="en-GB" b="0" i="1" dirty="0" smtClean="0">
                              <a:latin typeface="Cambria Math" panose="02040503050406030204" pitchFamily="18" charset="0"/>
                            </a:rPr>
                            <m:t>𝑝</m:t>
                          </m:r>
                          <m:r>
                            <a:rPr lang="en-GB" b="0" i="1" dirty="0" smtClean="0">
                              <a:latin typeface="Cambria Math" panose="02040503050406030204" pitchFamily="18" charset="0"/>
                            </a:rPr>
                            <m:t> </m:t>
                          </m:r>
                        </m:sub>
                      </m:sSub>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1959245" y="1382970"/>
                <a:ext cx="4128310" cy="518604"/>
              </a:xfrm>
              <a:prstGeom prst="rect">
                <a:avLst/>
              </a:prstGeom>
              <a:blipFill rotWithShape="1">
                <a:blip r:embed="rId1"/>
                <a:stretch>
                  <a:fillRect l="-7" t="-111" r="11" b="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Rectangle 14"/>
              <p:cNvSpPr/>
              <p:nvPr/>
            </p:nvSpPr>
            <p:spPr>
              <a:xfrm>
                <a:off x="2540829" y="2716236"/>
                <a:ext cx="2721578" cy="38151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𝑡𝑜𝑡</m:t>
                          </m:r>
                        </m:sub>
                      </m:sSub>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𝑘</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1</m:t>
                          </m:r>
                        </m:sub>
                      </m:sSub>
                    </m:oMath>
                  </m:oMathPara>
                </a14:m>
                <a:endParaRPr lang="en-US" dirty="0"/>
              </a:p>
            </p:txBody>
          </p:sp>
        </mc:Choice>
        <mc:Fallback>
          <p:sp>
            <p:nvSpPr>
              <p:cNvPr id="15" name="Rectangle 14"/>
              <p:cNvSpPr>
                <a:spLocks noRot="1" noChangeAspect="1" noMove="1" noResize="1" noEditPoints="1" noAdjustHandles="1" noChangeArrowheads="1" noChangeShapeType="1" noTextEdit="1"/>
              </p:cNvSpPr>
              <p:nvPr/>
            </p:nvSpPr>
            <p:spPr>
              <a:xfrm>
                <a:off x="2540829" y="2716236"/>
                <a:ext cx="2721578" cy="381515"/>
              </a:xfrm>
              <a:prstGeom prst="rect">
                <a:avLst/>
              </a:prstGeom>
              <a:blipFill rotWithShape="1">
                <a:blip r:embed="rId2"/>
                <a:stretch>
                  <a:fillRect l="-7" t="-89" r="6" b="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flipH="1">
                <a:off x="550117" y="2035981"/>
                <a:ext cx="8472869" cy="658514"/>
              </a:xfrm>
              <a:prstGeom prst="rect">
                <a:avLst/>
              </a:prstGeom>
              <a:noFill/>
            </p:spPr>
            <p:txBody>
              <a:bodyPr wrap="square" rtlCol="0">
                <a:spAutoFit/>
              </a:bodyPr>
              <a:lstStyle/>
              <a:p>
                <a:r>
                  <a:rPr lang="en-GB" dirty="0"/>
                  <a:t>The change of kinetic energy </a:t>
                </a:r>
                <a14:m>
                  <m:oMath xmlns:m="http://schemas.openxmlformats.org/officeDocument/2006/math">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𝑘</m:t>
                        </m:r>
                      </m:sub>
                    </m:sSub>
                    <m:r>
                      <a:rPr lang="en-GB" b="0" i="0"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𝑘</m:t>
                        </m:r>
                        <m:r>
                          <a:rPr lang="en-GB" i="1">
                            <a:latin typeface="Cambria Math" panose="02040503050406030204" pitchFamily="18" charset="0"/>
                          </a:rPr>
                          <m:t>,</m:t>
                        </m:r>
                        <m:r>
                          <a:rPr lang="en-GB" i="1">
                            <a:latin typeface="Cambria Math" panose="02040503050406030204" pitchFamily="18" charset="0"/>
                          </a:rPr>
                          <m:t>2</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𝑘</m:t>
                        </m:r>
                        <m:r>
                          <a:rPr lang="en-GB" i="1">
                            <a:latin typeface="Cambria Math" panose="02040503050406030204" pitchFamily="18" charset="0"/>
                          </a:rPr>
                          <m:t>,</m:t>
                        </m:r>
                        <m:r>
                          <a:rPr lang="en-GB" i="1">
                            <a:latin typeface="Cambria Math" panose="02040503050406030204" pitchFamily="18" charset="0"/>
                          </a:rPr>
                          <m:t>1</m:t>
                        </m:r>
                      </m:sub>
                    </m:sSub>
                  </m:oMath>
                </a14:m>
                <a:r>
                  <a:rPr lang="en-GB" dirty="0"/>
                  <a:t> of the block equals the total work done on the block (work-kinetic energy theorem)</a:t>
                </a:r>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flipH="1">
                <a:off x="550117" y="2035981"/>
                <a:ext cx="8472869" cy="658514"/>
              </a:xfrm>
              <a:prstGeom prst="rect">
                <a:avLst/>
              </a:prstGeom>
              <a:blipFill rotWithShape="1">
                <a:blip r:embed="rId3"/>
                <a:stretch>
                  <a:fillRect l="-2" t="-26" r="3" b="29"/>
                </a:stretch>
              </a:blipFill>
            </p:spPr>
            <p:txBody>
              <a:bodyPr/>
              <a:lstStyle/>
              <a:p>
                <a:r>
                  <a:rPr lang="zh-CN" altLang="en-US">
                    <a:noFill/>
                  </a:rPr>
                  <a:t> </a:t>
                </a:r>
              </a:p>
            </p:txBody>
          </p:sp>
        </mc:Fallback>
      </mc:AlternateContent>
      <p:sp>
        <p:nvSpPr>
          <p:cNvPr id="17" name="TextBox 16"/>
          <p:cNvSpPr txBox="1"/>
          <p:nvPr/>
        </p:nvSpPr>
        <p:spPr>
          <a:xfrm>
            <a:off x="563627" y="3211305"/>
            <a:ext cx="8229600" cy="923330"/>
          </a:xfrm>
          <a:prstGeom prst="rect">
            <a:avLst/>
          </a:prstGeom>
          <a:noFill/>
        </p:spPr>
        <p:txBody>
          <a:bodyPr wrap="square" rtlCol="0">
            <a:spAutoFit/>
          </a:bodyPr>
          <a:lstStyle/>
          <a:p>
            <a:r>
              <a:rPr lang="en-GB" dirty="0"/>
              <a:t>If there is no friction, the spring force is the only force which do work on the block is the spring force (weight and normal force are perpendicular to the displacement, they don’t do work) </a:t>
            </a:r>
            <a:endParaRPr lang="en-US" dirty="0"/>
          </a:p>
        </p:txBody>
      </p:sp>
      <p:sp>
        <p:nvSpPr>
          <p:cNvPr id="18" name="Right Arrow 17"/>
          <p:cNvSpPr/>
          <p:nvPr/>
        </p:nvSpPr>
        <p:spPr>
          <a:xfrm>
            <a:off x="755576" y="4590395"/>
            <a:ext cx="648072"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Rectangle 18"/>
              <p:cNvSpPr/>
              <p:nvPr/>
            </p:nvSpPr>
            <p:spPr>
              <a:xfrm>
                <a:off x="2141622" y="4567474"/>
                <a:ext cx="3122906" cy="490199"/>
              </a:xfrm>
              <a:prstGeom prst="rect">
                <a:avLst/>
              </a:prstGeom>
            </p:spPr>
            <p:txBody>
              <a:bodyPr wrap="none">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𝐸</m:t>
                        </m:r>
                      </m:e>
                      <m:sub>
                        <m:r>
                          <a:rPr lang="en-GB" sz="2400" b="0" i="1" smtClean="0">
                            <a:latin typeface="Cambria Math" panose="02040503050406030204" pitchFamily="18" charset="0"/>
                          </a:rPr>
                          <m:t>𝑘</m:t>
                        </m:r>
                        <m:r>
                          <a:rPr lang="en-GB" sz="2400" b="0" i="1" smtClean="0">
                            <a:latin typeface="Cambria Math" panose="02040503050406030204" pitchFamily="18" charset="0"/>
                          </a:rPr>
                          <m:t>,</m:t>
                        </m:r>
                        <m:r>
                          <a:rPr lang="en-GB" sz="2400" b="0" i="1" smtClean="0">
                            <a:latin typeface="Cambria Math" panose="02040503050406030204" pitchFamily="18" charset="0"/>
                          </a:rPr>
                          <m:t>2</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𝐸</m:t>
                        </m:r>
                      </m:e>
                      <m:sub>
                        <m:r>
                          <a:rPr lang="en-GB" sz="2400" b="0" i="1" smtClean="0">
                            <a:latin typeface="Cambria Math" panose="02040503050406030204" pitchFamily="18" charset="0"/>
                          </a:rPr>
                          <m:t>𝑘</m:t>
                        </m:r>
                        <m:r>
                          <a:rPr lang="en-GB" sz="2400" b="0" i="1" smtClean="0">
                            <a:latin typeface="Cambria Math" panose="02040503050406030204" pitchFamily="18" charset="0"/>
                          </a:rPr>
                          <m:t>,</m:t>
                        </m:r>
                        <m:r>
                          <a:rPr lang="en-GB" sz="2400" b="0" i="1" smtClean="0">
                            <a:latin typeface="Cambria Math" panose="02040503050406030204" pitchFamily="18" charset="0"/>
                          </a:rPr>
                          <m:t>1</m:t>
                        </m:r>
                      </m:sub>
                    </m:sSub>
                  </m:oMath>
                </a14:m>
                <a:r>
                  <a:rPr lang="en-US" sz="2400" dirty="0"/>
                  <a:t>=</a:t>
                </a:r>
                <a14:m>
                  <m:oMath xmlns:m="http://schemas.openxmlformats.org/officeDocument/2006/math">
                    <m:sSub>
                      <m:sSubPr>
                        <m:ctrlPr>
                          <a:rPr lang="en-GB" sz="2400" i="1" dirty="0">
                            <a:latin typeface="Cambria Math" panose="02040503050406030204" pitchFamily="18" charset="0"/>
                          </a:rPr>
                        </m:ctrlPr>
                      </m:sSubPr>
                      <m:e>
                        <m:r>
                          <a:rPr lang="en-GB" sz="2400" b="0" i="1" dirty="0" smtClean="0">
                            <a:latin typeface="Cambria Math" panose="02040503050406030204" pitchFamily="18" charset="0"/>
                          </a:rPr>
                          <m:t>𝐸</m:t>
                        </m:r>
                      </m:e>
                      <m:sub>
                        <m:r>
                          <a:rPr lang="en-GB" sz="2400" b="0" i="1" dirty="0" smtClean="0">
                            <a:latin typeface="Cambria Math" panose="02040503050406030204" pitchFamily="18" charset="0"/>
                          </a:rPr>
                          <m:t>𝑝</m:t>
                        </m:r>
                        <m:r>
                          <a:rPr lang="en-GB" sz="2400" i="1" dirty="0">
                            <a:latin typeface="Cambria Math" panose="02040503050406030204" pitchFamily="18" charset="0"/>
                          </a:rPr>
                          <m:t>,</m:t>
                        </m:r>
                        <m:r>
                          <a:rPr lang="en-GB" sz="2400" i="1" dirty="0">
                            <a:latin typeface="Cambria Math" panose="02040503050406030204" pitchFamily="18" charset="0"/>
                          </a:rPr>
                          <m:t>1</m:t>
                        </m:r>
                      </m:sub>
                    </m:sSub>
                    <m:r>
                      <a:rPr lang="en-GB" sz="2400" i="1" dirty="0">
                        <a:latin typeface="Cambria Math" panose="02040503050406030204" pitchFamily="18" charset="0"/>
                      </a:rPr>
                      <m:t>−</m:t>
                    </m:r>
                    <m:sSub>
                      <m:sSubPr>
                        <m:ctrlPr>
                          <a:rPr lang="en-GB" sz="2400" i="1" dirty="0">
                            <a:latin typeface="Cambria Math" panose="02040503050406030204" pitchFamily="18" charset="0"/>
                          </a:rPr>
                        </m:ctrlPr>
                      </m:sSubPr>
                      <m:e>
                        <m:r>
                          <a:rPr lang="en-GB" sz="2400" b="0" i="1" dirty="0" smtClean="0">
                            <a:latin typeface="Cambria Math" panose="02040503050406030204" pitchFamily="18" charset="0"/>
                          </a:rPr>
                          <m:t>𝐸</m:t>
                        </m:r>
                      </m:e>
                      <m:sub>
                        <m:r>
                          <a:rPr lang="en-GB" sz="2400" b="0" i="1" dirty="0" smtClean="0">
                            <a:latin typeface="Cambria Math" panose="02040503050406030204" pitchFamily="18" charset="0"/>
                          </a:rPr>
                          <m:t>𝑝</m:t>
                        </m:r>
                        <m:r>
                          <a:rPr lang="en-GB" sz="2400" i="1" dirty="0">
                            <a:latin typeface="Cambria Math" panose="02040503050406030204" pitchFamily="18" charset="0"/>
                          </a:rPr>
                          <m:t>,</m:t>
                        </m:r>
                        <m:r>
                          <a:rPr lang="en-GB" sz="2400" i="1" dirty="0">
                            <a:latin typeface="Cambria Math" panose="02040503050406030204" pitchFamily="18" charset="0"/>
                          </a:rPr>
                          <m:t>2</m:t>
                        </m:r>
                      </m:sub>
                    </m:sSub>
                  </m:oMath>
                </a14:m>
                <a:endParaRPr lang="en-US" sz="2400" dirty="0"/>
              </a:p>
            </p:txBody>
          </p:sp>
        </mc:Choice>
        <mc:Fallback>
          <p:sp>
            <p:nvSpPr>
              <p:cNvPr id="19" name="Rectangle 18"/>
              <p:cNvSpPr>
                <a:spLocks noRot="1" noChangeAspect="1" noMove="1" noResize="1" noEditPoints="1" noAdjustHandles="1" noChangeArrowheads="1" noChangeShapeType="1" noTextEdit="1"/>
              </p:cNvSpPr>
              <p:nvPr/>
            </p:nvSpPr>
            <p:spPr>
              <a:xfrm>
                <a:off x="2141622" y="4567474"/>
                <a:ext cx="3122906" cy="490199"/>
              </a:xfrm>
              <a:prstGeom prst="rect">
                <a:avLst/>
              </a:prstGeom>
              <a:blipFill rotWithShape="1">
                <a:blip r:embed="rId4"/>
                <a:stretch>
                  <a:fillRect l="-13" t="-113" r="-395" b="10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2644706" y="4005064"/>
                <a:ext cx="2801857" cy="40248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𝑊</m:t>
                          </m:r>
                        </m:e>
                        <m:sub>
                          <m:r>
                            <a:rPr lang="en-GB" sz="2400" b="0" i="1" smtClean="0">
                              <a:latin typeface="Cambria Math" panose="02040503050406030204" pitchFamily="18" charset="0"/>
                            </a:rPr>
                            <m:t>𝑠𝑝𝑟𝑖𝑛𝑔</m:t>
                          </m:r>
                          <m:r>
                            <a:rPr lang="en-GB" sz="2400" b="0" i="1" smtClean="0">
                              <a:latin typeface="Cambria Math" panose="02040503050406030204" pitchFamily="18" charset="0"/>
                            </a:rPr>
                            <m:t>/</m:t>
                          </m:r>
                          <m:r>
                            <a:rPr lang="en-GB" sz="2400" b="0" i="1" smtClean="0">
                              <a:latin typeface="Cambria Math" panose="02040503050406030204" pitchFamily="18" charset="0"/>
                            </a:rPr>
                            <m:t>𝑏𝑙𝑜𝑐𝑘</m:t>
                          </m:r>
                        </m:sub>
                      </m:sSub>
                      <m:r>
                        <a:rPr lang="en-GB" sz="2400" b="0" i="1" dirty="0" smtClean="0">
                          <a:latin typeface="Cambria Math" panose="02040503050406030204" pitchFamily="18" charset="0"/>
                        </a:rPr>
                        <m:t>=</m:t>
                      </m:r>
                      <m:sSub>
                        <m:sSubPr>
                          <m:ctrlPr>
                            <a:rPr lang="en-US" sz="2400" i="1">
                              <a:latin typeface="Cambria Math" panose="02040503050406030204" pitchFamily="18" charset="0"/>
                            </a:rPr>
                          </m:ctrlPr>
                        </m:sSubPr>
                        <m:e>
                          <m:r>
                            <a:rPr lang="en-GB" sz="2400" i="1">
                              <a:latin typeface="Cambria Math" panose="02040503050406030204" pitchFamily="18" charset="0"/>
                            </a:rPr>
                            <m:t>𝑊</m:t>
                          </m:r>
                        </m:e>
                        <m:sub>
                          <m:r>
                            <a:rPr lang="en-GB" sz="2400" i="1">
                              <a:latin typeface="Cambria Math" panose="02040503050406030204" pitchFamily="18" charset="0"/>
                            </a:rPr>
                            <m:t>𝑡𝑜𝑡</m:t>
                          </m:r>
                        </m:sub>
                      </m:sSub>
                    </m:oMath>
                  </m:oMathPara>
                </a14:m>
                <a:endParaRPr lang="en-US" sz="2400" dirty="0"/>
              </a:p>
            </p:txBody>
          </p:sp>
        </mc:Choice>
        <mc:Fallback>
          <p:sp>
            <p:nvSpPr>
              <p:cNvPr id="20" name="TextBox 19"/>
              <p:cNvSpPr txBox="1">
                <a:spLocks noRot="1" noChangeAspect="1" noMove="1" noResize="1" noEditPoints="1" noAdjustHandles="1" noChangeArrowheads="1" noChangeShapeType="1" noTextEdit="1"/>
              </p:cNvSpPr>
              <p:nvPr/>
            </p:nvSpPr>
            <p:spPr>
              <a:xfrm>
                <a:off x="2644706" y="4005064"/>
                <a:ext cx="2801857" cy="402482"/>
              </a:xfrm>
              <a:prstGeom prst="rect">
                <a:avLst/>
              </a:prstGeom>
              <a:blipFill rotWithShape="1">
                <a:blip r:embed="rId5"/>
                <a:stretch>
                  <a:fillRect l="-20" t="-30" r="-2238" b="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Rectangle 24"/>
              <p:cNvSpPr/>
              <p:nvPr/>
            </p:nvSpPr>
            <p:spPr>
              <a:xfrm>
                <a:off x="2141622" y="5147225"/>
                <a:ext cx="3122906" cy="490199"/>
              </a:xfrm>
              <a:prstGeom prst="rect">
                <a:avLst/>
              </a:prstGeom>
            </p:spPr>
            <p:txBody>
              <a:bodyPr wrap="none">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𝐸</m:t>
                        </m:r>
                      </m:e>
                      <m:sub>
                        <m:r>
                          <a:rPr lang="en-GB" sz="2400" b="0" i="1" smtClean="0">
                            <a:latin typeface="Cambria Math" panose="02040503050406030204" pitchFamily="18" charset="0"/>
                          </a:rPr>
                          <m:t>𝑘</m:t>
                        </m:r>
                        <m:r>
                          <a:rPr lang="en-GB" sz="2400" b="0" i="1" smtClean="0">
                            <a:latin typeface="Cambria Math" panose="02040503050406030204" pitchFamily="18" charset="0"/>
                          </a:rPr>
                          <m:t>,</m:t>
                        </m:r>
                        <m:r>
                          <a:rPr lang="en-GB" sz="2400" b="0" i="1" smtClean="0">
                            <a:latin typeface="Cambria Math" panose="02040503050406030204" pitchFamily="18" charset="0"/>
                          </a:rPr>
                          <m:t>2</m:t>
                        </m:r>
                      </m:sub>
                    </m:sSub>
                    <m:r>
                      <a:rPr lang="en-GB" sz="2400" b="0" i="1" smtClean="0">
                        <a:latin typeface="Cambria Math" panose="02040503050406030204" pitchFamily="18" charset="0"/>
                      </a:rPr>
                      <m:t>+</m:t>
                    </m:r>
                    <m:sSub>
                      <m:sSubPr>
                        <m:ctrlPr>
                          <a:rPr lang="en-GB" sz="2400" i="1" dirty="0">
                            <a:latin typeface="Cambria Math" panose="02040503050406030204" pitchFamily="18" charset="0"/>
                          </a:rPr>
                        </m:ctrlPr>
                      </m:sSubPr>
                      <m:e>
                        <m:r>
                          <a:rPr lang="en-GB" sz="2400" b="0" i="1" dirty="0" smtClean="0">
                            <a:latin typeface="Cambria Math" panose="02040503050406030204" pitchFamily="18" charset="0"/>
                          </a:rPr>
                          <m:t>𝐸</m:t>
                        </m:r>
                      </m:e>
                      <m:sub>
                        <m:r>
                          <a:rPr lang="en-GB" sz="2400" b="0" i="1" dirty="0" smtClean="0">
                            <a:latin typeface="Cambria Math" panose="02040503050406030204" pitchFamily="18" charset="0"/>
                          </a:rPr>
                          <m:t>𝑝</m:t>
                        </m:r>
                        <m:r>
                          <a:rPr lang="en-GB" sz="2400" i="1" dirty="0">
                            <a:latin typeface="Cambria Math" panose="02040503050406030204" pitchFamily="18" charset="0"/>
                          </a:rPr>
                          <m:t>,</m:t>
                        </m:r>
                        <m:r>
                          <a:rPr lang="en-GB" sz="2400" i="1" dirty="0">
                            <a:latin typeface="Cambria Math" panose="02040503050406030204" pitchFamily="18" charset="0"/>
                          </a:rPr>
                          <m:t>2</m:t>
                        </m:r>
                      </m:sub>
                    </m:sSub>
                  </m:oMath>
                </a14:m>
                <a:r>
                  <a:rPr lang="en-US" sz="2400" dirty="0"/>
                  <a:t>=</a:t>
                </a:r>
                <a14:m>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𝐸</m:t>
                        </m:r>
                      </m:e>
                      <m:sub>
                        <m:r>
                          <a:rPr lang="en-GB" sz="2400" b="0" i="1" dirty="0" smtClean="0">
                            <a:latin typeface="Cambria Math" panose="02040503050406030204" pitchFamily="18" charset="0"/>
                          </a:rPr>
                          <m:t>𝑘</m:t>
                        </m:r>
                        <m:r>
                          <a:rPr lang="en-GB" sz="2400" b="0" i="1" dirty="0" smtClean="0">
                            <a:latin typeface="Cambria Math" panose="02040503050406030204" pitchFamily="18" charset="0"/>
                          </a:rPr>
                          <m:t>,</m:t>
                        </m:r>
                        <m:r>
                          <a:rPr lang="en-GB" sz="2400" b="0" i="1" dirty="0" smtClean="0">
                            <a:latin typeface="Cambria Math" panose="02040503050406030204" pitchFamily="18" charset="0"/>
                          </a:rPr>
                          <m:t>1</m:t>
                        </m:r>
                      </m:sub>
                    </m:sSub>
                    <m:r>
                      <a:rPr lang="en-GB" sz="2400" b="0" i="0" dirty="0" smtClean="0">
                        <a:latin typeface="Cambria Math" panose="02040503050406030204" pitchFamily="18" charset="0"/>
                      </a:rPr>
                      <m:t>+</m:t>
                    </m:r>
                    <m:sSub>
                      <m:sSubPr>
                        <m:ctrlPr>
                          <a:rPr lang="en-GB" sz="2400" i="1" dirty="0">
                            <a:latin typeface="Cambria Math" panose="02040503050406030204" pitchFamily="18" charset="0"/>
                          </a:rPr>
                        </m:ctrlPr>
                      </m:sSubPr>
                      <m:e>
                        <m:r>
                          <a:rPr lang="en-GB" sz="2400" b="0" i="1" dirty="0" smtClean="0">
                            <a:latin typeface="Cambria Math" panose="02040503050406030204" pitchFamily="18" charset="0"/>
                          </a:rPr>
                          <m:t>𝐸</m:t>
                        </m:r>
                      </m:e>
                      <m:sub>
                        <m:r>
                          <a:rPr lang="en-GB" sz="2400" b="0" i="1" dirty="0" smtClean="0">
                            <a:latin typeface="Cambria Math" panose="02040503050406030204" pitchFamily="18" charset="0"/>
                          </a:rPr>
                          <m:t>𝑝</m:t>
                        </m:r>
                        <m:r>
                          <a:rPr lang="en-GB" sz="2400" i="1" dirty="0">
                            <a:latin typeface="Cambria Math" panose="02040503050406030204" pitchFamily="18" charset="0"/>
                          </a:rPr>
                          <m:t>,</m:t>
                        </m:r>
                        <m:r>
                          <a:rPr lang="en-GB" sz="2400" i="1" dirty="0">
                            <a:latin typeface="Cambria Math" panose="02040503050406030204" pitchFamily="18" charset="0"/>
                          </a:rPr>
                          <m:t>1</m:t>
                        </m:r>
                      </m:sub>
                    </m:sSub>
                  </m:oMath>
                </a14:m>
                <a:endParaRPr lang="en-US" sz="2400" dirty="0"/>
              </a:p>
            </p:txBody>
          </p:sp>
        </mc:Choice>
        <mc:Fallback>
          <p:sp>
            <p:nvSpPr>
              <p:cNvPr id="25" name="Rectangle 24"/>
              <p:cNvSpPr>
                <a:spLocks noRot="1" noChangeAspect="1" noMove="1" noResize="1" noEditPoints="1" noAdjustHandles="1" noChangeArrowheads="1" noChangeShapeType="1" noTextEdit="1"/>
              </p:cNvSpPr>
              <p:nvPr/>
            </p:nvSpPr>
            <p:spPr>
              <a:xfrm>
                <a:off x="2141622" y="5147225"/>
                <a:ext cx="3122906" cy="490199"/>
              </a:xfrm>
              <a:prstGeom prst="rect">
                <a:avLst/>
              </a:prstGeom>
              <a:blipFill rotWithShape="1">
                <a:blip r:embed="rId6"/>
                <a:stretch>
                  <a:fillRect l="-13" t="-112" r="-395" b="108"/>
                </a:stretch>
              </a:blipFill>
            </p:spPr>
            <p:txBody>
              <a:bodyPr/>
              <a:lstStyle/>
              <a:p>
                <a:r>
                  <a:rPr lang="zh-CN" altLang="en-US">
                    <a:noFill/>
                  </a:rPr>
                  <a:t> </a:t>
                </a:r>
              </a:p>
            </p:txBody>
          </p:sp>
        </mc:Fallback>
      </mc:AlternateContent>
      <p:sp>
        <p:nvSpPr>
          <p:cNvPr id="23" name="TextBox 22"/>
          <p:cNvSpPr txBox="1"/>
          <p:nvPr/>
        </p:nvSpPr>
        <p:spPr>
          <a:xfrm>
            <a:off x="619945" y="977213"/>
            <a:ext cx="7636765" cy="369332"/>
          </a:xfrm>
          <a:prstGeom prst="rect">
            <a:avLst/>
          </a:prstGeom>
          <a:noFill/>
        </p:spPr>
        <p:txBody>
          <a:bodyPr wrap="square" rtlCol="0">
            <a:spAutoFit/>
          </a:bodyPr>
          <a:lstStyle/>
          <a:p>
            <a:r>
              <a:rPr lang="en-GB" dirty="0"/>
              <a:t>The work done by the spring on the block is:</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1997785" y="4477154"/>
            <a:ext cx="3391185" cy="6585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3528" y="-169862"/>
            <a:ext cx="8229600" cy="1143000"/>
          </a:xfrm>
        </p:spPr>
        <p:txBody>
          <a:bodyPr/>
          <a:lstStyle/>
          <a:p>
            <a:r>
              <a:rPr lang="en-GB" dirty="0"/>
              <a:t>The elastic potential energy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9" name="TextBox 8"/>
              <p:cNvSpPr txBox="1"/>
              <p:nvPr/>
            </p:nvSpPr>
            <p:spPr>
              <a:xfrm>
                <a:off x="1959245" y="1382970"/>
                <a:ext cx="4128310"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𝑠𝑝𝑟𝑖𝑛𝑔</m:t>
                          </m:r>
                          <m:r>
                            <a:rPr lang="en-GB" b="0" i="1" smtClean="0">
                              <a:latin typeface="Cambria Math" panose="02040503050406030204" pitchFamily="18" charset="0"/>
                            </a:rPr>
                            <m:t>/</m:t>
                          </m:r>
                          <m:r>
                            <a:rPr lang="en-GB" b="0" i="1" smtClean="0">
                              <a:latin typeface="Cambria Math" panose="02040503050406030204" pitchFamily="18" charset="0"/>
                            </a:rPr>
                            <m:t>𝑏𝑙𝑜𝑐𝑘</m:t>
                          </m:r>
                        </m:sub>
                      </m:sSub>
                      <m:r>
                        <a:rPr lang="en-GB" b="0" i="1" dirty="0" smtClean="0">
                          <a:latin typeface="Cambria Math" panose="02040503050406030204" pitchFamily="18" charset="0"/>
                        </a:rPr>
                        <m:t>=</m:t>
                      </m:r>
                      <m:f>
                        <m:fPr>
                          <m:ctrlPr>
                            <a:rPr lang="en-GB" i="1" dirty="0">
                              <a:latin typeface="Cambria Math" panose="02040503050406030204" pitchFamily="18" charset="0"/>
                            </a:rPr>
                          </m:ctrlPr>
                        </m:fPr>
                        <m:num>
                          <m:r>
                            <a:rPr lang="en-GB" i="1" dirty="0">
                              <a:latin typeface="Cambria Math" panose="02040503050406030204" pitchFamily="18" charset="0"/>
                            </a:rPr>
                            <m:t>1</m:t>
                          </m:r>
                        </m:num>
                        <m:den>
                          <m:r>
                            <a:rPr lang="en-GB" i="1" dirty="0">
                              <a:latin typeface="Cambria Math" panose="02040503050406030204" pitchFamily="18" charset="0"/>
                            </a:rPr>
                            <m:t>2</m:t>
                          </m:r>
                        </m:den>
                      </m:f>
                      <m:r>
                        <a:rPr lang="en-GB" i="1" dirty="0">
                          <a:latin typeface="Cambria Math" panose="02040503050406030204" pitchFamily="18" charset="0"/>
                        </a:rPr>
                        <m:t>𝑘</m:t>
                      </m:r>
                      <m:sSup>
                        <m:sSupPr>
                          <m:ctrlPr>
                            <a:rPr lang="en-GB" i="1" dirty="0">
                              <a:latin typeface="Cambria Math" panose="02040503050406030204" pitchFamily="18" charset="0"/>
                            </a:rPr>
                          </m:ctrlPr>
                        </m:sSupPr>
                        <m:e>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1</m:t>
                              </m:r>
                            </m:sub>
                          </m:sSub>
                        </m:e>
                        <m:sup>
                          <m:r>
                            <a:rPr lang="en-GB" i="1" dirty="0">
                              <a:latin typeface="Cambria Math" panose="02040503050406030204" pitchFamily="18" charset="0"/>
                            </a:rPr>
                            <m:t>2</m:t>
                          </m:r>
                        </m:sup>
                      </m:sSup>
                      <m:r>
                        <a:rPr lang="en-GB" b="0" i="1" dirty="0" smtClean="0">
                          <a:latin typeface="Cambria Math" panose="02040503050406030204" pitchFamily="18" charset="0"/>
                        </a:rPr>
                        <m:t>−</m:t>
                      </m:r>
                      <m:f>
                        <m:fPr>
                          <m:ctrlPr>
                            <a:rPr lang="en-GB" i="1" dirty="0">
                              <a:latin typeface="Cambria Math" panose="02040503050406030204" pitchFamily="18" charset="0"/>
                            </a:rPr>
                          </m:ctrlPr>
                        </m:fPr>
                        <m:num>
                          <m:r>
                            <a:rPr lang="en-GB" i="1" dirty="0">
                              <a:latin typeface="Cambria Math" panose="02040503050406030204" pitchFamily="18" charset="0"/>
                            </a:rPr>
                            <m:t>1</m:t>
                          </m:r>
                        </m:num>
                        <m:den>
                          <m:r>
                            <a:rPr lang="en-GB" i="1" dirty="0">
                              <a:latin typeface="Cambria Math" panose="02040503050406030204" pitchFamily="18" charset="0"/>
                            </a:rPr>
                            <m:t>2</m:t>
                          </m:r>
                        </m:den>
                      </m:f>
                      <m:r>
                        <a:rPr lang="en-GB" i="1" dirty="0">
                          <a:latin typeface="Cambria Math" panose="02040503050406030204" pitchFamily="18" charset="0"/>
                        </a:rPr>
                        <m:t>𝑘</m:t>
                      </m:r>
                      <m:sSup>
                        <m:sSupPr>
                          <m:ctrlPr>
                            <a:rPr lang="en-GB" i="1" dirty="0">
                              <a:latin typeface="Cambria Math" panose="02040503050406030204" pitchFamily="18" charset="0"/>
                            </a:rPr>
                          </m:ctrlPr>
                        </m:sSupPr>
                        <m:e>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2</m:t>
                              </m:r>
                            </m:sub>
                          </m:sSub>
                        </m:e>
                        <m:sup>
                          <m:r>
                            <a:rPr lang="en-GB" i="1" dirty="0">
                              <a:latin typeface="Cambria Math" panose="02040503050406030204" pitchFamily="18" charset="0"/>
                            </a:rPr>
                            <m:t>2</m:t>
                          </m:r>
                        </m:sup>
                      </m:sSup>
                      <m:r>
                        <a:rPr lang="en-GB" b="0" i="1" dirty="0" smtClean="0">
                          <a:latin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𝐸</m:t>
                          </m:r>
                        </m:e>
                        <m:sub>
                          <m:r>
                            <a:rPr lang="en-GB" b="0" i="1" dirty="0" smtClean="0">
                              <a:latin typeface="Cambria Math" panose="02040503050406030204" pitchFamily="18" charset="0"/>
                            </a:rPr>
                            <m:t>𝑝</m:t>
                          </m:r>
                          <m:r>
                            <a:rPr lang="en-GB" b="0" i="1" dirty="0" smtClean="0">
                              <a:latin typeface="Cambria Math" panose="02040503050406030204" pitchFamily="18" charset="0"/>
                            </a:rPr>
                            <m:t> </m:t>
                          </m:r>
                        </m:sub>
                      </m:sSub>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1959245" y="1382970"/>
                <a:ext cx="4128310" cy="518604"/>
              </a:xfrm>
              <a:prstGeom prst="rect">
                <a:avLst/>
              </a:prstGeom>
              <a:blipFill rotWithShape="1">
                <a:blip r:embed="rId1"/>
                <a:stretch>
                  <a:fillRect l="-7" t="-111" r="11" b="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Rectangle 14"/>
              <p:cNvSpPr/>
              <p:nvPr/>
            </p:nvSpPr>
            <p:spPr>
              <a:xfrm>
                <a:off x="2540829" y="2716236"/>
                <a:ext cx="2721578" cy="38151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𝑡𝑜𝑡</m:t>
                          </m:r>
                        </m:sub>
                      </m:sSub>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𝑘</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1</m:t>
                          </m:r>
                        </m:sub>
                      </m:sSub>
                    </m:oMath>
                  </m:oMathPara>
                </a14:m>
                <a:endParaRPr lang="en-US" dirty="0"/>
              </a:p>
            </p:txBody>
          </p:sp>
        </mc:Choice>
        <mc:Fallback>
          <p:sp>
            <p:nvSpPr>
              <p:cNvPr id="15" name="Rectangle 14"/>
              <p:cNvSpPr>
                <a:spLocks noRot="1" noChangeAspect="1" noMove="1" noResize="1" noEditPoints="1" noAdjustHandles="1" noChangeArrowheads="1" noChangeShapeType="1" noTextEdit="1"/>
              </p:cNvSpPr>
              <p:nvPr/>
            </p:nvSpPr>
            <p:spPr>
              <a:xfrm>
                <a:off x="2540829" y="2716236"/>
                <a:ext cx="2721578" cy="381515"/>
              </a:xfrm>
              <a:prstGeom prst="rect">
                <a:avLst/>
              </a:prstGeom>
              <a:blipFill rotWithShape="1">
                <a:blip r:embed="rId2"/>
                <a:stretch>
                  <a:fillRect l="-7" t="-89" r="6" b="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flipH="1">
                <a:off x="550117" y="2035981"/>
                <a:ext cx="8472869" cy="658514"/>
              </a:xfrm>
              <a:prstGeom prst="rect">
                <a:avLst/>
              </a:prstGeom>
              <a:noFill/>
            </p:spPr>
            <p:txBody>
              <a:bodyPr wrap="square" rtlCol="0">
                <a:spAutoFit/>
              </a:bodyPr>
              <a:lstStyle/>
              <a:p>
                <a:r>
                  <a:rPr lang="en-GB" dirty="0"/>
                  <a:t>The change of kinetic energy </a:t>
                </a:r>
                <a14:m>
                  <m:oMath xmlns:m="http://schemas.openxmlformats.org/officeDocument/2006/math">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𝑘</m:t>
                        </m:r>
                      </m:sub>
                    </m:sSub>
                    <m:r>
                      <a:rPr lang="en-GB" b="0" i="0"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𝑘</m:t>
                        </m:r>
                        <m:r>
                          <a:rPr lang="en-GB" i="1">
                            <a:latin typeface="Cambria Math" panose="02040503050406030204" pitchFamily="18" charset="0"/>
                          </a:rPr>
                          <m:t>,</m:t>
                        </m:r>
                        <m:r>
                          <a:rPr lang="en-GB" i="1">
                            <a:latin typeface="Cambria Math" panose="02040503050406030204" pitchFamily="18" charset="0"/>
                          </a:rPr>
                          <m:t>2</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𝑘</m:t>
                        </m:r>
                        <m:r>
                          <a:rPr lang="en-GB" i="1">
                            <a:latin typeface="Cambria Math" panose="02040503050406030204" pitchFamily="18" charset="0"/>
                          </a:rPr>
                          <m:t>,</m:t>
                        </m:r>
                        <m:r>
                          <a:rPr lang="en-GB" i="1">
                            <a:latin typeface="Cambria Math" panose="02040503050406030204" pitchFamily="18" charset="0"/>
                          </a:rPr>
                          <m:t>1</m:t>
                        </m:r>
                      </m:sub>
                    </m:sSub>
                  </m:oMath>
                </a14:m>
                <a:r>
                  <a:rPr lang="en-GB" dirty="0"/>
                  <a:t> of the block equals the total work done on the block (work-kinetic energy theorem)</a:t>
                </a:r>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flipH="1">
                <a:off x="550117" y="2035981"/>
                <a:ext cx="8472869" cy="658514"/>
              </a:xfrm>
              <a:prstGeom prst="rect">
                <a:avLst/>
              </a:prstGeom>
              <a:blipFill rotWithShape="1">
                <a:blip r:embed="rId3"/>
                <a:stretch>
                  <a:fillRect l="-2" t="-26" r="3" b="29"/>
                </a:stretch>
              </a:blipFill>
            </p:spPr>
            <p:txBody>
              <a:bodyPr/>
              <a:lstStyle/>
              <a:p>
                <a:r>
                  <a:rPr lang="zh-CN" altLang="en-US">
                    <a:noFill/>
                  </a:rPr>
                  <a:t> </a:t>
                </a:r>
              </a:p>
            </p:txBody>
          </p:sp>
        </mc:Fallback>
      </mc:AlternateContent>
      <p:sp>
        <p:nvSpPr>
          <p:cNvPr id="17" name="TextBox 16"/>
          <p:cNvSpPr txBox="1"/>
          <p:nvPr/>
        </p:nvSpPr>
        <p:spPr>
          <a:xfrm>
            <a:off x="563627" y="3211305"/>
            <a:ext cx="8229600" cy="923330"/>
          </a:xfrm>
          <a:prstGeom prst="rect">
            <a:avLst/>
          </a:prstGeom>
          <a:noFill/>
        </p:spPr>
        <p:txBody>
          <a:bodyPr wrap="square" rtlCol="0">
            <a:spAutoFit/>
          </a:bodyPr>
          <a:lstStyle/>
          <a:p>
            <a:r>
              <a:rPr lang="en-GB" dirty="0"/>
              <a:t>If there is no friction, the spring force is the only force which do work on the block is the spring force (weight and normal force are perpendicular to the displacement, they don’t do work) </a:t>
            </a:r>
            <a:endParaRPr lang="en-US" dirty="0"/>
          </a:p>
        </p:txBody>
      </p:sp>
      <p:sp>
        <p:nvSpPr>
          <p:cNvPr id="18" name="Right Arrow 17"/>
          <p:cNvSpPr/>
          <p:nvPr/>
        </p:nvSpPr>
        <p:spPr>
          <a:xfrm>
            <a:off x="755576" y="4590395"/>
            <a:ext cx="648072"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Rectangle 18"/>
              <p:cNvSpPr/>
              <p:nvPr/>
            </p:nvSpPr>
            <p:spPr>
              <a:xfrm>
                <a:off x="2141622" y="4567474"/>
                <a:ext cx="3122906" cy="490199"/>
              </a:xfrm>
              <a:prstGeom prst="rect">
                <a:avLst/>
              </a:prstGeom>
            </p:spPr>
            <p:txBody>
              <a:bodyPr wrap="none">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𝐸</m:t>
                        </m:r>
                      </m:e>
                      <m:sub>
                        <m:r>
                          <a:rPr lang="en-GB" sz="2400" b="0" i="1" smtClean="0">
                            <a:latin typeface="Cambria Math" panose="02040503050406030204" pitchFamily="18" charset="0"/>
                          </a:rPr>
                          <m:t>𝑘</m:t>
                        </m:r>
                        <m:r>
                          <a:rPr lang="en-GB" sz="2400" b="0" i="1" smtClean="0">
                            <a:latin typeface="Cambria Math" panose="02040503050406030204" pitchFamily="18" charset="0"/>
                          </a:rPr>
                          <m:t>,</m:t>
                        </m:r>
                        <m:r>
                          <a:rPr lang="en-GB" sz="2400" b="0" i="1" smtClean="0">
                            <a:latin typeface="Cambria Math" panose="02040503050406030204" pitchFamily="18" charset="0"/>
                          </a:rPr>
                          <m:t>2</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𝐸</m:t>
                        </m:r>
                      </m:e>
                      <m:sub>
                        <m:r>
                          <a:rPr lang="en-GB" sz="2400" b="0" i="1" smtClean="0">
                            <a:latin typeface="Cambria Math" panose="02040503050406030204" pitchFamily="18" charset="0"/>
                          </a:rPr>
                          <m:t>𝑘</m:t>
                        </m:r>
                        <m:r>
                          <a:rPr lang="en-GB" sz="2400" b="0" i="1" smtClean="0">
                            <a:latin typeface="Cambria Math" panose="02040503050406030204" pitchFamily="18" charset="0"/>
                          </a:rPr>
                          <m:t>,</m:t>
                        </m:r>
                        <m:r>
                          <a:rPr lang="en-GB" sz="2400" b="0" i="1" smtClean="0">
                            <a:latin typeface="Cambria Math" panose="02040503050406030204" pitchFamily="18" charset="0"/>
                          </a:rPr>
                          <m:t>1</m:t>
                        </m:r>
                      </m:sub>
                    </m:sSub>
                  </m:oMath>
                </a14:m>
                <a:r>
                  <a:rPr lang="en-US" sz="2400" dirty="0"/>
                  <a:t>=</a:t>
                </a:r>
                <a14:m>
                  <m:oMath xmlns:m="http://schemas.openxmlformats.org/officeDocument/2006/math">
                    <m:sSub>
                      <m:sSubPr>
                        <m:ctrlPr>
                          <a:rPr lang="en-GB" sz="2400" i="1" dirty="0">
                            <a:latin typeface="Cambria Math" panose="02040503050406030204" pitchFamily="18" charset="0"/>
                          </a:rPr>
                        </m:ctrlPr>
                      </m:sSubPr>
                      <m:e>
                        <m:r>
                          <a:rPr lang="en-GB" sz="2400" b="0" i="1" dirty="0" smtClean="0">
                            <a:latin typeface="Cambria Math" panose="02040503050406030204" pitchFamily="18" charset="0"/>
                          </a:rPr>
                          <m:t>𝐸</m:t>
                        </m:r>
                      </m:e>
                      <m:sub>
                        <m:r>
                          <a:rPr lang="en-GB" sz="2400" b="0" i="1" dirty="0" smtClean="0">
                            <a:latin typeface="Cambria Math" panose="02040503050406030204" pitchFamily="18" charset="0"/>
                          </a:rPr>
                          <m:t>𝑝</m:t>
                        </m:r>
                        <m:r>
                          <a:rPr lang="en-GB" sz="2400" i="1" dirty="0">
                            <a:latin typeface="Cambria Math" panose="02040503050406030204" pitchFamily="18" charset="0"/>
                          </a:rPr>
                          <m:t>,</m:t>
                        </m:r>
                        <m:r>
                          <a:rPr lang="en-GB" sz="2400" i="1" dirty="0">
                            <a:latin typeface="Cambria Math" panose="02040503050406030204" pitchFamily="18" charset="0"/>
                          </a:rPr>
                          <m:t>1</m:t>
                        </m:r>
                      </m:sub>
                    </m:sSub>
                    <m:r>
                      <a:rPr lang="en-GB" sz="2400" i="1" dirty="0">
                        <a:latin typeface="Cambria Math" panose="02040503050406030204" pitchFamily="18" charset="0"/>
                      </a:rPr>
                      <m:t>−</m:t>
                    </m:r>
                    <m:sSub>
                      <m:sSubPr>
                        <m:ctrlPr>
                          <a:rPr lang="en-GB" sz="2400" i="1" dirty="0">
                            <a:latin typeface="Cambria Math" panose="02040503050406030204" pitchFamily="18" charset="0"/>
                          </a:rPr>
                        </m:ctrlPr>
                      </m:sSubPr>
                      <m:e>
                        <m:r>
                          <a:rPr lang="en-GB" sz="2400" b="0" i="1" dirty="0" smtClean="0">
                            <a:latin typeface="Cambria Math" panose="02040503050406030204" pitchFamily="18" charset="0"/>
                          </a:rPr>
                          <m:t>𝐸</m:t>
                        </m:r>
                      </m:e>
                      <m:sub>
                        <m:r>
                          <a:rPr lang="en-GB" sz="2400" b="0" i="1" dirty="0" smtClean="0">
                            <a:latin typeface="Cambria Math" panose="02040503050406030204" pitchFamily="18" charset="0"/>
                          </a:rPr>
                          <m:t>𝑝</m:t>
                        </m:r>
                        <m:r>
                          <a:rPr lang="en-GB" sz="2400" i="1" dirty="0">
                            <a:latin typeface="Cambria Math" panose="02040503050406030204" pitchFamily="18" charset="0"/>
                          </a:rPr>
                          <m:t>,</m:t>
                        </m:r>
                        <m:r>
                          <a:rPr lang="en-GB" sz="2400" i="1" dirty="0">
                            <a:latin typeface="Cambria Math" panose="02040503050406030204" pitchFamily="18" charset="0"/>
                          </a:rPr>
                          <m:t>2</m:t>
                        </m:r>
                      </m:sub>
                    </m:sSub>
                  </m:oMath>
                </a14:m>
                <a:endParaRPr lang="en-US" sz="2400" dirty="0"/>
              </a:p>
            </p:txBody>
          </p:sp>
        </mc:Choice>
        <mc:Fallback>
          <p:sp>
            <p:nvSpPr>
              <p:cNvPr id="19" name="Rectangle 18"/>
              <p:cNvSpPr>
                <a:spLocks noRot="1" noChangeAspect="1" noMove="1" noResize="1" noEditPoints="1" noAdjustHandles="1" noChangeArrowheads="1" noChangeShapeType="1" noTextEdit="1"/>
              </p:cNvSpPr>
              <p:nvPr/>
            </p:nvSpPr>
            <p:spPr>
              <a:xfrm>
                <a:off x="2141622" y="4567474"/>
                <a:ext cx="3122906" cy="490199"/>
              </a:xfrm>
              <a:prstGeom prst="rect">
                <a:avLst/>
              </a:prstGeom>
              <a:blipFill rotWithShape="1">
                <a:blip r:embed="rId4"/>
                <a:stretch>
                  <a:fillRect l="-13" t="-113" r="-395" b="10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2644706" y="4005064"/>
                <a:ext cx="2801857" cy="40248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𝑊</m:t>
                          </m:r>
                        </m:e>
                        <m:sub>
                          <m:r>
                            <a:rPr lang="en-GB" sz="2400" b="0" i="1" smtClean="0">
                              <a:latin typeface="Cambria Math" panose="02040503050406030204" pitchFamily="18" charset="0"/>
                            </a:rPr>
                            <m:t>𝑠𝑝𝑟𝑖𝑛𝑔</m:t>
                          </m:r>
                          <m:r>
                            <a:rPr lang="en-GB" sz="2400" b="0" i="1" smtClean="0">
                              <a:latin typeface="Cambria Math" panose="02040503050406030204" pitchFamily="18" charset="0"/>
                            </a:rPr>
                            <m:t>/</m:t>
                          </m:r>
                          <m:r>
                            <a:rPr lang="en-GB" sz="2400" b="0" i="1" smtClean="0">
                              <a:latin typeface="Cambria Math" panose="02040503050406030204" pitchFamily="18" charset="0"/>
                            </a:rPr>
                            <m:t>𝑏𝑙𝑜𝑐𝑘</m:t>
                          </m:r>
                        </m:sub>
                      </m:sSub>
                      <m:r>
                        <a:rPr lang="en-GB" sz="2400" b="0" i="1" dirty="0" smtClean="0">
                          <a:latin typeface="Cambria Math" panose="02040503050406030204" pitchFamily="18" charset="0"/>
                        </a:rPr>
                        <m:t>=</m:t>
                      </m:r>
                      <m:sSub>
                        <m:sSubPr>
                          <m:ctrlPr>
                            <a:rPr lang="en-US" sz="2400" i="1">
                              <a:latin typeface="Cambria Math" panose="02040503050406030204" pitchFamily="18" charset="0"/>
                            </a:rPr>
                          </m:ctrlPr>
                        </m:sSubPr>
                        <m:e>
                          <m:r>
                            <a:rPr lang="en-GB" sz="2400" i="1">
                              <a:latin typeface="Cambria Math" panose="02040503050406030204" pitchFamily="18" charset="0"/>
                            </a:rPr>
                            <m:t>𝑊</m:t>
                          </m:r>
                        </m:e>
                        <m:sub>
                          <m:r>
                            <a:rPr lang="en-GB" sz="2400" i="1">
                              <a:latin typeface="Cambria Math" panose="02040503050406030204" pitchFamily="18" charset="0"/>
                            </a:rPr>
                            <m:t>𝑡𝑜𝑡</m:t>
                          </m:r>
                        </m:sub>
                      </m:sSub>
                    </m:oMath>
                  </m:oMathPara>
                </a14:m>
                <a:endParaRPr lang="en-US" sz="2400" dirty="0"/>
              </a:p>
            </p:txBody>
          </p:sp>
        </mc:Choice>
        <mc:Fallback>
          <p:sp>
            <p:nvSpPr>
              <p:cNvPr id="20" name="TextBox 19"/>
              <p:cNvSpPr txBox="1">
                <a:spLocks noRot="1" noChangeAspect="1" noMove="1" noResize="1" noEditPoints="1" noAdjustHandles="1" noChangeArrowheads="1" noChangeShapeType="1" noTextEdit="1"/>
              </p:cNvSpPr>
              <p:nvPr/>
            </p:nvSpPr>
            <p:spPr>
              <a:xfrm>
                <a:off x="2644706" y="4005064"/>
                <a:ext cx="2801857" cy="402482"/>
              </a:xfrm>
              <a:prstGeom prst="rect">
                <a:avLst/>
              </a:prstGeom>
              <a:blipFill rotWithShape="1">
                <a:blip r:embed="rId5"/>
                <a:stretch>
                  <a:fillRect l="-20" t="-30" r="-2238" b="3"/>
                </a:stretch>
              </a:blipFill>
            </p:spPr>
            <p:txBody>
              <a:bodyPr/>
              <a:lstStyle/>
              <a:p>
                <a:r>
                  <a:rPr lang="zh-CN" altLang="en-US">
                    <a:noFill/>
                  </a:rPr>
                  <a:t> </a:t>
                </a:r>
              </a:p>
            </p:txBody>
          </p:sp>
        </mc:Fallback>
      </mc:AlternateContent>
      <p:sp>
        <p:nvSpPr>
          <p:cNvPr id="22" name="TextBox 21"/>
          <p:cNvSpPr txBox="1"/>
          <p:nvPr/>
        </p:nvSpPr>
        <p:spPr>
          <a:xfrm>
            <a:off x="499211" y="5602194"/>
            <a:ext cx="8574680" cy="923330"/>
          </a:xfrm>
          <a:prstGeom prst="rect">
            <a:avLst/>
          </a:prstGeom>
          <a:noFill/>
        </p:spPr>
        <p:txBody>
          <a:bodyPr wrap="square" rtlCol="0">
            <a:spAutoFit/>
          </a:bodyPr>
          <a:lstStyle/>
          <a:p>
            <a:r>
              <a:rPr lang="en-GB" dirty="0">
                <a:solidFill>
                  <a:srgbClr val="FF0000"/>
                </a:solidFill>
              </a:rPr>
              <a:t>Warning</a:t>
            </a:r>
            <a:r>
              <a:rPr lang="en-GB" dirty="0"/>
              <a:t>: take care that this relation is not strictly right, a part of the elastic potential energy of the spring is converted in its kinetic energy and </a:t>
            </a:r>
            <a:r>
              <a:rPr lang="en-US" dirty="0"/>
              <a:t>we have considered there is no friction (which never appears, there is always friction)</a:t>
            </a:r>
            <a:endParaRPr lang="en-US" dirty="0"/>
          </a:p>
        </p:txBody>
      </p:sp>
      <mc:AlternateContent xmlns:mc="http://schemas.openxmlformats.org/markup-compatibility/2006">
        <mc:Choice xmlns:a14="http://schemas.microsoft.com/office/drawing/2010/main" Requires="a14">
          <p:sp>
            <p:nvSpPr>
              <p:cNvPr id="25" name="Rectangle 24"/>
              <p:cNvSpPr/>
              <p:nvPr/>
            </p:nvSpPr>
            <p:spPr>
              <a:xfrm>
                <a:off x="2141622" y="5147225"/>
                <a:ext cx="3122906" cy="490199"/>
              </a:xfrm>
              <a:prstGeom prst="rect">
                <a:avLst/>
              </a:prstGeom>
            </p:spPr>
            <p:txBody>
              <a:bodyPr wrap="none">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𝐸</m:t>
                        </m:r>
                      </m:e>
                      <m:sub>
                        <m:r>
                          <a:rPr lang="en-GB" sz="2400" b="0" i="1" smtClean="0">
                            <a:latin typeface="Cambria Math" panose="02040503050406030204" pitchFamily="18" charset="0"/>
                          </a:rPr>
                          <m:t>𝑘</m:t>
                        </m:r>
                        <m:r>
                          <a:rPr lang="en-GB" sz="2400" b="0" i="1" smtClean="0">
                            <a:latin typeface="Cambria Math" panose="02040503050406030204" pitchFamily="18" charset="0"/>
                          </a:rPr>
                          <m:t>,</m:t>
                        </m:r>
                        <m:r>
                          <a:rPr lang="en-GB" sz="2400" b="0" i="1" smtClean="0">
                            <a:latin typeface="Cambria Math" panose="02040503050406030204" pitchFamily="18" charset="0"/>
                          </a:rPr>
                          <m:t>2</m:t>
                        </m:r>
                      </m:sub>
                    </m:sSub>
                    <m:r>
                      <a:rPr lang="en-GB" sz="2400" b="0" i="1" smtClean="0">
                        <a:latin typeface="Cambria Math" panose="02040503050406030204" pitchFamily="18" charset="0"/>
                      </a:rPr>
                      <m:t>+</m:t>
                    </m:r>
                    <m:sSub>
                      <m:sSubPr>
                        <m:ctrlPr>
                          <a:rPr lang="en-GB" sz="2400" i="1" dirty="0">
                            <a:latin typeface="Cambria Math" panose="02040503050406030204" pitchFamily="18" charset="0"/>
                          </a:rPr>
                        </m:ctrlPr>
                      </m:sSubPr>
                      <m:e>
                        <m:r>
                          <a:rPr lang="en-GB" sz="2400" b="0" i="1" dirty="0" smtClean="0">
                            <a:latin typeface="Cambria Math" panose="02040503050406030204" pitchFamily="18" charset="0"/>
                          </a:rPr>
                          <m:t>𝐸</m:t>
                        </m:r>
                      </m:e>
                      <m:sub>
                        <m:r>
                          <a:rPr lang="en-GB" sz="2400" b="0" i="1" dirty="0" smtClean="0">
                            <a:latin typeface="Cambria Math" panose="02040503050406030204" pitchFamily="18" charset="0"/>
                          </a:rPr>
                          <m:t>𝑝</m:t>
                        </m:r>
                        <m:r>
                          <a:rPr lang="en-GB" sz="2400" i="1" dirty="0">
                            <a:latin typeface="Cambria Math" panose="02040503050406030204" pitchFamily="18" charset="0"/>
                          </a:rPr>
                          <m:t>,</m:t>
                        </m:r>
                        <m:r>
                          <a:rPr lang="en-GB" sz="2400" i="1" dirty="0">
                            <a:latin typeface="Cambria Math" panose="02040503050406030204" pitchFamily="18" charset="0"/>
                          </a:rPr>
                          <m:t>2</m:t>
                        </m:r>
                      </m:sub>
                    </m:sSub>
                  </m:oMath>
                </a14:m>
                <a:r>
                  <a:rPr lang="en-US" sz="2400" dirty="0"/>
                  <a:t>=</a:t>
                </a:r>
                <a14:m>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𝐸</m:t>
                        </m:r>
                      </m:e>
                      <m:sub>
                        <m:r>
                          <a:rPr lang="en-GB" sz="2400" b="0" i="1" dirty="0" smtClean="0">
                            <a:latin typeface="Cambria Math" panose="02040503050406030204" pitchFamily="18" charset="0"/>
                          </a:rPr>
                          <m:t>𝑘</m:t>
                        </m:r>
                        <m:r>
                          <a:rPr lang="en-GB" sz="2400" b="0" i="1" dirty="0" smtClean="0">
                            <a:latin typeface="Cambria Math" panose="02040503050406030204" pitchFamily="18" charset="0"/>
                          </a:rPr>
                          <m:t>,</m:t>
                        </m:r>
                        <m:r>
                          <a:rPr lang="en-GB" sz="2400" b="0" i="1" dirty="0" smtClean="0">
                            <a:latin typeface="Cambria Math" panose="02040503050406030204" pitchFamily="18" charset="0"/>
                          </a:rPr>
                          <m:t>1</m:t>
                        </m:r>
                      </m:sub>
                    </m:sSub>
                    <m:r>
                      <a:rPr lang="en-GB" sz="2400" b="0" i="0" dirty="0" smtClean="0">
                        <a:latin typeface="Cambria Math" panose="02040503050406030204" pitchFamily="18" charset="0"/>
                      </a:rPr>
                      <m:t>+</m:t>
                    </m:r>
                    <m:sSub>
                      <m:sSubPr>
                        <m:ctrlPr>
                          <a:rPr lang="en-GB" sz="2400" i="1" dirty="0">
                            <a:latin typeface="Cambria Math" panose="02040503050406030204" pitchFamily="18" charset="0"/>
                          </a:rPr>
                        </m:ctrlPr>
                      </m:sSubPr>
                      <m:e>
                        <m:r>
                          <a:rPr lang="en-GB" sz="2400" b="0" i="1" dirty="0" smtClean="0">
                            <a:latin typeface="Cambria Math" panose="02040503050406030204" pitchFamily="18" charset="0"/>
                          </a:rPr>
                          <m:t>𝐸</m:t>
                        </m:r>
                      </m:e>
                      <m:sub>
                        <m:r>
                          <a:rPr lang="en-GB" sz="2400" b="0" i="1" dirty="0" smtClean="0">
                            <a:latin typeface="Cambria Math" panose="02040503050406030204" pitchFamily="18" charset="0"/>
                          </a:rPr>
                          <m:t>𝑝</m:t>
                        </m:r>
                        <m:r>
                          <a:rPr lang="en-GB" sz="2400" i="1" dirty="0">
                            <a:latin typeface="Cambria Math" panose="02040503050406030204" pitchFamily="18" charset="0"/>
                          </a:rPr>
                          <m:t>,</m:t>
                        </m:r>
                        <m:r>
                          <a:rPr lang="en-GB" sz="2400" i="1" dirty="0">
                            <a:latin typeface="Cambria Math" panose="02040503050406030204" pitchFamily="18" charset="0"/>
                          </a:rPr>
                          <m:t>1</m:t>
                        </m:r>
                      </m:sub>
                    </m:sSub>
                  </m:oMath>
                </a14:m>
                <a:endParaRPr lang="en-US" sz="2400" dirty="0"/>
              </a:p>
            </p:txBody>
          </p:sp>
        </mc:Choice>
        <mc:Fallback>
          <p:sp>
            <p:nvSpPr>
              <p:cNvPr id="25" name="Rectangle 24"/>
              <p:cNvSpPr>
                <a:spLocks noRot="1" noChangeAspect="1" noMove="1" noResize="1" noEditPoints="1" noAdjustHandles="1" noChangeArrowheads="1" noChangeShapeType="1" noTextEdit="1"/>
              </p:cNvSpPr>
              <p:nvPr/>
            </p:nvSpPr>
            <p:spPr>
              <a:xfrm>
                <a:off x="2141622" y="5147225"/>
                <a:ext cx="3122906" cy="490199"/>
              </a:xfrm>
              <a:prstGeom prst="rect">
                <a:avLst/>
              </a:prstGeom>
              <a:blipFill rotWithShape="1">
                <a:blip r:embed="rId6"/>
                <a:stretch>
                  <a:fillRect l="-13" t="-112" r="-395" b="108"/>
                </a:stretch>
              </a:blipFill>
            </p:spPr>
            <p:txBody>
              <a:bodyPr/>
              <a:lstStyle/>
              <a:p>
                <a:r>
                  <a:rPr lang="zh-CN" altLang="en-US">
                    <a:noFill/>
                  </a:rPr>
                  <a:t> </a:t>
                </a:r>
              </a:p>
            </p:txBody>
          </p:sp>
        </mc:Fallback>
      </mc:AlternateContent>
      <p:sp>
        <p:nvSpPr>
          <p:cNvPr id="23" name="TextBox 22"/>
          <p:cNvSpPr txBox="1"/>
          <p:nvPr/>
        </p:nvSpPr>
        <p:spPr>
          <a:xfrm>
            <a:off x="619945" y="977213"/>
            <a:ext cx="7636765" cy="369332"/>
          </a:xfrm>
          <a:prstGeom prst="rect">
            <a:avLst/>
          </a:prstGeom>
          <a:noFill/>
        </p:spPr>
        <p:txBody>
          <a:bodyPr wrap="square" rtlCol="0">
            <a:spAutoFit/>
          </a:bodyPr>
          <a:lstStyle/>
          <a:p>
            <a:r>
              <a:rPr lang="en-GB" dirty="0"/>
              <a:t>The work done by the spring on the block is:</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420888"/>
            <a:ext cx="8229600" cy="1143000"/>
          </a:xfrm>
        </p:spPr>
        <p:txBody>
          <a:bodyPr/>
          <a:lstStyle/>
          <a:p>
            <a:r>
              <a:rPr lang="en-GB" dirty="0"/>
              <a:t>The gravitational potential energy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143000"/>
          </a:xfrm>
        </p:spPr>
        <p:txBody>
          <a:bodyPr/>
          <a:lstStyle/>
          <a:p>
            <a:r>
              <a:rPr lang="en-GB" dirty="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a:off x="1321437" y="652526"/>
            <a:ext cx="6447606" cy="4442558"/>
          </a:xfrm>
          <a:prstGeom prst="rect">
            <a:avLst/>
          </a:prstGeom>
        </p:spPr>
      </p:pic>
      <p:cxnSp>
        <p:nvCxnSpPr>
          <p:cNvPr id="7" name="Straight Connector 6"/>
          <p:cNvCxnSpPr/>
          <p:nvPr/>
        </p:nvCxnSpPr>
        <p:spPr>
          <a:xfrm>
            <a:off x="4716016" y="2965910"/>
            <a:ext cx="266429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82344" y="4766110"/>
            <a:ext cx="266429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6048164" y="4622094"/>
            <a:ext cx="324036"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 name="TextBox 9"/>
              <p:cNvSpPr txBox="1"/>
              <p:nvPr/>
            </p:nvSpPr>
            <p:spPr>
              <a:xfrm>
                <a:off x="7380312" y="2827410"/>
                <a:ext cx="2825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1</m:t>
                          </m:r>
                        </m:sub>
                      </m:sSub>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7380312" y="2827410"/>
                <a:ext cx="282577" cy="276999"/>
              </a:xfrm>
              <a:prstGeom prst="rect">
                <a:avLst/>
              </a:prstGeom>
              <a:blipFill rotWithShape="1">
                <a:blip r:embed="rId2"/>
                <a:stretch>
                  <a:fillRect l="-121" t="-141" r="-13361" b="19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7385767" y="4633127"/>
                <a:ext cx="28789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2</m:t>
                          </m:r>
                        </m:sub>
                      </m:sSub>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7385767" y="4633127"/>
                <a:ext cx="287899" cy="276999"/>
              </a:xfrm>
              <a:prstGeom prst="rect">
                <a:avLst/>
              </a:prstGeom>
              <a:blipFill rotWithShape="1">
                <a:blip r:embed="rId3"/>
                <a:stretch>
                  <a:fillRect l="-28" t="-60" r="-12238" b="110"/>
                </a:stretch>
              </a:blipFill>
            </p:spPr>
            <p:txBody>
              <a:bodyPr/>
              <a:lstStyle/>
              <a:p>
                <a:r>
                  <a:rPr lang="zh-CN" altLang="en-US">
                    <a:noFill/>
                  </a:rPr>
                  <a:t> </a:t>
                </a:r>
              </a:p>
            </p:txBody>
          </p:sp>
        </mc:Fallback>
      </mc:AlternateContent>
      <p:cxnSp>
        <p:nvCxnSpPr>
          <p:cNvPr id="13" name="Straight Connector 12"/>
          <p:cNvCxnSpPr/>
          <p:nvPr/>
        </p:nvCxnSpPr>
        <p:spPr>
          <a:xfrm>
            <a:off x="4582344" y="5630206"/>
            <a:ext cx="27979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a:off x="7529716" y="5456257"/>
                <a:ext cx="62113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7529716" y="5456257"/>
                <a:ext cx="621132" cy="276999"/>
              </a:xfrm>
              <a:prstGeom prst="rect">
                <a:avLst/>
              </a:prstGeom>
              <a:blipFill rotWithShape="1">
                <a:blip r:embed="rId4"/>
                <a:stretch>
                  <a:fillRect l="-84" t="-122" r="-4500" b="1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flipH="1">
                <a:off x="862460" y="5908315"/>
                <a:ext cx="6800429" cy="646331"/>
              </a:xfrm>
              <a:prstGeom prst="rect">
                <a:avLst/>
              </a:prstGeom>
              <a:noFill/>
            </p:spPr>
            <p:txBody>
              <a:bodyPr wrap="square" rtlCol="0">
                <a:spAutoFit/>
              </a:bodyPr>
              <a:lstStyle/>
              <a:p>
                <a:r>
                  <a:rPr lang="en-GB" dirty="0"/>
                  <a:t>A ball of mass m is freely falling downward. We want to describe the work done by the gravitational force form position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1</m:t>
                        </m:r>
                      </m:sub>
                    </m:sSub>
                    <m:r>
                      <a:rPr lang="en-GB" b="0" i="1" smtClean="0">
                        <a:latin typeface="Cambria Math" panose="02040503050406030204" pitchFamily="18" charset="0"/>
                      </a:rPr>
                      <m:t> </m:t>
                    </m:r>
                  </m:oMath>
                </a14:m>
                <a:r>
                  <a:rPr lang="en-US" dirty="0"/>
                  <a:t> to position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2</m:t>
                        </m:r>
                      </m:sub>
                    </m:sSub>
                  </m:oMath>
                </a14:m>
                <a:r>
                  <a:rPr lang="en-US" dirty="0"/>
                  <a:t>.</a:t>
                </a:r>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flipH="1">
                <a:off x="862460" y="5908315"/>
                <a:ext cx="6800429" cy="646331"/>
              </a:xfrm>
              <a:prstGeom prst="rect">
                <a:avLst/>
              </a:prstGeom>
              <a:blipFill rotWithShape="1">
                <a:blip r:embed="rId5"/>
                <a:stretch>
                  <a:fillRect l="-2" t="-43" r="5" b="27"/>
                </a:stretch>
              </a:blipFill>
            </p:spPr>
            <p:txBody>
              <a:bodyPr/>
              <a:lstStyle/>
              <a:p>
                <a:r>
                  <a:rPr lang="zh-CN" altLang="en-US">
                    <a:noFill/>
                  </a:rPr>
                  <a:t> </a:t>
                </a:r>
              </a:p>
            </p:txBody>
          </p:sp>
        </mc:Fallback>
      </mc:AlternateContent>
      <p:cxnSp>
        <p:nvCxnSpPr>
          <p:cNvPr id="17" name="Straight Arrow Connector 16"/>
          <p:cNvCxnSpPr/>
          <p:nvPr/>
        </p:nvCxnSpPr>
        <p:spPr>
          <a:xfrm>
            <a:off x="6924534" y="3062651"/>
            <a:ext cx="57663" cy="16617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7026516" y="3677018"/>
                <a:ext cx="16985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𝑠</m:t>
                          </m:r>
                        </m:e>
                      </m:acc>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7026516" y="3677018"/>
                <a:ext cx="169855" cy="276999"/>
              </a:xfrm>
              <a:prstGeom prst="rect">
                <a:avLst/>
              </a:prstGeom>
              <a:blipFill rotWithShape="1">
                <a:blip r:embed="rId6"/>
                <a:stretch>
                  <a:fillRect l="-142" t="-133" r="-17994" b="-275"/>
                </a:stretch>
              </a:blipFill>
            </p:spPr>
            <p:txBody>
              <a:bodyPr/>
              <a:lstStyle/>
              <a:p>
                <a:r>
                  <a:rPr lang="zh-CN" altLang="en-US">
                    <a:noFill/>
                  </a:rPr>
                  <a:t> </a:t>
                </a:r>
              </a:p>
            </p:txBody>
          </p:sp>
        </mc:Fallback>
      </mc:AlternateContent>
      <p:cxnSp>
        <p:nvCxnSpPr>
          <p:cNvPr id="22" name="Straight Arrow Connector 21"/>
          <p:cNvCxnSpPr/>
          <p:nvPr/>
        </p:nvCxnSpPr>
        <p:spPr>
          <a:xfrm flipV="1">
            <a:off x="5796136" y="971600"/>
            <a:ext cx="0" cy="4658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TextBox 24"/>
              <p:cNvSpPr txBox="1"/>
              <p:nvPr/>
            </p:nvSpPr>
            <p:spPr>
              <a:xfrm>
                <a:off x="5722966" y="66767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5722966" y="667674"/>
                <a:ext cx="191526" cy="276999"/>
              </a:xfrm>
              <a:prstGeom prst="rect">
                <a:avLst/>
              </a:prstGeom>
              <a:blipFill rotWithShape="1">
                <a:blip r:embed="rId7"/>
                <a:stretch>
                  <a:fillRect l="-181" t="-104" r="-16193" b="155"/>
                </a:stretch>
              </a:blipFill>
            </p:spPr>
            <p:txBody>
              <a:bodyPr/>
              <a:lstStyle/>
              <a:p>
                <a:r>
                  <a:rPr lang="zh-CN" altLang="en-US">
                    <a:noFill/>
                  </a:rPr>
                  <a:t> </a:t>
                </a:r>
              </a:p>
            </p:txBody>
          </p:sp>
        </mc:Fallback>
      </mc:AlternateContent>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143000"/>
          </a:xfrm>
        </p:spPr>
        <p:txBody>
          <a:bodyPr/>
          <a:lstStyle/>
          <a:p>
            <a:r>
              <a:rPr lang="en-GB" dirty="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dirty="0"/>
          </a:p>
        </p:txBody>
      </p:sp>
      <p:pic>
        <p:nvPicPr>
          <p:cNvPr id="5" name="Picture 4"/>
          <p:cNvPicPr>
            <a:picLocks noChangeAspect="1"/>
          </p:cNvPicPr>
          <p:nvPr/>
        </p:nvPicPr>
        <p:blipFill>
          <a:blip r:embed="rId1"/>
          <a:stretch>
            <a:fillRect/>
          </a:stretch>
        </p:blipFill>
        <p:spPr>
          <a:xfrm>
            <a:off x="-2769034" y="983386"/>
            <a:ext cx="6447606" cy="4442558"/>
          </a:xfrm>
          <a:prstGeom prst="rect">
            <a:avLst/>
          </a:prstGeom>
        </p:spPr>
      </p:pic>
      <p:cxnSp>
        <p:nvCxnSpPr>
          <p:cNvPr id="7" name="Straight Connector 6"/>
          <p:cNvCxnSpPr/>
          <p:nvPr/>
        </p:nvCxnSpPr>
        <p:spPr>
          <a:xfrm>
            <a:off x="1321296" y="3253942"/>
            <a:ext cx="266429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87624" y="5054142"/>
            <a:ext cx="266429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907704" y="4910126"/>
            <a:ext cx="324036"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TextBox 10"/>
              <p:cNvSpPr txBox="1"/>
              <p:nvPr/>
            </p:nvSpPr>
            <p:spPr>
              <a:xfrm>
                <a:off x="3991047" y="4921159"/>
                <a:ext cx="28789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2</m:t>
                          </m:r>
                        </m:sub>
                      </m:sSub>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3991047" y="4921159"/>
                <a:ext cx="287899" cy="276999"/>
              </a:xfrm>
              <a:prstGeom prst="rect">
                <a:avLst/>
              </a:prstGeom>
              <a:blipFill rotWithShape="1">
                <a:blip r:embed="rId2"/>
                <a:stretch>
                  <a:fillRect l="-25" t="-196" r="-12242" b="17"/>
                </a:stretch>
              </a:blipFill>
            </p:spPr>
            <p:txBody>
              <a:bodyPr/>
              <a:lstStyle/>
              <a:p>
                <a:r>
                  <a:rPr lang="zh-CN" altLang="en-US">
                    <a:noFill/>
                  </a:rPr>
                  <a:t> </a:t>
                </a:r>
              </a:p>
            </p:txBody>
          </p:sp>
        </mc:Fallback>
      </mc:AlternateContent>
      <p:cxnSp>
        <p:nvCxnSpPr>
          <p:cNvPr id="17" name="Straight Arrow Connector 16"/>
          <p:cNvCxnSpPr/>
          <p:nvPr/>
        </p:nvCxnSpPr>
        <p:spPr>
          <a:xfrm>
            <a:off x="3529814" y="3350683"/>
            <a:ext cx="57663" cy="16617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3631796" y="3965050"/>
                <a:ext cx="16985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𝑠</m:t>
                          </m:r>
                        </m:e>
                      </m:acc>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3631796" y="3965050"/>
                <a:ext cx="169855" cy="276999"/>
              </a:xfrm>
              <a:prstGeom prst="rect">
                <a:avLst/>
              </a:prstGeom>
              <a:blipFill rotWithShape="1">
                <a:blip r:embed="rId3"/>
                <a:stretch>
                  <a:fillRect l="-136" t="-40" r="-18000" b="-369"/>
                </a:stretch>
              </a:blipFill>
            </p:spPr>
            <p:txBody>
              <a:bodyPr/>
              <a:lstStyle/>
              <a:p>
                <a:r>
                  <a:rPr lang="zh-CN" altLang="en-US">
                    <a:noFill/>
                  </a:rPr>
                  <a:t> </a:t>
                </a:r>
              </a:p>
            </p:txBody>
          </p:sp>
        </mc:Fallback>
      </mc:AlternateContent>
      <p:sp>
        <p:nvSpPr>
          <p:cNvPr id="3" name="TextBox 2"/>
          <p:cNvSpPr txBox="1"/>
          <p:nvPr/>
        </p:nvSpPr>
        <p:spPr>
          <a:xfrm>
            <a:off x="4126880" y="764704"/>
            <a:ext cx="4590487" cy="369332"/>
          </a:xfrm>
          <a:prstGeom prst="rect">
            <a:avLst/>
          </a:prstGeom>
          <a:noFill/>
        </p:spPr>
        <p:txBody>
          <a:bodyPr wrap="none" rtlCol="0">
            <a:spAutoFit/>
          </a:bodyPr>
          <a:lstStyle/>
          <a:p>
            <a:r>
              <a:rPr lang="en-GB" dirty="0"/>
              <a:t>Weight (gravitational force) exerted on the ball:</a:t>
            </a:r>
            <a:endParaRPr lang="en-US" dirty="0"/>
          </a:p>
        </p:txBody>
      </p:sp>
      <mc:AlternateContent xmlns:mc="http://schemas.openxmlformats.org/markup-compatibility/2006">
        <mc:Choice xmlns:a14="http://schemas.microsoft.com/office/drawing/2010/main" Requires="a14">
          <p:sp>
            <p:nvSpPr>
              <p:cNvPr id="12" name="TextBox 11"/>
              <p:cNvSpPr txBox="1"/>
              <p:nvPr/>
            </p:nvSpPr>
            <p:spPr>
              <a:xfrm>
                <a:off x="5543421" y="1268760"/>
                <a:ext cx="87870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𝑤</m:t>
                          </m:r>
                        </m:e>
                      </m:acc>
                      <m:r>
                        <a:rPr lang="en-GB" b="0" i="1" smtClean="0">
                          <a:latin typeface="Cambria Math" panose="02040503050406030204" pitchFamily="18" charset="0"/>
                        </a:rPr>
                        <m:t>=</m:t>
                      </m:r>
                      <m:r>
                        <a:rPr lang="en-GB" b="0" i="1" smtClean="0">
                          <a:latin typeface="Cambria Math" panose="02040503050406030204" pitchFamily="18" charset="0"/>
                        </a:rPr>
                        <m:t>𝑚</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𝑔</m:t>
                          </m:r>
                        </m:e>
                      </m:acc>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5543421" y="1268760"/>
                <a:ext cx="878702" cy="276999"/>
              </a:xfrm>
              <a:prstGeom prst="rect">
                <a:avLst/>
              </a:prstGeom>
              <a:blipFill rotWithShape="1">
                <a:blip r:embed="rId4"/>
                <a:stretch>
                  <a:fillRect l="-58" t="-11" r="-2560" b="61"/>
                </a:stretch>
              </a:blipFill>
            </p:spPr>
            <p:txBody>
              <a:bodyPr/>
              <a:lstStyle/>
              <a:p>
                <a:r>
                  <a:rPr lang="zh-CN" altLang="en-US">
                    <a:noFill/>
                  </a:rPr>
                  <a:t> </a:t>
                </a:r>
              </a:p>
            </p:txBody>
          </p:sp>
        </mc:Fallback>
      </mc:AlternateContent>
      <p:cxnSp>
        <p:nvCxnSpPr>
          <p:cNvPr id="22" name="Straight Arrow Connector 21"/>
          <p:cNvCxnSpPr/>
          <p:nvPr/>
        </p:nvCxnSpPr>
        <p:spPr>
          <a:xfrm>
            <a:off x="2069722" y="5054142"/>
            <a:ext cx="0" cy="8951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Rectangle 23"/>
              <p:cNvSpPr/>
              <p:nvPr/>
            </p:nvSpPr>
            <p:spPr>
              <a:xfrm>
                <a:off x="2266060" y="5412165"/>
                <a:ext cx="1063368"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𝑤</m:t>
                          </m:r>
                        </m:e>
                      </m:acc>
                      <m:r>
                        <a:rPr lang="en-GB" b="0" i="1" smtClean="0">
                          <a:latin typeface="Cambria Math" panose="02040503050406030204" pitchFamily="18" charset="0"/>
                        </a:rPr>
                        <m:t>=</m:t>
                      </m:r>
                      <m:r>
                        <a:rPr lang="en-GB" b="0" i="1" smtClean="0">
                          <a:latin typeface="Cambria Math" panose="02040503050406030204" pitchFamily="18" charset="0"/>
                        </a:rPr>
                        <m:t>𝑚</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𝑔</m:t>
                          </m:r>
                        </m:e>
                      </m:acc>
                    </m:oMath>
                  </m:oMathPara>
                </a14:m>
                <a:endParaRPr lang="en-US" dirty="0"/>
              </a:p>
            </p:txBody>
          </p:sp>
        </mc:Choice>
        <mc:Fallback>
          <p:sp>
            <p:nvSpPr>
              <p:cNvPr id="24" name="Rectangle 23"/>
              <p:cNvSpPr>
                <a:spLocks noRot="1" noChangeAspect="1" noMove="1" noResize="1" noEditPoints="1" noAdjustHandles="1" noChangeArrowheads="1" noChangeShapeType="1" noTextEdit="1"/>
              </p:cNvSpPr>
              <p:nvPr/>
            </p:nvSpPr>
            <p:spPr>
              <a:xfrm>
                <a:off x="2266060" y="5412165"/>
                <a:ext cx="1063368" cy="369332"/>
              </a:xfrm>
              <a:prstGeom prst="rect">
                <a:avLst/>
              </a:prstGeom>
              <a:blipFill rotWithShape="1">
                <a:blip r:embed="rId5"/>
                <a:stretch>
                  <a:fillRect l="-36" t="-16" r="12" b="124"/>
                </a:stretch>
              </a:blipFill>
            </p:spPr>
            <p:txBody>
              <a:bodyPr/>
              <a:lstStyle/>
              <a:p>
                <a:r>
                  <a:rPr lang="zh-CN" altLang="en-US">
                    <a:noFill/>
                  </a:rPr>
                  <a:t> </a:t>
                </a:r>
              </a:p>
            </p:txBody>
          </p:sp>
        </mc:Fallback>
      </mc:AlternateContent>
      <p:cxnSp>
        <p:nvCxnSpPr>
          <p:cNvPr id="28" name="Straight Connector 27"/>
          <p:cNvCxnSpPr/>
          <p:nvPr/>
        </p:nvCxnSpPr>
        <p:spPr>
          <a:xfrm>
            <a:off x="1187624" y="6195237"/>
            <a:ext cx="27979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p:cNvSpPr txBox="1"/>
              <p:nvPr/>
            </p:nvSpPr>
            <p:spPr>
              <a:xfrm>
                <a:off x="4134996" y="6021288"/>
                <a:ext cx="62113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4134996" y="6021288"/>
                <a:ext cx="621132" cy="276999"/>
              </a:xfrm>
              <a:prstGeom prst="rect">
                <a:avLst/>
              </a:prstGeom>
              <a:blipFill rotWithShape="1">
                <a:blip r:embed="rId6"/>
                <a:stretch>
                  <a:fillRect l="-82" t="-79" r="-4502" b="129"/>
                </a:stretch>
              </a:blipFill>
            </p:spPr>
            <p:txBody>
              <a:bodyPr/>
              <a:lstStyle/>
              <a:p>
                <a:r>
                  <a:rPr lang="zh-CN" altLang="en-US">
                    <a:noFill/>
                  </a:rPr>
                  <a:t> </a:t>
                </a:r>
              </a:p>
            </p:txBody>
          </p:sp>
        </mc:Fallback>
      </mc:AlternateContent>
      <p:cxnSp>
        <p:nvCxnSpPr>
          <p:cNvPr id="30" name="Straight Arrow Connector 29"/>
          <p:cNvCxnSpPr/>
          <p:nvPr/>
        </p:nvCxnSpPr>
        <p:spPr>
          <a:xfrm flipV="1">
            <a:off x="1692842" y="1578706"/>
            <a:ext cx="0" cy="4658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p:cNvSpPr txBox="1"/>
              <p:nvPr/>
            </p:nvSpPr>
            <p:spPr>
              <a:xfrm>
                <a:off x="1619672" y="1274780"/>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1619672" y="1274780"/>
                <a:ext cx="191526" cy="276999"/>
              </a:xfrm>
              <a:prstGeom prst="rect">
                <a:avLst/>
              </a:prstGeom>
              <a:blipFill rotWithShape="1">
                <a:blip r:embed="rId7"/>
                <a:stretch>
                  <a:fillRect l="-220" t="-121" r="-16153" b="171"/>
                </a:stretch>
              </a:blipFill>
            </p:spPr>
            <p:txBody>
              <a:bodyPr/>
              <a:lstStyle/>
              <a:p>
                <a:r>
                  <a:rPr lang="zh-CN" altLang="en-US">
                    <a:noFill/>
                  </a:rPr>
                  <a:t> </a:t>
                </a:r>
              </a:p>
            </p:txBody>
          </p:sp>
        </mc:Fallback>
      </mc:AlternateContent>
      <p:sp>
        <p:nvSpPr>
          <p:cNvPr id="6" name="Rectangle 5"/>
          <p:cNvSpPr/>
          <p:nvPr/>
        </p:nvSpPr>
        <p:spPr>
          <a:xfrm>
            <a:off x="-2916832" y="620688"/>
            <a:ext cx="2916832" cy="4881023"/>
          </a:xfrm>
          <a:prstGeom prst="rect">
            <a:avLst/>
          </a:prstGeom>
          <a:solidFill>
            <a:schemeClr val="accent3">
              <a:lumMod val="95000"/>
            </a:schemeClr>
          </a:solidFill>
          <a:ln>
            <a:solidFill>
              <a:schemeClr val="accent3">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2" name="TextBox 31"/>
              <p:cNvSpPr txBox="1"/>
              <p:nvPr/>
            </p:nvSpPr>
            <p:spPr>
              <a:xfrm>
                <a:off x="3985592" y="3115442"/>
                <a:ext cx="2825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1</m:t>
                          </m:r>
                        </m:sub>
                      </m:sSub>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3985592" y="3115442"/>
                <a:ext cx="282577" cy="276999"/>
              </a:xfrm>
              <a:prstGeom prst="rect">
                <a:avLst/>
              </a:prstGeom>
              <a:blipFill rotWithShape="1">
                <a:blip r:embed="rId8"/>
                <a:stretch>
                  <a:fillRect l="-117" t="-48" r="-13365" b="98"/>
                </a:stretch>
              </a:blipFill>
            </p:spPr>
            <p:txBody>
              <a:bodyPr/>
              <a:lstStyle/>
              <a:p>
                <a:r>
                  <a:rPr lang="zh-CN" altLang="en-US">
                    <a:noFill/>
                  </a:rPr>
                  <a:t> </a:t>
                </a:r>
              </a:p>
            </p:txBody>
          </p:sp>
        </mc:Fallback>
      </mc:AlternateContent>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143000"/>
          </a:xfrm>
        </p:spPr>
        <p:txBody>
          <a:bodyPr/>
          <a:lstStyle/>
          <a:p>
            <a:r>
              <a:rPr lang="en-GB" dirty="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dirty="0"/>
          </a:p>
        </p:txBody>
      </p:sp>
      <p:pic>
        <p:nvPicPr>
          <p:cNvPr id="5" name="Picture 4"/>
          <p:cNvPicPr>
            <a:picLocks noChangeAspect="1"/>
          </p:cNvPicPr>
          <p:nvPr/>
        </p:nvPicPr>
        <p:blipFill>
          <a:blip r:embed="rId1"/>
          <a:stretch>
            <a:fillRect/>
          </a:stretch>
        </p:blipFill>
        <p:spPr>
          <a:xfrm>
            <a:off x="-2769034" y="983386"/>
            <a:ext cx="6447606" cy="4442558"/>
          </a:xfrm>
          <a:prstGeom prst="rect">
            <a:avLst/>
          </a:prstGeom>
        </p:spPr>
      </p:pic>
      <p:cxnSp>
        <p:nvCxnSpPr>
          <p:cNvPr id="7" name="Straight Connector 6"/>
          <p:cNvCxnSpPr/>
          <p:nvPr/>
        </p:nvCxnSpPr>
        <p:spPr>
          <a:xfrm>
            <a:off x="1321296" y="3253942"/>
            <a:ext cx="266429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87624" y="5054142"/>
            <a:ext cx="266429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907704" y="4910126"/>
            <a:ext cx="324036"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 name="TextBox 9"/>
              <p:cNvSpPr txBox="1"/>
              <p:nvPr/>
            </p:nvSpPr>
            <p:spPr>
              <a:xfrm>
                <a:off x="3985592" y="3115442"/>
                <a:ext cx="2825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1</m:t>
                          </m:r>
                        </m:sub>
                      </m:sSub>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3985592" y="3115442"/>
                <a:ext cx="282577" cy="276999"/>
              </a:xfrm>
              <a:prstGeom prst="rect">
                <a:avLst/>
              </a:prstGeom>
              <a:blipFill rotWithShape="1">
                <a:blip r:embed="rId2"/>
                <a:stretch>
                  <a:fillRect l="-117" t="-48" r="-13365" b="9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3991047" y="4921159"/>
                <a:ext cx="28789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2</m:t>
                          </m:r>
                        </m:sub>
                      </m:sSub>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3991047" y="4921159"/>
                <a:ext cx="287899" cy="276999"/>
              </a:xfrm>
              <a:prstGeom prst="rect">
                <a:avLst/>
              </a:prstGeom>
              <a:blipFill rotWithShape="1">
                <a:blip r:embed="rId3"/>
                <a:stretch>
                  <a:fillRect l="-25" t="-196" r="-12242" b="17"/>
                </a:stretch>
              </a:blipFill>
            </p:spPr>
            <p:txBody>
              <a:bodyPr/>
              <a:lstStyle/>
              <a:p>
                <a:r>
                  <a:rPr lang="zh-CN" altLang="en-US">
                    <a:noFill/>
                  </a:rPr>
                  <a:t> </a:t>
                </a:r>
              </a:p>
            </p:txBody>
          </p:sp>
        </mc:Fallback>
      </mc:AlternateContent>
      <p:cxnSp>
        <p:nvCxnSpPr>
          <p:cNvPr id="17" name="Straight Arrow Connector 16"/>
          <p:cNvCxnSpPr/>
          <p:nvPr/>
        </p:nvCxnSpPr>
        <p:spPr>
          <a:xfrm>
            <a:off x="3529814" y="3350683"/>
            <a:ext cx="57663" cy="16617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3631796" y="3965050"/>
                <a:ext cx="16985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𝑠</m:t>
                          </m:r>
                        </m:e>
                      </m:acc>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3631796" y="3965050"/>
                <a:ext cx="169855" cy="276999"/>
              </a:xfrm>
              <a:prstGeom prst="rect">
                <a:avLst/>
              </a:prstGeom>
              <a:blipFill rotWithShape="1">
                <a:blip r:embed="rId4"/>
                <a:stretch>
                  <a:fillRect l="-136" t="-40" r="-18000" b="-369"/>
                </a:stretch>
              </a:blipFill>
            </p:spPr>
            <p:txBody>
              <a:bodyPr/>
              <a:lstStyle/>
              <a:p>
                <a:r>
                  <a:rPr lang="zh-CN" altLang="en-US">
                    <a:noFill/>
                  </a:rPr>
                  <a:t> </a:t>
                </a:r>
              </a:p>
            </p:txBody>
          </p:sp>
        </mc:Fallback>
      </mc:AlternateContent>
      <p:sp>
        <p:nvSpPr>
          <p:cNvPr id="3" name="TextBox 2"/>
          <p:cNvSpPr txBox="1"/>
          <p:nvPr/>
        </p:nvSpPr>
        <p:spPr>
          <a:xfrm>
            <a:off x="4126880" y="764704"/>
            <a:ext cx="4590487" cy="369332"/>
          </a:xfrm>
          <a:prstGeom prst="rect">
            <a:avLst/>
          </a:prstGeom>
          <a:noFill/>
        </p:spPr>
        <p:txBody>
          <a:bodyPr wrap="none" rtlCol="0">
            <a:spAutoFit/>
          </a:bodyPr>
          <a:lstStyle/>
          <a:p>
            <a:r>
              <a:rPr lang="en-GB" dirty="0"/>
              <a:t>Weight (gravitational force) exerted on the ball:</a:t>
            </a:r>
            <a:endParaRPr lang="en-US" dirty="0"/>
          </a:p>
        </p:txBody>
      </p:sp>
      <mc:AlternateContent xmlns:mc="http://schemas.openxmlformats.org/markup-compatibility/2006">
        <mc:Choice xmlns:a14="http://schemas.microsoft.com/office/drawing/2010/main" Requires="a14">
          <p:sp>
            <p:nvSpPr>
              <p:cNvPr id="12" name="TextBox 11"/>
              <p:cNvSpPr txBox="1"/>
              <p:nvPr/>
            </p:nvSpPr>
            <p:spPr>
              <a:xfrm>
                <a:off x="5543421" y="1268760"/>
                <a:ext cx="87870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𝑤</m:t>
                          </m:r>
                        </m:e>
                      </m:acc>
                      <m:r>
                        <a:rPr lang="en-GB" b="0" i="1" smtClean="0">
                          <a:latin typeface="Cambria Math" panose="02040503050406030204" pitchFamily="18" charset="0"/>
                        </a:rPr>
                        <m:t>=</m:t>
                      </m:r>
                      <m:r>
                        <a:rPr lang="en-GB" b="0" i="1" smtClean="0">
                          <a:latin typeface="Cambria Math" panose="02040503050406030204" pitchFamily="18" charset="0"/>
                        </a:rPr>
                        <m:t>𝑚</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𝑔</m:t>
                          </m:r>
                        </m:e>
                      </m:acc>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5543421" y="1268760"/>
                <a:ext cx="878702" cy="276999"/>
              </a:xfrm>
              <a:prstGeom prst="rect">
                <a:avLst/>
              </a:prstGeom>
              <a:blipFill rotWithShape="1">
                <a:blip r:embed="rId5"/>
                <a:stretch>
                  <a:fillRect l="-58" t="-11" r="-2560" b="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4400736" y="1953390"/>
                <a:ext cx="23128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𝑑𝑊</m:t>
                      </m:r>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𝑤</m:t>
                          </m:r>
                        </m:e>
                      </m:acc>
                      <m:r>
                        <a:rPr lang="en-GB" b="0" i="1" smtClean="0">
                          <a:latin typeface="Cambria Math" panose="02040503050406030204" pitchFamily="18" charset="0"/>
                        </a:rPr>
                        <m:t>.</m:t>
                      </m:r>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𝑠</m:t>
                          </m:r>
                        </m:e>
                      </m:acc>
                      <m:r>
                        <a:rPr lang="en-GB" b="0" i="1" smtClean="0">
                          <a:latin typeface="Cambria Math" panose="02040503050406030204" pitchFamily="18" charset="0"/>
                        </a:rPr>
                        <m:t>=−</m:t>
                      </m:r>
                      <m:r>
                        <a:rPr lang="en-GB" b="0" i="1" smtClean="0">
                          <a:latin typeface="Cambria Math" panose="02040503050406030204" pitchFamily="18" charset="0"/>
                        </a:rPr>
                        <m:t>𝑚𝑔𝑑𝑦</m:t>
                      </m:r>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4400736" y="1953390"/>
                <a:ext cx="2312877" cy="276999"/>
              </a:xfrm>
              <a:prstGeom prst="rect">
                <a:avLst/>
              </a:prstGeom>
              <a:blipFill rotWithShape="1">
                <a:blip r:embed="rId6"/>
                <a:stretch>
                  <a:fillRect l="-8" t="-47" r="-38" b="97"/>
                </a:stretch>
              </a:blipFill>
            </p:spPr>
            <p:txBody>
              <a:bodyPr/>
              <a:lstStyle/>
              <a:p>
                <a:r>
                  <a:rPr lang="zh-CN" altLang="en-US">
                    <a:noFill/>
                  </a:rPr>
                  <a:t> </a:t>
                </a:r>
              </a:p>
            </p:txBody>
          </p:sp>
        </mc:Fallback>
      </mc:AlternateContent>
      <p:sp>
        <p:nvSpPr>
          <p:cNvPr id="18" name="TextBox 17"/>
          <p:cNvSpPr txBox="1"/>
          <p:nvPr/>
        </p:nvSpPr>
        <p:spPr>
          <a:xfrm>
            <a:off x="4134996" y="1572728"/>
            <a:ext cx="3833101" cy="369332"/>
          </a:xfrm>
          <a:prstGeom prst="rect">
            <a:avLst/>
          </a:prstGeom>
          <a:noFill/>
        </p:spPr>
        <p:txBody>
          <a:bodyPr wrap="none" rtlCol="0">
            <a:spAutoFit/>
          </a:bodyPr>
          <a:lstStyle/>
          <a:p>
            <a:r>
              <a:rPr lang="en-GB" dirty="0"/>
              <a:t>Infinitesimal work done by the weight  </a:t>
            </a:r>
            <a:endParaRPr lang="en-US" dirty="0"/>
          </a:p>
        </p:txBody>
      </p:sp>
      <p:sp>
        <p:nvSpPr>
          <p:cNvPr id="19" name="Down Arrow 18"/>
          <p:cNvSpPr/>
          <p:nvPr/>
        </p:nvSpPr>
        <p:spPr>
          <a:xfrm>
            <a:off x="5585240" y="2351854"/>
            <a:ext cx="397532" cy="9297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a:off x="2069722" y="5054142"/>
            <a:ext cx="0" cy="8951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Rectangle 23"/>
              <p:cNvSpPr/>
              <p:nvPr/>
            </p:nvSpPr>
            <p:spPr>
              <a:xfrm>
                <a:off x="2266060" y="5412165"/>
                <a:ext cx="1063368"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𝑤</m:t>
                          </m:r>
                        </m:e>
                      </m:acc>
                      <m:r>
                        <a:rPr lang="en-GB" b="0" i="1" smtClean="0">
                          <a:latin typeface="Cambria Math" panose="02040503050406030204" pitchFamily="18" charset="0"/>
                        </a:rPr>
                        <m:t>=</m:t>
                      </m:r>
                      <m:r>
                        <a:rPr lang="en-GB" b="0" i="1" smtClean="0">
                          <a:latin typeface="Cambria Math" panose="02040503050406030204" pitchFamily="18" charset="0"/>
                        </a:rPr>
                        <m:t>𝑚</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𝑔</m:t>
                          </m:r>
                        </m:e>
                      </m:acc>
                    </m:oMath>
                  </m:oMathPara>
                </a14:m>
                <a:endParaRPr lang="en-US" dirty="0"/>
              </a:p>
            </p:txBody>
          </p:sp>
        </mc:Choice>
        <mc:Fallback>
          <p:sp>
            <p:nvSpPr>
              <p:cNvPr id="24" name="Rectangle 23"/>
              <p:cNvSpPr>
                <a:spLocks noRot="1" noChangeAspect="1" noMove="1" noResize="1" noEditPoints="1" noAdjustHandles="1" noChangeArrowheads="1" noChangeShapeType="1" noTextEdit="1"/>
              </p:cNvSpPr>
              <p:nvPr/>
            </p:nvSpPr>
            <p:spPr>
              <a:xfrm>
                <a:off x="2266060" y="5412165"/>
                <a:ext cx="1063368" cy="369332"/>
              </a:xfrm>
              <a:prstGeom prst="rect">
                <a:avLst/>
              </a:prstGeom>
              <a:blipFill rotWithShape="1">
                <a:blip r:embed="rId7"/>
                <a:stretch>
                  <a:fillRect l="-36" t="-16" r="12" b="1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6228185" y="2351854"/>
                <a:ext cx="2638004" cy="923330"/>
              </a:xfrm>
              <a:prstGeom prst="rect">
                <a:avLst/>
              </a:prstGeom>
              <a:noFill/>
            </p:spPr>
            <p:txBody>
              <a:bodyPr wrap="square" rtlCol="0">
                <a:spAutoFit/>
              </a:bodyPr>
              <a:lstStyle/>
              <a:p>
                <a:r>
                  <a:rPr lang="en-GB" dirty="0"/>
                  <a:t>(take care </a:t>
                </a:r>
                <a14:m>
                  <m:oMath xmlns:m="http://schemas.openxmlformats.org/officeDocument/2006/math">
                    <m:r>
                      <a:rPr lang="en-GB" b="0" i="1" smtClean="0">
                        <a:latin typeface="Cambria Math" panose="02040503050406030204" pitchFamily="18" charset="0"/>
                      </a:rPr>
                      <m:t>𝑑𝑠</m:t>
                    </m:r>
                    <m:r>
                      <a:rPr lang="en-GB" b="0" i="1" smtClean="0">
                        <a:latin typeface="Cambria Math" panose="02040503050406030204" pitchFamily="18" charset="0"/>
                      </a:rPr>
                      <m:t>=−</m:t>
                    </m:r>
                    <m:r>
                      <a:rPr lang="en-GB" b="0" i="1" smtClean="0">
                        <a:latin typeface="Cambria Math" panose="02040503050406030204" pitchFamily="18" charset="0"/>
                      </a:rPr>
                      <m:t>𝑑𝑦</m:t>
                    </m:r>
                  </m:oMath>
                </a14:m>
                <a:r>
                  <a:rPr lang="en-GB" dirty="0"/>
                  <a:t>, the displacement is downward)</a:t>
                </a:r>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6228185" y="2351854"/>
                <a:ext cx="2638004" cy="923330"/>
              </a:xfrm>
              <a:prstGeom prst="rect">
                <a:avLst/>
              </a:prstGeom>
              <a:blipFill rotWithShape="1">
                <a:blip r:embed="rId8"/>
                <a:stretch>
                  <a:fillRect l="-4" t="-49" r="12" b="53"/>
                </a:stretch>
              </a:blipFill>
            </p:spPr>
            <p:txBody>
              <a:bodyPr/>
              <a:lstStyle/>
              <a:p>
                <a:r>
                  <a:rPr lang="zh-CN" altLang="en-US">
                    <a:noFill/>
                  </a:rPr>
                  <a:t> </a:t>
                </a:r>
              </a:p>
            </p:txBody>
          </p:sp>
        </mc:Fallback>
      </mc:AlternateContent>
      <p:cxnSp>
        <p:nvCxnSpPr>
          <p:cNvPr id="28" name="Straight Connector 27"/>
          <p:cNvCxnSpPr/>
          <p:nvPr/>
        </p:nvCxnSpPr>
        <p:spPr>
          <a:xfrm>
            <a:off x="1187624" y="6195237"/>
            <a:ext cx="27979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p:cNvSpPr txBox="1"/>
              <p:nvPr/>
            </p:nvSpPr>
            <p:spPr>
              <a:xfrm>
                <a:off x="4134996" y="6021288"/>
                <a:ext cx="62113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4134996" y="6021288"/>
                <a:ext cx="621132" cy="276999"/>
              </a:xfrm>
              <a:prstGeom prst="rect">
                <a:avLst/>
              </a:prstGeom>
              <a:blipFill rotWithShape="1">
                <a:blip r:embed="rId9"/>
                <a:stretch>
                  <a:fillRect l="-82" t="-79" r="-4502" b="129"/>
                </a:stretch>
              </a:blipFill>
            </p:spPr>
            <p:txBody>
              <a:bodyPr/>
              <a:lstStyle/>
              <a:p>
                <a:r>
                  <a:rPr lang="zh-CN" altLang="en-US">
                    <a:noFill/>
                  </a:rPr>
                  <a:t> </a:t>
                </a:r>
              </a:p>
            </p:txBody>
          </p:sp>
        </mc:Fallback>
      </mc:AlternateContent>
      <p:cxnSp>
        <p:nvCxnSpPr>
          <p:cNvPr id="30" name="Straight Arrow Connector 29"/>
          <p:cNvCxnSpPr/>
          <p:nvPr/>
        </p:nvCxnSpPr>
        <p:spPr>
          <a:xfrm flipV="1">
            <a:off x="1692842" y="1578706"/>
            <a:ext cx="0" cy="4658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p:cNvSpPr txBox="1"/>
              <p:nvPr/>
            </p:nvSpPr>
            <p:spPr>
              <a:xfrm>
                <a:off x="1619672" y="1274780"/>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1619672" y="1274780"/>
                <a:ext cx="191526" cy="276999"/>
              </a:xfrm>
              <a:prstGeom prst="rect">
                <a:avLst/>
              </a:prstGeom>
              <a:blipFill rotWithShape="1">
                <a:blip r:embed="rId10"/>
                <a:stretch>
                  <a:fillRect l="-220" t="-121" r="-16153" b="171"/>
                </a:stretch>
              </a:blipFill>
            </p:spPr>
            <p:txBody>
              <a:bodyPr/>
              <a:lstStyle/>
              <a:p>
                <a:r>
                  <a:rPr lang="zh-CN" altLang="en-US">
                    <a:noFill/>
                  </a:rPr>
                  <a:t> </a:t>
                </a:r>
              </a:p>
            </p:txBody>
          </p:sp>
        </mc:Fallback>
      </mc:AlternateContent>
      <p:sp>
        <p:nvSpPr>
          <p:cNvPr id="6" name="Rectangle 5"/>
          <p:cNvSpPr/>
          <p:nvPr/>
        </p:nvSpPr>
        <p:spPr>
          <a:xfrm>
            <a:off x="-2916832" y="620688"/>
            <a:ext cx="2916832" cy="4881023"/>
          </a:xfrm>
          <a:prstGeom prst="rect">
            <a:avLst/>
          </a:prstGeom>
          <a:solidFill>
            <a:schemeClr val="accent3">
              <a:lumMod val="95000"/>
            </a:schemeClr>
          </a:solidFill>
          <a:ln>
            <a:solidFill>
              <a:schemeClr val="accent3">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143000"/>
          </a:xfrm>
        </p:spPr>
        <p:txBody>
          <a:bodyPr/>
          <a:lstStyle/>
          <a:p>
            <a:r>
              <a:rPr lang="en-GB" dirty="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dirty="0"/>
          </a:p>
        </p:txBody>
      </p:sp>
      <p:pic>
        <p:nvPicPr>
          <p:cNvPr id="5" name="Picture 4"/>
          <p:cNvPicPr>
            <a:picLocks noChangeAspect="1"/>
          </p:cNvPicPr>
          <p:nvPr/>
        </p:nvPicPr>
        <p:blipFill>
          <a:blip r:embed="rId1"/>
          <a:stretch>
            <a:fillRect/>
          </a:stretch>
        </p:blipFill>
        <p:spPr>
          <a:xfrm>
            <a:off x="-2769034" y="983386"/>
            <a:ext cx="6447606" cy="4442558"/>
          </a:xfrm>
          <a:prstGeom prst="rect">
            <a:avLst/>
          </a:prstGeom>
        </p:spPr>
      </p:pic>
      <p:cxnSp>
        <p:nvCxnSpPr>
          <p:cNvPr id="7" name="Straight Connector 6"/>
          <p:cNvCxnSpPr/>
          <p:nvPr/>
        </p:nvCxnSpPr>
        <p:spPr>
          <a:xfrm>
            <a:off x="1321296" y="3253942"/>
            <a:ext cx="266429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87624" y="5054142"/>
            <a:ext cx="266429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907704" y="4910126"/>
            <a:ext cx="324036"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 name="TextBox 9"/>
              <p:cNvSpPr txBox="1"/>
              <p:nvPr/>
            </p:nvSpPr>
            <p:spPr>
              <a:xfrm>
                <a:off x="3985592" y="3115442"/>
                <a:ext cx="2825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1</m:t>
                          </m:r>
                        </m:sub>
                      </m:sSub>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3985592" y="3115442"/>
                <a:ext cx="282577" cy="276999"/>
              </a:xfrm>
              <a:prstGeom prst="rect">
                <a:avLst/>
              </a:prstGeom>
              <a:blipFill rotWithShape="1">
                <a:blip r:embed="rId2"/>
                <a:stretch>
                  <a:fillRect l="-117" t="-48" r="-13365" b="9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3991047" y="4921159"/>
                <a:ext cx="28789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2</m:t>
                          </m:r>
                        </m:sub>
                      </m:sSub>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3991047" y="4921159"/>
                <a:ext cx="287899" cy="276999"/>
              </a:xfrm>
              <a:prstGeom prst="rect">
                <a:avLst/>
              </a:prstGeom>
              <a:blipFill rotWithShape="1">
                <a:blip r:embed="rId3"/>
                <a:stretch>
                  <a:fillRect l="-25" t="-196" r="-12242" b="17"/>
                </a:stretch>
              </a:blipFill>
            </p:spPr>
            <p:txBody>
              <a:bodyPr/>
              <a:lstStyle/>
              <a:p>
                <a:r>
                  <a:rPr lang="zh-CN" altLang="en-US">
                    <a:noFill/>
                  </a:rPr>
                  <a:t> </a:t>
                </a:r>
              </a:p>
            </p:txBody>
          </p:sp>
        </mc:Fallback>
      </mc:AlternateContent>
      <p:cxnSp>
        <p:nvCxnSpPr>
          <p:cNvPr id="17" name="Straight Arrow Connector 16"/>
          <p:cNvCxnSpPr/>
          <p:nvPr/>
        </p:nvCxnSpPr>
        <p:spPr>
          <a:xfrm>
            <a:off x="3529814" y="3350683"/>
            <a:ext cx="57663" cy="16617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3631796" y="3965050"/>
                <a:ext cx="16985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𝑠</m:t>
                          </m:r>
                        </m:e>
                      </m:acc>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3631796" y="3965050"/>
                <a:ext cx="169855" cy="276999"/>
              </a:xfrm>
              <a:prstGeom prst="rect">
                <a:avLst/>
              </a:prstGeom>
              <a:blipFill rotWithShape="1">
                <a:blip r:embed="rId4"/>
                <a:stretch>
                  <a:fillRect l="-136" t="-40" r="-18000" b="-369"/>
                </a:stretch>
              </a:blipFill>
            </p:spPr>
            <p:txBody>
              <a:bodyPr/>
              <a:lstStyle/>
              <a:p>
                <a:r>
                  <a:rPr lang="zh-CN" altLang="en-US">
                    <a:noFill/>
                  </a:rPr>
                  <a:t> </a:t>
                </a:r>
              </a:p>
            </p:txBody>
          </p:sp>
        </mc:Fallback>
      </mc:AlternateContent>
      <p:sp>
        <p:nvSpPr>
          <p:cNvPr id="3" name="TextBox 2"/>
          <p:cNvSpPr txBox="1"/>
          <p:nvPr/>
        </p:nvSpPr>
        <p:spPr>
          <a:xfrm>
            <a:off x="4126880" y="764704"/>
            <a:ext cx="4590487" cy="369332"/>
          </a:xfrm>
          <a:prstGeom prst="rect">
            <a:avLst/>
          </a:prstGeom>
          <a:noFill/>
        </p:spPr>
        <p:txBody>
          <a:bodyPr wrap="none" rtlCol="0">
            <a:spAutoFit/>
          </a:bodyPr>
          <a:lstStyle/>
          <a:p>
            <a:r>
              <a:rPr lang="en-GB" dirty="0"/>
              <a:t>Weight (gravitational force) exerted on the ball:</a:t>
            </a:r>
            <a:endParaRPr lang="en-US" dirty="0"/>
          </a:p>
        </p:txBody>
      </p:sp>
      <mc:AlternateContent xmlns:mc="http://schemas.openxmlformats.org/markup-compatibility/2006">
        <mc:Choice xmlns:a14="http://schemas.microsoft.com/office/drawing/2010/main" Requires="a14">
          <p:sp>
            <p:nvSpPr>
              <p:cNvPr id="12" name="TextBox 11"/>
              <p:cNvSpPr txBox="1"/>
              <p:nvPr/>
            </p:nvSpPr>
            <p:spPr>
              <a:xfrm>
                <a:off x="5543421" y="1268760"/>
                <a:ext cx="87870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𝑤</m:t>
                          </m:r>
                        </m:e>
                      </m:acc>
                      <m:r>
                        <a:rPr lang="en-GB" b="0" i="1" smtClean="0">
                          <a:latin typeface="Cambria Math" panose="02040503050406030204" pitchFamily="18" charset="0"/>
                        </a:rPr>
                        <m:t>=</m:t>
                      </m:r>
                      <m:r>
                        <a:rPr lang="en-GB" b="0" i="1" smtClean="0">
                          <a:latin typeface="Cambria Math" panose="02040503050406030204" pitchFamily="18" charset="0"/>
                        </a:rPr>
                        <m:t>𝑚</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𝑔</m:t>
                          </m:r>
                        </m:e>
                      </m:acc>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5543421" y="1268760"/>
                <a:ext cx="878702" cy="276999"/>
              </a:xfrm>
              <a:prstGeom prst="rect">
                <a:avLst/>
              </a:prstGeom>
              <a:blipFill rotWithShape="1">
                <a:blip r:embed="rId5"/>
                <a:stretch>
                  <a:fillRect l="-58" t="-11" r="-2560" b="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4400736" y="1953390"/>
                <a:ext cx="23128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𝑑𝑊</m:t>
                      </m:r>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𝑤</m:t>
                          </m:r>
                        </m:e>
                      </m:acc>
                      <m:r>
                        <a:rPr lang="en-GB" b="0" i="1" smtClean="0">
                          <a:latin typeface="Cambria Math" panose="02040503050406030204" pitchFamily="18" charset="0"/>
                        </a:rPr>
                        <m:t>.</m:t>
                      </m:r>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𝑠</m:t>
                          </m:r>
                        </m:e>
                      </m:acc>
                      <m:r>
                        <a:rPr lang="en-GB" b="0" i="1" smtClean="0">
                          <a:latin typeface="Cambria Math" panose="02040503050406030204" pitchFamily="18" charset="0"/>
                        </a:rPr>
                        <m:t>=−</m:t>
                      </m:r>
                      <m:r>
                        <a:rPr lang="en-GB" b="0" i="1" smtClean="0">
                          <a:latin typeface="Cambria Math" panose="02040503050406030204" pitchFamily="18" charset="0"/>
                        </a:rPr>
                        <m:t>𝑚𝑔𝑑𝑦</m:t>
                      </m:r>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4400736" y="1953390"/>
                <a:ext cx="2312877" cy="276999"/>
              </a:xfrm>
              <a:prstGeom prst="rect">
                <a:avLst/>
              </a:prstGeom>
              <a:blipFill rotWithShape="1">
                <a:blip r:embed="rId6"/>
                <a:stretch>
                  <a:fillRect l="-8" t="-47" r="-38" b="97"/>
                </a:stretch>
              </a:blipFill>
            </p:spPr>
            <p:txBody>
              <a:bodyPr/>
              <a:lstStyle/>
              <a:p>
                <a:r>
                  <a:rPr lang="zh-CN" altLang="en-US">
                    <a:noFill/>
                  </a:rPr>
                  <a:t> </a:t>
                </a:r>
              </a:p>
            </p:txBody>
          </p:sp>
        </mc:Fallback>
      </mc:AlternateContent>
      <p:sp>
        <p:nvSpPr>
          <p:cNvPr id="18" name="TextBox 17"/>
          <p:cNvSpPr txBox="1"/>
          <p:nvPr/>
        </p:nvSpPr>
        <p:spPr>
          <a:xfrm>
            <a:off x="4134996" y="1572728"/>
            <a:ext cx="3833101" cy="369332"/>
          </a:xfrm>
          <a:prstGeom prst="rect">
            <a:avLst/>
          </a:prstGeom>
          <a:noFill/>
        </p:spPr>
        <p:txBody>
          <a:bodyPr wrap="none" rtlCol="0">
            <a:spAutoFit/>
          </a:bodyPr>
          <a:lstStyle/>
          <a:p>
            <a:r>
              <a:rPr lang="en-GB" dirty="0"/>
              <a:t>Infinitesimal work done by the weight  </a:t>
            </a:r>
            <a:endParaRPr lang="en-US" dirty="0"/>
          </a:p>
        </p:txBody>
      </p:sp>
      <p:sp>
        <p:nvSpPr>
          <p:cNvPr id="19" name="Down Arrow 18"/>
          <p:cNvSpPr/>
          <p:nvPr/>
        </p:nvSpPr>
        <p:spPr>
          <a:xfrm>
            <a:off x="5585240" y="2351854"/>
            <a:ext cx="397532" cy="9297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a:off x="2069722" y="5054142"/>
            <a:ext cx="0" cy="8951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Rectangle 23"/>
              <p:cNvSpPr/>
              <p:nvPr/>
            </p:nvSpPr>
            <p:spPr>
              <a:xfrm>
                <a:off x="2266060" y="5412165"/>
                <a:ext cx="1063368"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𝑤</m:t>
                          </m:r>
                        </m:e>
                      </m:acc>
                      <m:r>
                        <a:rPr lang="en-GB" b="0" i="1" smtClean="0">
                          <a:latin typeface="Cambria Math" panose="02040503050406030204" pitchFamily="18" charset="0"/>
                        </a:rPr>
                        <m:t>=</m:t>
                      </m:r>
                      <m:r>
                        <a:rPr lang="en-GB" b="0" i="1" smtClean="0">
                          <a:latin typeface="Cambria Math" panose="02040503050406030204" pitchFamily="18" charset="0"/>
                        </a:rPr>
                        <m:t>𝑚</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𝑔</m:t>
                          </m:r>
                        </m:e>
                      </m:acc>
                    </m:oMath>
                  </m:oMathPara>
                </a14:m>
                <a:endParaRPr lang="en-US" dirty="0"/>
              </a:p>
            </p:txBody>
          </p:sp>
        </mc:Choice>
        <mc:Fallback>
          <p:sp>
            <p:nvSpPr>
              <p:cNvPr id="24" name="Rectangle 23"/>
              <p:cNvSpPr>
                <a:spLocks noRot="1" noChangeAspect="1" noMove="1" noResize="1" noEditPoints="1" noAdjustHandles="1" noChangeArrowheads="1" noChangeShapeType="1" noTextEdit="1"/>
              </p:cNvSpPr>
              <p:nvPr/>
            </p:nvSpPr>
            <p:spPr>
              <a:xfrm>
                <a:off x="2266060" y="5412165"/>
                <a:ext cx="1063368" cy="369332"/>
              </a:xfrm>
              <a:prstGeom prst="rect">
                <a:avLst/>
              </a:prstGeom>
              <a:blipFill rotWithShape="1">
                <a:blip r:embed="rId7"/>
                <a:stretch>
                  <a:fillRect l="-36" t="-16" r="12" b="1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4739611" y="3411351"/>
                <a:ext cx="3602845" cy="84478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1</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2</m:t>
                          </m:r>
                        </m:sub>
                      </m:sSub>
                      <m:r>
                        <a:rPr lang="en-GB" b="0" i="1" smtClean="0">
                          <a:latin typeface="Cambria Math" panose="02040503050406030204" pitchFamily="18" charset="0"/>
                        </a:rPr>
                        <m:t>=</m:t>
                      </m:r>
                      <m:nary>
                        <m:naryPr>
                          <m:limLoc m:val="undOvr"/>
                          <m:ctrlPr>
                            <a:rPr lang="en-GB" b="0" i="1" smtClean="0">
                              <a:latin typeface="Cambria Math" panose="02040503050406030204" pitchFamily="18" charset="0"/>
                            </a:rPr>
                          </m:ctrlPr>
                        </m:naryPr>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1</m:t>
                              </m:r>
                            </m:sub>
                          </m:sSub>
                        </m:sub>
                        <m:sup>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2</m:t>
                              </m:r>
                            </m:sub>
                          </m:sSub>
                        </m:sup>
                        <m:e>
                          <m:r>
                            <a:rPr lang="en-GB" b="0" i="1" smtClean="0">
                              <a:latin typeface="Cambria Math" panose="02040503050406030204" pitchFamily="18" charset="0"/>
                            </a:rPr>
                            <m:t>−</m:t>
                          </m:r>
                          <m:r>
                            <a:rPr lang="en-GB" b="0" i="1" smtClean="0">
                              <a:latin typeface="Cambria Math" panose="02040503050406030204" pitchFamily="18" charset="0"/>
                            </a:rPr>
                            <m:t>𝑚𝑔𝑑𝑦</m:t>
                          </m:r>
                        </m:e>
                      </m:nary>
                      <m:r>
                        <a:rPr lang="en-GB" b="0" i="1" smtClean="0">
                          <a:latin typeface="Cambria Math" panose="02040503050406030204" pitchFamily="18" charset="0"/>
                        </a:rPr>
                        <m:t>=</m:t>
                      </m:r>
                      <m:r>
                        <a:rPr lang="en-GB" b="0" i="1" smtClean="0">
                          <a:latin typeface="Cambria Math" panose="02040503050406030204" pitchFamily="18" charset="0"/>
                        </a:rPr>
                        <m:t>𝑚𝑔</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2</m:t>
                              </m:r>
                            </m:sub>
                          </m:sSub>
                        </m:e>
                      </m:d>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4739611" y="3411351"/>
                <a:ext cx="3602845" cy="844783"/>
              </a:xfrm>
              <a:prstGeom prst="rect">
                <a:avLst/>
              </a:prstGeom>
              <a:blipFill rotWithShape="1">
                <a:blip r:embed="rId8"/>
                <a:stretch>
                  <a:fillRect l="-17" t="-16" r="13" b="43"/>
                </a:stretch>
              </a:blipFill>
            </p:spPr>
            <p:txBody>
              <a:bodyPr/>
              <a:lstStyle/>
              <a:p>
                <a:r>
                  <a:rPr lang="zh-CN" altLang="en-US">
                    <a:noFill/>
                  </a:rPr>
                  <a:t> </a:t>
                </a:r>
              </a:p>
            </p:txBody>
          </p:sp>
        </mc:Fallback>
      </mc:AlternateContent>
      <p:sp>
        <p:nvSpPr>
          <p:cNvPr id="26" name="TextBox 25"/>
          <p:cNvSpPr txBox="1"/>
          <p:nvPr/>
        </p:nvSpPr>
        <p:spPr>
          <a:xfrm>
            <a:off x="4448106" y="4578381"/>
            <a:ext cx="4406245" cy="923330"/>
          </a:xfrm>
          <a:prstGeom prst="rect">
            <a:avLst/>
          </a:prstGeom>
          <a:noFill/>
        </p:spPr>
        <p:txBody>
          <a:bodyPr wrap="square" rtlCol="0">
            <a:spAutoFit/>
          </a:bodyPr>
          <a:lstStyle/>
          <a:p>
            <a:r>
              <a:rPr lang="en-GB" dirty="0"/>
              <a:t>(we could also simply use the expression of the work of a constant force during a straight line displacement)</a:t>
            </a:r>
            <a:endParaRPr lang="en-US" dirty="0"/>
          </a:p>
        </p:txBody>
      </p:sp>
      <mc:AlternateContent xmlns:mc="http://schemas.openxmlformats.org/markup-compatibility/2006">
        <mc:Choice xmlns:a14="http://schemas.microsoft.com/office/drawing/2010/main" Requires="a14">
          <p:sp>
            <p:nvSpPr>
              <p:cNvPr id="27" name="TextBox 26"/>
              <p:cNvSpPr txBox="1"/>
              <p:nvPr/>
            </p:nvSpPr>
            <p:spPr>
              <a:xfrm>
                <a:off x="6228185" y="2351854"/>
                <a:ext cx="2638004" cy="923330"/>
              </a:xfrm>
              <a:prstGeom prst="rect">
                <a:avLst/>
              </a:prstGeom>
              <a:noFill/>
            </p:spPr>
            <p:txBody>
              <a:bodyPr wrap="square" rtlCol="0">
                <a:spAutoFit/>
              </a:bodyPr>
              <a:lstStyle/>
              <a:p>
                <a:r>
                  <a:rPr lang="en-GB" dirty="0"/>
                  <a:t>(take care </a:t>
                </a:r>
                <a14:m>
                  <m:oMath xmlns:m="http://schemas.openxmlformats.org/officeDocument/2006/math">
                    <m:r>
                      <a:rPr lang="en-GB" b="0" i="1" smtClean="0">
                        <a:latin typeface="Cambria Math" panose="02040503050406030204" pitchFamily="18" charset="0"/>
                      </a:rPr>
                      <m:t>𝑑𝑠</m:t>
                    </m:r>
                    <m:r>
                      <a:rPr lang="en-GB" b="0" i="1" smtClean="0">
                        <a:latin typeface="Cambria Math" panose="02040503050406030204" pitchFamily="18" charset="0"/>
                      </a:rPr>
                      <m:t>=−</m:t>
                    </m:r>
                    <m:r>
                      <a:rPr lang="en-GB" b="0" i="1" smtClean="0">
                        <a:latin typeface="Cambria Math" panose="02040503050406030204" pitchFamily="18" charset="0"/>
                      </a:rPr>
                      <m:t>𝑑𝑦</m:t>
                    </m:r>
                  </m:oMath>
                </a14:m>
                <a:r>
                  <a:rPr lang="en-GB" dirty="0"/>
                  <a:t>, the displacement is downward)</a:t>
                </a:r>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6228185" y="2351854"/>
                <a:ext cx="2638004" cy="923330"/>
              </a:xfrm>
              <a:prstGeom prst="rect">
                <a:avLst/>
              </a:prstGeom>
              <a:blipFill rotWithShape="1">
                <a:blip r:embed="rId9"/>
                <a:stretch>
                  <a:fillRect l="-4" t="-49" r="12" b="53"/>
                </a:stretch>
              </a:blipFill>
            </p:spPr>
            <p:txBody>
              <a:bodyPr/>
              <a:lstStyle/>
              <a:p>
                <a:r>
                  <a:rPr lang="zh-CN" altLang="en-US">
                    <a:noFill/>
                  </a:rPr>
                  <a:t> </a:t>
                </a:r>
              </a:p>
            </p:txBody>
          </p:sp>
        </mc:Fallback>
      </mc:AlternateContent>
      <p:cxnSp>
        <p:nvCxnSpPr>
          <p:cNvPr id="28" name="Straight Connector 27"/>
          <p:cNvCxnSpPr/>
          <p:nvPr/>
        </p:nvCxnSpPr>
        <p:spPr>
          <a:xfrm>
            <a:off x="1187624" y="6195237"/>
            <a:ext cx="27979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p:cNvSpPr txBox="1"/>
              <p:nvPr/>
            </p:nvSpPr>
            <p:spPr>
              <a:xfrm>
                <a:off x="4134996" y="6021288"/>
                <a:ext cx="62113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4134996" y="6021288"/>
                <a:ext cx="621132" cy="276999"/>
              </a:xfrm>
              <a:prstGeom prst="rect">
                <a:avLst/>
              </a:prstGeom>
              <a:blipFill rotWithShape="1">
                <a:blip r:embed="rId10"/>
                <a:stretch>
                  <a:fillRect l="-82" t="-79" r="-4502" b="129"/>
                </a:stretch>
              </a:blipFill>
            </p:spPr>
            <p:txBody>
              <a:bodyPr/>
              <a:lstStyle/>
              <a:p>
                <a:r>
                  <a:rPr lang="zh-CN" altLang="en-US">
                    <a:noFill/>
                  </a:rPr>
                  <a:t> </a:t>
                </a:r>
              </a:p>
            </p:txBody>
          </p:sp>
        </mc:Fallback>
      </mc:AlternateContent>
      <p:cxnSp>
        <p:nvCxnSpPr>
          <p:cNvPr id="30" name="Straight Arrow Connector 29"/>
          <p:cNvCxnSpPr/>
          <p:nvPr/>
        </p:nvCxnSpPr>
        <p:spPr>
          <a:xfrm flipV="1">
            <a:off x="1692842" y="1578706"/>
            <a:ext cx="0" cy="4658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p:cNvSpPr txBox="1"/>
              <p:nvPr/>
            </p:nvSpPr>
            <p:spPr>
              <a:xfrm>
                <a:off x="1619672" y="1274780"/>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1619672" y="1274780"/>
                <a:ext cx="191526" cy="276999"/>
              </a:xfrm>
              <a:prstGeom prst="rect">
                <a:avLst/>
              </a:prstGeom>
              <a:blipFill rotWithShape="1">
                <a:blip r:embed="rId11"/>
                <a:stretch>
                  <a:fillRect l="-220" t="-121" r="-16153" b="171"/>
                </a:stretch>
              </a:blipFill>
            </p:spPr>
            <p:txBody>
              <a:bodyPr/>
              <a:lstStyle/>
              <a:p>
                <a:r>
                  <a:rPr lang="zh-CN" altLang="en-US">
                    <a:noFill/>
                  </a:rPr>
                  <a:t> </a:t>
                </a:r>
              </a:p>
            </p:txBody>
          </p:sp>
        </mc:Fallback>
      </mc:AlternateContent>
      <p:sp>
        <p:nvSpPr>
          <p:cNvPr id="6" name="Rectangle 5"/>
          <p:cNvSpPr/>
          <p:nvPr/>
        </p:nvSpPr>
        <p:spPr>
          <a:xfrm>
            <a:off x="-2916832" y="620688"/>
            <a:ext cx="2916832" cy="4881023"/>
          </a:xfrm>
          <a:prstGeom prst="rect">
            <a:avLst/>
          </a:prstGeom>
          <a:solidFill>
            <a:schemeClr val="accent3">
              <a:lumMod val="95000"/>
            </a:schemeClr>
          </a:solidFill>
          <a:ln>
            <a:solidFill>
              <a:schemeClr val="accent3">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2843808" y="3836058"/>
            <a:ext cx="3007745" cy="10331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97850" y="-118067"/>
            <a:ext cx="8229600" cy="1143000"/>
          </a:xfrm>
        </p:spPr>
        <p:txBody>
          <a:bodyPr/>
          <a:lstStyle/>
          <a:p>
            <a:r>
              <a:rPr lang="en-GB" sz="4000" dirty="0"/>
              <a:t>The gravitational potential energy</a:t>
            </a:r>
            <a:endParaRPr lang="en-US" sz="40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dirty="0"/>
          </a:p>
        </p:txBody>
      </p:sp>
      <mc:AlternateContent xmlns:mc="http://schemas.openxmlformats.org/markup-compatibility/2006">
        <mc:Choice xmlns:a14="http://schemas.microsoft.com/office/drawing/2010/main" Requires="a14">
          <p:sp>
            <p:nvSpPr>
              <p:cNvPr id="25" name="TextBox 24"/>
              <p:cNvSpPr txBox="1"/>
              <p:nvPr/>
            </p:nvSpPr>
            <p:spPr>
              <a:xfrm>
                <a:off x="1979712" y="1516262"/>
                <a:ext cx="5344091" cy="53040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𝑊</m:t>
                          </m:r>
                        </m:e>
                        <m:sub>
                          <m:r>
                            <a:rPr lang="en-GB" sz="3200" b="0" i="1" smtClean="0">
                              <a:latin typeface="Cambria Math" panose="02040503050406030204" pitchFamily="18" charset="0"/>
                            </a:rPr>
                            <m:t>1</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2</m:t>
                          </m:r>
                        </m:sub>
                      </m:sSub>
                      <m:r>
                        <a:rPr lang="en-GB" sz="3200" b="0" i="1" smtClean="0">
                          <a:latin typeface="Cambria Math" panose="02040503050406030204" pitchFamily="18" charset="0"/>
                        </a:rPr>
                        <m:t>=</m:t>
                      </m:r>
                      <m:r>
                        <a:rPr lang="en-GB" sz="3200" b="0" i="1" smtClean="0">
                          <a:latin typeface="Cambria Math" panose="02040503050406030204" pitchFamily="18" charset="0"/>
                        </a:rPr>
                        <m:t>𝑚𝑔</m:t>
                      </m:r>
                      <m:d>
                        <m:dPr>
                          <m:ctrlPr>
                            <a:rPr lang="en-GB" sz="3200" b="0" i="1" smtClean="0">
                              <a:latin typeface="Cambria Math" panose="02040503050406030204" pitchFamily="18" charset="0"/>
                            </a:rPr>
                          </m:ctrlPr>
                        </m:dPr>
                        <m:e>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𝑦</m:t>
                              </m:r>
                            </m:e>
                            <m:sub>
                              <m:r>
                                <a:rPr lang="en-GB" sz="3200" b="0" i="1" smtClean="0">
                                  <a:latin typeface="Cambria Math" panose="02040503050406030204" pitchFamily="18" charset="0"/>
                                </a:rPr>
                                <m:t>1</m:t>
                              </m:r>
                            </m:sub>
                          </m:sSub>
                          <m:r>
                            <a:rPr lang="en-GB" sz="3200" b="0" i="1" smtClean="0">
                              <a:latin typeface="Cambria Math" panose="02040503050406030204" pitchFamily="18" charset="0"/>
                            </a:rPr>
                            <m:t>−</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𝑦</m:t>
                              </m:r>
                            </m:e>
                            <m:sub>
                              <m:r>
                                <a:rPr lang="en-GB" sz="3200" b="0" i="1" smtClean="0">
                                  <a:latin typeface="Cambria Math" panose="02040503050406030204" pitchFamily="18" charset="0"/>
                                </a:rPr>
                                <m:t>2</m:t>
                              </m:r>
                            </m:sub>
                          </m:sSub>
                        </m:e>
                      </m:d>
                      <m:r>
                        <a:rPr lang="en-GB" sz="3200" b="0" i="1" smtClean="0">
                          <a:latin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m:t>
                      </m:r>
                      <m:sSub>
                        <m:sSubPr>
                          <m:ctrlPr>
                            <a:rPr lang="en-GB" sz="3200" b="0" i="1" smtClean="0">
                              <a:latin typeface="Cambria Math" panose="02040503050406030204" pitchFamily="18" charset="0"/>
                              <a:ea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𝐸</m:t>
                          </m:r>
                        </m:e>
                        <m:sub>
                          <m:r>
                            <a:rPr lang="en-GB" sz="3200" b="0" i="1" smtClean="0">
                              <a:latin typeface="Cambria Math" panose="02040503050406030204" pitchFamily="18" charset="0"/>
                              <a:ea typeface="Cambria Math" panose="02040503050406030204" pitchFamily="18" charset="0"/>
                            </a:rPr>
                            <m:t>𝑝</m:t>
                          </m:r>
                        </m:sub>
                      </m:sSub>
                    </m:oMath>
                  </m:oMathPara>
                </a14:m>
                <a:endParaRPr lang="en-US" sz="3200" dirty="0"/>
              </a:p>
            </p:txBody>
          </p:sp>
        </mc:Choice>
        <mc:Fallback>
          <p:sp>
            <p:nvSpPr>
              <p:cNvPr id="25" name="TextBox 24"/>
              <p:cNvSpPr txBox="1">
                <a:spLocks noRot="1" noChangeAspect="1" noMove="1" noResize="1" noEditPoints="1" noAdjustHandles="1" noChangeArrowheads="1" noChangeShapeType="1" noTextEdit="1"/>
              </p:cNvSpPr>
              <p:nvPr/>
            </p:nvSpPr>
            <p:spPr>
              <a:xfrm>
                <a:off x="1979712" y="1516262"/>
                <a:ext cx="5344091" cy="530402"/>
              </a:xfrm>
              <a:prstGeom prst="rect">
                <a:avLst/>
              </a:prstGeom>
              <a:blipFill rotWithShape="1">
                <a:blip r:embed="rId1"/>
                <a:stretch>
                  <a:fillRect l="-8" t="-97" r="-1312" b="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913420" y="808932"/>
                <a:ext cx="7362721" cy="461665"/>
              </a:xfrm>
              <a:prstGeom prst="rect">
                <a:avLst/>
              </a:prstGeom>
              <a:noFill/>
            </p:spPr>
            <p:txBody>
              <a:bodyPr wrap="none" rtlCol="0">
                <a:spAutoFit/>
              </a:bodyPr>
              <a:lstStyle/>
              <a:p>
                <a:r>
                  <a:rPr lang="en-GB" sz="2400" dirty="0"/>
                  <a:t>The work done by the weight on the ball from </a:t>
                </a:r>
                <a14:m>
                  <m:oMath xmlns:m="http://schemas.openxmlformats.org/officeDocument/2006/math">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𝑦</m:t>
                        </m:r>
                      </m:e>
                      <m:sub>
                        <m:r>
                          <a:rPr lang="en-GB" sz="2400" b="0" i="1" smtClean="0">
                            <a:latin typeface="Cambria Math" panose="02040503050406030204" pitchFamily="18" charset="0"/>
                          </a:rPr>
                          <m:t>1</m:t>
                        </m:r>
                      </m:sub>
                    </m:sSub>
                  </m:oMath>
                </a14:m>
                <a:r>
                  <a:rPr lang="en-GB" sz="2400" dirty="0"/>
                  <a:t> to </a:t>
                </a:r>
                <a14:m>
                  <m:oMath xmlns:m="http://schemas.openxmlformats.org/officeDocument/2006/math">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𝑦</m:t>
                        </m:r>
                      </m:e>
                      <m:sub>
                        <m:r>
                          <a:rPr lang="en-GB" sz="2400" b="0" i="1" smtClean="0">
                            <a:latin typeface="Cambria Math" panose="02040503050406030204" pitchFamily="18" charset="0"/>
                          </a:rPr>
                          <m:t>2</m:t>
                        </m:r>
                      </m:sub>
                    </m:sSub>
                  </m:oMath>
                </a14:m>
                <a:r>
                  <a:rPr lang="en-GB" sz="2400" dirty="0"/>
                  <a:t> is: </a:t>
                </a:r>
                <a:endParaRPr lang="en-US" sz="2400" dirty="0"/>
              </a:p>
            </p:txBody>
          </p:sp>
        </mc:Choice>
        <mc:Fallback>
          <p:sp>
            <p:nvSpPr>
              <p:cNvPr id="6" name="TextBox 5"/>
              <p:cNvSpPr txBox="1">
                <a:spLocks noRot="1" noChangeAspect="1" noMove="1" noResize="1" noEditPoints="1" noAdjustHandles="1" noChangeArrowheads="1" noChangeShapeType="1" noTextEdit="1"/>
              </p:cNvSpPr>
              <p:nvPr/>
            </p:nvSpPr>
            <p:spPr>
              <a:xfrm>
                <a:off x="913420" y="808932"/>
                <a:ext cx="7362721" cy="461665"/>
              </a:xfrm>
              <a:prstGeom prst="rect">
                <a:avLst/>
              </a:prstGeom>
              <a:blipFill rotWithShape="1">
                <a:blip r:embed="rId2"/>
                <a:stretch>
                  <a:fillRect l="-4" t="-125" r="-394" b="1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flipH="1">
                <a:off x="1089326" y="2348880"/>
                <a:ext cx="6939057" cy="667747"/>
              </a:xfrm>
              <a:prstGeom prst="rect">
                <a:avLst/>
              </a:prstGeom>
              <a:noFill/>
            </p:spPr>
            <p:txBody>
              <a:bodyPr wrap="square" rtlCol="0">
                <a:spAutoFit/>
              </a:bodyPr>
              <a:lstStyle/>
              <a:p>
                <a:r>
                  <a:rPr lang="en-GB" dirty="0"/>
                  <a:t>where </a:t>
                </a:r>
                <a14:m>
                  <m:oMath xmlns:m="http://schemas.openxmlformats.org/officeDocument/2006/math">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𝑝</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𝑝</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2</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𝑝</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1</m:t>
                        </m:r>
                      </m:sub>
                    </m:sSub>
                  </m:oMath>
                </a14:m>
                <a:r>
                  <a:rPr lang="en-GB" dirty="0"/>
                  <a:t> is the change of potential energy of the ball (which is converted in kinetic energy when the ball is falling)  </a:t>
                </a:r>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flipH="1">
                <a:off x="1089326" y="2348880"/>
                <a:ext cx="6939057" cy="667747"/>
              </a:xfrm>
              <a:prstGeom prst="rect">
                <a:avLst/>
              </a:prstGeom>
              <a:blipFill rotWithShape="1">
                <a:blip r:embed="rId3"/>
                <a:stretch>
                  <a:fillRect l="-4" t="-2" r="1" b="56"/>
                </a:stretch>
              </a:blipFill>
            </p:spPr>
            <p:txBody>
              <a:bodyPr/>
              <a:lstStyle/>
              <a:p>
                <a:r>
                  <a:rPr lang="zh-CN" altLang="en-US">
                    <a:noFill/>
                  </a:rPr>
                  <a:t> </a:t>
                </a:r>
              </a:p>
            </p:txBody>
          </p:sp>
        </mc:Fallback>
      </mc:AlternateContent>
      <p:sp>
        <p:nvSpPr>
          <p:cNvPr id="14" name="TextBox 13"/>
          <p:cNvSpPr txBox="1"/>
          <p:nvPr/>
        </p:nvSpPr>
        <p:spPr>
          <a:xfrm>
            <a:off x="1064555" y="3178694"/>
            <a:ext cx="3591689" cy="369332"/>
          </a:xfrm>
          <a:prstGeom prst="rect">
            <a:avLst/>
          </a:prstGeom>
          <a:noFill/>
        </p:spPr>
        <p:txBody>
          <a:bodyPr wrap="none" rtlCol="0">
            <a:spAutoFit/>
          </a:bodyPr>
          <a:lstStyle/>
          <a:p>
            <a:r>
              <a:rPr lang="en-GB" dirty="0"/>
              <a:t>The gravitational potential energy is:</a:t>
            </a:r>
            <a:endParaRPr lang="en-US" dirty="0"/>
          </a:p>
        </p:txBody>
      </p:sp>
      <mc:AlternateContent xmlns:mc="http://schemas.openxmlformats.org/markup-compatibility/2006">
        <mc:Choice xmlns:a14="http://schemas.microsoft.com/office/drawing/2010/main" Requires="a14">
          <p:sp>
            <p:nvSpPr>
              <p:cNvPr id="15" name="TextBox 14"/>
              <p:cNvSpPr txBox="1"/>
              <p:nvPr/>
            </p:nvSpPr>
            <p:spPr>
              <a:xfrm>
                <a:off x="2987824" y="3998125"/>
                <a:ext cx="2149563" cy="5967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600" i="1" smtClean="0">
                              <a:solidFill>
                                <a:srgbClr val="FF0000"/>
                              </a:solidFill>
                              <a:latin typeface="Cambria Math" panose="02040503050406030204" pitchFamily="18" charset="0"/>
                            </a:rPr>
                          </m:ctrlPr>
                        </m:sSubPr>
                        <m:e>
                          <m:r>
                            <a:rPr lang="en-GB" sz="3600" b="0" i="1" smtClean="0">
                              <a:solidFill>
                                <a:srgbClr val="FF0000"/>
                              </a:solidFill>
                              <a:latin typeface="Cambria Math" panose="02040503050406030204" pitchFamily="18" charset="0"/>
                            </a:rPr>
                            <m:t>𝐸</m:t>
                          </m:r>
                        </m:e>
                        <m:sub>
                          <m:r>
                            <a:rPr lang="en-GB" sz="3600" b="0" i="1" smtClean="0">
                              <a:solidFill>
                                <a:srgbClr val="FF0000"/>
                              </a:solidFill>
                              <a:latin typeface="Cambria Math" panose="02040503050406030204" pitchFamily="18" charset="0"/>
                            </a:rPr>
                            <m:t>𝑝</m:t>
                          </m:r>
                        </m:sub>
                      </m:sSub>
                      <m:r>
                        <a:rPr lang="en-GB" sz="3600" b="0" i="1" smtClean="0">
                          <a:solidFill>
                            <a:srgbClr val="FF0000"/>
                          </a:solidFill>
                          <a:latin typeface="Cambria Math" panose="02040503050406030204" pitchFamily="18" charset="0"/>
                        </a:rPr>
                        <m:t>=</m:t>
                      </m:r>
                      <m:r>
                        <a:rPr lang="en-GB" sz="3600" b="0" i="1" smtClean="0">
                          <a:solidFill>
                            <a:srgbClr val="FF0000"/>
                          </a:solidFill>
                          <a:latin typeface="Cambria Math" panose="02040503050406030204" pitchFamily="18" charset="0"/>
                          <a:cs typeface="Cambria Math" panose="02040503050406030204" pitchFamily="18" charset="0"/>
                        </a:rPr>
                        <m:t>𝑚𝑔𝑦</m:t>
                      </m:r>
                    </m:oMath>
                  </m:oMathPara>
                </a14:m>
                <a:endParaRPr lang="en-GB" sz="3600" b="0" i="1" dirty="0" smtClean="0">
                  <a:solidFill>
                    <a:srgbClr val="FF0000"/>
                  </a:solidFill>
                  <a:latin typeface="Cambria Math" panose="02040503050406030204" pitchFamily="18" charset="0"/>
                  <a:cs typeface="Cambria Math" panose="02040503050406030204" pitchFamily="18" charset="0"/>
                </a:endParaRPr>
              </a:p>
            </p:txBody>
          </p:sp>
        </mc:Choice>
        <mc:Fallback>
          <p:sp>
            <p:nvSpPr>
              <p:cNvPr id="15" name="TextBox 14"/>
              <p:cNvSpPr txBox="1">
                <a:spLocks noRot="1" noChangeAspect="1" noMove="1" noResize="1" noEditPoints="1" noAdjustHandles="1" noChangeArrowheads="1" noChangeShapeType="1" noTextEdit="1"/>
              </p:cNvSpPr>
              <p:nvPr/>
            </p:nvSpPr>
            <p:spPr>
              <a:xfrm>
                <a:off x="2987824" y="3998125"/>
                <a:ext cx="2149563" cy="596766"/>
              </a:xfrm>
              <a:prstGeom prst="rect">
                <a:avLst/>
              </a:prstGeom>
              <a:blipFill rotWithShape="1">
                <a:blip r:embed="rId4"/>
                <a:stretch>
                  <a:fillRect l="-7" t="-28" r="-3032" b="5"/>
                </a:stretch>
              </a:blipFill>
            </p:spPr>
            <p:txBody>
              <a:bodyPr/>
              <a:lstStyle/>
              <a:p>
                <a:r>
                  <a:rPr lang="zh-CN" altLang="en-US">
                    <a:noFill/>
                  </a:rPr>
                  <a:t> </a:t>
                </a:r>
              </a:p>
            </p:txBody>
          </p:sp>
        </mc:Fallback>
      </mc:AlternateContent>
      <p:cxnSp>
        <p:nvCxnSpPr>
          <p:cNvPr id="5" name="Straight Arrow Connector 4"/>
          <p:cNvCxnSpPr/>
          <p:nvPr/>
        </p:nvCxnSpPr>
        <p:spPr>
          <a:xfrm flipV="1">
            <a:off x="3491880" y="4594891"/>
            <a:ext cx="792088" cy="10663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656244" y="4594891"/>
            <a:ext cx="0" cy="13543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5132803" y="4727222"/>
            <a:ext cx="864096" cy="778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222083" y="5716367"/>
            <a:ext cx="1665841" cy="369332"/>
          </a:xfrm>
          <a:prstGeom prst="rect">
            <a:avLst/>
          </a:prstGeom>
          <a:noFill/>
        </p:spPr>
        <p:txBody>
          <a:bodyPr wrap="none" rtlCol="0">
            <a:spAutoFit/>
          </a:bodyPr>
          <a:lstStyle/>
          <a:p>
            <a:r>
              <a:rPr lang="en-GB" dirty="0"/>
              <a:t>Mass of the ball</a:t>
            </a:r>
            <a:endParaRPr lang="en-US" dirty="0"/>
          </a:p>
        </p:txBody>
      </p:sp>
      <p:sp>
        <p:nvSpPr>
          <p:cNvPr id="17" name="TextBox 16"/>
          <p:cNvSpPr txBox="1"/>
          <p:nvPr/>
        </p:nvSpPr>
        <p:spPr>
          <a:xfrm>
            <a:off x="3844630" y="6120820"/>
            <a:ext cx="2576346" cy="369332"/>
          </a:xfrm>
          <a:prstGeom prst="rect">
            <a:avLst/>
          </a:prstGeom>
          <a:noFill/>
        </p:spPr>
        <p:txBody>
          <a:bodyPr wrap="none" rtlCol="0">
            <a:spAutoFit/>
          </a:bodyPr>
          <a:lstStyle/>
          <a:p>
            <a:r>
              <a:rPr lang="en-GB" dirty="0"/>
              <a:t>Gravitational acceleration</a:t>
            </a:r>
            <a:endParaRPr lang="en-US" dirty="0"/>
          </a:p>
        </p:txBody>
      </p:sp>
      <p:sp>
        <p:nvSpPr>
          <p:cNvPr id="18" name="TextBox 17"/>
          <p:cNvSpPr txBox="1"/>
          <p:nvPr/>
        </p:nvSpPr>
        <p:spPr>
          <a:xfrm flipH="1">
            <a:off x="6156176" y="5443852"/>
            <a:ext cx="1322433" cy="369332"/>
          </a:xfrm>
          <a:prstGeom prst="rect">
            <a:avLst/>
          </a:prstGeom>
          <a:noFill/>
        </p:spPr>
        <p:txBody>
          <a:bodyPr wrap="square" rtlCol="0">
            <a:spAutoFit/>
          </a:bodyPr>
          <a:lstStyle/>
          <a:p>
            <a:r>
              <a:rPr lang="en-GB" dirty="0"/>
              <a:t>height </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850" y="-118067"/>
            <a:ext cx="8229600" cy="1143000"/>
          </a:xfrm>
        </p:spPr>
        <p:txBody>
          <a:bodyPr/>
          <a:lstStyle/>
          <a:p>
            <a:r>
              <a:rPr lang="en-GB" sz="4000" dirty="0"/>
              <a:t>The gravitational potential energy</a:t>
            </a:r>
            <a:endParaRPr lang="en-US" sz="40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dirty="0"/>
          </a:p>
        </p:txBody>
      </p:sp>
      <mc:AlternateContent xmlns:mc="http://schemas.openxmlformats.org/markup-compatibility/2006">
        <mc:Choice xmlns:a14="http://schemas.microsoft.com/office/drawing/2010/main" Requires="a14">
          <p:sp>
            <p:nvSpPr>
              <p:cNvPr id="25" name="TextBox 24"/>
              <p:cNvSpPr txBox="1"/>
              <p:nvPr/>
            </p:nvSpPr>
            <p:spPr>
              <a:xfrm>
                <a:off x="1450371" y="1593763"/>
                <a:ext cx="4944302" cy="5324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𝑊</m:t>
                          </m:r>
                        </m:e>
                        <m:sub>
                          <m:r>
                            <a:rPr lang="en-GB" sz="3200" b="0" i="1" smtClean="0">
                              <a:latin typeface="Cambria Math" panose="02040503050406030204" pitchFamily="18" charset="0"/>
                            </a:rPr>
                            <m:t>1</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2</m:t>
                          </m:r>
                        </m:sub>
                      </m:sSub>
                      <m:r>
                        <a:rPr lang="en-GB" sz="3200" b="0" i="1" smtClean="0">
                          <a:latin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m:t>
                      </m:r>
                      <m:sSub>
                        <m:sSubPr>
                          <m:ctrlPr>
                            <a:rPr lang="en-GB" sz="3200" b="0" i="1" smtClean="0">
                              <a:latin typeface="Cambria Math" panose="02040503050406030204" pitchFamily="18" charset="0"/>
                              <a:ea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𝐸</m:t>
                          </m:r>
                        </m:e>
                        <m:sub>
                          <m:r>
                            <a:rPr lang="en-GB" sz="3200" b="0" i="1" smtClean="0">
                              <a:latin typeface="Cambria Math" panose="02040503050406030204" pitchFamily="18" charset="0"/>
                              <a:ea typeface="Cambria Math" panose="02040503050406030204" pitchFamily="18" charset="0"/>
                            </a:rPr>
                            <m:t>𝑝</m:t>
                          </m:r>
                        </m:sub>
                      </m:sSub>
                      <m:r>
                        <a:rPr lang="en-GB" sz="3200" b="0" i="1" smtClean="0">
                          <a:latin typeface="Cambria Math" panose="02040503050406030204" pitchFamily="18" charset="0"/>
                          <a:ea typeface="Cambria Math" panose="02040503050406030204" pitchFamily="18" charset="0"/>
                        </a:rPr>
                        <m:t>=</m:t>
                      </m:r>
                      <m:sSub>
                        <m:sSubPr>
                          <m:ctrlPr>
                            <a:rPr lang="en-GB" sz="3200" b="0" i="1" smtClean="0">
                              <a:latin typeface="Cambria Math" panose="02040503050406030204" pitchFamily="18" charset="0"/>
                              <a:ea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𝐸</m:t>
                          </m:r>
                        </m:e>
                        <m:sub>
                          <m:r>
                            <a:rPr lang="en-GB" sz="3200" b="0" i="1" smtClean="0">
                              <a:latin typeface="Cambria Math" panose="02040503050406030204" pitchFamily="18" charset="0"/>
                              <a:ea typeface="Cambria Math" panose="02040503050406030204" pitchFamily="18" charset="0"/>
                            </a:rPr>
                            <m:t>𝑝</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1</m:t>
                          </m:r>
                        </m:sub>
                      </m:sSub>
                      <m:r>
                        <a:rPr lang="en-GB" sz="3200" b="0" i="1" smtClean="0">
                          <a:latin typeface="Cambria Math" panose="02040503050406030204" pitchFamily="18" charset="0"/>
                          <a:ea typeface="Cambria Math" panose="02040503050406030204" pitchFamily="18" charset="0"/>
                        </a:rPr>
                        <m:t>−</m:t>
                      </m:r>
                      <m:sSub>
                        <m:sSubPr>
                          <m:ctrlPr>
                            <a:rPr lang="en-GB" sz="3200" b="0" i="1" smtClean="0">
                              <a:latin typeface="Cambria Math" panose="02040503050406030204" pitchFamily="18" charset="0"/>
                              <a:ea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𝐸</m:t>
                          </m:r>
                        </m:e>
                        <m:sub>
                          <m:r>
                            <a:rPr lang="en-GB" sz="3200" b="0" i="1" smtClean="0">
                              <a:latin typeface="Cambria Math" panose="02040503050406030204" pitchFamily="18" charset="0"/>
                              <a:ea typeface="Cambria Math" panose="02040503050406030204" pitchFamily="18" charset="0"/>
                            </a:rPr>
                            <m:t>𝑝</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2</m:t>
                          </m:r>
                        </m:sub>
                      </m:sSub>
                    </m:oMath>
                  </m:oMathPara>
                </a14:m>
                <a:endParaRPr lang="en-US" sz="3200" dirty="0"/>
              </a:p>
            </p:txBody>
          </p:sp>
        </mc:Choice>
        <mc:Fallback>
          <p:sp>
            <p:nvSpPr>
              <p:cNvPr id="25" name="TextBox 24"/>
              <p:cNvSpPr txBox="1">
                <a:spLocks noRot="1" noChangeAspect="1" noMove="1" noResize="1" noEditPoints="1" noAdjustHandles="1" noChangeArrowheads="1" noChangeShapeType="1" noTextEdit="1"/>
              </p:cNvSpPr>
              <p:nvPr/>
            </p:nvSpPr>
            <p:spPr>
              <a:xfrm>
                <a:off x="1450371" y="1593763"/>
                <a:ext cx="4944302" cy="532453"/>
              </a:xfrm>
              <a:prstGeom prst="rect">
                <a:avLst/>
              </a:prstGeom>
              <a:blipFill rotWithShape="1">
                <a:blip r:embed="rId1"/>
                <a:stretch>
                  <a:fillRect l="-1" t="-103" r="-1562" b="4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913420" y="808932"/>
                <a:ext cx="7362721" cy="461665"/>
              </a:xfrm>
              <a:prstGeom prst="rect">
                <a:avLst/>
              </a:prstGeom>
              <a:noFill/>
            </p:spPr>
            <p:txBody>
              <a:bodyPr wrap="none" rtlCol="0">
                <a:spAutoFit/>
              </a:bodyPr>
              <a:lstStyle/>
              <a:p>
                <a:r>
                  <a:rPr lang="en-GB" sz="2400" dirty="0"/>
                  <a:t>The work done by the weight on the ball from </a:t>
                </a:r>
                <a14:m>
                  <m:oMath xmlns:m="http://schemas.openxmlformats.org/officeDocument/2006/math">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𝑦</m:t>
                        </m:r>
                      </m:e>
                      <m:sub>
                        <m:r>
                          <a:rPr lang="en-GB" sz="2400" b="0" i="1" smtClean="0">
                            <a:latin typeface="Cambria Math" panose="02040503050406030204" pitchFamily="18" charset="0"/>
                          </a:rPr>
                          <m:t>1</m:t>
                        </m:r>
                      </m:sub>
                    </m:sSub>
                  </m:oMath>
                </a14:m>
                <a:r>
                  <a:rPr lang="en-GB" sz="2400" dirty="0"/>
                  <a:t> to </a:t>
                </a:r>
                <a14:m>
                  <m:oMath xmlns:m="http://schemas.openxmlformats.org/officeDocument/2006/math">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𝑦</m:t>
                        </m:r>
                      </m:e>
                      <m:sub>
                        <m:r>
                          <a:rPr lang="en-GB" sz="2400" b="0" i="1" smtClean="0">
                            <a:latin typeface="Cambria Math" panose="02040503050406030204" pitchFamily="18" charset="0"/>
                          </a:rPr>
                          <m:t>2</m:t>
                        </m:r>
                      </m:sub>
                    </m:sSub>
                  </m:oMath>
                </a14:m>
                <a:r>
                  <a:rPr lang="en-GB" sz="2400" dirty="0"/>
                  <a:t> is: </a:t>
                </a:r>
                <a:endParaRPr lang="en-US" sz="2400" dirty="0"/>
              </a:p>
            </p:txBody>
          </p:sp>
        </mc:Choice>
        <mc:Fallback>
          <p:sp>
            <p:nvSpPr>
              <p:cNvPr id="6" name="TextBox 5"/>
              <p:cNvSpPr txBox="1">
                <a:spLocks noRot="1" noChangeAspect="1" noMove="1" noResize="1" noEditPoints="1" noAdjustHandles="1" noChangeArrowheads="1" noChangeShapeType="1" noTextEdit="1"/>
              </p:cNvSpPr>
              <p:nvPr/>
            </p:nvSpPr>
            <p:spPr>
              <a:xfrm>
                <a:off x="913420" y="808932"/>
                <a:ext cx="7362721" cy="461665"/>
              </a:xfrm>
              <a:prstGeom prst="rect">
                <a:avLst/>
              </a:prstGeom>
              <a:blipFill rotWithShape="1">
                <a:blip r:embed="rId2"/>
                <a:stretch>
                  <a:fillRect l="-4" t="-125" r="-394" b="129"/>
                </a:stretch>
              </a:blipFill>
            </p:spPr>
            <p:txBody>
              <a:bodyPr/>
              <a:lstStyle/>
              <a:p>
                <a:r>
                  <a:rPr lang="zh-CN" altLang="en-US">
                    <a:noFill/>
                  </a:rPr>
                  <a:t> </a:t>
                </a:r>
              </a:p>
            </p:txBody>
          </p:sp>
        </mc:Fallback>
      </mc:AlternateContent>
      <p:sp>
        <p:nvSpPr>
          <p:cNvPr id="3" name="TextBox 2"/>
          <p:cNvSpPr txBox="1"/>
          <p:nvPr/>
        </p:nvSpPr>
        <p:spPr>
          <a:xfrm>
            <a:off x="1115616" y="2420888"/>
            <a:ext cx="8045792" cy="369332"/>
          </a:xfrm>
          <a:prstGeom prst="rect">
            <a:avLst/>
          </a:prstGeom>
          <a:noFill/>
        </p:spPr>
        <p:txBody>
          <a:bodyPr wrap="none" rtlCol="0">
            <a:spAutoFit/>
          </a:bodyPr>
          <a:lstStyle/>
          <a:p>
            <a:r>
              <a:rPr lang="en-GB" dirty="0"/>
              <a:t>If only the gravitational force does work on the ball (the friction with air is ignored): </a:t>
            </a:r>
            <a:endParaRPr lang="en-US" dirty="0"/>
          </a:p>
        </p:txBody>
      </p:sp>
      <mc:AlternateContent xmlns:mc="http://schemas.openxmlformats.org/markup-compatibility/2006">
        <mc:Choice xmlns:a14="http://schemas.microsoft.com/office/drawing/2010/main" Requires="a14">
          <p:sp>
            <p:nvSpPr>
              <p:cNvPr id="5" name="Rectangle 4"/>
              <p:cNvSpPr/>
              <p:nvPr/>
            </p:nvSpPr>
            <p:spPr>
              <a:xfrm>
                <a:off x="2915816" y="3003055"/>
                <a:ext cx="2385077" cy="39074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i="1">
                              <a:latin typeface="Cambria Math" panose="02040503050406030204" pitchFamily="18" charset="0"/>
                            </a:rPr>
                            <m:t>𝑊</m:t>
                          </m:r>
                        </m:e>
                        <m:sub>
                          <m:r>
                            <a:rPr lang="en-GB" i="1">
                              <a:latin typeface="Cambria Math" panose="02040503050406030204" pitchFamily="18" charset="0"/>
                            </a:rPr>
                            <m:t>1</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2</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𝑝</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𝑊</m:t>
                          </m:r>
                        </m:e>
                        <m:sub>
                          <m:r>
                            <a:rPr lang="en-GB" b="0" i="1" smtClean="0">
                              <a:latin typeface="Cambria Math" panose="02040503050406030204" pitchFamily="18" charset="0"/>
                              <a:ea typeface="Cambria Math" panose="02040503050406030204" pitchFamily="18" charset="0"/>
                            </a:rPr>
                            <m:t>𝑡𝑜𝑡</m:t>
                          </m:r>
                        </m:sub>
                      </m:sSub>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2915816" y="3003055"/>
                <a:ext cx="2385077" cy="390748"/>
              </a:xfrm>
              <a:prstGeom prst="rect">
                <a:avLst/>
              </a:prstGeom>
              <a:blipFill rotWithShape="1">
                <a:blip r:embed="rId3"/>
                <a:stretch>
                  <a:fillRect l="-22" t="-36" r="23" b="93"/>
                </a:stretch>
              </a:blipFill>
            </p:spPr>
            <p:txBody>
              <a:bodyPr/>
              <a:lstStyle/>
              <a:p>
                <a:r>
                  <a:rPr lang="zh-CN" altLang="en-US">
                    <a:noFill/>
                  </a:rPr>
                  <a:t> </a:t>
                </a:r>
              </a:p>
            </p:txBody>
          </p:sp>
        </mc:Fallback>
      </mc:AlternateContent>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850" y="-118067"/>
            <a:ext cx="8229600" cy="1143000"/>
          </a:xfrm>
        </p:spPr>
        <p:txBody>
          <a:bodyPr/>
          <a:lstStyle/>
          <a:p>
            <a:r>
              <a:rPr lang="en-GB" sz="4000" dirty="0"/>
              <a:t>The gravitational potential energy</a:t>
            </a:r>
            <a:endParaRPr lang="en-US" sz="40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dirty="0"/>
          </a:p>
        </p:txBody>
      </p:sp>
      <mc:AlternateContent xmlns:mc="http://schemas.openxmlformats.org/markup-compatibility/2006">
        <mc:Choice xmlns:a14="http://schemas.microsoft.com/office/drawing/2010/main" Requires="a14">
          <p:sp>
            <p:nvSpPr>
              <p:cNvPr id="25" name="TextBox 24"/>
              <p:cNvSpPr txBox="1"/>
              <p:nvPr/>
            </p:nvSpPr>
            <p:spPr>
              <a:xfrm>
                <a:off x="1450371" y="1593763"/>
                <a:ext cx="4944302" cy="5324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𝑊</m:t>
                          </m:r>
                        </m:e>
                        <m:sub>
                          <m:r>
                            <a:rPr lang="en-GB" sz="3200" b="0" i="1" smtClean="0">
                              <a:latin typeface="Cambria Math" panose="02040503050406030204" pitchFamily="18" charset="0"/>
                            </a:rPr>
                            <m:t>1</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2</m:t>
                          </m:r>
                        </m:sub>
                      </m:sSub>
                      <m:r>
                        <a:rPr lang="en-GB" sz="3200" b="0" i="1" smtClean="0">
                          <a:latin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m:t>
                      </m:r>
                      <m:sSub>
                        <m:sSubPr>
                          <m:ctrlPr>
                            <a:rPr lang="en-GB" sz="3200" b="0" i="1" smtClean="0">
                              <a:latin typeface="Cambria Math" panose="02040503050406030204" pitchFamily="18" charset="0"/>
                              <a:ea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𝐸</m:t>
                          </m:r>
                        </m:e>
                        <m:sub>
                          <m:r>
                            <a:rPr lang="en-GB" sz="3200" b="0" i="1" smtClean="0">
                              <a:latin typeface="Cambria Math" panose="02040503050406030204" pitchFamily="18" charset="0"/>
                              <a:ea typeface="Cambria Math" panose="02040503050406030204" pitchFamily="18" charset="0"/>
                            </a:rPr>
                            <m:t>𝑝</m:t>
                          </m:r>
                        </m:sub>
                      </m:sSub>
                      <m:r>
                        <a:rPr lang="en-GB" sz="3200" b="0" i="1" smtClean="0">
                          <a:latin typeface="Cambria Math" panose="02040503050406030204" pitchFamily="18" charset="0"/>
                          <a:ea typeface="Cambria Math" panose="02040503050406030204" pitchFamily="18" charset="0"/>
                        </a:rPr>
                        <m:t>=</m:t>
                      </m:r>
                      <m:sSub>
                        <m:sSubPr>
                          <m:ctrlPr>
                            <a:rPr lang="en-GB" sz="3200" b="0" i="1" smtClean="0">
                              <a:latin typeface="Cambria Math" panose="02040503050406030204" pitchFamily="18" charset="0"/>
                              <a:ea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𝐸</m:t>
                          </m:r>
                        </m:e>
                        <m:sub>
                          <m:r>
                            <a:rPr lang="en-GB" sz="3200" b="0" i="1" smtClean="0">
                              <a:latin typeface="Cambria Math" panose="02040503050406030204" pitchFamily="18" charset="0"/>
                              <a:ea typeface="Cambria Math" panose="02040503050406030204" pitchFamily="18" charset="0"/>
                            </a:rPr>
                            <m:t>𝑝</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1</m:t>
                          </m:r>
                        </m:sub>
                      </m:sSub>
                      <m:r>
                        <a:rPr lang="en-GB" sz="3200" b="0" i="1" smtClean="0">
                          <a:latin typeface="Cambria Math" panose="02040503050406030204" pitchFamily="18" charset="0"/>
                          <a:ea typeface="Cambria Math" panose="02040503050406030204" pitchFamily="18" charset="0"/>
                        </a:rPr>
                        <m:t>−</m:t>
                      </m:r>
                      <m:sSub>
                        <m:sSubPr>
                          <m:ctrlPr>
                            <a:rPr lang="en-GB" sz="3200" b="0" i="1" smtClean="0">
                              <a:latin typeface="Cambria Math" panose="02040503050406030204" pitchFamily="18" charset="0"/>
                              <a:ea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𝐸</m:t>
                          </m:r>
                        </m:e>
                        <m:sub>
                          <m:r>
                            <a:rPr lang="en-GB" sz="3200" b="0" i="1" smtClean="0">
                              <a:latin typeface="Cambria Math" panose="02040503050406030204" pitchFamily="18" charset="0"/>
                              <a:ea typeface="Cambria Math" panose="02040503050406030204" pitchFamily="18" charset="0"/>
                            </a:rPr>
                            <m:t>𝑝</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2</m:t>
                          </m:r>
                        </m:sub>
                      </m:sSub>
                    </m:oMath>
                  </m:oMathPara>
                </a14:m>
                <a:endParaRPr lang="en-US" sz="3200" dirty="0"/>
              </a:p>
            </p:txBody>
          </p:sp>
        </mc:Choice>
        <mc:Fallback>
          <p:sp>
            <p:nvSpPr>
              <p:cNvPr id="25" name="TextBox 24"/>
              <p:cNvSpPr txBox="1">
                <a:spLocks noRot="1" noChangeAspect="1" noMove="1" noResize="1" noEditPoints="1" noAdjustHandles="1" noChangeArrowheads="1" noChangeShapeType="1" noTextEdit="1"/>
              </p:cNvSpPr>
              <p:nvPr/>
            </p:nvSpPr>
            <p:spPr>
              <a:xfrm>
                <a:off x="1450371" y="1593763"/>
                <a:ext cx="4944302" cy="532453"/>
              </a:xfrm>
              <a:prstGeom prst="rect">
                <a:avLst/>
              </a:prstGeom>
              <a:blipFill rotWithShape="1">
                <a:blip r:embed="rId1"/>
                <a:stretch>
                  <a:fillRect l="-1" t="-103" r="-1562" b="4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913420" y="808932"/>
                <a:ext cx="7362721" cy="461665"/>
              </a:xfrm>
              <a:prstGeom prst="rect">
                <a:avLst/>
              </a:prstGeom>
              <a:noFill/>
            </p:spPr>
            <p:txBody>
              <a:bodyPr wrap="none" rtlCol="0">
                <a:spAutoFit/>
              </a:bodyPr>
              <a:lstStyle/>
              <a:p>
                <a:r>
                  <a:rPr lang="en-GB" sz="2400" dirty="0"/>
                  <a:t>The work done by the weight on the ball from </a:t>
                </a:r>
                <a14:m>
                  <m:oMath xmlns:m="http://schemas.openxmlformats.org/officeDocument/2006/math">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𝑦</m:t>
                        </m:r>
                      </m:e>
                      <m:sub>
                        <m:r>
                          <a:rPr lang="en-GB" sz="2400" b="0" i="1" smtClean="0">
                            <a:latin typeface="Cambria Math" panose="02040503050406030204" pitchFamily="18" charset="0"/>
                          </a:rPr>
                          <m:t>1</m:t>
                        </m:r>
                      </m:sub>
                    </m:sSub>
                  </m:oMath>
                </a14:m>
                <a:r>
                  <a:rPr lang="en-GB" sz="2400" dirty="0"/>
                  <a:t> to </a:t>
                </a:r>
                <a14:m>
                  <m:oMath xmlns:m="http://schemas.openxmlformats.org/officeDocument/2006/math">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𝑦</m:t>
                        </m:r>
                      </m:e>
                      <m:sub>
                        <m:r>
                          <a:rPr lang="en-GB" sz="2400" b="0" i="1" smtClean="0">
                            <a:latin typeface="Cambria Math" panose="02040503050406030204" pitchFamily="18" charset="0"/>
                          </a:rPr>
                          <m:t>2</m:t>
                        </m:r>
                      </m:sub>
                    </m:sSub>
                  </m:oMath>
                </a14:m>
                <a:r>
                  <a:rPr lang="en-GB" sz="2400" dirty="0"/>
                  <a:t> is: </a:t>
                </a:r>
                <a:endParaRPr lang="en-US" sz="2400" dirty="0"/>
              </a:p>
            </p:txBody>
          </p:sp>
        </mc:Choice>
        <mc:Fallback>
          <p:sp>
            <p:nvSpPr>
              <p:cNvPr id="6" name="TextBox 5"/>
              <p:cNvSpPr txBox="1">
                <a:spLocks noRot="1" noChangeAspect="1" noMove="1" noResize="1" noEditPoints="1" noAdjustHandles="1" noChangeArrowheads="1" noChangeShapeType="1" noTextEdit="1"/>
              </p:cNvSpPr>
              <p:nvPr/>
            </p:nvSpPr>
            <p:spPr>
              <a:xfrm>
                <a:off x="913420" y="808932"/>
                <a:ext cx="7362721" cy="461665"/>
              </a:xfrm>
              <a:prstGeom prst="rect">
                <a:avLst/>
              </a:prstGeom>
              <a:blipFill rotWithShape="1">
                <a:blip r:embed="rId2"/>
                <a:stretch>
                  <a:fillRect l="-4" t="-125" r="-394" b="129"/>
                </a:stretch>
              </a:blipFill>
            </p:spPr>
            <p:txBody>
              <a:bodyPr/>
              <a:lstStyle/>
              <a:p>
                <a:r>
                  <a:rPr lang="zh-CN" altLang="en-US">
                    <a:noFill/>
                  </a:rPr>
                  <a:t> </a:t>
                </a:r>
              </a:p>
            </p:txBody>
          </p:sp>
        </mc:Fallback>
      </mc:AlternateContent>
      <p:sp>
        <p:nvSpPr>
          <p:cNvPr id="3" name="TextBox 2"/>
          <p:cNvSpPr txBox="1"/>
          <p:nvPr/>
        </p:nvSpPr>
        <p:spPr>
          <a:xfrm>
            <a:off x="1115616" y="2420888"/>
            <a:ext cx="5070619" cy="369332"/>
          </a:xfrm>
          <a:prstGeom prst="rect">
            <a:avLst/>
          </a:prstGeom>
          <a:noFill/>
        </p:spPr>
        <p:txBody>
          <a:bodyPr wrap="none" rtlCol="0">
            <a:spAutoFit/>
          </a:bodyPr>
          <a:lstStyle/>
          <a:p>
            <a:r>
              <a:rPr lang="en-GB" dirty="0"/>
              <a:t>If only the gravitational force does work on the ball: </a:t>
            </a:r>
            <a:endParaRPr lang="en-US" dirty="0"/>
          </a:p>
        </p:txBody>
      </p:sp>
      <mc:AlternateContent xmlns:mc="http://schemas.openxmlformats.org/markup-compatibility/2006">
        <mc:Choice xmlns:a14="http://schemas.microsoft.com/office/drawing/2010/main" Requires="a14">
          <p:sp>
            <p:nvSpPr>
              <p:cNvPr id="5" name="Rectangle 4"/>
              <p:cNvSpPr/>
              <p:nvPr/>
            </p:nvSpPr>
            <p:spPr>
              <a:xfrm>
                <a:off x="2915816" y="3003055"/>
                <a:ext cx="2385077" cy="39074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i="1">
                              <a:latin typeface="Cambria Math" panose="02040503050406030204" pitchFamily="18" charset="0"/>
                            </a:rPr>
                            <m:t>𝑊</m:t>
                          </m:r>
                        </m:e>
                        <m:sub>
                          <m:r>
                            <a:rPr lang="en-GB" i="1">
                              <a:latin typeface="Cambria Math" panose="02040503050406030204" pitchFamily="18" charset="0"/>
                            </a:rPr>
                            <m:t>1</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2</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𝑝</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𝑊</m:t>
                          </m:r>
                        </m:e>
                        <m:sub>
                          <m:r>
                            <a:rPr lang="en-GB" b="0" i="1" smtClean="0">
                              <a:latin typeface="Cambria Math" panose="02040503050406030204" pitchFamily="18" charset="0"/>
                              <a:ea typeface="Cambria Math" panose="02040503050406030204" pitchFamily="18" charset="0"/>
                            </a:rPr>
                            <m:t>𝑡𝑜𝑡</m:t>
                          </m:r>
                        </m:sub>
                      </m:sSub>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2915816" y="3003055"/>
                <a:ext cx="2385077" cy="390748"/>
              </a:xfrm>
              <a:prstGeom prst="rect">
                <a:avLst/>
              </a:prstGeom>
              <a:blipFill rotWithShape="1">
                <a:blip r:embed="rId3"/>
                <a:stretch>
                  <a:fillRect l="-22" t="-36" r="23" b="93"/>
                </a:stretch>
              </a:blipFill>
            </p:spPr>
            <p:txBody>
              <a:bodyPr/>
              <a:lstStyle/>
              <a:p>
                <a:r>
                  <a:rPr lang="zh-CN" altLang="en-US">
                    <a:noFill/>
                  </a:rPr>
                  <a:t> </a:t>
                </a:r>
              </a:p>
            </p:txBody>
          </p:sp>
        </mc:Fallback>
      </mc:AlternateContent>
      <p:sp>
        <p:nvSpPr>
          <p:cNvPr id="7" name="TextBox 6"/>
          <p:cNvSpPr txBox="1"/>
          <p:nvPr/>
        </p:nvSpPr>
        <p:spPr>
          <a:xfrm>
            <a:off x="913420" y="3617345"/>
            <a:ext cx="7625952" cy="646331"/>
          </a:xfrm>
          <a:prstGeom prst="rect">
            <a:avLst/>
          </a:prstGeom>
          <a:noFill/>
        </p:spPr>
        <p:txBody>
          <a:bodyPr wrap="square" rtlCol="0">
            <a:spAutoFit/>
          </a:bodyPr>
          <a:lstStyle/>
          <a:p>
            <a:r>
              <a:rPr lang="en-GB" dirty="0"/>
              <a:t>And the total work done on the ball is also the change of kinetic energy of the ball (work-kinetic energy theorem)   </a:t>
            </a:r>
            <a:endParaRPr lang="en-US" dirty="0"/>
          </a:p>
        </p:txBody>
      </p:sp>
      <mc:AlternateContent xmlns:mc="http://schemas.openxmlformats.org/markup-compatibility/2006">
        <mc:Choice xmlns:a14="http://schemas.microsoft.com/office/drawing/2010/main" Requires="a14">
          <p:sp>
            <p:nvSpPr>
              <p:cNvPr id="16" name="Rectangle 15"/>
              <p:cNvSpPr/>
              <p:nvPr/>
            </p:nvSpPr>
            <p:spPr>
              <a:xfrm>
                <a:off x="2510169" y="4404190"/>
                <a:ext cx="3559244" cy="47788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𝑊</m:t>
                          </m:r>
                        </m:e>
                        <m:sub>
                          <m:r>
                            <a:rPr lang="en-GB" sz="2400" b="0" i="1" smtClean="0">
                              <a:latin typeface="Cambria Math" panose="02040503050406030204" pitchFamily="18" charset="0"/>
                              <a:ea typeface="Cambria Math" panose="02040503050406030204" pitchFamily="18" charset="0"/>
                            </a:rPr>
                            <m:t>𝑡𝑜𝑡</m:t>
                          </m:r>
                        </m:sub>
                      </m:sSub>
                      <m:r>
                        <a:rPr lang="en-GB" sz="2400" b="0" i="1" smtClean="0">
                          <a:latin typeface="Cambria Math" panose="02040503050406030204" pitchFamily="18" charset="0"/>
                          <a:ea typeface="Cambria Math" panose="02040503050406030204" pitchFamily="18" charset="0"/>
                        </a:rPr>
                        <m:t>=</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𝐸</m:t>
                          </m:r>
                        </m:e>
                        <m:sub>
                          <m:r>
                            <a:rPr lang="en-GB" sz="2400" b="0" i="1" smtClean="0">
                              <a:latin typeface="Cambria Math" panose="02040503050406030204" pitchFamily="18" charset="0"/>
                              <a:ea typeface="Cambria Math" panose="02040503050406030204" pitchFamily="18" charset="0"/>
                            </a:rPr>
                            <m:t>𝑘</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2</m:t>
                          </m:r>
                        </m:sub>
                      </m:sSub>
                      <m:r>
                        <a:rPr lang="en-GB" sz="2400" b="0" i="1" smtClean="0">
                          <a:latin typeface="Cambria Math" panose="02040503050406030204" pitchFamily="18" charset="0"/>
                          <a:ea typeface="Cambria Math" panose="02040503050406030204" pitchFamily="18" charset="0"/>
                        </a:rPr>
                        <m:t>−</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𝐸</m:t>
                          </m:r>
                        </m:e>
                        <m:sub>
                          <m:r>
                            <a:rPr lang="en-GB" sz="2400" b="0" i="1" smtClean="0">
                              <a:latin typeface="Cambria Math" panose="02040503050406030204" pitchFamily="18" charset="0"/>
                              <a:ea typeface="Cambria Math" panose="02040503050406030204" pitchFamily="18" charset="0"/>
                            </a:rPr>
                            <m:t>𝑘</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1</m:t>
                          </m:r>
                        </m:sub>
                      </m:sSub>
                      <m:r>
                        <a:rPr lang="en-GB" sz="2400" b="0" i="1" smtClean="0">
                          <a:latin typeface="Cambria Math" panose="02040503050406030204" pitchFamily="18" charset="0"/>
                          <a:ea typeface="Cambria Math" panose="02040503050406030204" pitchFamily="18" charset="0"/>
                        </a:rPr>
                        <m:t>=∆</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𝐸</m:t>
                          </m:r>
                        </m:e>
                        <m:sub>
                          <m:r>
                            <a:rPr lang="en-GB" sz="2400" b="0" i="1" smtClean="0">
                              <a:latin typeface="Cambria Math" panose="02040503050406030204" pitchFamily="18" charset="0"/>
                              <a:ea typeface="Cambria Math" panose="02040503050406030204" pitchFamily="18" charset="0"/>
                            </a:rPr>
                            <m:t>𝑘</m:t>
                          </m:r>
                        </m:sub>
                      </m:sSub>
                    </m:oMath>
                  </m:oMathPara>
                </a14:m>
                <a:endParaRPr lang="en-US" sz="2400" dirty="0"/>
              </a:p>
            </p:txBody>
          </p:sp>
        </mc:Choice>
        <mc:Fallback>
          <p:sp>
            <p:nvSpPr>
              <p:cNvPr id="16" name="Rectangle 15"/>
              <p:cNvSpPr>
                <a:spLocks noRot="1" noChangeAspect="1" noMove="1" noResize="1" noEditPoints="1" noAdjustHandles="1" noChangeArrowheads="1" noChangeShapeType="1" noTextEdit="1"/>
              </p:cNvSpPr>
              <p:nvPr/>
            </p:nvSpPr>
            <p:spPr>
              <a:xfrm>
                <a:off x="2510169" y="4404190"/>
                <a:ext cx="3559244" cy="477888"/>
              </a:xfrm>
              <a:prstGeom prst="rect">
                <a:avLst/>
              </a:prstGeom>
              <a:blipFill rotWithShape="1">
                <a:blip r:embed="rId4"/>
                <a:stretch>
                  <a:fillRect t="-97" r="2" b="41"/>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044" y="-169862"/>
            <a:ext cx="8229600" cy="1143000"/>
          </a:xfrm>
        </p:spPr>
        <p:txBody>
          <a:bodyPr/>
          <a:lstStyle/>
          <a:p>
            <a:r>
              <a:rPr lang="en-GB" dirty="0"/>
              <a:t>The work: Introduction</a:t>
            </a:r>
            <a:endParaRPr lang="en-US" dirty="0"/>
          </a:p>
        </p:txBody>
      </p:sp>
      <p:sp>
        <p:nvSpPr>
          <p:cNvPr id="3" name="Content Placeholder 2"/>
          <p:cNvSpPr>
            <a:spLocks noGrp="1"/>
          </p:cNvSpPr>
          <p:nvPr>
            <p:ph idx="1"/>
          </p:nvPr>
        </p:nvSpPr>
        <p:spPr>
          <a:xfrm>
            <a:off x="395536" y="982144"/>
            <a:ext cx="8229600" cy="4525963"/>
          </a:xfrm>
        </p:spPr>
        <p:txBody>
          <a:bodyPr/>
          <a:lstStyle/>
          <a:p>
            <a:r>
              <a:rPr lang="en-GB" sz="2000" dirty="0"/>
              <a:t>We have seen what are forces, an interaction between two bodies.</a:t>
            </a:r>
            <a:endParaRPr lang="en-US" sz="20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a:off x="609055" y="1772816"/>
            <a:ext cx="3390900" cy="2486025"/>
          </a:xfrm>
          <a:prstGeom prst="rect">
            <a:avLst/>
          </a:prstGeom>
        </p:spPr>
      </p:pic>
      <p:pic>
        <p:nvPicPr>
          <p:cNvPr id="6" name="Picture 5"/>
          <p:cNvPicPr>
            <a:picLocks noChangeAspect="1"/>
          </p:cNvPicPr>
          <p:nvPr/>
        </p:nvPicPr>
        <p:blipFill>
          <a:blip r:embed="rId2"/>
          <a:stretch>
            <a:fillRect/>
          </a:stretch>
        </p:blipFill>
        <p:spPr>
          <a:xfrm>
            <a:off x="647703" y="4407969"/>
            <a:ext cx="4905375" cy="2200275"/>
          </a:xfrm>
          <a:prstGeom prst="rect">
            <a:avLst/>
          </a:prstGeom>
        </p:spPr>
      </p:pic>
      <p:sp>
        <p:nvSpPr>
          <p:cNvPr id="7" name="TextBox 6"/>
          <p:cNvSpPr txBox="1"/>
          <p:nvPr/>
        </p:nvSpPr>
        <p:spPr>
          <a:xfrm>
            <a:off x="5093963" y="2154547"/>
            <a:ext cx="3888432" cy="923330"/>
          </a:xfrm>
          <a:prstGeom prst="rect">
            <a:avLst/>
          </a:prstGeom>
          <a:noFill/>
        </p:spPr>
        <p:txBody>
          <a:bodyPr wrap="square" rtlCol="0">
            <a:spAutoFit/>
          </a:bodyPr>
          <a:lstStyle/>
          <a:p>
            <a:r>
              <a:rPr lang="en-GB" dirty="0"/>
              <a:t>By applying a force, this person gives energy to the balloon which permit it to move.</a:t>
            </a:r>
            <a:endParaRPr lang="en-US" dirty="0"/>
          </a:p>
        </p:txBody>
      </p:sp>
      <p:sp>
        <p:nvSpPr>
          <p:cNvPr id="8" name="TextBox 7"/>
          <p:cNvSpPr txBox="1"/>
          <p:nvPr/>
        </p:nvSpPr>
        <p:spPr>
          <a:xfrm>
            <a:off x="5326459" y="3946304"/>
            <a:ext cx="3888432" cy="923330"/>
          </a:xfrm>
          <a:prstGeom prst="rect">
            <a:avLst/>
          </a:prstGeom>
          <a:noFill/>
        </p:spPr>
        <p:txBody>
          <a:bodyPr wrap="square" rtlCol="0">
            <a:spAutoFit/>
          </a:bodyPr>
          <a:lstStyle/>
          <a:p>
            <a:r>
              <a:rPr lang="en-GB" dirty="0"/>
              <a:t>By applying a force, this person gives energy to the box which permit it to move.</a:t>
            </a:r>
            <a:endParaRPr lang="en-US" dirty="0"/>
          </a:p>
        </p:txBody>
      </p:sp>
      <p:sp>
        <p:nvSpPr>
          <p:cNvPr id="9" name="TextBox 8"/>
          <p:cNvSpPr txBox="1"/>
          <p:nvPr/>
        </p:nvSpPr>
        <p:spPr>
          <a:xfrm>
            <a:off x="609055" y="6608244"/>
            <a:ext cx="12647119" cy="338554"/>
          </a:xfrm>
          <a:prstGeom prst="rect">
            <a:avLst/>
          </a:prstGeom>
          <a:noFill/>
        </p:spPr>
        <p:txBody>
          <a:bodyPr wrap="square" rtlCol="0">
            <a:spAutoFit/>
          </a:bodyPr>
          <a:lstStyle/>
          <a:p>
            <a:r>
              <a:rPr lang="en-US" sz="800" dirty="0">
                <a:hlinkClick r:id="rId3"/>
              </a:rPr>
              <a:t>https://courses.lumenlearning.com/physics/chapter/7-1-work-the-scientific-definition/</a:t>
            </a:r>
            <a:endParaRPr lang="en-US" sz="800" dirty="0"/>
          </a:p>
          <a:p>
            <a:endParaRPr lang="en-US" sz="8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2611810" y="4949133"/>
            <a:ext cx="4408462" cy="6386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97850" y="-118067"/>
            <a:ext cx="8229600" cy="1143000"/>
          </a:xfrm>
        </p:spPr>
        <p:txBody>
          <a:bodyPr/>
          <a:lstStyle/>
          <a:p>
            <a:r>
              <a:rPr lang="en-GB" sz="4000" dirty="0"/>
              <a:t>The gravitational potential energy</a:t>
            </a:r>
            <a:endParaRPr lang="en-US" sz="40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dirty="0"/>
          </a:p>
        </p:txBody>
      </p:sp>
      <mc:AlternateContent xmlns:mc="http://schemas.openxmlformats.org/markup-compatibility/2006">
        <mc:Choice xmlns:a14="http://schemas.microsoft.com/office/drawing/2010/main" Requires="a14">
          <p:sp>
            <p:nvSpPr>
              <p:cNvPr id="25" name="TextBox 24"/>
              <p:cNvSpPr txBox="1"/>
              <p:nvPr/>
            </p:nvSpPr>
            <p:spPr>
              <a:xfrm>
                <a:off x="1450371" y="1593763"/>
                <a:ext cx="4944302" cy="5324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𝑊</m:t>
                          </m:r>
                        </m:e>
                        <m:sub>
                          <m:r>
                            <a:rPr lang="en-GB" sz="3200" b="0" i="1" smtClean="0">
                              <a:latin typeface="Cambria Math" panose="02040503050406030204" pitchFamily="18" charset="0"/>
                            </a:rPr>
                            <m:t>1</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2</m:t>
                          </m:r>
                        </m:sub>
                      </m:sSub>
                      <m:r>
                        <a:rPr lang="en-GB" sz="3200" b="0" i="1" smtClean="0">
                          <a:latin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m:t>
                      </m:r>
                      <m:sSub>
                        <m:sSubPr>
                          <m:ctrlPr>
                            <a:rPr lang="en-GB" sz="3200" b="0" i="1" smtClean="0">
                              <a:latin typeface="Cambria Math" panose="02040503050406030204" pitchFamily="18" charset="0"/>
                              <a:ea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𝐸</m:t>
                          </m:r>
                        </m:e>
                        <m:sub>
                          <m:r>
                            <a:rPr lang="en-GB" sz="3200" b="0" i="1" smtClean="0">
                              <a:latin typeface="Cambria Math" panose="02040503050406030204" pitchFamily="18" charset="0"/>
                              <a:ea typeface="Cambria Math" panose="02040503050406030204" pitchFamily="18" charset="0"/>
                            </a:rPr>
                            <m:t>𝑝</m:t>
                          </m:r>
                        </m:sub>
                      </m:sSub>
                      <m:r>
                        <a:rPr lang="en-GB" sz="3200" b="0" i="1" smtClean="0">
                          <a:latin typeface="Cambria Math" panose="02040503050406030204" pitchFamily="18" charset="0"/>
                          <a:ea typeface="Cambria Math" panose="02040503050406030204" pitchFamily="18" charset="0"/>
                        </a:rPr>
                        <m:t>=</m:t>
                      </m:r>
                      <m:sSub>
                        <m:sSubPr>
                          <m:ctrlPr>
                            <a:rPr lang="en-GB" sz="3200" b="0" i="1" smtClean="0">
                              <a:latin typeface="Cambria Math" panose="02040503050406030204" pitchFamily="18" charset="0"/>
                              <a:ea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𝐸</m:t>
                          </m:r>
                        </m:e>
                        <m:sub>
                          <m:r>
                            <a:rPr lang="en-GB" sz="3200" b="0" i="1" smtClean="0">
                              <a:latin typeface="Cambria Math" panose="02040503050406030204" pitchFamily="18" charset="0"/>
                              <a:ea typeface="Cambria Math" panose="02040503050406030204" pitchFamily="18" charset="0"/>
                            </a:rPr>
                            <m:t>𝑝</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1</m:t>
                          </m:r>
                        </m:sub>
                      </m:sSub>
                      <m:r>
                        <a:rPr lang="en-GB" sz="3200" b="0" i="1" smtClean="0">
                          <a:latin typeface="Cambria Math" panose="02040503050406030204" pitchFamily="18" charset="0"/>
                          <a:ea typeface="Cambria Math" panose="02040503050406030204" pitchFamily="18" charset="0"/>
                        </a:rPr>
                        <m:t>−</m:t>
                      </m:r>
                      <m:sSub>
                        <m:sSubPr>
                          <m:ctrlPr>
                            <a:rPr lang="en-GB" sz="3200" b="0" i="1" smtClean="0">
                              <a:latin typeface="Cambria Math" panose="02040503050406030204" pitchFamily="18" charset="0"/>
                              <a:ea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𝐸</m:t>
                          </m:r>
                        </m:e>
                        <m:sub>
                          <m:r>
                            <a:rPr lang="en-GB" sz="3200" b="0" i="1" smtClean="0">
                              <a:latin typeface="Cambria Math" panose="02040503050406030204" pitchFamily="18" charset="0"/>
                              <a:ea typeface="Cambria Math" panose="02040503050406030204" pitchFamily="18" charset="0"/>
                            </a:rPr>
                            <m:t>𝑝</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2</m:t>
                          </m:r>
                        </m:sub>
                      </m:sSub>
                    </m:oMath>
                  </m:oMathPara>
                </a14:m>
                <a:endParaRPr lang="en-US" sz="3200" dirty="0"/>
              </a:p>
            </p:txBody>
          </p:sp>
        </mc:Choice>
        <mc:Fallback>
          <p:sp>
            <p:nvSpPr>
              <p:cNvPr id="25" name="TextBox 24"/>
              <p:cNvSpPr txBox="1">
                <a:spLocks noRot="1" noChangeAspect="1" noMove="1" noResize="1" noEditPoints="1" noAdjustHandles="1" noChangeArrowheads="1" noChangeShapeType="1" noTextEdit="1"/>
              </p:cNvSpPr>
              <p:nvPr/>
            </p:nvSpPr>
            <p:spPr>
              <a:xfrm>
                <a:off x="1450371" y="1593763"/>
                <a:ext cx="4944302" cy="532453"/>
              </a:xfrm>
              <a:prstGeom prst="rect">
                <a:avLst/>
              </a:prstGeom>
              <a:blipFill rotWithShape="1">
                <a:blip r:embed="rId1"/>
                <a:stretch>
                  <a:fillRect l="-1" t="-103" r="-1562" b="4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913420" y="808932"/>
                <a:ext cx="7362721" cy="461665"/>
              </a:xfrm>
              <a:prstGeom prst="rect">
                <a:avLst/>
              </a:prstGeom>
              <a:noFill/>
            </p:spPr>
            <p:txBody>
              <a:bodyPr wrap="none" rtlCol="0">
                <a:spAutoFit/>
              </a:bodyPr>
              <a:lstStyle/>
              <a:p>
                <a:r>
                  <a:rPr lang="en-GB" sz="2400" dirty="0"/>
                  <a:t>The work done by the weight on the ball from </a:t>
                </a:r>
                <a14:m>
                  <m:oMath xmlns:m="http://schemas.openxmlformats.org/officeDocument/2006/math">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𝑦</m:t>
                        </m:r>
                      </m:e>
                      <m:sub>
                        <m:r>
                          <a:rPr lang="en-GB" sz="2400" b="0" i="1" smtClean="0">
                            <a:latin typeface="Cambria Math" panose="02040503050406030204" pitchFamily="18" charset="0"/>
                          </a:rPr>
                          <m:t>1</m:t>
                        </m:r>
                      </m:sub>
                    </m:sSub>
                  </m:oMath>
                </a14:m>
                <a:r>
                  <a:rPr lang="en-GB" sz="2400" dirty="0"/>
                  <a:t> to </a:t>
                </a:r>
                <a14:m>
                  <m:oMath xmlns:m="http://schemas.openxmlformats.org/officeDocument/2006/math">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𝑦</m:t>
                        </m:r>
                      </m:e>
                      <m:sub>
                        <m:r>
                          <a:rPr lang="en-GB" sz="2400" b="0" i="1" smtClean="0">
                            <a:latin typeface="Cambria Math" panose="02040503050406030204" pitchFamily="18" charset="0"/>
                          </a:rPr>
                          <m:t>2</m:t>
                        </m:r>
                      </m:sub>
                    </m:sSub>
                  </m:oMath>
                </a14:m>
                <a:r>
                  <a:rPr lang="en-GB" sz="2400" dirty="0"/>
                  <a:t> is: </a:t>
                </a:r>
                <a:endParaRPr lang="en-US" sz="2400" dirty="0"/>
              </a:p>
            </p:txBody>
          </p:sp>
        </mc:Choice>
        <mc:Fallback>
          <p:sp>
            <p:nvSpPr>
              <p:cNvPr id="6" name="TextBox 5"/>
              <p:cNvSpPr txBox="1">
                <a:spLocks noRot="1" noChangeAspect="1" noMove="1" noResize="1" noEditPoints="1" noAdjustHandles="1" noChangeArrowheads="1" noChangeShapeType="1" noTextEdit="1"/>
              </p:cNvSpPr>
              <p:nvPr/>
            </p:nvSpPr>
            <p:spPr>
              <a:xfrm>
                <a:off x="913420" y="808932"/>
                <a:ext cx="7362721" cy="461665"/>
              </a:xfrm>
              <a:prstGeom prst="rect">
                <a:avLst/>
              </a:prstGeom>
              <a:blipFill rotWithShape="1">
                <a:blip r:embed="rId2"/>
                <a:stretch>
                  <a:fillRect l="-4" t="-125" r="-394" b="129"/>
                </a:stretch>
              </a:blipFill>
            </p:spPr>
            <p:txBody>
              <a:bodyPr/>
              <a:lstStyle/>
              <a:p>
                <a:r>
                  <a:rPr lang="zh-CN" altLang="en-US">
                    <a:noFill/>
                  </a:rPr>
                  <a:t> </a:t>
                </a:r>
              </a:p>
            </p:txBody>
          </p:sp>
        </mc:Fallback>
      </mc:AlternateContent>
      <p:sp>
        <p:nvSpPr>
          <p:cNvPr id="3" name="TextBox 2"/>
          <p:cNvSpPr txBox="1"/>
          <p:nvPr/>
        </p:nvSpPr>
        <p:spPr>
          <a:xfrm>
            <a:off x="1115616" y="2420888"/>
            <a:ext cx="5070619" cy="369332"/>
          </a:xfrm>
          <a:prstGeom prst="rect">
            <a:avLst/>
          </a:prstGeom>
          <a:noFill/>
        </p:spPr>
        <p:txBody>
          <a:bodyPr wrap="none" rtlCol="0">
            <a:spAutoFit/>
          </a:bodyPr>
          <a:lstStyle/>
          <a:p>
            <a:r>
              <a:rPr lang="en-GB" dirty="0"/>
              <a:t>If only the gravitational force does work on the ball: </a:t>
            </a:r>
            <a:endParaRPr lang="en-US" dirty="0"/>
          </a:p>
        </p:txBody>
      </p:sp>
      <mc:AlternateContent xmlns:mc="http://schemas.openxmlformats.org/markup-compatibility/2006">
        <mc:Choice xmlns:a14="http://schemas.microsoft.com/office/drawing/2010/main" Requires="a14">
          <p:sp>
            <p:nvSpPr>
              <p:cNvPr id="5" name="Rectangle 4"/>
              <p:cNvSpPr/>
              <p:nvPr/>
            </p:nvSpPr>
            <p:spPr>
              <a:xfrm>
                <a:off x="2915816" y="3003055"/>
                <a:ext cx="2385077" cy="39074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i="1">
                              <a:latin typeface="Cambria Math" panose="02040503050406030204" pitchFamily="18" charset="0"/>
                            </a:rPr>
                            <m:t>𝑊</m:t>
                          </m:r>
                        </m:e>
                        <m:sub>
                          <m:r>
                            <a:rPr lang="en-GB" i="1">
                              <a:latin typeface="Cambria Math" panose="02040503050406030204" pitchFamily="18" charset="0"/>
                            </a:rPr>
                            <m:t>1</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2</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𝑝</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𝑊</m:t>
                          </m:r>
                        </m:e>
                        <m:sub>
                          <m:r>
                            <a:rPr lang="en-GB" b="0" i="1" smtClean="0">
                              <a:latin typeface="Cambria Math" panose="02040503050406030204" pitchFamily="18" charset="0"/>
                              <a:ea typeface="Cambria Math" panose="02040503050406030204" pitchFamily="18" charset="0"/>
                            </a:rPr>
                            <m:t>𝑡𝑜𝑡</m:t>
                          </m:r>
                        </m:sub>
                      </m:sSub>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2915816" y="3003055"/>
                <a:ext cx="2385077" cy="390748"/>
              </a:xfrm>
              <a:prstGeom prst="rect">
                <a:avLst/>
              </a:prstGeom>
              <a:blipFill rotWithShape="1">
                <a:blip r:embed="rId3"/>
                <a:stretch>
                  <a:fillRect l="-22" t="-36" r="23" b="93"/>
                </a:stretch>
              </a:blipFill>
            </p:spPr>
            <p:txBody>
              <a:bodyPr/>
              <a:lstStyle/>
              <a:p>
                <a:r>
                  <a:rPr lang="zh-CN" altLang="en-US">
                    <a:noFill/>
                  </a:rPr>
                  <a:t> </a:t>
                </a:r>
              </a:p>
            </p:txBody>
          </p:sp>
        </mc:Fallback>
      </mc:AlternateContent>
      <p:sp>
        <p:nvSpPr>
          <p:cNvPr id="7" name="TextBox 6"/>
          <p:cNvSpPr txBox="1"/>
          <p:nvPr/>
        </p:nvSpPr>
        <p:spPr>
          <a:xfrm>
            <a:off x="913420" y="3617345"/>
            <a:ext cx="7625952" cy="646331"/>
          </a:xfrm>
          <a:prstGeom prst="rect">
            <a:avLst/>
          </a:prstGeom>
          <a:noFill/>
        </p:spPr>
        <p:txBody>
          <a:bodyPr wrap="square" rtlCol="0">
            <a:spAutoFit/>
          </a:bodyPr>
          <a:lstStyle/>
          <a:p>
            <a:r>
              <a:rPr lang="en-GB" dirty="0"/>
              <a:t>And the total work done on the ball is also the change of kinetic energy of the ball (work-kinetic energy theorem)   </a:t>
            </a:r>
            <a:endParaRPr lang="en-US" dirty="0"/>
          </a:p>
        </p:txBody>
      </p:sp>
      <mc:AlternateContent xmlns:mc="http://schemas.openxmlformats.org/markup-compatibility/2006">
        <mc:Choice xmlns:a14="http://schemas.microsoft.com/office/drawing/2010/main" Requires="a14">
          <p:sp>
            <p:nvSpPr>
              <p:cNvPr id="16" name="Rectangle 15"/>
              <p:cNvSpPr/>
              <p:nvPr/>
            </p:nvSpPr>
            <p:spPr>
              <a:xfrm>
                <a:off x="2510169" y="4404190"/>
                <a:ext cx="3559244" cy="47788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𝑊</m:t>
                          </m:r>
                        </m:e>
                        <m:sub>
                          <m:r>
                            <a:rPr lang="en-GB" sz="2400" b="0" i="1" smtClean="0">
                              <a:latin typeface="Cambria Math" panose="02040503050406030204" pitchFamily="18" charset="0"/>
                              <a:ea typeface="Cambria Math" panose="02040503050406030204" pitchFamily="18" charset="0"/>
                            </a:rPr>
                            <m:t>𝑡𝑜𝑡</m:t>
                          </m:r>
                        </m:sub>
                      </m:sSub>
                      <m:r>
                        <a:rPr lang="en-GB" sz="2400" b="0" i="1" smtClean="0">
                          <a:latin typeface="Cambria Math" panose="02040503050406030204" pitchFamily="18" charset="0"/>
                          <a:ea typeface="Cambria Math" panose="02040503050406030204" pitchFamily="18" charset="0"/>
                        </a:rPr>
                        <m:t>=</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𝐸</m:t>
                          </m:r>
                        </m:e>
                        <m:sub>
                          <m:r>
                            <a:rPr lang="en-GB" sz="2400" b="0" i="1" smtClean="0">
                              <a:latin typeface="Cambria Math" panose="02040503050406030204" pitchFamily="18" charset="0"/>
                              <a:ea typeface="Cambria Math" panose="02040503050406030204" pitchFamily="18" charset="0"/>
                            </a:rPr>
                            <m:t>𝑘</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2</m:t>
                          </m:r>
                        </m:sub>
                      </m:sSub>
                      <m:r>
                        <a:rPr lang="en-GB" sz="2400" b="0" i="1" smtClean="0">
                          <a:latin typeface="Cambria Math" panose="02040503050406030204" pitchFamily="18" charset="0"/>
                          <a:ea typeface="Cambria Math" panose="02040503050406030204" pitchFamily="18" charset="0"/>
                        </a:rPr>
                        <m:t>−</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𝐸</m:t>
                          </m:r>
                        </m:e>
                        <m:sub>
                          <m:r>
                            <a:rPr lang="en-GB" sz="2400" b="0" i="1" smtClean="0">
                              <a:latin typeface="Cambria Math" panose="02040503050406030204" pitchFamily="18" charset="0"/>
                              <a:ea typeface="Cambria Math" panose="02040503050406030204" pitchFamily="18" charset="0"/>
                            </a:rPr>
                            <m:t>𝑘</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1</m:t>
                          </m:r>
                        </m:sub>
                      </m:sSub>
                      <m:r>
                        <a:rPr lang="en-GB" sz="2400" b="0" i="1" smtClean="0">
                          <a:latin typeface="Cambria Math" panose="02040503050406030204" pitchFamily="18" charset="0"/>
                          <a:ea typeface="Cambria Math" panose="02040503050406030204" pitchFamily="18" charset="0"/>
                        </a:rPr>
                        <m:t>=∆</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𝐸</m:t>
                          </m:r>
                        </m:e>
                        <m:sub>
                          <m:r>
                            <a:rPr lang="en-GB" sz="2400" b="0" i="1" smtClean="0">
                              <a:latin typeface="Cambria Math" panose="02040503050406030204" pitchFamily="18" charset="0"/>
                              <a:ea typeface="Cambria Math" panose="02040503050406030204" pitchFamily="18" charset="0"/>
                            </a:rPr>
                            <m:t>𝑘</m:t>
                          </m:r>
                        </m:sub>
                      </m:sSub>
                    </m:oMath>
                  </m:oMathPara>
                </a14:m>
                <a:endParaRPr lang="en-US" sz="2400" dirty="0"/>
              </a:p>
            </p:txBody>
          </p:sp>
        </mc:Choice>
        <mc:Fallback>
          <p:sp>
            <p:nvSpPr>
              <p:cNvPr id="16" name="Rectangle 15"/>
              <p:cNvSpPr>
                <a:spLocks noRot="1" noChangeAspect="1" noMove="1" noResize="1" noEditPoints="1" noAdjustHandles="1" noChangeArrowheads="1" noChangeShapeType="1" noTextEdit="1"/>
              </p:cNvSpPr>
              <p:nvPr/>
            </p:nvSpPr>
            <p:spPr>
              <a:xfrm>
                <a:off x="2510169" y="4404190"/>
                <a:ext cx="3559244" cy="477888"/>
              </a:xfrm>
              <a:prstGeom prst="rect">
                <a:avLst/>
              </a:prstGeom>
              <a:blipFill rotWithShape="1">
                <a:blip r:embed="rId4"/>
                <a:stretch>
                  <a:fillRect t="-97" r="2" b="41"/>
                </a:stretch>
              </a:blipFill>
            </p:spPr>
            <p:txBody>
              <a:bodyPr/>
              <a:lstStyle/>
              <a:p>
                <a:r>
                  <a:rPr lang="zh-CN" altLang="en-US">
                    <a:noFill/>
                  </a:rPr>
                  <a:t> </a:t>
                </a:r>
              </a:p>
            </p:txBody>
          </p:sp>
        </mc:Fallback>
      </mc:AlternateContent>
      <p:sp>
        <p:nvSpPr>
          <p:cNvPr id="8" name="Right Arrow 7"/>
          <p:cNvSpPr/>
          <p:nvPr/>
        </p:nvSpPr>
        <p:spPr>
          <a:xfrm>
            <a:off x="1677056" y="4949133"/>
            <a:ext cx="922559" cy="6386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 name="Rectangle 16"/>
              <p:cNvSpPr/>
              <p:nvPr/>
            </p:nvSpPr>
            <p:spPr>
              <a:xfrm>
                <a:off x="2611810" y="5022592"/>
                <a:ext cx="3426900" cy="49019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𝐸</m:t>
                          </m:r>
                        </m:e>
                        <m:sub>
                          <m:r>
                            <a:rPr lang="en-GB" sz="2400" b="0" i="1" smtClean="0">
                              <a:latin typeface="Cambria Math" panose="02040503050406030204" pitchFamily="18" charset="0"/>
                              <a:ea typeface="Cambria Math" panose="02040503050406030204" pitchFamily="18" charset="0"/>
                            </a:rPr>
                            <m:t>𝑘</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2</m:t>
                          </m:r>
                        </m:sub>
                      </m:sSub>
                      <m:r>
                        <a:rPr lang="en-GB" sz="2400" b="0" i="1" smtClean="0">
                          <a:latin typeface="Cambria Math" panose="02040503050406030204" pitchFamily="18" charset="0"/>
                          <a:ea typeface="Cambria Math" panose="02040503050406030204" pitchFamily="18" charset="0"/>
                        </a:rPr>
                        <m:t>−</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𝐸</m:t>
                          </m:r>
                        </m:e>
                        <m:sub>
                          <m:r>
                            <a:rPr lang="en-GB" sz="2400" b="0" i="1" smtClean="0">
                              <a:latin typeface="Cambria Math" panose="02040503050406030204" pitchFamily="18" charset="0"/>
                              <a:ea typeface="Cambria Math" panose="02040503050406030204" pitchFamily="18" charset="0"/>
                            </a:rPr>
                            <m:t>𝑘</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1</m:t>
                          </m:r>
                        </m:sub>
                      </m:sSub>
                      <m:r>
                        <a:rPr lang="en-GB" sz="2400" b="0" i="1" smtClean="0">
                          <a:latin typeface="Cambria Math" panose="02040503050406030204" pitchFamily="18" charset="0"/>
                          <a:ea typeface="Cambria Math" panose="02040503050406030204" pitchFamily="18" charset="0"/>
                        </a:rPr>
                        <m:t>=</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𝐸</m:t>
                          </m:r>
                        </m:e>
                        <m:sub>
                          <m:r>
                            <a:rPr lang="en-GB" sz="2400" b="0" i="1" smtClean="0">
                              <a:latin typeface="Cambria Math" panose="02040503050406030204" pitchFamily="18" charset="0"/>
                              <a:ea typeface="Cambria Math" panose="02040503050406030204" pitchFamily="18" charset="0"/>
                            </a:rPr>
                            <m:t>𝑝</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1</m:t>
                          </m:r>
                        </m:sub>
                      </m:sSub>
                      <m:r>
                        <a:rPr lang="en-GB" sz="2400" b="0" i="1" smtClean="0">
                          <a:latin typeface="Cambria Math" panose="02040503050406030204" pitchFamily="18" charset="0"/>
                          <a:ea typeface="Cambria Math" panose="02040503050406030204" pitchFamily="18" charset="0"/>
                        </a:rPr>
                        <m:t>−</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𝐸</m:t>
                          </m:r>
                        </m:e>
                        <m:sub>
                          <m:r>
                            <a:rPr lang="en-GB" sz="2400" b="0" i="1" smtClean="0">
                              <a:latin typeface="Cambria Math" panose="02040503050406030204" pitchFamily="18" charset="0"/>
                              <a:ea typeface="Cambria Math" panose="02040503050406030204" pitchFamily="18" charset="0"/>
                            </a:rPr>
                            <m:t>𝑝</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2</m:t>
                          </m:r>
                        </m:sub>
                      </m:sSub>
                    </m:oMath>
                  </m:oMathPara>
                </a14:m>
                <a:endParaRPr lang="en-US" sz="2400" dirty="0"/>
              </a:p>
            </p:txBody>
          </p:sp>
        </mc:Choice>
        <mc:Fallback>
          <p:sp>
            <p:nvSpPr>
              <p:cNvPr id="17" name="Rectangle 16"/>
              <p:cNvSpPr>
                <a:spLocks noRot="1" noChangeAspect="1" noMove="1" noResize="1" noEditPoints="1" noAdjustHandles="1" noChangeArrowheads="1" noChangeShapeType="1" noTextEdit="1"/>
              </p:cNvSpPr>
              <p:nvPr/>
            </p:nvSpPr>
            <p:spPr>
              <a:xfrm>
                <a:off x="2611810" y="5022592"/>
                <a:ext cx="3426900" cy="490199"/>
              </a:xfrm>
              <a:prstGeom prst="rect">
                <a:avLst/>
              </a:prstGeom>
              <a:blipFill rotWithShape="1">
                <a:blip r:embed="rId5"/>
                <a:stretch>
                  <a:fillRect l="-2" t="-77" r="14" b="7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Rectangle 19"/>
              <p:cNvSpPr/>
              <p:nvPr/>
            </p:nvSpPr>
            <p:spPr>
              <a:xfrm>
                <a:off x="2611810" y="5535811"/>
                <a:ext cx="3426900" cy="49019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𝐸</m:t>
                          </m:r>
                        </m:e>
                        <m:sub>
                          <m:r>
                            <a:rPr lang="en-GB" sz="2400" b="0" i="1" smtClean="0">
                              <a:latin typeface="Cambria Math" panose="02040503050406030204" pitchFamily="18" charset="0"/>
                              <a:ea typeface="Cambria Math" panose="02040503050406030204" pitchFamily="18" charset="0"/>
                            </a:rPr>
                            <m:t>𝑘</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1</m:t>
                          </m:r>
                        </m:sub>
                      </m:sSub>
                      <m:r>
                        <a:rPr lang="en-GB" sz="2400" b="0" i="1" smtClean="0">
                          <a:latin typeface="Cambria Math" panose="02040503050406030204" pitchFamily="18" charset="0"/>
                          <a:ea typeface="Cambria Math" panose="02040503050406030204" pitchFamily="18" charset="0"/>
                        </a:rPr>
                        <m:t>+</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𝐸</m:t>
                          </m:r>
                        </m:e>
                        <m:sub>
                          <m:r>
                            <a:rPr lang="en-GB" sz="2400" b="0" i="1" smtClean="0">
                              <a:latin typeface="Cambria Math" panose="02040503050406030204" pitchFamily="18" charset="0"/>
                              <a:ea typeface="Cambria Math" panose="02040503050406030204" pitchFamily="18" charset="0"/>
                            </a:rPr>
                            <m:t>𝑝</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1</m:t>
                          </m:r>
                        </m:sub>
                      </m:sSub>
                      <m:r>
                        <a:rPr lang="en-GB" sz="2400" b="0" i="1" smtClean="0">
                          <a:latin typeface="Cambria Math" panose="02040503050406030204" pitchFamily="18" charset="0"/>
                          <a:ea typeface="Cambria Math" panose="02040503050406030204" pitchFamily="18" charset="0"/>
                        </a:rPr>
                        <m:t>=</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𝐸</m:t>
                          </m:r>
                        </m:e>
                        <m:sub>
                          <m:r>
                            <a:rPr lang="en-GB" sz="2400" i="1">
                              <a:latin typeface="Cambria Math" panose="02040503050406030204" pitchFamily="18" charset="0"/>
                              <a:ea typeface="Cambria Math" panose="02040503050406030204" pitchFamily="18" charset="0"/>
                            </a:rPr>
                            <m:t>𝑘</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2</m:t>
                          </m:r>
                        </m:sub>
                      </m:sSub>
                      <m:r>
                        <a:rPr lang="en-GB" sz="2400" i="1">
                          <a:latin typeface="Cambria Math" panose="02040503050406030204" pitchFamily="18" charset="0"/>
                          <a:ea typeface="Cambria Math" panose="02040503050406030204" pitchFamily="18" charset="0"/>
                        </a:rPr>
                        <m:t>+</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𝐸</m:t>
                          </m:r>
                        </m:e>
                        <m:sub>
                          <m:r>
                            <a:rPr lang="en-GB" sz="2400" b="0" i="1" smtClean="0">
                              <a:latin typeface="Cambria Math" panose="02040503050406030204" pitchFamily="18" charset="0"/>
                              <a:ea typeface="Cambria Math" panose="02040503050406030204" pitchFamily="18" charset="0"/>
                            </a:rPr>
                            <m:t>𝑝</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2</m:t>
                          </m:r>
                        </m:sub>
                      </m:sSub>
                    </m:oMath>
                  </m:oMathPara>
                </a14:m>
                <a:endParaRPr lang="en-US" sz="2400" dirty="0"/>
              </a:p>
            </p:txBody>
          </p:sp>
        </mc:Choice>
        <mc:Fallback>
          <p:sp>
            <p:nvSpPr>
              <p:cNvPr id="20" name="Rectangle 19"/>
              <p:cNvSpPr>
                <a:spLocks noRot="1" noChangeAspect="1" noMove="1" noResize="1" noEditPoints="1" noAdjustHandles="1" noChangeArrowheads="1" noChangeShapeType="1" noTextEdit="1"/>
              </p:cNvSpPr>
              <p:nvPr/>
            </p:nvSpPr>
            <p:spPr>
              <a:xfrm>
                <a:off x="2611810" y="5535811"/>
                <a:ext cx="3426900" cy="490199"/>
              </a:xfrm>
              <a:prstGeom prst="rect">
                <a:avLst/>
              </a:prstGeom>
              <a:blipFill rotWithShape="1">
                <a:blip r:embed="rId6"/>
                <a:stretch>
                  <a:fillRect l="-2" t="-105" r="14" b="101"/>
                </a:stretch>
              </a:blipFill>
            </p:spPr>
            <p:txBody>
              <a:bodyPr/>
              <a:lstStyle/>
              <a:p>
                <a:r>
                  <a:rPr lang="zh-CN" altLang="en-US">
                    <a:noFill/>
                  </a:rPr>
                  <a:t> </a:t>
                </a:r>
              </a:p>
            </p:txBody>
          </p:sp>
        </mc:Fallback>
      </mc:AlternateContent>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2611810" y="4949133"/>
            <a:ext cx="4408462" cy="6386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97850" y="-118067"/>
            <a:ext cx="8229600" cy="1143000"/>
          </a:xfrm>
        </p:spPr>
        <p:txBody>
          <a:bodyPr/>
          <a:lstStyle/>
          <a:p>
            <a:r>
              <a:rPr lang="en-GB" sz="4000" dirty="0"/>
              <a:t>The gravitational potential energy</a:t>
            </a:r>
            <a:endParaRPr lang="en-US" sz="40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dirty="0"/>
          </a:p>
        </p:txBody>
      </p:sp>
      <mc:AlternateContent xmlns:mc="http://schemas.openxmlformats.org/markup-compatibility/2006">
        <mc:Choice xmlns:a14="http://schemas.microsoft.com/office/drawing/2010/main" Requires="a14">
          <p:sp>
            <p:nvSpPr>
              <p:cNvPr id="25" name="TextBox 24"/>
              <p:cNvSpPr txBox="1"/>
              <p:nvPr/>
            </p:nvSpPr>
            <p:spPr>
              <a:xfrm>
                <a:off x="1450371" y="1593763"/>
                <a:ext cx="4944302" cy="5324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𝑊</m:t>
                          </m:r>
                        </m:e>
                        <m:sub>
                          <m:r>
                            <a:rPr lang="en-GB" sz="3200" b="0" i="1" smtClean="0">
                              <a:latin typeface="Cambria Math" panose="02040503050406030204" pitchFamily="18" charset="0"/>
                            </a:rPr>
                            <m:t>1</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2</m:t>
                          </m:r>
                        </m:sub>
                      </m:sSub>
                      <m:r>
                        <a:rPr lang="en-GB" sz="3200" b="0" i="1" smtClean="0">
                          <a:latin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m:t>
                      </m:r>
                      <m:sSub>
                        <m:sSubPr>
                          <m:ctrlPr>
                            <a:rPr lang="en-GB" sz="3200" b="0" i="1" smtClean="0">
                              <a:latin typeface="Cambria Math" panose="02040503050406030204" pitchFamily="18" charset="0"/>
                              <a:ea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𝐸</m:t>
                          </m:r>
                        </m:e>
                        <m:sub>
                          <m:r>
                            <a:rPr lang="en-GB" sz="3200" b="0" i="1" smtClean="0">
                              <a:latin typeface="Cambria Math" panose="02040503050406030204" pitchFamily="18" charset="0"/>
                              <a:ea typeface="Cambria Math" panose="02040503050406030204" pitchFamily="18" charset="0"/>
                            </a:rPr>
                            <m:t>𝑝</m:t>
                          </m:r>
                        </m:sub>
                      </m:sSub>
                      <m:r>
                        <a:rPr lang="en-GB" sz="3200" b="0" i="1" smtClean="0">
                          <a:latin typeface="Cambria Math" panose="02040503050406030204" pitchFamily="18" charset="0"/>
                          <a:ea typeface="Cambria Math" panose="02040503050406030204" pitchFamily="18" charset="0"/>
                        </a:rPr>
                        <m:t>=</m:t>
                      </m:r>
                      <m:sSub>
                        <m:sSubPr>
                          <m:ctrlPr>
                            <a:rPr lang="en-GB" sz="3200" b="0" i="1" smtClean="0">
                              <a:latin typeface="Cambria Math" panose="02040503050406030204" pitchFamily="18" charset="0"/>
                              <a:ea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𝐸</m:t>
                          </m:r>
                        </m:e>
                        <m:sub>
                          <m:r>
                            <a:rPr lang="en-GB" sz="3200" b="0" i="1" smtClean="0">
                              <a:latin typeface="Cambria Math" panose="02040503050406030204" pitchFamily="18" charset="0"/>
                              <a:ea typeface="Cambria Math" panose="02040503050406030204" pitchFamily="18" charset="0"/>
                            </a:rPr>
                            <m:t>𝑝</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1</m:t>
                          </m:r>
                        </m:sub>
                      </m:sSub>
                      <m:r>
                        <a:rPr lang="en-GB" sz="3200" b="0" i="1" smtClean="0">
                          <a:latin typeface="Cambria Math" panose="02040503050406030204" pitchFamily="18" charset="0"/>
                          <a:ea typeface="Cambria Math" panose="02040503050406030204" pitchFamily="18" charset="0"/>
                        </a:rPr>
                        <m:t>−</m:t>
                      </m:r>
                      <m:sSub>
                        <m:sSubPr>
                          <m:ctrlPr>
                            <a:rPr lang="en-GB" sz="3200" b="0" i="1" smtClean="0">
                              <a:latin typeface="Cambria Math" panose="02040503050406030204" pitchFamily="18" charset="0"/>
                              <a:ea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𝐸</m:t>
                          </m:r>
                        </m:e>
                        <m:sub>
                          <m:r>
                            <a:rPr lang="en-GB" sz="3200" b="0" i="1" smtClean="0">
                              <a:latin typeface="Cambria Math" panose="02040503050406030204" pitchFamily="18" charset="0"/>
                              <a:ea typeface="Cambria Math" panose="02040503050406030204" pitchFamily="18" charset="0"/>
                            </a:rPr>
                            <m:t>𝑝</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2</m:t>
                          </m:r>
                        </m:sub>
                      </m:sSub>
                    </m:oMath>
                  </m:oMathPara>
                </a14:m>
                <a:endParaRPr lang="en-US" sz="3200" dirty="0"/>
              </a:p>
            </p:txBody>
          </p:sp>
        </mc:Choice>
        <mc:Fallback>
          <p:sp>
            <p:nvSpPr>
              <p:cNvPr id="25" name="TextBox 24"/>
              <p:cNvSpPr txBox="1">
                <a:spLocks noRot="1" noChangeAspect="1" noMove="1" noResize="1" noEditPoints="1" noAdjustHandles="1" noChangeArrowheads="1" noChangeShapeType="1" noTextEdit="1"/>
              </p:cNvSpPr>
              <p:nvPr/>
            </p:nvSpPr>
            <p:spPr>
              <a:xfrm>
                <a:off x="1450371" y="1593763"/>
                <a:ext cx="4944302" cy="532453"/>
              </a:xfrm>
              <a:prstGeom prst="rect">
                <a:avLst/>
              </a:prstGeom>
              <a:blipFill rotWithShape="1">
                <a:blip r:embed="rId1"/>
                <a:stretch>
                  <a:fillRect l="-1" t="-103" r="-1562" b="4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913420" y="808932"/>
                <a:ext cx="7362721" cy="461665"/>
              </a:xfrm>
              <a:prstGeom prst="rect">
                <a:avLst/>
              </a:prstGeom>
              <a:noFill/>
            </p:spPr>
            <p:txBody>
              <a:bodyPr wrap="none" rtlCol="0">
                <a:spAutoFit/>
              </a:bodyPr>
              <a:lstStyle/>
              <a:p>
                <a:r>
                  <a:rPr lang="en-GB" sz="2400" dirty="0"/>
                  <a:t>The work done by the weight on the ball from </a:t>
                </a:r>
                <a14:m>
                  <m:oMath xmlns:m="http://schemas.openxmlformats.org/officeDocument/2006/math">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𝑦</m:t>
                        </m:r>
                      </m:e>
                      <m:sub>
                        <m:r>
                          <a:rPr lang="en-GB" sz="2400" b="0" i="1" smtClean="0">
                            <a:latin typeface="Cambria Math" panose="02040503050406030204" pitchFamily="18" charset="0"/>
                          </a:rPr>
                          <m:t>1</m:t>
                        </m:r>
                      </m:sub>
                    </m:sSub>
                  </m:oMath>
                </a14:m>
                <a:r>
                  <a:rPr lang="en-GB" sz="2400" dirty="0"/>
                  <a:t> to </a:t>
                </a:r>
                <a14:m>
                  <m:oMath xmlns:m="http://schemas.openxmlformats.org/officeDocument/2006/math">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𝑦</m:t>
                        </m:r>
                      </m:e>
                      <m:sub>
                        <m:r>
                          <a:rPr lang="en-GB" sz="2400" b="0" i="1" smtClean="0">
                            <a:latin typeface="Cambria Math" panose="02040503050406030204" pitchFamily="18" charset="0"/>
                          </a:rPr>
                          <m:t>2</m:t>
                        </m:r>
                      </m:sub>
                    </m:sSub>
                  </m:oMath>
                </a14:m>
                <a:r>
                  <a:rPr lang="en-GB" sz="2400" dirty="0"/>
                  <a:t> is: </a:t>
                </a:r>
                <a:endParaRPr lang="en-US" sz="2400" dirty="0"/>
              </a:p>
            </p:txBody>
          </p:sp>
        </mc:Choice>
        <mc:Fallback>
          <p:sp>
            <p:nvSpPr>
              <p:cNvPr id="6" name="TextBox 5"/>
              <p:cNvSpPr txBox="1">
                <a:spLocks noRot="1" noChangeAspect="1" noMove="1" noResize="1" noEditPoints="1" noAdjustHandles="1" noChangeArrowheads="1" noChangeShapeType="1" noTextEdit="1"/>
              </p:cNvSpPr>
              <p:nvPr/>
            </p:nvSpPr>
            <p:spPr>
              <a:xfrm>
                <a:off x="913420" y="808932"/>
                <a:ext cx="7362721" cy="461665"/>
              </a:xfrm>
              <a:prstGeom prst="rect">
                <a:avLst/>
              </a:prstGeom>
              <a:blipFill rotWithShape="1">
                <a:blip r:embed="rId2"/>
                <a:stretch>
                  <a:fillRect l="-4" t="-125" r="-394" b="129"/>
                </a:stretch>
              </a:blipFill>
            </p:spPr>
            <p:txBody>
              <a:bodyPr/>
              <a:lstStyle/>
              <a:p>
                <a:r>
                  <a:rPr lang="zh-CN" altLang="en-US">
                    <a:noFill/>
                  </a:rPr>
                  <a:t> </a:t>
                </a:r>
              </a:p>
            </p:txBody>
          </p:sp>
        </mc:Fallback>
      </mc:AlternateContent>
      <p:sp>
        <p:nvSpPr>
          <p:cNvPr id="3" name="TextBox 2"/>
          <p:cNvSpPr txBox="1"/>
          <p:nvPr/>
        </p:nvSpPr>
        <p:spPr>
          <a:xfrm>
            <a:off x="1115616" y="2420888"/>
            <a:ext cx="5070619" cy="369332"/>
          </a:xfrm>
          <a:prstGeom prst="rect">
            <a:avLst/>
          </a:prstGeom>
          <a:noFill/>
        </p:spPr>
        <p:txBody>
          <a:bodyPr wrap="none" rtlCol="0">
            <a:spAutoFit/>
          </a:bodyPr>
          <a:lstStyle/>
          <a:p>
            <a:r>
              <a:rPr lang="en-GB" dirty="0"/>
              <a:t>If only the gravitational force does work on the ball: </a:t>
            </a:r>
            <a:endParaRPr lang="en-US" dirty="0"/>
          </a:p>
        </p:txBody>
      </p:sp>
      <mc:AlternateContent xmlns:mc="http://schemas.openxmlformats.org/markup-compatibility/2006">
        <mc:Choice xmlns:a14="http://schemas.microsoft.com/office/drawing/2010/main" Requires="a14">
          <p:sp>
            <p:nvSpPr>
              <p:cNvPr id="5" name="Rectangle 4"/>
              <p:cNvSpPr/>
              <p:nvPr/>
            </p:nvSpPr>
            <p:spPr>
              <a:xfrm>
                <a:off x="2915816" y="3003055"/>
                <a:ext cx="2385077" cy="39074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i="1">
                              <a:latin typeface="Cambria Math" panose="02040503050406030204" pitchFamily="18" charset="0"/>
                            </a:rPr>
                            <m:t>𝑊</m:t>
                          </m:r>
                        </m:e>
                        <m:sub>
                          <m:r>
                            <a:rPr lang="en-GB" i="1">
                              <a:latin typeface="Cambria Math" panose="02040503050406030204" pitchFamily="18" charset="0"/>
                            </a:rPr>
                            <m:t>1</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2</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𝑝</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𝑊</m:t>
                          </m:r>
                        </m:e>
                        <m:sub>
                          <m:r>
                            <a:rPr lang="en-GB" b="0" i="1" smtClean="0">
                              <a:latin typeface="Cambria Math" panose="02040503050406030204" pitchFamily="18" charset="0"/>
                              <a:ea typeface="Cambria Math" panose="02040503050406030204" pitchFamily="18" charset="0"/>
                            </a:rPr>
                            <m:t>𝑡𝑜𝑡</m:t>
                          </m:r>
                        </m:sub>
                      </m:sSub>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2915816" y="3003055"/>
                <a:ext cx="2385077" cy="390748"/>
              </a:xfrm>
              <a:prstGeom prst="rect">
                <a:avLst/>
              </a:prstGeom>
              <a:blipFill rotWithShape="1">
                <a:blip r:embed="rId3"/>
                <a:stretch>
                  <a:fillRect l="-22" t="-36" r="23" b="93"/>
                </a:stretch>
              </a:blipFill>
            </p:spPr>
            <p:txBody>
              <a:bodyPr/>
              <a:lstStyle/>
              <a:p>
                <a:r>
                  <a:rPr lang="zh-CN" altLang="en-US">
                    <a:noFill/>
                  </a:rPr>
                  <a:t> </a:t>
                </a:r>
              </a:p>
            </p:txBody>
          </p:sp>
        </mc:Fallback>
      </mc:AlternateContent>
      <p:sp>
        <p:nvSpPr>
          <p:cNvPr id="7" name="TextBox 6"/>
          <p:cNvSpPr txBox="1"/>
          <p:nvPr/>
        </p:nvSpPr>
        <p:spPr>
          <a:xfrm>
            <a:off x="913420" y="3617345"/>
            <a:ext cx="7625952" cy="646331"/>
          </a:xfrm>
          <a:prstGeom prst="rect">
            <a:avLst/>
          </a:prstGeom>
          <a:noFill/>
        </p:spPr>
        <p:txBody>
          <a:bodyPr wrap="square" rtlCol="0">
            <a:spAutoFit/>
          </a:bodyPr>
          <a:lstStyle/>
          <a:p>
            <a:r>
              <a:rPr lang="en-GB" dirty="0"/>
              <a:t>And the total work done on the ball is also the change of kinetic energy of the ball (work-kinetic energy theorem)   </a:t>
            </a:r>
            <a:endParaRPr lang="en-US" dirty="0"/>
          </a:p>
        </p:txBody>
      </p:sp>
      <mc:AlternateContent xmlns:mc="http://schemas.openxmlformats.org/markup-compatibility/2006">
        <mc:Choice xmlns:a14="http://schemas.microsoft.com/office/drawing/2010/main" Requires="a14">
          <p:sp>
            <p:nvSpPr>
              <p:cNvPr id="16" name="Rectangle 15"/>
              <p:cNvSpPr/>
              <p:nvPr/>
            </p:nvSpPr>
            <p:spPr>
              <a:xfrm>
                <a:off x="2510169" y="4404190"/>
                <a:ext cx="3559244" cy="47788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𝑊</m:t>
                          </m:r>
                        </m:e>
                        <m:sub>
                          <m:r>
                            <a:rPr lang="en-GB" sz="2400" b="0" i="1" smtClean="0">
                              <a:latin typeface="Cambria Math" panose="02040503050406030204" pitchFamily="18" charset="0"/>
                              <a:ea typeface="Cambria Math" panose="02040503050406030204" pitchFamily="18" charset="0"/>
                            </a:rPr>
                            <m:t>𝑡𝑜𝑡</m:t>
                          </m:r>
                        </m:sub>
                      </m:sSub>
                      <m:r>
                        <a:rPr lang="en-GB" sz="2400" b="0" i="1" smtClean="0">
                          <a:latin typeface="Cambria Math" panose="02040503050406030204" pitchFamily="18" charset="0"/>
                          <a:ea typeface="Cambria Math" panose="02040503050406030204" pitchFamily="18" charset="0"/>
                        </a:rPr>
                        <m:t>=</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𝐸</m:t>
                          </m:r>
                        </m:e>
                        <m:sub>
                          <m:r>
                            <a:rPr lang="en-GB" sz="2400" b="0" i="1" smtClean="0">
                              <a:latin typeface="Cambria Math" panose="02040503050406030204" pitchFamily="18" charset="0"/>
                              <a:ea typeface="Cambria Math" panose="02040503050406030204" pitchFamily="18" charset="0"/>
                            </a:rPr>
                            <m:t>𝑘</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2</m:t>
                          </m:r>
                        </m:sub>
                      </m:sSub>
                      <m:r>
                        <a:rPr lang="en-GB" sz="2400" b="0" i="1" smtClean="0">
                          <a:latin typeface="Cambria Math" panose="02040503050406030204" pitchFamily="18" charset="0"/>
                          <a:ea typeface="Cambria Math" panose="02040503050406030204" pitchFamily="18" charset="0"/>
                        </a:rPr>
                        <m:t>−</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𝐸</m:t>
                          </m:r>
                        </m:e>
                        <m:sub>
                          <m:r>
                            <a:rPr lang="en-GB" sz="2400" b="0" i="1" smtClean="0">
                              <a:latin typeface="Cambria Math" panose="02040503050406030204" pitchFamily="18" charset="0"/>
                              <a:ea typeface="Cambria Math" panose="02040503050406030204" pitchFamily="18" charset="0"/>
                            </a:rPr>
                            <m:t>𝑘</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1</m:t>
                          </m:r>
                        </m:sub>
                      </m:sSub>
                      <m:r>
                        <a:rPr lang="en-GB" sz="2400" b="0" i="1" smtClean="0">
                          <a:latin typeface="Cambria Math" panose="02040503050406030204" pitchFamily="18" charset="0"/>
                          <a:ea typeface="Cambria Math" panose="02040503050406030204" pitchFamily="18" charset="0"/>
                        </a:rPr>
                        <m:t>=∆</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𝐸</m:t>
                          </m:r>
                        </m:e>
                        <m:sub>
                          <m:r>
                            <a:rPr lang="en-GB" sz="2400" b="0" i="1" smtClean="0">
                              <a:latin typeface="Cambria Math" panose="02040503050406030204" pitchFamily="18" charset="0"/>
                              <a:ea typeface="Cambria Math" panose="02040503050406030204" pitchFamily="18" charset="0"/>
                            </a:rPr>
                            <m:t>𝑘</m:t>
                          </m:r>
                        </m:sub>
                      </m:sSub>
                    </m:oMath>
                  </m:oMathPara>
                </a14:m>
                <a:endParaRPr lang="en-US" sz="2400" dirty="0"/>
              </a:p>
            </p:txBody>
          </p:sp>
        </mc:Choice>
        <mc:Fallback>
          <p:sp>
            <p:nvSpPr>
              <p:cNvPr id="16" name="Rectangle 15"/>
              <p:cNvSpPr>
                <a:spLocks noRot="1" noChangeAspect="1" noMove="1" noResize="1" noEditPoints="1" noAdjustHandles="1" noChangeArrowheads="1" noChangeShapeType="1" noTextEdit="1"/>
              </p:cNvSpPr>
              <p:nvPr/>
            </p:nvSpPr>
            <p:spPr>
              <a:xfrm>
                <a:off x="2510169" y="4404190"/>
                <a:ext cx="3559244" cy="477888"/>
              </a:xfrm>
              <a:prstGeom prst="rect">
                <a:avLst/>
              </a:prstGeom>
              <a:blipFill rotWithShape="1">
                <a:blip r:embed="rId4"/>
                <a:stretch>
                  <a:fillRect t="-97" r="2" b="41"/>
                </a:stretch>
              </a:blipFill>
            </p:spPr>
            <p:txBody>
              <a:bodyPr/>
              <a:lstStyle/>
              <a:p>
                <a:r>
                  <a:rPr lang="zh-CN" altLang="en-US">
                    <a:noFill/>
                  </a:rPr>
                  <a:t> </a:t>
                </a:r>
              </a:p>
            </p:txBody>
          </p:sp>
        </mc:Fallback>
      </mc:AlternateContent>
      <p:sp>
        <p:nvSpPr>
          <p:cNvPr id="8" name="Right Arrow 7"/>
          <p:cNvSpPr/>
          <p:nvPr/>
        </p:nvSpPr>
        <p:spPr>
          <a:xfrm>
            <a:off x="1677056" y="4949133"/>
            <a:ext cx="922559" cy="6386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 name="Rectangle 16"/>
              <p:cNvSpPr/>
              <p:nvPr/>
            </p:nvSpPr>
            <p:spPr>
              <a:xfrm>
                <a:off x="2611810" y="5022592"/>
                <a:ext cx="3426900" cy="49019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𝐸</m:t>
                          </m:r>
                        </m:e>
                        <m:sub>
                          <m:r>
                            <a:rPr lang="en-GB" sz="2400" b="0" i="1" smtClean="0">
                              <a:latin typeface="Cambria Math" panose="02040503050406030204" pitchFamily="18" charset="0"/>
                              <a:ea typeface="Cambria Math" panose="02040503050406030204" pitchFamily="18" charset="0"/>
                            </a:rPr>
                            <m:t>𝑘</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2</m:t>
                          </m:r>
                        </m:sub>
                      </m:sSub>
                      <m:r>
                        <a:rPr lang="en-GB" sz="2400" b="0" i="1" smtClean="0">
                          <a:latin typeface="Cambria Math" panose="02040503050406030204" pitchFamily="18" charset="0"/>
                          <a:ea typeface="Cambria Math" panose="02040503050406030204" pitchFamily="18" charset="0"/>
                        </a:rPr>
                        <m:t>−</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𝐸</m:t>
                          </m:r>
                        </m:e>
                        <m:sub>
                          <m:r>
                            <a:rPr lang="en-GB" sz="2400" b="0" i="1" smtClean="0">
                              <a:latin typeface="Cambria Math" panose="02040503050406030204" pitchFamily="18" charset="0"/>
                              <a:ea typeface="Cambria Math" panose="02040503050406030204" pitchFamily="18" charset="0"/>
                            </a:rPr>
                            <m:t>𝑘</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1</m:t>
                          </m:r>
                        </m:sub>
                      </m:sSub>
                      <m:r>
                        <a:rPr lang="en-GB" sz="2400" b="0" i="1" smtClean="0">
                          <a:latin typeface="Cambria Math" panose="02040503050406030204" pitchFamily="18" charset="0"/>
                          <a:ea typeface="Cambria Math" panose="02040503050406030204" pitchFamily="18" charset="0"/>
                        </a:rPr>
                        <m:t>=</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𝐸</m:t>
                          </m:r>
                        </m:e>
                        <m:sub>
                          <m:r>
                            <a:rPr lang="en-GB" sz="2400" b="0" i="1" smtClean="0">
                              <a:latin typeface="Cambria Math" panose="02040503050406030204" pitchFamily="18" charset="0"/>
                              <a:ea typeface="Cambria Math" panose="02040503050406030204" pitchFamily="18" charset="0"/>
                            </a:rPr>
                            <m:t>𝑝</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1</m:t>
                          </m:r>
                        </m:sub>
                      </m:sSub>
                      <m:r>
                        <a:rPr lang="en-GB" sz="2400" b="0" i="1" smtClean="0">
                          <a:latin typeface="Cambria Math" panose="02040503050406030204" pitchFamily="18" charset="0"/>
                          <a:ea typeface="Cambria Math" panose="02040503050406030204" pitchFamily="18" charset="0"/>
                        </a:rPr>
                        <m:t>−</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𝐸</m:t>
                          </m:r>
                        </m:e>
                        <m:sub>
                          <m:r>
                            <a:rPr lang="en-GB" sz="2400" b="0" i="1" smtClean="0">
                              <a:latin typeface="Cambria Math" panose="02040503050406030204" pitchFamily="18" charset="0"/>
                              <a:ea typeface="Cambria Math" panose="02040503050406030204" pitchFamily="18" charset="0"/>
                            </a:rPr>
                            <m:t>𝑝</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2</m:t>
                          </m:r>
                        </m:sub>
                      </m:sSub>
                    </m:oMath>
                  </m:oMathPara>
                </a14:m>
                <a:endParaRPr lang="en-US" sz="2400" dirty="0"/>
              </a:p>
            </p:txBody>
          </p:sp>
        </mc:Choice>
        <mc:Fallback>
          <p:sp>
            <p:nvSpPr>
              <p:cNvPr id="17" name="Rectangle 16"/>
              <p:cNvSpPr>
                <a:spLocks noRot="1" noChangeAspect="1" noMove="1" noResize="1" noEditPoints="1" noAdjustHandles="1" noChangeArrowheads="1" noChangeShapeType="1" noTextEdit="1"/>
              </p:cNvSpPr>
              <p:nvPr/>
            </p:nvSpPr>
            <p:spPr>
              <a:xfrm>
                <a:off x="2611810" y="5022592"/>
                <a:ext cx="3426900" cy="490199"/>
              </a:xfrm>
              <a:prstGeom prst="rect">
                <a:avLst/>
              </a:prstGeom>
              <a:blipFill rotWithShape="1">
                <a:blip r:embed="rId5"/>
                <a:stretch>
                  <a:fillRect l="-2" t="-77" r="14" b="7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1115616" y="6021288"/>
                <a:ext cx="8011834" cy="668901"/>
              </a:xfrm>
              <a:prstGeom prst="rect">
                <a:avLst/>
              </a:prstGeom>
              <a:noFill/>
            </p:spPr>
            <p:txBody>
              <a:bodyPr wrap="square" rtlCol="0">
                <a:spAutoFit/>
              </a:bodyPr>
              <a:lstStyle/>
              <a:p>
                <a:r>
                  <a:rPr lang="en-GB" dirty="0">
                    <a:solidFill>
                      <a:srgbClr val="FF0000"/>
                    </a:solidFill>
                  </a:rPr>
                  <a:t>Warning</a:t>
                </a:r>
                <a:r>
                  <a:rPr lang="en-GB" dirty="0"/>
                  <a:t>: The conservation of the energy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sub>
                    </m:sSub>
                  </m:oMath>
                </a14:m>
                <a:r>
                  <a:rPr lang="en-US" dirty="0"/>
                  <a:t> is only possible because we have considered there is no friction, but there is always friction.</a:t>
                </a:r>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1115616" y="6021288"/>
                <a:ext cx="8011834" cy="668901"/>
              </a:xfrm>
              <a:prstGeom prst="rect">
                <a:avLst/>
              </a:prstGeom>
              <a:blipFill rotWithShape="1">
                <a:blip r:embed="rId6"/>
                <a:stretch>
                  <a:fillRect l="-7" t="-33" r="7"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Rectangle 19"/>
              <p:cNvSpPr/>
              <p:nvPr/>
            </p:nvSpPr>
            <p:spPr>
              <a:xfrm>
                <a:off x="2611810" y="5535811"/>
                <a:ext cx="3426900" cy="49019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𝐸</m:t>
                          </m:r>
                        </m:e>
                        <m:sub>
                          <m:r>
                            <a:rPr lang="en-GB" sz="2400" b="0" i="1" smtClean="0">
                              <a:latin typeface="Cambria Math" panose="02040503050406030204" pitchFamily="18" charset="0"/>
                              <a:ea typeface="Cambria Math" panose="02040503050406030204" pitchFamily="18" charset="0"/>
                            </a:rPr>
                            <m:t>𝑘</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1</m:t>
                          </m:r>
                        </m:sub>
                      </m:sSub>
                      <m:r>
                        <a:rPr lang="en-GB" sz="2400" b="0" i="1" smtClean="0">
                          <a:latin typeface="Cambria Math" panose="02040503050406030204" pitchFamily="18" charset="0"/>
                          <a:ea typeface="Cambria Math" panose="02040503050406030204" pitchFamily="18" charset="0"/>
                        </a:rPr>
                        <m:t>+</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𝐸</m:t>
                          </m:r>
                        </m:e>
                        <m:sub>
                          <m:r>
                            <a:rPr lang="en-GB" sz="2400" b="0" i="1" smtClean="0">
                              <a:latin typeface="Cambria Math" panose="02040503050406030204" pitchFamily="18" charset="0"/>
                              <a:ea typeface="Cambria Math" panose="02040503050406030204" pitchFamily="18" charset="0"/>
                            </a:rPr>
                            <m:t>𝑝</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1</m:t>
                          </m:r>
                        </m:sub>
                      </m:sSub>
                      <m:r>
                        <a:rPr lang="en-GB" sz="2400" b="0" i="1" smtClean="0">
                          <a:latin typeface="Cambria Math" panose="02040503050406030204" pitchFamily="18" charset="0"/>
                          <a:ea typeface="Cambria Math" panose="02040503050406030204" pitchFamily="18" charset="0"/>
                        </a:rPr>
                        <m:t>=</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𝐸</m:t>
                          </m:r>
                        </m:e>
                        <m:sub>
                          <m:r>
                            <a:rPr lang="en-GB" sz="2400" i="1">
                              <a:latin typeface="Cambria Math" panose="02040503050406030204" pitchFamily="18" charset="0"/>
                              <a:ea typeface="Cambria Math" panose="02040503050406030204" pitchFamily="18" charset="0"/>
                            </a:rPr>
                            <m:t>𝑘</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2</m:t>
                          </m:r>
                        </m:sub>
                      </m:sSub>
                      <m:r>
                        <a:rPr lang="en-GB" sz="2400" i="1">
                          <a:latin typeface="Cambria Math" panose="02040503050406030204" pitchFamily="18" charset="0"/>
                          <a:ea typeface="Cambria Math" panose="02040503050406030204" pitchFamily="18" charset="0"/>
                        </a:rPr>
                        <m:t>+</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𝐸</m:t>
                          </m:r>
                        </m:e>
                        <m:sub>
                          <m:r>
                            <a:rPr lang="en-GB" sz="2400" b="0" i="1" smtClean="0">
                              <a:latin typeface="Cambria Math" panose="02040503050406030204" pitchFamily="18" charset="0"/>
                              <a:ea typeface="Cambria Math" panose="02040503050406030204" pitchFamily="18" charset="0"/>
                            </a:rPr>
                            <m:t>𝑝</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2</m:t>
                          </m:r>
                        </m:sub>
                      </m:sSub>
                    </m:oMath>
                  </m:oMathPara>
                </a14:m>
                <a:endParaRPr lang="en-US" sz="2400" dirty="0"/>
              </a:p>
            </p:txBody>
          </p:sp>
        </mc:Choice>
        <mc:Fallback>
          <p:sp>
            <p:nvSpPr>
              <p:cNvPr id="20" name="Rectangle 19"/>
              <p:cNvSpPr>
                <a:spLocks noRot="1" noChangeAspect="1" noMove="1" noResize="1" noEditPoints="1" noAdjustHandles="1" noChangeArrowheads="1" noChangeShapeType="1" noTextEdit="1"/>
              </p:cNvSpPr>
              <p:nvPr/>
            </p:nvSpPr>
            <p:spPr>
              <a:xfrm>
                <a:off x="2611810" y="5535811"/>
                <a:ext cx="3426900" cy="490199"/>
              </a:xfrm>
              <a:prstGeom prst="rect">
                <a:avLst/>
              </a:prstGeom>
              <a:blipFill rotWithShape="1">
                <a:blip r:embed="rId7"/>
                <a:stretch>
                  <a:fillRect l="-2" t="-105" r="14" b="101"/>
                </a:stretch>
              </a:blipFill>
            </p:spPr>
            <p:txBody>
              <a:bodyPr/>
              <a:lstStyle/>
              <a:p>
                <a:r>
                  <a:rPr lang="zh-CN" altLang="en-US">
                    <a:noFill/>
                  </a:rPr>
                  <a:t> </a:t>
                </a:r>
              </a:p>
            </p:txBody>
          </p:sp>
        </mc:Fallback>
      </mc:AlternateContent>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611560" y="4132054"/>
            <a:ext cx="7992888"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986523" y="1474044"/>
            <a:ext cx="295232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5576" y="0"/>
            <a:ext cx="8229600" cy="1143000"/>
          </a:xfrm>
        </p:spPr>
        <p:txBody>
          <a:bodyPr/>
          <a:lstStyle/>
          <a:p>
            <a:r>
              <a:rPr lang="en-GB" sz="3200" dirty="0"/>
              <a:t>Conservative forces and potential energy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19" name="TextBox 18"/>
              <p:cNvSpPr txBox="1"/>
              <p:nvPr/>
            </p:nvSpPr>
            <p:spPr>
              <a:xfrm>
                <a:off x="941137" y="3006938"/>
                <a:ext cx="1163460" cy="53373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𝑥</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𝑝</m:t>
                              </m:r>
                            </m:sub>
                          </m:sSub>
                        </m:num>
                        <m:den>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den>
                      </m:f>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941137" y="3006938"/>
                <a:ext cx="1163460" cy="533736"/>
              </a:xfrm>
              <a:prstGeom prst="rect">
                <a:avLst/>
              </a:prstGeom>
              <a:blipFill rotWithShape="1">
                <a:blip r:embed="rId1"/>
                <a:stretch>
                  <a:fillRect l="-6" t="-40" r="-2056" b="10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3436914" y="3006938"/>
                <a:ext cx="1171090" cy="5810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𝑦</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𝑝</m:t>
                              </m:r>
                            </m:sub>
                          </m:sSub>
                        </m:num>
                        <m:den>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den>
                      </m:f>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3436914" y="3006938"/>
                <a:ext cx="1171090" cy="581057"/>
              </a:xfrm>
              <a:prstGeom prst="rect">
                <a:avLst/>
              </a:prstGeom>
              <a:blipFill rotWithShape="1">
                <a:blip r:embed="rId2"/>
                <a:stretch>
                  <a:fillRect l="-25" t="-37" r="-2023" b="4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6173218" y="3019127"/>
                <a:ext cx="1153073" cy="53373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𝑧</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𝑝</m:t>
                              </m:r>
                            </m:sub>
                          </m:sSub>
                        </m:num>
                        <m:den>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m:t>
                          </m:r>
                        </m:den>
                      </m:f>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6173218" y="3019127"/>
                <a:ext cx="1153073" cy="533736"/>
              </a:xfrm>
              <a:prstGeom prst="rect">
                <a:avLst/>
              </a:prstGeom>
              <a:blipFill rotWithShape="1">
                <a:blip r:embed="rId3"/>
                <a:stretch>
                  <a:fillRect l="-33" t="-63" r="-2067" b="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3383868" y="1718883"/>
                <a:ext cx="2396297" cy="755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000" i="1" smtClean="0">
                              <a:solidFill>
                                <a:srgbClr val="FF0000"/>
                              </a:solidFill>
                              <a:latin typeface="Cambria Math" panose="02040503050406030204" pitchFamily="18" charset="0"/>
                            </a:rPr>
                          </m:ctrlPr>
                        </m:accPr>
                        <m:e>
                          <m:r>
                            <a:rPr lang="en-GB" sz="4000" b="0" i="1" smtClean="0">
                              <a:solidFill>
                                <a:srgbClr val="FF0000"/>
                              </a:solidFill>
                              <a:latin typeface="Cambria Math" panose="02040503050406030204" pitchFamily="18" charset="0"/>
                            </a:rPr>
                            <m:t>𝐹</m:t>
                          </m:r>
                        </m:e>
                      </m:acc>
                      <m:r>
                        <a:rPr lang="en-GB" sz="4000" b="0" i="1" smtClean="0">
                          <a:solidFill>
                            <a:srgbClr val="FF0000"/>
                          </a:solidFill>
                          <a:latin typeface="Cambria Math" panose="02040503050406030204" pitchFamily="18" charset="0"/>
                        </a:rPr>
                        <m:t>=−</m:t>
                      </m:r>
                      <m:acc>
                        <m:accPr>
                          <m:chr m:val="⃗"/>
                          <m:ctrlPr>
                            <a:rPr lang="en-GB" sz="4000" b="0" i="1" smtClean="0">
                              <a:solidFill>
                                <a:srgbClr val="FF0000"/>
                              </a:solidFill>
                              <a:latin typeface="Cambria Math" panose="02040503050406030204" pitchFamily="18" charset="0"/>
                            </a:rPr>
                          </m:ctrlPr>
                        </m:accPr>
                        <m:e>
                          <m:r>
                            <a:rPr lang="en-GB" sz="4000" b="0" i="1" smtClean="0">
                              <a:solidFill>
                                <a:srgbClr val="FF0000"/>
                              </a:solidFill>
                              <a:latin typeface="Cambria Math" panose="02040503050406030204" pitchFamily="18" charset="0"/>
                              <a:ea typeface="Cambria Math" panose="02040503050406030204" pitchFamily="18" charset="0"/>
                            </a:rPr>
                            <m:t>𝛻</m:t>
                          </m:r>
                        </m:e>
                      </m:acc>
                      <m:sSub>
                        <m:sSubPr>
                          <m:ctrlPr>
                            <a:rPr lang="en-GB" sz="4000" b="0" i="1" smtClean="0">
                              <a:solidFill>
                                <a:srgbClr val="FF0000"/>
                              </a:solidFill>
                              <a:latin typeface="Cambria Math" panose="02040503050406030204" pitchFamily="18" charset="0"/>
                              <a:ea typeface="Cambria Math" panose="02040503050406030204" pitchFamily="18" charset="0"/>
                            </a:rPr>
                          </m:ctrlPr>
                        </m:sSubPr>
                        <m:e>
                          <m:r>
                            <a:rPr lang="en-GB" sz="4000" b="0" i="1" smtClean="0">
                              <a:solidFill>
                                <a:srgbClr val="FF0000"/>
                              </a:solidFill>
                              <a:latin typeface="Cambria Math" panose="02040503050406030204" pitchFamily="18" charset="0"/>
                              <a:ea typeface="Cambria Math" panose="02040503050406030204" pitchFamily="18" charset="0"/>
                            </a:rPr>
                            <m:t>𝐸</m:t>
                          </m:r>
                        </m:e>
                        <m:sub>
                          <m:r>
                            <a:rPr lang="en-GB" sz="4000" b="0" i="1" smtClean="0">
                              <a:solidFill>
                                <a:srgbClr val="FF0000"/>
                              </a:solidFill>
                              <a:latin typeface="Cambria Math" panose="02040503050406030204" pitchFamily="18" charset="0"/>
                              <a:ea typeface="Cambria Math" panose="02040503050406030204" pitchFamily="18" charset="0"/>
                            </a:rPr>
                            <m:t>𝑝</m:t>
                          </m:r>
                        </m:sub>
                      </m:sSub>
                    </m:oMath>
                  </m:oMathPara>
                </a14:m>
                <a:endParaRPr lang="en-GB" sz="4000" b="0" i="1" dirty="0" smtClean="0">
                  <a:solidFill>
                    <a:srgbClr val="FF0000"/>
                  </a:solidFill>
                  <a:latin typeface="Cambria Math" panose="02040503050406030204" pitchFamily="18" charset="0"/>
                  <a:ea typeface="Cambria Math" panose="02040503050406030204" pitchFamily="18" charset="0"/>
                  <a:cs typeface="Cambria Math" panose="02040503050406030204"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3383868" y="1718883"/>
                <a:ext cx="2396297" cy="755784"/>
              </a:xfrm>
              <a:prstGeom prst="rect">
                <a:avLst/>
              </a:prstGeom>
              <a:blipFill rotWithShape="1">
                <a:blip r:embed="rId4"/>
                <a:stretch>
                  <a:fillRect l="-25" t="-76" r="-1891" b="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971600" y="4331563"/>
                <a:ext cx="7488832" cy="709425"/>
              </a:xfrm>
              <a:prstGeom prst="rect">
                <a:avLst/>
              </a:prstGeom>
              <a:noFill/>
            </p:spPr>
            <p:txBody>
              <a:bodyPr wrap="square" rtlCol="0">
                <a:spAutoFit/>
              </a:bodyPr>
              <a:lstStyle/>
              <a:p>
                <a:r>
                  <a:rPr lang="en-GB" dirty="0"/>
                  <a:t>A conservative force is the negative of the gradient of the potential energy </a:t>
                </a:r>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ea typeface="Cambria Math" panose="02040503050406030204" pitchFamily="18" charset="0"/>
                          </a:rPr>
                          <m:t>𝛻</m:t>
                        </m:r>
                      </m:e>
                    </m:acc>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𝐸</m:t>
                        </m:r>
                      </m:e>
                      <m:sub>
                        <m:r>
                          <a:rPr lang="en-GB" i="1">
                            <a:latin typeface="Cambria Math" panose="02040503050406030204" pitchFamily="18" charset="0"/>
                            <a:ea typeface="Cambria Math" panose="02040503050406030204" pitchFamily="18" charset="0"/>
                          </a:rPr>
                          <m:t>𝑝</m:t>
                        </m:r>
                      </m:sub>
                    </m:sSub>
                  </m:oMath>
                </a14:m>
                <a:r>
                  <a:rPr lang="en-GB" dirty="0"/>
                  <a:t> associated with this force.</a:t>
                </a:r>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971600" y="4331563"/>
                <a:ext cx="7488832" cy="709425"/>
              </a:xfrm>
              <a:prstGeom prst="rect">
                <a:avLst/>
              </a:prstGeom>
              <a:blipFill rotWithShape="1">
                <a:blip r:embed="rId5"/>
                <a:stretch>
                  <a:fillRect l="-1" t="-32" r="4" b="50"/>
                </a:stretch>
              </a:blipFill>
            </p:spPr>
            <p:txBody>
              <a:bodyPr/>
              <a:lstStyle/>
              <a:p>
                <a:r>
                  <a:rPr lang="zh-CN" altLang="en-US">
                    <a:noFill/>
                  </a:rPr>
                  <a:t> </a:t>
                </a:r>
              </a:p>
            </p:txBody>
          </p:sp>
        </mc:Fallback>
      </mc:AlternateContent>
      <p:sp>
        <p:nvSpPr>
          <p:cNvPr id="23" name="TextBox 22"/>
          <p:cNvSpPr txBox="1"/>
          <p:nvPr/>
        </p:nvSpPr>
        <p:spPr>
          <a:xfrm flipH="1">
            <a:off x="641625" y="5397212"/>
            <a:ext cx="7894588" cy="646331"/>
          </a:xfrm>
          <a:prstGeom prst="rect">
            <a:avLst/>
          </a:prstGeom>
          <a:noFill/>
        </p:spPr>
        <p:txBody>
          <a:bodyPr wrap="square" rtlCol="0">
            <a:spAutoFit/>
          </a:bodyPr>
          <a:lstStyle/>
          <a:p>
            <a:r>
              <a:rPr lang="en-GB" dirty="0"/>
              <a:t>This expression permits to describe the conservative force from the potential energy. </a:t>
            </a:r>
            <a:endParaRPr lang="en-US" dirty="0"/>
          </a:p>
        </p:txBody>
      </p:sp>
      <p:sp>
        <p:nvSpPr>
          <p:cNvPr id="25" name="TextBox 24"/>
          <p:cNvSpPr txBox="1"/>
          <p:nvPr/>
        </p:nvSpPr>
        <p:spPr>
          <a:xfrm>
            <a:off x="611560" y="5955750"/>
            <a:ext cx="7377917" cy="369332"/>
          </a:xfrm>
          <a:prstGeom prst="rect">
            <a:avLst/>
          </a:prstGeom>
          <a:noFill/>
        </p:spPr>
        <p:txBody>
          <a:bodyPr wrap="none" rtlCol="0">
            <a:spAutoFit/>
          </a:bodyPr>
          <a:lstStyle/>
          <a:p>
            <a:r>
              <a:rPr lang="en-GB" dirty="0">
                <a:solidFill>
                  <a:srgbClr val="FF0000"/>
                </a:solidFill>
              </a:rPr>
              <a:t>To describe the potential energy from the conservative force you must to use:</a:t>
            </a:r>
            <a:r>
              <a:rPr lang="en-GB" dirty="0"/>
              <a:t> </a:t>
            </a:r>
            <a:endParaRPr lang="en-US" dirty="0"/>
          </a:p>
        </p:txBody>
      </p:sp>
      <mc:AlternateContent xmlns:mc="http://schemas.openxmlformats.org/markup-compatibility/2006">
        <mc:Choice xmlns:a14="http://schemas.microsoft.com/office/drawing/2010/main" Requires="a14">
          <p:sp>
            <p:nvSpPr>
              <p:cNvPr id="26" name="Rectangle 25"/>
              <p:cNvSpPr/>
              <p:nvPr/>
            </p:nvSpPr>
            <p:spPr>
              <a:xfrm>
                <a:off x="2849253" y="6178551"/>
                <a:ext cx="1758751" cy="46827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GB" sz="2000" b="0" i="1" smtClean="0">
                              <a:solidFill>
                                <a:srgbClr val="FF0000"/>
                              </a:solidFill>
                              <a:latin typeface="Cambria Math" panose="02040503050406030204" pitchFamily="18" charset="0"/>
                            </a:rPr>
                          </m:ctrlPr>
                        </m:accPr>
                        <m:e>
                          <m:r>
                            <a:rPr lang="en-GB" sz="2000" b="0" i="1" smtClean="0">
                              <a:solidFill>
                                <a:srgbClr val="FF0000"/>
                              </a:solidFill>
                              <a:latin typeface="Cambria Math" panose="02040503050406030204" pitchFamily="18" charset="0"/>
                            </a:rPr>
                            <m:t>𝐹</m:t>
                          </m:r>
                        </m:e>
                      </m:acc>
                      <m:r>
                        <a:rPr lang="en-GB" sz="2000" b="0" i="1" smtClean="0">
                          <a:solidFill>
                            <a:srgbClr val="FF0000"/>
                          </a:solidFill>
                          <a:latin typeface="Cambria Math" panose="02040503050406030204" pitchFamily="18" charset="0"/>
                        </a:rPr>
                        <m:t>.</m:t>
                      </m:r>
                      <m:r>
                        <a:rPr lang="en-GB" sz="2000" b="0" i="1" smtClean="0">
                          <a:solidFill>
                            <a:srgbClr val="FF0000"/>
                          </a:solidFill>
                          <a:latin typeface="Cambria Math" panose="02040503050406030204" pitchFamily="18" charset="0"/>
                        </a:rPr>
                        <m:t>𝑑</m:t>
                      </m:r>
                      <m:acc>
                        <m:accPr>
                          <m:chr m:val="⃗"/>
                          <m:ctrlPr>
                            <a:rPr lang="en-GB" sz="2000" b="0" i="1" smtClean="0">
                              <a:solidFill>
                                <a:srgbClr val="FF0000"/>
                              </a:solidFill>
                              <a:latin typeface="Cambria Math" panose="02040503050406030204" pitchFamily="18" charset="0"/>
                            </a:rPr>
                          </m:ctrlPr>
                        </m:accPr>
                        <m:e>
                          <m:r>
                            <a:rPr lang="en-GB" sz="2000" b="0" i="1" smtClean="0">
                              <a:solidFill>
                                <a:srgbClr val="FF0000"/>
                              </a:solidFill>
                              <a:latin typeface="Cambria Math" panose="02040503050406030204" pitchFamily="18" charset="0"/>
                            </a:rPr>
                            <m:t>𝑟</m:t>
                          </m:r>
                        </m:e>
                      </m:acc>
                      <m:r>
                        <a:rPr lang="en-GB" sz="2000" b="0" i="1" smtClean="0">
                          <a:solidFill>
                            <a:srgbClr val="FF0000"/>
                          </a:solidFill>
                          <a:latin typeface="Cambria Math" panose="02040503050406030204" pitchFamily="18" charset="0"/>
                        </a:rPr>
                        <m:t>=−</m:t>
                      </m:r>
                      <m:r>
                        <a:rPr lang="en-GB" sz="2000" b="0" i="1" smtClean="0">
                          <a:solidFill>
                            <a:srgbClr val="FF0000"/>
                          </a:solidFill>
                          <a:latin typeface="Cambria Math" panose="02040503050406030204" pitchFamily="18" charset="0"/>
                        </a:rPr>
                        <m:t>𝑑</m:t>
                      </m:r>
                      <m:sSub>
                        <m:sSubPr>
                          <m:ctrlPr>
                            <a:rPr lang="en-GB" sz="2000" b="0" i="1" smtClean="0">
                              <a:solidFill>
                                <a:srgbClr val="FF0000"/>
                              </a:solidFill>
                              <a:latin typeface="Cambria Math" panose="02040503050406030204" pitchFamily="18" charset="0"/>
                            </a:rPr>
                          </m:ctrlPr>
                        </m:sSubPr>
                        <m:e>
                          <m:r>
                            <a:rPr lang="en-GB" sz="2000" b="0" i="1" smtClean="0">
                              <a:solidFill>
                                <a:srgbClr val="FF0000"/>
                              </a:solidFill>
                              <a:latin typeface="Cambria Math" panose="02040503050406030204" pitchFamily="18" charset="0"/>
                            </a:rPr>
                            <m:t>𝐸</m:t>
                          </m:r>
                        </m:e>
                        <m:sub>
                          <m:r>
                            <a:rPr lang="en-GB" sz="2000" b="0" i="1" smtClean="0">
                              <a:solidFill>
                                <a:srgbClr val="FF0000"/>
                              </a:solidFill>
                              <a:latin typeface="Cambria Math" panose="02040503050406030204" pitchFamily="18" charset="0"/>
                            </a:rPr>
                            <m:t>𝑝</m:t>
                          </m:r>
                        </m:sub>
                      </m:sSub>
                    </m:oMath>
                  </m:oMathPara>
                </a14:m>
                <a:endParaRPr lang="en-GB" sz="2000" b="0" i="1" dirty="0" smtClean="0">
                  <a:solidFill>
                    <a:srgbClr val="FF0000"/>
                  </a:solidFill>
                  <a:latin typeface="Cambria Math" panose="02040503050406030204" pitchFamily="18" charset="0"/>
                  <a:cs typeface="Cambria Math" panose="02040503050406030204" pitchFamily="18" charset="0"/>
                </a:endParaRPr>
              </a:p>
            </p:txBody>
          </p:sp>
        </mc:Choice>
        <mc:Fallback>
          <p:sp>
            <p:nvSpPr>
              <p:cNvPr id="26" name="Rectangle 25"/>
              <p:cNvSpPr>
                <a:spLocks noRot="1" noChangeAspect="1" noMove="1" noResize="1" noEditPoints="1" noAdjustHandles="1" noChangeArrowheads="1" noChangeShapeType="1" noTextEdit="1"/>
              </p:cNvSpPr>
              <p:nvPr/>
            </p:nvSpPr>
            <p:spPr>
              <a:xfrm>
                <a:off x="2849253" y="6178551"/>
                <a:ext cx="1758751" cy="468270"/>
              </a:xfrm>
              <a:prstGeom prst="rect">
                <a:avLst/>
              </a:prstGeom>
              <a:blipFill rotWithShape="1">
                <a:blip r:embed="rId6"/>
                <a:stretch>
                  <a:fillRect r="25" b="5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1079612" y="737295"/>
                <a:ext cx="7272808" cy="679930"/>
              </a:xfrm>
              <a:prstGeom prst="rect">
                <a:avLst/>
              </a:prstGeom>
              <a:noFill/>
            </p:spPr>
            <p:txBody>
              <a:bodyPr wrap="square" rtlCol="0">
                <a:spAutoFit/>
              </a:bodyPr>
              <a:lstStyle/>
              <a:p>
                <a:r>
                  <a:rPr lang="en-GB" dirty="0">
                    <a:solidFill>
                      <a:srgbClr val="FF0000"/>
                    </a:solidFill>
                  </a:rPr>
                  <a:t>A conservative force </a:t>
                </a:r>
                <a14:m>
                  <m:oMath xmlns:m="http://schemas.openxmlformats.org/officeDocument/2006/math">
                    <m:acc>
                      <m:accPr>
                        <m:chr m:val="⃗"/>
                        <m:ctrlPr>
                          <a:rPr lang="en-US" i="1">
                            <a:solidFill>
                              <a:srgbClr val="FF0000"/>
                            </a:solidFill>
                            <a:latin typeface="Cambria Math" panose="02040503050406030204" pitchFamily="18" charset="0"/>
                          </a:rPr>
                        </m:ctrlPr>
                      </m:accPr>
                      <m:e>
                        <m:r>
                          <a:rPr lang="en-GB" i="1">
                            <a:solidFill>
                              <a:srgbClr val="FF0000"/>
                            </a:solidFill>
                            <a:latin typeface="Cambria Math" panose="02040503050406030204" pitchFamily="18" charset="0"/>
                          </a:rPr>
                          <m:t>𝐹</m:t>
                        </m:r>
                      </m:e>
                    </m:acc>
                    <m:r>
                      <a:rPr lang="en-GB" b="0" i="1" smtClean="0">
                        <a:solidFill>
                          <a:srgbClr val="FF0000"/>
                        </a:solidFill>
                        <a:latin typeface="Cambria Math" panose="02040503050406030204" pitchFamily="18" charset="0"/>
                      </a:rPr>
                      <m:t> </m:t>
                    </m:r>
                  </m:oMath>
                </a14:m>
                <a:r>
                  <a:rPr lang="en-GB" dirty="0">
                    <a:solidFill>
                      <a:srgbClr val="FF0000"/>
                    </a:solidFill>
                  </a:rPr>
                  <a:t>is associated with a potential energy.</a:t>
                </a:r>
                <a:r>
                  <a:rPr lang="en-GB" dirty="0"/>
                  <a:t>  </a:t>
                </a:r>
                <a:r>
                  <a:rPr lang="en-GB" dirty="0">
                    <a:solidFill>
                      <a:srgbClr val="FF0000"/>
                    </a:solidFill>
                  </a:rPr>
                  <a:t>Not all the forces are conservative forces.</a:t>
                </a:r>
                <a:endParaRPr lang="en-GB" dirty="0">
                  <a:solidFill>
                    <a:srgbClr val="FF0000"/>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1079612" y="737295"/>
                <a:ext cx="7272808" cy="679930"/>
              </a:xfrm>
              <a:prstGeom prst="rect">
                <a:avLst/>
              </a:prstGeom>
              <a:blipFill rotWithShape="1">
                <a:blip r:embed="rId7"/>
                <a:stretch>
                  <a:fillRect l="-2" t="-9" r="4" b="79"/>
                </a:stretch>
              </a:blipFill>
            </p:spPr>
            <p:txBody>
              <a:bodyPr/>
              <a:lstStyle/>
              <a:p>
                <a:r>
                  <a:rPr lang="zh-CN" altLang="en-US">
                    <a:noFill/>
                  </a:rPr>
                  <a:t> </a:t>
                </a:r>
              </a:p>
            </p:txBody>
          </p:sp>
        </mc:Fallback>
      </mc:AlternateContent>
      <p:sp>
        <p:nvSpPr>
          <p:cNvPr id="8" name="TextBox 7"/>
          <p:cNvSpPr txBox="1"/>
          <p:nvPr/>
        </p:nvSpPr>
        <p:spPr>
          <a:xfrm flipH="1">
            <a:off x="6395233" y="1869089"/>
            <a:ext cx="2470955" cy="369332"/>
          </a:xfrm>
          <a:prstGeom prst="rect">
            <a:avLst/>
          </a:prstGeom>
          <a:noFill/>
        </p:spPr>
        <p:txBody>
          <a:bodyPr wrap="square" rtlCol="0">
            <a:spAutoFit/>
          </a:bodyPr>
          <a:lstStyle/>
          <a:p>
            <a:r>
              <a:rPr lang="en-GB" dirty="0">
                <a:solidFill>
                  <a:srgbClr val="FF0000"/>
                </a:solidFill>
              </a:rPr>
              <a:t>Important to remember</a:t>
            </a:r>
            <a:endParaRPr lang="en-US" dirty="0">
              <a:solidFill>
                <a:srgbClr val="FF0000"/>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652120" y="1477715"/>
            <a:ext cx="1326607" cy="9431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3408430" y="1484784"/>
            <a:ext cx="1326607" cy="9431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157161" y="1477715"/>
            <a:ext cx="1326607" cy="9431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5576" y="0"/>
            <a:ext cx="8229600" cy="1143000"/>
          </a:xfrm>
        </p:spPr>
        <p:txBody>
          <a:bodyPr/>
          <a:lstStyle/>
          <a:p>
            <a:r>
              <a:rPr lang="en-GB" sz="3200" dirty="0"/>
              <a:t>Conservative forces and potential energy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19" name="TextBox 18"/>
              <p:cNvSpPr txBox="1"/>
              <p:nvPr/>
            </p:nvSpPr>
            <p:spPr>
              <a:xfrm>
                <a:off x="1157161" y="1559464"/>
                <a:ext cx="1163460" cy="53373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𝑥</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𝑝</m:t>
                              </m:r>
                            </m:sub>
                          </m:sSub>
                        </m:num>
                        <m:den>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den>
                      </m:f>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1157161" y="1559464"/>
                <a:ext cx="1163460" cy="533736"/>
              </a:xfrm>
              <a:prstGeom prst="rect">
                <a:avLst/>
              </a:prstGeom>
              <a:blipFill rotWithShape="1">
                <a:blip r:embed="rId1"/>
                <a:stretch>
                  <a:fillRect l="-16" t="-101" r="-2046" b="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3436914" y="1650543"/>
                <a:ext cx="1171090" cy="5810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𝑦</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𝑝</m:t>
                              </m:r>
                            </m:sub>
                          </m:sSub>
                        </m:num>
                        <m:den>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den>
                      </m:f>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3436914" y="1650543"/>
                <a:ext cx="1171090" cy="581057"/>
              </a:xfrm>
              <a:prstGeom prst="rect">
                <a:avLst/>
              </a:prstGeom>
              <a:blipFill rotWithShape="1">
                <a:blip r:embed="rId2"/>
                <a:stretch>
                  <a:fillRect l="-25" t="-31" r="-2023" b="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5738888" y="1620189"/>
                <a:ext cx="1153073" cy="53373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𝑧</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𝑝</m:t>
                              </m:r>
                            </m:sub>
                          </m:sSub>
                        </m:num>
                        <m:den>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m:t>
                          </m:r>
                        </m:den>
                      </m:f>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5738888" y="1620189"/>
                <a:ext cx="1153073" cy="533736"/>
              </a:xfrm>
              <a:prstGeom prst="rect">
                <a:avLst/>
              </a:prstGeom>
              <a:blipFill rotWithShape="1">
                <a:blip r:embed="rId3"/>
                <a:stretch>
                  <a:fillRect l="-34" t="-57" r="-2066" b="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1079612" y="737295"/>
                <a:ext cx="7272808" cy="679930"/>
              </a:xfrm>
              <a:prstGeom prst="rect">
                <a:avLst/>
              </a:prstGeom>
              <a:noFill/>
            </p:spPr>
            <p:txBody>
              <a:bodyPr wrap="square" rtlCol="0">
                <a:spAutoFit/>
              </a:bodyPr>
              <a:lstStyle/>
              <a:p>
                <a:r>
                  <a:rPr lang="en-GB" dirty="0"/>
                  <a:t>A conservative force </a:t>
                </a:r>
                <a14:m>
                  <m:oMath xmlns:m="http://schemas.openxmlformats.org/officeDocument/2006/math">
                    <m:acc>
                      <m:accPr>
                        <m:chr m:val="⃗"/>
                        <m:ctrlPr>
                          <a:rPr lang="en-US" i="1">
                            <a:latin typeface="Cambria Math" panose="02040503050406030204" pitchFamily="18" charset="0"/>
                          </a:rPr>
                        </m:ctrlPr>
                      </m:accPr>
                      <m:e>
                        <m:r>
                          <a:rPr lang="en-GB" i="1">
                            <a:latin typeface="Cambria Math" panose="02040503050406030204" pitchFamily="18" charset="0"/>
                          </a:rPr>
                          <m:t>𝐹</m:t>
                        </m:r>
                      </m:e>
                    </m:acc>
                    <m:r>
                      <a:rPr lang="en-GB" b="0" i="1" smtClean="0">
                        <a:latin typeface="Cambria Math" panose="02040503050406030204" pitchFamily="18" charset="0"/>
                      </a:rPr>
                      <m:t> </m:t>
                    </m:r>
                  </m:oMath>
                </a14:m>
                <a:r>
                  <a:rPr lang="en-GB" dirty="0"/>
                  <a:t>is associated with a potential energy.  Not all the forces are conservative forces.</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1079612" y="737295"/>
                <a:ext cx="7272808" cy="679930"/>
              </a:xfrm>
              <a:prstGeom prst="rect">
                <a:avLst/>
              </a:prstGeom>
              <a:blipFill rotWithShape="1">
                <a:blip r:embed="rId4"/>
                <a:stretch>
                  <a:fillRect l="-2" t="-9" r="4" b="79"/>
                </a:stretch>
              </a:blipFill>
            </p:spPr>
            <p:txBody>
              <a:bodyPr/>
              <a:lstStyle/>
              <a:p>
                <a:r>
                  <a:rPr lang="zh-CN" altLang="en-US">
                    <a:noFill/>
                  </a:rPr>
                  <a:t> </a:t>
                </a:r>
              </a:p>
            </p:txBody>
          </p:sp>
        </mc:Fallback>
      </mc:AlternateContent>
      <p:sp>
        <p:nvSpPr>
          <p:cNvPr id="8" name="TextBox 7"/>
          <p:cNvSpPr txBox="1"/>
          <p:nvPr/>
        </p:nvSpPr>
        <p:spPr>
          <a:xfrm flipH="1">
            <a:off x="6978727" y="1723868"/>
            <a:ext cx="2470955" cy="369332"/>
          </a:xfrm>
          <a:prstGeom prst="rect">
            <a:avLst/>
          </a:prstGeom>
          <a:noFill/>
        </p:spPr>
        <p:txBody>
          <a:bodyPr wrap="square" rtlCol="0">
            <a:spAutoFit/>
          </a:bodyPr>
          <a:lstStyle/>
          <a:p>
            <a:r>
              <a:rPr lang="en-GB" dirty="0">
                <a:solidFill>
                  <a:srgbClr val="FF0000"/>
                </a:solidFill>
              </a:rPr>
              <a:t>Important to remember</a:t>
            </a:r>
            <a:endParaRPr lang="en-US" dirty="0">
              <a:solidFill>
                <a:srgbClr val="FF0000"/>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652120" y="1477715"/>
            <a:ext cx="1326607" cy="9431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3408430" y="1484784"/>
            <a:ext cx="1326607" cy="9431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157161" y="1477715"/>
            <a:ext cx="1326607" cy="9431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5576" y="0"/>
            <a:ext cx="8229600" cy="1143000"/>
          </a:xfrm>
        </p:spPr>
        <p:txBody>
          <a:bodyPr/>
          <a:lstStyle/>
          <a:p>
            <a:r>
              <a:rPr lang="en-GB" sz="3200" dirty="0"/>
              <a:t>Conservative forces and potential energy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19" name="TextBox 18"/>
              <p:cNvSpPr txBox="1"/>
              <p:nvPr/>
            </p:nvSpPr>
            <p:spPr>
              <a:xfrm>
                <a:off x="1157161" y="1559464"/>
                <a:ext cx="1163460" cy="53373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𝑥</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𝑝</m:t>
                              </m:r>
                            </m:sub>
                          </m:sSub>
                        </m:num>
                        <m:den>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den>
                      </m:f>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1157161" y="1559464"/>
                <a:ext cx="1163460" cy="533736"/>
              </a:xfrm>
              <a:prstGeom prst="rect">
                <a:avLst/>
              </a:prstGeom>
              <a:blipFill rotWithShape="1">
                <a:blip r:embed="rId1"/>
                <a:stretch>
                  <a:fillRect l="-16" t="-101" r="-2046" b="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3436914" y="1650543"/>
                <a:ext cx="1171090" cy="5810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𝑦</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𝑝</m:t>
                              </m:r>
                            </m:sub>
                          </m:sSub>
                        </m:num>
                        <m:den>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den>
                      </m:f>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3436914" y="1650543"/>
                <a:ext cx="1171090" cy="581057"/>
              </a:xfrm>
              <a:prstGeom prst="rect">
                <a:avLst/>
              </a:prstGeom>
              <a:blipFill rotWithShape="1">
                <a:blip r:embed="rId2"/>
                <a:stretch>
                  <a:fillRect l="-25" t="-31" r="-2023" b="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5738888" y="1620189"/>
                <a:ext cx="1153073" cy="53373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𝑧</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𝑝</m:t>
                              </m:r>
                            </m:sub>
                          </m:sSub>
                        </m:num>
                        <m:den>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m:t>
                          </m:r>
                        </m:den>
                      </m:f>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5738888" y="1620189"/>
                <a:ext cx="1153073" cy="533736"/>
              </a:xfrm>
              <a:prstGeom prst="rect">
                <a:avLst/>
              </a:prstGeom>
              <a:blipFill rotWithShape="1">
                <a:blip r:embed="rId3"/>
                <a:stretch>
                  <a:fillRect l="-34" t="-57" r="-2066" b="1"/>
                </a:stretch>
              </a:blipFill>
            </p:spPr>
            <p:txBody>
              <a:bodyPr/>
              <a:lstStyle/>
              <a:p>
                <a:r>
                  <a:rPr lang="zh-CN" altLang="en-US">
                    <a:noFill/>
                  </a:rPr>
                  <a:t> </a:t>
                </a:r>
              </a:p>
            </p:txBody>
          </p:sp>
        </mc:Fallback>
      </mc:AlternateContent>
      <p:sp>
        <p:nvSpPr>
          <p:cNvPr id="8" name="TextBox 7"/>
          <p:cNvSpPr txBox="1"/>
          <p:nvPr/>
        </p:nvSpPr>
        <p:spPr>
          <a:xfrm flipH="1">
            <a:off x="6978727" y="1723868"/>
            <a:ext cx="2470955" cy="369332"/>
          </a:xfrm>
          <a:prstGeom prst="rect">
            <a:avLst/>
          </a:prstGeom>
          <a:noFill/>
        </p:spPr>
        <p:txBody>
          <a:bodyPr wrap="square" rtlCol="0">
            <a:spAutoFit/>
          </a:bodyPr>
          <a:lstStyle/>
          <a:p>
            <a:r>
              <a:rPr lang="en-GB" dirty="0">
                <a:solidFill>
                  <a:srgbClr val="FF0000"/>
                </a:solidFill>
              </a:rPr>
              <a:t>Important to remember</a:t>
            </a:r>
            <a:endParaRPr lang="en-US" dirty="0">
              <a:solidFill>
                <a:srgbClr val="FF0000"/>
              </a:solidFill>
            </a:endParaRPr>
          </a:p>
        </p:txBody>
      </p:sp>
      <mc:AlternateContent xmlns:mc="http://schemas.openxmlformats.org/markup-compatibility/2006">
        <mc:Choice xmlns:a14="http://schemas.microsoft.com/office/drawing/2010/main" Requires="a14">
          <p:sp>
            <p:nvSpPr>
              <p:cNvPr id="9" name="Rectangle 8"/>
              <p:cNvSpPr/>
              <p:nvPr/>
            </p:nvSpPr>
            <p:spPr>
              <a:xfrm>
                <a:off x="2949102" y="2521286"/>
                <a:ext cx="1675330" cy="236834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GB" sz="2400" i="1" smtClean="0">
                              <a:latin typeface="Cambria Math" panose="02040503050406030204" pitchFamily="18" charset="0"/>
                            </a:rPr>
                          </m:ctrlPr>
                        </m:accPr>
                        <m:e>
                          <m:r>
                            <a:rPr lang="en-GB" sz="2400" i="1">
                              <a:latin typeface="Cambria Math" panose="02040503050406030204" pitchFamily="18" charset="0"/>
                              <a:ea typeface="Cambria Math" panose="02040503050406030204" pitchFamily="18" charset="0"/>
                            </a:rPr>
                            <m:t>𝛻</m:t>
                          </m:r>
                        </m:e>
                      </m:acc>
                      <m:r>
                        <a:rPr lang="en-GB" sz="2400" b="0" i="1" smtClean="0">
                          <a:latin typeface="Cambria Math" panose="02040503050406030204" pitchFamily="18" charset="0"/>
                          <a:ea typeface="Cambria Math" panose="02040503050406030204" pitchFamily="18" charset="0"/>
                        </a:rPr>
                        <m:t>=</m:t>
                      </m:r>
                      <m:d>
                        <m:dPr>
                          <m:ctrlPr>
                            <a:rPr lang="en-GB" sz="24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GB" sz="2400" b="0" i="1" smtClean="0">
                                  <a:latin typeface="Cambria Math" panose="02040503050406030204" pitchFamily="18" charset="0"/>
                                  <a:ea typeface="Cambria Math" panose="02040503050406030204" pitchFamily="18" charset="0"/>
                                </a:rPr>
                              </m:ctrlPr>
                            </m:mPr>
                            <m:mr>
                              <m:e>
                                <m:f>
                                  <m:fPr>
                                    <m:ctrlPr>
                                      <a:rPr lang="en-GB" sz="2400" b="0" i="1" smtClean="0">
                                        <a:latin typeface="Cambria Math" panose="02040503050406030204" pitchFamily="18" charset="0"/>
                                        <a:ea typeface="Cambria Math" panose="02040503050406030204" pitchFamily="18" charset="0"/>
                                      </a:rPr>
                                    </m:ctrlPr>
                                  </m:fPr>
                                  <m:num>
                                    <m:r>
                                      <a:rPr lang="en-GB" sz="2400" b="0" i="1" smtClean="0">
                                        <a:latin typeface="Cambria Math" panose="02040503050406030204" pitchFamily="18" charset="0"/>
                                        <a:ea typeface="Cambria Math" panose="02040503050406030204" pitchFamily="18" charset="0"/>
                                      </a:rPr>
                                      <m:t>𝜕</m:t>
                                    </m:r>
                                  </m:num>
                                  <m:den>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𝑥</m:t>
                                    </m:r>
                                  </m:den>
                                </m:f>
                              </m:e>
                            </m:mr>
                            <m:mr>
                              <m:e>
                                <m:f>
                                  <m:fPr>
                                    <m:ctrlPr>
                                      <a:rPr lang="en-GB" sz="2400" i="1">
                                        <a:latin typeface="Cambria Math" panose="02040503050406030204" pitchFamily="18" charset="0"/>
                                        <a:ea typeface="Cambria Math" panose="02040503050406030204" pitchFamily="18" charset="0"/>
                                      </a:rPr>
                                    </m:ctrlPr>
                                  </m:fPr>
                                  <m:num>
                                    <m:r>
                                      <a:rPr lang="en-GB" sz="2400" i="1">
                                        <a:latin typeface="Cambria Math" panose="02040503050406030204" pitchFamily="18" charset="0"/>
                                        <a:ea typeface="Cambria Math" panose="02040503050406030204" pitchFamily="18" charset="0"/>
                                      </a:rPr>
                                      <m:t>𝜕</m:t>
                                    </m:r>
                                  </m:num>
                                  <m:den>
                                    <m:r>
                                      <a:rPr lang="en-GB" sz="2400" i="1">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𝑦</m:t>
                                    </m:r>
                                  </m:den>
                                </m:f>
                              </m:e>
                            </m:mr>
                            <m:mr>
                              <m:e>
                                <m:f>
                                  <m:fPr>
                                    <m:ctrlPr>
                                      <a:rPr lang="en-GB" sz="2400" i="1">
                                        <a:latin typeface="Cambria Math" panose="02040503050406030204" pitchFamily="18" charset="0"/>
                                        <a:ea typeface="Cambria Math" panose="02040503050406030204" pitchFamily="18" charset="0"/>
                                      </a:rPr>
                                    </m:ctrlPr>
                                  </m:fPr>
                                  <m:num>
                                    <m:r>
                                      <a:rPr lang="en-GB" sz="2400" i="1">
                                        <a:latin typeface="Cambria Math" panose="02040503050406030204" pitchFamily="18" charset="0"/>
                                        <a:ea typeface="Cambria Math" panose="02040503050406030204" pitchFamily="18" charset="0"/>
                                      </a:rPr>
                                      <m:t>𝜕</m:t>
                                    </m:r>
                                  </m:num>
                                  <m:den>
                                    <m:r>
                                      <a:rPr lang="en-GB" sz="2400" i="1">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𝑧</m:t>
                                    </m:r>
                                  </m:den>
                                </m:f>
                              </m:e>
                            </m:mr>
                          </m:m>
                        </m:e>
                      </m:d>
                    </m:oMath>
                  </m:oMathPara>
                </a14:m>
                <a:endParaRPr lang="en-US" sz="2400" dirty="0"/>
              </a:p>
            </p:txBody>
          </p:sp>
        </mc:Choice>
        <mc:Fallback>
          <p:sp>
            <p:nvSpPr>
              <p:cNvPr id="9" name="Rectangle 8"/>
              <p:cNvSpPr>
                <a:spLocks noRot="1" noChangeAspect="1" noMove="1" noResize="1" noEditPoints="1" noAdjustHandles="1" noChangeArrowheads="1" noChangeShapeType="1" noTextEdit="1"/>
              </p:cNvSpPr>
              <p:nvPr/>
            </p:nvSpPr>
            <p:spPr>
              <a:xfrm>
                <a:off x="2949102" y="2521286"/>
                <a:ext cx="1675330" cy="2368341"/>
              </a:xfrm>
              <a:prstGeom prst="rect">
                <a:avLst/>
              </a:prstGeom>
              <a:blipFill rotWithShape="1">
                <a:blip r:embed="rId4"/>
                <a:stretch>
                  <a:fillRect l="-10" t="-14" r="22" b="5"/>
                </a:stretch>
              </a:blipFill>
            </p:spPr>
            <p:txBody>
              <a:bodyPr/>
              <a:lstStyle/>
              <a:p>
                <a:r>
                  <a:rPr lang="zh-CN" altLang="en-US">
                    <a:noFill/>
                  </a:rPr>
                  <a:t> </a:t>
                </a:r>
              </a:p>
            </p:txBody>
          </p:sp>
        </mc:Fallback>
      </mc:AlternateContent>
      <p:sp>
        <p:nvSpPr>
          <p:cNvPr id="10" name="TextBox 9"/>
          <p:cNvSpPr txBox="1"/>
          <p:nvPr/>
        </p:nvSpPr>
        <p:spPr>
          <a:xfrm>
            <a:off x="467544" y="2830678"/>
            <a:ext cx="3199264" cy="523220"/>
          </a:xfrm>
          <a:prstGeom prst="rect">
            <a:avLst/>
          </a:prstGeom>
          <a:noFill/>
        </p:spPr>
        <p:txBody>
          <a:bodyPr wrap="square" rtlCol="0">
            <a:spAutoFit/>
          </a:bodyPr>
          <a:lstStyle/>
          <a:p>
            <a:r>
              <a:rPr lang="en-GB" sz="2800" dirty="0"/>
              <a:t>Operator “Nabla”:</a:t>
            </a:r>
            <a:endParaRPr lang="en-US" sz="2800" dirty="0"/>
          </a:p>
        </p:txBody>
      </p:sp>
      <p:sp>
        <p:nvSpPr>
          <p:cNvPr id="11" name="Right Arrow 10"/>
          <p:cNvSpPr/>
          <p:nvPr/>
        </p:nvSpPr>
        <p:spPr>
          <a:xfrm>
            <a:off x="5038635" y="3277669"/>
            <a:ext cx="704109"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Rectangle 11"/>
              <p:cNvSpPr/>
              <p:nvPr/>
            </p:nvSpPr>
            <p:spPr>
              <a:xfrm>
                <a:off x="5737543" y="2492896"/>
                <a:ext cx="2171172" cy="239661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GB" sz="2400" i="1" smtClean="0">
                              <a:latin typeface="Cambria Math" panose="02040503050406030204" pitchFamily="18" charset="0"/>
                            </a:rPr>
                          </m:ctrlPr>
                        </m:accPr>
                        <m:e>
                          <m:r>
                            <a:rPr lang="en-GB" sz="2400" i="1">
                              <a:latin typeface="Cambria Math" panose="02040503050406030204" pitchFamily="18" charset="0"/>
                              <a:ea typeface="Cambria Math" panose="02040503050406030204" pitchFamily="18" charset="0"/>
                            </a:rPr>
                            <m:t>𝛻</m:t>
                          </m:r>
                        </m:e>
                      </m:acc>
                      <m:sSub>
                        <m:sSubPr>
                          <m:ctrlPr>
                            <a:rPr lang="en-GB" sz="240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𝐸</m:t>
                          </m:r>
                        </m:e>
                        <m:sub>
                          <m:r>
                            <a:rPr lang="en-GB" sz="2400" b="0" i="1" smtClean="0">
                              <a:latin typeface="Cambria Math" panose="02040503050406030204" pitchFamily="18" charset="0"/>
                              <a:ea typeface="Cambria Math" panose="02040503050406030204" pitchFamily="18" charset="0"/>
                            </a:rPr>
                            <m:t>𝑝</m:t>
                          </m:r>
                        </m:sub>
                      </m:sSub>
                      <m:r>
                        <a:rPr lang="en-GB" sz="2400" i="1">
                          <a:latin typeface="Cambria Math" panose="02040503050406030204" pitchFamily="18" charset="0"/>
                          <a:ea typeface="Cambria Math" panose="02040503050406030204" pitchFamily="18" charset="0"/>
                        </a:rPr>
                        <m:t>=</m:t>
                      </m:r>
                      <m:d>
                        <m:dPr>
                          <m:ctrlPr>
                            <a:rPr lang="en-GB" sz="2400" i="1">
                              <a:latin typeface="Cambria Math" panose="02040503050406030204" pitchFamily="18" charset="0"/>
                              <a:ea typeface="Cambria Math" panose="02040503050406030204" pitchFamily="18" charset="0"/>
                            </a:rPr>
                          </m:ctrlPr>
                        </m:dPr>
                        <m:e>
                          <m:m>
                            <m:mPr>
                              <m:mcs>
                                <m:mc>
                                  <m:mcPr>
                                    <m:count m:val="1"/>
                                    <m:mcJc m:val="center"/>
                                  </m:mcPr>
                                </m:mc>
                              </m:mcs>
                              <m:ctrlPr>
                                <a:rPr lang="en-GB" sz="2400" i="1">
                                  <a:latin typeface="Cambria Math" panose="02040503050406030204" pitchFamily="18" charset="0"/>
                                  <a:ea typeface="Cambria Math" panose="02040503050406030204" pitchFamily="18" charset="0"/>
                                </a:rPr>
                              </m:ctrlPr>
                            </m:mPr>
                            <m:mr>
                              <m:e>
                                <m:f>
                                  <m:fPr>
                                    <m:ctrlPr>
                                      <a:rPr lang="en-GB" sz="2400" i="1">
                                        <a:latin typeface="Cambria Math" panose="02040503050406030204" pitchFamily="18" charset="0"/>
                                        <a:ea typeface="Cambria Math" panose="02040503050406030204" pitchFamily="18" charset="0"/>
                                      </a:rPr>
                                    </m:ctrlPr>
                                  </m:fPr>
                                  <m:num>
                                    <m:r>
                                      <a:rPr lang="en-GB" sz="2400" i="1">
                                        <a:latin typeface="Cambria Math" panose="02040503050406030204" pitchFamily="18" charset="0"/>
                                        <a:ea typeface="Cambria Math" panose="02040503050406030204" pitchFamily="18" charset="0"/>
                                      </a:rPr>
                                      <m:t>𝜕</m:t>
                                    </m:r>
                                    <m:sSub>
                                      <m:sSubPr>
                                        <m:ctrlPr>
                                          <a:rPr lang="en-GB" sz="240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𝐸</m:t>
                                        </m:r>
                                      </m:e>
                                      <m:sub>
                                        <m:r>
                                          <a:rPr lang="en-GB" sz="2400" b="0" i="1" smtClean="0">
                                            <a:latin typeface="Cambria Math" panose="02040503050406030204" pitchFamily="18" charset="0"/>
                                            <a:ea typeface="Cambria Math" panose="02040503050406030204" pitchFamily="18" charset="0"/>
                                          </a:rPr>
                                          <m:t>𝑝</m:t>
                                        </m:r>
                                      </m:sub>
                                    </m:sSub>
                                  </m:num>
                                  <m:den>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𝑥</m:t>
                                    </m:r>
                                  </m:den>
                                </m:f>
                              </m:e>
                            </m:mr>
                            <m:mr>
                              <m:e>
                                <m:f>
                                  <m:fPr>
                                    <m:ctrlPr>
                                      <a:rPr lang="en-GB" sz="2400" i="1">
                                        <a:latin typeface="Cambria Math" panose="02040503050406030204" pitchFamily="18" charset="0"/>
                                        <a:ea typeface="Cambria Math" panose="02040503050406030204" pitchFamily="18" charset="0"/>
                                      </a:rPr>
                                    </m:ctrlPr>
                                  </m:fPr>
                                  <m:num>
                                    <m:r>
                                      <a:rPr lang="en-GB" sz="2400" i="1">
                                        <a:latin typeface="Cambria Math" panose="02040503050406030204" pitchFamily="18" charset="0"/>
                                        <a:ea typeface="Cambria Math" panose="02040503050406030204" pitchFamily="18" charset="0"/>
                                      </a:rPr>
                                      <m:t>𝜕</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𝐸</m:t>
                                        </m:r>
                                      </m:e>
                                      <m:sub>
                                        <m:r>
                                          <a:rPr lang="en-GB" sz="2400" i="1">
                                            <a:latin typeface="Cambria Math" panose="02040503050406030204" pitchFamily="18" charset="0"/>
                                            <a:ea typeface="Cambria Math" panose="02040503050406030204" pitchFamily="18" charset="0"/>
                                          </a:rPr>
                                          <m:t>𝑝</m:t>
                                        </m:r>
                                      </m:sub>
                                    </m:sSub>
                                  </m:num>
                                  <m:den>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𝑦</m:t>
                                    </m:r>
                                  </m:den>
                                </m:f>
                              </m:e>
                            </m:mr>
                            <m:mr>
                              <m:e>
                                <m:f>
                                  <m:fPr>
                                    <m:ctrlPr>
                                      <a:rPr lang="en-GB" sz="2400" i="1">
                                        <a:latin typeface="Cambria Math" panose="02040503050406030204" pitchFamily="18" charset="0"/>
                                        <a:ea typeface="Cambria Math" panose="02040503050406030204" pitchFamily="18" charset="0"/>
                                      </a:rPr>
                                    </m:ctrlPr>
                                  </m:fPr>
                                  <m:num>
                                    <m:r>
                                      <a:rPr lang="en-GB" sz="2400" i="1">
                                        <a:latin typeface="Cambria Math" panose="02040503050406030204" pitchFamily="18" charset="0"/>
                                        <a:ea typeface="Cambria Math" panose="02040503050406030204" pitchFamily="18" charset="0"/>
                                      </a:rPr>
                                      <m:t>𝜕</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𝐸</m:t>
                                        </m:r>
                                      </m:e>
                                      <m:sub>
                                        <m:r>
                                          <a:rPr lang="en-GB" sz="2400" i="1">
                                            <a:latin typeface="Cambria Math" panose="02040503050406030204" pitchFamily="18" charset="0"/>
                                            <a:ea typeface="Cambria Math" panose="02040503050406030204" pitchFamily="18" charset="0"/>
                                          </a:rPr>
                                          <m:t>𝑝</m:t>
                                        </m:r>
                                      </m:sub>
                                    </m:sSub>
                                  </m:num>
                                  <m:den>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𝑧</m:t>
                                    </m:r>
                                  </m:den>
                                </m:f>
                              </m:e>
                            </m:mr>
                          </m:m>
                        </m:e>
                      </m:d>
                    </m:oMath>
                  </m:oMathPara>
                </a14:m>
                <a:endParaRPr lang="en-US" sz="2400" dirty="0"/>
              </a:p>
            </p:txBody>
          </p:sp>
        </mc:Choice>
        <mc:Fallback>
          <p:sp>
            <p:nvSpPr>
              <p:cNvPr id="12" name="Rectangle 11"/>
              <p:cNvSpPr>
                <a:spLocks noRot="1" noChangeAspect="1" noMove="1" noResize="1" noEditPoints="1" noAdjustHandles="1" noChangeArrowheads="1" noChangeShapeType="1" noTextEdit="1"/>
              </p:cNvSpPr>
              <p:nvPr/>
            </p:nvSpPr>
            <p:spPr>
              <a:xfrm>
                <a:off x="5737543" y="2492896"/>
                <a:ext cx="2171172" cy="2396618"/>
              </a:xfrm>
              <a:prstGeom prst="rect">
                <a:avLst/>
              </a:prstGeom>
              <a:blipFill rotWithShape="1">
                <a:blip r:embed="rId5"/>
                <a:stretch>
                  <a:fillRect l="-15" t="-22" r="20" b="1"/>
                </a:stretch>
              </a:blipFill>
            </p:spPr>
            <p:txBody>
              <a:bodyPr/>
              <a:lstStyle/>
              <a:p>
                <a:r>
                  <a:rPr lang="zh-CN" altLang="en-US">
                    <a:noFill/>
                  </a:rPr>
                  <a:t> </a:t>
                </a:r>
              </a:p>
            </p:txBody>
          </p:sp>
        </mc:Fallback>
      </mc:AlternateContent>
      <p:cxnSp>
        <p:nvCxnSpPr>
          <p:cNvPr id="14" name="Straight Arrow Connector 13"/>
          <p:cNvCxnSpPr/>
          <p:nvPr/>
        </p:nvCxnSpPr>
        <p:spPr>
          <a:xfrm flipV="1">
            <a:off x="6084168" y="4097426"/>
            <a:ext cx="0" cy="7920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flipH="1">
            <a:off x="5193783" y="5039465"/>
            <a:ext cx="2114521" cy="646331"/>
          </a:xfrm>
          <a:prstGeom prst="rect">
            <a:avLst/>
          </a:prstGeom>
          <a:noFill/>
        </p:spPr>
        <p:txBody>
          <a:bodyPr wrap="square" rtlCol="0">
            <a:spAutoFit/>
          </a:bodyPr>
          <a:lstStyle/>
          <a:p>
            <a:r>
              <a:rPr lang="en-GB" dirty="0"/>
              <a:t>Gradient of the potential energy</a:t>
            </a:r>
            <a:endParaRPr lang="en-US" dirty="0"/>
          </a:p>
        </p:txBody>
      </p:sp>
      <mc:AlternateContent xmlns:mc="http://schemas.openxmlformats.org/markup-compatibility/2006">
        <mc:Choice xmlns:a14="http://schemas.microsoft.com/office/drawing/2010/main" Requires="a14">
          <p:sp>
            <p:nvSpPr>
              <p:cNvPr id="23" name="TextBox 22"/>
              <p:cNvSpPr txBox="1"/>
              <p:nvPr/>
            </p:nvSpPr>
            <p:spPr>
              <a:xfrm>
                <a:off x="1079612" y="737295"/>
                <a:ext cx="7272808" cy="679930"/>
              </a:xfrm>
              <a:prstGeom prst="rect">
                <a:avLst/>
              </a:prstGeom>
              <a:noFill/>
            </p:spPr>
            <p:txBody>
              <a:bodyPr wrap="square" rtlCol="0">
                <a:spAutoFit/>
              </a:bodyPr>
              <a:lstStyle/>
              <a:p>
                <a:r>
                  <a:rPr lang="en-GB" dirty="0"/>
                  <a:t>For a conservative force </a:t>
                </a:r>
                <a14:m>
                  <m:oMath xmlns:m="http://schemas.openxmlformats.org/officeDocument/2006/math">
                    <m:acc>
                      <m:accPr>
                        <m:chr m:val="⃗"/>
                        <m:ctrlPr>
                          <a:rPr lang="en-US" i="1">
                            <a:latin typeface="Cambria Math" panose="02040503050406030204" pitchFamily="18" charset="0"/>
                          </a:rPr>
                        </m:ctrlPr>
                      </m:accPr>
                      <m:e>
                        <m:r>
                          <a:rPr lang="en-GB" i="1">
                            <a:latin typeface="Cambria Math" panose="02040503050406030204" pitchFamily="18" charset="0"/>
                          </a:rPr>
                          <m:t>𝐹</m:t>
                        </m:r>
                      </m:e>
                    </m:acc>
                    <m:r>
                      <a:rPr lang="en-GB" b="0" i="1" smtClean="0">
                        <a:latin typeface="Cambria Math" panose="02040503050406030204" pitchFamily="18" charset="0"/>
                      </a:rPr>
                      <m:t> </m:t>
                    </m:r>
                  </m:oMath>
                </a14:m>
                <a:r>
                  <a:rPr lang="en-GB" dirty="0"/>
                  <a:t>i.e. associated with a potential energy (not all the forces are conservative forces):</a:t>
                </a:r>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1079612" y="737295"/>
                <a:ext cx="7272808" cy="679930"/>
              </a:xfrm>
              <a:prstGeom prst="rect">
                <a:avLst/>
              </a:prstGeom>
              <a:blipFill rotWithShape="1">
                <a:blip r:embed="rId6"/>
                <a:stretch>
                  <a:fillRect l="-2" t="-9" r="4" b="79"/>
                </a:stretch>
              </a:blipFill>
            </p:spPr>
            <p:txBody>
              <a:bodyPr/>
              <a:lstStyle/>
              <a:p>
                <a:r>
                  <a:rPr lang="zh-CN" altLang="en-US">
                    <a:noFill/>
                  </a:rPr>
                  <a:t> </a:t>
                </a:r>
              </a:p>
            </p:txBody>
          </p:sp>
        </mc:Fallback>
      </mc:AlternateContent>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652120" y="1477715"/>
            <a:ext cx="1326607" cy="9431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3408430" y="1484784"/>
            <a:ext cx="1326607" cy="9431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157161" y="1477715"/>
            <a:ext cx="1326607" cy="9431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977807" y="5102109"/>
            <a:ext cx="295232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5576" y="0"/>
            <a:ext cx="8229600" cy="1143000"/>
          </a:xfrm>
        </p:spPr>
        <p:txBody>
          <a:bodyPr/>
          <a:lstStyle/>
          <a:p>
            <a:r>
              <a:rPr lang="en-GB" sz="3200" dirty="0"/>
              <a:t>Conservative forces and potential energy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19" name="TextBox 18"/>
              <p:cNvSpPr txBox="1"/>
              <p:nvPr/>
            </p:nvSpPr>
            <p:spPr>
              <a:xfrm>
                <a:off x="1157161" y="1559464"/>
                <a:ext cx="1163460" cy="53373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𝑥</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𝑝</m:t>
                              </m:r>
                            </m:sub>
                          </m:sSub>
                        </m:num>
                        <m:den>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den>
                      </m:f>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1157161" y="1559464"/>
                <a:ext cx="1163460" cy="533736"/>
              </a:xfrm>
              <a:prstGeom prst="rect">
                <a:avLst/>
              </a:prstGeom>
              <a:blipFill rotWithShape="1">
                <a:blip r:embed="rId1"/>
                <a:stretch>
                  <a:fillRect l="-16" t="-101" r="-2046" b="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3436914" y="1650543"/>
                <a:ext cx="1171090" cy="5810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𝑦</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𝑝</m:t>
                              </m:r>
                            </m:sub>
                          </m:sSub>
                        </m:num>
                        <m:den>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den>
                      </m:f>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3436914" y="1650543"/>
                <a:ext cx="1171090" cy="581057"/>
              </a:xfrm>
              <a:prstGeom prst="rect">
                <a:avLst/>
              </a:prstGeom>
              <a:blipFill rotWithShape="1">
                <a:blip r:embed="rId2"/>
                <a:stretch>
                  <a:fillRect l="-25" t="-31" r="-2023" b="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5738888" y="1620189"/>
                <a:ext cx="1153073" cy="53373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𝑧</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𝑝</m:t>
                              </m:r>
                            </m:sub>
                          </m:sSub>
                        </m:num>
                        <m:den>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m:t>
                          </m:r>
                        </m:den>
                      </m:f>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5738888" y="1620189"/>
                <a:ext cx="1153073" cy="533736"/>
              </a:xfrm>
              <a:prstGeom prst="rect">
                <a:avLst/>
              </a:prstGeom>
              <a:blipFill rotWithShape="1">
                <a:blip r:embed="rId3"/>
                <a:stretch>
                  <a:fillRect l="-34" t="-57" r="-2066" b="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3255823" y="5368516"/>
                <a:ext cx="2396297" cy="755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GB" sz="4000" b="0" i="1" smtClean="0">
                              <a:latin typeface="Cambria Math" panose="02040503050406030204" pitchFamily="18" charset="0"/>
                            </a:rPr>
                            <m:t>𝐹</m:t>
                          </m:r>
                        </m:e>
                      </m:acc>
                      <m:r>
                        <a:rPr lang="en-GB" sz="4000" b="0" i="1" smtClean="0">
                          <a:latin typeface="Cambria Math" panose="02040503050406030204" pitchFamily="18" charset="0"/>
                        </a:rPr>
                        <m:t>=−</m:t>
                      </m:r>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ea typeface="Cambria Math" panose="02040503050406030204" pitchFamily="18" charset="0"/>
                            </a:rPr>
                            <m:t>𝛻</m:t>
                          </m:r>
                        </m:e>
                      </m:acc>
                      <m:sSub>
                        <m:sSubPr>
                          <m:ctrlPr>
                            <a:rPr lang="en-GB" sz="4000" b="0" i="1" smtClean="0">
                              <a:latin typeface="Cambria Math" panose="02040503050406030204" pitchFamily="18" charset="0"/>
                              <a:ea typeface="Cambria Math" panose="02040503050406030204" pitchFamily="18" charset="0"/>
                            </a:rPr>
                          </m:ctrlPr>
                        </m:sSubPr>
                        <m:e>
                          <m:r>
                            <a:rPr lang="en-GB" sz="4000" b="0" i="1" smtClean="0">
                              <a:latin typeface="Cambria Math" panose="02040503050406030204" pitchFamily="18" charset="0"/>
                              <a:ea typeface="Cambria Math" panose="02040503050406030204" pitchFamily="18" charset="0"/>
                            </a:rPr>
                            <m:t>𝐸</m:t>
                          </m:r>
                        </m:e>
                        <m:sub>
                          <m:r>
                            <a:rPr lang="en-GB" sz="4000" b="0" i="1" smtClean="0">
                              <a:latin typeface="Cambria Math" panose="02040503050406030204" pitchFamily="18" charset="0"/>
                              <a:ea typeface="Cambria Math" panose="02040503050406030204" pitchFamily="18" charset="0"/>
                            </a:rPr>
                            <m:t>𝑝</m:t>
                          </m:r>
                        </m:sub>
                      </m:sSub>
                    </m:oMath>
                  </m:oMathPara>
                </a14:m>
                <a:endParaRPr lang="en-US" sz="4000" dirty="0"/>
              </a:p>
            </p:txBody>
          </p:sp>
        </mc:Choice>
        <mc:Fallback>
          <p:sp>
            <p:nvSpPr>
              <p:cNvPr id="3" name="TextBox 2"/>
              <p:cNvSpPr txBox="1">
                <a:spLocks noRot="1" noChangeAspect="1" noMove="1" noResize="1" noEditPoints="1" noAdjustHandles="1" noChangeArrowheads="1" noChangeShapeType="1" noTextEdit="1"/>
              </p:cNvSpPr>
              <p:nvPr/>
            </p:nvSpPr>
            <p:spPr>
              <a:xfrm>
                <a:off x="3255823" y="5368516"/>
                <a:ext cx="2396297" cy="755784"/>
              </a:xfrm>
              <a:prstGeom prst="rect">
                <a:avLst/>
              </a:prstGeom>
              <a:blipFill rotWithShape="1">
                <a:blip r:embed="rId4"/>
                <a:stretch>
                  <a:fillRect l="-7" t="-30" r="-1909" b="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1079612" y="737295"/>
                <a:ext cx="7272808" cy="679930"/>
              </a:xfrm>
              <a:prstGeom prst="rect">
                <a:avLst/>
              </a:prstGeom>
              <a:noFill/>
            </p:spPr>
            <p:txBody>
              <a:bodyPr wrap="square" rtlCol="0">
                <a:spAutoFit/>
              </a:bodyPr>
              <a:lstStyle/>
              <a:p>
                <a:r>
                  <a:rPr lang="en-GB" dirty="0"/>
                  <a:t>For a conservative force </a:t>
                </a:r>
                <a14:m>
                  <m:oMath xmlns:m="http://schemas.openxmlformats.org/officeDocument/2006/math">
                    <m:acc>
                      <m:accPr>
                        <m:chr m:val="⃗"/>
                        <m:ctrlPr>
                          <a:rPr lang="en-US" i="1">
                            <a:latin typeface="Cambria Math" panose="02040503050406030204" pitchFamily="18" charset="0"/>
                          </a:rPr>
                        </m:ctrlPr>
                      </m:accPr>
                      <m:e>
                        <m:r>
                          <a:rPr lang="en-GB" i="1">
                            <a:latin typeface="Cambria Math" panose="02040503050406030204" pitchFamily="18" charset="0"/>
                          </a:rPr>
                          <m:t>𝐹</m:t>
                        </m:r>
                      </m:e>
                    </m:acc>
                    <m:r>
                      <a:rPr lang="en-GB" b="0" i="1" smtClean="0">
                        <a:latin typeface="Cambria Math" panose="02040503050406030204" pitchFamily="18" charset="0"/>
                      </a:rPr>
                      <m:t> </m:t>
                    </m:r>
                  </m:oMath>
                </a14:m>
                <a:r>
                  <a:rPr lang="en-GB" dirty="0"/>
                  <a:t>i.e. associated with a potential energy (not all the forces are conservative forces):</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1079612" y="737295"/>
                <a:ext cx="7272808" cy="679930"/>
              </a:xfrm>
              <a:prstGeom prst="rect">
                <a:avLst/>
              </a:prstGeom>
              <a:blipFill rotWithShape="1">
                <a:blip r:embed="rId5"/>
                <a:stretch>
                  <a:fillRect l="-2" t="-9" r="4" b="79"/>
                </a:stretch>
              </a:blipFill>
            </p:spPr>
            <p:txBody>
              <a:bodyPr/>
              <a:lstStyle/>
              <a:p>
                <a:r>
                  <a:rPr lang="zh-CN" altLang="en-US">
                    <a:noFill/>
                  </a:rPr>
                  <a:t> </a:t>
                </a:r>
              </a:p>
            </p:txBody>
          </p:sp>
        </mc:Fallback>
      </mc:AlternateContent>
      <p:sp>
        <p:nvSpPr>
          <p:cNvPr id="8" name="TextBox 7"/>
          <p:cNvSpPr txBox="1"/>
          <p:nvPr/>
        </p:nvSpPr>
        <p:spPr>
          <a:xfrm flipH="1">
            <a:off x="6978727" y="1723868"/>
            <a:ext cx="2470955" cy="369332"/>
          </a:xfrm>
          <a:prstGeom prst="rect">
            <a:avLst/>
          </a:prstGeom>
          <a:noFill/>
        </p:spPr>
        <p:txBody>
          <a:bodyPr wrap="square" rtlCol="0">
            <a:spAutoFit/>
          </a:bodyPr>
          <a:lstStyle/>
          <a:p>
            <a:r>
              <a:rPr lang="en-GB" dirty="0">
                <a:solidFill>
                  <a:srgbClr val="FF0000"/>
                </a:solidFill>
              </a:rPr>
              <a:t>Important to remember</a:t>
            </a:r>
            <a:endParaRPr lang="en-US" dirty="0">
              <a:solidFill>
                <a:srgbClr val="FF0000"/>
              </a:solidFill>
            </a:endParaRPr>
          </a:p>
        </p:txBody>
      </p:sp>
      <mc:AlternateContent xmlns:mc="http://schemas.openxmlformats.org/markup-compatibility/2006">
        <mc:Choice xmlns:a14="http://schemas.microsoft.com/office/drawing/2010/main" Requires="a14">
          <p:sp>
            <p:nvSpPr>
              <p:cNvPr id="9" name="Rectangle 8"/>
              <p:cNvSpPr/>
              <p:nvPr/>
            </p:nvSpPr>
            <p:spPr>
              <a:xfrm>
                <a:off x="2949102" y="2521286"/>
                <a:ext cx="1675330" cy="236834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GB" sz="2400" i="1" smtClean="0">
                              <a:latin typeface="Cambria Math" panose="02040503050406030204" pitchFamily="18" charset="0"/>
                            </a:rPr>
                          </m:ctrlPr>
                        </m:accPr>
                        <m:e>
                          <m:r>
                            <a:rPr lang="en-GB" sz="2400" i="1">
                              <a:latin typeface="Cambria Math" panose="02040503050406030204" pitchFamily="18" charset="0"/>
                              <a:ea typeface="Cambria Math" panose="02040503050406030204" pitchFamily="18" charset="0"/>
                            </a:rPr>
                            <m:t>𝛻</m:t>
                          </m:r>
                        </m:e>
                      </m:acc>
                      <m:r>
                        <a:rPr lang="en-GB" sz="2400" b="0" i="1" smtClean="0">
                          <a:latin typeface="Cambria Math" panose="02040503050406030204" pitchFamily="18" charset="0"/>
                          <a:ea typeface="Cambria Math" panose="02040503050406030204" pitchFamily="18" charset="0"/>
                        </a:rPr>
                        <m:t>=</m:t>
                      </m:r>
                      <m:d>
                        <m:dPr>
                          <m:ctrlPr>
                            <a:rPr lang="en-GB" sz="24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GB" sz="2400" b="0" i="1" smtClean="0">
                                  <a:latin typeface="Cambria Math" panose="02040503050406030204" pitchFamily="18" charset="0"/>
                                  <a:ea typeface="Cambria Math" panose="02040503050406030204" pitchFamily="18" charset="0"/>
                                </a:rPr>
                              </m:ctrlPr>
                            </m:mPr>
                            <m:mr>
                              <m:e>
                                <m:f>
                                  <m:fPr>
                                    <m:ctrlPr>
                                      <a:rPr lang="en-GB" sz="2400" b="0" i="1" smtClean="0">
                                        <a:latin typeface="Cambria Math" panose="02040503050406030204" pitchFamily="18" charset="0"/>
                                        <a:ea typeface="Cambria Math" panose="02040503050406030204" pitchFamily="18" charset="0"/>
                                      </a:rPr>
                                    </m:ctrlPr>
                                  </m:fPr>
                                  <m:num>
                                    <m:r>
                                      <a:rPr lang="en-GB" sz="2400" b="0" i="1" smtClean="0">
                                        <a:latin typeface="Cambria Math" panose="02040503050406030204" pitchFamily="18" charset="0"/>
                                        <a:ea typeface="Cambria Math" panose="02040503050406030204" pitchFamily="18" charset="0"/>
                                      </a:rPr>
                                      <m:t>𝜕</m:t>
                                    </m:r>
                                  </m:num>
                                  <m:den>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𝑥</m:t>
                                    </m:r>
                                  </m:den>
                                </m:f>
                              </m:e>
                            </m:mr>
                            <m:mr>
                              <m:e>
                                <m:f>
                                  <m:fPr>
                                    <m:ctrlPr>
                                      <a:rPr lang="en-GB" sz="2400" i="1">
                                        <a:latin typeface="Cambria Math" panose="02040503050406030204" pitchFamily="18" charset="0"/>
                                        <a:ea typeface="Cambria Math" panose="02040503050406030204" pitchFamily="18" charset="0"/>
                                      </a:rPr>
                                    </m:ctrlPr>
                                  </m:fPr>
                                  <m:num>
                                    <m:r>
                                      <a:rPr lang="en-GB" sz="2400" i="1">
                                        <a:latin typeface="Cambria Math" panose="02040503050406030204" pitchFamily="18" charset="0"/>
                                        <a:ea typeface="Cambria Math" panose="02040503050406030204" pitchFamily="18" charset="0"/>
                                      </a:rPr>
                                      <m:t>𝜕</m:t>
                                    </m:r>
                                  </m:num>
                                  <m:den>
                                    <m:r>
                                      <a:rPr lang="en-GB" sz="2400" i="1">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𝑦</m:t>
                                    </m:r>
                                  </m:den>
                                </m:f>
                              </m:e>
                            </m:mr>
                            <m:mr>
                              <m:e>
                                <m:f>
                                  <m:fPr>
                                    <m:ctrlPr>
                                      <a:rPr lang="en-GB" sz="2400" i="1">
                                        <a:latin typeface="Cambria Math" panose="02040503050406030204" pitchFamily="18" charset="0"/>
                                        <a:ea typeface="Cambria Math" panose="02040503050406030204" pitchFamily="18" charset="0"/>
                                      </a:rPr>
                                    </m:ctrlPr>
                                  </m:fPr>
                                  <m:num>
                                    <m:r>
                                      <a:rPr lang="en-GB" sz="2400" i="1">
                                        <a:latin typeface="Cambria Math" panose="02040503050406030204" pitchFamily="18" charset="0"/>
                                        <a:ea typeface="Cambria Math" panose="02040503050406030204" pitchFamily="18" charset="0"/>
                                      </a:rPr>
                                      <m:t>𝜕</m:t>
                                    </m:r>
                                  </m:num>
                                  <m:den>
                                    <m:r>
                                      <a:rPr lang="en-GB" sz="2400" i="1">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𝑧</m:t>
                                    </m:r>
                                  </m:den>
                                </m:f>
                              </m:e>
                            </m:mr>
                          </m:m>
                        </m:e>
                      </m:d>
                    </m:oMath>
                  </m:oMathPara>
                </a14:m>
                <a:endParaRPr lang="en-US" sz="2400" dirty="0"/>
              </a:p>
            </p:txBody>
          </p:sp>
        </mc:Choice>
        <mc:Fallback>
          <p:sp>
            <p:nvSpPr>
              <p:cNvPr id="9" name="Rectangle 8"/>
              <p:cNvSpPr>
                <a:spLocks noRot="1" noChangeAspect="1" noMove="1" noResize="1" noEditPoints="1" noAdjustHandles="1" noChangeArrowheads="1" noChangeShapeType="1" noTextEdit="1"/>
              </p:cNvSpPr>
              <p:nvPr/>
            </p:nvSpPr>
            <p:spPr>
              <a:xfrm>
                <a:off x="2949102" y="2521286"/>
                <a:ext cx="1675330" cy="2368341"/>
              </a:xfrm>
              <a:prstGeom prst="rect">
                <a:avLst/>
              </a:prstGeom>
              <a:blipFill rotWithShape="1">
                <a:blip r:embed="rId6"/>
                <a:stretch>
                  <a:fillRect l="-10" t="-14" r="22" b="5"/>
                </a:stretch>
              </a:blipFill>
            </p:spPr>
            <p:txBody>
              <a:bodyPr/>
              <a:lstStyle/>
              <a:p>
                <a:r>
                  <a:rPr lang="zh-CN" altLang="en-US">
                    <a:noFill/>
                  </a:rPr>
                  <a:t> </a:t>
                </a:r>
              </a:p>
            </p:txBody>
          </p:sp>
        </mc:Fallback>
      </mc:AlternateContent>
      <p:sp>
        <p:nvSpPr>
          <p:cNvPr id="10" name="TextBox 9"/>
          <p:cNvSpPr txBox="1"/>
          <p:nvPr/>
        </p:nvSpPr>
        <p:spPr>
          <a:xfrm>
            <a:off x="467544" y="2830678"/>
            <a:ext cx="3199264" cy="523220"/>
          </a:xfrm>
          <a:prstGeom prst="rect">
            <a:avLst/>
          </a:prstGeom>
          <a:noFill/>
        </p:spPr>
        <p:txBody>
          <a:bodyPr wrap="square" rtlCol="0">
            <a:spAutoFit/>
          </a:bodyPr>
          <a:lstStyle/>
          <a:p>
            <a:r>
              <a:rPr lang="en-GB" sz="2800" dirty="0"/>
              <a:t>Operator “Nabla”:</a:t>
            </a:r>
            <a:endParaRPr lang="en-US" sz="2800" dirty="0"/>
          </a:p>
        </p:txBody>
      </p:sp>
      <p:sp>
        <p:nvSpPr>
          <p:cNvPr id="11" name="Right Arrow 10"/>
          <p:cNvSpPr/>
          <p:nvPr/>
        </p:nvSpPr>
        <p:spPr>
          <a:xfrm>
            <a:off x="5038635" y="3277669"/>
            <a:ext cx="704109"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Rectangle 11"/>
              <p:cNvSpPr/>
              <p:nvPr/>
            </p:nvSpPr>
            <p:spPr>
              <a:xfrm>
                <a:off x="5737543" y="2492896"/>
                <a:ext cx="2171172" cy="239661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GB" sz="2400" i="1" smtClean="0">
                              <a:latin typeface="Cambria Math" panose="02040503050406030204" pitchFamily="18" charset="0"/>
                            </a:rPr>
                          </m:ctrlPr>
                        </m:accPr>
                        <m:e>
                          <m:r>
                            <a:rPr lang="en-GB" sz="2400" i="1">
                              <a:latin typeface="Cambria Math" panose="02040503050406030204" pitchFamily="18" charset="0"/>
                              <a:ea typeface="Cambria Math" panose="02040503050406030204" pitchFamily="18" charset="0"/>
                            </a:rPr>
                            <m:t>𝛻</m:t>
                          </m:r>
                        </m:e>
                      </m:acc>
                      <m:sSub>
                        <m:sSubPr>
                          <m:ctrlPr>
                            <a:rPr lang="en-GB" sz="240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𝐸</m:t>
                          </m:r>
                        </m:e>
                        <m:sub>
                          <m:r>
                            <a:rPr lang="en-GB" sz="2400" b="0" i="1" smtClean="0">
                              <a:latin typeface="Cambria Math" panose="02040503050406030204" pitchFamily="18" charset="0"/>
                              <a:ea typeface="Cambria Math" panose="02040503050406030204" pitchFamily="18" charset="0"/>
                            </a:rPr>
                            <m:t>𝑝</m:t>
                          </m:r>
                        </m:sub>
                      </m:sSub>
                      <m:r>
                        <a:rPr lang="en-GB" sz="2400" i="1">
                          <a:latin typeface="Cambria Math" panose="02040503050406030204" pitchFamily="18" charset="0"/>
                          <a:ea typeface="Cambria Math" panose="02040503050406030204" pitchFamily="18" charset="0"/>
                        </a:rPr>
                        <m:t>=</m:t>
                      </m:r>
                      <m:d>
                        <m:dPr>
                          <m:ctrlPr>
                            <a:rPr lang="en-GB" sz="2400" i="1">
                              <a:latin typeface="Cambria Math" panose="02040503050406030204" pitchFamily="18" charset="0"/>
                              <a:ea typeface="Cambria Math" panose="02040503050406030204" pitchFamily="18" charset="0"/>
                            </a:rPr>
                          </m:ctrlPr>
                        </m:dPr>
                        <m:e>
                          <m:m>
                            <m:mPr>
                              <m:mcs>
                                <m:mc>
                                  <m:mcPr>
                                    <m:count m:val="1"/>
                                    <m:mcJc m:val="center"/>
                                  </m:mcPr>
                                </m:mc>
                              </m:mcs>
                              <m:ctrlPr>
                                <a:rPr lang="en-GB" sz="2400" i="1">
                                  <a:latin typeface="Cambria Math" panose="02040503050406030204" pitchFamily="18" charset="0"/>
                                  <a:ea typeface="Cambria Math" panose="02040503050406030204" pitchFamily="18" charset="0"/>
                                </a:rPr>
                              </m:ctrlPr>
                            </m:mPr>
                            <m:mr>
                              <m:e>
                                <m:f>
                                  <m:fPr>
                                    <m:ctrlPr>
                                      <a:rPr lang="en-GB" sz="2400" i="1">
                                        <a:latin typeface="Cambria Math" panose="02040503050406030204" pitchFamily="18" charset="0"/>
                                        <a:ea typeface="Cambria Math" panose="02040503050406030204" pitchFamily="18" charset="0"/>
                                      </a:rPr>
                                    </m:ctrlPr>
                                  </m:fPr>
                                  <m:num>
                                    <m:r>
                                      <a:rPr lang="en-GB" sz="2400" i="1">
                                        <a:latin typeface="Cambria Math" panose="02040503050406030204" pitchFamily="18" charset="0"/>
                                        <a:ea typeface="Cambria Math" panose="02040503050406030204" pitchFamily="18" charset="0"/>
                                      </a:rPr>
                                      <m:t>𝜕</m:t>
                                    </m:r>
                                    <m:sSub>
                                      <m:sSubPr>
                                        <m:ctrlPr>
                                          <a:rPr lang="en-GB" sz="240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𝐸</m:t>
                                        </m:r>
                                      </m:e>
                                      <m:sub>
                                        <m:r>
                                          <a:rPr lang="en-GB" sz="2400" b="0" i="1" smtClean="0">
                                            <a:latin typeface="Cambria Math" panose="02040503050406030204" pitchFamily="18" charset="0"/>
                                            <a:ea typeface="Cambria Math" panose="02040503050406030204" pitchFamily="18" charset="0"/>
                                          </a:rPr>
                                          <m:t>𝑝</m:t>
                                        </m:r>
                                      </m:sub>
                                    </m:sSub>
                                  </m:num>
                                  <m:den>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𝑥</m:t>
                                    </m:r>
                                  </m:den>
                                </m:f>
                              </m:e>
                            </m:mr>
                            <m:mr>
                              <m:e>
                                <m:f>
                                  <m:fPr>
                                    <m:ctrlPr>
                                      <a:rPr lang="en-GB" sz="2400" i="1">
                                        <a:latin typeface="Cambria Math" panose="02040503050406030204" pitchFamily="18" charset="0"/>
                                        <a:ea typeface="Cambria Math" panose="02040503050406030204" pitchFamily="18" charset="0"/>
                                      </a:rPr>
                                    </m:ctrlPr>
                                  </m:fPr>
                                  <m:num>
                                    <m:r>
                                      <a:rPr lang="en-GB" sz="2400" i="1">
                                        <a:latin typeface="Cambria Math" panose="02040503050406030204" pitchFamily="18" charset="0"/>
                                        <a:ea typeface="Cambria Math" panose="02040503050406030204" pitchFamily="18" charset="0"/>
                                      </a:rPr>
                                      <m:t>𝜕</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𝐸</m:t>
                                        </m:r>
                                      </m:e>
                                      <m:sub>
                                        <m:r>
                                          <a:rPr lang="en-GB" sz="2400" i="1">
                                            <a:latin typeface="Cambria Math" panose="02040503050406030204" pitchFamily="18" charset="0"/>
                                            <a:ea typeface="Cambria Math" panose="02040503050406030204" pitchFamily="18" charset="0"/>
                                          </a:rPr>
                                          <m:t>𝑝</m:t>
                                        </m:r>
                                      </m:sub>
                                    </m:sSub>
                                  </m:num>
                                  <m:den>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𝑦</m:t>
                                    </m:r>
                                  </m:den>
                                </m:f>
                              </m:e>
                            </m:mr>
                            <m:mr>
                              <m:e>
                                <m:f>
                                  <m:fPr>
                                    <m:ctrlPr>
                                      <a:rPr lang="en-GB" sz="2400" i="1">
                                        <a:latin typeface="Cambria Math" panose="02040503050406030204" pitchFamily="18" charset="0"/>
                                        <a:ea typeface="Cambria Math" panose="02040503050406030204" pitchFamily="18" charset="0"/>
                                      </a:rPr>
                                    </m:ctrlPr>
                                  </m:fPr>
                                  <m:num>
                                    <m:r>
                                      <a:rPr lang="en-GB" sz="2400" i="1">
                                        <a:latin typeface="Cambria Math" panose="02040503050406030204" pitchFamily="18" charset="0"/>
                                        <a:ea typeface="Cambria Math" panose="02040503050406030204" pitchFamily="18" charset="0"/>
                                      </a:rPr>
                                      <m:t>𝜕</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𝐸</m:t>
                                        </m:r>
                                      </m:e>
                                      <m:sub>
                                        <m:r>
                                          <a:rPr lang="en-GB" sz="2400" i="1">
                                            <a:latin typeface="Cambria Math" panose="02040503050406030204" pitchFamily="18" charset="0"/>
                                            <a:ea typeface="Cambria Math" panose="02040503050406030204" pitchFamily="18" charset="0"/>
                                          </a:rPr>
                                          <m:t>𝑝</m:t>
                                        </m:r>
                                      </m:sub>
                                    </m:sSub>
                                  </m:num>
                                  <m:den>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𝑧</m:t>
                                    </m:r>
                                  </m:den>
                                </m:f>
                              </m:e>
                            </m:mr>
                          </m:m>
                        </m:e>
                      </m:d>
                    </m:oMath>
                  </m:oMathPara>
                </a14:m>
                <a:endParaRPr lang="en-US" sz="2400" dirty="0"/>
              </a:p>
            </p:txBody>
          </p:sp>
        </mc:Choice>
        <mc:Fallback>
          <p:sp>
            <p:nvSpPr>
              <p:cNvPr id="12" name="Rectangle 11"/>
              <p:cNvSpPr>
                <a:spLocks noRot="1" noChangeAspect="1" noMove="1" noResize="1" noEditPoints="1" noAdjustHandles="1" noChangeArrowheads="1" noChangeShapeType="1" noTextEdit="1"/>
              </p:cNvSpPr>
              <p:nvPr/>
            </p:nvSpPr>
            <p:spPr>
              <a:xfrm>
                <a:off x="5737543" y="2492896"/>
                <a:ext cx="2171172" cy="2396618"/>
              </a:xfrm>
              <a:prstGeom prst="rect">
                <a:avLst/>
              </a:prstGeom>
              <a:blipFill rotWithShape="1">
                <a:blip r:embed="rId7"/>
                <a:stretch>
                  <a:fillRect l="-15" t="-22" r="20" b="1"/>
                </a:stretch>
              </a:blipFill>
            </p:spPr>
            <p:txBody>
              <a:bodyPr/>
              <a:lstStyle/>
              <a:p>
                <a:r>
                  <a:rPr lang="zh-CN" altLang="en-US">
                    <a:noFill/>
                  </a:rPr>
                  <a:t> </a:t>
                </a:r>
              </a:p>
            </p:txBody>
          </p:sp>
        </mc:Fallback>
      </mc:AlternateContent>
      <p:sp>
        <p:nvSpPr>
          <p:cNvPr id="28" name="TextBox 27"/>
          <p:cNvSpPr txBox="1"/>
          <p:nvPr/>
        </p:nvSpPr>
        <p:spPr>
          <a:xfrm flipH="1">
            <a:off x="6208151" y="5555614"/>
            <a:ext cx="2470955" cy="369332"/>
          </a:xfrm>
          <a:prstGeom prst="rect">
            <a:avLst/>
          </a:prstGeom>
          <a:noFill/>
        </p:spPr>
        <p:txBody>
          <a:bodyPr wrap="square" rtlCol="0">
            <a:spAutoFit/>
          </a:bodyPr>
          <a:lstStyle/>
          <a:p>
            <a:r>
              <a:rPr lang="en-GB" dirty="0">
                <a:solidFill>
                  <a:srgbClr val="FF0000"/>
                </a:solidFill>
              </a:rPr>
              <a:t>Important to remember</a:t>
            </a:r>
            <a:endParaRPr lang="en-US" dirty="0">
              <a:solidFill>
                <a:srgbClr val="FF0000"/>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2699792" y="1628800"/>
            <a:ext cx="3600400"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853" y="-180937"/>
            <a:ext cx="8229600" cy="1143000"/>
          </a:xfrm>
        </p:spPr>
        <p:txBody>
          <a:bodyPr/>
          <a:lstStyle/>
          <a:p>
            <a:r>
              <a:rPr lang="en-GB" dirty="0"/>
              <a:t>Work done by conservative forces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7" name="TextBox 6"/>
              <p:cNvSpPr txBox="1"/>
              <p:nvPr/>
            </p:nvSpPr>
            <p:spPr>
              <a:xfrm>
                <a:off x="2818442" y="1793383"/>
                <a:ext cx="3363100" cy="66313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GB" sz="4000" b="0" i="1" smtClean="0">
                              <a:latin typeface="Cambria Math" panose="02040503050406030204" pitchFamily="18" charset="0"/>
                            </a:rPr>
                            <m:t>𝑊</m:t>
                          </m:r>
                        </m:e>
                        <m:sub>
                          <m:r>
                            <a:rPr lang="en-GB" sz="4000" b="0" i="1" smtClean="0">
                              <a:latin typeface="Cambria Math" panose="02040503050406030204" pitchFamily="18" charset="0"/>
                            </a:rPr>
                            <m:t>𝑐𝑜𝑛𝑠</m:t>
                          </m:r>
                          <m:r>
                            <a:rPr lang="en-GB" sz="4000" b="0" i="1" smtClean="0">
                              <a:latin typeface="Cambria Math" panose="02040503050406030204" pitchFamily="18" charset="0"/>
                            </a:rPr>
                            <m:t> </m:t>
                          </m:r>
                        </m:sub>
                      </m:sSub>
                      <m:r>
                        <a:rPr lang="en-GB" sz="4000" b="0" i="1" smtClean="0">
                          <a:latin typeface="Cambria Math" panose="02040503050406030204" pitchFamily="18" charset="0"/>
                        </a:rPr>
                        <m:t>=−</m:t>
                      </m:r>
                      <m:r>
                        <a:rPr lang="en-GB" sz="4000" b="0" i="1" smtClean="0">
                          <a:latin typeface="Cambria Math" panose="02040503050406030204" pitchFamily="18" charset="0"/>
                          <a:ea typeface="Cambria Math" panose="02040503050406030204" pitchFamily="18" charset="0"/>
                        </a:rPr>
                        <m:t>∆</m:t>
                      </m:r>
                      <m:sSub>
                        <m:sSubPr>
                          <m:ctrlPr>
                            <a:rPr lang="en-GB" sz="4000" b="0" i="1" smtClean="0">
                              <a:latin typeface="Cambria Math" panose="02040503050406030204" pitchFamily="18" charset="0"/>
                              <a:ea typeface="Cambria Math" panose="02040503050406030204" pitchFamily="18" charset="0"/>
                            </a:rPr>
                          </m:ctrlPr>
                        </m:sSubPr>
                        <m:e>
                          <m:r>
                            <a:rPr lang="en-GB" sz="4000" b="0" i="1" smtClean="0">
                              <a:latin typeface="Cambria Math" panose="02040503050406030204" pitchFamily="18" charset="0"/>
                              <a:ea typeface="Cambria Math" panose="02040503050406030204" pitchFamily="18" charset="0"/>
                            </a:rPr>
                            <m:t>𝐸</m:t>
                          </m:r>
                        </m:e>
                        <m:sub>
                          <m:r>
                            <a:rPr lang="en-GB" sz="4000" b="0" i="1" smtClean="0">
                              <a:latin typeface="Cambria Math" panose="02040503050406030204" pitchFamily="18" charset="0"/>
                              <a:ea typeface="Cambria Math" panose="02040503050406030204" pitchFamily="18" charset="0"/>
                            </a:rPr>
                            <m:t>𝑝</m:t>
                          </m:r>
                        </m:sub>
                      </m:sSub>
                    </m:oMath>
                  </m:oMathPara>
                </a14:m>
                <a:endParaRPr lang="en-US" sz="4000" dirty="0"/>
              </a:p>
            </p:txBody>
          </p:sp>
        </mc:Choice>
        <mc:Fallback>
          <p:sp>
            <p:nvSpPr>
              <p:cNvPr id="7" name="TextBox 6"/>
              <p:cNvSpPr txBox="1">
                <a:spLocks noRot="1" noChangeAspect="1" noMove="1" noResize="1" noEditPoints="1" noAdjustHandles="1" noChangeArrowheads="1" noChangeShapeType="1" noTextEdit="1"/>
              </p:cNvSpPr>
              <p:nvPr/>
            </p:nvSpPr>
            <p:spPr>
              <a:xfrm>
                <a:off x="2818442" y="1793383"/>
                <a:ext cx="3363100" cy="663130"/>
              </a:xfrm>
              <a:prstGeom prst="rect">
                <a:avLst/>
              </a:prstGeom>
              <a:blipFill rotWithShape="1">
                <a:blip r:embed="rId1"/>
                <a:stretch>
                  <a:fillRect l="-9" t="-22" r="-3121" b="50"/>
                </a:stretch>
              </a:blipFill>
            </p:spPr>
            <p:txBody>
              <a:bodyPr/>
              <a:lstStyle/>
              <a:p>
                <a:r>
                  <a:rPr lang="zh-CN" altLang="en-US">
                    <a:noFill/>
                  </a:rPr>
                  <a:t> </a:t>
                </a:r>
              </a:p>
            </p:txBody>
          </p:sp>
        </mc:Fallback>
      </mc:AlternateContent>
      <p:sp>
        <p:nvSpPr>
          <p:cNvPr id="9" name="TextBox 8"/>
          <p:cNvSpPr txBox="1"/>
          <p:nvPr/>
        </p:nvSpPr>
        <p:spPr>
          <a:xfrm>
            <a:off x="395537" y="2780928"/>
            <a:ext cx="8483916" cy="646331"/>
          </a:xfrm>
          <a:prstGeom prst="rect">
            <a:avLst/>
          </a:prstGeom>
          <a:noFill/>
        </p:spPr>
        <p:txBody>
          <a:bodyPr wrap="square" rtlCol="0">
            <a:spAutoFit/>
          </a:bodyPr>
          <a:lstStyle/>
          <a:p>
            <a:r>
              <a:rPr lang="en-GB" dirty="0"/>
              <a:t>The work done by a conservative force exerted on a body is the negative of the change of its potential energy. </a:t>
            </a:r>
            <a:endParaRPr lang="en-US" dirty="0"/>
          </a:p>
        </p:txBody>
      </p:sp>
      <p:sp>
        <p:nvSpPr>
          <p:cNvPr id="10" name="Right Arrow 9"/>
          <p:cNvSpPr/>
          <p:nvPr/>
        </p:nvSpPr>
        <p:spPr>
          <a:xfrm>
            <a:off x="409127" y="3639791"/>
            <a:ext cx="864096"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273223" y="3671149"/>
            <a:ext cx="7763273" cy="646331"/>
          </a:xfrm>
          <a:prstGeom prst="rect">
            <a:avLst/>
          </a:prstGeom>
          <a:noFill/>
        </p:spPr>
        <p:txBody>
          <a:bodyPr wrap="square" rtlCol="0">
            <a:spAutoFit/>
          </a:bodyPr>
          <a:lstStyle/>
          <a:p>
            <a:r>
              <a:rPr lang="en-GB" dirty="0"/>
              <a:t>If the conservative force don’t do work, the potential energy remains constant (example: work of the weight during an horizontal motion)</a:t>
            </a:r>
            <a:endParaRPr lang="en-US" dirty="0"/>
          </a:p>
        </p:txBody>
      </p:sp>
      <mc:AlternateContent xmlns:mc="http://schemas.openxmlformats.org/markup-compatibility/2006">
        <mc:Choice xmlns:a14="http://schemas.microsoft.com/office/drawing/2010/main" Requires="a14">
          <p:sp>
            <p:nvSpPr>
              <p:cNvPr id="12" name="TextBox 11"/>
              <p:cNvSpPr txBox="1"/>
              <p:nvPr/>
            </p:nvSpPr>
            <p:spPr>
              <a:xfrm>
                <a:off x="3648825" y="4304974"/>
                <a:ext cx="1553952" cy="53040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sSub>
                        <m:sSubPr>
                          <m:ctrlPr>
                            <a:rPr lang="en-US" sz="3200" i="1" smtClean="0">
                              <a:latin typeface="Cambria Math" panose="02040503050406030204" pitchFamily="18" charset="0"/>
                              <a:ea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𝐸</m:t>
                          </m:r>
                        </m:e>
                        <m:sub>
                          <m:r>
                            <a:rPr lang="en-GB" sz="3200" b="0" i="1" smtClean="0">
                              <a:latin typeface="Cambria Math" panose="02040503050406030204" pitchFamily="18" charset="0"/>
                              <a:ea typeface="Cambria Math" panose="02040503050406030204" pitchFamily="18" charset="0"/>
                            </a:rPr>
                            <m:t>𝑝</m:t>
                          </m:r>
                        </m:sub>
                      </m:sSub>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0</m:t>
                      </m:r>
                    </m:oMath>
                  </m:oMathPara>
                </a14:m>
                <a:endParaRPr lang="en-US" sz="3200" dirty="0"/>
              </a:p>
            </p:txBody>
          </p:sp>
        </mc:Choice>
        <mc:Fallback>
          <p:sp>
            <p:nvSpPr>
              <p:cNvPr id="12" name="TextBox 11"/>
              <p:cNvSpPr txBox="1">
                <a:spLocks noRot="1" noChangeAspect="1" noMove="1" noResize="1" noEditPoints="1" noAdjustHandles="1" noChangeArrowheads="1" noChangeShapeType="1" noTextEdit="1"/>
              </p:cNvSpPr>
              <p:nvPr/>
            </p:nvSpPr>
            <p:spPr>
              <a:xfrm>
                <a:off x="3648825" y="4304974"/>
                <a:ext cx="1553952" cy="530402"/>
              </a:xfrm>
              <a:prstGeom prst="rect">
                <a:avLst/>
              </a:prstGeom>
              <a:blipFill rotWithShape="1">
                <a:blip r:embed="rId2"/>
                <a:stretch>
                  <a:fillRect l="-7" t="-58" r="-3949" b="92"/>
                </a:stretch>
              </a:blipFill>
            </p:spPr>
            <p:txBody>
              <a:bodyPr/>
              <a:lstStyle/>
              <a:p>
                <a:r>
                  <a:rPr lang="zh-CN" altLang="en-US">
                    <a:noFill/>
                  </a:rPr>
                  <a:t> </a:t>
                </a:r>
              </a:p>
            </p:txBody>
          </p:sp>
        </mc:Fallback>
      </mc:AlternateContent>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2699792" y="1628800"/>
            <a:ext cx="3600400"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853" y="-180937"/>
            <a:ext cx="8229600" cy="1143000"/>
          </a:xfrm>
        </p:spPr>
        <p:txBody>
          <a:bodyPr/>
          <a:lstStyle/>
          <a:p>
            <a:r>
              <a:rPr lang="en-GB" dirty="0"/>
              <a:t>Work done by conservative forces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7" name="TextBox 6"/>
              <p:cNvSpPr txBox="1"/>
              <p:nvPr/>
            </p:nvSpPr>
            <p:spPr>
              <a:xfrm>
                <a:off x="2818442" y="1793383"/>
                <a:ext cx="3363100" cy="66313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GB" sz="4000" b="0" i="1" smtClean="0">
                              <a:latin typeface="Cambria Math" panose="02040503050406030204" pitchFamily="18" charset="0"/>
                            </a:rPr>
                            <m:t>𝑊</m:t>
                          </m:r>
                        </m:e>
                        <m:sub>
                          <m:r>
                            <a:rPr lang="en-GB" sz="4000" b="0" i="1" smtClean="0">
                              <a:latin typeface="Cambria Math" panose="02040503050406030204" pitchFamily="18" charset="0"/>
                            </a:rPr>
                            <m:t>𝑐𝑜𝑛𝑠</m:t>
                          </m:r>
                          <m:r>
                            <a:rPr lang="en-GB" sz="4000" b="0" i="1" smtClean="0">
                              <a:latin typeface="Cambria Math" panose="02040503050406030204" pitchFamily="18" charset="0"/>
                            </a:rPr>
                            <m:t> </m:t>
                          </m:r>
                        </m:sub>
                      </m:sSub>
                      <m:r>
                        <a:rPr lang="en-GB" sz="4000" b="0" i="1" smtClean="0">
                          <a:latin typeface="Cambria Math" panose="02040503050406030204" pitchFamily="18" charset="0"/>
                        </a:rPr>
                        <m:t>=−</m:t>
                      </m:r>
                      <m:r>
                        <a:rPr lang="en-GB" sz="4000" b="0" i="1" smtClean="0">
                          <a:latin typeface="Cambria Math" panose="02040503050406030204" pitchFamily="18" charset="0"/>
                          <a:ea typeface="Cambria Math" panose="02040503050406030204" pitchFamily="18" charset="0"/>
                        </a:rPr>
                        <m:t>∆</m:t>
                      </m:r>
                      <m:sSub>
                        <m:sSubPr>
                          <m:ctrlPr>
                            <a:rPr lang="en-GB" sz="4000" b="0" i="1" smtClean="0">
                              <a:latin typeface="Cambria Math" panose="02040503050406030204" pitchFamily="18" charset="0"/>
                              <a:ea typeface="Cambria Math" panose="02040503050406030204" pitchFamily="18" charset="0"/>
                            </a:rPr>
                          </m:ctrlPr>
                        </m:sSubPr>
                        <m:e>
                          <m:r>
                            <a:rPr lang="en-GB" sz="4000" b="0" i="1" smtClean="0">
                              <a:latin typeface="Cambria Math" panose="02040503050406030204" pitchFamily="18" charset="0"/>
                              <a:ea typeface="Cambria Math" panose="02040503050406030204" pitchFamily="18" charset="0"/>
                            </a:rPr>
                            <m:t>𝐸</m:t>
                          </m:r>
                        </m:e>
                        <m:sub>
                          <m:r>
                            <a:rPr lang="en-GB" sz="4000" b="0" i="1" smtClean="0">
                              <a:latin typeface="Cambria Math" panose="02040503050406030204" pitchFamily="18" charset="0"/>
                              <a:ea typeface="Cambria Math" panose="02040503050406030204" pitchFamily="18" charset="0"/>
                            </a:rPr>
                            <m:t>𝑝</m:t>
                          </m:r>
                        </m:sub>
                      </m:sSub>
                    </m:oMath>
                  </m:oMathPara>
                </a14:m>
                <a:endParaRPr lang="en-US" sz="4000" dirty="0"/>
              </a:p>
            </p:txBody>
          </p:sp>
        </mc:Choice>
        <mc:Fallback>
          <p:sp>
            <p:nvSpPr>
              <p:cNvPr id="7" name="TextBox 6"/>
              <p:cNvSpPr txBox="1">
                <a:spLocks noRot="1" noChangeAspect="1" noMove="1" noResize="1" noEditPoints="1" noAdjustHandles="1" noChangeArrowheads="1" noChangeShapeType="1" noTextEdit="1"/>
              </p:cNvSpPr>
              <p:nvPr/>
            </p:nvSpPr>
            <p:spPr>
              <a:xfrm>
                <a:off x="2818442" y="1793383"/>
                <a:ext cx="3363100" cy="663130"/>
              </a:xfrm>
              <a:prstGeom prst="rect">
                <a:avLst/>
              </a:prstGeom>
              <a:blipFill rotWithShape="1">
                <a:blip r:embed="rId1"/>
                <a:stretch>
                  <a:fillRect l="-9" t="-22" r="-3121" b="50"/>
                </a:stretch>
              </a:blipFill>
            </p:spPr>
            <p:txBody>
              <a:bodyPr/>
              <a:lstStyle/>
              <a:p>
                <a:r>
                  <a:rPr lang="zh-CN" altLang="en-US">
                    <a:noFill/>
                  </a:rPr>
                  <a:t> </a:t>
                </a:r>
              </a:p>
            </p:txBody>
          </p:sp>
        </mc:Fallback>
      </mc:AlternateContent>
      <p:sp>
        <p:nvSpPr>
          <p:cNvPr id="9" name="TextBox 8"/>
          <p:cNvSpPr txBox="1"/>
          <p:nvPr/>
        </p:nvSpPr>
        <p:spPr>
          <a:xfrm>
            <a:off x="395537" y="2780928"/>
            <a:ext cx="8483916" cy="646331"/>
          </a:xfrm>
          <a:prstGeom prst="rect">
            <a:avLst/>
          </a:prstGeom>
          <a:noFill/>
        </p:spPr>
        <p:txBody>
          <a:bodyPr wrap="square" rtlCol="0">
            <a:spAutoFit/>
          </a:bodyPr>
          <a:lstStyle/>
          <a:p>
            <a:r>
              <a:rPr lang="en-GB" dirty="0"/>
              <a:t>The work done by a conservative force exerted on a body is the negative of the change of its potential energy. </a:t>
            </a:r>
            <a:endParaRPr lang="en-US" dirty="0"/>
          </a:p>
        </p:txBody>
      </p:sp>
      <p:sp>
        <p:nvSpPr>
          <p:cNvPr id="10" name="Right Arrow 9"/>
          <p:cNvSpPr/>
          <p:nvPr/>
        </p:nvSpPr>
        <p:spPr>
          <a:xfrm>
            <a:off x="409127" y="3639791"/>
            <a:ext cx="864096"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273223" y="3671149"/>
            <a:ext cx="7763273" cy="646331"/>
          </a:xfrm>
          <a:prstGeom prst="rect">
            <a:avLst/>
          </a:prstGeom>
          <a:noFill/>
        </p:spPr>
        <p:txBody>
          <a:bodyPr wrap="square" rtlCol="0">
            <a:spAutoFit/>
          </a:bodyPr>
          <a:lstStyle/>
          <a:p>
            <a:r>
              <a:rPr lang="en-GB" dirty="0"/>
              <a:t>If the conservative force don’t do work, the potential energy remains constant (example: work of the weight during an horizontal motion)</a:t>
            </a:r>
            <a:endParaRPr lang="en-US" dirty="0"/>
          </a:p>
        </p:txBody>
      </p:sp>
      <mc:AlternateContent xmlns:mc="http://schemas.openxmlformats.org/markup-compatibility/2006">
        <mc:Choice xmlns:a14="http://schemas.microsoft.com/office/drawing/2010/main" Requires="a14">
          <p:sp>
            <p:nvSpPr>
              <p:cNvPr id="12" name="TextBox 11"/>
              <p:cNvSpPr txBox="1"/>
              <p:nvPr/>
            </p:nvSpPr>
            <p:spPr>
              <a:xfrm>
                <a:off x="3648825" y="4304974"/>
                <a:ext cx="1553952" cy="53040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sSub>
                        <m:sSubPr>
                          <m:ctrlPr>
                            <a:rPr lang="en-US" sz="3200" i="1" smtClean="0">
                              <a:latin typeface="Cambria Math" panose="02040503050406030204" pitchFamily="18" charset="0"/>
                              <a:ea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𝐸</m:t>
                          </m:r>
                        </m:e>
                        <m:sub>
                          <m:r>
                            <a:rPr lang="en-GB" sz="3200" b="0" i="1" smtClean="0">
                              <a:latin typeface="Cambria Math" panose="02040503050406030204" pitchFamily="18" charset="0"/>
                              <a:ea typeface="Cambria Math" panose="02040503050406030204" pitchFamily="18" charset="0"/>
                            </a:rPr>
                            <m:t>𝑝</m:t>
                          </m:r>
                        </m:sub>
                      </m:sSub>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0</m:t>
                      </m:r>
                    </m:oMath>
                  </m:oMathPara>
                </a14:m>
                <a:endParaRPr lang="en-US" sz="3200" dirty="0"/>
              </a:p>
            </p:txBody>
          </p:sp>
        </mc:Choice>
        <mc:Fallback>
          <p:sp>
            <p:nvSpPr>
              <p:cNvPr id="12" name="TextBox 11"/>
              <p:cNvSpPr txBox="1">
                <a:spLocks noRot="1" noChangeAspect="1" noMove="1" noResize="1" noEditPoints="1" noAdjustHandles="1" noChangeArrowheads="1" noChangeShapeType="1" noTextEdit="1"/>
              </p:cNvSpPr>
              <p:nvPr/>
            </p:nvSpPr>
            <p:spPr>
              <a:xfrm>
                <a:off x="3648825" y="4304974"/>
                <a:ext cx="1553952" cy="530402"/>
              </a:xfrm>
              <a:prstGeom prst="rect">
                <a:avLst/>
              </a:prstGeom>
              <a:blipFill rotWithShape="1">
                <a:blip r:embed="rId2"/>
                <a:stretch>
                  <a:fillRect l="-7" t="-58" r="-3949" b="92"/>
                </a:stretch>
              </a:blipFill>
            </p:spPr>
            <p:txBody>
              <a:bodyPr/>
              <a:lstStyle/>
              <a:p>
                <a:r>
                  <a:rPr lang="zh-CN" altLang="en-US">
                    <a:noFill/>
                  </a:rPr>
                  <a:t> </a:t>
                </a:r>
              </a:p>
            </p:txBody>
          </p:sp>
        </mc:Fallback>
      </mc:AlternateContent>
      <p:sp>
        <p:nvSpPr>
          <p:cNvPr id="13" name="Right Arrow 12"/>
          <p:cNvSpPr/>
          <p:nvPr/>
        </p:nvSpPr>
        <p:spPr>
          <a:xfrm>
            <a:off x="420769" y="4797417"/>
            <a:ext cx="864096"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284865" y="4828775"/>
            <a:ext cx="7150355" cy="369332"/>
          </a:xfrm>
          <a:prstGeom prst="rect">
            <a:avLst/>
          </a:prstGeom>
          <a:noFill/>
        </p:spPr>
        <p:txBody>
          <a:bodyPr wrap="none" rtlCol="0">
            <a:spAutoFit/>
          </a:bodyPr>
          <a:lstStyle/>
          <a:p>
            <a:r>
              <a:rPr lang="en-GB" dirty="0"/>
              <a:t>The work done by a conservative force don’t depends on the path travelled.</a:t>
            </a:r>
            <a:endParaRPr lang="en-US" dirty="0"/>
          </a:p>
        </p:txBody>
      </p:sp>
      <p:cxnSp>
        <p:nvCxnSpPr>
          <p:cNvPr id="17" name="Straight Connector 16"/>
          <p:cNvCxnSpPr/>
          <p:nvPr/>
        </p:nvCxnSpPr>
        <p:spPr>
          <a:xfrm>
            <a:off x="1273223" y="5949280"/>
            <a:ext cx="1714601"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273223" y="5949280"/>
            <a:ext cx="1930625" cy="7200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21" name="Freeform 20"/>
          <p:cNvSpPr/>
          <p:nvPr/>
        </p:nvSpPr>
        <p:spPr>
          <a:xfrm>
            <a:off x="1278415" y="5486005"/>
            <a:ext cx="1920240" cy="509509"/>
          </a:xfrm>
          <a:custGeom>
            <a:avLst/>
            <a:gdLst>
              <a:gd name="connsiteX0" fmla="*/ 0 w 1920240"/>
              <a:gd name="connsiteY0" fmla="*/ 483383 h 509509"/>
              <a:gd name="connsiteX1" fmla="*/ 875211 w 1920240"/>
              <a:gd name="connsiteY1" fmla="*/ 57 h 509509"/>
              <a:gd name="connsiteX2" fmla="*/ 1920240 w 1920240"/>
              <a:gd name="connsiteY2" fmla="*/ 509509 h 509509"/>
              <a:gd name="connsiteX3" fmla="*/ 1920240 w 1920240"/>
              <a:gd name="connsiteY3" fmla="*/ 509509 h 509509"/>
            </a:gdLst>
            <a:ahLst/>
            <a:cxnLst>
              <a:cxn ang="0">
                <a:pos x="connsiteX0" y="connsiteY0"/>
              </a:cxn>
              <a:cxn ang="0">
                <a:pos x="connsiteX1" y="connsiteY1"/>
              </a:cxn>
              <a:cxn ang="0">
                <a:pos x="connsiteX2" y="connsiteY2"/>
              </a:cxn>
              <a:cxn ang="0">
                <a:pos x="connsiteX3" y="connsiteY3"/>
              </a:cxn>
            </a:cxnLst>
            <a:rect l="l" t="t" r="r" b="b"/>
            <a:pathLst>
              <a:path w="1920240" h="509509">
                <a:moveTo>
                  <a:pt x="0" y="483383"/>
                </a:moveTo>
                <a:cubicBezTo>
                  <a:pt x="277585" y="239543"/>
                  <a:pt x="555171" y="-4297"/>
                  <a:pt x="875211" y="57"/>
                </a:cubicBezTo>
                <a:cubicBezTo>
                  <a:pt x="1195251" y="4411"/>
                  <a:pt x="1920240" y="509509"/>
                  <a:pt x="1920240" y="509509"/>
                </a:cubicBezTo>
                <a:lnTo>
                  <a:pt x="1920240" y="50950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1306053" y="5588303"/>
            <a:ext cx="3226857" cy="1204383"/>
          </a:xfrm>
          <a:custGeom>
            <a:avLst/>
            <a:gdLst>
              <a:gd name="connsiteX0" fmla="*/ 233 w 3226857"/>
              <a:gd name="connsiteY0" fmla="*/ 368360 h 1204383"/>
              <a:gd name="connsiteX1" fmla="*/ 91673 w 3226857"/>
              <a:gd name="connsiteY1" fmla="*/ 1139068 h 1204383"/>
              <a:gd name="connsiteX2" fmla="*/ 561936 w 3226857"/>
              <a:gd name="connsiteY2" fmla="*/ 786371 h 1204383"/>
              <a:gd name="connsiteX3" fmla="*/ 561936 w 3226857"/>
              <a:gd name="connsiteY3" fmla="*/ 786371 h 1204383"/>
              <a:gd name="connsiteX4" fmla="*/ 1110576 w 3226857"/>
              <a:gd name="connsiteY4" fmla="*/ 825560 h 1204383"/>
              <a:gd name="connsiteX5" fmla="*/ 2612804 w 3226857"/>
              <a:gd name="connsiteY5" fmla="*/ 1204383 h 1204383"/>
              <a:gd name="connsiteX6" fmla="*/ 2612804 w 3226857"/>
              <a:gd name="connsiteY6" fmla="*/ 1204383 h 1204383"/>
              <a:gd name="connsiteX7" fmla="*/ 3135318 w 3226857"/>
              <a:gd name="connsiteY7" fmla="*/ 577366 h 1204383"/>
              <a:gd name="connsiteX8" fmla="*/ 3096130 w 3226857"/>
              <a:gd name="connsiteY8" fmla="*/ 2600 h 1204383"/>
              <a:gd name="connsiteX9" fmla="*/ 1855158 w 3226857"/>
              <a:gd name="connsiteY9" fmla="*/ 812497 h 1204383"/>
              <a:gd name="connsiteX10" fmla="*/ 1855158 w 3226857"/>
              <a:gd name="connsiteY10" fmla="*/ 812497 h 1204383"/>
              <a:gd name="connsiteX11" fmla="*/ 1920473 w 3226857"/>
              <a:gd name="connsiteY11" fmla="*/ 485926 h 1204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26857" h="1204383">
                <a:moveTo>
                  <a:pt x="233" y="368360"/>
                </a:moveTo>
                <a:cubicBezTo>
                  <a:pt x="-856" y="718880"/>
                  <a:pt x="-1944" y="1069400"/>
                  <a:pt x="91673" y="1139068"/>
                </a:cubicBezTo>
                <a:lnTo>
                  <a:pt x="561936" y="786371"/>
                </a:lnTo>
                <a:lnTo>
                  <a:pt x="561936" y="786371"/>
                </a:lnTo>
                <a:cubicBezTo>
                  <a:pt x="653376" y="792902"/>
                  <a:pt x="768765" y="755891"/>
                  <a:pt x="1110576" y="825560"/>
                </a:cubicBezTo>
                <a:cubicBezTo>
                  <a:pt x="1452387" y="895229"/>
                  <a:pt x="2612804" y="1204383"/>
                  <a:pt x="2612804" y="1204383"/>
                </a:cubicBezTo>
                <a:lnTo>
                  <a:pt x="2612804" y="1204383"/>
                </a:lnTo>
                <a:cubicBezTo>
                  <a:pt x="2699890" y="1099880"/>
                  <a:pt x="3054764" y="777663"/>
                  <a:pt x="3135318" y="577366"/>
                </a:cubicBezTo>
                <a:cubicBezTo>
                  <a:pt x="3215872" y="377069"/>
                  <a:pt x="3309490" y="-36588"/>
                  <a:pt x="3096130" y="2600"/>
                </a:cubicBezTo>
                <a:cubicBezTo>
                  <a:pt x="2882770" y="41788"/>
                  <a:pt x="1855158" y="812497"/>
                  <a:pt x="1855158" y="812497"/>
                </a:cubicBezTo>
                <a:lnTo>
                  <a:pt x="1855158" y="812497"/>
                </a:lnTo>
                <a:lnTo>
                  <a:pt x="1920473" y="48592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03779" y="5740759"/>
            <a:ext cx="351378" cy="369332"/>
          </a:xfrm>
          <a:prstGeom prst="rect">
            <a:avLst/>
          </a:prstGeom>
        </p:spPr>
        <p:txBody>
          <a:bodyPr wrap="none">
            <a:spAutoFit/>
          </a:bodyPr>
          <a:lstStyle/>
          <a:p>
            <a:r>
              <a:rPr lang="en-GB" dirty="0"/>
              <a:t>A</a:t>
            </a:r>
            <a:endParaRPr lang="en-US" dirty="0"/>
          </a:p>
        </p:txBody>
      </p:sp>
      <p:sp>
        <p:nvSpPr>
          <p:cNvPr id="25" name="TextBox 24"/>
          <p:cNvSpPr txBox="1"/>
          <p:nvPr/>
        </p:nvSpPr>
        <p:spPr>
          <a:xfrm>
            <a:off x="3176768" y="5800618"/>
            <a:ext cx="263854" cy="369332"/>
          </a:xfrm>
          <a:prstGeom prst="rect">
            <a:avLst/>
          </a:prstGeom>
          <a:noFill/>
        </p:spPr>
        <p:txBody>
          <a:bodyPr wrap="square" rtlCol="0">
            <a:spAutoFit/>
          </a:bodyPr>
          <a:lstStyle/>
          <a:p>
            <a:r>
              <a:rPr lang="en-GB" dirty="0"/>
              <a:t>B</a:t>
            </a:r>
            <a:endParaRPr lang="en-US" dirty="0"/>
          </a:p>
        </p:txBody>
      </p:sp>
      <mc:AlternateContent xmlns:mc="http://schemas.openxmlformats.org/markup-compatibility/2006">
        <mc:Choice xmlns:a14="http://schemas.microsoft.com/office/drawing/2010/main" Requires="a14">
          <p:sp>
            <p:nvSpPr>
              <p:cNvPr id="26" name="TextBox 25"/>
              <p:cNvSpPr txBox="1"/>
              <p:nvPr/>
            </p:nvSpPr>
            <p:spPr>
              <a:xfrm>
                <a:off x="1977130" y="5170212"/>
                <a:ext cx="71731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𝑝𝑎𝑡ℎ</m:t>
                      </m:r>
                      <m:r>
                        <a:rPr lang="en-GB" b="0" i="1" smtClean="0">
                          <a:latin typeface="Cambria Math" panose="02040503050406030204" pitchFamily="18" charset="0"/>
                        </a:rPr>
                        <m:t> </m:t>
                      </m:r>
                      <m:r>
                        <a:rPr lang="en-GB" b="0" i="1" smtClean="0">
                          <a:latin typeface="Cambria Math" panose="02040503050406030204" pitchFamily="18" charset="0"/>
                        </a:rPr>
                        <m:t>1</m:t>
                      </m:r>
                    </m:oMath>
                  </m:oMathPara>
                </a14:m>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1977130" y="5170212"/>
                <a:ext cx="717312" cy="276999"/>
              </a:xfrm>
              <a:prstGeom prst="rect">
                <a:avLst/>
              </a:prstGeom>
              <a:blipFill rotWithShape="1">
                <a:blip r:embed="rId3"/>
                <a:stretch>
                  <a:fillRect l="-52" t="-15" r="-3965" b="6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1852589" y="5638414"/>
                <a:ext cx="71731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0000FF"/>
                          </a:solidFill>
                          <a:latin typeface="Cambria Math" panose="02040503050406030204" pitchFamily="18" charset="0"/>
                        </a:rPr>
                        <m:t>𝑝𝑎𝑡ℎ</m:t>
                      </m:r>
                      <m:r>
                        <a:rPr lang="en-GB" b="0" i="1" smtClean="0">
                          <a:solidFill>
                            <a:srgbClr val="0000FF"/>
                          </a:solidFill>
                          <a:latin typeface="Cambria Math" panose="02040503050406030204" pitchFamily="18" charset="0"/>
                        </a:rPr>
                        <m:t> </m:t>
                      </m:r>
                      <m:r>
                        <a:rPr lang="en-GB" b="0" i="1" smtClean="0">
                          <a:solidFill>
                            <a:srgbClr val="0000FF"/>
                          </a:solidFill>
                          <a:latin typeface="Cambria Math" panose="02040503050406030204" pitchFamily="18" charset="0"/>
                        </a:rPr>
                        <m:t>2</m:t>
                      </m:r>
                    </m:oMath>
                  </m:oMathPara>
                </a14:m>
                <a:endParaRPr lang="en-US" dirty="0">
                  <a:solidFill>
                    <a:srgbClr val="0000FF"/>
                  </a:solidFill>
                </a:endParaRPr>
              </a:p>
            </p:txBody>
          </p:sp>
        </mc:Choice>
        <mc:Fallback>
          <p:sp>
            <p:nvSpPr>
              <p:cNvPr id="27" name="TextBox 26"/>
              <p:cNvSpPr txBox="1">
                <a:spLocks noRot="1" noChangeAspect="1" noMove="1" noResize="1" noEditPoints="1" noAdjustHandles="1" noChangeArrowheads="1" noChangeShapeType="1" noTextEdit="1"/>
              </p:cNvSpPr>
              <p:nvPr/>
            </p:nvSpPr>
            <p:spPr>
              <a:xfrm>
                <a:off x="1852589" y="5638414"/>
                <a:ext cx="717312" cy="276999"/>
              </a:xfrm>
              <a:prstGeom prst="rect">
                <a:avLst/>
              </a:prstGeom>
              <a:blipFill rotWithShape="1">
                <a:blip r:embed="rId4"/>
                <a:stretch>
                  <a:fillRect l="-41" t="-90" r="-3976" b="1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1879879" y="6443663"/>
                <a:ext cx="71731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𝑝𝑎𝑡ℎ</m:t>
                      </m:r>
                      <m:r>
                        <a:rPr lang="en-GB" b="0" i="1" smtClean="0">
                          <a:solidFill>
                            <a:srgbClr val="FF0000"/>
                          </a:solidFill>
                          <a:latin typeface="Cambria Math" panose="02040503050406030204" pitchFamily="18" charset="0"/>
                        </a:rPr>
                        <m:t> </m:t>
                      </m:r>
                      <m:r>
                        <a:rPr lang="en-GB" b="0" i="1" smtClean="0">
                          <a:solidFill>
                            <a:srgbClr val="FF0000"/>
                          </a:solidFill>
                          <a:latin typeface="Cambria Math" panose="02040503050406030204" pitchFamily="18" charset="0"/>
                        </a:rPr>
                        <m:t>3</m:t>
                      </m:r>
                    </m:oMath>
                  </m:oMathPara>
                </a14:m>
                <a:endParaRPr lang="en-US" dirty="0">
                  <a:solidFill>
                    <a:srgbClr val="FF0000"/>
                  </a:solidFill>
                </a:endParaRPr>
              </a:p>
            </p:txBody>
          </p:sp>
        </mc:Choice>
        <mc:Fallback>
          <p:sp>
            <p:nvSpPr>
              <p:cNvPr id="28" name="TextBox 27"/>
              <p:cNvSpPr txBox="1">
                <a:spLocks noRot="1" noChangeAspect="1" noMove="1" noResize="1" noEditPoints="1" noAdjustHandles="1" noChangeArrowheads="1" noChangeShapeType="1" noTextEdit="1"/>
              </p:cNvSpPr>
              <p:nvPr/>
            </p:nvSpPr>
            <p:spPr>
              <a:xfrm>
                <a:off x="1879879" y="6443663"/>
                <a:ext cx="717312" cy="276999"/>
              </a:xfrm>
              <a:prstGeom prst="rect">
                <a:avLst/>
              </a:prstGeom>
              <a:blipFill rotWithShape="1">
                <a:blip r:embed="rId5"/>
                <a:stretch>
                  <a:fillRect l="-39" t="-115" r="-3978" b="165"/>
                </a:stretch>
              </a:blipFill>
            </p:spPr>
            <p:txBody>
              <a:bodyPr/>
              <a:lstStyle/>
              <a:p>
                <a:r>
                  <a:rPr lang="zh-CN" altLang="en-US">
                    <a:noFill/>
                  </a:rPr>
                  <a:t> </a:t>
                </a:r>
              </a:p>
            </p:txBody>
          </p:sp>
        </mc:Fallback>
      </mc:AlternateContent>
      <p:sp>
        <p:nvSpPr>
          <p:cNvPr id="29" name="Right Arrow 28"/>
          <p:cNvSpPr/>
          <p:nvPr/>
        </p:nvSpPr>
        <p:spPr>
          <a:xfrm>
            <a:off x="4682518" y="5740759"/>
            <a:ext cx="675496" cy="314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311337" y="5686040"/>
            <a:ext cx="3832663" cy="646331"/>
          </a:xfrm>
          <a:prstGeom prst="rect">
            <a:avLst/>
          </a:prstGeom>
          <a:noFill/>
        </p:spPr>
        <p:txBody>
          <a:bodyPr wrap="square" rtlCol="0">
            <a:spAutoFit/>
          </a:bodyPr>
          <a:lstStyle/>
          <a:p>
            <a:r>
              <a:rPr lang="en-GB" dirty="0"/>
              <a:t>SAME WORK (if the force is a conservative force)</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672"/>
            <a:ext cx="8229600" cy="1143000"/>
          </a:xfrm>
        </p:spPr>
        <p:txBody>
          <a:bodyPr/>
          <a:lstStyle/>
          <a:p>
            <a:r>
              <a:rPr lang="en-GB" sz="3200" dirty="0"/>
              <a:t>The mechanical energy: introduction</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6" name="TextBox 35"/>
          <p:cNvSpPr txBox="1"/>
          <p:nvPr/>
        </p:nvSpPr>
        <p:spPr>
          <a:xfrm>
            <a:off x="439248" y="738253"/>
            <a:ext cx="8208912" cy="646331"/>
          </a:xfrm>
          <a:prstGeom prst="rect">
            <a:avLst/>
          </a:prstGeom>
          <a:noFill/>
        </p:spPr>
        <p:txBody>
          <a:bodyPr wrap="square" rtlCol="0">
            <a:spAutoFit/>
          </a:bodyPr>
          <a:lstStyle/>
          <a:p>
            <a:r>
              <a:rPr lang="en-GB" dirty="0"/>
              <a:t>The spring force and the gravitational force are named “</a:t>
            </a:r>
            <a:r>
              <a:rPr lang="en-GB" b="1" dirty="0"/>
              <a:t>conservative forces</a:t>
            </a:r>
            <a:r>
              <a:rPr lang="en-GB" dirty="0"/>
              <a:t>”. A change of potential energy result in a change of kinetic energy.</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672"/>
            <a:ext cx="8229600" cy="1143000"/>
          </a:xfrm>
        </p:spPr>
        <p:txBody>
          <a:bodyPr/>
          <a:lstStyle/>
          <a:p>
            <a:r>
              <a:rPr lang="en-GB" sz="3200" dirty="0"/>
              <a:t>The mechanical energy: introduction</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24" name="TextBox 23"/>
              <p:cNvSpPr txBox="1"/>
              <p:nvPr/>
            </p:nvSpPr>
            <p:spPr>
              <a:xfrm>
                <a:off x="394639" y="1412776"/>
                <a:ext cx="5126468" cy="369332"/>
              </a:xfrm>
              <a:prstGeom prst="rect">
                <a:avLst/>
              </a:prstGeom>
              <a:noFill/>
            </p:spPr>
            <p:txBody>
              <a:bodyPr wrap="none" rtlCol="0">
                <a:spAutoFit/>
              </a:bodyPr>
              <a:lstStyle/>
              <a:p>
                <a:r>
                  <a:rPr lang="en-GB" dirty="0"/>
                  <a:t>The work done by the conservative forces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𝑐𝑜𝑛𝑠</m:t>
                        </m:r>
                      </m:sub>
                    </m:sSub>
                    <m:r>
                      <a:rPr lang="en-GB" b="0" i="1" smtClean="0">
                        <a:latin typeface="Cambria Math" panose="02040503050406030204" pitchFamily="18" charset="0"/>
                      </a:rPr>
                      <m:t> </m:t>
                    </m:r>
                  </m:oMath>
                </a14:m>
                <a:r>
                  <a:rPr lang="en-GB" dirty="0"/>
                  <a:t> is: </a:t>
                </a:r>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394639" y="1412776"/>
                <a:ext cx="5126468" cy="369332"/>
              </a:xfrm>
              <a:prstGeom prst="rect">
                <a:avLst/>
              </a:prstGeom>
              <a:blipFill rotWithShape="1">
                <a:blip r:embed="rId1"/>
                <a:stretch>
                  <a:fillRect l="-6" t="-145" r="8" b="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3203848" y="2060848"/>
                <a:ext cx="2953436" cy="5967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GB" sz="3600" b="0" i="1" smtClean="0">
                              <a:latin typeface="Cambria Math" panose="02040503050406030204" pitchFamily="18" charset="0"/>
                            </a:rPr>
                            <m:t>𝑊</m:t>
                          </m:r>
                        </m:e>
                        <m:sub>
                          <m:r>
                            <a:rPr lang="en-GB" sz="3600" b="0" i="1" smtClean="0">
                              <a:latin typeface="Cambria Math" panose="02040503050406030204" pitchFamily="18" charset="0"/>
                            </a:rPr>
                            <m:t>𝑐𝑜𝑛𝑠</m:t>
                          </m:r>
                        </m:sub>
                      </m:sSub>
                      <m:r>
                        <a:rPr lang="en-GB" sz="3600" b="0" i="1" smtClean="0">
                          <a:latin typeface="Cambria Math" panose="02040503050406030204" pitchFamily="18" charset="0"/>
                          <a:ea typeface="Cambria Math" panose="02040503050406030204" pitchFamily="18" charset="0"/>
                        </a:rPr>
                        <m:t>=−∆</m:t>
                      </m:r>
                      <m:sSub>
                        <m:sSubPr>
                          <m:ctrlPr>
                            <a:rPr lang="en-GB" sz="3600" b="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𝐸</m:t>
                          </m:r>
                        </m:e>
                        <m:sub>
                          <m:r>
                            <a:rPr lang="en-GB" sz="3600" b="0" i="1" smtClean="0">
                              <a:latin typeface="Cambria Math" panose="02040503050406030204" pitchFamily="18" charset="0"/>
                              <a:ea typeface="Cambria Math" panose="02040503050406030204" pitchFamily="18" charset="0"/>
                            </a:rPr>
                            <m:t>𝑝</m:t>
                          </m:r>
                        </m:sub>
                      </m:sSub>
                    </m:oMath>
                  </m:oMathPara>
                </a14:m>
                <a:endParaRPr lang="en-US" sz="3600" dirty="0"/>
              </a:p>
            </p:txBody>
          </p:sp>
        </mc:Choice>
        <mc:Fallback>
          <p:sp>
            <p:nvSpPr>
              <p:cNvPr id="25" name="TextBox 24"/>
              <p:cNvSpPr txBox="1">
                <a:spLocks noRot="1" noChangeAspect="1" noMove="1" noResize="1" noEditPoints="1" noAdjustHandles="1" noChangeArrowheads="1" noChangeShapeType="1" noTextEdit="1"/>
              </p:cNvSpPr>
              <p:nvPr/>
            </p:nvSpPr>
            <p:spPr>
              <a:xfrm>
                <a:off x="3203848" y="2060848"/>
                <a:ext cx="2953436" cy="596766"/>
              </a:xfrm>
              <a:prstGeom prst="rect">
                <a:avLst/>
              </a:prstGeom>
              <a:blipFill rotWithShape="1">
                <a:blip r:embed="rId2"/>
                <a:stretch>
                  <a:fillRect l="-9" t="-46" r="-3128" b="2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4918892" y="2582704"/>
                <a:ext cx="7894591" cy="390748"/>
              </a:xfrm>
              <a:prstGeom prst="rect">
                <a:avLst/>
              </a:prstGeom>
              <a:noFill/>
            </p:spPr>
            <p:txBody>
              <a:bodyPr wrap="square" rtlCol="0">
                <a:spAutoFit/>
              </a:bodyPr>
              <a:lstStyle/>
              <a:p>
                <a:r>
                  <a:rPr lang="en-GB" dirty="0"/>
                  <a:t>where </a:t>
                </a:r>
                <a14:m>
                  <m:oMath xmlns:m="http://schemas.openxmlformats.org/officeDocument/2006/math">
                    <m:r>
                      <a:rPr lang="en-GB"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𝑝</m:t>
                        </m:r>
                      </m:sub>
                    </m:sSub>
                  </m:oMath>
                </a14:m>
                <a:r>
                  <a:rPr lang="en-GB" dirty="0"/>
                  <a:t> is the change of potential energy. </a:t>
                </a:r>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4918892" y="2582704"/>
                <a:ext cx="7894591" cy="390748"/>
              </a:xfrm>
              <a:prstGeom prst="rect">
                <a:avLst/>
              </a:prstGeom>
              <a:blipFill rotWithShape="1">
                <a:blip r:embed="rId3"/>
                <a:stretch>
                  <a:fillRect l="-2" t="-41" r="6" b="98"/>
                </a:stretch>
              </a:blipFill>
            </p:spPr>
            <p:txBody>
              <a:bodyPr/>
              <a:lstStyle/>
              <a:p>
                <a:r>
                  <a:rPr lang="zh-CN" altLang="en-US">
                    <a:noFill/>
                  </a:rPr>
                  <a:t> </a:t>
                </a:r>
              </a:p>
            </p:txBody>
          </p:sp>
        </mc:Fallback>
      </mc:AlternateContent>
      <p:sp>
        <p:nvSpPr>
          <p:cNvPr id="36" name="TextBox 35"/>
          <p:cNvSpPr txBox="1"/>
          <p:nvPr/>
        </p:nvSpPr>
        <p:spPr>
          <a:xfrm>
            <a:off x="439248" y="738253"/>
            <a:ext cx="8208912" cy="646331"/>
          </a:xfrm>
          <a:prstGeom prst="rect">
            <a:avLst/>
          </a:prstGeom>
          <a:noFill/>
        </p:spPr>
        <p:txBody>
          <a:bodyPr wrap="square" rtlCol="0">
            <a:spAutoFit/>
          </a:bodyPr>
          <a:lstStyle/>
          <a:p>
            <a:r>
              <a:rPr lang="en-GB" dirty="0"/>
              <a:t>The spring force and the gravitational force are named “</a:t>
            </a:r>
            <a:r>
              <a:rPr lang="en-GB" b="1" dirty="0"/>
              <a:t>conservative forces</a:t>
            </a:r>
            <a:r>
              <a:rPr lang="en-GB" dirty="0"/>
              <a:t>”. A change of potential energy result in a change of kinetic energy.</a:t>
            </a:r>
            <a:endParaRPr lang="en-US" dirty="0"/>
          </a:p>
        </p:txBody>
      </p:sp>
    </p:spTree>
  </p:cSld>
  <p:clrMapOvr>
    <a:masterClrMapping/>
  </p:clrMapOvr>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36486</Words>
  <Application>WPS 演示</Application>
  <PresentationFormat>On-screen Show (4:3)</PresentationFormat>
  <Paragraphs>1931</Paragraphs>
  <Slides>119</Slides>
  <Notes>117</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119</vt:i4>
      </vt:variant>
    </vt:vector>
  </HeadingPairs>
  <TitlesOfParts>
    <vt:vector size="133" baseType="lpstr">
      <vt:lpstr>Arial</vt:lpstr>
      <vt:lpstr>宋体</vt:lpstr>
      <vt:lpstr>Wingdings</vt:lpstr>
      <vt:lpstr>Times New Roman</vt:lpstr>
      <vt:lpstr>微软雅黑</vt:lpstr>
      <vt:lpstr>Arial Unicode MS</vt:lpstr>
      <vt:lpstr>Cambria Math</vt:lpstr>
      <vt:lpstr>Garamond</vt:lpstr>
      <vt:lpstr>楷体_GB2312</vt:lpstr>
      <vt:lpstr>新宋体</vt:lpstr>
      <vt:lpstr>MS Mincho</vt:lpstr>
      <vt:lpstr>Segoe Print</vt:lpstr>
      <vt:lpstr>自定义设计方案</vt:lpstr>
      <vt:lpstr>默认设计模板</vt:lpstr>
      <vt:lpstr>PowerPoint 演示文稿</vt:lpstr>
      <vt:lpstr>Contents</vt:lpstr>
      <vt:lpstr>Contents</vt:lpstr>
      <vt:lpstr>Contents</vt:lpstr>
      <vt:lpstr>Contents</vt:lpstr>
      <vt:lpstr>Introduction:</vt:lpstr>
      <vt:lpstr>Result:</vt:lpstr>
      <vt:lpstr>1. What is the work in Physics ?</vt:lpstr>
      <vt:lpstr>The work: Introduction</vt:lpstr>
      <vt:lpstr>The work: Introduction</vt:lpstr>
      <vt:lpstr>The work: Introduction</vt:lpstr>
      <vt:lpstr>The work: Introduction</vt:lpstr>
      <vt:lpstr>The work: Introduction</vt:lpstr>
      <vt:lpstr>The work: Introduction</vt:lpstr>
      <vt:lpstr>The work: Introduction</vt:lpstr>
      <vt:lpstr>The work done by a constant force during a straight-line displacement</vt:lpstr>
      <vt:lpstr>The work done by a constant force during a straight-line displacement</vt:lpstr>
      <vt:lpstr>The work done by a constant force during a straight-line displacement</vt:lpstr>
      <vt:lpstr>The work done by a constant force during a straight-line displacement</vt:lpstr>
      <vt:lpstr>The work done by a constant force during a straight-line displacement</vt:lpstr>
      <vt:lpstr>The work done by a constant force during a straight-line displacement</vt:lpstr>
      <vt:lpstr>Ex: work on a barbell (2 minutes)</vt:lpstr>
      <vt:lpstr>Ex: work on a barbell (2 minutes)</vt:lpstr>
      <vt:lpstr>Ex: work on a barbell (2 minutes)</vt:lpstr>
      <vt:lpstr>The infinitesimal work done by a force during infinitesimal displacement</vt:lpstr>
      <vt:lpstr>The infinitesimal work done by a force during infinitesimal displacement</vt:lpstr>
      <vt:lpstr>The work done by a force during a displacement between two positions is then:</vt:lpstr>
      <vt:lpstr>The work done by a force during a displacement between two positions is then:</vt:lpstr>
      <vt:lpstr>Total work </vt:lpstr>
      <vt:lpstr>Total work </vt:lpstr>
      <vt:lpstr>Total work </vt:lpstr>
      <vt:lpstr>2. The work-kinetic energy theorem </vt:lpstr>
      <vt:lpstr>Introduction </vt:lpstr>
      <vt:lpstr>Introduction </vt:lpstr>
      <vt:lpstr>Introduction </vt:lpstr>
      <vt:lpstr>Introduction </vt:lpstr>
      <vt:lpstr>Introduction </vt:lpstr>
      <vt:lpstr>Introduction </vt:lpstr>
      <vt:lpstr>The work-kinetic energy theorem</vt:lpstr>
      <vt:lpstr>The work-kinetic energy theorem</vt:lpstr>
      <vt:lpstr>The work-kinetic energy theorem</vt:lpstr>
      <vt:lpstr>The work is a transfer of energy</vt:lpstr>
      <vt:lpstr>The work is a transfer of energy</vt:lpstr>
      <vt:lpstr>The work is a transfer of energy</vt:lpstr>
      <vt:lpstr>Rest time</vt:lpstr>
      <vt:lpstr>The power </vt:lpstr>
      <vt:lpstr>The power </vt:lpstr>
      <vt:lpstr>The power </vt:lpstr>
      <vt:lpstr>The power </vt:lpstr>
      <vt:lpstr>The power </vt:lpstr>
      <vt:lpstr>The power </vt:lpstr>
      <vt:lpstr>The average power </vt:lpstr>
      <vt:lpstr>The average power </vt:lpstr>
      <vt:lpstr>The average power </vt:lpstr>
      <vt:lpstr>Disambiguation </vt:lpstr>
      <vt:lpstr>Disambiguation </vt:lpstr>
      <vt:lpstr>Disambiguation </vt:lpstr>
      <vt:lpstr>Potential energy and kinetic energy </vt:lpstr>
      <vt:lpstr>Potential energy and kinetic energy </vt:lpstr>
      <vt:lpstr>Potential energy and kinetic energy </vt:lpstr>
      <vt:lpstr>Other examples where potential energy is stored and then transformed in kinetic energy</vt:lpstr>
      <vt:lpstr>Other examples where potential energy is stored and then transformed in kinetic energy</vt:lpstr>
      <vt:lpstr>There are two main kinds of potential energy</vt:lpstr>
      <vt:lpstr>There are two main kinds of potential energy</vt:lpstr>
      <vt:lpstr>The elastic potential energy</vt:lpstr>
      <vt:lpstr>Introduction</vt:lpstr>
      <vt:lpstr>Introduction</vt:lpstr>
      <vt:lpstr>Introduction</vt:lpstr>
      <vt:lpstr>Ex. Work done by the spring force (5 minutes)</vt:lpstr>
      <vt:lpstr>Ex. Work done by the spring force (5 minutes)</vt:lpstr>
      <vt:lpstr>Ex. Work done by the spring force (5 minutes)</vt:lpstr>
      <vt:lpstr>Ex. Work done by the spring force (5 minutes)</vt:lpstr>
      <vt:lpstr>The elastic potential energy</vt:lpstr>
      <vt:lpstr>The elastic potential energy</vt:lpstr>
      <vt:lpstr>The elastic potential energy</vt:lpstr>
      <vt:lpstr>The elastic potential energy</vt:lpstr>
      <vt:lpstr>The elastic potential energy</vt:lpstr>
      <vt:lpstr>The elastic potential energy</vt:lpstr>
      <vt:lpstr>The elastic potential energy</vt:lpstr>
      <vt:lpstr>The elastic potential energy</vt:lpstr>
      <vt:lpstr>The elastic potential energy</vt:lpstr>
      <vt:lpstr>The gravitational potential energy</vt:lpstr>
      <vt:lpstr>Introduction</vt:lpstr>
      <vt:lpstr>Introduction</vt:lpstr>
      <vt:lpstr>Introduction</vt:lpstr>
      <vt:lpstr>Introduction</vt:lpstr>
      <vt:lpstr>The gravitational potential energy</vt:lpstr>
      <vt:lpstr>The gravitational potential energy</vt:lpstr>
      <vt:lpstr>The gravitational potential energy</vt:lpstr>
      <vt:lpstr>The gravitational potential energy</vt:lpstr>
      <vt:lpstr>The gravitational potential energy</vt:lpstr>
      <vt:lpstr>Conservative forces and potential energy </vt:lpstr>
      <vt:lpstr>Conservative forces and potential energy </vt:lpstr>
      <vt:lpstr>Conservative forces and potential energy </vt:lpstr>
      <vt:lpstr>Conservative forces and potential energy </vt:lpstr>
      <vt:lpstr>Work done by conservative forces</vt:lpstr>
      <vt:lpstr>Work done by conservative forces</vt:lpstr>
      <vt:lpstr>The mechanical energy: introduction</vt:lpstr>
      <vt:lpstr>The mechanical energy: introduction</vt:lpstr>
      <vt:lpstr>The mechanical energy: introduction</vt:lpstr>
      <vt:lpstr>The mechanical energy: introduction</vt:lpstr>
      <vt:lpstr>The mechanical energy: introduction</vt:lpstr>
      <vt:lpstr>The mechanical energy</vt:lpstr>
      <vt:lpstr>The mechanical energy</vt:lpstr>
      <vt:lpstr>The mechanical energy</vt:lpstr>
      <vt:lpstr>The mechanical energy</vt:lpstr>
      <vt:lpstr>The change of mechanical energy </vt:lpstr>
      <vt:lpstr>The change of mechanical energy </vt:lpstr>
      <vt:lpstr>The change of mechanical energy </vt:lpstr>
      <vt:lpstr>The change of mechanical energy </vt:lpstr>
      <vt:lpstr>The change of mechanical energy </vt:lpstr>
      <vt:lpstr>Work and exchange of energy</vt:lpstr>
      <vt:lpstr>Work and exchange of energy</vt:lpstr>
      <vt:lpstr>Work and exchange of energy</vt:lpstr>
      <vt:lpstr>The law of conservation of energy</vt:lpstr>
      <vt:lpstr>The law of conservation of energy</vt:lpstr>
      <vt:lpstr>The law of conservation of energy</vt:lpstr>
      <vt:lpstr>Summary of the lesson</vt:lpstr>
      <vt:lpstr>End of the lesson, university physics – Mechanics 5</vt:lpstr>
    </vt:vector>
  </TitlesOfParts>
  <Company>江南大学物理系理学院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11-9衍射光栅</dc:title>
  <dc:creator>吴亚敏</dc:creator>
  <cp:lastModifiedBy>小霸王</cp:lastModifiedBy>
  <cp:revision>2598</cp:revision>
  <dcterms:created xsi:type="dcterms:W3CDTF">2005-09-11T15:39:00Z</dcterms:created>
  <dcterms:modified xsi:type="dcterms:W3CDTF">2022-03-23T16:02:38Z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B5C9801F25FB4D3EB7D5B7E96F8497E6</vt:lpwstr>
  </property>
  <property fmtid="{D5CDD505-2E9C-101B-9397-08002B2CF9AE}" pid="3" name="KSOProductBuildVer">
    <vt:lpwstr>2052-11.1.0.11365</vt:lpwstr>
  </property>
</Properties>
</file>