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Lst>
  <p:notesMasterIdLst>
    <p:notesMasterId r:id="rId6"/>
  </p:notesMasterIdLst>
  <p:sldIdLst>
    <p:sldId id="1304" r:id="rId4"/>
    <p:sldId id="1305" r:id="rId5"/>
    <p:sldId id="984" r:id="rId7"/>
    <p:sldId id="1212" r:id="rId8"/>
    <p:sldId id="1214" r:id="rId9"/>
    <p:sldId id="1213" r:id="rId10"/>
    <p:sldId id="985" r:id="rId11"/>
    <p:sldId id="1211" r:id="rId12"/>
    <p:sldId id="1210" r:id="rId13"/>
    <p:sldId id="1209" r:id="rId14"/>
    <p:sldId id="1220" r:id="rId15"/>
    <p:sldId id="1222" r:id="rId16"/>
    <p:sldId id="1221" r:id="rId17"/>
    <p:sldId id="1219" r:id="rId18"/>
    <p:sldId id="990" r:id="rId19"/>
    <p:sldId id="992" r:id="rId20"/>
    <p:sldId id="1224" r:id="rId21"/>
    <p:sldId id="1225" r:id="rId22"/>
    <p:sldId id="1223" r:id="rId23"/>
    <p:sldId id="988" r:id="rId24"/>
    <p:sldId id="989" r:id="rId25"/>
    <p:sldId id="1226" r:id="rId26"/>
    <p:sldId id="1227" r:id="rId27"/>
    <p:sldId id="1231" r:id="rId28"/>
    <p:sldId id="1230" r:id="rId29"/>
    <p:sldId id="1229" r:id="rId30"/>
    <p:sldId id="1228" r:id="rId31"/>
    <p:sldId id="991" r:id="rId32"/>
    <p:sldId id="960" r:id="rId33"/>
    <p:sldId id="987" r:id="rId34"/>
    <p:sldId id="1096" r:id="rId35"/>
    <p:sldId id="1232" r:id="rId36"/>
    <p:sldId id="1234" r:id="rId37"/>
    <p:sldId id="1100" r:id="rId38"/>
    <p:sldId id="993" r:id="rId39"/>
    <p:sldId id="995" r:id="rId40"/>
    <p:sldId id="1246" r:id="rId41"/>
    <p:sldId id="996" r:id="rId42"/>
    <p:sldId id="1249" r:id="rId43"/>
    <p:sldId id="1248" r:id="rId44"/>
    <p:sldId id="1247" r:id="rId45"/>
    <p:sldId id="1250" r:id="rId46"/>
    <p:sldId id="1253" r:id="rId47"/>
    <p:sldId id="1252" r:id="rId48"/>
    <p:sldId id="1251" r:id="rId49"/>
    <p:sldId id="997" r:id="rId50"/>
    <p:sldId id="1306" r:id="rId51"/>
    <p:sldId id="998" r:id="rId52"/>
    <p:sldId id="1257" r:id="rId53"/>
    <p:sldId id="1255" r:id="rId54"/>
    <p:sldId id="1254" r:id="rId55"/>
    <p:sldId id="999" r:id="rId56"/>
    <p:sldId id="1258" r:id="rId57"/>
    <p:sldId id="1000" r:id="rId58"/>
    <p:sldId id="1259" r:id="rId59"/>
    <p:sldId id="1261" r:id="rId60"/>
    <p:sldId id="1262" r:id="rId61"/>
    <p:sldId id="1260" r:id="rId62"/>
    <p:sldId id="1023" r:id="rId63"/>
    <p:sldId id="1022" r:id="rId64"/>
    <p:sldId id="1263" r:id="rId65"/>
    <p:sldId id="1264" r:id="rId66"/>
    <p:sldId id="1265" r:id="rId67"/>
    <p:sldId id="1042" r:id="rId68"/>
    <p:sldId id="1266" r:id="rId69"/>
    <p:sldId id="1271" r:id="rId70"/>
    <p:sldId id="1270" r:id="rId71"/>
    <p:sldId id="1269" r:id="rId72"/>
    <p:sldId id="1268" r:id="rId73"/>
    <p:sldId id="1267" r:id="rId74"/>
    <p:sldId id="1043" r:id="rId75"/>
    <p:sldId id="1001" r:id="rId76"/>
    <p:sldId id="1002" r:id="rId77"/>
    <p:sldId id="1272" r:id="rId78"/>
    <p:sldId id="1273" r:id="rId79"/>
    <p:sldId id="1003" r:id="rId80"/>
    <p:sldId id="1004" r:id="rId81"/>
    <p:sldId id="1013" r:id="rId82"/>
    <p:sldId id="1278" r:id="rId83"/>
    <p:sldId id="1277" r:id="rId84"/>
    <p:sldId id="1276" r:id="rId85"/>
    <p:sldId id="1016" r:id="rId86"/>
    <p:sldId id="1014" r:id="rId87"/>
    <p:sldId id="1280" r:id="rId88"/>
    <p:sldId id="1279" r:id="rId89"/>
    <p:sldId id="1015" r:id="rId90"/>
    <p:sldId id="1283" r:id="rId91"/>
    <p:sldId id="1282" r:id="rId92"/>
    <p:sldId id="1281" r:id="rId93"/>
    <p:sldId id="1284" r:id="rId94"/>
    <p:sldId id="1122" r:id="rId95"/>
    <p:sldId id="1307" r:id="rId96"/>
    <p:sldId id="1005" r:id="rId97"/>
    <p:sldId id="1006" r:id="rId98"/>
    <p:sldId id="1116" r:id="rId99"/>
    <p:sldId id="1117" r:id="rId100"/>
    <p:sldId id="1118" r:id="rId101"/>
    <p:sldId id="1285" r:id="rId102"/>
    <p:sldId id="1288" r:id="rId103"/>
    <p:sldId id="1289" r:id="rId104"/>
    <p:sldId id="1017" r:id="rId105"/>
    <p:sldId id="1287" r:id="rId106"/>
    <p:sldId id="1318" r:id="rId107"/>
    <p:sldId id="1290" r:id="rId108"/>
    <p:sldId id="1286" r:id="rId109"/>
    <p:sldId id="1007" r:id="rId110"/>
    <p:sldId id="1293" r:id="rId111"/>
    <p:sldId id="1294" r:id="rId112"/>
    <p:sldId id="1295" r:id="rId113"/>
    <p:sldId id="1018" r:id="rId114"/>
    <p:sldId id="1008" r:id="rId115"/>
    <p:sldId id="1298" r:id="rId116"/>
    <p:sldId id="1019" r:id="rId117"/>
    <p:sldId id="1297" r:id="rId118"/>
    <p:sldId id="1296" r:id="rId119"/>
    <p:sldId id="1020" r:id="rId120"/>
    <p:sldId id="1301" r:id="rId121"/>
    <p:sldId id="1300" r:id="rId122"/>
    <p:sldId id="1299" r:id="rId123"/>
    <p:sldId id="1302" r:id="rId12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5pPr>
    <a:lvl6pPr marL="22860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6pPr>
    <a:lvl7pPr marL="27432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7pPr>
    <a:lvl8pPr marL="32004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8pPr>
    <a:lvl9pPr marL="36576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FF"/>
    <a:srgbClr val="FF3300"/>
    <a:srgbClr val="6699FF"/>
    <a:srgbClr val="660066"/>
    <a:srgbClr val="000066"/>
    <a:srgbClr val="97FFFF"/>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2161" autoAdjust="0"/>
  </p:normalViewPr>
  <p:slideViewPr>
    <p:cSldViewPr>
      <p:cViewPr varScale="1">
        <p:scale>
          <a:sx n="68" d="100"/>
          <a:sy n="68" d="100"/>
        </p:scale>
        <p:origin x="1951" y="102"/>
      </p:cViewPr>
      <p:guideLst>
        <p:guide orient="horz" pos="3168"/>
        <p:guide pos="2880"/>
      </p:guideLst>
    </p:cSldViewPr>
  </p:slideViewPr>
  <p:outlineViewPr>
    <p:cViewPr>
      <p:scale>
        <a:sx n="33" d="100"/>
        <a:sy n="33" d="100"/>
      </p:scale>
      <p:origin x="0" y="678"/>
    </p:cViewPr>
  </p:outlineViewPr>
  <p:notesTextViewPr>
    <p:cViewPr>
      <p:scale>
        <a:sx n="100" d="100"/>
        <a:sy n="100" d="100"/>
      </p:scale>
      <p:origin x="0" y="0"/>
    </p:cViewPr>
  </p:notesTextViewPr>
  <p:sorterViewPr>
    <p:cViewPr>
      <p:scale>
        <a:sx n="66" d="100"/>
        <a:sy n="66" d="100"/>
      </p:scale>
      <p:origin x="0" y="846"/>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notesMaster" Target="notesMasters/notesMaster1.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7" Type="http://schemas.openxmlformats.org/officeDocument/2006/relationships/tableStyles" Target="tableStyles.xml"/><Relationship Id="rId126" Type="http://schemas.openxmlformats.org/officeDocument/2006/relationships/viewProps" Target="viewProps.xml"/><Relationship Id="rId125" Type="http://schemas.openxmlformats.org/officeDocument/2006/relationships/presProps" Target="presProps.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fld id="{F3F3FF9A-6375-4167-9E9C-744695517489}"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Here I reminds you what we have described last time about the moment of inertia of a rigid body about an axis. It is the integral of the square of the distance from the axis multiplied by the infinitesimal mass dm. We can describe dm as the product between the local mass density rho and the infinitesimal volume </a:t>
            </a:r>
            <a:r>
              <a:rPr lang="en-US" dirty="0" err="1"/>
              <a:t>dV</a:t>
            </a:r>
            <a:r>
              <a:rPr lang="en-US" dirty="0"/>
              <a:t>. The description of this infinitesimal volume depends on the shape of the body. If the mass density in the body is uniform, we can put it outside the integral. If needed, I give you also the SI units. As you can see on the equation, the SI unit of the moment of inertia is kg square meter. You can deduce it from the expression of the moment of inertia. The mass density is the mass per unit volume, thus the SI unit of the mass density is kg per cube meter.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What if we use the previous infinitesimal surface to describe the infinitesimal volume as follows.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could also describe the total kinetic energy of a system of bodies, as we did about the total kinetic energy involved  with collisions between bodies. In that case the total kinetic energy of the system is the sum of all the kinetic energy of the bodies in the system and his sum between all the translational kinetic energy and all the rotational kinetic energy.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And we can see two kinds of particular cases. In the case of a body which has no rotational motion, its angular velocity is zero. In that case, the kinetic energy of the body is its translational kinetic energy,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In the case of the body has no translational motion, which means the velocity of its center of mass is zero, the kinetic energy of the body is its rotational kinetic energy.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Now let’s see the particular case of a wheel which have a rolling without sleeping. The wheel moves toward the right and has both translational motion and rotational motion. An any time there is a point of contact between the wheel and the ground. And the velocity of the this point of contact is zero because the wheel has no slipping.</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can describe the motion of the wheel of the sum of two motions, one his the translational motion at the left which is the motion with velocity </a:t>
            </a:r>
            <a:r>
              <a:rPr lang="en-US" dirty="0" err="1"/>
              <a:t>v_cm</a:t>
            </a:r>
            <a:r>
              <a:rPr lang="en-US" dirty="0"/>
              <a:t>, the velocity of the center of mass. It is the same translational motion described by the same velocity vector for all the points of the wheel. And at the right, is the rotational motion of all the point of wheel with velocity which is the velocity vector of the center of mass at the top of the wheel. This is why at the top of the wheel the velocity vector is bigger than the velocity vector of the center of mass. An the down of the wheel, the velocity vector for the point of contact between the wheel has opposite direction and same magnitude that the velocity vector of the center of mass. Still about the rotational motion, between the top and the down of the wheel, the velocity vector of points of the wheel, the velocity vector has same magnitude than the velocity vector of the center of mass and the direction of the velocity vector depends to the angular position of the point on the wheel.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So, here is a little exercise. First please to describe what is the velocity vector at the top of the wheel considering both translational and rotational motion of the wheel.</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Then, please to describe the velocity of center of mass of the </a:t>
            </a:r>
            <a:r>
              <a:rPr lang="en-US" dirty="0" err="1"/>
              <a:t>whell</a:t>
            </a:r>
            <a:r>
              <a:rPr lang="en-US" dirty="0"/>
              <a:t> in respect with the </a:t>
            </a:r>
            <a:r>
              <a:rPr lang="en-US" dirty="0" err="1"/>
              <a:t>radisu</a:t>
            </a:r>
            <a:r>
              <a:rPr lang="en-US" dirty="0"/>
              <a:t> of the wheel and the angular velocity.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And </a:t>
            </a:r>
            <a:r>
              <a:rPr lang="en-US" dirty="0" err="1"/>
              <a:t>finnaly</a:t>
            </a:r>
            <a:r>
              <a:rPr lang="en-US" dirty="0"/>
              <a:t> please to describe the total kinetic energy of the wheel in respect with its mass, its moment of inertia about the axis of rotation passing through the center of mass, and the angular velocity of the wheel.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First, we have to consider both translational and rotational motion. At the top of the wheel for the translational motion, the velocity vector is the velocity vector of the center of mass. About the rotational motion, the velocity vector is also the velocity of the center of mass. Thus, the </a:t>
            </a:r>
            <a:r>
              <a:rPr lang="en-US" dirty="0" err="1"/>
              <a:t>velocitu</a:t>
            </a:r>
            <a:r>
              <a:rPr lang="en-US" dirty="0"/>
              <a:t> vector at the top of the wheel is twice the velocity vector of the center of mass.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Now, let’s describe the velocity vector. There is not only one possible demonstration. We consider a point of the wheel which describe a full circle, as in the figure, during a certain time T which is also named the period of the cycle. During this time, the wheel travels a distance of 2pi </a:t>
            </a:r>
            <a:r>
              <a:rPr lang="en-US" dirty="0" err="1"/>
              <a:t>multipled</a:t>
            </a:r>
            <a:r>
              <a:rPr lang="en-US" dirty="0"/>
              <a:t> by the radius of the wheel, this distance is also the circumference of the wheel,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If we want to describe what is the volume of the cylinder, this infinitesimal volume is an appropriate choice, we obtain the expression of the volume of the cylinder. What about its moment of inertia around its axis ?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obtain a description of the velocity of the center of mass, it is the circumference of the wheel described by the time the wheel travels during one cycle.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And the angular velocity of the wheel can be expressed as follows, it is the 2 pi divided by the period of one cycle T. Here is an example where the angular velocity of the rotational motion is constant, so the instantaneous angular velocity is also the average angular velocity. The angular displacement of 2pi on the point shown on the figure corresponds to the period T.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From these two equation we obtain that the velocity of the center of mass is the product between the radius of the circular motion and the angular velocity. This equation is valid only because we have considered the case of rolling without </a:t>
            </a:r>
            <a:r>
              <a:rPr lang="en-US" dirty="0" err="1"/>
              <a:t>slippling</a:t>
            </a:r>
            <a:r>
              <a:rPr lang="en-US" dirty="0"/>
              <a:t>. It is named “a condition of the rolling without slipping” and if there is slipping, we cannot use it.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Now, let’s describe the total kinetic energy of the wheel. It is the sum of its translational and rotational kinetic energy.</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In the equation, we put the expression of the velocity of the center of mass we have found previously.</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obtain the following expression, which is great if you find it. But you can see also particular in this equation.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By applying the parallel axis theorem, you can see that the total kinetic energy is also the half of the moment of inertia about an axis parallel to the axis of rotation and at distance R from this axis of rotation. As if the wheel has only one rotational motion about this parallel axis,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But if we want to describe the moment of inertia for rotation around its axis you can here that there will be an issue. We cannot describe the moment of inertia,</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a:t>PARLER </a:t>
                </a:r>
                <a:r>
                  <a:rPr lang="en-US" dirty="0" err="1"/>
                  <a:t>LENTEMENT:The</a:t>
                </a:r>
                <a:r>
                  <a:rPr lang="en-US" dirty="0"/>
                  <a:t> appropriate choice of infinitesimal volume don’t depends only to the shape of the body you consider but also the problem to solve ! </a:t>
                </a:r>
                <a:endParaRPr lang="en-US" dirty="0"/>
              </a:p>
              <a:p>
                <a:r>
                  <a:rPr lang="en-US" dirty="0"/>
                  <a:t>You have to take care here the distance from the axis of rotation appears inside the integral.</a:t>
                </a:r>
                <a:r>
                  <a:rPr lang="en-US" baseline="0" dirty="0"/>
                  <a:t> </a:t>
                </a:r>
                <a:r>
                  <a:rPr lang="en-US" dirty="0"/>
                  <a:t>The infinitesimal volume should have included the infinitesimal change of radius </a:t>
                </a:r>
                <a14:m>
                  <m:oMath xmlns:m="http://schemas.openxmlformats.org/officeDocument/2006/math">
                    <m:r>
                      <a:rPr lang="en-US" i="1" dirty="0" smtClean="0">
                        <a:latin typeface="Cambria Math" panose="02040503050406030204" pitchFamily="18" charset="0"/>
                      </a:rPr>
                      <m:t>𝑑𝑟</m:t>
                    </m:r>
                  </m:oMath>
                </a14:m>
                <a:r>
                  <a:rPr lang="en-US" dirty="0"/>
                  <a:t> ! </a:t>
                </a:r>
                <a:endParaRPr lang="en-US" dirty="0"/>
              </a:p>
            </p:txBody>
          </p:sp>
        </mc:Choice>
        <mc:Fallback>
          <p:sp>
            <p:nvSpPr>
              <p:cNvPr id="3" name="Notes Placeholder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Here, I just reminds you the description of the position of the center of mass of the rigid body. You can describes by its position vector or by its 3D coordinate </a:t>
            </a:r>
            <a:r>
              <a:rPr lang="en-US" dirty="0" err="1"/>
              <a:t>x,y,z</a:t>
            </a:r>
            <a:r>
              <a:rPr lang="en-US" dirty="0"/>
              <a:t>.</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And if the enter of mass is the origin of the 3D coordinate system, we obtain a property about the integral over the mass in the body of each coordinate x, y, z which are equal zero,</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have seen that the moment of inertia of a body in rotation around an axis depends on which axis to consider. </a:t>
                </a:r>
                <a:r>
                  <a:rPr lang="en-GB" dirty="0"/>
                  <a:t>We consider a thin-like body which include its </a:t>
                </a:r>
                <a:r>
                  <a:rPr lang="en-GB" dirty="0" err="1"/>
                  <a:t>center</a:t>
                </a:r>
                <a:r>
                  <a:rPr lang="en-GB" dirty="0"/>
                  <a:t> of inertia, at O. Perpendicular to this slice, the z-axis pass through the </a:t>
                </a:r>
                <a:r>
                  <a:rPr lang="en-GB" dirty="0" err="1"/>
                  <a:t>center</a:t>
                </a:r>
                <a:r>
                  <a:rPr lang="en-GB" dirty="0"/>
                  <a:t> of mass O of the body. We want to describe the moment of inertia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𝑝𝑎𝑟𝑎</m:t>
                        </m:r>
                      </m:sub>
                    </m:sSub>
                  </m:oMath>
                </a14:m>
                <a:r>
                  <a:rPr lang="en-GB" dirty="0"/>
                  <a:t>corresponding to the rotation around an axis parallel to the z-axis.  dm is an infinitesimal mass</a:t>
                </a:r>
                <a:r>
                  <a:rPr lang="en-GB" baseline="0" dirty="0"/>
                  <a:t> in the body at distance </a:t>
                </a:r>
                <a:r>
                  <a:rPr lang="en-GB" baseline="0" dirty="0" err="1"/>
                  <a:t>r_cm</a:t>
                </a:r>
                <a:r>
                  <a:rPr lang="en-GB" baseline="0" dirty="0"/>
                  <a:t> from the </a:t>
                </a:r>
                <a:r>
                  <a:rPr lang="en-GB" baseline="0" dirty="0" err="1"/>
                  <a:t>center</a:t>
                </a:r>
                <a:r>
                  <a:rPr lang="en-GB" baseline="0" dirty="0"/>
                  <a:t> of mass and at distance </a:t>
                </a:r>
                <a:r>
                  <a:rPr lang="en-GB" baseline="0" dirty="0" err="1"/>
                  <a:t>r_para</a:t>
                </a:r>
                <a:r>
                  <a:rPr lang="en-GB" baseline="0" dirty="0"/>
                  <a:t> from an axis parallel to the axis chosen passing through the </a:t>
                </a:r>
                <a:r>
                  <a:rPr lang="en-GB" baseline="0" dirty="0" err="1"/>
                  <a:t>center</a:t>
                </a:r>
                <a:r>
                  <a:rPr lang="en-GB" baseline="0" dirty="0"/>
                  <a:t> of mass. </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mc:Choice>
        <mc:Fallback>
          <p:sp>
            <p:nvSpPr>
              <p:cNvPr id="3" name="Notes Placeholder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The moment of inertia of the body for rotation around this parallel axis is described as follows.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have seen that the moment of inertia of a body in rotation around an axis depends on which axis to consider. And the moment of inertia for around the z-axis which pass through the center of mass is described as follows, This two moment of inertia are different because these two axis of rotation are different.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To simplify the explanation, we consider the body is thin-like as for a disk for instance. Which means the infinitesimal mass dm is on the plane </a:t>
            </a:r>
            <a:r>
              <a:rPr lang="en-US" dirty="0" err="1"/>
              <a:t>xOz</a:t>
            </a:r>
            <a:r>
              <a:rPr lang="en-US" dirty="0"/>
              <a:t>.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Here is a little exercise to see if you understood how to calculate the moment of inertia. It is the case of a solid cylinder for a rotational motion around its axis of symmetry. The cylinder has length L and Mass M. Its mass density is uniform. It could be a good idea to use what I have said you, but here the shape to consider is a cylinder.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The center of mass is here the center of the coordinates system. Thus we can describe the moment of inertia for rotation around the z-axis as follows, where x and y and the coordinates of the infinitesimal mass dm.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can also describe the moment of inertia for rotation around the axis parallel with the z-axis in respect with the coordinate </a:t>
            </a:r>
            <a:r>
              <a:rPr lang="en-US" dirty="0" err="1"/>
              <a:t>x,y</a:t>
            </a:r>
            <a:r>
              <a:rPr lang="en-US" dirty="0"/>
              <a:t> of the infinitesimal mass dm. In the figure the distance d is the distance between both parallel axes,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Here are the expression of both moment of inertia. We want to describe the moment of inertia around the axis parallel to the z-axis.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obtain a sum of many integrals. This equation seems complicated but it can be simplified. You can see that the first term describes the moment of inertia for rotation around the z-axis.</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Also, the system of coordinates is chosen such as its origin O is also the center of mass of the body. This permits to have two terms of the equations which are equal zero.</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obtain this expression, which can by simplified again. The distance between both parallel axes can be put outside the integral in the second term.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And finally we obtain this expression which is quite simple. M is the total mass of the body and d is the distance between both axis</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a:t>
            </a:r>
            <a:r>
              <a:rPr lang="en-GB" dirty="0">
                <a:solidFill>
                  <a:srgbClr val="FF0000"/>
                </a:solidFill>
              </a:rPr>
              <a:t>You don’t need to remember the demonstration but you must to remember this result, because with it could simplify a lot the determination of a moment of inertia. </a:t>
            </a:r>
            <a:endParaRPr lang="en-US" dirty="0">
              <a:solidFill>
                <a:srgbClr val="FF0000"/>
              </a:solidFill>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This result we obtained are valid for bodies which are not thin-like. It is named the parallel axis theorem and permits to describe easily the moment of inertia for rotation around an axis which is parallel with an axis passing through the center of mass of the body, In the figure you see an example with a spherical body, To describe its moment of inertia passing through the parallel axis is easy if you know its moment of inertia for rotation around the axis passing through the center of mass of the sphere.</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t>
            </a:r>
            <a:r>
              <a:rPr lang="en-GB" sz="1200" dirty="0"/>
              <a:t>An interest of the parallel axis theorem: it is often much more easy to calculate the moment of inertia through the axis which pass through the </a:t>
            </a:r>
            <a:r>
              <a:rPr lang="en-GB" sz="1200" dirty="0" err="1"/>
              <a:t>center</a:t>
            </a:r>
            <a:r>
              <a:rPr lang="en-GB" sz="1200" dirty="0"/>
              <a:t> of mass ! </a:t>
            </a:r>
            <a:endParaRPr lang="en-GB" sz="1200"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As infinitesimal volume I choose the space between the cylinder of radius r and the cylinder of radius </a:t>
            </a:r>
            <a:r>
              <a:rPr lang="en-US" dirty="0" err="1"/>
              <a:t>r+dr</a:t>
            </a:r>
            <a:r>
              <a:rPr lang="en-US" dirty="0"/>
              <a:t>.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Here is a little exercise. </a:t>
                </a:r>
                <a:r>
                  <a:rPr lang="en-GB" sz="1200" dirty="0"/>
                  <a:t>A part of mechanical linkage has a mass </a:t>
                </a:r>
                <a14:m>
                  <m:oMath xmlns:m="http://schemas.openxmlformats.org/officeDocument/2006/math">
                    <m:r>
                      <a:rPr lang="en-GB" sz="1200" b="0" i="1" smtClean="0">
                        <a:latin typeface="Cambria Math" panose="02040503050406030204" pitchFamily="18" charset="0"/>
                      </a:rPr>
                      <m:t>𝑀</m:t>
                    </m:r>
                  </m:oMath>
                </a14:m>
                <a:r>
                  <a:rPr lang="en-GB" sz="1200" dirty="0"/>
                  <a:t>. We measure its moment of inertia </a:t>
                </a:r>
                <a14:m>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𝐼</m:t>
                        </m:r>
                      </m:e>
                      <m:sub>
                        <m:r>
                          <a:rPr lang="en-GB" sz="1200" b="0" i="1" smtClean="0">
                            <a:latin typeface="Cambria Math" panose="02040503050406030204" pitchFamily="18" charset="0"/>
                          </a:rPr>
                          <m:t>𝑝</m:t>
                        </m:r>
                      </m:sub>
                    </m:sSub>
                    <m:r>
                      <a:rPr lang="en-GB" sz="1200" b="0" i="1" smtClean="0">
                        <a:latin typeface="Cambria Math" panose="02040503050406030204" pitchFamily="18" charset="0"/>
                      </a:rPr>
                      <m:t> </m:t>
                    </m:r>
                    <m:r>
                      <a:rPr lang="en-US" sz="1200" b="0" i="1" smtClean="0">
                        <a:latin typeface="Cambria Math" panose="02040503050406030204" pitchFamily="18" charset="0"/>
                      </a:rPr>
                      <m:t> </m:t>
                    </m:r>
                  </m:oMath>
                </a14:m>
                <a:r>
                  <a:rPr lang="en-GB" sz="1200" dirty="0"/>
                  <a:t>about an axis at distance </a:t>
                </a:r>
                <a14:m>
                  <m:oMath xmlns:m="http://schemas.openxmlformats.org/officeDocument/2006/math">
                    <m:r>
                      <a:rPr lang="en-GB" sz="1200" b="0" i="1" smtClean="0">
                        <a:latin typeface="Cambria Math" panose="02040503050406030204" pitchFamily="18" charset="0"/>
                      </a:rPr>
                      <m:t>0</m:t>
                    </m:r>
                    <m:r>
                      <a:rPr lang="en-GB" sz="1200" b="0" i="1" smtClean="0">
                        <a:latin typeface="Cambria Math" panose="02040503050406030204" pitchFamily="18" charset="0"/>
                      </a:rPr>
                      <m:t>.</m:t>
                    </m:r>
                    <m:r>
                      <a:rPr lang="en-GB" sz="1200" b="0" i="1" smtClean="0">
                        <a:latin typeface="Cambria Math" panose="02040503050406030204" pitchFamily="18" charset="0"/>
                      </a:rPr>
                      <m:t>2</m:t>
                    </m:r>
                    <m:r>
                      <a:rPr lang="en-GB" sz="1200" b="0" i="1" smtClean="0">
                        <a:latin typeface="Cambria Math" panose="02040503050406030204" pitchFamily="18" charset="0"/>
                      </a:rPr>
                      <m:t> </m:t>
                    </m:r>
                    <m:r>
                      <a:rPr lang="en-GB" sz="1200" b="0" i="1" smtClean="0">
                        <a:latin typeface="Cambria Math" panose="02040503050406030204" pitchFamily="18" charset="0"/>
                      </a:rPr>
                      <m:t>𝑚</m:t>
                    </m:r>
                  </m:oMath>
                </a14:m>
                <a:r>
                  <a:rPr lang="en-US" sz="1200" dirty="0"/>
                  <a:t> from its center of mass. Calculate the moment of inertia about a parallel axis through the center of mass </a:t>
                </a:r>
                <a14:m>
                  <m:oMath xmlns:m="http://schemas.openxmlformats.org/officeDocument/2006/math">
                    <m:sSub>
                      <m:sSubPr>
                        <m:ctrlPr>
                          <a:rPr lang="en-US" sz="1200" i="1" smtClean="0">
                            <a:latin typeface="Cambria Math" panose="02040503050406030204" pitchFamily="18" charset="0"/>
                          </a:rPr>
                        </m:ctrlPr>
                      </m:sSubPr>
                      <m:e>
                        <m:r>
                          <a:rPr lang="en-GB" sz="1200" b="0" i="1" smtClean="0">
                            <a:latin typeface="Cambria Math" panose="02040503050406030204" pitchFamily="18" charset="0"/>
                          </a:rPr>
                          <m:t>𝐼</m:t>
                        </m:r>
                      </m:e>
                      <m:sub>
                        <m:r>
                          <a:rPr lang="en-GB" sz="1200" b="0" i="1" smtClean="0">
                            <a:latin typeface="Cambria Math" panose="02040503050406030204" pitchFamily="18" charset="0"/>
                          </a:rPr>
                          <m:t>𝑐𝑚</m:t>
                        </m:r>
                      </m:sub>
                    </m:sSub>
                  </m:oMath>
                </a14:m>
                <a:r>
                  <a:rPr lang="en-US" sz="1200" dirty="0"/>
                  <a:t>.</a:t>
                </a:r>
                <a:endParaRPr lang="en-US" dirty="0"/>
              </a:p>
              <a:p>
                <a:endParaRPr lang="en-US" dirty="0"/>
              </a:p>
            </p:txBody>
          </p:sp>
        </mc:Choice>
        <mc:Fallback>
          <p:sp>
            <p:nvSpPr>
              <p:cNvPr id="3" name="Notes Placeholder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From the parallel axis theorem, we can describe the moment of inertia about the axis passing through the center of mass.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Then we have this simple calculation to do,</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And we obtain this result. In the exercise I said, no calculator is needed for this one, because it was quite easy to do without them.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Let’s to describe now the torque done by a force on a body.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We have described previously the net force exerted on a body acts  on the translational motion on this body. The Newton second law permit to describe the translational motion of the center of mass of the body.</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t>
            </a:r>
            <a:r>
              <a:rPr lang="en-GB" sz="1200" dirty="0"/>
              <a:t>But the Newton’s second law is not sufficient to describe the rotational motion of a body involved with the forces applied on it. If we want to describe also the rotational motion of a body we have to find another way about how the forces act on the rotational motion of a body.</a:t>
            </a:r>
            <a:endParaRPr lang="en-US" sz="1200"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And here is a door we want to close, or we want to open if the is closed. I show you two possible positions 1 and 2 where you could push the door. And here are few questions about the door. First, why the doorknob is at position 1 and not at the position 2. Did you already to try to </a:t>
            </a:r>
            <a:r>
              <a:rPr lang="en-US" dirty="0" err="1"/>
              <a:t>puch</a:t>
            </a:r>
            <a:r>
              <a:rPr lang="en-US" dirty="0"/>
              <a:t> the door at position 2 ? You can try at home and see the result.</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Second question, </a:t>
            </a:r>
            <a:r>
              <a:rPr lang="en-GB" sz="1200" dirty="0"/>
              <a:t>when you open a door, what is the direction of the force applied by your end and why ? The direction of the force you apply on the door could be any direction, but every time you open a door, there is one direction you use.</a:t>
            </a:r>
            <a:endParaRPr lang="en-GB" sz="1200"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Third question. If </a:t>
            </a:r>
            <a:r>
              <a:rPr lang="en-GB" sz="1200" dirty="0"/>
              <a:t>there is no doorknob, what will be the point of application of the force done by the hand   ?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Then we use the expression of the moment of inertia, you see that here we will have to integrate on the third power of the distance from the axis of the cylinder.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Why I ask you these questions. ? This is because when open or close a door, </a:t>
            </a:r>
            <a:r>
              <a:rPr lang="en-GB" dirty="0"/>
              <a:t>you apply a maximum torque, for a given force strength of the your hand exerted on the door.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Let’s see what this little experiment says about the torque. The torque applied on a body on rotation is greater far away than close to the axis of rotation. This is the reason why the doorknob is far from the axis of rotation of the door.</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In the figure, the distance r is the distance from the axis of rotation. The torque </a:t>
            </a:r>
            <a:r>
              <a:rPr lang="en-US" dirty="0" err="1"/>
              <a:t>descreases</a:t>
            </a:r>
            <a:r>
              <a:rPr lang="en-US" dirty="0"/>
              <a:t> when the distance r decrease.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In the figure  I show you 3 possible direction of the force exerted on the door. For the two first examples, the force exerted is perpendicular with vector r. For the third example the force F and the vector r have same directions. The torque is maximum if the force F perpendicular with door. You can try at home to rotate a door as in the third example, and you will see it is much more difficult. This is because the torque on the door will be zero, in the third example.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And the torque will be zero for any force directed in the plane of the door, as in the third example in the figure. </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Also if you push the door, you will see the door move plus or less easily depending to the strength of the force you apply on it. So, the torque depends to the magnitude of the force exerted.</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Now, let’s describe the torque by equation. Here we could consider a rigid body which rotates around the point O and the axis of rotation is perpendicular with the plane of the slide. But this is not an obligation and O can be any point in the body. A force is exerted on the rigid body at a certain point P which is named the point of application of the force. Take care that we want to study the rotational motion and the torque the point of application is important, because the torque exerted depends on it. As in the example with the door, the position of point P in respect with O is described by the position vector r.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The torque exerted by the force F about the point O is the vector product between the position vector r and the force exerted on the rigid body. This expression is important to remember.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Take care also that I say “about point O” because a torque is always exerted about a point. This point O could be any point, in the body or outside the body. And this point could be in the axis of rotation or outside the axis of rotation. But usually, we will describe torques about a point in the axis of rotation.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t>
            </a:r>
            <a:r>
              <a:rPr lang="en-GB" dirty="0"/>
              <a:t>The torque on a body about a point describes the tendency of a force to cause rotation around this point. </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can put outside the integral the mass density because in this exercise the mass density of the cylinder is uniform.</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As you see, the torque is vector. This vector is perpendicular to the plane defined by the position vector r and the force F.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a:t>
            </a:r>
            <a:r>
              <a:rPr lang="en-GB" dirty="0"/>
              <a:t>. At the figure, you can different examples of forces exerted which apply or not a torque. For the force </a:t>
            </a:r>
            <a:r>
              <a:rPr lang="en-GB" dirty="0" err="1"/>
              <a:t>F_a</a:t>
            </a:r>
            <a:r>
              <a:rPr lang="en-GB" dirty="0"/>
              <a:t>, its direction about point O is perpendicular with the position vector </a:t>
            </a:r>
            <a:r>
              <a:rPr lang="en-GB" dirty="0" err="1"/>
              <a:t>r_a</a:t>
            </a:r>
            <a:r>
              <a:rPr lang="en-GB" dirty="0"/>
              <a:t>, but the point of application is close to the point O, which is also a point of the axis of rotation here. Thus, it will be not very efficient to rotate the tool by applying a force here. It is much more efficient to applied a force farther away from O which is the case of the force </a:t>
            </a:r>
            <a:r>
              <a:rPr lang="en-GB" dirty="0" err="1"/>
              <a:t>F_b</a:t>
            </a:r>
            <a:r>
              <a:rPr lang="en-GB" dirty="0"/>
              <a:t>. A third example of force is the force </a:t>
            </a:r>
            <a:r>
              <a:rPr lang="en-GB" dirty="0" err="1"/>
              <a:t>F_c</a:t>
            </a:r>
            <a:r>
              <a:rPr lang="en-GB" dirty="0"/>
              <a:t>. In this case, the torque exerted about O is zero, because the force is directed toward the axis of rotation. The force just pushes the tool, and there is no rotation. As I said before, the point O could be any point. For instance, it could be any point of the hexagonal piece or any point of the tool, but usually we will describe torque about a point O of the axis of rotation. </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t>
            </a:r>
            <a:r>
              <a:rPr lang="en-GB" dirty="0"/>
              <a:t>To find the direction of the torque, you can use a right-hand rule. The curl of the fingers describes the rotation from position vector r to the force vector F. The thumb describes the direction of the torque. As you can see, the torque is directed along the axis of rotation.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The point O in the axis of rotation in the plane defined by the position vector r and the force is named the pivot point. Along the direction of the force f is the line of action of the force. The distance l you see on the figure is named the lever arm. The torque depends also the lever arm. The angle phi here is the angle between the position vector r and the force exerted.</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The torque is the vector product between the position vector r and the force F, thus the magnitude of the distance r multiplied by the magnitude of the force and by the sines of the angle phi. A magnitude of a vector is always positive, but I don’t need to put in the equation the absolute value because the angle phi is always between zero and pi radians.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From the figure, we deduce that the magnitude of the torque is the product between the distance l and the magnitude of the force.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Where l is the lever arm exerted to rotate a rigid body about the pivot point.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According the expression, for a given force F, the biggest is the lever arm, the biggest is the torque.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can describe a force as the sum of its components. For the situation we are studying, the force exerted can be described by three components. </a:t>
            </a:r>
            <a:r>
              <a:rPr lang="en-US" dirty="0" err="1"/>
              <a:t>F_t</a:t>
            </a:r>
            <a:r>
              <a:rPr lang="en-US" dirty="0"/>
              <a:t>, </a:t>
            </a:r>
            <a:r>
              <a:rPr lang="en-US" dirty="0" err="1"/>
              <a:t>F_n</a:t>
            </a:r>
            <a:r>
              <a:rPr lang="en-US" dirty="0"/>
              <a:t>, </a:t>
            </a:r>
            <a:r>
              <a:rPr lang="en-US" dirty="0" err="1"/>
              <a:t>F_k</a:t>
            </a:r>
            <a:r>
              <a:rPr lang="en-US" dirty="0"/>
              <a:t>. </a:t>
            </a:r>
            <a:r>
              <a:rPr lang="en-US" dirty="0" err="1"/>
              <a:t>F_t</a:t>
            </a:r>
            <a:r>
              <a:rPr lang="en-US" dirty="0"/>
              <a:t> is the tangential component of the force, tangent to the rotational motion described by the dashed curve. </a:t>
            </a:r>
            <a:r>
              <a:rPr lang="en-US" dirty="0" err="1"/>
              <a:t>F_n</a:t>
            </a:r>
            <a:r>
              <a:rPr lang="en-US" dirty="0"/>
              <a:t> is the radial component, we could </a:t>
            </a:r>
            <a:r>
              <a:rPr lang="en-US" dirty="0" err="1"/>
              <a:t>shouse</a:t>
            </a:r>
            <a:r>
              <a:rPr lang="en-US" dirty="0"/>
              <a:t> the unit vector n to be radially inward or radially outward, here. The axis of rotation is the </a:t>
            </a:r>
            <a:r>
              <a:rPr lang="en-US" dirty="0" err="1"/>
              <a:t>the</a:t>
            </a:r>
            <a:r>
              <a:rPr lang="en-US" dirty="0"/>
              <a:t> z-axis. And the unit vector along this axis of rotation is the vector k. Thus, there is also a component of the force exerted about this axis of rotation.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And only the tangential component of the force as an effect on the torque. So, we could describe the torque as follows, as the vector product between the position vector r and the tangential force exerted. If the force is exerted on the plane defined by unit vector k and n, the tangential component of the force is zero, which means the torque about the axis of rotation is also zero.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Here also I give you all the steps of calculation, but it is not an obligation, of course. We obtain an expression of the moment of inertia, but the exercise ask the moment of inertia in terms of mass of the cylinder and its radius.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What about a situation where more than one force are exerted on a rigid body. In that case we have to describe a net torque exerted about a point. In the figure is an example of a rigid body where three forces are exerted on it, F_1, F_2 and F_3. The point of application about point O is different for all of these forces and described by position vector r_1, r_2, and r_3. The net torque exerted on a body about a point is simply the sum of all the torques about this point, as described in this equation.</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As previously, </a:t>
            </a:r>
            <a:r>
              <a:rPr lang="en-GB" dirty="0"/>
              <a:t>the point O could be any point chosen, not only a point of the axis of rotation, and could be outside or inside the rigid body.</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t>
            </a:r>
            <a:r>
              <a:rPr lang="en-GB" dirty="0"/>
              <a:t>But we will mainly study torques about a point of the axis of rotation.</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In the previous lesson, we have seen that there could internal forces and external forces exerted on a body but the net force is the sum of external forces exerted because the internal forces cancel to each other. What about the torque done by internal forces in a body? In the figure you can two part of a body which exert internal forces between them, it could be for instance a gravitational force, but it could be other kinds of forces we will see later. The force exerted by part 2 on 1 is F_2/1. The force exerted on part 1 on part 2 is F_1/2. The position vector of application of these internal forces are r_1 and r_2. We want to describe the torque about point O by these both internal forces.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You can see that </a:t>
            </a:r>
            <a:r>
              <a:rPr lang="en-GB" dirty="0"/>
              <a:t>the internal forces between these two parts are along the same line. </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And the lever arm is the same for both forces. It is the distance l shown on the figure.</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The Newton third law says that the internal forces have opposite direction and same magnitude, described by this equation.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obtain that the torque done by these internal forces have same direction and opposite magnitude. This is because the lever arm for both internal forces is the same and also because of the Newton third law.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Thus, </a:t>
            </a:r>
            <a:r>
              <a:rPr lang="en-GB" sz="1200" dirty="0"/>
              <a:t>only the external forces contribute to the net torque on a rigid body</a:t>
            </a:r>
            <a:endParaRPr lang="en-US" sz="1200"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In equation, we says the net torque exerted on a rigid body about a point is the sum of the torques of external forces exerted.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For a uniform mass density rho, the mass of the cylinder is the product between the mass density and its volume. We obtain an expression of the uniform mass density.</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Now, let’s describe more details about the axis of rotation. For the case of door or for the case of the wheel, the axis of rotation is not free. The support of the wheel or the support of the door let them to rotate around one axis of rotation. But what if a body could rotates freely ?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Here is an example. We throw a baton with applying a force and give him a rotation. As you can see on this figure. The baton rotate around its center of mass at point P here. The axis of rotation pass through the center of mass. About the direction of the axis of rotation, its depends on the forces which where exerted on the baton to rotate it. The direction of the axis of rotation correspond to maximum torque of the force used to rotate the rigid body.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In this lecture, we will study very simple cases of rotational motion, but you should know that rotational motion could be difficult to describe, Here are the cases we will study. First, we will study the rotation of a rigid body around an axis fixed by the support of the body studied.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And we will study the rotation around an axis passing through the center of mass of a body.</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However, there could be situation when a rigid body have rotational motion such as there are two or three axis of rotation. But these situation will be not described in this lecture.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have described what is torque. Now let’s describe the rotational motion of a rigid body from the torque exerted.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First, we consider a rigid body in rotation around the axis of rotation, here the Oz axis. And we divide this body in particles, where an arbitrary force is exerted on the </a:t>
            </a:r>
            <a:r>
              <a:rPr lang="en-US" dirty="0" err="1"/>
              <a:t>i-th</a:t>
            </a:r>
            <a:r>
              <a:rPr lang="en-US" dirty="0"/>
              <a:t> particle. This force could be tangent to the rotational motion, the circle in dashed curve you see here. But it could be have also any other direction and as previously we will describe the force exerted by its component. First is the tangential component of the force </a:t>
            </a:r>
            <a:r>
              <a:rPr lang="en-US" dirty="0" err="1"/>
              <a:t>F_t</a:t>
            </a:r>
            <a:r>
              <a:rPr lang="en-US" dirty="0"/>
              <a:t>.</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There is also a component of the force along the axis of rotation, I name it here </a:t>
            </a:r>
            <a:r>
              <a:rPr lang="en-US" dirty="0" err="1"/>
              <a:t>F_z</a:t>
            </a:r>
            <a:r>
              <a:rPr lang="en-US" dirty="0"/>
              <a:t>. And also there is a component perpendicular with the circular motion of the particle. I name it, </a:t>
            </a:r>
            <a:r>
              <a:rPr lang="en-US" dirty="0" err="1"/>
              <a:t>F_n</a:t>
            </a:r>
            <a:r>
              <a:rPr lang="en-US" dirty="0"/>
              <a:t>.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The </a:t>
            </a:r>
            <a:r>
              <a:rPr lang="en-US" dirty="0" err="1"/>
              <a:t>i-th</a:t>
            </a:r>
            <a:r>
              <a:rPr lang="en-US" dirty="0"/>
              <a:t> particle is at distance </a:t>
            </a:r>
            <a:r>
              <a:rPr lang="en-US" dirty="0" err="1"/>
              <a:t>r_i</a:t>
            </a:r>
            <a:r>
              <a:rPr lang="en-US" dirty="0"/>
              <a:t> from the axis of rotation and has position vector r in respect with O the origin the coordinate system </a:t>
            </a:r>
            <a:r>
              <a:rPr lang="en-US" dirty="0" err="1"/>
              <a:t>Oxyz</a:t>
            </a:r>
            <a:r>
              <a:rPr lang="en-US" dirty="0"/>
              <a:t>. O is the also a point of the axis of rotation.</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As described previously, an arbitrary force exerted on the </a:t>
            </a:r>
            <a:r>
              <a:rPr lang="en-US" dirty="0" err="1"/>
              <a:t>i-th</a:t>
            </a:r>
            <a:r>
              <a:rPr lang="en-US" dirty="0"/>
              <a:t> particle in the body is the sum of 3 vectors each vector corresponds to the components I have described you.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And finally we obtain the moment of inertia we wished. Take care that for another axis of rotation, you should obtain another expression of the moment of inertia.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And only the tangential component of the force affect the rotation because only the tangential component has an effect on the torque exerted by the force F about point O.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Now, let’s apply the Newton second law to this tangential component exerted on the </a:t>
            </a:r>
            <a:r>
              <a:rPr lang="en-US" dirty="0" err="1"/>
              <a:t>i-th</a:t>
            </a:r>
            <a:r>
              <a:rPr lang="en-US" dirty="0"/>
              <a:t> particle. The tangential component is the mass of the particle multiplied by the tangential acceleration.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And this tangential acceleration is also the product between the distance from the axis of rotation and the angular acceleration we have described previously. From these equations we obtain a relation between the tangential component of the force and the angular acceleration.</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It is that the tangential component is the product between the mass of the particle, the distance from the axis of rotation and the angular acceleration of the particle.</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can multiply both sides of the equation by the distance from the axis of rotation </a:t>
            </a:r>
            <a:r>
              <a:rPr lang="en-US" dirty="0" err="1"/>
              <a:t>r_i</a:t>
            </a:r>
            <a:r>
              <a:rPr lang="en-US" dirty="0"/>
              <a:t>.</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obtain the following result.</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And this result is also the magnitude of the torque exerted on the on the </a:t>
            </a:r>
            <a:r>
              <a:rPr lang="en-US" dirty="0" err="1"/>
              <a:t>i-th</a:t>
            </a:r>
            <a:r>
              <a:rPr lang="en-US" dirty="0"/>
              <a:t> particle by the force F about point </a:t>
            </a:r>
            <a:r>
              <a:rPr lang="en-US" dirty="0" err="1"/>
              <a:t>O_i</a:t>
            </a:r>
            <a:r>
              <a:rPr lang="en-US" dirty="0"/>
              <a:t>.  After few mathematics, we could also demonstrate it is also the torque about the point O, and it is the torque about any point of the axis of rotation Oz. Thus, instead to describe a torque about a point, we could also describe a torque about an axis of rotation.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And the net torque about the axis of rotation is the sum of all the torque exerted by the force F on the particles. We obtain the following expression where appears the angular acceleration and the moment of inertia about the axis of rotation.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deduce the rotational analogy of the Newton’s second law. You can see that this relation is similar with the Newton second.  The net torque exerted on a rigid body about an axis of rotation or about a point of the axis of rotation is the product between the moment of inertia of the body about the axis of rotation and the angular acceleration vector which describe the rotational motion of the body around the axis of rotation. You don’t need to remember the demonstration, but you have to remember this result.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And we have describe the z-component of the angular acceleration vector, where the z-axis was the axis of rotation. So, here is the component of the torque along the axis of rotation,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Often, there is not only one choice of infinitesimal surface or infinitesimal volume. For the same example of the disk, we consider here as infinitesimal surface as infinitesimal piece of the disk, corresponding to the infinitesimal angle </a:t>
            </a:r>
            <a:r>
              <a:rPr lang="en-US" dirty="0" err="1"/>
              <a:t>d_theta</a:t>
            </a:r>
            <a:r>
              <a:rPr lang="en-US" dirty="0"/>
              <a:t>. We obtain the same expression than previously of the surface of the disk.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You can see here the analogy with the Newton second law, instead to have a mass in the equation, we have the moment of </a:t>
            </a:r>
            <a:r>
              <a:rPr lang="en-US" dirty="0" err="1"/>
              <a:t>inerta</a:t>
            </a:r>
            <a:r>
              <a:rPr lang="en-US" dirty="0"/>
              <a:t> I. Take care that the moment of inertia depends to the axis we consider, and here it should be about the axis of rotational motion.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Now I will summary the analogies between the translational and the rotational motion. The equivalent of the mass for the rotational motion is the moment of inertia of the body about the axis of rotation.</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The equivalent of the net force exerted is the net torque exerted about the axis of rotational motion. The equivalent of the acceleration vector is the angular acceleration vector.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And as there is a linear displacement and velocity (I write “linear” to say “it is not angular” ), there is angular displacement and an angular velocity.</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And as a body has translational kinetic energy, it has also a rotational kinetic energy.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Considering a body as translational and a rotational motion, please to describe it from what is written on the table its translational kinetic energy, its rotational kinetic energy and its total kinetic energy.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First, the translational kinetic energy is the half of its mass multiplied by the square of the velocity of its center of mass.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Its rotational kinetic energy has a similar expression. It is the half of the moment of inertia about the axis of rotation multiplied by the square of the angular velocity.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Then we deduce the total kinetic energy which is the sum of both kinds of kinetic energy. Please to remember this expression.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EFDF768F-7CA8-4B26-9E2B-CB2AABA300C0}"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A12EC6D7-8CFF-4976-BDD2-CE5C1AC89925}"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617B03FF-6E29-4467-823F-510ED1A40179}"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8A16DD32-F0A7-4E7A-AB09-41ABC18D2FC5}"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F6DD270F-9468-4E53-9DD2-F96636D2A2AC}"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6B9752B2-3234-43A8-A2CD-6D3BC228498F}"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6"/>
          <p:cNvSpPr>
            <a:spLocks noGrp="1" noChangeArrowheads="1"/>
          </p:cNvSpPr>
          <p:nvPr>
            <p:ph type="sldNum" sz="quarter" idx="10"/>
          </p:nvPr>
        </p:nvSpPr>
        <p:spPr/>
        <p:txBody>
          <a:bodyPr/>
          <a:lstStyle>
            <a:lvl1pPr>
              <a:defRPr/>
            </a:lvl1pPr>
          </a:lstStyle>
          <a:p>
            <a:fld id="{0B7A7220-6437-4F88-BAF1-8819291E4B4B}"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fld id="{41A7B2A6-4997-4D6A-A223-B65D77C6B4A9}"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6"/>
          <p:cNvSpPr>
            <a:spLocks noGrp="1" noChangeArrowheads="1"/>
          </p:cNvSpPr>
          <p:nvPr>
            <p:ph type="sldNum" sz="quarter" idx="10"/>
          </p:nvPr>
        </p:nvSpPr>
        <p:spPr/>
        <p:txBody>
          <a:bodyPr/>
          <a:lstStyle>
            <a:lvl1pPr>
              <a:defRPr/>
            </a:lvl1pPr>
          </a:lstStyle>
          <a:p>
            <a:fld id="{C0AA7FCB-25E0-4642-9FC5-15584412CD88}"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6"/>
          <p:cNvSpPr>
            <a:spLocks noGrp="1" noChangeArrowheads="1"/>
          </p:cNvSpPr>
          <p:nvPr>
            <p:ph type="sldNum" sz="quarter" idx="10"/>
          </p:nvPr>
        </p:nvSpPr>
        <p:spPr/>
        <p:txBody>
          <a:bodyPr/>
          <a:lstStyle>
            <a:lvl1pPr>
              <a:defRPr/>
            </a:lvl1pPr>
          </a:lstStyle>
          <a:p>
            <a:fld id="{832778DB-10FB-4A2D-9448-1B600B50E2E3}" type="slidenum">
              <a:rPr lang="en-US" altLang="zh-CN"/>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6"/>
          <p:cNvSpPr>
            <a:spLocks noGrp="1" noChangeArrowheads="1"/>
          </p:cNvSpPr>
          <p:nvPr>
            <p:ph type="sldNum" sz="quarter" idx="10"/>
          </p:nvPr>
        </p:nvSpPr>
        <p:spPr/>
        <p:txBody>
          <a:bodyPr/>
          <a:lstStyle>
            <a:lvl1pPr>
              <a:defRPr/>
            </a:lvl1pPr>
          </a:lstStyle>
          <a:p>
            <a:fld id="{4F49718D-E2D3-4725-A5E2-2F5322F353DC}" type="slidenum">
              <a:rPr lang="en-US" altLang="zh-CN"/>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Rectangle 6"/>
          <p:cNvSpPr>
            <a:spLocks noGrp="1" noChangeArrowheads="1"/>
          </p:cNvSpPr>
          <p:nvPr>
            <p:ph type="sldNum" sz="quarter" idx="10"/>
          </p:nvPr>
        </p:nvSpPr>
        <p:spPr/>
        <p:txBody>
          <a:bodyPr/>
          <a:lstStyle>
            <a:lvl1pPr>
              <a:defRPr/>
            </a:lvl1pPr>
          </a:lstStyle>
          <a:p>
            <a:fld id="{E15AE13C-F5BB-4430-9442-93650DD5431A}" type="slidenum">
              <a:rPr lang="en-US" altLang="zh-CN"/>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fld id="{DF6A5F0E-E60F-40BD-BC8B-FC0730CB25A7}" type="slidenum">
              <a:rPr lang="en-US" altLang="zh-CN"/>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6"/>
          <p:cNvSpPr>
            <a:spLocks noGrp="1" noChangeArrowheads="1"/>
          </p:cNvSpPr>
          <p:nvPr>
            <p:ph type="sldNum" sz="quarter" idx="10"/>
          </p:nvPr>
        </p:nvSpPr>
        <p:spPr/>
        <p:txBody>
          <a:bodyPr/>
          <a:lstStyle>
            <a:lvl1pPr>
              <a:defRPr/>
            </a:lvl1pPr>
          </a:lstStyle>
          <a:p>
            <a:fld id="{6ABD4CD9-0989-422B-9E86-4088C485D669}"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CE085847-AE31-4ED9-A95B-B00EF22FCFC8}"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1C2ABFA4-10C2-4FE8-88E0-8ED92AAC6A7C}" type="slidenum">
              <a:rPr lang="en-US" altLang="zh-CN"/>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6"/>
          <p:cNvSpPr>
            <a:spLocks noGrp="1" noChangeArrowheads="1"/>
          </p:cNvSpPr>
          <p:nvPr>
            <p:ph type="sldNum" sz="quarter" idx="10"/>
          </p:nvPr>
        </p:nvSpPr>
        <p:spPr/>
        <p:txBody>
          <a:bodyPr/>
          <a:lstStyle>
            <a:lvl1pPr>
              <a:defRPr/>
            </a:lvl1pPr>
          </a:lstStyle>
          <a:p>
            <a:fld id="{CD426218-9703-410F-BF68-E4DC0EE5DB1A}" type="slidenum">
              <a:rPr lang="en-US" altLang="zh-CN"/>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fld id="{65DA7419-65A3-4AF2-9D91-BDFD9602CE81}" type="slidenum">
              <a:rPr lang="en-US" altLang="zh-CN"/>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fld id="{53E622E8-026F-4F02-8533-DBEBE3584F4A}" type="slidenum">
              <a:rPr lang="en-US" altLang="zh-CN"/>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Rectangle 6"/>
          <p:cNvSpPr>
            <a:spLocks noGrp="1" noChangeArrowheads="1"/>
          </p:cNvSpPr>
          <p:nvPr>
            <p:ph type="sldNum" sz="quarter" idx="10"/>
          </p:nvPr>
        </p:nvSpPr>
        <p:spPr/>
        <p:txBody>
          <a:bodyPr/>
          <a:lstStyle>
            <a:lvl1pPr>
              <a:defRPr/>
            </a:lvl1pPr>
          </a:lstStyle>
          <a:p>
            <a:fld id="{A8896DC2-B477-4822-AAA8-629893319401}"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A6AB0FE3-F487-4B14-8710-963B66AB09BF}"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8D0B106F-69AD-445D-93E5-C269F8A89581}"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0EA24EDE-F396-4068-9A17-2AF7669B3DDB}"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271297C2-F457-4F43-9679-88564384D7C4}"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8484CABC-5624-4211-81E7-658FC5E28B93}" type="datetime1">
              <a:rPr lang="zh-CN" altLang="en-US"/>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4FA11104-6BCF-44D1-B09C-AC73D1E1FAAB}"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71C29175-4D35-41C3-A8F6-92F11549C079}" type="datetime1">
              <a:rPr lang="zh-CN" altLang="en-US"/>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1A7C27AC-EE6E-44BE-9CC1-C3536CB38AC5}"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3083995A-1257-48F6-BD21-856BB70ABD58}" type="datetime1">
              <a:rPr lang="zh-CN" altLang="en-US"/>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61F686C9-9BF1-44F7-AA95-1DD17F3594B2}"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6673362D-1655-4209-B1AC-3D73B79B601E}"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24DE65FD-825F-439D-BF48-95742B95CD1D}"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5D90CBAD-8FF6-4F49-8242-C98165052A60}"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97457F9F-9E6F-4E6A-85E9-D0A6E1DBD651}"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image" Target="../media/image3.jpeg"/><Relationship Id="rId13" Type="http://schemas.openxmlformats.org/officeDocument/2006/relationships/image" Target="../media/image2.jpe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921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94212"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mn-lt"/>
                <a:ea typeface="+mn-ea"/>
              </a:defRPr>
            </a:lvl1pPr>
          </a:lstStyle>
          <a:p>
            <a:pPr>
              <a:defRPr/>
            </a:pPr>
            <a:fld id="{48A79F31-419B-492A-B622-CBCBF58D5741}" type="datetime1">
              <a:rPr lang="zh-CN" altLang="en-US"/>
            </a:fld>
            <a:endParaRPr lang="en-US" altLang="zh-CN"/>
          </a:p>
        </p:txBody>
      </p:sp>
      <p:sp>
        <p:nvSpPr>
          <p:cNvPr id="94213"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mn-lt"/>
                <a:ea typeface="+mn-ea"/>
              </a:defRPr>
            </a:lvl1pPr>
          </a:lstStyle>
          <a:p>
            <a:pPr>
              <a:defRPr/>
            </a:pPr>
            <a:endParaRPr lang="en-US" altLang="zh-CN"/>
          </a:p>
        </p:txBody>
      </p:sp>
      <p:sp>
        <p:nvSpPr>
          <p:cNvPr id="94214"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fld id="{E8A08907-382D-4470-8045-6FF1F3C2CF07}" type="slidenum">
              <a:rPr lang="en-US" altLang="zh-CN"/>
            </a:fld>
            <a:endParaRPr lang="en-US" altLang="zh-CN"/>
          </a:p>
        </p:txBody>
      </p:sp>
      <p:pic>
        <p:nvPicPr>
          <p:cNvPr id="9223" name="Picture 7" descr="图片1"/>
          <p:cNvPicPr preferRelativeResize="0">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0"/>
            <a:ext cx="9144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sldNum" sz="quarter" idx="4"/>
          </p:nvPr>
        </p:nvSpPr>
        <p:spPr bwMode="auto">
          <a:xfrm>
            <a:off x="6732588" y="6237288"/>
            <a:ext cx="2133600" cy="4127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fld id="{A6608D97-39D8-478B-BB96-4961722A8189}" type="slidenum">
              <a:rPr lang="en-US" altLang="zh-CN"/>
            </a:fld>
            <a:endParaRPr lang="en-US" altLang="zh-CN"/>
          </a:p>
        </p:txBody>
      </p:sp>
      <p:grpSp>
        <p:nvGrpSpPr>
          <p:cNvPr id="10243" name="Group 17"/>
          <p:cNvGrpSpPr/>
          <p:nvPr userDrawn="1"/>
        </p:nvGrpSpPr>
        <p:grpSpPr bwMode="auto">
          <a:xfrm>
            <a:off x="0" y="0"/>
            <a:ext cx="1042988" cy="6858000"/>
            <a:chOff x="0" y="0"/>
            <a:chExt cx="657" cy="4320"/>
          </a:xfrm>
        </p:grpSpPr>
        <p:pic>
          <p:nvPicPr>
            <p:cNvPr id="10247" name="Picture 18" descr="moban-2-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391"/>
              <a:ext cx="385" cy="3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19" descr="moban-1-1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657"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44" name="Oval 20"/>
          <p:cNvSpPr>
            <a:spLocks noChangeArrowheads="1"/>
          </p:cNvSpPr>
          <p:nvPr userDrawn="1"/>
        </p:nvSpPr>
        <p:spPr bwMode="auto">
          <a:xfrm>
            <a:off x="1116013" y="549275"/>
            <a:ext cx="7683500" cy="71438"/>
          </a:xfrm>
          <a:prstGeom prst="ellipse">
            <a:avLst/>
          </a:prstGeom>
          <a:gradFill rotWithShape="1">
            <a:gsLst>
              <a:gs pos="0">
                <a:schemeClr val="bg1"/>
              </a:gs>
              <a:gs pos="50000">
                <a:srgbClr val="993366"/>
              </a:gs>
              <a:gs pos="100000">
                <a:schemeClr val="bg1"/>
              </a:gs>
            </a:gsLst>
            <a:lin ang="5400000" scaled="1"/>
          </a:gradFill>
          <a:ln w="9525">
            <a:noFill/>
            <a:round/>
          </a:ln>
          <a:effectLst/>
        </p:spPr>
        <p:txBody>
          <a:bodyPr wrap="none" anchor="ctr"/>
          <a:lstStyle/>
          <a:p>
            <a:pPr>
              <a:defRPr/>
            </a:pPr>
            <a:endParaRPr lang="zh-CN" altLang="en-US"/>
          </a:p>
        </p:txBody>
      </p:sp>
      <p:pic>
        <p:nvPicPr>
          <p:cNvPr id="10245" name="Picture 27" descr="moban-2-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0713"/>
            <a:ext cx="611188" cy="623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28" descr="moban-1-1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42988"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9.png"/><Relationship Id="rId1" Type="http://schemas.openxmlformats.org/officeDocument/2006/relationships/image" Target="../media/image8.png"/></Relationships>
</file>

<file path=ppt/slides/_rels/slide100.xml.rels><?xml version="1.0" encoding="UTF-8" standalone="yes"?>
<Relationships xmlns="http://schemas.openxmlformats.org/package/2006/relationships"><Relationship Id="rId5" Type="http://schemas.openxmlformats.org/officeDocument/2006/relationships/notesSlide" Target="../notesSlides/notesSlide97.xml"/><Relationship Id="rId4" Type="http://schemas.openxmlformats.org/officeDocument/2006/relationships/slideLayout" Target="../slideLayouts/slideLayout13.xml"/><Relationship Id="rId3" Type="http://schemas.openxmlformats.org/officeDocument/2006/relationships/image" Target="../media/image178.png"/><Relationship Id="rId2" Type="http://schemas.openxmlformats.org/officeDocument/2006/relationships/image" Target="../media/image177.png"/><Relationship Id="rId1" Type="http://schemas.openxmlformats.org/officeDocument/2006/relationships/image" Target="../media/image176.png"/></Relationships>
</file>

<file path=ppt/slides/_rels/slide101.xml.rels><?xml version="1.0" encoding="UTF-8" standalone="yes"?>
<Relationships xmlns="http://schemas.openxmlformats.org/package/2006/relationships"><Relationship Id="rId6" Type="http://schemas.openxmlformats.org/officeDocument/2006/relationships/notesSlide" Target="../notesSlides/notesSlide98.xml"/><Relationship Id="rId5" Type="http://schemas.openxmlformats.org/officeDocument/2006/relationships/slideLayout" Target="../slideLayouts/slideLayout13.xml"/><Relationship Id="rId4" Type="http://schemas.openxmlformats.org/officeDocument/2006/relationships/image" Target="../media/image178.png"/><Relationship Id="rId3" Type="http://schemas.openxmlformats.org/officeDocument/2006/relationships/image" Target="../media/image179.png"/><Relationship Id="rId2" Type="http://schemas.openxmlformats.org/officeDocument/2006/relationships/image" Target="../media/image177.png"/><Relationship Id="rId1" Type="http://schemas.openxmlformats.org/officeDocument/2006/relationships/image" Target="../media/image176.png"/></Relationships>
</file>

<file path=ppt/slides/_rels/slide102.xml.rels><?xml version="1.0" encoding="UTF-8" standalone="yes"?>
<Relationships xmlns="http://schemas.openxmlformats.org/package/2006/relationships"><Relationship Id="rId6" Type="http://schemas.openxmlformats.org/officeDocument/2006/relationships/notesSlide" Target="../notesSlides/notesSlide99.xml"/><Relationship Id="rId5" Type="http://schemas.openxmlformats.org/officeDocument/2006/relationships/slideLayout" Target="../slideLayouts/slideLayout13.xml"/><Relationship Id="rId4" Type="http://schemas.openxmlformats.org/officeDocument/2006/relationships/image" Target="../media/image178.png"/><Relationship Id="rId3" Type="http://schemas.openxmlformats.org/officeDocument/2006/relationships/image" Target="../media/image179.png"/><Relationship Id="rId2" Type="http://schemas.openxmlformats.org/officeDocument/2006/relationships/image" Target="../media/image177.png"/><Relationship Id="rId1" Type="http://schemas.openxmlformats.org/officeDocument/2006/relationships/image" Target="../media/image176.png"/></Relationships>
</file>

<file path=ppt/slides/_rels/slide103.xml.rels><?xml version="1.0" encoding="UTF-8" standalone="yes"?>
<Relationships xmlns="http://schemas.openxmlformats.org/package/2006/relationships"><Relationship Id="rId8" Type="http://schemas.openxmlformats.org/officeDocument/2006/relationships/notesSlide" Target="../notesSlides/notesSlide100.xml"/><Relationship Id="rId7" Type="http://schemas.openxmlformats.org/officeDocument/2006/relationships/slideLayout" Target="../slideLayouts/slideLayout13.xml"/><Relationship Id="rId6" Type="http://schemas.openxmlformats.org/officeDocument/2006/relationships/image" Target="../media/image181.png"/><Relationship Id="rId5" Type="http://schemas.openxmlformats.org/officeDocument/2006/relationships/image" Target="../media/image180.png"/><Relationship Id="rId4" Type="http://schemas.openxmlformats.org/officeDocument/2006/relationships/image" Target="../media/image178.png"/><Relationship Id="rId3" Type="http://schemas.openxmlformats.org/officeDocument/2006/relationships/image" Target="../media/image179.png"/><Relationship Id="rId2" Type="http://schemas.openxmlformats.org/officeDocument/2006/relationships/image" Target="../media/image177.png"/><Relationship Id="rId1" Type="http://schemas.openxmlformats.org/officeDocument/2006/relationships/image" Target="../media/image176.png"/></Relationships>
</file>

<file path=ppt/slides/_rels/slide104.xml.rels><?xml version="1.0" encoding="UTF-8" standalone="yes"?>
<Relationships xmlns="http://schemas.openxmlformats.org/package/2006/relationships"><Relationship Id="rId8" Type="http://schemas.openxmlformats.org/officeDocument/2006/relationships/notesSlide" Target="../notesSlides/notesSlide101.xml"/><Relationship Id="rId7" Type="http://schemas.openxmlformats.org/officeDocument/2006/relationships/slideLayout" Target="../slideLayouts/slideLayout13.xml"/><Relationship Id="rId6" Type="http://schemas.openxmlformats.org/officeDocument/2006/relationships/image" Target="../media/image178.png"/><Relationship Id="rId5" Type="http://schemas.openxmlformats.org/officeDocument/2006/relationships/image" Target="../media/image183.png"/><Relationship Id="rId4" Type="http://schemas.openxmlformats.org/officeDocument/2006/relationships/image" Target="../media/image182.png"/><Relationship Id="rId3" Type="http://schemas.openxmlformats.org/officeDocument/2006/relationships/image" Target="../media/image179.png"/><Relationship Id="rId2" Type="http://schemas.openxmlformats.org/officeDocument/2006/relationships/image" Target="../media/image177.png"/><Relationship Id="rId1" Type="http://schemas.openxmlformats.org/officeDocument/2006/relationships/image" Target="../media/image176.png"/></Relationships>
</file>

<file path=ppt/slides/_rels/slide105.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178.png"/><Relationship Id="rId7" Type="http://schemas.openxmlformats.org/officeDocument/2006/relationships/image" Target="../media/image185.png"/><Relationship Id="rId6" Type="http://schemas.openxmlformats.org/officeDocument/2006/relationships/image" Target="../media/image184.png"/><Relationship Id="rId5" Type="http://schemas.openxmlformats.org/officeDocument/2006/relationships/image" Target="../media/image183.png"/><Relationship Id="rId4" Type="http://schemas.openxmlformats.org/officeDocument/2006/relationships/image" Target="../media/image182.png"/><Relationship Id="rId3" Type="http://schemas.openxmlformats.org/officeDocument/2006/relationships/image" Target="../media/image179.png"/><Relationship Id="rId2" Type="http://schemas.openxmlformats.org/officeDocument/2006/relationships/image" Target="../media/image177.png"/><Relationship Id="rId10" Type="http://schemas.openxmlformats.org/officeDocument/2006/relationships/notesSlide" Target="../notesSlides/notesSlide102.xml"/><Relationship Id="rId1" Type="http://schemas.openxmlformats.org/officeDocument/2006/relationships/image" Target="../media/image176.png"/></Relationships>
</file>

<file path=ppt/slides/_rels/slide106.xml.rels><?xml version="1.0" encoding="UTF-8" standalone="yes"?>
<Relationships xmlns="http://schemas.openxmlformats.org/package/2006/relationships"><Relationship Id="rId5" Type="http://schemas.openxmlformats.org/officeDocument/2006/relationships/notesSlide" Target="../notesSlides/notesSlide103.xml"/><Relationship Id="rId4" Type="http://schemas.openxmlformats.org/officeDocument/2006/relationships/slideLayout" Target="../slideLayouts/slideLayout13.xml"/><Relationship Id="rId3" Type="http://schemas.openxmlformats.org/officeDocument/2006/relationships/image" Target="../media/image188.png"/><Relationship Id="rId2" Type="http://schemas.openxmlformats.org/officeDocument/2006/relationships/image" Target="../media/image187.png"/><Relationship Id="rId1" Type="http://schemas.openxmlformats.org/officeDocument/2006/relationships/image" Target="../media/image186.png"/></Relationships>
</file>

<file path=ppt/slides/_rels/slide107.xml.rels><?xml version="1.0" encoding="UTF-8" standalone="yes"?>
<Relationships xmlns="http://schemas.openxmlformats.org/package/2006/relationships"><Relationship Id="rId8" Type="http://schemas.openxmlformats.org/officeDocument/2006/relationships/notesSlide" Target="../notesSlides/notesSlide104.xml"/><Relationship Id="rId7" Type="http://schemas.openxmlformats.org/officeDocument/2006/relationships/slideLayout" Target="../slideLayouts/slideLayout13.xml"/><Relationship Id="rId6" Type="http://schemas.openxmlformats.org/officeDocument/2006/relationships/image" Target="../media/image190.png"/><Relationship Id="rId5" Type="http://schemas.openxmlformats.org/officeDocument/2006/relationships/image" Target="../media/image75.png"/><Relationship Id="rId4" Type="http://schemas.openxmlformats.org/officeDocument/2006/relationships/image" Target="../media/image189.png"/><Relationship Id="rId3" Type="http://schemas.openxmlformats.org/officeDocument/2006/relationships/image" Target="../media/image188.png"/><Relationship Id="rId2" Type="http://schemas.openxmlformats.org/officeDocument/2006/relationships/image" Target="../media/image187.png"/><Relationship Id="rId1" Type="http://schemas.openxmlformats.org/officeDocument/2006/relationships/image" Target="../media/image186.png"/></Relationships>
</file>

<file path=ppt/slides/_rels/slide108.xml.rels><?xml version="1.0" encoding="UTF-8" standalone="yes"?>
<Relationships xmlns="http://schemas.openxmlformats.org/package/2006/relationships"><Relationship Id="rId8" Type="http://schemas.openxmlformats.org/officeDocument/2006/relationships/notesSlide" Target="../notesSlides/notesSlide105.xml"/><Relationship Id="rId7" Type="http://schemas.openxmlformats.org/officeDocument/2006/relationships/slideLayout" Target="../slideLayouts/slideLayout13.xml"/><Relationship Id="rId6" Type="http://schemas.openxmlformats.org/officeDocument/2006/relationships/image" Target="../media/image193.png"/><Relationship Id="rId5" Type="http://schemas.openxmlformats.org/officeDocument/2006/relationships/image" Target="../media/image192.png"/><Relationship Id="rId4" Type="http://schemas.openxmlformats.org/officeDocument/2006/relationships/image" Target="../media/image188.png"/><Relationship Id="rId3" Type="http://schemas.openxmlformats.org/officeDocument/2006/relationships/image" Target="../media/image191.png"/><Relationship Id="rId2" Type="http://schemas.openxmlformats.org/officeDocument/2006/relationships/image" Target="../media/image187.png"/><Relationship Id="rId1" Type="http://schemas.openxmlformats.org/officeDocument/2006/relationships/image" Target="../media/image186.png"/></Relationships>
</file>

<file path=ppt/slides/_rels/slide109.xml.rels><?xml version="1.0" encoding="UTF-8" standalone="yes"?>
<Relationships xmlns="http://schemas.openxmlformats.org/package/2006/relationships"><Relationship Id="rId8" Type="http://schemas.openxmlformats.org/officeDocument/2006/relationships/notesSlide" Target="../notesSlides/notesSlide106.xml"/><Relationship Id="rId7" Type="http://schemas.openxmlformats.org/officeDocument/2006/relationships/slideLayout" Target="../slideLayouts/slideLayout13.xml"/><Relationship Id="rId6" Type="http://schemas.openxmlformats.org/officeDocument/2006/relationships/image" Target="../media/image193.png"/><Relationship Id="rId5" Type="http://schemas.openxmlformats.org/officeDocument/2006/relationships/image" Target="../media/image194.png"/><Relationship Id="rId4" Type="http://schemas.openxmlformats.org/officeDocument/2006/relationships/image" Target="../media/image188.png"/><Relationship Id="rId3" Type="http://schemas.openxmlformats.org/officeDocument/2006/relationships/image" Target="../media/image191.png"/><Relationship Id="rId2" Type="http://schemas.openxmlformats.org/officeDocument/2006/relationships/image" Target="../media/image187.png"/><Relationship Id="rId1" Type="http://schemas.openxmlformats.org/officeDocument/2006/relationships/image" Target="../media/image186.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3.xml"/><Relationship Id="rId4" Type="http://schemas.openxmlformats.org/officeDocument/2006/relationships/image" Target="../media/image24.png"/><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image" Target="../media/image8.png"/></Relationships>
</file>

<file path=ppt/slides/_rels/slide110.xml.rels><?xml version="1.0" encoding="UTF-8" standalone="yes"?>
<Relationships xmlns="http://schemas.openxmlformats.org/package/2006/relationships"><Relationship Id="rId8" Type="http://schemas.openxmlformats.org/officeDocument/2006/relationships/notesSlide" Target="../notesSlides/notesSlide107.xml"/><Relationship Id="rId7" Type="http://schemas.openxmlformats.org/officeDocument/2006/relationships/slideLayout" Target="../slideLayouts/slideLayout13.xml"/><Relationship Id="rId6" Type="http://schemas.openxmlformats.org/officeDocument/2006/relationships/image" Target="../media/image193.png"/><Relationship Id="rId5" Type="http://schemas.openxmlformats.org/officeDocument/2006/relationships/image" Target="../media/image195.png"/><Relationship Id="rId4" Type="http://schemas.openxmlformats.org/officeDocument/2006/relationships/image" Target="../media/image188.png"/><Relationship Id="rId3" Type="http://schemas.openxmlformats.org/officeDocument/2006/relationships/image" Target="../media/image191.png"/><Relationship Id="rId2" Type="http://schemas.openxmlformats.org/officeDocument/2006/relationships/image" Target="../media/image187.png"/><Relationship Id="rId1" Type="http://schemas.openxmlformats.org/officeDocument/2006/relationships/image" Target="../media/image186.png"/></Relationships>
</file>

<file path=ppt/slides/_rels/slide111.xml.rels><?xml version="1.0" encoding="UTF-8" standalone="yes"?>
<Relationships xmlns="http://schemas.openxmlformats.org/package/2006/relationships"><Relationship Id="rId6" Type="http://schemas.openxmlformats.org/officeDocument/2006/relationships/notesSlide" Target="../notesSlides/notesSlide108.xml"/><Relationship Id="rId5" Type="http://schemas.openxmlformats.org/officeDocument/2006/relationships/slideLayout" Target="../slideLayouts/slideLayout13.xml"/><Relationship Id="rId4" Type="http://schemas.openxmlformats.org/officeDocument/2006/relationships/image" Target="../media/image196.png"/><Relationship Id="rId3" Type="http://schemas.openxmlformats.org/officeDocument/2006/relationships/image" Target="../media/image190.png"/><Relationship Id="rId2" Type="http://schemas.openxmlformats.org/officeDocument/2006/relationships/image" Target="../media/image75.png"/><Relationship Id="rId1" Type="http://schemas.openxmlformats.org/officeDocument/2006/relationships/image" Target="../media/image189.png"/></Relationships>
</file>

<file path=ppt/slides/_rels/slide112.xml.rels><?xml version="1.0" encoding="UTF-8" standalone="yes"?>
<Relationships xmlns="http://schemas.openxmlformats.org/package/2006/relationships"><Relationship Id="rId5" Type="http://schemas.openxmlformats.org/officeDocument/2006/relationships/notesSlide" Target="../notesSlides/notesSlide109.xml"/><Relationship Id="rId4" Type="http://schemas.openxmlformats.org/officeDocument/2006/relationships/slideLayout" Target="../slideLayouts/slideLayout13.xml"/><Relationship Id="rId3" Type="http://schemas.openxmlformats.org/officeDocument/2006/relationships/image" Target="../media/image8.png"/><Relationship Id="rId2" Type="http://schemas.openxmlformats.org/officeDocument/2006/relationships/image" Target="../media/image198.png"/><Relationship Id="rId1" Type="http://schemas.openxmlformats.org/officeDocument/2006/relationships/image" Target="../media/image197.png"/></Relationships>
</file>

<file path=ppt/slides/_rels/slide113.xml.rels><?xml version="1.0" encoding="UTF-8" standalone="yes"?>
<Relationships xmlns="http://schemas.openxmlformats.org/package/2006/relationships"><Relationship Id="rId6" Type="http://schemas.openxmlformats.org/officeDocument/2006/relationships/notesSlide" Target="../notesSlides/notesSlide110.xml"/><Relationship Id="rId5" Type="http://schemas.openxmlformats.org/officeDocument/2006/relationships/slideLayout" Target="../slideLayouts/slideLayout13.xml"/><Relationship Id="rId4" Type="http://schemas.openxmlformats.org/officeDocument/2006/relationships/image" Target="../media/image199.png"/><Relationship Id="rId3" Type="http://schemas.openxmlformats.org/officeDocument/2006/relationships/image" Target="../media/image8.png"/><Relationship Id="rId2" Type="http://schemas.openxmlformats.org/officeDocument/2006/relationships/image" Target="../media/image198.png"/><Relationship Id="rId1" Type="http://schemas.openxmlformats.org/officeDocument/2006/relationships/image" Target="../media/image197.png"/></Relationships>
</file>

<file path=ppt/slides/_rels/slide114.xml.rels><?xml version="1.0" encoding="UTF-8" standalone="yes"?>
<Relationships xmlns="http://schemas.openxmlformats.org/package/2006/relationships"><Relationship Id="rId7" Type="http://schemas.openxmlformats.org/officeDocument/2006/relationships/notesSlide" Target="../notesSlides/notesSlide111.xml"/><Relationship Id="rId6" Type="http://schemas.openxmlformats.org/officeDocument/2006/relationships/slideLayout" Target="../slideLayouts/slideLayout13.xml"/><Relationship Id="rId5" Type="http://schemas.openxmlformats.org/officeDocument/2006/relationships/image" Target="../media/image200.png"/><Relationship Id="rId4" Type="http://schemas.openxmlformats.org/officeDocument/2006/relationships/image" Target="../media/image199.png"/><Relationship Id="rId3" Type="http://schemas.openxmlformats.org/officeDocument/2006/relationships/image" Target="../media/image8.png"/><Relationship Id="rId2" Type="http://schemas.openxmlformats.org/officeDocument/2006/relationships/image" Target="../media/image198.png"/><Relationship Id="rId1" Type="http://schemas.openxmlformats.org/officeDocument/2006/relationships/image" Target="../media/image197.png"/></Relationships>
</file>

<file path=ppt/slides/_rels/slide115.xml.rels><?xml version="1.0" encoding="UTF-8" standalone="yes"?>
<Relationships xmlns="http://schemas.openxmlformats.org/package/2006/relationships"><Relationship Id="rId8" Type="http://schemas.openxmlformats.org/officeDocument/2006/relationships/notesSlide" Target="../notesSlides/notesSlide112.xml"/><Relationship Id="rId7" Type="http://schemas.openxmlformats.org/officeDocument/2006/relationships/slideLayout" Target="../slideLayouts/slideLayout13.xml"/><Relationship Id="rId6" Type="http://schemas.openxmlformats.org/officeDocument/2006/relationships/image" Target="../media/image201.png"/><Relationship Id="rId5" Type="http://schemas.openxmlformats.org/officeDocument/2006/relationships/image" Target="../media/image200.png"/><Relationship Id="rId4" Type="http://schemas.openxmlformats.org/officeDocument/2006/relationships/image" Target="../media/image199.png"/><Relationship Id="rId3" Type="http://schemas.openxmlformats.org/officeDocument/2006/relationships/image" Target="../media/image8.png"/><Relationship Id="rId2" Type="http://schemas.openxmlformats.org/officeDocument/2006/relationships/image" Target="../media/image198.png"/><Relationship Id="rId1" Type="http://schemas.openxmlformats.org/officeDocument/2006/relationships/image" Target="../media/image197.png"/></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13.xml"/><Relationship Id="rId1" Type="http://schemas.openxmlformats.org/officeDocument/2006/relationships/image" Target="../media/image202.png"/></Relationships>
</file>

<file path=ppt/slides/_rels/slide117.xml.rels><?xml version="1.0" encoding="UTF-8" standalone="yes"?>
<Relationships xmlns="http://schemas.openxmlformats.org/package/2006/relationships"><Relationship Id="rId4" Type="http://schemas.openxmlformats.org/officeDocument/2006/relationships/notesSlide" Target="../notesSlides/notesSlide114.xml"/><Relationship Id="rId3" Type="http://schemas.openxmlformats.org/officeDocument/2006/relationships/slideLayout" Target="../slideLayouts/slideLayout13.xml"/><Relationship Id="rId2" Type="http://schemas.openxmlformats.org/officeDocument/2006/relationships/image" Target="../media/image203.png"/><Relationship Id="rId1" Type="http://schemas.openxmlformats.org/officeDocument/2006/relationships/image" Target="../media/image202.png"/></Relationships>
</file>

<file path=ppt/slides/_rels/slide118.xml.rels><?xml version="1.0" encoding="UTF-8" standalone="yes"?>
<Relationships xmlns="http://schemas.openxmlformats.org/package/2006/relationships"><Relationship Id="rId5" Type="http://schemas.openxmlformats.org/officeDocument/2006/relationships/notesSlide" Target="../notesSlides/notesSlide115.xml"/><Relationship Id="rId4" Type="http://schemas.openxmlformats.org/officeDocument/2006/relationships/slideLayout" Target="../slideLayouts/slideLayout13.xml"/><Relationship Id="rId3" Type="http://schemas.openxmlformats.org/officeDocument/2006/relationships/image" Target="../media/image204.png"/><Relationship Id="rId2" Type="http://schemas.openxmlformats.org/officeDocument/2006/relationships/image" Target="../media/image203.png"/><Relationship Id="rId1" Type="http://schemas.openxmlformats.org/officeDocument/2006/relationships/image" Target="../media/image202.png"/></Relationships>
</file>

<file path=ppt/slides/_rels/slide119.xml.rels><?xml version="1.0" encoding="UTF-8" standalone="yes"?>
<Relationships xmlns="http://schemas.openxmlformats.org/package/2006/relationships"><Relationship Id="rId7" Type="http://schemas.openxmlformats.org/officeDocument/2006/relationships/notesSlide" Target="../notesSlides/notesSlide116.xml"/><Relationship Id="rId6" Type="http://schemas.openxmlformats.org/officeDocument/2006/relationships/slideLayout" Target="../slideLayouts/slideLayout13.xml"/><Relationship Id="rId5" Type="http://schemas.openxmlformats.org/officeDocument/2006/relationships/image" Target="../media/image206.png"/><Relationship Id="rId4" Type="http://schemas.openxmlformats.org/officeDocument/2006/relationships/image" Target="../media/image205.png"/><Relationship Id="rId3" Type="http://schemas.openxmlformats.org/officeDocument/2006/relationships/image" Target="../media/image204.png"/><Relationship Id="rId2" Type="http://schemas.openxmlformats.org/officeDocument/2006/relationships/image" Target="../media/image203.png"/><Relationship Id="rId1" Type="http://schemas.openxmlformats.org/officeDocument/2006/relationships/image" Target="../media/image202.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25.png"/><Relationship Id="rId1" Type="http://schemas.openxmlformats.org/officeDocument/2006/relationships/image" Target="../media/image24.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15.xml.rels><?xml version="1.0" encoding="UTF-8" standalone="yes"?>
<Relationships xmlns="http://schemas.openxmlformats.org/package/2006/relationships"><Relationship Id="rId9" Type="http://schemas.openxmlformats.org/officeDocument/2006/relationships/image" Target="../media/image36.png"/><Relationship Id="rId8" Type="http://schemas.openxmlformats.org/officeDocument/2006/relationships/image" Target="../media/image35.png"/><Relationship Id="rId7" Type="http://schemas.openxmlformats.org/officeDocument/2006/relationships/image" Target="../media/image34.png"/><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3" Type="http://schemas.openxmlformats.org/officeDocument/2006/relationships/notesSlide" Target="../notesSlides/notesSlide14.xml"/><Relationship Id="rId12" Type="http://schemas.openxmlformats.org/officeDocument/2006/relationships/slideLayout" Target="../slideLayouts/slideLayout13.xml"/><Relationship Id="rId11" Type="http://schemas.openxmlformats.org/officeDocument/2006/relationships/image" Target="../media/image38.png"/><Relationship Id="rId10" Type="http://schemas.openxmlformats.org/officeDocument/2006/relationships/image" Target="../media/image37.png"/><Relationship Id="rId1" Type="http://schemas.openxmlformats.org/officeDocument/2006/relationships/image" Target="../media/image28.png"/></Relationships>
</file>

<file path=ppt/slides/_rels/slide16.xml.rels><?xml version="1.0" encoding="UTF-8" standalone="yes"?>
<Relationships xmlns="http://schemas.openxmlformats.org/package/2006/relationships"><Relationship Id="rId9" Type="http://schemas.openxmlformats.org/officeDocument/2006/relationships/image" Target="../media/image43.png"/><Relationship Id="rId8" Type="http://schemas.openxmlformats.org/officeDocument/2006/relationships/image" Target="../media/image42.png"/><Relationship Id="rId7" Type="http://schemas.openxmlformats.org/officeDocument/2006/relationships/image" Target="../media/image41.png"/><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2" Type="http://schemas.openxmlformats.org/officeDocument/2006/relationships/notesSlide" Target="../notesSlides/notesSlide15.xml"/><Relationship Id="rId11" Type="http://schemas.openxmlformats.org/officeDocument/2006/relationships/slideLayout" Target="../slideLayouts/slideLayout13.xml"/><Relationship Id="rId10" Type="http://schemas.openxmlformats.org/officeDocument/2006/relationships/image" Target="../media/image44.png"/><Relationship Id="rId1" Type="http://schemas.openxmlformats.org/officeDocument/2006/relationships/image" Target="../media/image28.png"/></Relationships>
</file>

<file path=ppt/slides/_rels/slide17.xml.rels><?xml version="1.0" encoding="UTF-8" standalone="yes"?>
<Relationships xmlns="http://schemas.openxmlformats.org/package/2006/relationships"><Relationship Id="rId9" Type="http://schemas.openxmlformats.org/officeDocument/2006/relationships/image" Target="../media/image50.png"/><Relationship Id="rId8" Type="http://schemas.openxmlformats.org/officeDocument/2006/relationships/image" Target="../media/image49.png"/><Relationship Id="rId7" Type="http://schemas.openxmlformats.org/officeDocument/2006/relationships/image" Target="../media/image48.png"/><Relationship Id="rId6" Type="http://schemas.openxmlformats.org/officeDocument/2006/relationships/image" Target="../media/image33.png"/><Relationship Id="rId5" Type="http://schemas.openxmlformats.org/officeDocument/2006/relationships/image" Target="../media/image47.png"/><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46.png"/><Relationship Id="rId11" Type="http://schemas.openxmlformats.org/officeDocument/2006/relationships/notesSlide" Target="../notesSlides/notesSlide16.xml"/><Relationship Id="rId10" Type="http://schemas.openxmlformats.org/officeDocument/2006/relationships/slideLayout" Target="../slideLayouts/slideLayout13.xml"/><Relationship Id="rId1" Type="http://schemas.openxmlformats.org/officeDocument/2006/relationships/image" Target="../media/image45.png"/></Relationships>
</file>

<file path=ppt/slides/_rels/slide18.xml.rels><?xml version="1.0" encoding="UTF-8" standalone="yes"?>
<Relationships xmlns="http://schemas.openxmlformats.org/package/2006/relationships"><Relationship Id="rId9" Type="http://schemas.openxmlformats.org/officeDocument/2006/relationships/image" Target="../media/image49.png"/><Relationship Id="rId8" Type="http://schemas.openxmlformats.org/officeDocument/2006/relationships/image" Target="../media/image48.png"/><Relationship Id="rId7" Type="http://schemas.openxmlformats.org/officeDocument/2006/relationships/image" Target="../media/image33.png"/><Relationship Id="rId6" Type="http://schemas.openxmlformats.org/officeDocument/2006/relationships/image" Target="../media/image47.png"/><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46.png"/><Relationship Id="rId2" Type="http://schemas.openxmlformats.org/officeDocument/2006/relationships/image" Target="../media/image52.png"/><Relationship Id="rId12" Type="http://schemas.openxmlformats.org/officeDocument/2006/relationships/notesSlide" Target="../notesSlides/notesSlide17.xml"/><Relationship Id="rId11" Type="http://schemas.openxmlformats.org/officeDocument/2006/relationships/slideLayout" Target="../slideLayouts/slideLayout13.xml"/><Relationship Id="rId10" Type="http://schemas.openxmlformats.org/officeDocument/2006/relationships/image" Target="../media/image50.png"/><Relationship Id="rId1" Type="http://schemas.openxmlformats.org/officeDocument/2006/relationships/image" Target="../media/image45.png"/></Relationships>
</file>

<file path=ppt/slides/_rels/slide19.xml.rels><?xml version="1.0" encoding="UTF-8" standalone="yes"?>
<Relationships xmlns="http://schemas.openxmlformats.org/package/2006/relationships"><Relationship Id="rId9" Type="http://schemas.openxmlformats.org/officeDocument/2006/relationships/image" Target="../media/image48.png"/><Relationship Id="rId8" Type="http://schemas.openxmlformats.org/officeDocument/2006/relationships/image" Target="../media/image33.png"/><Relationship Id="rId7" Type="http://schemas.openxmlformats.org/officeDocument/2006/relationships/image" Target="../media/image47.png"/><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46.png"/><Relationship Id="rId3" Type="http://schemas.openxmlformats.org/officeDocument/2006/relationships/image" Target="../media/image53.png"/><Relationship Id="rId2" Type="http://schemas.openxmlformats.org/officeDocument/2006/relationships/image" Target="../media/image52.png"/><Relationship Id="rId13" Type="http://schemas.openxmlformats.org/officeDocument/2006/relationships/notesSlide" Target="../notesSlides/notesSlide18.xml"/><Relationship Id="rId12" Type="http://schemas.openxmlformats.org/officeDocument/2006/relationships/slideLayout" Target="../slideLayouts/slideLayout13.xml"/><Relationship Id="rId11" Type="http://schemas.openxmlformats.org/officeDocument/2006/relationships/image" Target="../media/image50.png"/><Relationship Id="rId10" Type="http://schemas.openxmlformats.org/officeDocument/2006/relationships/image" Target="../media/image49.png"/><Relationship Id="rId1" Type="http://schemas.openxmlformats.org/officeDocument/2006/relationships/image" Target="../media/image45.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9" Type="http://schemas.openxmlformats.org/officeDocument/2006/relationships/image" Target="../media/image48.png"/><Relationship Id="rId8" Type="http://schemas.openxmlformats.org/officeDocument/2006/relationships/image" Target="../media/image33.png"/><Relationship Id="rId7" Type="http://schemas.openxmlformats.org/officeDocument/2006/relationships/image" Target="../media/image47.png"/><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46.png"/><Relationship Id="rId3" Type="http://schemas.openxmlformats.org/officeDocument/2006/relationships/image" Target="../media/image53.png"/><Relationship Id="rId2" Type="http://schemas.openxmlformats.org/officeDocument/2006/relationships/image" Target="../media/image52.png"/><Relationship Id="rId14" Type="http://schemas.openxmlformats.org/officeDocument/2006/relationships/notesSlide" Target="../notesSlides/notesSlide19.xml"/><Relationship Id="rId13" Type="http://schemas.openxmlformats.org/officeDocument/2006/relationships/slideLayout" Target="../slideLayouts/slideLayout13.xml"/><Relationship Id="rId12" Type="http://schemas.openxmlformats.org/officeDocument/2006/relationships/image" Target="../media/image54.png"/><Relationship Id="rId11" Type="http://schemas.openxmlformats.org/officeDocument/2006/relationships/image" Target="../media/image50.png"/><Relationship Id="rId10" Type="http://schemas.openxmlformats.org/officeDocument/2006/relationships/image" Target="../media/image49.png"/><Relationship Id="rId1" Type="http://schemas.openxmlformats.org/officeDocument/2006/relationships/image" Target="../media/image45.png"/></Relationships>
</file>

<file path=ppt/slides/_rels/slide21.xml.rels><?xml version="1.0" encoding="UTF-8" standalone="yes"?>
<Relationships xmlns="http://schemas.openxmlformats.org/package/2006/relationships"><Relationship Id="rId9" Type="http://schemas.openxmlformats.org/officeDocument/2006/relationships/image" Target="../media/image50.png"/><Relationship Id="rId8" Type="http://schemas.openxmlformats.org/officeDocument/2006/relationships/image" Target="../media/image49.png"/><Relationship Id="rId7" Type="http://schemas.openxmlformats.org/officeDocument/2006/relationships/image" Target="../media/image48.png"/><Relationship Id="rId6" Type="http://schemas.openxmlformats.org/officeDocument/2006/relationships/image" Target="../media/image33.png"/><Relationship Id="rId5" Type="http://schemas.openxmlformats.org/officeDocument/2006/relationships/image" Target="../media/image47.png"/><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55.png"/><Relationship Id="rId14" Type="http://schemas.openxmlformats.org/officeDocument/2006/relationships/notesSlide" Target="../notesSlides/notesSlide20.xml"/><Relationship Id="rId13" Type="http://schemas.openxmlformats.org/officeDocument/2006/relationships/slideLayout" Target="../slideLayouts/slideLayout13.xml"/><Relationship Id="rId12" Type="http://schemas.openxmlformats.org/officeDocument/2006/relationships/image" Target="../media/image58.png"/><Relationship Id="rId11" Type="http://schemas.openxmlformats.org/officeDocument/2006/relationships/image" Target="../media/image57.png"/><Relationship Id="rId10" Type="http://schemas.openxmlformats.org/officeDocument/2006/relationships/image" Target="../media/image56.png"/><Relationship Id="rId1" Type="http://schemas.openxmlformats.org/officeDocument/2006/relationships/image" Target="../media/image46.png"/></Relationships>
</file>

<file path=ppt/slides/_rels/slide22.xml.rels><?xml version="1.0" encoding="UTF-8" standalone="yes"?>
<Relationships xmlns="http://schemas.openxmlformats.org/package/2006/relationships"><Relationship Id="rId9" Type="http://schemas.openxmlformats.org/officeDocument/2006/relationships/image" Target="../media/image50.png"/><Relationship Id="rId8" Type="http://schemas.openxmlformats.org/officeDocument/2006/relationships/image" Target="../media/image49.png"/><Relationship Id="rId7" Type="http://schemas.openxmlformats.org/officeDocument/2006/relationships/image" Target="../media/image48.png"/><Relationship Id="rId6" Type="http://schemas.openxmlformats.org/officeDocument/2006/relationships/image" Target="../media/image33.png"/><Relationship Id="rId5" Type="http://schemas.openxmlformats.org/officeDocument/2006/relationships/image" Target="../media/image47.png"/><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55.png"/><Relationship Id="rId16" Type="http://schemas.openxmlformats.org/officeDocument/2006/relationships/notesSlide" Target="../notesSlides/notesSlide21.xml"/><Relationship Id="rId15" Type="http://schemas.openxmlformats.org/officeDocument/2006/relationships/slideLayout" Target="../slideLayouts/slideLayout13.xml"/><Relationship Id="rId14" Type="http://schemas.openxmlformats.org/officeDocument/2006/relationships/image" Target="../media/image60.png"/><Relationship Id="rId13" Type="http://schemas.openxmlformats.org/officeDocument/2006/relationships/image" Target="../media/image58.png"/><Relationship Id="rId12" Type="http://schemas.openxmlformats.org/officeDocument/2006/relationships/image" Target="../media/image57.png"/><Relationship Id="rId11" Type="http://schemas.openxmlformats.org/officeDocument/2006/relationships/image" Target="../media/image59.png"/><Relationship Id="rId10" Type="http://schemas.openxmlformats.org/officeDocument/2006/relationships/image" Target="../media/image56.png"/><Relationship Id="rId1" Type="http://schemas.openxmlformats.org/officeDocument/2006/relationships/image" Target="../media/image46.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3.xml"/><Relationship Id="rId2" Type="http://schemas.openxmlformats.org/officeDocument/2006/relationships/image" Target="../media/image62.png"/><Relationship Id="rId1" Type="http://schemas.openxmlformats.org/officeDocument/2006/relationships/image" Target="../media/image61.png"/></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13.xml"/><Relationship Id="rId4" Type="http://schemas.openxmlformats.org/officeDocument/2006/relationships/image" Target="../media/image62.png"/><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61.png"/></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24.xml"/><Relationship Id="rId7" Type="http://schemas.openxmlformats.org/officeDocument/2006/relationships/slideLayout" Target="../slideLayouts/slideLayout13.xml"/><Relationship Id="rId6" Type="http://schemas.openxmlformats.org/officeDocument/2006/relationships/image" Target="../media/image62.png"/><Relationship Id="rId5" Type="http://schemas.openxmlformats.org/officeDocument/2006/relationships/image" Target="../media/image64.png"/><Relationship Id="rId4" Type="http://schemas.openxmlformats.org/officeDocument/2006/relationships/image" Target="../media/image66.png"/><Relationship Id="rId3" Type="http://schemas.openxmlformats.org/officeDocument/2006/relationships/image" Target="../media/image65.png"/><Relationship Id="rId2" Type="http://schemas.openxmlformats.org/officeDocument/2006/relationships/image" Target="../media/image63.png"/><Relationship Id="rId1" Type="http://schemas.openxmlformats.org/officeDocument/2006/relationships/image" Target="../media/image61.png"/></Relationships>
</file>

<file path=ppt/slides/_rels/slide26.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62.png"/><Relationship Id="rId7" Type="http://schemas.openxmlformats.org/officeDocument/2006/relationships/image" Target="../media/image68.png"/><Relationship Id="rId6" Type="http://schemas.openxmlformats.org/officeDocument/2006/relationships/image" Target="../media/image64.png"/><Relationship Id="rId5" Type="http://schemas.openxmlformats.org/officeDocument/2006/relationships/image" Target="../media/image66.png"/><Relationship Id="rId4" Type="http://schemas.openxmlformats.org/officeDocument/2006/relationships/image" Target="../media/image65.png"/><Relationship Id="rId3" Type="http://schemas.openxmlformats.org/officeDocument/2006/relationships/image" Target="../media/image63.png"/><Relationship Id="rId2" Type="http://schemas.openxmlformats.org/officeDocument/2006/relationships/image" Target="../media/image67.png"/><Relationship Id="rId10" Type="http://schemas.openxmlformats.org/officeDocument/2006/relationships/notesSlide" Target="../notesSlides/notesSlide25.xml"/><Relationship Id="rId1" Type="http://schemas.openxmlformats.org/officeDocument/2006/relationships/image" Target="../media/image61.png"/></Relationships>
</file>

<file path=ppt/slides/_rels/slide27.xml.rels><?xml version="1.0" encoding="UTF-8" standalone="yes"?>
<Relationships xmlns="http://schemas.openxmlformats.org/package/2006/relationships"><Relationship Id="rId9" Type="http://schemas.openxmlformats.org/officeDocument/2006/relationships/image" Target="../media/image62.png"/><Relationship Id="rId8" Type="http://schemas.openxmlformats.org/officeDocument/2006/relationships/image" Target="../media/image69.png"/><Relationship Id="rId7" Type="http://schemas.openxmlformats.org/officeDocument/2006/relationships/image" Target="../media/image68.png"/><Relationship Id="rId6" Type="http://schemas.openxmlformats.org/officeDocument/2006/relationships/image" Target="../media/image64.png"/><Relationship Id="rId5" Type="http://schemas.openxmlformats.org/officeDocument/2006/relationships/image" Target="../media/image66.png"/><Relationship Id="rId4" Type="http://schemas.openxmlformats.org/officeDocument/2006/relationships/image" Target="../media/image65.png"/><Relationship Id="rId3" Type="http://schemas.openxmlformats.org/officeDocument/2006/relationships/image" Target="../media/image63.png"/><Relationship Id="rId2" Type="http://schemas.openxmlformats.org/officeDocument/2006/relationships/image" Target="../media/image67.png"/><Relationship Id="rId12" Type="http://schemas.openxmlformats.org/officeDocument/2006/relationships/notesSlide" Target="../notesSlides/notesSlide26.xml"/><Relationship Id="rId11" Type="http://schemas.openxmlformats.org/officeDocument/2006/relationships/slideLayout" Target="../slideLayouts/slideLayout13.xml"/><Relationship Id="rId10" Type="http://schemas.openxmlformats.org/officeDocument/2006/relationships/image" Target="../media/image70.png"/><Relationship Id="rId1" Type="http://schemas.openxmlformats.org/officeDocument/2006/relationships/image" Target="../media/image61.png"/></Relationships>
</file>

<file path=ppt/slides/_rels/slide28.xml.rels><?xml version="1.0" encoding="UTF-8" standalone="yes"?>
<Relationships xmlns="http://schemas.openxmlformats.org/package/2006/relationships"><Relationship Id="rId9" Type="http://schemas.openxmlformats.org/officeDocument/2006/relationships/image" Target="../media/image62.png"/><Relationship Id="rId8" Type="http://schemas.openxmlformats.org/officeDocument/2006/relationships/image" Target="../media/image69.png"/><Relationship Id="rId7" Type="http://schemas.openxmlformats.org/officeDocument/2006/relationships/image" Target="../media/image68.png"/><Relationship Id="rId6" Type="http://schemas.openxmlformats.org/officeDocument/2006/relationships/image" Target="../media/image64.png"/><Relationship Id="rId5" Type="http://schemas.openxmlformats.org/officeDocument/2006/relationships/image" Target="../media/image66.png"/><Relationship Id="rId4" Type="http://schemas.openxmlformats.org/officeDocument/2006/relationships/image" Target="../media/image65.png"/><Relationship Id="rId3" Type="http://schemas.openxmlformats.org/officeDocument/2006/relationships/image" Target="../media/image63.png"/><Relationship Id="rId2" Type="http://schemas.openxmlformats.org/officeDocument/2006/relationships/image" Target="../media/image67.png"/><Relationship Id="rId12" Type="http://schemas.openxmlformats.org/officeDocument/2006/relationships/notesSlide" Target="../notesSlides/notesSlide27.xml"/><Relationship Id="rId11" Type="http://schemas.openxmlformats.org/officeDocument/2006/relationships/slideLayout" Target="../slideLayouts/slideLayout13.xml"/><Relationship Id="rId10" Type="http://schemas.openxmlformats.org/officeDocument/2006/relationships/image" Target="../media/image70.png"/><Relationship Id="rId1" Type="http://schemas.openxmlformats.org/officeDocument/2006/relationships/image" Target="../media/image61.png"/></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28.xml"/><Relationship Id="rId7" Type="http://schemas.openxmlformats.org/officeDocument/2006/relationships/slideLayout" Target="../slideLayouts/slideLayout13.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 Id="rId3" Type="http://schemas.openxmlformats.org/officeDocument/2006/relationships/image" Target="../media/image72.png"/><Relationship Id="rId2" Type="http://schemas.openxmlformats.org/officeDocument/2006/relationships/image" Target="../media/image55.png"/><Relationship Id="rId1" Type="http://schemas.openxmlformats.org/officeDocument/2006/relationships/image" Target="../media/image7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3.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13.xml"/><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image" Target="../media/image5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image" Target="../media/image76.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13.xml"/><Relationship Id="rId3" Type="http://schemas.openxmlformats.org/officeDocument/2006/relationships/image" Target="../media/image78.png"/><Relationship Id="rId2" Type="http://schemas.openxmlformats.org/officeDocument/2006/relationships/image" Target="../media/image71.png"/><Relationship Id="rId1" Type="http://schemas.openxmlformats.org/officeDocument/2006/relationships/image" Target="../media/image76.png"/></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13.xml"/><Relationship Id="rId4" Type="http://schemas.openxmlformats.org/officeDocument/2006/relationships/image" Target="../media/image79.png"/><Relationship Id="rId3" Type="http://schemas.openxmlformats.org/officeDocument/2006/relationships/image" Target="../media/image78.png"/><Relationship Id="rId2" Type="http://schemas.openxmlformats.org/officeDocument/2006/relationships/image" Target="../media/image71.png"/><Relationship Id="rId1" Type="http://schemas.openxmlformats.org/officeDocument/2006/relationships/image" Target="../media/image76.png"/></Relationships>
</file>

<file path=ppt/slides/_rels/slide34.xml.rels><?xml version="1.0" encoding="UTF-8" standalone="yes"?>
<Relationships xmlns="http://schemas.openxmlformats.org/package/2006/relationships"><Relationship Id="rId7" Type="http://schemas.openxmlformats.org/officeDocument/2006/relationships/notesSlide" Target="../notesSlides/notesSlide33.xml"/><Relationship Id="rId6" Type="http://schemas.openxmlformats.org/officeDocument/2006/relationships/slideLayout" Target="../slideLayouts/slideLayout13.xml"/><Relationship Id="rId5" Type="http://schemas.openxmlformats.org/officeDocument/2006/relationships/image" Target="../media/image80.png"/><Relationship Id="rId4" Type="http://schemas.openxmlformats.org/officeDocument/2006/relationships/image" Target="../media/image79.png"/><Relationship Id="rId3" Type="http://schemas.openxmlformats.org/officeDocument/2006/relationships/image" Target="../media/image78.png"/><Relationship Id="rId2" Type="http://schemas.openxmlformats.org/officeDocument/2006/relationships/image" Target="../media/image71.png"/><Relationship Id="rId1" Type="http://schemas.openxmlformats.org/officeDocument/2006/relationships/image" Target="../media/image7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image" Target="../media/image8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image" Target="../media/image81.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13.xml"/><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image" Target="../media/image82.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13.xml"/><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image" Target="../media/image82.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13.xml"/><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image" Target="../media/image82.png"/></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13.xml"/><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image" Target="../media/image82.png"/></Relationships>
</file>

<file path=ppt/slides/_rels/slide42.xml.rels><?xml version="1.0" encoding="UTF-8" standalone="yes"?>
<Relationships xmlns="http://schemas.openxmlformats.org/package/2006/relationships"><Relationship Id="rId7" Type="http://schemas.openxmlformats.org/officeDocument/2006/relationships/notesSlide" Target="../notesSlides/notesSlide41.xml"/><Relationship Id="rId6" Type="http://schemas.openxmlformats.org/officeDocument/2006/relationships/slideLayout" Target="../slideLayouts/slideLayout13.xml"/><Relationship Id="rId5" Type="http://schemas.openxmlformats.org/officeDocument/2006/relationships/image" Target="../media/image88.png"/><Relationship Id="rId4" Type="http://schemas.openxmlformats.org/officeDocument/2006/relationships/image" Target="../media/image87.png"/><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image" Target="../media/image82.png"/></Relationships>
</file>

<file path=ppt/slides/_rels/slide43.xml.rels><?xml version="1.0" encoding="UTF-8" standalone="yes"?>
<Relationships xmlns="http://schemas.openxmlformats.org/package/2006/relationships"><Relationship Id="rId8" Type="http://schemas.openxmlformats.org/officeDocument/2006/relationships/notesSlide" Target="../notesSlides/notesSlide42.xml"/><Relationship Id="rId7" Type="http://schemas.openxmlformats.org/officeDocument/2006/relationships/slideLayout" Target="../slideLayouts/slideLayout13.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 Id="rId3" Type="http://schemas.openxmlformats.org/officeDocument/2006/relationships/image" Target="../media/image85.png"/><Relationship Id="rId2" Type="http://schemas.openxmlformats.org/officeDocument/2006/relationships/image" Target="../media/image89.png"/><Relationship Id="rId1" Type="http://schemas.openxmlformats.org/officeDocument/2006/relationships/image" Target="../media/image82.png"/></Relationships>
</file>

<file path=ppt/slides/_rels/slide44.xml.rels><?xml version="1.0" encoding="UTF-8" standalone="yes"?>
<Relationships xmlns="http://schemas.openxmlformats.org/package/2006/relationships"><Relationship Id="rId9" Type="http://schemas.openxmlformats.org/officeDocument/2006/relationships/notesSlide" Target="../notesSlides/notesSlide43.xml"/><Relationship Id="rId8" Type="http://schemas.openxmlformats.org/officeDocument/2006/relationships/slideLayout" Target="../slideLayouts/slideLayout13.xml"/><Relationship Id="rId7" Type="http://schemas.openxmlformats.org/officeDocument/2006/relationships/image" Target="../media/image88.png"/><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image" Target="../media/image82.png"/></Relationships>
</file>

<file path=ppt/slides/_rels/slide45.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88.png"/><Relationship Id="rId7" Type="http://schemas.openxmlformats.org/officeDocument/2006/relationships/image" Target="../media/image91.png"/><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 Id="rId3" Type="http://schemas.openxmlformats.org/officeDocument/2006/relationships/image" Target="../media/image90.png"/><Relationship Id="rId2" Type="http://schemas.openxmlformats.org/officeDocument/2006/relationships/image" Target="../media/image89.png"/><Relationship Id="rId10" Type="http://schemas.openxmlformats.org/officeDocument/2006/relationships/notesSlide" Target="../notesSlides/notesSlide44.xml"/><Relationship Id="rId1" Type="http://schemas.openxmlformats.org/officeDocument/2006/relationships/image" Target="../media/image82.png"/></Relationships>
</file>

<file path=ppt/slides/_rels/slide46.xml.rels><?xml version="1.0" encoding="UTF-8" standalone="yes"?>
<Relationships xmlns="http://schemas.openxmlformats.org/package/2006/relationships"><Relationship Id="rId9" Type="http://schemas.openxmlformats.org/officeDocument/2006/relationships/image" Target="../media/image88.png"/><Relationship Id="rId8" Type="http://schemas.openxmlformats.org/officeDocument/2006/relationships/image" Target="../media/image92.png"/><Relationship Id="rId7" Type="http://schemas.openxmlformats.org/officeDocument/2006/relationships/image" Target="../media/image91.png"/><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 Id="rId3" Type="http://schemas.openxmlformats.org/officeDocument/2006/relationships/image" Target="../media/image90.png"/><Relationship Id="rId2" Type="http://schemas.openxmlformats.org/officeDocument/2006/relationships/image" Target="../media/image89.png"/><Relationship Id="rId11" Type="http://schemas.openxmlformats.org/officeDocument/2006/relationships/notesSlide" Target="../notesSlides/notesSlide45.xml"/><Relationship Id="rId10" Type="http://schemas.openxmlformats.org/officeDocument/2006/relationships/slideLayout" Target="../slideLayouts/slideLayout13.xml"/><Relationship Id="rId1" Type="http://schemas.openxmlformats.org/officeDocument/2006/relationships/image" Target="../media/image8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6" Type="http://schemas.openxmlformats.org/officeDocument/2006/relationships/notesSlide" Target="../notesSlides/notesSlide46.xml"/><Relationship Id="rId5" Type="http://schemas.openxmlformats.org/officeDocument/2006/relationships/slideLayout" Target="../slideLayouts/slideLayout13.xml"/><Relationship Id="rId4" Type="http://schemas.openxmlformats.org/officeDocument/2006/relationships/image" Target="../media/image95.png"/><Relationship Id="rId3" Type="http://schemas.openxmlformats.org/officeDocument/2006/relationships/image" Target="../media/image94.png"/><Relationship Id="rId2" Type="http://schemas.openxmlformats.org/officeDocument/2006/relationships/image" Target="../media/image87.png"/><Relationship Id="rId1" Type="http://schemas.openxmlformats.org/officeDocument/2006/relationships/image" Target="../media/image93.png"/></Relationships>
</file>

<file path=ppt/slides/_rels/slide49.xml.rels><?xml version="1.0" encoding="UTF-8" standalone="yes"?>
<Relationships xmlns="http://schemas.openxmlformats.org/package/2006/relationships"><Relationship Id="rId8" Type="http://schemas.openxmlformats.org/officeDocument/2006/relationships/notesSlide" Target="../notesSlides/notesSlide47.xml"/><Relationship Id="rId7" Type="http://schemas.openxmlformats.org/officeDocument/2006/relationships/slideLayout" Target="../slideLayouts/slideLayout13.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 Id="rId3" Type="http://schemas.openxmlformats.org/officeDocument/2006/relationships/image" Target="../media/image94.png"/><Relationship Id="rId2" Type="http://schemas.openxmlformats.org/officeDocument/2006/relationships/image" Target="../media/image87.png"/><Relationship Id="rId1" Type="http://schemas.openxmlformats.org/officeDocument/2006/relationships/image" Target="../media/image93.pn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13.xml"/><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50.xml.rels><?xml version="1.0" encoding="UTF-8" standalone="yes"?>
<Relationships xmlns="http://schemas.openxmlformats.org/package/2006/relationships"><Relationship Id="rId8" Type="http://schemas.openxmlformats.org/officeDocument/2006/relationships/notesSlide" Target="../notesSlides/notesSlide48.xml"/><Relationship Id="rId7" Type="http://schemas.openxmlformats.org/officeDocument/2006/relationships/slideLayout" Target="../slideLayouts/slideLayout13.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 Id="rId3" Type="http://schemas.openxmlformats.org/officeDocument/2006/relationships/image" Target="../media/image94.png"/><Relationship Id="rId2" Type="http://schemas.openxmlformats.org/officeDocument/2006/relationships/image" Target="../media/image87.png"/><Relationship Id="rId1" Type="http://schemas.openxmlformats.org/officeDocument/2006/relationships/image" Target="../media/image93.png"/></Relationships>
</file>

<file path=ppt/slides/_rels/slide51.xml.rels><?xml version="1.0" encoding="UTF-8" standalone="yes"?>
<Relationships xmlns="http://schemas.openxmlformats.org/package/2006/relationships"><Relationship Id="rId8" Type="http://schemas.openxmlformats.org/officeDocument/2006/relationships/notesSlide" Target="../notesSlides/notesSlide49.xml"/><Relationship Id="rId7" Type="http://schemas.openxmlformats.org/officeDocument/2006/relationships/slideLayout" Target="../slideLayouts/slideLayout13.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 Id="rId3" Type="http://schemas.openxmlformats.org/officeDocument/2006/relationships/image" Target="../media/image94.png"/><Relationship Id="rId2" Type="http://schemas.openxmlformats.org/officeDocument/2006/relationships/image" Target="../media/image87.png"/><Relationship Id="rId1" Type="http://schemas.openxmlformats.org/officeDocument/2006/relationships/image" Target="../media/image93.png"/></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13.xml"/><Relationship Id="rId2" Type="http://schemas.openxmlformats.org/officeDocument/2006/relationships/image" Target="../media/image98.png"/><Relationship Id="rId1" Type="http://schemas.openxmlformats.org/officeDocument/2006/relationships/image" Target="../media/image97.png"/></Relationships>
</file>

<file path=ppt/slides/_rels/slide53.xml.rels><?xml version="1.0" encoding="UTF-8" standalone="yes"?>
<Relationships xmlns="http://schemas.openxmlformats.org/package/2006/relationships"><Relationship Id="rId6" Type="http://schemas.openxmlformats.org/officeDocument/2006/relationships/notesSlide" Target="../notesSlides/notesSlide51.xml"/><Relationship Id="rId5" Type="http://schemas.openxmlformats.org/officeDocument/2006/relationships/slideLayout" Target="../slideLayouts/slideLayout13.xml"/><Relationship Id="rId4" Type="http://schemas.openxmlformats.org/officeDocument/2006/relationships/image" Target="../media/image100.png"/><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image" Target="../media/image97.png"/></Relationships>
</file>

<file path=ppt/slides/_rels/slide54.xml.rels><?xml version="1.0" encoding="UTF-8" standalone="yes"?>
<Relationships xmlns="http://schemas.openxmlformats.org/package/2006/relationships"><Relationship Id="rId9" Type="http://schemas.openxmlformats.org/officeDocument/2006/relationships/image" Target="../media/image107.png"/><Relationship Id="rId8" Type="http://schemas.openxmlformats.org/officeDocument/2006/relationships/image" Target="../media/image106.png"/><Relationship Id="rId7" Type="http://schemas.openxmlformats.org/officeDocument/2006/relationships/image" Target="../media/image105.png"/><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98.png"/><Relationship Id="rId3" Type="http://schemas.openxmlformats.org/officeDocument/2006/relationships/image" Target="../media/image97.png"/><Relationship Id="rId2" Type="http://schemas.openxmlformats.org/officeDocument/2006/relationships/image" Target="../media/image102.png"/><Relationship Id="rId11" Type="http://schemas.openxmlformats.org/officeDocument/2006/relationships/notesSlide" Target="../notesSlides/notesSlide52.xml"/><Relationship Id="rId10" Type="http://schemas.openxmlformats.org/officeDocument/2006/relationships/slideLayout" Target="../slideLayouts/slideLayout13.xml"/><Relationship Id="rId1" Type="http://schemas.openxmlformats.org/officeDocument/2006/relationships/image" Target="../media/image101.png"/></Relationships>
</file>

<file path=ppt/slides/_rels/slide55.xml.rels><?xml version="1.0" encoding="UTF-8" standalone="yes"?>
<Relationships xmlns="http://schemas.openxmlformats.org/package/2006/relationships"><Relationship Id="rId5" Type="http://schemas.openxmlformats.org/officeDocument/2006/relationships/notesSlide" Target="../notesSlides/notesSlide53.xml"/><Relationship Id="rId4" Type="http://schemas.openxmlformats.org/officeDocument/2006/relationships/slideLayout" Target="../slideLayouts/slideLayout13.xml"/><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image" Target="../media/image108.png"/></Relationships>
</file>

<file path=ppt/slides/_rels/slide56.xml.rels><?xml version="1.0" encoding="UTF-8" standalone="yes"?>
<Relationships xmlns="http://schemas.openxmlformats.org/package/2006/relationships"><Relationship Id="rId6" Type="http://schemas.openxmlformats.org/officeDocument/2006/relationships/notesSlide" Target="../notesSlides/notesSlide54.xml"/><Relationship Id="rId5" Type="http://schemas.openxmlformats.org/officeDocument/2006/relationships/slideLayout" Target="../slideLayouts/slideLayout13.xml"/><Relationship Id="rId4" Type="http://schemas.openxmlformats.org/officeDocument/2006/relationships/image" Target="../media/image111.png"/><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image" Target="../media/image108.png"/></Relationships>
</file>

<file path=ppt/slides/_rels/slide57.xml.rels><?xml version="1.0" encoding="UTF-8" standalone="yes"?>
<Relationships xmlns="http://schemas.openxmlformats.org/package/2006/relationships"><Relationship Id="rId7" Type="http://schemas.openxmlformats.org/officeDocument/2006/relationships/notesSlide" Target="../notesSlides/notesSlide55.xml"/><Relationship Id="rId6" Type="http://schemas.openxmlformats.org/officeDocument/2006/relationships/slideLayout" Target="../slideLayouts/slideLayout13.xml"/><Relationship Id="rId5" Type="http://schemas.openxmlformats.org/officeDocument/2006/relationships/image" Target="../media/image111.png"/><Relationship Id="rId4" Type="http://schemas.openxmlformats.org/officeDocument/2006/relationships/image" Target="../media/image110.png"/><Relationship Id="rId3" Type="http://schemas.openxmlformats.org/officeDocument/2006/relationships/image" Target="../media/image109.png"/><Relationship Id="rId2" Type="http://schemas.openxmlformats.org/officeDocument/2006/relationships/image" Target="../media/image112.png"/><Relationship Id="rId1" Type="http://schemas.openxmlformats.org/officeDocument/2006/relationships/image" Target="../media/image108.png"/></Relationships>
</file>

<file path=ppt/slides/_rels/slide58.xml.rels><?xml version="1.0" encoding="UTF-8" standalone="yes"?>
<Relationships xmlns="http://schemas.openxmlformats.org/package/2006/relationships"><Relationship Id="rId8" Type="http://schemas.openxmlformats.org/officeDocument/2006/relationships/notesSlide" Target="../notesSlides/notesSlide56.xml"/><Relationship Id="rId7" Type="http://schemas.openxmlformats.org/officeDocument/2006/relationships/slideLayout" Target="../slideLayouts/slideLayout13.xml"/><Relationship Id="rId6" Type="http://schemas.openxmlformats.org/officeDocument/2006/relationships/image" Target="../media/image111.png"/><Relationship Id="rId5" Type="http://schemas.openxmlformats.org/officeDocument/2006/relationships/image" Target="../media/image110.png"/><Relationship Id="rId4" Type="http://schemas.openxmlformats.org/officeDocument/2006/relationships/image" Target="../media/image109.png"/><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image" Target="../media/image108.png"/></Relationships>
</file>

<file path=ppt/slides/_rels/slide59.xml.rels><?xml version="1.0" encoding="UTF-8" standalone="yes"?>
<Relationships xmlns="http://schemas.openxmlformats.org/package/2006/relationships"><Relationship Id="rId9" Type="http://schemas.openxmlformats.org/officeDocument/2006/relationships/notesSlide" Target="../notesSlides/notesSlide57.xml"/><Relationship Id="rId8" Type="http://schemas.openxmlformats.org/officeDocument/2006/relationships/slideLayout" Target="../slideLayouts/slideLayout13.xml"/><Relationship Id="rId7" Type="http://schemas.openxmlformats.org/officeDocument/2006/relationships/image" Target="../media/image111.png"/><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14.png"/><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image" Target="../media/image108.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0" Type="http://schemas.openxmlformats.org/officeDocument/2006/relationships/notesSlide" Target="../notesSlides/notesSlide5.xml"/><Relationship Id="rId1" Type="http://schemas.openxmlformats.org/officeDocument/2006/relationships/image" Target="../media/image8.png"/></Relationships>
</file>

<file path=ppt/slides/_rels/slide60.xml.rels><?xml version="1.0" encoding="UTF-8" standalone="yes"?>
<Relationships xmlns="http://schemas.openxmlformats.org/package/2006/relationships"><Relationship Id="rId9" Type="http://schemas.openxmlformats.org/officeDocument/2006/relationships/image" Target="../media/image123.png"/><Relationship Id="rId8" Type="http://schemas.openxmlformats.org/officeDocument/2006/relationships/image" Target="../media/image122.png"/><Relationship Id="rId7" Type="http://schemas.openxmlformats.org/officeDocument/2006/relationships/image" Target="../media/image121.png"/><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18.png"/><Relationship Id="rId3" Type="http://schemas.openxmlformats.org/officeDocument/2006/relationships/image" Target="../media/image117.png"/><Relationship Id="rId2" Type="http://schemas.openxmlformats.org/officeDocument/2006/relationships/image" Target="../media/image116.png"/><Relationship Id="rId12" Type="http://schemas.openxmlformats.org/officeDocument/2006/relationships/notesSlide" Target="../notesSlides/notesSlide58.xml"/><Relationship Id="rId11" Type="http://schemas.openxmlformats.org/officeDocument/2006/relationships/slideLayout" Target="../slideLayouts/slideLayout13.xml"/><Relationship Id="rId10" Type="http://schemas.openxmlformats.org/officeDocument/2006/relationships/image" Target="../media/image124.png"/><Relationship Id="rId1" Type="http://schemas.openxmlformats.org/officeDocument/2006/relationships/image" Target="../media/image115.png"/></Relationships>
</file>

<file path=ppt/slides/_rels/slide61.xml.rels><?xml version="1.0" encoding="UTF-8" standalone="yes"?>
<Relationships xmlns="http://schemas.openxmlformats.org/package/2006/relationships"><Relationship Id="rId9" Type="http://schemas.openxmlformats.org/officeDocument/2006/relationships/image" Target="../media/image122.png"/><Relationship Id="rId8" Type="http://schemas.openxmlformats.org/officeDocument/2006/relationships/image" Target="../media/image121.png"/><Relationship Id="rId7" Type="http://schemas.openxmlformats.org/officeDocument/2006/relationships/image" Target="../media/image120.png"/><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png"/><Relationship Id="rId3" Type="http://schemas.openxmlformats.org/officeDocument/2006/relationships/image" Target="../media/image125.png"/><Relationship Id="rId2" Type="http://schemas.openxmlformats.org/officeDocument/2006/relationships/image" Target="../media/image116.png"/><Relationship Id="rId13" Type="http://schemas.openxmlformats.org/officeDocument/2006/relationships/notesSlide" Target="../notesSlides/notesSlide59.xml"/><Relationship Id="rId12" Type="http://schemas.openxmlformats.org/officeDocument/2006/relationships/slideLayout" Target="../slideLayouts/slideLayout13.xml"/><Relationship Id="rId11" Type="http://schemas.openxmlformats.org/officeDocument/2006/relationships/image" Target="../media/image124.png"/><Relationship Id="rId10" Type="http://schemas.openxmlformats.org/officeDocument/2006/relationships/image" Target="../media/image123.png"/><Relationship Id="rId1" Type="http://schemas.openxmlformats.org/officeDocument/2006/relationships/image" Target="../media/image115.png"/></Relationships>
</file>

<file path=ppt/slides/_rels/slide62.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133.png"/><Relationship Id="rId7" Type="http://schemas.openxmlformats.org/officeDocument/2006/relationships/image" Target="../media/image132.png"/><Relationship Id="rId6" Type="http://schemas.openxmlformats.org/officeDocument/2006/relationships/image" Target="../media/image131.png"/><Relationship Id="rId5" Type="http://schemas.openxmlformats.org/officeDocument/2006/relationships/image" Target="../media/image130.png"/><Relationship Id="rId4" Type="http://schemas.openxmlformats.org/officeDocument/2006/relationships/image" Target="../media/image129.png"/><Relationship Id="rId3" Type="http://schemas.openxmlformats.org/officeDocument/2006/relationships/image" Target="../media/image128.png"/><Relationship Id="rId2" Type="http://schemas.openxmlformats.org/officeDocument/2006/relationships/image" Target="../media/image127.png"/><Relationship Id="rId10" Type="http://schemas.openxmlformats.org/officeDocument/2006/relationships/notesSlide" Target="../notesSlides/notesSlide60.xml"/><Relationship Id="rId1" Type="http://schemas.openxmlformats.org/officeDocument/2006/relationships/image" Target="../media/image126.png"/></Relationships>
</file>

<file path=ppt/slides/_rels/slide63.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133.png"/><Relationship Id="rId7" Type="http://schemas.openxmlformats.org/officeDocument/2006/relationships/image" Target="../media/image132.png"/><Relationship Id="rId6" Type="http://schemas.openxmlformats.org/officeDocument/2006/relationships/image" Target="../media/image131.png"/><Relationship Id="rId5" Type="http://schemas.openxmlformats.org/officeDocument/2006/relationships/image" Target="../media/image130.png"/><Relationship Id="rId4" Type="http://schemas.openxmlformats.org/officeDocument/2006/relationships/image" Target="../media/image129.png"/><Relationship Id="rId3" Type="http://schemas.openxmlformats.org/officeDocument/2006/relationships/image" Target="../media/image128.png"/><Relationship Id="rId2" Type="http://schemas.openxmlformats.org/officeDocument/2006/relationships/image" Target="../media/image127.png"/><Relationship Id="rId10" Type="http://schemas.openxmlformats.org/officeDocument/2006/relationships/notesSlide" Target="../notesSlides/notesSlide61.xml"/><Relationship Id="rId1" Type="http://schemas.openxmlformats.org/officeDocument/2006/relationships/image" Target="../media/image126.png"/></Relationships>
</file>

<file path=ppt/slides/_rels/slide64.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133.png"/><Relationship Id="rId7" Type="http://schemas.openxmlformats.org/officeDocument/2006/relationships/image" Target="../media/image132.png"/><Relationship Id="rId6" Type="http://schemas.openxmlformats.org/officeDocument/2006/relationships/image" Target="../media/image131.png"/><Relationship Id="rId5" Type="http://schemas.openxmlformats.org/officeDocument/2006/relationships/image" Target="../media/image130.png"/><Relationship Id="rId4" Type="http://schemas.openxmlformats.org/officeDocument/2006/relationships/image" Target="../media/image129.png"/><Relationship Id="rId3" Type="http://schemas.openxmlformats.org/officeDocument/2006/relationships/image" Target="../media/image128.png"/><Relationship Id="rId2" Type="http://schemas.openxmlformats.org/officeDocument/2006/relationships/image" Target="../media/image127.png"/><Relationship Id="rId10" Type="http://schemas.openxmlformats.org/officeDocument/2006/relationships/notesSlide" Target="../notesSlides/notesSlide62.xml"/><Relationship Id="rId1" Type="http://schemas.openxmlformats.org/officeDocument/2006/relationships/image" Target="../media/image126.png"/></Relationships>
</file>

<file path=ppt/slides/_rels/slide65.xml.rels><?xml version="1.0" encoding="UTF-8" standalone="yes"?>
<Relationships xmlns="http://schemas.openxmlformats.org/package/2006/relationships"><Relationship Id="rId9" Type="http://schemas.openxmlformats.org/officeDocument/2006/relationships/image" Target="../media/image129.png"/><Relationship Id="rId8" Type="http://schemas.openxmlformats.org/officeDocument/2006/relationships/image" Target="../media/image140.png"/><Relationship Id="rId7" Type="http://schemas.openxmlformats.org/officeDocument/2006/relationships/image" Target="../media/image139.png"/><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 Id="rId3" Type="http://schemas.openxmlformats.org/officeDocument/2006/relationships/image" Target="../media/image135.png"/><Relationship Id="rId2" Type="http://schemas.openxmlformats.org/officeDocument/2006/relationships/image" Target="../media/image134.png"/><Relationship Id="rId12" Type="http://schemas.openxmlformats.org/officeDocument/2006/relationships/notesSlide" Target="../notesSlides/notesSlide63.xml"/><Relationship Id="rId11" Type="http://schemas.openxmlformats.org/officeDocument/2006/relationships/slideLayout" Target="../slideLayouts/slideLayout13.xml"/><Relationship Id="rId10" Type="http://schemas.openxmlformats.org/officeDocument/2006/relationships/image" Target="../media/image130.png"/><Relationship Id="rId1" Type="http://schemas.openxmlformats.org/officeDocument/2006/relationships/image" Target="../media/image126.png"/></Relationships>
</file>

<file path=ppt/slides/_rels/slide66.xml.rels><?xml version="1.0" encoding="UTF-8" standalone="yes"?>
<Relationships xmlns="http://schemas.openxmlformats.org/package/2006/relationships"><Relationship Id="rId9" Type="http://schemas.openxmlformats.org/officeDocument/2006/relationships/image" Target="../media/image129.png"/><Relationship Id="rId8" Type="http://schemas.openxmlformats.org/officeDocument/2006/relationships/image" Target="../media/image140.png"/><Relationship Id="rId7" Type="http://schemas.openxmlformats.org/officeDocument/2006/relationships/image" Target="../media/image139.png"/><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 Id="rId3" Type="http://schemas.openxmlformats.org/officeDocument/2006/relationships/image" Target="../media/image135.png"/><Relationship Id="rId2" Type="http://schemas.openxmlformats.org/officeDocument/2006/relationships/image" Target="../media/image134.png"/><Relationship Id="rId12" Type="http://schemas.openxmlformats.org/officeDocument/2006/relationships/notesSlide" Target="../notesSlides/notesSlide64.xml"/><Relationship Id="rId11" Type="http://schemas.openxmlformats.org/officeDocument/2006/relationships/slideLayout" Target="../slideLayouts/slideLayout13.xml"/><Relationship Id="rId10" Type="http://schemas.openxmlformats.org/officeDocument/2006/relationships/image" Target="../media/image130.png"/><Relationship Id="rId1" Type="http://schemas.openxmlformats.org/officeDocument/2006/relationships/image" Target="../media/image126.png"/></Relationships>
</file>

<file path=ppt/slides/_rels/slide67.xml.rels><?xml version="1.0" encoding="UTF-8" standalone="yes"?>
<Relationships xmlns="http://schemas.openxmlformats.org/package/2006/relationships"><Relationship Id="rId9" Type="http://schemas.openxmlformats.org/officeDocument/2006/relationships/image" Target="../media/image129.png"/><Relationship Id="rId8" Type="http://schemas.openxmlformats.org/officeDocument/2006/relationships/image" Target="../media/image140.png"/><Relationship Id="rId7" Type="http://schemas.openxmlformats.org/officeDocument/2006/relationships/image" Target="../media/image139.png"/><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 Id="rId3" Type="http://schemas.openxmlformats.org/officeDocument/2006/relationships/image" Target="../media/image135.png"/><Relationship Id="rId2" Type="http://schemas.openxmlformats.org/officeDocument/2006/relationships/image" Target="../media/image134.png"/><Relationship Id="rId13" Type="http://schemas.openxmlformats.org/officeDocument/2006/relationships/notesSlide" Target="../notesSlides/notesSlide65.xml"/><Relationship Id="rId12" Type="http://schemas.openxmlformats.org/officeDocument/2006/relationships/slideLayout" Target="../slideLayouts/slideLayout13.xml"/><Relationship Id="rId11" Type="http://schemas.openxmlformats.org/officeDocument/2006/relationships/image" Target="../media/image141.png"/><Relationship Id="rId10" Type="http://schemas.openxmlformats.org/officeDocument/2006/relationships/image" Target="../media/image130.png"/><Relationship Id="rId1" Type="http://schemas.openxmlformats.org/officeDocument/2006/relationships/image" Target="../media/image126.png"/></Relationships>
</file>

<file path=ppt/slides/_rels/slide68.xml.rels><?xml version="1.0" encoding="UTF-8" standalone="yes"?>
<Relationships xmlns="http://schemas.openxmlformats.org/package/2006/relationships"><Relationship Id="rId9" Type="http://schemas.openxmlformats.org/officeDocument/2006/relationships/image" Target="../media/image129.png"/><Relationship Id="rId8" Type="http://schemas.openxmlformats.org/officeDocument/2006/relationships/image" Target="../media/image140.png"/><Relationship Id="rId7" Type="http://schemas.openxmlformats.org/officeDocument/2006/relationships/image" Target="../media/image139.png"/><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 Id="rId3" Type="http://schemas.openxmlformats.org/officeDocument/2006/relationships/image" Target="../media/image135.png"/><Relationship Id="rId2" Type="http://schemas.openxmlformats.org/officeDocument/2006/relationships/image" Target="../media/image134.png"/><Relationship Id="rId14" Type="http://schemas.openxmlformats.org/officeDocument/2006/relationships/notesSlide" Target="../notesSlides/notesSlide66.xml"/><Relationship Id="rId13" Type="http://schemas.openxmlformats.org/officeDocument/2006/relationships/slideLayout" Target="../slideLayouts/slideLayout13.xml"/><Relationship Id="rId12" Type="http://schemas.openxmlformats.org/officeDocument/2006/relationships/image" Target="../media/image142.png"/><Relationship Id="rId11" Type="http://schemas.openxmlformats.org/officeDocument/2006/relationships/image" Target="../media/image141.png"/><Relationship Id="rId10" Type="http://schemas.openxmlformats.org/officeDocument/2006/relationships/image" Target="../media/image130.png"/><Relationship Id="rId1" Type="http://schemas.openxmlformats.org/officeDocument/2006/relationships/image" Target="../media/image126.png"/></Relationships>
</file>

<file path=ppt/slides/_rels/slide69.xml.rels><?xml version="1.0" encoding="UTF-8" standalone="yes"?>
<Relationships xmlns="http://schemas.openxmlformats.org/package/2006/relationships"><Relationship Id="rId9" Type="http://schemas.openxmlformats.org/officeDocument/2006/relationships/image" Target="../media/image129.png"/><Relationship Id="rId8" Type="http://schemas.openxmlformats.org/officeDocument/2006/relationships/image" Target="../media/image140.png"/><Relationship Id="rId7" Type="http://schemas.openxmlformats.org/officeDocument/2006/relationships/image" Target="../media/image139.png"/><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 Id="rId3" Type="http://schemas.openxmlformats.org/officeDocument/2006/relationships/image" Target="../media/image135.png"/><Relationship Id="rId2" Type="http://schemas.openxmlformats.org/officeDocument/2006/relationships/image" Target="../media/image134.png"/><Relationship Id="rId15" Type="http://schemas.openxmlformats.org/officeDocument/2006/relationships/notesSlide" Target="../notesSlides/notesSlide67.xml"/><Relationship Id="rId14" Type="http://schemas.openxmlformats.org/officeDocument/2006/relationships/slideLayout" Target="../slideLayouts/slideLayout13.xml"/><Relationship Id="rId13" Type="http://schemas.openxmlformats.org/officeDocument/2006/relationships/image" Target="../media/image143.png"/><Relationship Id="rId12" Type="http://schemas.openxmlformats.org/officeDocument/2006/relationships/image" Target="../media/image142.png"/><Relationship Id="rId11" Type="http://schemas.openxmlformats.org/officeDocument/2006/relationships/image" Target="../media/image141.png"/><Relationship Id="rId10" Type="http://schemas.openxmlformats.org/officeDocument/2006/relationships/image" Target="../media/image130.png"/><Relationship Id="rId1" Type="http://schemas.openxmlformats.org/officeDocument/2006/relationships/image" Target="../media/image126.png"/></Relationships>
</file>

<file path=ppt/slides/_rels/slide7.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1" Type="http://schemas.openxmlformats.org/officeDocument/2006/relationships/notesSlide" Target="../notesSlides/notesSlide6.xml"/><Relationship Id="rId10" Type="http://schemas.openxmlformats.org/officeDocument/2006/relationships/slideLayout" Target="../slideLayouts/slideLayout13.xml"/><Relationship Id="rId1" Type="http://schemas.openxmlformats.org/officeDocument/2006/relationships/image" Target="../media/image8.png"/></Relationships>
</file>

<file path=ppt/slides/_rels/slide70.xml.rels><?xml version="1.0" encoding="UTF-8" standalone="yes"?>
<Relationships xmlns="http://schemas.openxmlformats.org/package/2006/relationships"><Relationship Id="rId9" Type="http://schemas.openxmlformats.org/officeDocument/2006/relationships/image" Target="../media/image129.png"/><Relationship Id="rId8" Type="http://schemas.openxmlformats.org/officeDocument/2006/relationships/image" Target="../media/image140.png"/><Relationship Id="rId7" Type="http://schemas.openxmlformats.org/officeDocument/2006/relationships/image" Target="../media/image139.png"/><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 Id="rId3" Type="http://schemas.openxmlformats.org/officeDocument/2006/relationships/image" Target="../media/image135.png"/><Relationship Id="rId2" Type="http://schemas.openxmlformats.org/officeDocument/2006/relationships/image" Target="../media/image134.png"/><Relationship Id="rId15" Type="http://schemas.openxmlformats.org/officeDocument/2006/relationships/notesSlide" Target="../notesSlides/notesSlide68.xml"/><Relationship Id="rId14" Type="http://schemas.openxmlformats.org/officeDocument/2006/relationships/slideLayout" Target="../slideLayouts/slideLayout13.xml"/><Relationship Id="rId13" Type="http://schemas.openxmlformats.org/officeDocument/2006/relationships/image" Target="../media/image143.png"/><Relationship Id="rId12" Type="http://schemas.openxmlformats.org/officeDocument/2006/relationships/image" Target="../media/image142.png"/><Relationship Id="rId11" Type="http://schemas.openxmlformats.org/officeDocument/2006/relationships/image" Target="../media/image141.png"/><Relationship Id="rId10" Type="http://schemas.openxmlformats.org/officeDocument/2006/relationships/image" Target="../media/image130.png"/><Relationship Id="rId1" Type="http://schemas.openxmlformats.org/officeDocument/2006/relationships/image" Target="../media/image126.png"/></Relationships>
</file>

<file path=ppt/slides/_rels/slide71.xml.rels><?xml version="1.0" encoding="UTF-8" standalone="yes"?>
<Relationships xmlns="http://schemas.openxmlformats.org/package/2006/relationships"><Relationship Id="rId9" Type="http://schemas.openxmlformats.org/officeDocument/2006/relationships/image" Target="../media/image129.png"/><Relationship Id="rId8" Type="http://schemas.openxmlformats.org/officeDocument/2006/relationships/image" Target="../media/image140.png"/><Relationship Id="rId7" Type="http://schemas.openxmlformats.org/officeDocument/2006/relationships/image" Target="../media/image139.png"/><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 Id="rId3" Type="http://schemas.openxmlformats.org/officeDocument/2006/relationships/image" Target="../media/image135.png"/><Relationship Id="rId2" Type="http://schemas.openxmlformats.org/officeDocument/2006/relationships/image" Target="../media/image134.png"/><Relationship Id="rId16" Type="http://schemas.openxmlformats.org/officeDocument/2006/relationships/notesSlide" Target="../notesSlides/notesSlide69.xml"/><Relationship Id="rId15" Type="http://schemas.openxmlformats.org/officeDocument/2006/relationships/slideLayout" Target="../slideLayouts/slideLayout13.xml"/><Relationship Id="rId14" Type="http://schemas.openxmlformats.org/officeDocument/2006/relationships/image" Target="../media/image144.png"/><Relationship Id="rId13" Type="http://schemas.openxmlformats.org/officeDocument/2006/relationships/image" Target="../media/image143.png"/><Relationship Id="rId12" Type="http://schemas.openxmlformats.org/officeDocument/2006/relationships/image" Target="../media/image142.png"/><Relationship Id="rId11" Type="http://schemas.openxmlformats.org/officeDocument/2006/relationships/image" Target="../media/image141.png"/><Relationship Id="rId10" Type="http://schemas.openxmlformats.org/officeDocument/2006/relationships/image" Target="../media/image130.png"/><Relationship Id="rId1" Type="http://schemas.openxmlformats.org/officeDocument/2006/relationships/image" Target="../media/image126.png"/></Relationships>
</file>

<file path=ppt/slides/_rels/slide72.xml.rels><?xml version="1.0" encoding="UTF-8" standalone="yes"?>
<Relationships xmlns="http://schemas.openxmlformats.org/package/2006/relationships"><Relationship Id="rId4" Type="http://schemas.openxmlformats.org/officeDocument/2006/relationships/notesSlide" Target="../notesSlides/notesSlide70.xml"/><Relationship Id="rId3" Type="http://schemas.openxmlformats.org/officeDocument/2006/relationships/slideLayout" Target="../slideLayouts/slideLayout13.xml"/><Relationship Id="rId2" Type="http://schemas.openxmlformats.org/officeDocument/2006/relationships/image" Target="../media/image146.png"/><Relationship Id="rId1" Type="http://schemas.openxmlformats.org/officeDocument/2006/relationships/image" Target="../media/image145.png"/></Relationships>
</file>

<file path=ppt/slides/_rels/slide73.xml.rels><?xml version="1.0" encoding="UTF-8" standalone="yes"?>
<Relationships xmlns="http://schemas.openxmlformats.org/package/2006/relationships"><Relationship Id="rId4" Type="http://schemas.openxmlformats.org/officeDocument/2006/relationships/notesSlide" Target="../notesSlides/notesSlide71.xml"/><Relationship Id="rId3" Type="http://schemas.openxmlformats.org/officeDocument/2006/relationships/slideLayout" Target="../slideLayouts/slideLayout13.xml"/><Relationship Id="rId2" Type="http://schemas.openxmlformats.org/officeDocument/2006/relationships/image" Target="../media/image94.png"/><Relationship Id="rId1" Type="http://schemas.openxmlformats.org/officeDocument/2006/relationships/image" Target="../media/image147.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9" Type="http://schemas.openxmlformats.org/officeDocument/2006/relationships/image" Target="../media/image151.png"/><Relationship Id="rId8" Type="http://schemas.openxmlformats.org/officeDocument/2006/relationships/image" Target="../media/image33.png"/><Relationship Id="rId7" Type="http://schemas.openxmlformats.org/officeDocument/2006/relationships/image" Target="../media/image38.png"/><Relationship Id="rId6" Type="http://schemas.openxmlformats.org/officeDocument/2006/relationships/image" Target="../media/image37.png"/><Relationship Id="rId5" Type="http://schemas.openxmlformats.org/officeDocument/2006/relationships/image" Target="../media/image150.png"/><Relationship Id="rId4" Type="http://schemas.openxmlformats.org/officeDocument/2006/relationships/image" Target="../media/image149.png"/><Relationship Id="rId3" Type="http://schemas.openxmlformats.org/officeDocument/2006/relationships/image" Target="../media/image148.png"/><Relationship Id="rId2" Type="http://schemas.openxmlformats.org/officeDocument/2006/relationships/image" Target="../media/image47.png"/><Relationship Id="rId14" Type="http://schemas.openxmlformats.org/officeDocument/2006/relationships/notesSlide" Target="../notesSlides/notesSlide76.xml"/><Relationship Id="rId13" Type="http://schemas.openxmlformats.org/officeDocument/2006/relationships/slideLayout" Target="../slideLayouts/slideLayout13.xml"/><Relationship Id="rId12" Type="http://schemas.openxmlformats.org/officeDocument/2006/relationships/image" Target="../media/image153.png"/><Relationship Id="rId11" Type="http://schemas.openxmlformats.org/officeDocument/2006/relationships/image" Target="../media/image85.png"/><Relationship Id="rId10" Type="http://schemas.openxmlformats.org/officeDocument/2006/relationships/image" Target="../media/image152.png"/><Relationship Id="rId1" Type="http://schemas.openxmlformats.org/officeDocument/2006/relationships/image" Target="../media/image102.png"/></Relationships>
</file>

<file path=ppt/slides/_rels/slide79.xml.rels><?xml version="1.0" encoding="UTF-8" standalone="yes"?>
<Relationships xmlns="http://schemas.openxmlformats.org/package/2006/relationships"><Relationship Id="rId9" Type="http://schemas.openxmlformats.org/officeDocument/2006/relationships/image" Target="../media/image33.png"/><Relationship Id="rId8" Type="http://schemas.openxmlformats.org/officeDocument/2006/relationships/image" Target="../media/image38.png"/><Relationship Id="rId7" Type="http://schemas.openxmlformats.org/officeDocument/2006/relationships/image" Target="../media/image37.png"/><Relationship Id="rId6" Type="http://schemas.openxmlformats.org/officeDocument/2006/relationships/image" Target="../media/image150.png"/><Relationship Id="rId5" Type="http://schemas.openxmlformats.org/officeDocument/2006/relationships/image" Target="../media/image149.png"/><Relationship Id="rId4" Type="http://schemas.openxmlformats.org/officeDocument/2006/relationships/image" Target="../media/image154.png"/><Relationship Id="rId3" Type="http://schemas.openxmlformats.org/officeDocument/2006/relationships/image" Target="../media/image148.png"/><Relationship Id="rId2" Type="http://schemas.openxmlformats.org/officeDocument/2006/relationships/image" Target="../media/image47.png"/><Relationship Id="rId16" Type="http://schemas.openxmlformats.org/officeDocument/2006/relationships/notesSlide" Target="../notesSlides/notesSlide77.xml"/><Relationship Id="rId15" Type="http://schemas.openxmlformats.org/officeDocument/2006/relationships/slideLayout" Target="../slideLayouts/slideLayout13.xml"/><Relationship Id="rId14" Type="http://schemas.openxmlformats.org/officeDocument/2006/relationships/image" Target="../media/image153.png"/><Relationship Id="rId13" Type="http://schemas.openxmlformats.org/officeDocument/2006/relationships/image" Target="../media/image85.png"/><Relationship Id="rId12" Type="http://schemas.openxmlformats.org/officeDocument/2006/relationships/image" Target="../media/image156.png"/><Relationship Id="rId11" Type="http://schemas.openxmlformats.org/officeDocument/2006/relationships/image" Target="../media/image155.png"/><Relationship Id="rId10" Type="http://schemas.openxmlformats.org/officeDocument/2006/relationships/image" Target="../media/image151.png"/><Relationship Id="rId1" Type="http://schemas.openxmlformats.org/officeDocument/2006/relationships/image" Target="../media/image102.png"/></Relationships>
</file>

<file path=ppt/slides/_rels/slide8.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3" Type="http://schemas.openxmlformats.org/officeDocument/2006/relationships/notesSlide" Target="../notesSlides/notesSlide7.xml"/><Relationship Id="rId12" Type="http://schemas.openxmlformats.org/officeDocument/2006/relationships/slideLayout" Target="../slideLayouts/slideLayout13.xml"/><Relationship Id="rId11" Type="http://schemas.openxmlformats.org/officeDocument/2006/relationships/image" Target="../media/image15.png"/><Relationship Id="rId10" Type="http://schemas.openxmlformats.org/officeDocument/2006/relationships/image" Target="../media/image17.png"/><Relationship Id="rId1" Type="http://schemas.openxmlformats.org/officeDocument/2006/relationships/image" Target="../media/image8.png"/></Relationships>
</file>

<file path=ppt/slides/_rels/slide80.xml.rels><?xml version="1.0" encoding="UTF-8" standalone="yes"?>
<Relationships xmlns="http://schemas.openxmlformats.org/package/2006/relationships"><Relationship Id="rId9" Type="http://schemas.openxmlformats.org/officeDocument/2006/relationships/image" Target="../media/image157.png"/><Relationship Id="rId8" Type="http://schemas.openxmlformats.org/officeDocument/2006/relationships/image" Target="../media/image38.png"/><Relationship Id="rId7" Type="http://schemas.openxmlformats.org/officeDocument/2006/relationships/image" Target="../media/image37.png"/><Relationship Id="rId6" Type="http://schemas.openxmlformats.org/officeDocument/2006/relationships/image" Target="../media/image150.png"/><Relationship Id="rId5" Type="http://schemas.openxmlformats.org/officeDocument/2006/relationships/image" Target="../media/image149.png"/><Relationship Id="rId4" Type="http://schemas.openxmlformats.org/officeDocument/2006/relationships/image" Target="../media/image154.png"/><Relationship Id="rId3" Type="http://schemas.openxmlformats.org/officeDocument/2006/relationships/image" Target="../media/image148.png"/><Relationship Id="rId2" Type="http://schemas.openxmlformats.org/officeDocument/2006/relationships/image" Target="../media/image47.png"/><Relationship Id="rId17" Type="http://schemas.openxmlformats.org/officeDocument/2006/relationships/notesSlide" Target="../notesSlides/notesSlide78.xml"/><Relationship Id="rId16" Type="http://schemas.openxmlformats.org/officeDocument/2006/relationships/slideLayout" Target="../slideLayouts/slideLayout13.xml"/><Relationship Id="rId15" Type="http://schemas.openxmlformats.org/officeDocument/2006/relationships/image" Target="../media/image153.png"/><Relationship Id="rId14" Type="http://schemas.openxmlformats.org/officeDocument/2006/relationships/image" Target="../media/image85.png"/><Relationship Id="rId13" Type="http://schemas.openxmlformats.org/officeDocument/2006/relationships/image" Target="../media/image156.png"/><Relationship Id="rId12" Type="http://schemas.openxmlformats.org/officeDocument/2006/relationships/image" Target="../media/image155.png"/><Relationship Id="rId11" Type="http://schemas.openxmlformats.org/officeDocument/2006/relationships/image" Target="../media/image151.png"/><Relationship Id="rId10" Type="http://schemas.openxmlformats.org/officeDocument/2006/relationships/image" Target="../media/image33.png"/><Relationship Id="rId1" Type="http://schemas.openxmlformats.org/officeDocument/2006/relationships/image" Target="../media/image102.png"/></Relationships>
</file>

<file path=ppt/slides/_rels/slide81.xml.rels><?xml version="1.0" encoding="UTF-8" standalone="yes"?>
<Relationships xmlns="http://schemas.openxmlformats.org/package/2006/relationships"><Relationship Id="rId9" Type="http://schemas.openxmlformats.org/officeDocument/2006/relationships/image" Target="../media/image157.png"/><Relationship Id="rId8" Type="http://schemas.openxmlformats.org/officeDocument/2006/relationships/image" Target="../media/image38.png"/><Relationship Id="rId7" Type="http://schemas.openxmlformats.org/officeDocument/2006/relationships/image" Target="../media/image37.png"/><Relationship Id="rId6" Type="http://schemas.openxmlformats.org/officeDocument/2006/relationships/image" Target="../media/image150.png"/><Relationship Id="rId5" Type="http://schemas.openxmlformats.org/officeDocument/2006/relationships/image" Target="../media/image149.png"/><Relationship Id="rId4" Type="http://schemas.openxmlformats.org/officeDocument/2006/relationships/image" Target="../media/image154.png"/><Relationship Id="rId3" Type="http://schemas.openxmlformats.org/officeDocument/2006/relationships/image" Target="../media/image148.png"/><Relationship Id="rId2" Type="http://schemas.openxmlformats.org/officeDocument/2006/relationships/image" Target="../media/image47.png"/><Relationship Id="rId18" Type="http://schemas.openxmlformats.org/officeDocument/2006/relationships/notesSlide" Target="../notesSlides/notesSlide79.xml"/><Relationship Id="rId17" Type="http://schemas.openxmlformats.org/officeDocument/2006/relationships/slideLayout" Target="../slideLayouts/slideLayout13.xml"/><Relationship Id="rId16" Type="http://schemas.openxmlformats.org/officeDocument/2006/relationships/image" Target="../media/image153.png"/><Relationship Id="rId15" Type="http://schemas.openxmlformats.org/officeDocument/2006/relationships/image" Target="../media/image85.png"/><Relationship Id="rId14" Type="http://schemas.openxmlformats.org/officeDocument/2006/relationships/image" Target="../media/image156.png"/><Relationship Id="rId13" Type="http://schemas.openxmlformats.org/officeDocument/2006/relationships/image" Target="../media/image158.png"/><Relationship Id="rId12" Type="http://schemas.openxmlformats.org/officeDocument/2006/relationships/image" Target="../media/image155.png"/><Relationship Id="rId11" Type="http://schemas.openxmlformats.org/officeDocument/2006/relationships/image" Target="../media/image151.png"/><Relationship Id="rId10" Type="http://schemas.openxmlformats.org/officeDocument/2006/relationships/image" Target="../media/image33.png"/><Relationship Id="rId1" Type="http://schemas.openxmlformats.org/officeDocument/2006/relationships/image" Target="../media/image102.png"/></Relationships>
</file>

<file path=ppt/slides/_rels/slide82.xml.rels><?xml version="1.0" encoding="UTF-8" standalone="yes"?>
<Relationships xmlns="http://schemas.openxmlformats.org/package/2006/relationships"><Relationship Id="rId9" Type="http://schemas.openxmlformats.org/officeDocument/2006/relationships/image" Target="../media/image33.png"/><Relationship Id="rId8" Type="http://schemas.openxmlformats.org/officeDocument/2006/relationships/image" Target="../media/image38.png"/><Relationship Id="rId7" Type="http://schemas.openxmlformats.org/officeDocument/2006/relationships/image" Target="../media/image37.png"/><Relationship Id="rId6" Type="http://schemas.openxmlformats.org/officeDocument/2006/relationships/image" Target="../media/image150.png"/><Relationship Id="rId5" Type="http://schemas.openxmlformats.org/officeDocument/2006/relationships/image" Target="../media/image149.png"/><Relationship Id="rId4" Type="http://schemas.openxmlformats.org/officeDocument/2006/relationships/image" Target="../media/image154.png"/><Relationship Id="rId3" Type="http://schemas.openxmlformats.org/officeDocument/2006/relationships/image" Target="../media/image148.png"/><Relationship Id="rId2" Type="http://schemas.openxmlformats.org/officeDocument/2006/relationships/image" Target="../media/image47.png"/><Relationship Id="rId16" Type="http://schemas.openxmlformats.org/officeDocument/2006/relationships/notesSlide" Target="../notesSlides/notesSlide80.xml"/><Relationship Id="rId15" Type="http://schemas.openxmlformats.org/officeDocument/2006/relationships/slideLayout" Target="../slideLayouts/slideLayout13.xml"/><Relationship Id="rId14" Type="http://schemas.openxmlformats.org/officeDocument/2006/relationships/image" Target="../media/image153.png"/><Relationship Id="rId13" Type="http://schemas.openxmlformats.org/officeDocument/2006/relationships/image" Target="../media/image85.png"/><Relationship Id="rId12" Type="http://schemas.openxmlformats.org/officeDocument/2006/relationships/image" Target="../media/image159.png"/><Relationship Id="rId11" Type="http://schemas.openxmlformats.org/officeDocument/2006/relationships/image" Target="../media/image155.png"/><Relationship Id="rId10" Type="http://schemas.openxmlformats.org/officeDocument/2006/relationships/image" Target="../media/image151.png"/><Relationship Id="rId1" Type="http://schemas.openxmlformats.org/officeDocument/2006/relationships/image" Target="../media/image102.png"/></Relationships>
</file>

<file path=ppt/slides/_rels/slide83.xml.rels><?xml version="1.0" encoding="UTF-8" standalone="yes"?>
<Relationships xmlns="http://schemas.openxmlformats.org/package/2006/relationships"><Relationship Id="rId9" Type="http://schemas.openxmlformats.org/officeDocument/2006/relationships/image" Target="../media/image33.png"/><Relationship Id="rId8" Type="http://schemas.openxmlformats.org/officeDocument/2006/relationships/image" Target="../media/image38.png"/><Relationship Id="rId7" Type="http://schemas.openxmlformats.org/officeDocument/2006/relationships/image" Target="../media/image37.png"/><Relationship Id="rId6" Type="http://schemas.openxmlformats.org/officeDocument/2006/relationships/image" Target="../media/image150.png"/><Relationship Id="rId5" Type="http://schemas.openxmlformats.org/officeDocument/2006/relationships/image" Target="../media/image149.png"/><Relationship Id="rId4" Type="http://schemas.openxmlformats.org/officeDocument/2006/relationships/image" Target="../media/image154.png"/><Relationship Id="rId3" Type="http://schemas.openxmlformats.org/officeDocument/2006/relationships/image" Target="../media/image148.png"/><Relationship Id="rId2" Type="http://schemas.openxmlformats.org/officeDocument/2006/relationships/image" Target="../media/image47.png"/><Relationship Id="rId16" Type="http://schemas.openxmlformats.org/officeDocument/2006/relationships/notesSlide" Target="../notesSlides/notesSlide81.xml"/><Relationship Id="rId15" Type="http://schemas.openxmlformats.org/officeDocument/2006/relationships/slideLayout" Target="../slideLayouts/slideLayout13.xml"/><Relationship Id="rId14" Type="http://schemas.openxmlformats.org/officeDocument/2006/relationships/image" Target="../media/image153.png"/><Relationship Id="rId13" Type="http://schemas.openxmlformats.org/officeDocument/2006/relationships/image" Target="../media/image85.png"/><Relationship Id="rId12" Type="http://schemas.openxmlformats.org/officeDocument/2006/relationships/image" Target="../media/image160.png"/><Relationship Id="rId11" Type="http://schemas.openxmlformats.org/officeDocument/2006/relationships/image" Target="../media/image155.png"/><Relationship Id="rId10" Type="http://schemas.openxmlformats.org/officeDocument/2006/relationships/image" Target="../media/image151.png"/><Relationship Id="rId1" Type="http://schemas.openxmlformats.org/officeDocument/2006/relationships/image" Target="../media/image102.png"/></Relationships>
</file>

<file path=ppt/slides/_rels/slide84.xml.rels><?xml version="1.0" encoding="UTF-8" standalone="yes"?>
<Relationships xmlns="http://schemas.openxmlformats.org/package/2006/relationships"><Relationship Id="rId9" Type="http://schemas.openxmlformats.org/officeDocument/2006/relationships/image" Target="../media/image33.png"/><Relationship Id="rId8" Type="http://schemas.openxmlformats.org/officeDocument/2006/relationships/image" Target="../media/image38.png"/><Relationship Id="rId7" Type="http://schemas.openxmlformats.org/officeDocument/2006/relationships/image" Target="../media/image37.png"/><Relationship Id="rId6" Type="http://schemas.openxmlformats.org/officeDocument/2006/relationships/image" Target="../media/image150.png"/><Relationship Id="rId5" Type="http://schemas.openxmlformats.org/officeDocument/2006/relationships/image" Target="../media/image149.png"/><Relationship Id="rId4" Type="http://schemas.openxmlformats.org/officeDocument/2006/relationships/image" Target="../media/image154.png"/><Relationship Id="rId3" Type="http://schemas.openxmlformats.org/officeDocument/2006/relationships/image" Target="../media/image148.png"/><Relationship Id="rId2" Type="http://schemas.openxmlformats.org/officeDocument/2006/relationships/image" Target="../media/image47.png"/><Relationship Id="rId18" Type="http://schemas.openxmlformats.org/officeDocument/2006/relationships/notesSlide" Target="../notesSlides/notesSlide82.xml"/><Relationship Id="rId17" Type="http://schemas.openxmlformats.org/officeDocument/2006/relationships/slideLayout" Target="../slideLayouts/slideLayout13.xml"/><Relationship Id="rId16" Type="http://schemas.openxmlformats.org/officeDocument/2006/relationships/image" Target="../media/image153.png"/><Relationship Id="rId15" Type="http://schemas.openxmlformats.org/officeDocument/2006/relationships/image" Target="../media/image85.png"/><Relationship Id="rId14" Type="http://schemas.openxmlformats.org/officeDocument/2006/relationships/image" Target="../media/image162.png"/><Relationship Id="rId13" Type="http://schemas.openxmlformats.org/officeDocument/2006/relationships/image" Target="../media/image161.png"/><Relationship Id="rId12" Type="http://schemas.openxmlformats.org/officeDocument/2006/relationships/image" Target="../media/image160.png"/><Relationship Id="rId11" Type="http://schemas.openxmlformats.org/officeDocument/2006/relationships/image" Target="../media/image155.png"/><Relationship Id="rId10" Type="http://schemas.openxmlformats.org/officeDocument/2006/relationships/image" Target="../media/image151.png"/><Relationship Id="rId1" Type="http://schemas.openxmlformats.org/officeDocument/2006/relationships/image" Target="../media/image102.png"/></Relationships>
</file>

<file path=ppt/slides/_rels/slide85.xml.rels><?xml version="1.0" encoding="UTF-8" standalone="yes"?>
<Relationships xmlns="http://schemas.openxmlformats.org/package/2006/relationships"><Relationship Id="rId9" Type="http://schemas.openxmlformats.org/officeDocument/2006/relationships/image" Target="../media/image33.png"/><Relationship Id="rId8" Type="http://schemas.openxmlformats.org/officeDocument/2006/relationships/image" Target="../media/image38.png"/><Relationship Id="rId7" Type="http://schemas.openxmlformats.org/officeDocument/2006/relationships/image" Target="../media/image37.png"/><Relationship Id="rId6" Type="http://schemas.openxmlformats.org/officeDocument/2006/relationships/image" Target="../media/image150.png"/><Relationship Id="rId5" Type="http://schemas.openxmlformats.org/officeDocument/2006/relationships/image" Target="../media/image149.png"/><Relationship Id="rId4" Type="http://schemas.openxmlformats.org/officeDocument/2006/relationships/image" Target="../media/image154.png"/><Relationship Id="rId3" Type="http://schemas.openxmlformats.org/officeDocument/2006/relationships/image" Target="../media/image148.png"/><Relationship Id="rId2" Type="http://schemas.openxmlformats.org/officeDocument/2006/relationships/image" Target="../media/image47.png"/><Relationship Id="rId19" Type="http://schemas.openxmlformats.org/officeDocument/2006/relationships/notesSlide" Target="../notesSlides/notesSlide83.xml"/><Relationship Id="rId18" Type="http://schemas.openxmlformats.org/officeDocument/2006/relationships/slideLayout" Target="../slideLayouts/slideLayout13.xml"/><Relationship Id="rId17" Type="http://schemas.openxmlformats.org/officeDocument/2006/relationships/image" Target="../media/image153.png"/><Relationship Id="rId16" Type="http://schemas.openxmlformats.org/officeDocument/2006/relationships/image" Target="../media/image85.png"/><Relationship Id="rId15" Type="http://schemas.openxmlformats.org/officeDocument/2006/relationships/image" Target="../media/image163.png"/><Relationship Id="rId14" Type="http://schemas.openxmlformats.org/officeDocument/2006/relationships/image" Target="../media/image162.png"/><Relationship Id="rId13" Type="http://schemas.openxmlformats.org/officeDocument/2006/relationships/image" Target="../media/image161.png"/><Relationship Id="rId12" Type="http://schemas.openxmlformats.org/officeDocument/2006/relationships/image" Target="../media/image160.png"/><Relationship Id="rId11" Type="http://schemas.openxmlformats.org/officeDocument/2006/relationships/image" Target="../media/image155.png"/><Relationship Id="rId10" Type="http://schemas.openxmlformats.org/officeDocument/2006/relationships/image" Target="../media/image151.png"/><Relationship Id="rId1" Type="http://schemas.openxmlformats.org/officeDocument/2006/relationships/image" Target="../media/image102.png"/></Relationships>
</file>

<file path=ppt/slides/_rels/slide86.xml.rels><?xml version="1.0" encoding="UTF-8" standalone="yes"?>
<Relationships xmlns="http://schemas.openxmlformats.org/package/2006/relationships"><Relationship Id="rId9" Type="http://schemas.openxmlformats.org/officeDocument/2006/relationships/image" Target="../media/image33.png"/><Relationship Id="rId8" Type="http://schemas.openxmlformats.org/officeDocument/2006/relationships/image" Target="../media/image38.png"/><Relationship Id="rId7" Type="http://schemas.openxmlformats.org/officeDocument/2006/relationships/image" Target="../media/image37.png"/><Relationship Id="rId6" Type="http://schemas.openxmlformats.org/officeDocument/2006/relationships/image" Target="../media/image150.png"/><Relationship Id="rId5" Type="http://schemas.openxmlformats.org/officeDocument/2006/relationships/image" Target="../media/image149.png"/><Relationship Id="rId4" Type="http://schemas.openxmlformats.org/officeDocument/2006/relationships/image" Target="../media/image154.png"/><Relationship Id="rId3" Type="http://schemas.openxmlformats.org/officeDocument/2006/relationships/image" Target="../media/image148.png"/><Relationship Id="rId2" Type="http://schemas.openxmlformats.org/officeDocument/2006/relationships/image" Target="../media/image47.png"/><Relationship Id="rId17" Type="http://schemas.openxmlformats.org/officeDocument/2006/relationships/notesSlide" Target="../notesSlides/notesSlide84.xml"/><Relationship Id="rId16" Type="http://schemas.openxmlformats.org/officeDocument/2006/relationships/slideLayout" Target="../slideLayouts/slideLayout13.xml"/><Relationship Id="rId15" Type="http://schemas.openxmlformats.org/officeDocument/2006/relationships/image" Target="../media/image153.png"/><Relationship Id="rId14" Type="http://schemas.openxmlformats.org/officeDocument/2006/relationships/image" Target="../media/image85.png"/><Relationship Id="rId13" Type="http://schemas.openxmlformats.org/officeDocument/2006/relationships/image" Target="../media/image164.png"/><Relationship Id="rId12" Type="http://schemas.openxmlformats.org/officeDocument/2006/relationships/image" Target="../media/image163.png"/><Relationship Id="rId11" Type="http://schemas.openxmlformats.org/officeDocument/2006/relationships/image" Target="../media/image155.png"/><Relationship Id="rId10" Type="http://schemas.openxmlformats.org/officeDocument/2006/relationships/image" Target="../media/image151.png"/><Relationship Id="rId1" Type="http://schemas.openxmlformats.org/officeDocument/2006/relationships/image" Target="../media/image102.png"/></Relationships>
</file>

<file path=ppt/slides/_rels/slide87.xml.rels><?xml version="1.0" encoding="UTF-8" standalone="yes"?>
<Relationships xmlns="http://schemas.openxmlformats.org/package/2006/relationships"><Relationship Id="rId9" Type="http://schemas.openxmlformats.org/officeDocument/2006/relationships/image" Target="../media/image33.png"/><Relationship Id="rId8" Type="http://schemas.openxmlformats.org/officeDocument/2006/relationships/image" Target="../media/image38.png"/><Relationship Id="rId7" Type="http://schemas.openxmlformats.org/officeDocument/2006/relationships/image" Target="../media/image37.png"/><Relationship Id="rId6" Type="http://schemas.openxmlformats.org/officeDocument/2006/relationships/image" Target="../media/image150.png"/><Relationship Id="rId5" Type="http://schemas.openxmlformats.org/officeDocument/2006/relationships/image" Target="../media/image149.png"/><Relationship Id="rId4" Type="http://schemas.openxmlformats.org/officeDocument/2006/relationships/image" Target="../media/image154.png"/><Relationship Id="rId3" Type="http://schemas.openxmlformats.org/officeDocument/2006/relationships/image" Target="../media/image148.png"/><Relationship Id="rId2" Type="http://schemas.openxmlformats.org/officeDocument/2006/relationships/image" Target="../media/image47.png"/><Relationship Id="rId18" Type="http://schemas.openxmlformats.org/officeDocument/2006/relationships/notesSlide" Target="../notesSlides/notesSlide85.xml"/><Relationship Id="rId17" Type="http://schemas.openxmlformats.org/officeDocument/2006/relationships/slideLayout" Target="../slideLayouts/slideLayout13.xml"/><Relationship Id="rId16" Type="http://schemas.openxmlformats.org/officeDocument/2006/relationships/image" Target="../media/image153.png"/><Relationship Id="rId15" Type="http://schemas.openxmlformats.org/officeDocument/2006/relationships/image" Target="../media/image85.png"/><Relationship Id="rId14" Type="http://schemas.openxmlformats.org/officeDocument/2006/relationships/image" Target="../media/image165.png"/><Relationship Id="rId13" Type="http://schemas.openxmlformats.org/officeDocument/2006/relationships/image" Target="../media/image164.png"/><Relationship Id="rId12" Type="http://schemas.openxmlformats.org/officeDocument/2006/relationships/image" Target="../media/image163.png"/><Relationship Id="rId11" Type="http://schemas.openxmlformats.org/officeDocument/2006/relationships/image" Target="../media/image155.png"/><Relationship Id="rId10" Type="http://schemas.openxmlformats.org/officeDocument/2006/relationships/image" Target="../media/image151.png"/><Relationship Id="rId1" Type="http://schemas.openxmlformats.org/officeDocument/2006/relationships/image" Target="../media/image102.png"/></Relationships>
</file>

<file path=ppt/slides/_rels/slide88.xml.rels><?xml version="1.0" encoding="UTF-8" standalone="yes"?>
<Relationships xmlns="http://schemas.openxmlformats.org/package/2006/relationships"><Relationship Id="rId9" Type="http://schemas.openxmlformats.org/officeDocument/2006/relationships/image" Target="../media/image33.png"/><Relationship Id="rId8" Type="http://schemas.openxmlformats.org/officeDocument/2006/relationships/image" Target="../media/image38.png"/><Relationship Id="rId7" Type="http://schemas.openxmlformats.org/officeDocument/2006/relationships/image" Target="../media/image37.png"/><Relationship Id="rId6" Type="http://schemas.openxmlformats.org/officeDocument/2006/relationships/image" Target="../media/image150.png"/><Relationship Id="rId5" Type="http://schemas.openxmlformats.org/officeDocument/2006/relationships/image" Target="../media/image149.png"/><Relationship Id="rId4" Type="http://schemas.openxmlformats.org/officeDocument/2006/relationships/image" Target="../media/image154.png"/><Relationship Id="rId3" Type="http://schemas.openxmlformats.org/officeDocument/2006/relationships/image" Target="../media/image148.png"/><Relationship Id="rId20" Type="http://schemas.openxmlformats.org/officeDocument/2006/relationships/notesSlide" Target="../notesSlides/notesSlide86.xml"/><Relationship Id="rId2" Type="http://schemas.openxmlformats.org/officeDocument/2006/relationships/image" Target="../media/image47.png"/><Relationship Id="rId19" Type="http://schemas.openxmlformats.org/officeDocument/2006/relationships/slideLayout" Target="../slideLayouts/slideLayout13.xml"/><Relationship Id="rId18" Type="http://schemas.openxmlformats.org/officeDocument/2006/relationships/image" Target="../media/image153.png"/><Relationship Id="rId17" Type="http://schemas.openxmlformats.org/officeDocument/2006/relationships/image" Target="../media/image85.png"/><Relationship Id="rId16" Type="http://schemas.openxmlformats.org/officeDocument/2006/relationships/image" Target="../media/image167.png"/><Relationship Id="rId15" Type="http://schemas.openxmlformats.org/officeDocument/2006/relationships/image" Target="../media/image166.png"/><Relationship Id="rId14" Type="http://schemas.openxmlformats.org/officeDocument/2006/relationships/image" Target="../media/image165.png"/><Relationship Id="rId13" Type="http://schemas.openxmlformats.org/officeDocument/2006/relationships/image" Target="../media/image164.png"/><Relationship Id="rId12" Type="http://schemas.openxmlformats.org/officeDocument/2006/relationships/image" Target="../media/image163.png"/><Relationship Id="rId11" Type="http://schemas.openxmlformats.org/officeDocument/2006/relationships/image" Target="../media/image155.png"/><Relationship Id="rId10" Type="http://schemas.openxmlformats.org/officeDocument/2006/relationships/image" Target="../media/image151.png"/><Relationship Id="rId1" Type="http://schemas.openxmlformats.org/officeDocument/2006/relationships/image" Target="../media/image102.png"/></Relationships>
</file>

<file path=ppt/slides/_rels/slide89.xml.rels><?xml version="1.0" encoding="UTF-8" standalone="yes"?>
<Relationships xmlns="http://schemas.openxmlformats.org/package/2006/relationships"><Relationship Id="rId9" Type="http://schemas.openxmlformats.org/officeDocument/2006/relationships/image" Target="../media/image33.png"/><Relationship Id="rId8" Type="http://schemas.openxmlformats.org/officeDocument/2006/relationships/image" Target="../media/image38.png"/><Relationship Id="rId7" Type="http://schemas.openxmlformats.org/officeDocument/2006/relationships/image" Target="../media/image37.png"/><Relationship Id="rId6" Type="http://schemas.openxmlformats.org/officeDocument/2006/relationships/image" Target="../media/image150.png"/><Relationship Id="rId5" Type="http://schemas.openxmlformats.org/officeDocument/2006/relationships/image" Target="../media/image149.png"/><Relationship Id="rId4" Type="http://schemas.openxmlformats.org/officeDocument/2006/relationships/image" Target="../media/image154.png"/><Relationship Id="rId3" Type="http://schemas.openxmlformats.org/officeDocument/2006/relationships/image" Target="../media/image148.png"/><Relationship Id="rId21" Type="http://schemas.openxmlformats.org/officeDocument/2006/relationships/notesSlide" Target="../notesSlides/notesSlide87.xml"/><Relationship Id="rId20" Type="http://schemas.openxmlformats.org/officeDocument/2006/relationships/slideLayout" Target="../slideLayouts/slideLayout13.xml"/><Relationship Id="rId2" Type="http://schemas.openxmlformats.org/officeDocument/2006/relationships/image" Target="../media/image47.png"/><Relationship Id="rId19" Type="http://schemas.openxmlformats.org/officeDocument/2006/relationships/image" Target="../media/image153.png"/><Relationship Id="rId18" Type="http://schemas.openxmlformats.org/officeDocument/2006/relationships/image" Target="../media/image85.png"/><Relationship Id="rId17" Type="http://schemas.openxmlformats.org/officeDocument/2006/relationships/image" Target="../media/image168.png"/><Relationship Id="rId16" Type="http://schemas.openxmlformats.org/officeDocument/2006/relationships/image" Target="../media/image167.png"/><Relationship Id="rId15" Type="http://schemas.openxmlformats.org/officeDocument/2006/relationships/image" Target="../media/image166.png"/><Relationship Id="rId14" Type="http://schemas.openxmlformats.org/officeDocument/2006/relationships/image" Target="../media/image165.png"/><Relationship Id="rId13" Type="http://schemas.openxmlformats.org/officeDocument/2006/relationships/image" Target="../media/image164.png"/><Relationship Id="rId12" Type="http://schemas.openxmlformats.org/officeDocument/2006/relationships/image" Target="../media/image163.png"/><Relationship Id="rId11" Type="http://schemas.openxmlformats.org/officeDocument/2006/relationships/image" Target="../media/image155.png"/><Relationship Id="rId10" Type="http://schemas.openxmlformats.org/officeDocument/2006/relationships/image" Target="../media/image151.png"/><Relationship Id="rId1" Type="http://schemas.openxmlformats.org/officeDocument/2006/relationships/image" Target="../media/image102.png"/></Relationships>
</file>

<file path=ppt/slides/_rels/slide9.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5" Type="http://schemas.openxmlformats.org/officeDocument/2006/relationships/notesSlide" Target="../notesSlides/notesSlide8.xml"/><Relationship Id="rId14" Type="http://schemas.openxmlformats.org/officeDocument/2006/relationships/slideLayout" Target="../slideLayouts/slideLayout13.xml"/><Relationship Id="rId13" Type="http://schemas.openxmlformats.org/officeDocument/2006/relationships/image" Target="../media/image19.png"/><Relationship Id="rId12" Type="http://schemas.openxmlformats.org/officeDocument/2006/relationships/image" Target="../media/image15.png"/><Relationship Id="rId11" Type="http://schemas.openxmlformats.org/officeDocument/2006/relationships/image" Target="../media/image18.png"/><Relationship Id="rId10" Type="http://schemas.openxmlformats.org/officeDocument/2006/relationships/image" Target="../media/image17.png"/><Relationship Id="rId1" Type="http://schemas.openxmlformats.org/officeDocument/2006/relationships/image" Target="../media/image8.png"/></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13.xml"/><Relationship Id="rId1" Type="http://schemas.openxmlformats.org/officeDocument/2006/relationships/image" Target="../media/image169.png"/></Relationships>
</file>

<file path=ppt/slides/_rels/slide91.xml.rels><?xml version="1.0" encoding="UTF-8" standalone="yes"?>
<Relationships xmlns="http://schemas.openxmlformats.org/package/2006/relationships"><Relationship Id="rId4" Type="http://schemas.openxmlformats.org/officeDocument/2006/relationships/notesSlide" Target="../notesSlides/notesSlide89.xml"/><Relationship Id="rId3" Type="http://schemas.openxmlformats.org/officeDocument/2006/relationships/slideLayout" Target="../slideLayouts/slideLayout13.xml"/><Relationship Id="rId2" Type="http://schemas.openxmlformats.org/officeDocument/2006/relationships/image" Target="../media/image170.png"/><Relationship Id="rId1" Type="http://schemas.openxmlformats.org/officeDocument/2006/relationships/image" Target="../media/image169.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4" Type="http://schemas.openxmlformats.org/officeDocument/2006/relationships/notesSlide" Target="../notesSlides/notesSlide90.xml"/><Relationship Id="rId3" Type="http://schemas.openxmlformats.org/officeDocument/2006/relationships/slideLayout" Target="../slideLayouts/slideLayout13.xml"/><Relationship Id="rId2" Type="http://schemas.openxmlformats.org/officeDocument/2006/relationships/image" Target="../media/image171.png"/><Relationship Id="rId1" Type="http://schemas.openxmlformats.org/officeDocument/2006/relationships/image" Target="../media/image169.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13.xml"/><Relationship Id="rId1" Type="http://schemas.openxmlformats.org/officeDocument/2006/relationships/image" Target="../media/image172.pn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13.xml"/><Relationship Id="rId1" Type="http://schemas.openxmlformats.org/officeDocument/2006/relationships/image" Target="../media/image173.png"/></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13.xml"/><Relationship Id="rId1" Type="http://schemas.openxmlformats.org/officeDocument/2006/relationships/image" Target="../media/image174.pn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3.xml"/><Relationship Id="rId1" Type="http://schemas.openxmlformats.org/officeDocument/2006/relationships/image" Target="../media/image175.png"/></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13.xml"/><Relationship Id="rId1" Type="http://schemas.openxmlformats.org/officeDocument/2006/relationships/image" Target="../media/image175.png"/></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13.xml"/><Relationship Id="rId1" Type="http://schemas.openxmlformats.org/officeDocument/2006/relationships/image" Target="../media/image17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683568" y="1192188"/>
            <a:ext cx="7776864" cy="18047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7544" y="1340768"/>
            <a:ext cx="8229600" cy="1143000"/>
          </a:xfrm>
        </p:spPr>
        <p:txBody>
          <a:bodyPr/>
          <a:lstStyle/>
          <a:p>
            <a:r>
              <a:rPr lang="en-US" sz="3200" dirty="0"/>
              <a:t>University physics, classical mechanics, Lecture 8.</a:t>
            </a:r>
            <a:br>
              <a:rPr lang="en-US" sz="3200" dirty="0"/>
            </a:br>
            <a:r>
              <a:rPr lang="en-US" sz="3200" dirty="0"/>
              <a:t>Still Lesson 7: Rotation of rigid bodies</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2987824" y="3714196"/>
            <a:ext cx="2438488" cy="646331"/>
          </a:xfrm>
          <a:prstGeom prst="rect">
            <a:avLst/>
          </a:prstGeom>
          <a:noFill/>
        </p:spPr>
        <p:txBody>
          <a:bodyPr wrap="none" rtlCol="0">
            <a:spAutoFit/>
          </a:bodyPr>
          <a:lstStyle/>
          <a:p>
            <a:r>
              <a:rPr lang="en-GB" dirty="0"/>
              <a:t>Teacher: </a:t>
            </a:r>
            <a:r>
              <a:rPr lang="en-GB" dirty="0" err="1"/>
              <a:t>Dr.</a:t>
            </a:r>
            <a:r>
              <a:rPr lang="en-GB" dirty="0"/>
              <a:t> Paul Briard</a:t>
            </a:r>
            <a:endParaRPr lang="en-GB" dirty="0"/>
          </a:p>
          <a:p>
            <a:r>
              <a:rPr lang="en-GB" dirty="0" err="1"/>
              <a:t>Wechat</a:t>
            </a:r>
            <a:r>
              <a:rPr lang="en-GB" dirty="0"/>
              <a:t>: Paulbg123</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755576" y="1242512"/>
            <a:ext cx="7822583" cy="369332"/>
          </a:xfrm>
          <a:prstGeom prst="rect">
            <a:avLst/>
          </a:prstGeom>
          <a:noFill/>
        </p:spPr>
        <p:txBody>
          <a:bodyPr wrap="square" rtlCol="0">
            <a:spAutoFit/>
          </a:bodyPr>
          <a:lstStyle/>
          <a:p>
            <a:r>
              <a:rPr lang="en-GB" dirty="0"/>
              <a:t>Imagine we want to use integral calculation to describe the surface of a disk </a:t>
            </a:r>
            <a:endParaRPr lang="en-US" dirty="0"/>
          </a:p>
        </p:txBody>
      </p:sp>
      <p:sp>
        <p:nvSpPr>
          <p:cNvPr id="6" name="Oval 5"/>
          <p:cNvSpPr/>
          <p:nvPr/>
        </p:nvSpPr>
        <p:spPr>
          <a:xfrm>
            <a:off x="2503817" y="1712682"/>
            <a:ext cx="2880320" cy="28754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148300" y="4692073"/>
            <a:ext cx="2013693" cy="369332"/>
          </a:xfrm>
          <a:prstGeom prst="rect">
            <a:avLst/>
          </a:prstGeom>
          <a:noFill/>
        </p:spPr>
        <p:txBody>
          <a:bodyPr wrap="none" rtlCol="0">
            <a:spAutoFit/>
          </a:bodyPr>
          <a:lstStyle/>
          <a:p>
            <a:r>
              <a:rPr lang="en-GB" dirty="0"/>
              <a:t>Disk of surface S=?</a:t>
            </a:r>
            <a:endParaRPr lang="en-US" dirty="0"/>
          </a:p>
        </p:txBody>
      </p:sp>
      <p:cxnSp>
        <p:nvCxnSpPr>
          <p:cNvPr id="9" name="Straight Connector 8"/>
          <p:cNvCxnSpPr/>
          <p:nvPr/>
        </p:nvCxnSpPr>
        <p:spPr>
          <a:xfrm>
            <a:off x="2771800" y="2294582"/>
            <a:ext cx="1192169" cy="84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2999575" y="2167498"/>
                <a:ext cx="21191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m:t>
                      </m:r>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2999575" y="2167498"/>
                <a:ext cx="211917" cy="276999"/>
              </a:xfrm>
              <a:prstGeom prst="rect">
                <a:avLst/>
              </a:prstGeom>
              <a:blipFill rotWithShape="1">
                <a:blip r:embed="rId1"/>
                <a:stretch>
                  <a:fillRect l="-222" t="-88" r="-13943" b="138"/>
                </a:stretch>
              </a:blipFill>
            </p:spPr>
            <p:txBody>
              <a:bodyPr/>
              <a:lstStyle/>
              <a:p>
                <a:r>
                  <a:rPr lang="zh-CN" altLang="en-US">
                    <a:noFill/>
                  </a:rPr>
                  <a:t> </a:t>
                </a:r>
              </a:p>
            </p:txBody>
          </p:sp>
        </mc:Fallback>
      </mc:AlternateContent>
      <p:cxnSp>
        <p:nvCxnSpPr>
          <p:cNvPr id="15" name="Straight Arrow Connector 14"/>
          <p:cNvCxnSpPr/>
          <p:nvPr/>
        </p:nvCxnSpPr>
        <p:spPr>
          <a:xfrm>
            <a:off x="3963969" y="3138652"/>
            <a:ext cx="27686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p:cNvSpPr txBox="1"/>
              <p:nvPr/>
            </p:nvSpPr>
            <p:spPr>
              <a:xfrm>
                <a:off x="6732588" y="3000152"/>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6732588" y="3000152"/>
                <a:ext cx="171777" cy="276999"/>
              </a:xfrm>
              <a:prstGeom prst="rect">
                <a:avLst/>
              </a:prstGeom>
              <a:blipFill rotWithShape="1">
                <a:blip r:embed="rId2"/>
                <a:stretch>
                  <a:fillRect l="-185" t="-149" r="-18108" b="199"/>
                </a:stretch>
              </a:blipFill>
            </p:spPr>
            <p:txBody>
              <a:bodyPr/>
              <a:lstStyle/>
              <a:p>
                <a:r>
                  <a:rPr lang="zh-CN" altLang="en-US">
                    <a:noFill/>
                  </a:rPr>
                  <a:t> </a:t>
                </a:r>
              </a:p>
            </p:txBody>
          </p:sp>
        </mc:Fallback>
      </mc:AlternateContent>
      <p:cxnSp>
        <p:nvCxnSpPr>
          <p:cNvPr id="36" name="Straight Arrow Connector 35"/>
          <p:cNvCxnSpPr/>
          <p:nvPr/>
        </p:nvCxnSpPr>
        <p:spPr>
          <a:xfrm flipH="1">
            <a:off x="5098295" y="2243080"/>
            <a:ext cx="1129269" cy="7277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7" name="TextBox 36"/>
              <p:cNvSpPr txBox="1"/>
              <p:nvPr/>
            </p:nvSpPr>
            <p:spPr>
              <a:xfrm>
                <a:off x="6359926" y="1994806"/>
                <a:ext cx="2011320"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𝑑𝑆</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𝑅𝑙</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37" name="TextBox 36"/>
              <p:cNvSpPr txBox="1">
                <a:spLocks noRot="1" noChangeAspect="1" noMove="1" noResize="1" noEditPoints="1" noAdjustHandles="1" noChangeArrowheads="1" noChangeShapeType="1" noTextEdit="1"/>
              </p:cNvSpPr>
              <p:nvPr/>
            </p:nvSpPr>
            <p:spPr>
              <a:xfrm>
                <a:off x="6359926" y="1994806"/>
                <a:ext cx="2011320" cy="518604"/>
              </a:xfrm>
              <a:prstGeom prst="rect">
                <a:avLst/>
              </a:prstGeom>
              <a:blipFill rotWithShape="1">
                <a:blip r:embed="rId3"/>
                <a:stretch>
                  <a:fillRect l="-20" t="-52" r="-566" b="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1258940" y="5229200"/>
                <a:ext cx="5630131" cy="84773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m:t>
                      </m:r>
                      <m:nary>
                        <m:naryPr>
                          <m:limLoc m:val="undOvr"/>
                          <m:subHide m:val="on"/>
                          <m:supHide m:val="on"/>
                          <m:ctrlPr>
                            <a:rPr lang="en-GB" b="0" i="1" smtClean="0">
                              <a:latin typeface="Cambria Math" panose="02040503050406030204" pitchFamily="18" charset="0"/>
                            </a:rPr>
                          </m:ctrlPr>
                        </m:naryPr>
                        <m:sub/>
                        <m:sup/>
                        <m:e>
                          <m:r>
                            <a:rPr lang="en-GB" b="0" i="1" smtClean="0">
                              <a:latin typeface="Cambria Math" panose="02040503050406030204" pitchFamily="18" charset="0"/>
                            </a:rPr>
                            <m:t>𝑑𝑆</m:t>
                          </m:r>
                        </m:e>
                      </m:nary>
                      <m:r>
                        <a:rPr lang="en-GB"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nary>
                        <m:naryPr>
                          <m:limLoc m:val="undOvr"/>
                          <m:ctrlPr>
                            <a:rPr lang="en-GB" b="0" i="1" smtClean="0">
                              <a:latin typeface="Cambria Math" panose="02040503050406030204" pitchFamily="18" charset="0"/>
                            </a:rPr>
                          </m:ctrlPr>
                        </m:naryPr>
                        <m:sub>
                          <m:r>
                            <m:rPr>
                              <m:brk/>
                            </m:rP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rPr>
                            <m:t>=</m:t>
                          </m:r>
                          <m:r>
                            <a:rPr lang="en-GB" b="0" i="1" smtClean="0">
                              <a:latin typeface="Cambria Math" panose="02040503050406030204" pitchFamily="18" charset="0"/>
                            </a:rPr>
                            <m:t>0</m:t>
                          </m:r>
                        </m:sub>
                        <m:sup>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sup>
                        <m:e>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𝜃</m:t>
                          </m:r>
                        </m:e>
                      </m:nary>
                      <m:r>
                        <a:rPr lang="en-GB"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sSubSup>
                        <m:sSubSupPr>
                          <m:ctrlPr>
                            <a:rPr lang="en-GB" b="0" i="1" smtClean="0">
                              <a:latin typeface="Cambria Math" panose="02040503050406030204" pitchFamily="18" charset="0"/>
                              <a:ea typeface="Cambria Math" panose="02040503050406030204" pitchFamily="18" charset="0"/>
                            </a:rPr>
                          </m:ctrlPr>
                        </m:sSubSupPr>
                        <m:e>
                          <m:d>
                            <m:dPr>
                              <m:begChr m:val="["/>
                              <m:endChr m:val="]"/>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𝜃</m:t>
                              </m:r>
                            </m:e>
                          </m:d>
                        </m:e>
                        <m:sub>
                          <m:r>
                            <a:rPr lang="en-GB" b="0" i="1" smtClean="0">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sup>
                      </m:sSubSup>
                      <m:r>
                        <a:rPr lang="en-GB" b="0" i="1" smtClean="0">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𝜋</m:t>
                      </m:r>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𝑅</m:t>
                          </m:r>
                        </m:e>
                        <m:sup>
                          <m:r>
                            <a:rPr lang="en-GB" i="1">
                              <a:latin typeface="Cambria Math" panose="02040503050406030204" pitchFamily="18" charset="0"/>
                              <a:ea typeface="Cambria Math" panose="02040503050406030204" pitchFamily="18" charset="0"/>
                            </a:rPr>
                            <m:t>2</m:t>
                          </m:r>
                        </m:sup>
                      </m:sSup>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𝜋</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𝑅</m:t>
                          </m:r>
                        </m:e>
                        <m:sup>
                          <m:r>
                            <a:rPr lang="en-GB" b="0" i="1" smtClean="0">
                              <a:latin typeface="Cambria Math" panose="02040503050406030204" pitchFamily="18" charset="0"/>
                              <a:ea typeface="Cambria Math" panose="02040503050406030204" pitchFamily="18" charset="0"/>
                            </a:rPr>
                            <m:t>2</m:t>
                          </m:r>
                        </m:sup>
                      </m:sSup>
                    </m:oMath>
                  </m:oMathPara>
                </a14:m>
                <a:endParaRPr lang="en-US" dirty="0"/>
              </a:p>
            </p:txBody>
          </p:sp>
        </mc:Choice>
        <mc:Fallback>
          <p:sp>
            <p:nvSpPr>
              <p:cNvPr id="39" name="TextBox 38"/>
              <p:cNvSpPr txBox="1">
                <a:spLocks noRot="1" noChangeAspect="1" noMove="1" noResize="1" noEditPoints="1" noAdjustHandles="1" noChangeArrowheads="1" noChangeShapeType="1" noTextEdit="1"/>
              </p:cNvSpPr>
              <p:nvPr/>
            </p:nvSpPr>
            <p:spPr>
              <a:xfrm>
                <a:off x="1258940" y="5229200"/>
                <a:ext cx="5630131" cy="847733"/>
              </a:xfrm>
              <a:prstGeom prst="rect">
                <a:avLst/>
              </a:prstGeom>
              <a:blipFill rotWithShape="1">
                <a:blip r:embed="rId4"/>
                <a:stretch>
                  <a:fillRect l="-7" t="-72" r="10" b="73"/>
                </a:stretch>
              </a:blipFill>
            </p:spPr>
            <p:txBody>
              <a:bodyPr/>
              <a:lstStyle/>
              <a:p>
                <a:r>
                  <a:rPr lang="zh-CN" altLang="en-US">
                    <a:noFill/>
                  </a:rPr>
                  <a:t> </a:t>
                </a:r>
              </a:p>
            </p:txBody>
          </p:sp>
        </mc:Fallback>
      </mc:AlternateContent>
      <p:cxnSp>
        <p:nvCxnSpPr>
          <p:cNvPr id="8" name="Straight Connector 7"/>
          <p:cNvCxnSpPr/>
          <p:nvPr/>
        </p:nvCxnSpPr>
        <p:spPr>
          <a:xfrm flipV="1">
            <a:off x="3963969" y="2626637"/>
            <a:ext cx="1274297" cy="5237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p:cNvSpPr txBox="1"/>
              <p:nvPr/>
            </p:nvSpPr>
            <p:spPr>
              <a:xfrm>
                <a:off x="4482750" y="2903041"/>
                <a:ext cx="32733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4482750" y="2903041"/>
                <a:ext cx="327334" cy="276999"/>
              </a:xfrm>
              <a:prstGeom prst="rect">
                <a:avLst/>
              </a:prstGeom>
              <a:blipFill rotWithShape="1">
                <a:blip r:embed="rId5"/>
                <a:stretch>
                  <a:fillRect l="-87" t="-165" r="-9130" b="215"/>
                </a:stretch>
              </a:blipFill>
            </p:spPr>
            <p:txBody>
              <a:bodyPr/>
              <a:lstStyle/>
              <a:p>
                <a:r>
                  <a:rPr lang="zh-CN" altLang="en-US">
                    <a:noFill/>
                  </a:rPr>
                  <a:t> </a:t>
                </a:r>
              </a:p>
            </p:txBody>
          </p:sp>
        </mc:Fallback>
      </mc:AlternateContent>
      <p:cxnSp>
        <p:nvCxnSpPr>
          <p:cNvPr id="18" name="Connector: Curved 17"/>
          <p:cNvCxnSpPr/>
          <p:nvPr/>
        </p:nvCxnSpPr>
        <p:spPr>
          <a:xfrm rot="10800000" flipV="1">
            <a:off x="5316280" y="2606967"/>
            <a:ext cx="31999" cy="8641"/>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25" name="Freeform: Shape 24"/>
          <p:cNvSpPr/>
          <p:nvPr/>
        </p:nvSpPr>
        <p:spPr>
          <a:xfrm>
            <a:off x="5295014" y="2636874"/>
            <a:ext cx="89123" cy="472483"/>
          </a:xfrm>
          <a:custGeom>
            <a:avLst/>
            <a:gdLst>
              <a:gd name="connsiteX0" fmla="*/ 148856 w 148856"/>
              <a:gd name="connsiteY0" fmla="*/ 489098 h 489098"/>
              <a:gd name="connsiteX1" fmla="*/ 0 w 148856"/>
              <a:gd name="connsiteY1" fmla="*/ 0 h 489098"/>
              <a:gd name="connsiteX2" fmla="*/ 0 w 148856"/>
              <a:gd name="connsiteY2" fmla="*/ 0 h 489098"/>
            </a:gdLst>
            <a:ahLst/>
            <a:cxnLst>
              <a:cxn ang="0">
                <a:pos x="connsiteX0" y="connsiteY0"/>
              </a:cxn>
              <a:cxn ang="0">
                <a:pos x="connsiteX1" y="connsiteY1"/>
              </a:cxn>
              <a:cxn ang="0">
                <a:pos x="connsiteX2" y="connsiteY2"/>
              </a:cxn>
            </a:cxnLst>
            <a:rect l="l" t="t" r="r" b="b"/>
            <a:pathLst>
              <a:path w="148856" h="489098">
                <a:moveTo>
                  <a:pt x="148856" y="489098"/>
                </a:moveTo>
                <a:lnTo>
                  <a:pt x="0" y="0"/>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6" name="TextBox 25"/>
              <p:cNvSpPr txBox="1"/>
              <p:nvPr/>
            </p:nvSpPr>
            <p:spPr>
              <a:xfrm>
                <a:off x="5440885" y="2745663"/>
                <a:ext cx="85561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𝑙</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𝑅𝑑</m:t>
                      </m:r>
                      <m:r>
                        <a:rPr lang="en-US" b="0" i="1" smtClean="0">
                          <a:solidFill>
                            <a:srgbClr val="FF0000"/>
                          </a:solidFill>
                          <a:latin typeface="Cambria Math" panose="02040503050406030204" pitchFamily="18" charset="0"/>
                          <a:ea typeface="Cambria Math" panose="02040503050406030204" pitchFamily="18" charset="0"/>
                        </a:rPr>
                        <m:t>𝜃</m:t>
                      </m:r>
                    </m:oMath>
                  </m:oMathPara>
                </a14:m>
                <a:endParaRPr lang="en-US" dirty="0">
                  <a:solidFill>
                    <a:srgbClr val="FF0000"/>
                  </a:solidFill>
                </a:endParaRPr>
              </a:p>
            </p:txBody>
          </p:sp>
        </mc:Choice>
        <mc:Fallback>
          <p:sp>
            <p:nvSpPr>
              <p:cNvPr id="26" name="TextBox 25"/>
              <p:cNvSpPr txBox="1">
                <a:spLocks noRot="1" noChangeAspect="1" noMove="1" noResize="1" noEditPoints="1" noAdjustHandles="1" noChangeArrowheads="1" noChangeShapeType="1" noTextEdit="1"/>
              </p:cNvSpPr>
              <p:nvPr/>
            </p:nvSpPr>
            <p:spPr>
              <a:xfrm>
                <a:off x="5440885" y="2745663"/>
                <a:ext cx="855619" cy="276999"/>
              </a:xfrm>
              <a:prstGeom prst="rect">
                <a:avLst/>
              </a:prstGeom>
              <a:blipFill rotWithShape="1">
                <a:blip r:embed="rId6"/>
                <a:stretch>
                  <a:fillRect l="-24" t="-201" r="-2764" b="22"/>
                </a:stretch>
              </a:blipFill>
            </p:spPr>
            <p:txBody>
              <a:bodyPr/>
              <a:lstStyle/>
              <a:p>
                <a:r>
                  <a:rPr lang="zh-CN" altLang="en-US">
                    <a:noFill/>
                  </a:rPr>
                  <a:t> </a:t>
                </a:r>
              </a:p>
            </p:txBody>
          </p:sp>
        </mc:Fallback>
      </mc:AlternateContent>
      <p:sp>
        <p:nvSpPr>
          <p:cNvPr id="11" name="Title 10"/>
          <p:cNvSpPr>
            <a:spLocks noGrp="1"/>
          </p:cNvSpPr>
          <p:nvPr>
            <p:ph type="title"/>
          </p:nvPr>
        </p:nvSpPr>
        <p:spPr/>
        <p:txBody>
          <a:bodyPr/>
          <a:lstStyle/>
          <a:p>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lstStyle/>
          <a:p>
            <a:r>
              <a:rPr lang="en-GB" sz="3200" dirty="0"/>
              <a:t>Kinetic energy of a body with translational and rotational motion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TextBox 5"/>
          <p:cNvSpPr txBox="1"/>
          <p:nvPr/>
        </p:nvSpPr>
        <p:spPr>
          <a:xfrm>
            <a:off x="591356" y="1191137"/>
            <a:ext cx="5676311" cy="461665"/>
          </a:xfrm>
          <a:prstGeom prst="rect">
            <a:avLst/>
          </a:prstGeom>
          <a:noFill/>
        </p:spPr>
        <p:txBody>
          <a:bodyPr wrap="square" rtlCol="0">
            <a:spAutoFit/>
          </a:bodyPr>
          <a:lstStyle/>
          <a:p>
            <a:r>
              <a:rPr lang="en-GB" sz="2400" dirty="0"/>
              <a:t>Translational kinetic energy:  </a:t>
            </a:r>
            <a:endParaRPr lang="en-US" sz="2400" dirty="0"/>
          </a:p>
        </p:txBody>
      </p:sp>
      <mc:AlternateContent xmlns:mc="http://schemas.openxmlformats.org/markup-compatibility/2006">
        <mc:Choice xmlns:a14="http://schemas.microsoft.com/office/drawing/2010/main" Requires="a14">
          <p:sp>
            <p:nvSpPr>
              <p:cNvPr id="7" name="TextBox 6"/>
              <p:cNvSpPr txBox="1"/>
              <p:nvPr/>
            </p:nvSpPr>
            <p:spPr>
              <a:xfrm>
                <a:off x="4542487" y="1191137"/>
                <a:ext cx="1056058" cy="69147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2</m:t>
                          </m:r>
                        </m:den>
                      </m:f>
                      <m:r>
                        <a:rPr lang="en-GB" sz="2400" b="0" i="1" smtClean="0">
                          <a:latin typeface="Cambria Math" panose="02040503050406030204" pitchFamily="18" charset="0"/>
                        </a:rPr>
                        <m:t>𝑀</m:t>
                      </m:r>
                      <m:sSubSup>
                        <m:sSubSupPr>
                          <m:ctrlPr>
                            <a:rPr lang="en-GB" sz="2400" b="0" i="1" smtClean="0">
                              <a:latin typeface="Cambria Math" panose="02040503050406030204" pitchFamily="18" charset="0"/>
                            </a:rPr>
                          </m:ctrlPr>
                        </m:sSubSupPr>
                        <m:e>
                          <m:r>
                            <a:rPr lang="en-GB" sz="2400" b="0" i="1" smtClean="0">
                              <a:latin typeface="Cambria Math" panose="02040503050406030204" pitchFamily="18" charset="0"/>
                            </a:rPr>
                            <m:t>𝑣</m:t>
                          </m:r>
                        </m:e>
                        <m:sub>
                          <m:r>
                            <a:rPr lang="en-GB" sz="2400" b="0" i="1" smtClean="0">
                              <a:latin typeface="Cambria Math" panose="02040503050406030204" pitchFamily="18" charset="0"/>
                            </a:rPr>
                            <m:t>𝑐𝑚</m:t>
                          </m:r>
                        </m:sub>
                        <m:sup>
                          <m:r>
                            <a:rPr lang="en-GB" sz="2400" b="0" i="1" smtClean="0">
                              <a:latin typeface="Cambria Math" panose="02040503050406030204" pitchFamily="18" charset="0"/>
                            </a:rPr>
                            <m:t>2</m:t>
                          </m:r>
                        </m:sup>
                      </m:sSubSup>
                    </m:oMath>
                  </m:oMathPara>
                </a14:m>
                <a:endParaRPr lang="en-US" sz="2400" dirty="0"/>
              </a:p>
            </p:txBody>
          </p:sp>
        </mc:Choice>
        <mc:Fallback>
          <p:sp>
            <p:nvSpPr>
              <p:cNvPr id="7" name="TextBox 6"/>
              <p:cNvSpPr txBox="1">
                <a:spLocks noRot="1" noChangeAspect="1" noMove="1" noResize="1" noEditPoints="1" noAdjustHandles="1" noChangeArrowheads="1" noChangeShapeType="1" noTextEdit="1"/>
              </p:cNvSpPr>
              <p:nvPr/>
            </p:nvSpPr>
            <p:spPr>
              <a:xfrm>
                <a:off x="4542487" y="1191137"/>
                <a:ext cx="1056058" cy="691471"/>
              </a:xfrm>
              <a:prstGeom prst="rect">
                <a:avLst/>
              </a:prstGeom>
              <a:blipFill rotWithShape="1">
                <a:blip r:embed="rId1"/>
                <a:stretch>
                  <a:fillRect l="-31" t="-74" r="-4233" b="68"/>
                </a:stretch>
              </a:blipFill>
            </p:spPr>
            <p:txBody>
              <a:bodyPr/>
              <a:lstStyle/>
              <a:p>
                <a:r>
                  <a:rPr lang="zh-CN" altLang="en-US">
                    <a:noFill/>
                  </a:rPr>
                  <a:t> </a:t>
                </a:r>
              </a:p>
            </p:txBody>
          </p:sp>
        </mc:Fallback>
      </mc:AlternateContent>
      <p:sp>
        <p:nvSpPr>
          <p:cNvPr id="8" name="TextBox 7"/>
          <p:cNvSpPr txBox="1"/>
          <p:nvPr/>
        </p:nvSpPr>
        <p:spPr>
          <a:xfrm>
            <a:off x="611560" y="1971173"/>
            <a:ext cx="9793088" cy="461665"/>
          </a:xfrm>
          <a:prstGeom prst="rect">
            <a:avLst/>
          </a:prstGeom>
          <a:noFill/>
        </p:spPr>
        <p:txBody>
          <a:bodyPr wrap="square" rtlCol="0">
            <a:spAutoFit/>
          </a:bodyPr>
          <a:lstStyle/>
          <a:p>
            <a:r>
              <a:rPr lang="en-GB" sz="2400" dirty="0"/>
              <a:t>Rotational kinetic energy:  </a:t>
            </a:r>
            <a:endParaRPr lang="en-US" sz="2400" dirty="0"/>
          </a:p>
        </p:txBody>
      </p:sp>
      <mc:AlternateContent xmlns:mc="http://schemas.openxmlformats.org/markup-compatibility/2006">
        <mc:Choice xmlns:a14="http://schemas.microsoft.com/office/drawing/2010/main" Requires="a14">
          <p:sp>
            <p:nvSpPr>
              <p:cNvPr id="9" name="TextBox 8"/>
              <p:cNvSpPr txBox="1"/>
              <p:nvPr/>
            </p:nvSpPr>
            <p:spPr>
              <a:xfrm>
                <a:off x="4221636" y="1911774"/>
                <a:ext cx="797078" cy="69147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2</m:t>
                          </m:r>
                        </m:den>
                      </m:f>
                      <m:r>
                        <a:rPr lang="en-GB" sz="2400" b="0" i="1" smtClean="0">
                          <a:latin typeface="Cambria Math" panose="02040503050406030204" pitchFamily="18" charset="0"/>
                        </a:rPr>
                        <m:t>𝐼</m:t>
                      </m:r>
                      <m:sSup>
                        <m:sSupPr>
                          <m:ctrlPr>
                            <a:rPr lang="en-US" sz="2400" i="1" smtClean="0">
                              <a:latin typeface="Cambria Math" panose="02040503050406030204" pitchFamily="18" charset="0"/>
                            </a:rPr>
                          </m:ctrlPr>
                        </m:sSupPr>
                        <m:e>
                          <m:r>
                            <a:rPr lang="en-US" sz="2400" i="1" smtClean="0">
                              <a:latin typeface="Cambria Math" panose="02040503050406030204" pitchFamily="18" charset="0"/>
                              <a:ea typeface="Cambria Math" panose="02040503050406030204" pitchFamily="18" charset="0"/>
                            </a:rPr>
                            <m:t>𝜔</m:t>
                          </m:r>
                        </m:e>
                        <m:sup>
                          <m:r>
                            <a:rPr lang="en-GB" sz="2400" b="0" i="1" smtClean="0">
                              <a:latin typeface="Cambria Math" panose="02040503050406030204" pitchFamily="18" charset="0"/>
                            </a:rPr>
                            <m:t>2</m:t>
                          </m:r>
                        </m:sup>
                      </m:sSup>
                    </m:oMath>
                  </m:oMathPara>
                </a14:m>
                <a:endParaRPr lang="en-US" sz="2400" dirty="0"/>
              </a:p>
            </p:txBody>
          </p:sp>
        </mc:Choice>
        <mc:Fallback>
          <p:sp>
            <p:nvSpPr>
              <p:cNvPr id="9" name="TextBox 8"/>
              <p:cNvSpPr txBox="1">
                <a:spLocks noRot="1" noChangeAspect="1" noMove="1" noResize="1" noEditPoints="1" noAdjustHandles="1" noChangeArrowheads="1" noChangeShapeType="1" noTextEdit="1"/>
              </p:cNvSpPr>
              <p:nvPr/>
            </p:nvSpPr>
            <p:spPr>
              <a:xfrm>
                <a:off x="4221636" y="1911774"/>
                <a:ext cx="797078" cy="691471"/>
              </a:xfrm>
              <a:prstGeom prst="rect">
                <a:avLst/>
              </a:prstGeom>
              <a:blipFill rotWithShape="1">
                <a:blip r:embed="rId2"/>
                <a:stretch>
                  <a:fillRect l="-20" t="-61" r="-4343" b="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Rectangle 2"/>
              <p:cNvSpPr/>
              <p:nvPr/>
            </p:nvSpPr>
            <p:spPr>
              <a:xfrm>
                <a:off x="841905" y="2759691"/>
                <a:ext cx="5461047" cy="646331"/>
              </a:xfrm>
              <a:prstGeom prst="rect">
                <a:avLst/>
              </a:prstGeom>
            </p:spPr>
            <p:txBody>
              <a:bodyPr wrap="none">
                <a:spAutoFit/>
              </a:bodyPr>
              <a:lstStyle/>
              <a:p>
                <a14:m>
                  <m:oMath xmlns:m="http://schemas.openxmlformats.org/officeDocument/2006/math">
                    <m:r>
                      <a:rPr lang="en-GB" i="1" smtClean="0">
                        <a:latin typeface="Cambria Math" panose="02040503050406030204" pitchFamily="18" charset="0"/>
                      </a:rPr>
                      <m:t>𝑀</m:t>
                    </m:r>
                  </m:oMath>
                </a14:m>
                <a:r>
                  <a:rPr lang="en-US" dirty="0"/>
                  <a:t>: mass of the body,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𝑐𝑚</m:t>
                        </m:r>
                      </m:sub>
                    </m:sSub>
                  </m:oMath>
                </a14:m>
                <a:r>
                  <a:rPr lang="en-US" dirty="0"/>
                  <a:t>: velocity of the center of mass</a:t>
                </a:r>
                <a:endParaRPr lang="en-US" dirty="0"/>
              </a:p>
              <a:p>
                <a14:m>
                  <m:oMath xmlns:m="http://schemas.openxmlformats.org/officeDocument/2006/math">
                    <m:r>
                      <a:rPr lang="en-US" i="1" dirty="0" smtClean="0">
                        <a:latin typeface="Cambria Math" panose="02040503050406030204" pitchFamily="18" charset="0"/>
                      </a:rPr>
                      <m:t>𝐼</m:t>
                    </m:r>
                  </m:oMath>
                </a14:m>
                <a:r>
                  <a:rPr lang="en-US" dirty="0"/>
                  <a:t>: Moment of inertia about the axis of rotation.</a:t>
                </a:r>
                <a:endParaRPr lang="en-US" dirty="0"/>
              </a:p>
            </p:txBody>
          </p:sp>
        </mc:Choice>
        <mc:Fallback>
          <p:sp>
            <p:nvSpPr>
              <p:cNvPr id="3" name="Rectangle 2"/>
              <p:cNvSpPr>
                <a:spLocks noRot="1" noChangeAspect="1" noMove="1" noResize="1" noEditPoints="1" noAdjustHandles="1" noChangeArrowheads="1" noChangeShapeType="1" noTextEdit="1"/>
              </p:cNvSpPr>
              <p:nvPr/>
            </p:nvSpPr>
            <p:spPr>
              <a:xfrm>
                <a:off x="841905" y="2759691"/>
                <a:ext cx="5461047" cy="646331"/>
              </a:xfrm>
              <a:prstGeom prst="rect">
                <a:avLst/>
              </a:prstGeom>
              <a:blipFill rotWithShape="1">
                <a:blip r:embed="rId3"/>
                <a:stretch>
                  <a:fillRect l="-10" t="-95" r="11" b="80"/>
                </a:stretch>
              </a:blipFill>
            </p:spPr>
            <p:txBody>
              <a:bodyPr/>
              <a:lstStyle/>
              <a:p>
                <a:r>
                  <a:rPr lang="zh-CN" altLang="en-US">
                    <a:noFill/>
                  </a:rPr>
                  <a:t> </a:t>
                </a:r>
              </a:p>
            </p:txBody>
          </p:sp>
        </mc:Fallback>
      </mc:AlternateContent>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4283968" y="3850308"/>
            <a:ext cx="3816424"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0"/>
            <a:ext cx="8229600" cy="1143000"/>
          </a:xfrm>
        </p:spPr>
        <p:txBody>
          <a:bodyPr/>
          <a:lstStyle/>
          <a:p>
            <a:r>
              <a:rPr lang="en-GB" sz="3200" dirty="0"/>
              <a:t>Kinetic energy of a body with translational and rotational motion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TextBox 5"/>
          <p:cNvSpPr txBox="1"/>
          <p:nvPr/>
        </p:nvSpPr>
        <p:spPr>
          <a:xfrm>
            <a:off x="591356" y="1191137"/>
            <a:ext cx="5676311" cy="461665"/>
          </a:xfrm>
          <a:prstGeom prst="rect">
            <a:avLst/>
          </a:prstGeom>
          <a:noFill/>
        </p:spPr>
        <p:txBody>
          <a:bodyPr wrap="square" rtlCol="0">
            <a:spAutoFit/>
          </a:bodyPr>
          <a:lstStyle/>
          <a:p>
            <a:r>
              <a:rPr lang="en-GB" sz="2400" dirty="0"/>
              <a:t>Translational kinetic energy:  </a:t>
            </a:r>
            <a:endParaRPr lang="en-US" sz="2400" dirty="0"/>
          </a:p>
        </p:txBody>
      </p:sp>
      <mc:AlternateContent xmlns:mc="http://schemas.openxmlformats.org/markup-compatibility/2006">
        <mc:Choice xmlns:a14="http://schemas.microsoft.com/office/drawing/2010/main" Requires="a14">
          <p:sp>
            <p:nvSpPr>
              <p:cNvPr id="7" name="TextBox 6"/>
              <p:cNvSpPr txBox="1"/>
              <p:nvPr/>
            </p:nvSpPr>
            <p:spPr>
              <a:xfrm>
                <a:off x="4542487" y="1191137"/>
                <a:ext cx="1056058" cy="69147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2</m:t>
                          </m:r>
                        </m:den>
                      </m:f>
                      <m:r>
                        <a:rPr lang="en-GB" sz="2400" b="0" i="1" smtClean="0">
                          <a:latin typeface="Cambria Math" panose="02040503050406030204" pitchFamily="18" charset="0"/>
                        </a:rPr>
                        <m:t>𝑀</m:t>
                      </m:r>
                      <m:sSubSup>
                        <m:sSubSupPr>
                          <m:ctrlPr>
                            <a:rPr lang="en-GB" sz="2400" b="0" i="1" smtClean="0">
                              <a:latin typeface="Cambria Math" panose="02040503050406030204" pitchFamily="18" charset="0"/>
                            </a:rPr>
                          </m:ctrlPr>
                        </m:sSubSupPr>
                        <m:e>
                          <m:r>
                            <a:rPr lang="en-GB" sz="2400" b="0" i="1" smtClean="0">
                              <a:latin typeface="Cambria Math" panose="02040503050406030204" pitchFamily="18" charset="0"/>
                            </a:rPr>
                            <m:t>𝑣</m:t>
                          </m:r>
                        </m:e>
                        <m:sub>
                          <m:r>
                            <a:rPr lang="en-GB" sz="2400" b="0" i="1" smtClean="0">
                              <a:latin typeface="Cambria Math" panose="02040503050406030204" pitchFamily="18" charset="0"/>
                            </a:rPr>
                            <m:t>𝑐𝑚</m:t>
                          </m:r>
                        </m:sub>
                        <m:sup>
                          <m:r>
                            <a:rPr lang="en-GB" sz="2400" b="0" i="1" smtClean="0">
                              <a:latin typeface="Cambria Math" panose="02040503050406030204" pitchFamily="18" charset="0"/>
                            </a:rPr>
                            <m:t>2</m:t>
                          </m:r>
                        </m:sup>
                      </m:sSubSup>
                    </m:oMath>
                  </m:oMathPara>
                </a14:m>
                <a:endParaRPr lang="en-US" sz="2400" dirty="0"/>
              </a:p>
            </p:txBody>
          </p:sp>
        </mc:Choice>
        <mc:Fallback>
          <p:sp>
            <p:nvSpPr>
              <p:cNvPr id="7" name="TextBox 6"/>
              <p:cNvSpPr txBox="1">
                <a:spLocks noRot="1" noChangeAspect="1" noMove="1" noResize="1" noEditPoints="1" noAdjustHandles="1" noChangeArrowheads="1" noChangeShapeType="1" noTextEdit="1"/>
              </p:cNvSpPr>
              <p:nvPr/>
            </p:nvSpPr>
            <p:spPr>
              <a:xfrm>
                <a:off x="4542487" y="1191137"/>
                <a:ext cx="1056058" cy="691471"/>
              </a:xfrm>
              <a:prstGeom prst="rect">
                <a:avLst/>
              </a:prstGeom>
              <a:blipFill rotWithShape="1">
                <a:blip r:embed="rId1"/>
                <a:stretch>
                  <a:fillRect l="-31" t="-74" r="-4233" b="68"/>
                </a:stretch>
              </a:blipFill>
            </p:spPr>
            <p:txBody>
              <a:bodyPr/>
              <a:lstStyle/>
              <a:p>
                <a:r>
                  <a:rPr lang="zh-CN" altLang="en-US">
                    <a:noFill/>
                  </a:rPr>
                  <a:t> </a:t>
                </a:r>
              </a:p>
            </p:txBody>
          </p:sp>
        </mc:Fallback>
      </mc:AlternateContent>
      <p:sp>
        <p:nvSpPr>
          <p:cNvPr id="8" name="TextBox 7"/>
          <p:cNvSpPr txBox="1"/>
          <p:nvPr/>
        </p:nvSpPr>
        <p:spPr>
          <a:xfrm>
            <a:off x="611560" y="1971173"/>
            <a:ext cx="9793088" cy="461665"/>
          </a:xfrm>
          <a:prstGeom prst="rect">
            <a:avLst/>
          </a:prstGeom>
          <a:noFill/>
        </p:spPr>
        <p:txBody>
          <a:bodyPr wrap="square" rtlCol="0">
            <a:spAutoFit/>
          </a:bodyPr>
          <a:lstStyle/>
          <a:p>
            <a:r>
              <a:rPr lang="en-GB" sz="2400" dirty="0"/>
              <a:t>Rotational kinetic energy:  </a:t>
            </a:r>
            <a:endParaRPr lang="en-US" sz="2400" dirty="0"/>
          </a:p>
        </p:txBody>
      </p:sp>
      <mc:AlternateContent xmlns:mc="http://schemas.openxmlformats.org/markup-compatibility/2006">
        <mc:Choice xmlns:a14="http://schemas.microsoft.com/office/drawing/2010/main" Requires="a14">
          <p:sp>
            <p:nvSpPr>
              <p:cNvPr id="9" name="TextBox 8"/>
              <p:cNvSpPr txBox="1"/>
              <p:nvPr/>
            </p:nvSpPr>
            <p:spPr>
              <a:xfrm>
                <a:off x="4221636" y="1911774"/>
                <a:ext cx="797078" cy="69147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2</m:t>
                          </m:r>
                        </m:den>
                      </m:f>
                      <m:r>
                        <a:rPr lang="en-GB" sz="2400" b="0" i="1" smtClean="0">
                          <a:latin typeface="Cambria Math" panose="02040503050406030204" pitchFamily="18" charset="0"/>
                        </a:rPr>
                        <m:t>𝐼</m:t>
                      </m:r>
                      <m:sSup>
                        <m:sSupPr>
                          <m:ctrlPr>
                            <a:rPr lang="en-US" sz="2400" i="1" smtClean="0">
                              <a:latin typeface="Cambria Math" panose="02040503050406030204" pitchFamily="18" charset="0"/>
                            </a:rPr>
                          </m:ctrlPr>
                        </m:sSupPr>
                        <m:e>
                          <m:r>
                            <a:rPr lang="en-US" sz="2400" i="1" smtClean="0">
                              <a:latin typeface="Cambria Math" panose="02040503050406030204" pitchFamily="18" charset="0"/>
                              <a:ea typeface="Cambria Math" panose="02040503050406030204" pitchFamily="18" charset="0"/>
                            </a:rPr>
                            <m:t>𝜔</m:t>
                          </m:r>
                        </m:e>
                        <m:sup>
                          <m:r>
                            <a:rPr lang="en-GB" sz="2400" b="0" i="1" smtClean="0">
                              <a:latin typeface="Cambria Math" panose="02040503050406030204" pitchFamily="18" charset="0"/>
                            </a:rPr>
                            <m:t>2</m:t>
                          </m:r>
                        </m:sup>
                      </m:sSup>
                    </m:oMath>
                  </m:oMathPara>
                </a14:m>
                <a:endParaRPr lang="en-US" sz="2400" dirty="0"/>
              </a:p>
            </p:txBody>
          </p:sp>
        </mc:Choice>
        <mc:Fallback>
          <p:sp>
            <p:nvSpPr>
              <p:cNvPr id="9" name="TextBox 8"/>
              <p:cNvSpPr txBox="1">
                <a:spLocks noRot="1" noChangeAspect="1" noMove="1" noResize="1" noEditPoints="1" noAdjustHandles="1" noChangeArrowheads="1" noChangeShapeType="1" noTextEdit="1"/>
              </p:cNvSpPr>
              <p:nvPr/>
            </p:nvSpPr>
            <p:spPr>
              <a:xfrm>
                <a:off x="4221636" y="1911774"/>
                <a:ext cx="797078" cy="691471"/>
              </a:xfrm>
              <a:prstGeom prst="rect">
                <a:avLst/>
              </a:prstGeom>
              <a:blipFill rotWithShape="1">
                <a:blip r:embed="rId2"/>
                <a:stretch>
                  <a:fillRect l="-20" t="-61" r="-4343" b="55"/>
                </a:stretch>
              </a:blipFill>
            </p:spPr>
            <p:txBody>
              <a:bodyPr/>
              <a:lstStyle/>
              <a:p>
                <a:r>
                  <a:rPr lang="zh-CN" altLang="en-US">
                    <a:noFill/>
                  </a:rPr>
                  <a:t> </a:t>
                </a:r>
              </a:p>
            </p:txBody>
          </p:sp>
        </mc:Fallback>
      </mc:AlternateContent>
      <p:sp>
        <p:nvSpPr>
          <p:cNvPr id="10" name="TextBox 9"/>
          <p:cNvSpPr txBox="1"/>
          <p:nvPr/>
        </p:nvSpPr>
        <p:spPr>
          <a:xfrm>
            <a:off x="683568" y="4066332"/>
            <a:ext cx="3772956" cy="584775"/>
          </a:xfrm>
          <a:prstGeom prst="rect">
            <a:avLst/>
          </a:prstGeom>
          <a:noFill/>
        </p:spPr>
        <p:txBody>
          <a:bodyPr wrap="none" rtlCol="0">
            <a:spAutoFit/>
          </a:bodyPr>
          <a:lstStyle/>
          <a:p>
            <a:r>
              <a:rPr lang="en-GB" sz="3200" dirty="0"/>
              <a:t>Total kinetic energy:  </a:t>
            </a:r>
            <a:endParaRPr lang="en-US" sz="3200" dirty="0"/>
          </a:p>
        </p:txBody>
      </p:sp>
      <mc:AlternateContent xmlns:mc="http://schemas.openxmlformats.org/markup-compatibility/2006">
        <mc:Choice xmlns:a14="http://schemas.microsoft.com/office/drawing/2010/main" Requires="a14">
          <p:sp>
            <p:nvSpPr>
              <p:cNvPr id="11" name="TextBox 10"/>
              <p:cNvSpPr txBox="1"/>
              <p:nvPr/>
            </p:nvSpPr>
            <p:spPr>
              <a:xfrm>
                <a:off x="4211960" y="3850308"/>
                <a:ext cx="3564502" cy="12375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𝑘</m:t>
                          </m:r>
                        </m:sub>
                      </m:sSub>
                      <m:r>
                        <a:rPr lang="en-GB" sz="2800" b="0" i="1" smtClean="0">
                          <a:latin typeface="Cambria Math" panose="02040503050406030204" pitchFamily="18" charset="0"/>
                        </a:rPr>
                        <m:t>=</m:t>
                      </m:r>
                      <m:f>
                        <m:fPr>
                          <m:ctrlPr>
                            <a:rPr lang="en-US" sz="2800" i="1">
                              <a:latin typeface="Cambria Math" panose="02040503050406030204" pitchFamily="18" charset="0"/>
                            </a:rPr>
                          </m:ctrlPr>
                        </m:fPr>
                        <m:num>
                          <m:r>
                            <a:rPr lang="en-GB" sz="2800" i="1">
                              <a:latin typeface="Cambria Math" panose="02040503050406030204" pitchFamily="18" charset="0"/>
                            </a:rPr>
                            <m:t>1</m:t>
                          </m:r>
                        </m:num>
                        <m:den>
                          <m:r>
                            <a:rPr lang="en-GB" sz="2800" i="1">
                              <a:latin typeface="Cambria Math" panose="02040503050406030204" pitchFamily="18" charset="0"/>
                            </a:rPr>
                            <m:t>2</m:t>
                          </m:r>
                        </m:den>
                      </m:f>
                      <m:r>
                        <a:rPr lang="en-GB" sz="2800" i="1">
                          <a:latin typeface="Cambria Math" panose="02040503050406030204" pitchFamily="18" charset="0"/>
                        </a:rPr>
                        <m:t>𝑀</m:t>
                      </m:r>
                      <m:sSubSup>
                        <m:sSubSupPr>
                          <m:ctrlPr>
                            <a:rPr lang="en-GB" sz="2800" i="1">
                              <a:latin typeface="Cambria Math" panose="02040503050406030204" pitchFamily="18" charset="0"/>
                            </a:rPr>
                          </m:ctrlPr>
                        </m:sSubSupPr>
                        <m:e>
                          <m:r>
                            <a:rPr lang="en-GB" sz="2800" i="1">
                              <a:latin typeface="Cambria Math" panose="02040503050406030204" pitchFamily="18" charset="0"/>
                            </a:rPr>
                            <m:t>𝑣</m:t>
                          </m:r>
                        </m:e>
                        <m:sub>
                          <m:r>
                            <a:rPr lang="en-GB" sz="2800" i="1">
                              <a:latin typeface="Cambria Math" panose="02040503050406030204" pitchFamily="18" charset="0"/>
                            </a:rPr>
                            <m:t>𝑐𝑚</m:t>
                          </m:r>
                        </m:sub>
                        <m:sup>
                          <m:r>
                            <a:rPr lang="en-GB" sz="2800" i="1">
                              <a:latin typeface="Cambria Math" panose="02040503050406030204" pitchFamily="18" charset="0"/>
                            </a:rPr>
                            <m:t>2</m:t>
                          </m:r>
                        </m:sup>
                      </m:sSubSup>
                      <m:r>
                        <a:rPr lang="en-GB" sz="2800" b="0" i="1" smtClean="0">
                          <a:latin typeface="Cambria Math" panose="02040503050406030204" pitchFamily="18" charset="0"/>
                        </a:rPr>
                        <m:t>+</m:t>
                      </m:r>
                      <m:f>
                        <m:fPr>
                          <m:ctrlPr>
                            <a:rPr lang="en-US" sz="2800" i="1">
                              <a:latin typeface="Cambria Math" panose="02040503050406030204" pitchFamily="18" charset="0"/>
                            </a:rPr>
                          </m:ctrlPr>
                        </m:fPr>
                        <m:num>
                          <m:r>
                            <a:rPr lang="en-GB" sz="2800" i="1">
                              <a:latin typeface="Cambria Math" panose="02040503050406030204" pitchFamily="18" charset="0"/>
                            </a:rPr>
                            <m:t>1</m:t>
                          </m:r>
                        </m:num>
                        <m:den>
                          <m:r>
                            <a:rPr lang="en-GB" sz="2800" i="1">
                              <a:latin typeface="Cambria Math" panose="02040503050406030204" pitchFamily="18" charset="0"/>
                            </a:rPr>
                            <m:t>2</m:t>
                          </m:r>
                        </m:den>
                      </m:f>
                      <m:r>
                        <a:rPr lang="en-GB" sz="2800" b="0" i="1" smtClean="0">
                          <a:latin typeface="Cambria Math" panose="02040503050406030204" pitchFamily="18" charset="0"/>
                        </a:rPr>
                        <m:t>𝐼</m:t>
                      </m:r>
                      <m:sSup>
                        <m:sSupPr>
                          <m:ctrlPr>
                            <a:rPr lang="en-US" sz="2800" i="1">
                              <a:latin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𝜔</m:t>
                          </m:r>
                        </m:e>
                        <m:sup>
                          <m:r>
                            <a:rPr lang="en-GB" sz="2800" i="1">
                              <a:latin typeface="Cambria Math" panose="02040503050406030204" pitchFamily="18" charset="0"/>
                            </a:rPr>
                            <m:t>2</m:t>
                          </m:r>
                        </m:sup>
                      </m:sSup>
                    </m:oMath>
                  </m:oMathPara>
                </a14:m>
                <a:endParaRPr lang="en-US" sz="2800" dirty="0"/>
              </a:p>
              <a:p>
                <a:endParaRPr lang="en-US" sz="2800" dirty="0"/>
              </a:p>
            </p:txBody>
          </p:sp>
        </mc:Choice>
        <mc:Fallback>
          <p:sp>
            <p:nvSpPr>
              <p:cNvPr id="11" name="TextBox 10"/>
              <p:cNvSpPr txBox="1">
                <a:spLocks noRot="1" noChangeAspect="1" noMove="1" noResize="1" noEditPoints="1" noAdjustHandles="1" noChangeArrowheads="1" noChangeShapeType="1" noTextEdit="1"/>
              </p:cNvSpPr>
              <p:nvPr/>
            </p:nvSpPr>
            <p:spPr>
              <a:xfrm>
                <a:off x="4211960" y="3850308"/>
                <a:ext cx="3564502" cy="1237518"/>
              </a:xfrm>
              <a:prstGeom prst="rect">
                <a:avLst/>
              </a:prstGeom>
              <a:blipFill rotWithShape="1">
                <a:blip r:embed="rId3"/>
                <a:stretch>
                  <a:fillRect t="-24" r="7" b="17"/>
                </a:stretch>
              </a:blipFill>
            </p:spPr>
            <p:txBody>
              <a:bodyPr/>
              <a:lstStyle/>
              <a:p>
                <a:r>
                  <a:rPr lang="zh-CN" altLang="en-US">
                    <a:noFill/>
                  </a:rPr>
                  <a:t> </a:t>
                </a:r>
              </a:p>
            </p:txBody>
          </p:sp>
        </mc:Fallback>
      </mc:AlternateContent>
      <p:sp>
        <p:nvSpPr>
          <p:cNvPr id="13" name="TextBox 12"/>
          <p:cNvSpPr txBox="1"/>
          <p:nvPr/>
        </p:nvSpPr>
        <p:spPr>
          <a:xfrm flipH="1">
            <a:off x="5045833" y="4787860"/>
            <a:ext cx="3698697" cy="369332"/>
          </a:xfrm>
          <a:prstGeom prst="rect">
            <a:avLst/>
          </a:prstGeom>
          <a:noFill/>
        </p:spPr>
        <p:txBody>
          <a:bodyPr wrap="square" rtlCol="0">
            <a:spAutoFit/>
          </a:bodyPr>
          <a:lstStyle/>
          <a:p>
            <a:r>
              <a:rPr lang="en-GB" dirty="0">
                <a:solidFill>
                  <a:srgbClr val="FF0000"/>
                </a:solidFill>
              </a:rPr>
              <a:t>Important to remember</a:t>
            </a:r>
            <a:endParaRPr lang="en-US" dirty="0">
              <a:solidFill>
                <a:srgbClr val="FF0000"/>
              </a:solidFill>
            </a:endParaRPr>
          </a:p>
        </p:txBody>
      </p:sp>
      <mc:AlternateContent xmlns:mc="http://schemas.openxmlformats.org/markup-compatibility/2006">
        <mc:Choice xmlns:a14="http://schemas.microsoft.com/office/drawing/2010/main" Requires="a14">
          <p:sp>
            <p:nvSpPr>
              <p:cNvPr id="3" name="Rectangle 2"/>
              <p:cNvSpPr/>
              <p:nvPr/>
            </p:nvSpPr>
            <p:spPr>
              <a:xfrm>
                <a:off x="841905" y="2759691"/>
                <a:ext cx="5461047" cy="646331"/>
              </a:xfrm>
              <a:prstGeom prst="rect">
                <a:avLst/>
              </a:prstGeom>
            </p:spPr>
            <p:txBody>
              <a:bodyPr wrap="none">
                <a:spAutoFit/>
              </a:bodyPr>
              <a:lstStyle/>
              <a:p>
                <a14:m>
                  <m:oMath xmlns:m="http://schemas.openxmlformats.org/officeDocument/2006/math">
                    <m:r>
                      <a:rPr lang="en-GB" i="1" smtClean="0">
                        <a:latin typeface="Cambria Math" panose="02040503050406030204" pitchFamily="18" charset="0"/>
                      </a:rPr>
                      <m:t>𝑀</m:t>
                    </m:r>
                  </m:oMath>
                </a14:m>
                <a:r>
                  <a:rPr lang="en-US" dirty="0"/>
                  <a:t>: mass of the body,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𝑐𝑚</m:t>
                        </m:r>
                      </m:sub>
                    </m:sSub>
                  </m:oMath>
                </a14:m>
                <a:r>
                  <a:rPr lang="en-US" dirty="0"/>
                  <a:t>: velocity of the center of mass</a:t>
                </a:r>
                <a:endParaRPr lang="en-US" dirty="0"/>
              </a:p>
              <a:p>
                <a14:m>
                  <m:oMath xmlns:m="http://schemas.openxmlformats.org/officeDocument/2006/math">
                    <m:r>
                      <a:rPr lang="en-US" i="1" dirty="0" smtClean="0">
                        <a:latin typeface="Cambria Math" panose="02040503050406030204" pitchFamily="18" charset="0"/>
                      </a:rPr>
                      <m:t>𝐼</m:t>
                    </m:r>
                  </m:oMath>
                </a14:m>
                <a:r>
                  <a:rPr lang="en-US" dirty="0"/>
                  <a:t>: Moment of inertia about the axis of rotation.</a:t>
                </a:r>
                <a:endParaRPr lang="en-US" dirty="0"/>
              </a:p>
            </p:txBody>
          </p:sp>
        </mc:Choice>
        <mc:Fallback>
          <p:sp>
            <p:nvSpPr>
              <p:cNvPr id="3" name="Rectangle 2"/>
              <p:cNvSpPr>
                <a:spLocks noRot="1" noChangeAspect="1" noMove="1" noResize="1" noEditPoints="1" noAdjustHandles="1" noChangeArrowheads="1" noChangeShapeType="1" noTextEdit="1"/>
              </p:cNvSpPr>
              <p:nvPr/>
            </p:nvSpPr>
            <p:spPr>
              <a:xfrm>
                <a:off x="841905" y="2759691"/>
                <a:ext cx="5461047" cy="646331"/>
              </a:xfrm>
              <a:prstGeom prst="rect">
                <a:avLst/>
              </a:prstGeom>
              <a:blipFill rotWithShape="1">
                <a:blip r:embed="rId4"/>
                <a:stretch>
                  <a:fillRect l="-10" t="-95" r="11" b="80"/>
                </a:stretch>
              </a:blipFill>
            </p:spPr>
            <p:txBody>
              <a:bodyPr/>
              <a:lstStyle/>
              <a:p>
                <a:r>
                  <a:rPr lang="zh-CN" altLang="en-US">
                    <a:noFill/>
                  </a:rPr>
                  <a:t> </a:t>
                </a:r>
              </a:p>
            </p:txBody>
          </p:sp>
        </mc:Fallback>
      </mc:AlternateContent>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4283968" y="3850308"/>
            <a:ext cx="3816424"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0"/>
            <a:ext cx="8229600" cy="1143000"/>
          </a:xfrm>
        </p:spPr>
        <p:txBody>
          <a:bodyPr/>
          <a:lstStyle/>
          <a:p>
            <a:r>
              <a:rPr lang="en-GB" sz="3200" dirty="0"/>
              <a:t>Kinetic energy of a body with translational and rotational motion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TextBox 5"/>
          <p:cNvSpPr txBox="1"/>
          <p:nvPr/>
        </p:nvSpPr>
        <p:spPr>
          <a:xfrm>
            <a:off x="591356" y="1191137"/>
            <a:ext cx="5676311" cy="461665"/>
          </a:xfrm>
          <a:prstGeom prst="rect">
            <a:avLst/>
          </a:prstGeom>
          <a:noFill/>
        </p:spPr>
        <p:txBody>
          <a:bodyPr wrap="square" rtlCol="0">
            <a:spAutoFit/>
          </a:bodyPr>
          <a:lstStyle/>
          <a:p>
            <a:r>
              <a:rPr lang="en-GB" sz="2400" dirty="0"/>
              <a:t>Translational kinetic energy:  </a:t>
            </a:r>
            <a:endParaRPr lang="en-US" sz="2400" dirty="0"/>
          </a:p>
        </p:txBody>
      </p:sp>
      <mc:AlternateContent xmlns:mc="http://schemas.openxmlformats.org/markup-compatibility/2006">
        <mc:Choice xmlns:a14="http://schemas.microsoft.com/office/drawing/2010/main" Requires="a14">
          <p:sp>
            <p:nvSpPr>
              <p:cNvPr id="7" name="TextBox 6"/>
              <p:cNvSpPr txBox="1"/>
              <p:nvPr/>
            </p:nvSpPr>
            <p:spPr>
              <a:xfrm>
                <a:off x="4542487" y="1191137"/>
                <a:ext cx="1056058" cy="69147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2</m:t>
                          </m:r>
                        </m:den>
                      </m:f>
                      <m:r>
                        <a:rPr lang="en-GB" sz="2400" b="0" i="1" smtClean="0">
                          <a:latin typeface="Cambria Math" panose="02040503050406030204" pitchFamily="18" charset="0"/>
                        </a:rPr>
                        <m:t>𝑀</m:t>
                      </m:r>
                      <m:sSubSup>
                        <m:sSubSupPr>
                          <m:ctrlPr>
                            <a:rPr lang="en-GB" sz="2400" b="0" i="1" smtClean="0">
                              <a:latin typeface="Cambria Math" panose="02040503050406030204" pitchFamily="18" charset="0"/>
                            </a:rPr>
                          </m:ctrlPr>
                        </m:sSubSupPr>
                        <m:e>
                          <m:r>
                            <a:rPr lang="en-GB" sz="2400" b="0" i="1" smtClean="0">
                              <a:latin typeface="Cambria Math" panose="02040503050406030204" pitchFamily="18" charset="0"/>
                            </a:rPr>
                            <m:t>𝑣</m:t>
                          </m:r>
                        </m:e>
                        <m:sub>
                          <m:r>
                            <a:rPr lang="en-GB" sz="2400" b="0" i="1" smtClean="0">
                              <a:latin typeface="Cambria Math" panose="02040503050406030204" pitchFamily="18" charset="0"/>
                            </a:rPr>
                            <m:t>𝑐𝑚</m:t>
                          </m:r>
                        </m:sub>
                        <m:sup>
                          <m:r>
                            <a:rPr lang="en-GB" sz="2400" b="0" i="1" smtClean="0">
                              <a:latin typeface="Cambria Math" panose="02040503050406030204" pitchFamily="18" charset="0"/>
                            </a:rPr>
                            <m:t>2</m:t>
                          </m:r>
                        </m:sup>
                      </m:sSubSup>
                    </m:oMath>
                  </m:oMathPara>
                </a14:m>
                <a:endParaRPr lang="en-US" sz="2400" dirty="0"/>
              </a:p>
            </p:txBody>
          </p:sp>
        </mc:Choice>
        <mc:Fallback>
          <p:sp>
            <p:nvSpPr>
              <p:cNvPr id="7" name="TextBox 6"/>
              <p:cNvSpPr txBox="1">
                <a:spLocks noRot="1" noChangeAspect="1" noMove="1" noResize="1" noEditPoints="1" noAdjustHandles="1" noChangeArrowheads="1" noChangeShapeType="1" noTextEdit="1"/>
              </p:cNvSpPr>
              <p:nvPr/>
            </p:nvSpPr>
            <p:spPr>
              <a:xfrm>
                <a:off x="4542487" y="1191137"/>
                <a:ext cx="1056058" cy="691471"/>
              </a:xfrm>
              <a:prstGeom prst="rect">
                <a:avLst/>
              </a:prstGeom>
              <a:blipFill rotWithShape="1">
                <a:blip r:embed="rId1"/>
                <a:stretch>
                  <a:fillRect l="-31" t="-74" r="-4233" b="68"/>
                </a:stretch>
              </a:blipFill>
            </p:spPr>
            <p:txBody>
              <a:bodyPr/>
              <a:lstStyle/>
              <a:p>
                <a:r>
                  <a:rPr lang="zh-CN" altLang="en-US">
                    <a:noFill/>
                  </a:rPr>
                  <a:t> </a:t>
                </a:r>
              </a:p>
            </p:txBody>
          </p:sp>
        </mc:Fallback>
      </mc:AlternateContent>
      <p:sp>
        <p:nvSpPr>
          <p:cNvPr id="8" name="TextBox 7"/>
          <p:cNvSpPr txBox="1"/>
          <p:nvPr/>
        </p:nvSpPr>
        <p:spPr>
          <a:xfrm>
            <a:off x="611560" y="1971173"/>
            <a:ext cx="9793088" cy="461665"/>
          </a:xfrm>
          <a:prstGeom prst="rect">
            <a:avLst/>
          </a:prstGeom>
          <a:noFill/>
        </p:spPr>
        <p:txBody>
          <a:bodyPr wrap="square" rtlCol="0">
            <a:spAutoFit/>
          </a:bodyPr>
          <a:lstStyle/>
          <a:p>
            <a:r>
              <a:rPr lang="en-GB" sz="2400" dirty="0"/>
              <a:t>Rotational kinetic energy:  </a:t>
            </a:r>
            <a:endParaRPr lang="en-US" sz="2400" dirty="0"/>
          </a:p>
        </p:txBody>
      </p:sp>
      <mc:AlternateContent xmlns:mc="http://schemas.openxmlformats.org/markup-compatibility/2006">
        <mc:Choice xmlns:a14="http://schemas.microsoft.com/office/drawing/2010/main" Requires="a14">
          <p:sp>
            <p:nvSpPr>
              <p:cNvPr id="9" name="TextBox 8"/>
              <p:cNvSpPr txBox="1"/>
              <p:nvPr/>
            </p:nvSpPr>
            <p:spPr>
              <a:xfrm>
                <a:off x="4221636" y="1911774"/>
                <a:ext cx="797078" cy="69147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2</m:t>
                          </m:r>
                        </m:den>
                      </m:f>
                      <m:r>
                        <a:rPr lang="en-GB" sz="2400" b="0" i="1" smtClean="0">
                          <a:latin typeface="Cambria Math" panose="02040503050406030204" pitchFamily="18" charset="0"/>
                        </a:rPr>
                        <m:t>𝐼</m:t>
                      </m:r>
                      <m:sSup>
                        <m:sSupPr>
                          <m:ctrlPr>
                            <a:rPr lang="en-US" sz="2400" i="1" smtClean="0">
                              <a:latin typeface="Cambria Math" panose="02040503050406030204" pitchFamily="18" charset="0"/>
                            </a:rPr>
                          </m:ctrlPr>
                        </m:sSupPr>
                        <m:e>
                          <m:r>
                            <a:rPr lang="en-US" sz="2400" i="1" smtClean="0">
                              <a:latin typeface="Cambria Math" panose="02040503050406030204" pitchFamily="18" charset="0"/>
                              <a:ea typeface="Cambria Math" panose="02040503050406030204" pitchFamily="18" charset="0"/>
                            </a:rPr>
                            <m:t>𝜔</m:t>
                          </m:r>
                        </m:e>
                        <m:sup>
                          <m:r>
                            <a:rPr lang="en-GB" sz="2400" b="0" i="1" smtClean="0">
                              <a:latin typeface="Cambria Math" panose="02040503050406030204" pitchFamily="18" charset="0"/>
                            </a:rPr>
                            <m:t>2</m:t>
                          </m:r>
                        </m:sup>
                      </m:sSup>
                    </m:oMath>
                  </m:oMathPara>
                </a14:m>
                <a:endParaRPr lang="en-US" sz="2400" dirty="0"/>
              </a:p>
            </p:txBody>
          </p:sp>
        </mc:Choice>
        <mc:Fallback>
          <p:sp>
            <p:nvSpPr>
              <p:cNvPr id="9" name="TextBox 8"/>
              <p:cNvSpPr txBox="1">
                <a:spLocks noRot="1" noChangeAspect="1" noMove="1" noResize="1" noEditPoints="1" noAdjustHandles="1" noChangeArrowheads="1" noChangeShapeType="1" noTextEdit="1"/>
              </p:cNvSpPr>
              <p:nvPr/>
            </p:nvSpPr>
            <p:spPr>
              <a:xfrm>
                <a:off x="4221636" y="1911774"/>
                <a:ext cx="797078" cy="691471"/>
              </a:xfrm>
              <a:prstGeom prst="rect">
                <a:avLst/>
              </a:prstGeom>
              <a:blipFill rotWithShape="1">
                <a:blip r:embed="rId2"/>
                <a:stretch>
                  <a:fillRect l="-20" t="-61" r="-4343" b="55"/>
                </a:stretch>
              </a:blipFill>
            </p:spPr>
            <p:txBody>
              <a:bodyPr/>
              <a:lstStyle/>
              <a:p>
                <a:r>
                  <a:rPr lang="zh-CN" altLang="en-US">
                    <a:noFill/>
                  </a:rPr>
                  <a:t> </a:t>
                </a:r>
              </a:p>
            </p:txBody>
          </p:sp>
        </mc:Fallback>
      </mc:AlternateContent>
      <p:sp>
        <p:nvSpPr>
          <p:cNvPr id="10" name="TextBox 9"/>
          <p:cNvSpPr txBox="1"/>
          <p:nvPr/>
        </p:nvSpPr>
        <p:spPr>
          <a:xfrm>
            <a:off x="683568" y="4066332"/>
            <a:ext cx="3772956" cy="584775"/>
          </a:xfrm>
          <a:prstGeom prst="rect">
            <a:avLst/>
          </a:prstGeom>
          <a:noFill/>
        </p:spPr>
        <p:txBody>
          <a:bodyPr wrap="none" rtlCol="0">
            <a:spAutoFit/>
          </a:bodyPr>
          <a:lstStyle/>
          <a:p>
            <a:r>
              <a:rPr lang="en-GB" sz="3200" dirty="0"/>
              <a:t>Total kinetic energy:  </a:t>
            </a:r>
            <a:endParaRPr lang="en-US" sz="3200" dirty="0"/>
          </a:p>
        </p:txBody>
      </p:sp>
      <mc:AlternateContent xmlns:mc="http://schemas.openxmlformats.org/markup-compatibility/2006">
        <mc:Choice xmlns:a14="http://schemas.microsoft.com/office/drawing/2010/main" Requires="a14">
          <p:sp>
            <p:nvSpPr>
              <p:cNvPr id="11" name="TextBox 10"/>
              <p:cNvSpPr txBox="1"/>
              <p:nvPr/>
            </p:nvSpPr>
            <p:spPr>
              <a:xfrm>
                <a:off x="4211960" y="3850308"/>
                <a:ext cx="3564502" cy="12375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𝑘</m:t>
                          </m:r>
                        </m:sub>
                      </m:sSub>
                      <m:r>
                        <a:rPr lang="en-GB" sz="2800" b="0" i="1" smtClean="0">
                          <a:latin typeface="Cambria Math" panose="02040503050406030204" pitchFamily="18" charset="0"/>
                        </a:rPr>
                        <m:t>=</m:t>
                      </m:r>
                      <m:f>
                        <m:fPr>
                          <m:ctrlPr>
                            <a:rPr lang="en-US" sz="2800" i="1">
                              <a:latin typeface="Cambria Math" panose="02040503050406030204" pitchFamily="18" charset="0"/>
                            </a:rPr>
                          </m:ctrlPr>
                        </m:fPr>
                        <m:num>
                          <m:r>
                            <a:rPr lang="en-GB" sz="2800" i="1">
                              <a:latin typeface="Cambria Math" panose="02040503050406030204" pitchFamily="18" charset="0"/>
                            </a:rPr>
                            <m:t>1</m:t>
                          </m:r>
                        </m:num>
                        <m:den>
                          <m:r>
                            <a:rPr lang="en-GB" sz="2800" i="1">
                              <a:latin typeface="Cambria Math" panose="02040503050406030204" pitchFamily="18" charset="0"/>
                            </a:rPr>
                            <m:t>2</m:t>
                          </m:r>
                        </m:den>
                      </m:f>
                      <m:r>
                        <a:rPr lang="en-GB" sz="2800" i="1">
                          <a:latin typeface="Cambria Math" panose="02040503050406030204" pitchFamily="18" charset="0"/>
                        </a:rPr>
                        <m:t>𝑀</m:t>
                      </m:r>
                      <m:sSubSup>
                        <m:sSubSupPr>
                          <m:ctrlPr>
                            <a:rPr lang="en-GB" sz="2800" i="1">
                              <a:latin typeface="Cambria Math" panose="02040503050406030204" pitchFamily="18" charset="0"/>
                            </a:rPr>
                          </m:ctrlPr>
                        </m:sSubSupPr>
                        <m:e>
                          <m:r>
                            <a:rPr lang="en-GB" sz="2800" i="1">
                              <a:latin typeface="Cambria Math" panose="02040503050406030204" pitchFamily="18" charset="0"/>
                            </a:rPr>
                            <m:t>𝑣</m:t>
                          </m:r>
                        </m:e>
                        <m:sub>
                          <m:r>
                            <a:rPr lang="en-GB" sz="2800" i="1">
                              <a:latin typeface="Cambria Math" panose="02040503050406030204" pitchFamily="18" charset="0"/>
                            </a:rPr>
                            <m:t>𝑐𝑚</m:t>
                          </m:r>
                        </m:sub>
                        <m:sup>
                          <m:r>
                            <a:rPr lang="en-GB" sz="2800" i="1">
                              <a:latin typeface="Cambria Math" panose="02040503050406030204" pitchFamily="18" charset="0"/>
                            </a:rPr>
                            <m:t>2</m:t>
                          </m:r>
                        </m:sup>
                      </m:sSubSup>
                      <m:r>
                        <a:rPr lang="en-GB" sz="2800" b="0" i="1" smtClean="0">
                          <a:latin typeface="Cambria Math" panose="02040503050406030204" pitchFamily="18" charset="0"/>
                        </a:rPr>
                        <m:t>+</m:t>
                      </m:r>
                      <m:f>
                        <m:fPr>
                          <m:ctrlPr>
                            <a:rPr lang="en-US" sz="2800" i="1">
                              <a:latin typeface="Cambria Math" panose="02040503050406030204" pitchFamily="18" charset="0"/>
                            </a:rPr>
                          </m:ctrlPr>
                        </m:fPr>
                        <m:num>
                          <m:r>
                            <a:rPr lang="en-GB" sz="2800" i="1">
                              <a:latin typeface="Cambria Math" panose="02040503050406030204" pitchFamily="18" charset="0"/>
                            </a:rPr>
                            <m:t>1</m:t>
                          </m:r>
                        </m:num>
                        <m:den>
                          <m:r>
                            <a:rPr lang="en-GB" sz="2800" i="1">
                              <a:latin typeface="Cambria Math" panose="02040503050406030204" pitchFamily="18" charset="0"/>
                            </a:rPr>
                            <m:t>2</m:t>
                          </m:r>
                        </m:den>
                      </m:f>
                      <m:r>
                        <a:rPr lang="en-GB" sz="2800" b="0" i="1" smtClean="0">
                          <a:latin typeface="Cambria Math" panose="02040503050406030204" pitchFamily="18" charset="0"/>
                        </a:rPr>
                        <m:t>𝐼</m:t>
                      </m:r>
                      <m:sSup>
                        <m:sSupPr>
                          <m:ctrlPr>
                            <a:rPr lang="en-US" sz="2800" i="1">
                              <a:latin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𝜔</m:t>
                          </m:r>
                        </m:e>
                        <m:sup>
                          <m:r>
                            <a:rPr lang="en-GB" sz="2800" i="1">
                              <a:latin typeface="Cambria Math" panose="02040503050406030204" pitchFamily="18" charset="0"/>
                            </a:rPr>
                            <m:t>2</m:t>
                          </m:r>
                        </m:sup>
                      </m:sSup>
                    </m:oMath>
                  </m:oMathPara>
                </a14:m>
                <a:endParaRPr lang="en-US" sz="2800" dirty="0"/>
              </a:p>
              <a:p>
                <a:endParaRPr lang="en-US" sz="2800" dirty="0"/>
              </a:p>
            </p:txBody>
          </p:sp>
        </mc:Choice>
        <mc:Fallback>
          <p:sp>
            <p:nvSpPr>
              <p:cNvPr id="11" name="TextBox 10"/>
              <p:cNvSpPr txBox="1">
                <a:spLocks noRot="1" noChangeAspect="1" noMove="1" noResize="1" noEditPoints="1" noAdjustHandles="1" noChangeArrowheads="1" noChangeShapeType="1" noTextEdit="1"/>
              </p:cNvSpPr>
              <p:nvPr/>
            </p:nvSpPr>
            <p:spPr>
              <a:xfrm>
                <a:off x="4211960" y="3850308"/>
                <a:ext cx="3564502" cy="1237518"/>
              </a:xfrm>
              <a:prstGeom prst="rect">
                <a:avLst/>
              </a:prstGeom>
              <a:blipFill rotWithShape="1">
                <a:blip r:embed="rId3"/>
                <a:stretch>
                  <a:fillRect t="-24" r="7" b="17"/>
                </a:stretch>
              </a:blipFill>
            </p:spPr>
            <p:txBody>
              <a:bodyPr/>
              <a:lstStyle/>
              <a:p>
                <a:r>
                  <a:rPr lang="zh-CN" altLang="en-US">
                    <a:noFill/>
                  </a:rPr>
                  <a:t> </a:t>
                </a:r>
              </a:p>
            </p:txBody>
          </p:sp>
        </mc:Fallback>
      </mc:AlternateContent>
      <p:sp>
        <p:nvSpPr>
          <p:cNvPr id="13" name="TextBox 12"/>
          <p:cNvSpPr txBox="1"/>
          <p:nvPr/>
        </p:nvSpPr>
        <p:spPr>
          <a:xfrm flipH="1">
            <a:off x="5045833" y="4787860"/>
            <a:ext cx="3698697" cy="369332"/>
          </a:xfrm>
          <a:prstGeom prst="rect">
            <a:avLst/>
          </a:prstGeom>
          <a:noFill/>
        </p:spPr>
        <p:txBody>
          <a:bodyPr wrap="square" rtlCol="0">
            <a:spAutoFit/>
          </a:bodyPr>
          <a:lstStyle/>
          <a:p>
            <a:r>
              <a:rPr lang="en-GB" dirty="0">
                <a:solidFill>
                  <a:srgbClr val="FF0000"/>
                </a:solidFill>
              </a:rPr>
              <a:t>Important to remember</a:t>
            </a:r>
            <a:endParaRPr lang="en-US" dirty="0">
              <a:solidFill>
                <a:srgbClr val="FF0000"/>
              </a:solidFill>
            </a:endParaRPr>
          </a:p>
        </p:txBody>
      </p:sp>
      <mc:AlternateContent xmlns:mc="http://schemas.openxmlformats.org/markup-compatibility/2006">
        <mc:Choice xmlns:a14="http://schemas.microsoft.com/office/drawing/2010/main" Requires="a14">
          <p:sp>
            <p:nvSpPr>
              <p:cNvPr id="3" name="Rectangle 2"/>
              <p:cNvSpPr/>
              <p:nvPr/>
            </p:nvSpPr>
            <p:spPr>
              <a:xfrm>
                <a:off x="841905" y="2759691"/>
                <a:ext cx="5461047" cy="646331"/>
              </a:xfrm>
              <a:prstGeom prst="rect">
                <a:avLst/>
              </a:prstGeom>
            </p:spPr>
            <p:txBody>
              <a:bodyPr wrap="none">
                <a:spAutoFit/>
              </a:bodyPr>
              <a:lstStyle/>
              <a:p>
                <a14:m>
                  <m:oMath xmlns:m="http://schemas.openxmlformats.org/officeDocument/2006/math">
                    <m:r>
                      <a:rPr lang="en-GB" i="1" smtClean="0">
                        <a:latin typeface="Cambria Math" panose="02040503050406030204" pitchFamily="18" charset="0"/>
                      </a:rPr>
                      <m:t>𝑀</m:t>
                    </m:r>
                  </m:oMath>
                </a14:m>
                <a:r>
                  <a:rPr lang="en-US" dirty="0"/>
                  <a:t>: mass of the body,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𝑐𝑚</m:t>
                        </m:r>
                      </m:sub>
                    </m:sSub>
                  </m:oMath>
                </a14:m>
                <a:r>
                  <a:rPr lang="en-US" dirty="0"/>
                  <a:t>: velocity of the center of mass</a:t>
                </a:r>
                <a:endParaRPr lang="en-US" dirty="0"/>
              </a:p>
              <a:p>
                <a14:m>
                  <m:oMath xmlns:m="http://schemas.openxmlformats.org/officeDocument/2006/math">
                    <m:r>
                      <a:rPr lang="en-US" i="1" dirty="0" smtClean="0">
                        <a:latin typeface="Cambria Math" panose="02040503050406030204" pitchFamily="18" charset="0"/>
                      </a:rPr>
                      <m:t>𝐼</m:t>
                    </m:r>
                  </m:oMath>
                </a14:m>
                <a:r>
                  <a:rPr lang="en-US" dirty="0"/>
                  <a:t>: Moment of inertia about the axis of rotation.</a:t>
                </a:r>
                <a:endParaRPr lang="en-US" dirty="0"/>
              </a:p>
            </p:txBody>
          </p:sp>
        </mc:Choice>
        <mc:Fallback>
          <p:sp>
            <p:nvSpPr>
              <p:cNvPr id="3" name="Rectangle 2"/>
              <p:cNvSpPr>
                <a:spLocks noRot="1" noChangeAspect="1" noMove="1" noResize="1" noEditPoints="1" noAdjustHandles="1" noChangeArrowheads="1" noChangeShapeType="1" noTextEdit="1"/>
              </p:cNvSpPr>
              <p:nvPr/>
            </p:nvSpPr>
            <p:spPr>
              <a:xfrm>
                <a:off x="841905" y="2759691"/>
                <a:ext cx="5461047" cy="646331"/>
              </a:xfrm>
              <a:prstGeom prst="rect">
                <a:avLst/>
              </a:prstGeom>
              <a:blipFill rotWithShape="1">
                <a:blip r:embed="rId4"/>
                <a:stretch>
                  <a:fillRect l="-10" t="-95" r="11" b="80"/>
                </a:stretch>
              </a:blipFill>
            </p:spPr>
            <p:txBody>
              <a:bodyPr/>
              <a:lstStyle/>
              <a:p>
                <a:r>
                  <a:rPr lang="zh-CN" altLang="en-US">
                    <a:noFill/>
                  </a:rPr>
                  <a:t> </a:t>
                </a:r>
              </a:p>
            </p:txBody>
          </p:sp>
        </mc:Fallback>
      </mc:AlternateContent>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4283968" y="3850308"/>
            <a:ext cx="3816424"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0"/>
            <a:ext cx="8229600" cy="1143000"/>
          </a:xfrm>
        </p:spPr>
        <p:txBody>
          <a:bodyPr/>
          <a:lstStyle/>
          <a:p>
            <a:r>
              <a:rPr lang="en-GB" sz="3200" dirty="0"/>
              <a:t>Kinetic energy of a body with translational and rotational motion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TextBox 5"/>
          <p:cNvSpPr txBox="1"/>
          <p:nvPr/>
        </p:nvSpPr>
        <p:spPr>
          <a:xfrm>
            <a:off x="591356" y="1191137"/>
            <a:ext cx="5676311" cy="461665"/>
          </a:xfrm>
          <a:prstGeom prst="rect">
            <a:avLst/>
          </a:prstGeom>
          <a:noFill/>
        </p:spPr>
        <p:txBody>
          <a:bodyPr wrap="square" rtlCol="0">
            <a:spAutoFit/>
          </a:bodyPr>
          <a:lstStyle/>
          <a:p>
            <a:r>
              <a:rPr lang="en-GB" sz="2400" dirty="0"/>
              <a:t>Translational kinetic energy:  </a:t>
            </a:r>
            <a:endParaRPr lang="en-US" sz="2400" dirty="0"/>
          </a:p>
        </p:txBody>
      </p:sp>
      <mc:AlternateContent xmlns:mc="http://schemas.openxmlformats.org/markup-compatibility/2006">
        <mc:Choice xmlns:a14="http://schemas.microsoft.com/office/drawing/2010/main" Requires="a14">
          <p:sp>
            <p:nvSpPr>
              <p:cNvPr id="7" name="TextBox 6"/>
              <p:cNvSpPr txBox="1"/>
              <p:nvPr/>
            </p:nvSpPr>
            <p:spPr>
              <a:xfrm>
                <a:off x="4542487" y="1191137"/>
                <a:ext cx="1056058" cy="69147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2</m:t>
                          </m:r>
                        </m:den>
                      </m:f>
                      <m:r>
                        <a:rPr lang="en-GB" sz="2400" b="0" i="1" smtClean="0">
                          <a:latin typeface="Cambria Math" panose="02040503050406030204" pitchFamily="18" charset="0"/>
                        </a:rPr>
                        <m:t>𝑀</m:t>
                      </m:r>
                      <m:sSubSup>
                        <m:sSubSupPr>
                          <m:ctrlPr>
                            <a:rPr lang="en-GB" sz="2400" b="0" i="1" smtClean="0">
                              <a:latin typeface="Cambria Math" panose="02040503050406030204" pitchFamily="18" charset="0"/>
                            </a:rPr>
                          </m:ctrlPr>
                        </m:sSubSupPr>
                        <m:e>
                          <m:r>
                            <a:rPr lang="en-GB" sz="2400" b="0" i="1" smtClean="0">
                              <a:latin typeface="Cambria Math" panose="02040503050406030204" pitchFamily="18" charset="0"/>
                            </a:rPr>
                            <m:t>𝑣</m:t>
                          </m:r>
                        </m:e>
                        <m:sub>
                          <m:r>
                            <a:rPr lang="en-GB" sz="2400" b="0" i="1" smtClean="0">
                              <a:latin typeface="Cambria Math" panose="02040503050406030204" pitchFamily="18" charset="0"/>
                            </a:rPr>
                            <m:t>𝑐𝑚</m:t>
                          </m:r>
                        </m:sub>
                        <m:sup>
                          <m:r>
                            <a:rPr lang="en-GB" sz="2400" b="0" i="1" smtClean="0">
                              <a:latin typeface="Cambria Math" panose="02040503050406030204" pitchFamily="18" charset="0"/>
                            </a:rPr>
                            <m:t>2</m:t>
                          </m:r>
                        </m:sup>
                      </m:sSubSup>
                    </m:oMath>
                  </m:oMathPara>
                </a14:m>
                <a:endParaRPr lang="en-US" sz="2400" dirty="0"/>
              </a:p>
            </p:txBody>
          </p:sp>
        </mc:Choice>
        <mc:Fallback>
          <p:sp>
            <p:nvSpPr>
              <p:cNvPr id="7" name="TextBox 6"/>
              <p:cNvSpPr txBox="1">
                <a:spLocks noRot="1" noChangeAspect="1" noMove="1" noResize="1" noEditPoints="1" noAdjustHandles="1" noChangeArrowheads="1" noChangeShapeType="1" noTextEdit="1"/>
              </p:cNvSpPr>
              <p:nvPr/>
            </p:nvSpPr>
            <p:spPr>
              <a:xfrm>
                <a:off x="4542487" y="1191137"/>
                <a:ext cx="1056058" cy="691471"/>
              </a:xfrm>
              <a:prstGeom prst="rect">
                <a:avLst/>
              </a:prstGeom>
              <a:blipFill rotWithShape="1">
                <a:blip r:embed="rId1"/>
                <a:stretch>
                  <a:fillRect l="-31" t="-74" r="-4233" b="68"/>
                </a:stretch>
              </a:blipFill>
            </p:spPr>
            <p:txBody>
              <a:bodyPr/>
              <a:lstStyle/>
              <a:p>
                <a:r>
                  <a:rPr lang="zh-CN" altLang="en-US">
                    <a:noFill/>
                  </a:rPr>
                  <a:t> </a:t>
                </a:r>
              </a:p>
            </p:txBody>
          </p:sp>
        </mc:Fallback>
      </mc:AlternateContent>
      <p:sp>
        <p:nvSpPr>
          <p:cNvPr id="8" name="TextBox 7"/>
          <p:cNvSpPr txBox="1"/>
          <p:nvPr/>
        </p:nvSpPr>
        <p:spPr>
          <a:xfrm>
            <a:off x="611560" y="1971173"/>
            <a:ext cx="9793088" cy="461665"/>
          </a:xfrm>
          <a:prstGeom prst="rect">
            <a:avLst/>
          </a:prstGeom>
          <a:noFill/>
        </p:spPr>
        <p:txBody>
          <a:bodyPr wrap="square" rtlCol="0">
            <a:spAutoFit/>
          </a:bodyPr>
          <a:lstStyle/>
          <a:p>
            <a:r>
              <a:rPr lang="en-GB" sz="2400" dirty="0"/>
              <a:t>Rotational kinetic energy:  </a:t>
            </a:r>
            <a:endParaRPr lang="en-US" sz="2400" dirty="0"/>
          </a:p>
        </p:txBody>
      </p:sp>
      <mc:AlternateContent xmlns:mc="http://schemas.openxmlformats.org/markup-compatibility/2006">
        <mc:Choice xmlns:a14="http://schemas.microsoft.com/office/drawing/2010/main" Requires="a14">
          <p:sp>
            <p:nvSpPr>
              <p:cNvPr id="9" name="TextBox 8"/>
              <p:cNvSpPr txBox="1"/>
              <p:nvPr/>
            </p:nvSpPr>
            <p:spPr>
              <a:xfrm>
                <a:off x="4221636" y="1911774"/>
                <a:ext cx="797078" cy="69147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2</m:t>
                          </m:r>
                        </m:den>
                      </m:f>
                      <m:r>
                        <a:rPr lang="en-GB" sz="2400" b="0" i="1" smtClean="0">
                          <a:latin typeface="Cambria Math" panose="02040503050406030204" pitchFamily="18" charset="0"/>
                        </a:rPr>
                        <m:t>𝐼</m:t>
                      </m:r>
                      <m:sSup>
                        <m:sSupPr>
                          <m:ctrlPr>
                            <a:rPr lang="en-US" sz="2400" i="1" smtClean="0">
                              <a:latin typeface="Cambria Math" panose="02040503050406030204" pitchFamily="18" charset="0"/>
                            </a:rPr>
                          </m:ctrlPr>
                        </m:sSupPr>
                        <m:e>
                          <m:r>
                            <a:rPr lang="en-US" sz="2400" i="1" smtClean="0">
                              <a:latin typeface="Cambria Math" panose="02040503050406030204" pitchFamily="18" charset="0"/>
                              <a:ea typeface="Cambria Math" panose="02040503050406030204" pitchFamily="18" charset="0"/>
                            </a:rPr>
                            <m:t>𝜔</m:t>
                          </m:r>
                        </m:e>
                        <m:sup>
                          <m:r>
                            <a:rPr lang="en-GB" sz="2400" b="0" i="1" smtClean="0">
                              <a:latin typeface="Cambria Math" panose="02040503050406030204" pitchFamily="18" charset="0"/>
                            </a:rPr>
                            <m:t>2</m:t>
                          </m:r>
                        </m:sup>
                      </m:sSup>
                    </m:oMath>
                  </m:oMathPara>
                </a14:m>
                <a:endParaRPr lang="en-US" sz="2400" dirty="0"/>
              </a:p>
            </p:txBody>
          </p:sp>
        </mc:Choice>
        <mc:Fallback>
          <p:sp>
            <p:nvSpPr>
              <p:cNvPr id="9" name="TextBox 8"/>
              <p:cNvSpPr txBox="1">
                <a:spLocks noRot="1" noChangeAspect="1" noMove="1" noResize="1" noEditPoints="1" noAdjustHandles="1" noChangeArrowheads="1" noChangeShapeType="1" noTextEdit="1"/>
              </p:cNvSpPr>
              <p:nvPr/>
            </p:nvSpPr>
            <p:spPr>
              <a:xfrm>
                <a:off x="4221636" y="1911774"/>
                <a:ext cx="797078" cy="691471"/>
              </a:xfrm>
              <a:prstGeom prst="rect">
                <a:avLst/>
              </a:prstGeom>
              <a:blipFill rotWithShape="1">
                <a:blip r:embed="rId2"/>
                <a:stretch>
                  <a:fillRect l="-20" t="-61" r="-4343" b="55"/>
                </a:stretch>
              </a:blipFill>
            </p:spPr>
            <p:txBody>
              <a:bodyPr/>
              <a:lstStyle/>
              <a:p>
                <a:r>
                  <a:rPr lang="zh-CN" altLang="en-US">
                    <a:noFill/>
                  </a:rPr>
                  <a:t> </a:t>
                </a:r>
              </a:p>
            </p:txBody>
          </p:sp>
        </mc:Fallback>
      </mc:AlternateContent>
      <p:sp>
        <p:nvSpPr>
          <p:cNvPr id="10" name="TextBox 9"/>
          <p:cNvSpPr txBox="1"/>
          <p:nvPr/>
        </p:nvSpPr>
        <p:spPr>
          <a:xfrm>
            <a:off x="683568" y="4066332"/>
            <a:ext cx="3772956" cy="584775"/>
          </a:xfrm>
          <a:prstGeom prst="rect">
            <a:avLst/>
          </a:prstGeom>
          <a:noFill/>
        </p:spPr>
        <p:txBody>
          <a:bodyPr wrap="none" rtlCol="0">
            <a:spAutoFit/>
          </a:bodyPr>
          <a:lstStyle/>
          <a:p>
            <a:r>
              <a:rPr lang="en-GB" sz="3200" dirty="0"/>
              <a:t>Total kinetic energy:  </a:t>
            </a:r>
            <a:endParaRPr lang="en-US" sz="3200" dirty="0"/>
          </a:p>
        </p:txBody>
      </p:sp>
      <mc:AlternateContent xmlns:mc="http://schemas.openxmlformats.org/markup-compatibility/2006">
        <mc:Choice xmlns:a14="http://schemas.microsoft.com/office/drawing/2010/main" Requires="a14">
          <p:sp>
            <p:nvSpPr>
              <p:cNvPr id="11" name="TextBox 10"/>
              <p:cNvSpPr txBox="1"/>
              <p:nvPr/>
            </p:nvSpPr>
            <p:spPr>
              <a:xfrm>
                <a:off x="4211960" y="3850308"/>
                <a:ext cx="3564502" cy="12375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𝑘</m:t>
                          </m:r>
                        </m:sub>
                      </m:sSub>
                      <m:r>
                        <a:rPr lang="en-GB" sz="2800" b="0" i="1" smtClean="0">
                          <a:latin typeface="Cambria Math" panose="02040503050406030204" pitchFamily="18" charset="0"/>
                        </a:rPr>
                        <m:t>=</m:t>
                      </m:r>
                      <m:f>
                        <m:fPr>
                          <m:ctrlPr>
                            <a:rPr lang="en-US" sz="2800" i="1">
                              <a:latin typeface="Cambria Math" panose="02040503050406030204" pitchFamily="18" charset="0"/>
                            </a:rPr>
                          </m:ctrlPr>
                        </m:fPr>
                        <m:num>
                          <m:r>
                            <a:rPr lang="en-GB" sz="2800" i="1">
                              <a:latin typeface="Cambria Math" panose="02040503050406030204" pitchFamily="18" charset="0"/>
                            </a:rPr>
                            <m:t>1</m:t>
                          </m:r>
                        </m:num>
                        <m:den>
                          <m:r>
                            <a:rPr lang="en-GB" sz="2800" i="1">
                              <a:latin typeface="Cambria Math" panose="02040503050406030204" pitchFamily="18" charset="0"/>
                            </a:rPr>
                            <m:t>2</m:t>
                          </m:r>
                        </m:den>
                      </m:f>
                      <m:r>
                        <a:rPr lang="en-GB" sz="2800" i="1">
                          <a:latin typeface="Cambria Math" panose="02040503050406030204" pitchFamily="18" charset="0"/>
                        </a:rPr>
                        <m:t>𝑀</m:t>
                      </m:r>
                      <m:sSubSup>
                        <m:sSubSupPr>
                          <m:ctrlPr>
                            <a:rPr lang="en-GB" sz="2800" i="1">
                              <a:latin typeface="Cambria Math" panose="02040503050406030204" pitchFamily="18" charset="0"/>
                            </a:rPr>
                          </m:ctrlPr>
                        </m:sSubSupPr>
                        <m:e>
                          <m:r>
                            <a:rPr lang="en-GB" sz="2800" i="1">
                              <a:latin typeface="Cambria Math" panose="02040503050406030204" pitchFamily="18" charset="0"/>
                            </a:rPr>
                            <m:t>𝑣</m:t>
                          </m:r>
                        </m:e>
                        <m:sub>
                          <m:r>
                            <a:rPr lang="en-GB" sz="2800" i="1">
                              <a:latin typeface="Cambria Math" panose="02040503050406030204" pitchFamily="18" charset="0"/>
                            </a:rPr>
                            <m:t>𝑐𝑚</m:t>
                          </m:r>
                        </m:sub>
                        <m:sup>
                          <m:r>
                            <a:rPr lang="en-GB" sz="2800" i="1">
                              <a:latin typeface="Cambria Math" panose="02040503050406030204" pitchFamily="18" charset="0"/>
                            </a:rPr>
                            <m:t>2</m:t>
                          </m:r>
                        </m:sup>
                      </m:sSubSup>
                      <m:r>
                        <a:rPr lang="en-GB" sz="2800" b="0" i="1" smtClean="0">
                          <a:latin typeface="Cambria Math" panose="02040503050406030204" pitchFamily="18" charset="0"/>
                        </a:rPr>
                        <m:t>+</m:t>
                      </m:r>
                      <m:f>
                        <m:fPr>
                          <m:ctrlPr>
                            <a:rPr lang="en-US" sz="2800" i="1">
                              <a:latin typeface="Cambria Math" panose="02040503050406030204" pitchFamily="18" charset="0"/>
                            </a:rPr>
                          </m:ctrlPr>
                        </m:fPr>
                        <m:num>
                          <m:r>
                            <a:rPr lang="en-GB" sz="2800" i="1">
                              <a:latin typeface="Cambria Math" panose="02040503050406030204" pitchFamily="18" charset="0"/>
                            </a:rPr>
                            <m:t>1</m:t>
                          </m:r>
                        </m:num>
                        <m:den>
                          <m:r>
                            <a:rPr lang="en-GB" sz="2800" i="1">
                              <a:latin typeface="Cambria Math" panose="02040503050406030204" pitchFamily="18" charset="0"/>
                            </a:rPr>
                            <m:t>2</m:t>
                          </m:r>
                        </m:den>
                      </m:f>
                      <m:r>
                        <a:rPr lang="en-GB" sz="2800" b="0" i="1" smtClean="0">
                          <a:latin typeface="Cambria Math" panose="02040503050406030204" pitchFamily="18" charset="0"/>
                        </a:rPr>
                        <m:t>𝐼</m:t>
                      </m:r>
                      <m:sSup>
                        <m:sSupPr>
                          <m:ctrlPr>
                            <a:rPr lang="en-US" sz="2800" i="1">
                              <a:latin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𝜔</m:t>
                          </m:r>
                        </m:e>
                        <m:sup>
                          <m:r>
                            <a:rPr lang="en-GB" sz="2800" i="1">
                              <a:latin typeface="Cambria Math" panose="02040503050406030204" pitchFamily="18" charset="0"/>
                            </a:rPr>
                            <m:t>2</m:t>
                          </m:r>
                        </m:sup>
                      </m:sSup>
                    </m:oMath>
                  </m:oMathPara>
                </a14:m>
                <a:endParaRPr lang="en-US" sz="2800" dirty="0"/>
              </a:p>
              <a:p>
                <a:endParaRPr lang="en-US" sz="2800" dirty="0"/>
              </a:p>
            </p:txBody>
          </p:sp>
        </mc:Choice>
        <mc:Fallback>
          <p:sp>
            <p:nvSpPr>
              <p:cNvPr id="11" name="TextBox 10"/>
              <p:cNvSpPr txBox="1">
                <a:spLocks noRot="1" noChangeAspect="1" noMove="1" noResize="1" noEditPoints="1" noAdjustHandles="1" noChangeArrowheads="1" noChangeShapeType="1" noTextEdit="1"/>
              </p:cNvSpPr>
              <p:nvPr/>
            </p:nvSpPr>
            <p:spPr>
              <a:xfrm>
                <a:off x="4211960" y="3850308"/>
                <a:ext cx="3564502" cy="1237518"/>
              </a:xfrm>
              <a:prstGeom prst="rect">
                <a:avLst/>
              </a:prstGeom>
              <a:blipFill rotWithShape="1">
                <a:blip r:embed="rId3"/>
                <a:stretch>
                  <a:fillRect t="-24" r="7" b="17"/>
                </a:stretch>
              </a:blipFill>
            </p:spPr>
            <p:txBody>
              <a:bodyPr/>
              <a:lstStyle/>
              <a:p>
                <a:r>
                  <a:rPr lang="zh-CN" altLang="en-US">
                    <a:noFill/>
                  </a:rPr>
                  <a:t> </a:t>
                </a:r>
              </a:p>
            </p:txBody>
          </p:sp>
        </mc:Fallback>
      </mc:AlternateContent>
      <p:sp>
        <p:nvSpPr>
          <p:cNvPr id="13" name="TextBox 12"/>
          <p:cNvSpPr txBox="1"/>
          <p:nvPr/>
        </p:nvSpPr>
        <p:spPr>
          <a:xfrm flipH="1">
            <a:off x="5045833" y="4787860"/>
            <a:ext cx="3698697" cy="369332"/>
          </a:xfrm>
          <a:prstGeom prst="rect">
            <a:avLst/>
          </a:prstGeom>
          <a:noFill/>
        </p:spPr>
        <p:txBody>
          <a:bodyPr wrap="square" rtlCol="0">
            <a:spAutoFit/>
          </a:bodyPr>
          <a:lstStyle/>
          <a:p>
            <a:r>
              <a:rPr lang="en-GB" dirty="0">
                <a:solidFill>
                  <a:srgbClr val="FF0000"/>
                </a:solidFill>
              </a:rPr>
              <a:t>Important to remember</a:t>
            </a:r>
            <a:endParaRPr lang="en-US" dirty="0">
              <a:solidFill>
                <a:srgbClr val="FF0000"/>
              </a:solidFill>
            </a:endParaRPr>
          </a:p>
        </p:txBody>
      </p:sp>
      <mc:AlternateContent xmlns:mc="http://schemas.openxmlformats.org/markup-compatibility/2006">
        <mc:Choice xmlns:a14="http://schemas.microsoft.com/office/drawing/2010/main" Requires="a14">
          <p:sp>
            <p:nvSpPr>
              <p:cNvPr id="3" name="Rectangle 2"/>
              <p:cNvSpPr/>
              <p:nvPr/>
            </p:nvSpPr>
            <p:spPr>
              <a:xfrm>
                <a:off x="841905" y="2759691"/>
                <a:ext cx="5461047" cy="646331"/>
              </a:xfrm>
              <a:prstGeom prst="rect">
                <a:avLst/>
              </a:prstGeom>
            </p:spPr>
            <p:txBody>
              <a:bodyPr wrap="none">
                <a:spAutoFit/>
              </a:bodyPr>
              <a:lstStyle/>
              <a:p>
                <a14:m>
                  <m:oMath xmlns:m="http://schemas.openxmlformats.org/officeDocument/2006/math">
                    <m:r>
                      <a:rPr lang="en-GB" i="1" smtClean="0">
                        <a:latin typeface="Cambria Math" panose="02040503050406030204" pitchFamily="18" charset="0"/>
                      </a:rPr>
                      <m:t>𝑀</m:t>
                    </m:r>
                  </m:oMath>
                </a14:m>
                <a:r>
                  <a:rPr lang="en-US" dirty="0"/>
                  <a:t>: mass of the body,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𝑐𝑚</m:t>
                        </m:r>
                      </m:sub>
                    </m:sSub>
                  </m:oMath>
                </a14:m>
                <a:r>
                  <a:rPr lang="en-US" dirty="0"/>
                  <a:t>: velocity of the center of mass</a:t>
                </a:r>
                <a:endParaRPr lang="en-US" dirty="0"/>
              </a:p>
              <a:p>
                <a14:m>
                  <m:oMath xmlns:m="http://schemas.openxmlformats.org/officeDocument/2006/math">
                    <m:r>
                      <a:rPr lang="en-US" i="1" dirty="0" smtClean="0">
                        <a:latin typeface="Cambria Math" panose="02040503050406030204" pitchFamily="18" charset="0"/>
                      </a:rPr>
                      <m:t>𝐼</m:t>
                    </m:r>
                  </m:oMath>
                </a14:m>
                <a:r>
                  <a:rPr lang="en-US" dirty="0"/>
                  <a:t>: Moment of inertia about the axis of rotation.</a:t>
                </a:r>
                <a:endParaRPr lang="en-US" dirty="0"/>
              </a:p>
            </p:txBody>
          </p:sp>
        </mc:Choice>
        <mc:Fallback>
          <p:sp>
            <p:nvSpPr>
              <p:cNvPr id="3" name="Rectangle 2"/>
              <p:cNvSpPr>
                <a:spLocks noRot="1" noChangeAspect="1" noMove="1" noResize="1" noEditPoints="1" noAdjustHandles="1" noChangeArrowheads="1" noChangeShapeType="1" noTextEdit="1"/>
              </p:cNvSpPr>
              <p:nvPr/>
            </p:nvSpPr>
            <p:spPr>
              <a:xfrm>
                <a:off x="841905" y="2759691"/>
                <a:ext cx="5461047" cy="646331"/>
              </a:xfrm>
              <a:prstGeom prst="rect">
                <a:avLst/>
              </a:prstGeom>
              <a:blipFill rotWithShape="1">
                <a:blip r:embed="rId4"/>
                <a:stretch>
                  <a:fillRect l="-10" t="-95" r="11" b="8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flipH="1">
                <a:off x="960117" y="5301208"/>
                <a:ext cx="8076378" cy="670696"/>
              </a:xfrm>
              <a:prstGeom prst="rect">
                <a:avLst/>
              </a:prstGeom>
              <a:noFill/>
            </p:spPr>
            <p:txBody>
              <a:bodyPr wrap="square" rtlCol="0">
                <a:spAutoFit/>
              </a:bodyPr>
              <a:lstStyle/>
              <a:p>
                <a:r>
                  <a:rPr lang="en-US" dirty="0"/>
                  <a:t>For a system of bodies of kinetic energy </a:t>
                </a:r>
                <a14:m>
                  <m:oMath xmlns:m="http://schemas.openxmlformats.org/officeDocument/2006/math">
                    <m:sSub>
                      <m:sSubPr>
                        <m:ctrlPr>
                          <a:rPr lang="en-US" sz="1800" i="1" smtClean="0">
                            <a:latin typeface="Cambria Math" panose="02040503050406030204" pitchFamily="18" charset="0"/>
                          </a:rPr>
                        </m:ctrlPr>
                      </m:sSubPr>
                      <m:e>
                        <m:r>
                          <a:rPr lang="en-GB" sz="1800" b="0" i="1" smtClean="0">
                            <a:latin typeface="Cambria Math" panose="02040503050406030204" pitchFamily="18" charset="0"/>
                          </a:rPr>
                          <m:t>𝐸</m:t>
                        </m:r>
                      </m:e>
                      <m:sub>
                        <m:r>
                          <a:rPr lang="en-GB" sz="1800" b="0" i="1" smtClean="0">
                            <a:latin typeface="Cambria Math" panose="02040503050406030204" pitchFamily="18" charset="0"/>
                          </a:rPr>
                          <m:t>𝑘</m:t>
                        </m:r>
                        <m:r>
                          <a:rPr lang="en-US" sz="1800" b="0" i="1" smtClean="0">
                            <a:latin typeface="Cambria Math" panose="02040503050406030204" pitchFamily="18" charset="0"/>
                          </a:rPr>
                          <m:t>,</m:t>
                        </m:r>
                        <m:r>
                          <a:rPr lang="en-US" sz="1800" b="0" i="1" smtClean="0">
                            <a:latin typeface="Cambria Math" panose="02040503050406030204" pitchFamily="18" charset="0"/>
                          </a:rPr>
                          <m:t>𝑖</m:t>
                        </m:r>
                      </m:sub>
                    </m:sSub>
                  </m:oMath>
                </a14:m>
                <a:r>
                  <a:rPr lang="en-US" dirty="0"/>
                  <a:t> , mass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sub>
                    </m:sSub>
                  </m:oMath>
                </a14:m>
                <a:r>
                  <a:rPr lang="en-US" dirty="0"/>
                  <a:t>, velocity of center of mass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𝑐𝑚</m:t>
                        </m:r>
                        <m:r>
                          <a:rPr lang="en-US" b="0" i="1" smtClean="0">
                            <a:latin typeface="Cambria Math" panose="02040503050406030204" pitchFamily="18" charset="0"/>
                          </a:rPr>
                          <m:t>,</m:t>
                        </m:r>
                        <m:r>
                          <a:rPr lang="en-US" b="0" i="1" smtClean="0">
                            <a:latin typeface="Cambria Math" panose="02040503050406030204" pitchFamily="18" charset="0"/>
                          </a:rPr>
                          <m:t>𝑖</m:t>
                        </m:r>
                      </m:sub>
                    </m:sSub>
                  </m:oMath>
                </a14:m>
                <a:r>
                  <a:rPr lang="en-US" dirty="0"/>
                  <a:t>,  moment of inertia about their axis of rotation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𝑖</m:t>
                        </m:r>
                      </m:sub>
                    </m:sSub>
                  </m:oMath>
                </a14:m>
                <a:r>
                  <a:rPr lang="en-US" dirty="0"/>
                  <a:t>, angular velocity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𝑖</m:t>
                        </m:r>
                      </m:sub>
                    </m:sSub>
                  </m:oMath>
                </a14:m>
                <a:r>
                  <a:rPr lang="en-US" dirty="0"/>
                  <a:t>: </a:t>
                </a:r>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flipH="1">
                <a:off x="960117" y="5301208"/>
                <a:ext cx="8076378" cy="670696"/>
              </a:xfrm>
              <a:prstGeom prst="rect">
                <a:avLst/>
              </a:prstGeom>
              <a:blipFill rotWithShape="1">
                <a:blip r:embed="rId5"/>
                <a:stretch>
                  <a:fillRect l="-8" t="-34" r="6" b="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2975134" y="6038261"/>
                <a:ext cx="4190763" cy="68974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𝑘</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𝑖</m:t>
                              </m:r>
                            </m:sub>
                          </m:sSub>
                        </m:e>
                      </m:nary>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sSub>
                                <m:sSubPr>
                                  <m:ctrlPr>
                                    <a:rPr lang="en-GB"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sub>
                              </m:sSub>
                              <m:sSubSup>
                                <m:sSubSupPr>
                                  <m:ctrlPr>
                                    <a:rPr lang="en-GB" i="1">
                                      <a:latin typeface="Cambria Math" panose="02040503050406030204" pitchFamily="18" charset="0"/>
                                    </a:rPr>
                                  </m:ctrlPr>
                                </m:sSubSupPr>
                                <m:e>
                                  <m:r>
                                    <a:rPr lang="en-GB" i="1">
                                      <a:latin typeface="Cambria Math" panose="02040503050406030204" pitchFamily="18" charset="0"/>
                                    </a:rPr>
                                    <m:t>𝑣</m:t>
                                  </m:r>
                                </m:e>
                                <m:sub>
                                  <m:r>
                                    <a:rPr lang="en-GB" i="1">
                                      <a:latin typeface="Cambria Math" panose="02040503050406030204" pitchFamily="18" charset="0"/>
                                    </a:rPr>
                                    <m:t>𝑐𝑚</m:t>
                                  </m:r>
                                  <m:r>
                                    <a:rPr lang="en-US" b="0" i="1" smtClean="0">
                                      <a:latin typeface="Cambria Math" panose="02040503050406030204" pitchFamily="18" charset="0"/>
                                    </a:rPr>
                                    <m:t>,</m:t>
                                  </m:r>
                                  <m:r>
                                    <a:rPr lang="en-US" b="0" i="1" smtClean="0">
                                      <a:latin typeface="Cambria Math" panose="02040503050406030204" pitchFamily="18" charset="0"/>
                                    </a:rPr>
                                    <m:t>𝑖</m:t>
                                  </m:r>
                                </m:sub>
                                <m:sup>
                                  <m:r>
                                    <a:rPr lang="en-GB" i="1">
                                      <a:latin typeface="Cambria Math" panose="02040503050406030204" pitchFamily="18" charset="0"/>
                                    </a:rPr>
                                    <m:t>2</m:t>
                                  </m:r>
                                </m:sup>
                              </m:sSubSup>
                              <m:r>
                                <a:rPr lang="en-GB" i="1">
                                  <a:latin typeface="Cambria Math" panose="02040503050406030204" pitchFamily="18" charset="0"/>
                                </a:rPr>
                                <m:t>+</m:t>
                              </m:r>
                              <m:f>
                                <m:fPr>
                                  <m:ctrlPr>
                                    <a:rPr lang="en-US"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sSub>
                                <m:sSubPr>
                                  <m:ctrlPr>
                                    <a:rPr lang="en-GB"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𝑖</m:t>
                                  </m:r>
                                </m:sub>
                              </m:sSub>
                              <m:sSup>
                                <m:sSupPr>
                                  <m:ctrlPr>
                                    <a:rPr lang="en-US" i="1">
                                      <a:latin typeface="Cambria Math" panose="02040503050406030204" pitchFamily="18" charset="0"/>
                                    </a:rPr>
                                  </m:ctrlPr>
                                </m:sSupP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𝑖</m:t>
                                      </m:r>
                                    </m:sub>
                                  </m:sSub>
                                </m:e>
                                <m:sup>
                                  <m:r>
                                    <a:rPr lang="en-GB" i="1">
                                      <a:latin typeface="Cambria Math" panose="02040503050406030204" pitchFamily="18" charset="0"/>
                                    </a:rPr>
                                    <m:t>2</m:t>
                                  </m:r>
                                </m:sup>
                              </m:sSup>
                            </m:e>
                          </m:d>
                        </m:e>
                      </m:nary>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2975134" y="6038261"/>
                <a:ext cx="4190763" cy="689741"/>
              </a:xfrm>
              <a:prstGeom prst="rect">
                <a:avLst/>
              </a:prstGeom>
              <a:blipFill rotWithShape="1">
                <a:blip r:embed="rId6"/>
                <a:stretch>
                  <a:fillRect l="-4" t="-7" r="13" b="26"/>
                </a:stretch>
              </a:blipFill>
            </p:spPr>
            <p:txBody>
              <a:bodyPr/>
              <a:lstStyle/>
              <a:p>
                <a:r>
                  <a:rPr lang="zh-CN" altLang="en-US">
                    <a:noFill/>
                  </a:rPr>
                  <a:t> </a:t>
                </a:r>
              </a:p>
            </p:txBody>
          </p:sp>
        </mc:Fallback>
      </mc:AlternateContent>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4283968" y="3850308"/>
            <a:ext cx="3816424"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0"/>
            <a:ext cx="8229600" cy="1143000"/>
          </a:xfrm>
        </p:spPr>
        <p:txBody>
          <a:bodyPr/>
          <a:lstStyle/>
          <a:p>
            <a:r>
              <a:rPr lang="en-GB" sz="3200" dirty="0"/>
              <a:t>Kinetic energy of a body with translational and rotational motion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TextBox 5"/>
          <p:cNvSpPr txBox="1"/>
          <p:nvPr/>
        </p:nvSpPr>
        <p:spPr>
          <a:xfrm>
            <a:off x="591356" y="1191137"/>
            <a:ext cx="5676311" cy="461665"/>
          </a:xfrm>
          <a:prstGeom prst="rect">
            <a:avLst/>
          </a:prstGeom>
          <a:noFill/>
        </p:spPr>
        <p:txBody>
          <a:bodyPr wrap="square" rtlCol="0">
            <a:spAutoFit/>
          </a:bodyPr>
          <a:lstStyle/>
          <a:p>
            <a:r>
              <a:rPr lang="en-GB" sz="2400" dirty="0"/>
              <a:t>Translational kinetic energy:  </a:t>
            </a:r>
            <a:endParaRPr lang="en-US" sz="2400" dirty="0"/>
          </a:p>
        </p:txBody>
      </p:sp>
      <mc:AlternateContent xmlns:mc="http://schemas.openxmlformats.org/markup-compatibility/2006">
        <mc:Choice xmlns:a14="http://schemas.microsoft.com/office/drawing/2010/main" Requires="a14">
          <p:sp>
            <p:nvSpPr>
              <p:cNvPr id="7" name="TextBox 6"/>
              <p:cNvSpPr txBox="1"/>
              <p:nvPr/>
            </p:nvSpPr>
            <p:spPr>
              <a:xfrm>
                <a:off x="4542487" y="1191137"/>
                <a:ext cx="1056058" cy="69147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2</m:t>
                          </m:r>
                        </m:den>
                      </m:f>
                      <m:r>
                        <a:rPr lang="en-GB" sz="2400" b="0" i="1" smtClean="0">
                          <a:latin typeface="Cambria Math" panose="02040503050406030204" pitchFamily="18" charset="0"/>
                        </a:rPr>
                        <m:t>𝑀</m:t>
                      </m:r>
                      <m:sSubSup>
                        <m:sSubSupPr>
                          <m:ctrlPr>
                            <a:rPr lang="en-GB" sz="2400" b="0" i="1" smtClean="0">
                              <a:latin typeface="Cambria Math" panose="02040503050406030204" pitchFamily="18" charset="0"/>
                            </a:rPr>
                          </m:ctrlPr>
                        </m:sSubSupPr>
                        <m:e>
                          <m:r>
                            <a:rPr lang="en-GB" sz="2400" b="0" i="1" smtClean="0">
                              <a:latin typeface="Cambria Math" panose="02040503050406030204" pitchFamily="18" charset="0"/>
                            </a:rPr>
                            <m:t>𝑣</m:t>
                          </m:r>
                        </m:e>
                        <m:sub>
                          <m:r>
                            <a:rPr lang="en-GB" sz="2400" b="0" i="1" smtClean="0">
                              <a:latin typeface="Cambria Math" panose="02040503050406030204" pitchFamily="18" charset="0"/>
                            </a:rPr>
                            <m:t>𝑐𝑚</m:t>
                          </m:r>
                        </m:sub>
                        <m:sup>
                          <m:r>
                            <a:rPr lang="en-GB" sz="2400" b="0" i="1" smtClean="0">
                              <a:latin typeface="Cambria Math" panose="02040503050406030204" pitchFamily="18" charset="0"/>
                            </a:rPr>
                            <m:t>2</m:t>
                          </m:r>
                        </m:sup>
                      </m:sSubSup>
                    </m:oMath>
                  </m:oMathPara>
                </a14:m>
                <a:endParaRPr lang="en-US" sz="2400" dirty="0"/>
              </a:p>
            </p:txBody>
          </p:sp>
        </mc:Choice>
        <mc:Fallback>
          <p:sp>
            <p:nvSpPr>
              <p:cNvPr id="7" name="TextBox 6"/>
              <p:cNvSpPr txBox="1">
                <a:spLocks noRot="1" noChangeAspect="1" noMove="1" noResize="1" noEditPoints="1" noAdjustHandles="1" noChangeArrowheads="1" noChangeShapeType="1" noTextEdit="1"/>
              </p:cNvSpPr>
              <p:nvPr/>
            </p:nvSpPr>
            <p:spPr>
              <a:xfrm>
                <a:off x="4542487" y="1191137"/>
                <a:ext cx="1056058" cy="691471"/>
              </a:xfrm>
              <a:prstGeom prst="rect">
                <a:avLst/>
              </a:prstGeom>
              <a:blipFill rotWithShape="1">
                <a:blip r:embed="rId1"/>
                <a:stretch>
                  <a:fillRect l="-31" t="-74" r="-4233" b="68"/>
                </a:stretch>
              </a:blipFill>
            </p:spPr>
            <p:txBody>
              <a:bodyPr/>
              <a:lstStyle/>
              <a:p>
                <a:r>
                  <a:rPr lang="zh-CN" altLang="en-US">
                    <a:noFill/>
                  </a:rPr>
                  <a:t> </a:t>
                </a:r>
              </a:p>
            </p:txBody>
          </p:sp>
        </mc:Fallback>
      </mc:AlternateContent>
      <p:sp>
        <p:nvSpPr>
          <p:cNvPr id="8" name="TextBox 7"/>
          <p:cNvSpPr txBox="1"/>
          <p:nvPr/>
        </p:nvSpPr>
        <p:spPr>
          <a:xfrm>
            <a:off x="611560" y="1971173"/>
            <a:ext cx="9793088" cy="461665"/>
          </a:xfrm>
          <a:prstGeom prst="rect">
            <a:avLst/>
          </a:prstGeom>
          <a:noFill/>
        </p:spPr>
        <p:txBody>
          <a:bodyPr wrap="square" rtlCol="0">
            <a:spAutoFit/>
          </a:bodyPr>
          <a:lstStyle/>
          <a:p>
            <a:r>
              <a:rPr lang="en-GB" sz="2400" dirty="0"/>
              <a:t>Rotational kinetic energy:  </a:t>
            </a:r>
            <a:endParaRPr lang="en-US" sz="2400" dirty="0"/>
          </a:p>
        </p:txBody>
      </p:sp>
      <mc:AlternateContent xmlns:mc="http://schemas.openxmlformats.org/markup-compatibility/2006">
        <mc:Choice xmlns:a14="http://schemas.microsoft.com/office/drawing/2010/main" Requires="a14">
          <p:sp>
            <p:nvSpPr>
              <p:cNvPr id="9" name="TextBox 8"/>
              <p:cNvSpPr txBox="1"/>
              <p:nvPr/>
            </p:nvSpPr>
            <p:spPr>
              <a:xfrm>
                <a:off x="4221636" y="1911774"/>
                <a:ext cx="797078" cy="69147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2</m:t>
                          </m:r>
                        </m:den>
                      </m:f>
                      <m:r>
                        <a:rPr lang="en-GB" sz="2400" b="0" i="1" smtClean="0">
                          <a:latin typeface="Cambria Math" panose="02040503050406030204" pitchFamily="18" charset="0"/>
                        </a:rPr>
                        <m:t>𝐼</m:t>
                      </m:r>
                      <m:sSup>
                        <m:sSupPr>
                          <m:ctrlPr>
                            <a:rPr lang="en-US" sz="2400" i="1" smtClean="0">
                              <a:latin typeface="Cambria Math" panose="02040503050406030204" pitchFamily="18" charset="0"/>
                            </a:rPr>
                          </m:ctrlPr>
                        </m:sSupPr>
                        <m:e>
                          <m:r>
                            <a:rPr lang="en-US" sz="2400" i="1" smtClean="0">
                              <a:latin typeface="Cambria Math" panose="02040503050406030204" pitchFamily="18" charset="0"/>
                              <a:ea typeface="Cambria Math" panose="02040503050406030204" pitchFamily="18" charset="0"/>
                            </a:rPr>
                            <m:t>𝜔</m:t>
                          </m:r>
                        </m:e>
                        <m:sup>
                          <m:r>
                            <a:rPr lang="en-GB" sz="2400" b="0" i="1" smtClean="0">
                              <a:latin typeface="Cambria Math" panose="02040503050406030204" pitchFamily="18" charset="0"/>
                            </a:rPr>
                            <m:t>2</m:t>
                          </m:r>
                        </m:sup>
                      </m:sSup>
                    </m:oMath>
                  </m:oMathPara>
                </a14:m>
                <a:endParaRPr lang="en-US" sz="2400" dirty="0"/>
              </a:p>
            </p:txBody>
          </p:sp>
        </mc:Choice>
        <mc:Fallback>
          <p:sp>
            <p:nvSpPr>
              <p:cNvPr id="9" name="TextBox 8"/>
              <p:cNvSpPr txBox="1">
                <a:spLocks noRot="1" noChangeAspect="1" noMove="1" noResize="1" noEditPoints="1" noAdjustHandles="1" noChangeArrowheads="1" noChangeShapeType="1" noTextEdit="1"/>
              </p:cNvSpPr>
              <p:nvPr/>
            </p:nvSpPr>
            <p:spPr>
              <a:xfrm>
                <a:off x="4221636" y="1911774"/>
                <a:ext cx="797078" cy="691471"/>
              </a:xfrm>
              <a:prstGeom prst="rect">
                <a:avLst/>
              </a:prstGeom>
              <a:blipFill rotWithShape="1">
                <a:blip r:embed="rId2"/>
                <a:stretch>
                  <a:fillRect l="-20" t="-61" r="-4343" b="55"/>
                </a:stretch>
              </a:blipFill>
            </p:spPr>
            <p:txBody>
              <a:bodyPr/>
              <a:lstStyle/>
              <a:p>
                <a:r>
                  <a:rPr lang="zh-CN" altLang="en-US">
                    <a:noFill/>
                  </a:rPr>
                  <a:t> </a:t>
                </a:r>
              </a:p>
            </p:txBody>
          </p:sp>
        </mc:Fallback>
      </mc:AlternateContent>
      <p:sp>
        <p:nvSpPr>
          <p:cNvPr id="10" name="TextBox 9"/>
          <p:cNvSpPr txBox="1"/>
          <p:nvPr/>
        </p:nvSpPr>
        <p:spPr>
          <a:xfrm>
            <a:off x="683568" y="4066332"/>
            <a:ext cx="3772956" cy="584775"/>
          </a:xfrm>
          <a:prstGeom prst="rect">
            <a:avLst/>
          </a:prstGeom>
          <a:noFill/>
        </p:spPr>
        <p:txBody>
          <a:bodyPr wrap="none" rtlCol="0">
            <a:spAutoFit/>
          </a:bodyPr>
          <a:lstStyle/>
          <a:p>
            <a:r>
              <a:rPr lang="en-GB" sz="3200" dirty="0"/>
              <a:t>Total kinetic energy:  </a:t>
            </a:r>
            <a:endParaRPr lang="en-US" sz="3200" dirty="0"/>
          </a:p>
        </p:txBody>
      </p:sp>
      <mc:AlternateContent xmlns:mc="http://schemas.openxmlformats.org/markup-compatibility/2006">
        <mc:Choice xmlns:a14="http://schemas.microsoft.com/office/drawing/2010/main" Requires="a14">
          <p:sp>
            <p:nvSpPr>
              <p:cNvPr id="11" name="TextBox 10"/>
              <p:cNvSpPr txBox="1"/>
              <p:nvPr/>
            </p:nvSpPr>
            <p:spPr>
              <a:xfrm>
                <a:off x="4211960" y="3850308"/>
                <a:ext cx="3564502" cy="12375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𝑘</m:t>
                          </m:r>
                        </m:sub>
                      </m:sSub>
                      <m:r>
                        <a:rPr lang="en-GB" sz="2800" b="0" i="1" smtClean="0">
                          <a:latin typeface="Cambria Math" panose="02040503050406030204" pitchFamily="18" charset="0"/>
                        </a:rPr>
                        <m:t>=</m:t>
                      </m:r>
                      <m:f>
                        <m:fPr>
                          <m:ctrlPr>
                            <a:rPr lang="en-US" sz="2800" i="1">
                              <a:latin typeface="Cambria Math" panose="02040503050406030204" pitchFamily="18" charset="0"/>
                            </a:rPr>
                          </m:ctrlPr>
                        </m:fPr>
                        <m:num>
                          <m:r>
                            <a:rPr lang="en-GB" sz="2800" i="1">
                              <a:latin typeface="Cambria Math" panose="02040503050406030204" pitchFamily="18" charset="0"/>
                            </a:rPr>
                            <m:t>1</m:t>
                          </m:r>
                        </m:num>
                        <m:den>
                          <m:r>
                            <a:rPr lang="en-GB" sz="2800" i="1">
                              <a:latin typeface="Cambria Math" panose="02040503050406030204" pitchFamily="18" charset="0"/>
                            </a:rPr>
                            <m:t>2</m:t>
                          </m:r>
                        </m:den>
                      </m:f>
                      <m:r>
                        <a:rPr lang="en-GB" sz="2800" i="1">
                          <a:latin typeface="Cambria Math" panose="02040503050406030204" pitchFamily="18" charset="0"/>
                        </a:rPr>
                        <m:t>𝑀</m:t>
                      </m:r>
                      <m:sSubSup>
                        <m:sSubSupPr>
                          <m:ctrlPr>
                            <a:rPr lang="en-GB" sz="2800" i="1">
                              <a:latin typeface="Cambria Math" panose="02040503050406030204" pitchFamily="18" charset="0"/>
                            </a:rPr>
                          </m:ctrlPr>
                        </m:sSubSupPr>
                        <m:e>
                          <m:r>
                            <a:rPr lang="en-GB" sz="2800" i="1">
                              <a:latin typeface="Cambria Math" panose="02040503050406030204" pitchFamily="18" charset="0"/>
                            </a:rPr>
                            <m:t>𝑣</m:t>
                          </m:r>
                        </m:e>
                        <m:sub>
                          <m:r>
                            <a:rPr lang="en-GB" sz="2800" i="1">
                              <a:latin typeface="Cambria Math" panose="02040503050406030204" pitchFamily="18" charset="0"/>
                            </a:rPr>
                            <m:t>𝑐𝑚</m:t>
                          </m:r>
                        </m:sub>
                        <m:sup>
                          <m:r>
                            <a:rPr lang="en-GB" sz="2800" i="1">
                              <a:latin typeface="Cambria Math" panose="02040503050406030204" pitchFamily="18" charset="0"/>
                            </a:rPr>
                            <m:t>2</m:t>
                          </m:r>
                        </m:sup>
                      </m:sSubSup>
                      <m:r>
                        <a:rPr lang="en-GB" sz="2800" b="0" i="1" smtClean="0">
                          <a:latin typeface="Cambria Math" panose="02040503050406030204" pitchFamily="18" charset="0"/>
                        </a:rPr>
                        <m:t>+</m:t>
                      </m:r>
                      <m:f>
                        <m:fPr>
                          <m:ctrlPr>
                            <a:rPr lang="en-US" sz="2800" i="1">
                              <a:latin typeface="Cambria Math" panose="02040503050406030204" pitchFamily="18" charset="0"/>
                            </a:rPr>
                          </m:ctrlPr>
                        </m:fPr>
                        <m:num>
                          <m:r>
                            <a:rPr lang="en-GB" sz="2800" i="1">
                              <a:latin typeface="Cambria Math" panose="02040503050406030204" pitchFamily="18" charset="0"/>
                            </a:rPr>
                            <m:t>1</m:t>
                          </m:r>
                        </m:num>
                        <m:den>
                          <m:r>
                            <a:rPr lang="en-GB" sz="2800" i="1">
                              <a:latin typeface="Cambria Math" panose="02040503050406030204" pitchFamily="18" charset="0"/>
                            </a:rPr>
                            <m:t>2</m:t>
                          </m:r>
                        </m:den>
                      </m:f>
                      <m:r>
                        <a:rPr lang="en-GB" sz="2800" b="0" i="1" smtClean="0">
                          <a:latin typeface="Cambria Math" panose="02040503050406030204" pitchFamily="18" charset="0"/>
                        </a:rPr>
                        <m:t>𝐼</m:t>
                      </m:r>
                      <m:sSup>
                        <m:sSupPr>
                          <m:ctrlPr>
                            <a:rPr lang="en-US" sz="2800" i="1">
                              <a:latin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𝜔</m:t>
                          </m:r>
                        </m:e>
                        <m:sup>
                          <m:r>
                            <a:rPr lang="en-GB" sz="2800" i="1">
                              <a:latin typeface="Cambria Math" panose="02040503050406030204" pitchFamily="18" charset="0"/>
                            </a:rPr>
                            <m:t>2</m:t>
                          </m:r>
                        </m:sup>
                      </m:sSup>
                    </m:oMath>
                  </m:oMathPara>
                </a14:m>
                <a:endParaRPr lang="en-US" sz="2800" dirty="0"/>
              </a:p>
              <a:p>
                <a:endParaRPr lang="en-US" sz="2800" dirty="0"/>
              </a:p>
            </p:txBody>
          </p:sp>
        </mc:Choice>
        <mc:Fallback>
          <p:sp>
            <p:nvSpPr>
              <p:cNvPr id="11" name="TextBox 10"/>
              <p:cNvSpPr txBox="1">
                <a:spLocks noRot="1" noChangeAspect="1" noMove="1" noResize="1" noEditPoints="1" noAdjustHandles="1" noChangeArrowheads="1" noChangeShapeType="1" noTextEdit="1"/>
              </p:cNvSpPr>
              <p:nvPr/>
            </p:nvSpPr>
            <p:spPr>
              <a:xfrm>
                <a:off x="4211960" y="3850308"/>
                <a:ext cx="3564502" cy="1237518"/>
              </a:xfrm>
              <a:prstGeom prst="rect">
                <a:avLst/>
              </a:prstGeom>
              <a:blipFill rotWithShape="1">
                <a:blip r:embed="rId3"/>
                <a:stretch>
                  <a:fillRect t="-24" r="7" b="17"/>
                </a:stretch>
              </a:blipFill>
            </p:spPr>
            <p:txBody>
              <a:bodyPr/>
              <a:lstStyle/>
              <a:p>
                <a:r>
                  <a:rPr lang="zh-CN" altLang="en-US">
                    <a:noFill/>
                  </a:rPr>
                  <a:t> </a:t>
                </a:r>
              </a:p>
            </p:txBody>
          </p:sp>
        </mc:Fallback>
      </mc:AlternateContent>
      <p:sp>
        <p:nvSpPr>
          <p:cNvPr id="13" name="TextBox 12"/>
          <p:cNvSpPr txBox="1"/>
          <p:nvPr/>
        </p:nvSpPr>
        <p:spPr>
          <a:xfrm flipH="1">
            <a:off x="5045833" y="4787860"/>
            <a:ext cx="3698697" cy="369332"/>
          </a:xfrm>
          <a:prstGeom prst="rect">
            <a:avLst/>
          </a:prstGeom>
          <a:noFill/>
        </p:spPr>
        <p:txBody>
          <a:bodyPr wrap="square" rtlCol="0">
            <a:spAutoFit/>
          </a:bodyPr>
          <a:lstStyle/>
          <a:p>
            <a:r>
              <a:rPr lang="en-GB" dirty="0">
                <a:solidFill>
                  <a:srgbClr val="FF0000"/>
                </a:solidFill>
              </a:rPr>
              <a:t>Important to remember</a:t>
            </a:r>
            <a:endParaRPr lang="en-US" dirty="0">
              <a:solidFill>
                <a:srgbClr val="FF0000"/>
              </a:solidFill>
            </a:endParaRPr>
          </a:p>
        </p:txBody>
      </p:sp>
      <mc:AlternateContent xmlns:mc="http://schemas.openxmlformats.org/markup-compatibility/2006">
        <mc:Choice xmlns:a14="http://schemas.microsoft.com/office/drawing/2010/main" Requires="a14">
          <p:sp>
            <p:nvSpPr>
              <p:cNvPr id="14" name="TextBox 13"/>
              <p:cNvSpPr txBox="1"/>
              <p:nvPr/>
            </p:nvSpPr>
            <p:spPr>
              <a:xfrm>
                <a:off x="350191" y="5320679"/>
                <a:ext cx="5883598" cy="369332"/>
              </a:xfrm>
              <a:prstGeom prst="rect">
                <a:avLst/>
              </a:prstGeom>
              <a:noFill/>
            </p:spPr>
            <p:txBody>
              <a:bodyPr wrap="none" rtlCol="0">
                <a:spAutoFit/>
              </a:bodyPr>
              <a:lstStyle/>
              <a:p>
                <a:r>
                  <a:rPr lang="en-GB" dirty="0"/>
                  <a:t>If the body has only translational motion (no rotation: </a:t>
                </a:r>
                <a14:m>
                  <m:oMath xmlns:m="http://schemas.openxmlformats.org/officeDocument/2006/math">
                    <m:r>
                      <a:rPr lang="en-GB"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0</m:t>
                    </m:r>
                  </m:oMath>
                </a14:m>
                <a:r>
                  <a:rPr lang="en-GB" dirty="0"/>
                  <a:t>)</a:t>
                </a:r>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350191" y="5320679"/>
                <a:ext cx="5883598" cy="369332"/>
              </a:xfrm>
              <a:prstGeom prst="rect">
                <a:avLst/>
              </a:prstGeom>
              <a:blipFill rotWithShape="1">
                <a:blip r:embed="rId4"/>
                <a:stretch>
                  <a:fillRect l="-5" t="-4" r="11" b="1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Rectangle 14"/>
              <p:cNvSpPr/>
              <p:nvPr/>
            </p:nvSpPr>
            <p:spPr>
              <a:xfrm>
                <a:off x="6156176" y="5209133"/>
                <a:ext cx="1528239" cy="61093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GB" i="1">
                              <a:latin typeface="Cambria Math" panose="02040503050406030204" pitchFamily="18" charset="0"/>
                            </a:rPr>
                            <m:t>𝐸</m:t>
                          </m:r>
                        </m:e>
                        <m:sub>
                          <m:r>
                            <a:rPr lang="en-GB" i="1">
                              <a:latin typeface="Cambria Math" panose="02040503050406030204" pitchFamily="18" charset="0"/>
                            </a:rPr>
                            <m:t>𝑘</m:t>
                          </m:r>
                        </m:sub>
                      </m:sSub>
                      <m:r>
                        <a:rPr lang="en-GB" i="1">
                          <a:latin typeface="Cambria Math" panose="02040503050406030204" pitchFamily="18" charset="0"/>
                        </a:rPr>
                        <m:t>=</m:t>
                      </m:r>
                      <m:f>
                        <m:fPr>
                          <m:ctrlPr>
                            <a:rPr lang="en-US"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r>
                        <a:rPr lang="en-GB" i="1">
                          <a:latin typeface="Cambria Math" panose="02040503050406030204" pitchFamily="18" charset="0"/>
                        </a:rPr>
                        <m:t>𝑀</m:t>
                      </m:r>
                      <m:sSubSup>
                        <m:sSubSupPr>
                          <m:ctrlPr>
                            <a:rPr lang="en-GB" i="1">
                              <a:latin typeface="Cambria Math" panose="02040503050406030204" pitchFamily="18" charset="0"/>
                            </a:rPr>
                          </m:ctrlPr>
                        </m:sSubSupPr>
                        <m:e>
                          <m:r>
                            <a:rPr lang="en-GB" i="1">
                              <a:latin typeface="Cambria Math" panose="02040503050406030204" pitchFamily="18" charset="0"/>
                            </a:rPr>
                            <m:t>𝑣</m:t>
                          </m:r>
                        </m:e>
                        <m:sub>
                          <m:r>
                            <a:rPr lang="en-GB" i="1">
                              <a:latin typeface="Cambria Math" panose="02040503050406030204" pitchFamily="18" charset="0"/>
                            </a:rPr>
                            <m:t>𝑐𝑚</m:t>
                          </m:r>
                        </m:sub>
                        <m:sup>
                          <m:r>
                            <a:rPr lang="en-GB" i="1">
                              <a:latin typeface="Cambria Math" panose="02040503050406030204" pitchFamily="18" charset="0"/>
                            </a:rPr>
                            <m:t>2</m:t>
                          </m:r>
                        </m:sup>
                      </m:sSubSup>
                    </m:oMath>
                  </m:oMathPara>
                </a14:m>
                <a:endParaRPr lang="en-US" dirty="0"/>
              </a:p>
            </p:txBody>
          </p:sp>
        </mc:Choice>
        <mc:Fallback>
          <p:sp>
            <p:nvSpPr>
              <p:cNvPr id="15" name="Rectangle 14"/>
              <p:cNvSpPr>
                <a:spLocks noRot="1" noChangeAspect="1" noMove="1" noResize="1" noEditPoints="1" noAdjustHandles="1" noChangeArrowheads="1" noChangeShapeType="1" noTextEdit="1"/>
              </p:cNvSpPr>
              <p:nvPr/>
            </p:nvSpPr>
            <p:spPr>
              <a:xfrm>
                <a:off x="6156176" y="5209133"/>
                <a:ext cx="1528239" cy="610936"/>
              </a:xfrm>
              <a:prstGeom prst="rect">
                <a:avLst/>
              </a:prstGeom>
              <a:blipFill rotWithShape="1">
                <a:blip r:embed="rId5"/>
                <a:stretch>
                  <a:fillRect l="-32" t="-37" r="18" b="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Rectangle 2"/>
              <p:cNvSpPr/>
              <p:nvPr/>
            </p:nvSpPr>
            <p:spPr>
              <a:xfrm>
                <a:off x="841905" y="2759691"/>
                <a:ext cx="5461047" cy="646331"/>
              </a:xfrm>
              <a:prstGeom prst="rect">
                <a:avLst/>
              </a:prstGeom>
            </p:spPr>
            <p:txBody>
              <a:bodyPr wrap="none">
                <a:spAutoFit/>
              </a:bodyPr>
              <a:lstStyle/>
              <a:p>
                <a14:m>
                  <m:oMath xmlns:m="http://schemas.openxmlformats.org/officeDocument/2006/math">
                    <m:r>
                      <a:rPr lang="en-GB" i="1" smtClean="0">
                        <a:latin typeface="Cambria Math" panose="02040503050406030204" pitchFamily="18" charset="0"/>
                      </a:rPr>
                      <m:t>𝑀</m:t>
                    </m:r>
                  </m:oMath>
                </a14:m>
                <a:r>
                  <a:rPr lang="en-US" dirty="0"/>
                  <a:t>: mass of the body,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𝑐𝑚</m:t>
                        </m:r>
                      </m:sub>
                    </m:sSub>
                  </m:oMath>
                </a14:m>
                <a:r>
                  <a:rPr lang="en-US" dirty="0"/>
                  <a:t>: velocity of the center of mass</a:t>
                </a:r>
                <a:endParaRPr lang="en-US" dirty="0"/>
              </a:p>
              <a:p>
                <a14:m>
                  <m:oMath xmlns:m="http://schemas.openxmlformats.org/officeDocument/2006/math">
                    <m:r>
                      <a:rPr lang="en-US" i="1" dirty="0" smtClean="0">
                        <a:latin typeface="Cambria Math" panose="02040503050406030204" pitchFamily="18" charset="0"/>
                      </a:rPr>
                      <m:t>𝐼</m:t>
                    </m:r>
                  </m:oMath>
                </a14:m>
                <a:r>
                  <a:rPr lang="en-US" dirty="0"/>
                  <a:t>: Moment of inertia about the axis of rotation.</a:t>
                </a:r>
                <a:endParaRPr lang="en-US" dirty="0"/>
              </a:p>
            </p:txBody>
          </p:sp>
        </mc:Choice>
        <mc:Fallback>
          <p:sp>
            <p:nvSpPr>
              <p:cNvPr id="3" name="Rectangle 2"/>
              <p:cNvSpPr>
                <a:spLocks noRot="1" noChangeAspect="1" noMove="1" noResize="1" noEditPoints="1" noAdjustHandles="1" noChangeArrowheads="1" noChangeShapeType="1" noTextEdit="1"/>
              </p:cNvSpPr>
              <p:nvPr/>
            </p:nvSpPr>
            <p:spPr>
              <a:xfrm>
                <a:off x="841905" y="2759691"/>
                <a:ext cx="5461047" cy="646331"/>
              </a:xfrm>
              <a:prstGeom prst="rect">
                <a:avLst/>
              </a:prstGeom>
              <a:blipFill rotWithShape="1">
                <a:blip r:embed="rId6"/>
                <a:stretch>
                  <a:fillRect l="-10" t="-95" r="11" b="80"/>
                </a:stretch>
              </a:blipFill>
            </p:spPr>
            <p:txBody>
              <a:bodyPr/>
              <a:lstStyle/>
              <a:p>
                <a:r>
                  <a:rPr lang="zh-CN" altLang="en-US">
                    <a:noFill/>
                  </a:rPr>
                  <a:t> </a:t>
                </a:r>
              </a:p>
            </p:txBody>
          </p:sp>
        </mc:Fallback>
      </mc:AlternateContent>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4283968" y="3850308"/>
            <a:ext cx="3816424"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0"/>
            <a:ext cx="8229600" cy="1143000"/>
          </a:xfrm>
        </p:spPr>
        <p:txBody>
          <a:bodyPr/>
          <a:lstStyle/>
          <a:p>
            <a:r>
              <a:rPr lang="en-GB" sz="3200" dirty="0"/>
              <a:t>Kinetic energy of a body with translational and rotational motion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TextBox 5"/>
          <p:cNvSpPr txBox="1"/>
          <p:nvPr/>
        </p:nvSpPr>
        <p:spPr>
          <a:xfrm>
            <a:off x="591356" y="1191137"/>
            <a:ext cx="5676311" cy="461665"/>
          </a:xfrm>
          <a:prstGeom prst="rect">
            <a:avLst/>
          </a:prstGeom>
          <a:noFill/>
        </p:spPr>
        <p:txBody>
          <a:bodyPr wrap="square" rtlCol="0">
            <a:spAutoFit/>
          </a:bodyPr>
          <a:lstStyle/>
          <a:p>
            <a:r>
              <a:rPr lang="en-GB" sz="2400" dirty="0"/>
              <a:t>Translational kinetic energy:  </a:t>
            </a:r>
            <a:endParaRPr lang="en-US" sz="2400" dirty="0"/>
          </a:p>
        </p:txBody>
      </p:sp>
      <mc:AlternateContent xmlns:mc="http://schemas.openxmlformats.org/markup-compatibility/2006">
        <mc:Choice xmlns:a14="http://schemas.microsoft.com/office/drawing/2010/main" Requires="a14">
          <p:sp>
            <p:nvSpPr>
              <p:cNvPr id="7" name="TextBox 6"/>
              <p:cNvSpPr txBox="1"/>
              <p:nvPr/>
            </p:nvSpPr>
            <p:spPr>
              <a:xfrm>
                <a:off x="4542487" y="1191137"/>
                <a:ext cx="1056058" cy="69147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2</m:t>
                          </m:r>
                        </m:den>
                      </m:f>
                      <m:r>
                        <a:rPr lang="en-GB" sz="2400" b="0" i="1" smtClean="0">
                          <a:latin typeface="Cambria Math" panose="02040503050406030204" pitchFamily="18" charset="0"/>
                        </a:rPr>
                        <m:t>𝑀</m:t>
                      </m:r>
                      <m:sSubSup>
                        <m:sSubSupPr>
                          <m:ctrlPr>
                            <a:rPr lang="en-GB" sz="2400" b="0" i="1" smtClean="0">
                              <a:latin typeface="Cambria Math" panose="02040503050406030204" pitchFamily="18" charset="0"/>
                            </a:rPr>
                          </m:ctrlPr>
                        </m:sSubSupPr>
                        <m:e>
                          <m:r>
                            <a:rPr lang="en-GB" sz="2400" b="0" i="1" smtClean="0">
                              <a:latin typeface="Cambria Math" panose="02040503050406030204" pitchFamily="18" charset="0"/>
                            </a:rPr>
                            <m:t>𝑣</m:t>
                          </m:r>
                        </m:e>
                        <m:sub>
                          <m:r>
                            <a:rPr lang="en-GB" sz="2400" b="0" i="1" smtClean="0">
                              <a:latin typeface="Cambria Math" panose="02040503050406030204" pitchFamily="18" charset="0"/>
                            </a:rPr>
                            <m:t>𝑐𝑚</m:t>
                          </m:r>
                        </m:sub>
                        <m:sup>
                          <m:r>
                            <a:rPr lang="en-GB" sz="2400" b="0" i="1" smtClean="0">
                              <a:latin typeface="Cambria Math" panose="02040503050406030204" pitchFamily="18" charset="0"/>
                            </a:rPr>
                            <m:t>2</m:t>
                          </m:r>
                        </m:sup>
                      </m:sSubSup>
                    </m:oMath>
                  </m:oMathPara>
                </a14:m>
                <a:endParaRPr lang="en-US" sz="2400" dirty="0"/>
              </a:p>
            </p:txBody>
          </p:sp>
        </mc:Choice>
        <mc:Fallback>
          <p:sp>
            <p:nvSpPr>
              <p:cNvPr id="7" name="TextBox 6"/>
              <p:cNvSpPr txBox="1">
                <a:spLocks noRot="1" noChangeAspect="1" noMove="1" noResize="1" noEditPoints="1" noAdjustHandles="1" noChangeArrowheads="1" noChangeShapeType="1" noTextEdit="1"/>
              </p:cNvSpPr>
              <p:nvPr/>
            </p:nvSpPr>
            <p:spPr>
              <a:xfrm>
                <a:off x="4542487" y="1191137"/>
                <a:ext cx="1056058" cy="691471"/>
              </a:xfrm>
              <a:prstGeom prst="rect">
                <a:avLst/>
              </a:prstGeom>
              <a:blipFill rotWithShape="1">
                <a:blip r:embed="rId1"/>
                <a:stretch>
                  <a:fillRect l="-31" t="-74" r="-4233" b="68"/>
                </a:stretch>
              </a:blipFill>
            </p:spPr>
            <p:txBody>
              <a:bodyPr/>
              <a:lstStyle/>
              <a:p>
                <a:r>
                  <a:rPr lang="zh-CN" altLang="en-US">
                    <a:noFill/>
                  </a:rPr>
                  <a:t> </a:t>
                </a:r>
              </a:p>
            </p:txBody>
          </p:sp>
        </mc:Fallback>
      </mc:AlternateContent>
      <p:sp>
        <p:nvSpPr>
          <p:cNvPr id="8" name="TextBox 7"/>
          <p:cNvSpPr txBox="1"/>
          <p:nvPr/>
        </p:nvSpPr>
        <p:spPr>
          <a:xfrm>
            <a:off x="611560" y="1971173"/>
            <a:ext cx="9793088" cy="461665"/>
          </a:xfrm>
          <a:prstGeom prst="rect">
            <a:avLst/>
          </a:prstGeom>
          <a:noFill/>
        </p:spPr>
        <p:txBody>
          <a:bodyPr wrap="square" rtlCol="0">
            <a:spAutoFit/>
          </a:bodyPr>
          <a:lstStyle/>
          <a:p>
            <a:r>
              <a:rPr lang="en-GB" sz="2400" dirty="0"/>
              <a:t>Rotational kinetic energy:  </a:t>
            </a:r>
            <a:endParaRPr lang="en-US" sz="2400" dirty="0"/>
          </a:p>
        </p:txBody>
      </p:sp>
      <mc:AlternateContent xmlns:mc="http://schemas.openxmlformats.org/markup-compatibility/2006">
        <mc:Choice xmlns:a14="http://schemas.microsoft.com/office/drawing/2010/main" Requires="a14">
          <p:sp>
            <p:nvSpPr>
              <p:cNvPr id="9" name="TextBox 8"/>
              <p:cNvSpPr txBox="1"/>
              <p:nvPr/>
            </p:nvSpPr>
            <p:spPr>
              <a:xfrm>
                <a:off x="4221636" y="1911774"/>
                <a:ext cx="797078" cy="69147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2</m:t>
                          </m:r>
                        </m:den>
                      </m:f>
                      <m:r>
                        <a:rPr lang="en-GB" sz="2400" b="0" i="1" smtClean="0">
                          <a:latin typeface="Cambria Math" panose="02040503050406030204" pitchFamily="18" charset="0"/>
                        </a:rPr>
                        <m:t>𝐼</m:t>
                      </m:r>
                      <m:sSup>
                        <m:sSupPr>
                          <m:ctrlPr>
                            <a:rPr lang="en-US" sz="2400" i="1" smtClean="0">
                              <a:latin typeface="Cambria Math" panose="02040503050406030204" pitchFamily="18" charset="0"/>
                            </a:rPr>
                          </m:ctrlPr>
                        </m:sSupPr>
                        <m:e>
                          <m:r>
                            <a:rPr lang="en-US" sz="2400" i="1" smtClean="0">
                              <a:latin typeface="Cambria Math" panose="02040503050406030204" pitchFamily="18" charset="0"/>
                              <a:ea typeface="Cambria Math" panose="02040503050406030204" pitchFamily="18" charset="0"/>
                            </a:rPr>
                            <m:t>𝜔</m:t>
                          </m:r>
                        </m:e>
                        <m:sup>
                          <m:r>
                            <a:rPr lang="en-GB" sz="2400" b="0" i="1" smtClean="0">
                              <a:latin typeface="Cambria Math" panose="02040503050406030204" pitchFamily="18" charset="0"/>
                            </a:rPr>
                            <m:t>2</m:t>
                          </m:r>
                        </m:sup>
                      </m:sSup>
                    </m:oMath>
                  </m:oMathPara>
                </a14:m>
                <a:endParaRPr lang="en-US" sz="2400" dirty="0"/>
              </a:p>
            </p:txBody>
          </p:sp>
        </mc:Choice>
        <mc:Fallback>
          <p:sp>
            <p:nvSpPr>
              <p:cNvPr id="9" name="TextBox 8"/>
              <p:cNvSpPr txBox="1">
                <a:spLocks noRot="1" noChangeAspect="1" noMove="1" noResize="1" noEditPoints="1" noAdjustHandles="1" noChangeArrowheads="1" noChangeShapeType="1" noTextEdit="1"/>
              </p:cNvSpPr>
              <p:nvPr/>
            </p:nvSpPr>
            <p:spPr>
              <a:xfrm>
                <a:off x="4221636" y="1911774"/>
                <a:ext cx="797078" cy="691471"/>
              </a:xfrm>
              <a:prstGeom prst="rect">
                <a:avLst/>
              </a:prstGeom>
              <a:blipFill rotWithShape="1">
                <a:blip r:embed="rId2"/>
                <a:stretch>
                  <a:fillRect l="-20" t="-61" r="-4343" b="55"/>
                </a:stretch>
              </a:blipFill>
            </p:spPr>
            <p:txBody>
              <a:bodyPr/>
              <a:lstStyle/>
              <a:p>
                <a:r>
                  <a:rPr lang="zh-CN" altLang="en-US">
                    <a:noFill/>
                  </a:rPr>
                  <a:t> </a:t>
                </a:r>
              </a:p>
            </p:txBody>
          </p:sp>
        </mc:Fallback>
      </mc:AlternateContent>
      <p:sp>
        <p:nvSpPr>
          <p:cNvPr id="10" name="TextBox 9"/>
          <p:cNvSpPr txBox="1"/>
          <p:nvPr/>
        </p:nvSpPr>
        <p:spPr>
          <a:xfrm>
            <a:off x="683568" y="4066332"/>
            <a:ext cx="3772956" cy="584775"/>
          </a:xfrm>
          <a:prstGeom prst="rect">
            <a:avLst/>
          </a:prstGeom>
          <a:noFill/>
        </p:spPr>
        <p:txBody>
          <a:bodyPr wrap="none" rtlCol="0">
            <a:spAutoFit/>
          </a:bodyPr>
          <a:lstStyle/>
          <a:p>
            <a:r>
              <a:rPr lang="en-GB" sz="3200" dirty="0"/>
              <a:t>Total kinetic energy:  </a:t>
            </a:r>
            <a:endParaRPr lang="en-US" sz="3200" dirty="0"/>
          </a:p>
        </p:txBody>
      </p:sp>
      <mc:AlternateContent xmlns:mc="http://schemas.openxmlformats.org/markup-compatibility/2006">
        <mc:Choice xmlns:a14="http://schemas.microsoft.com/office/drawing/2010/main" Requires="a14">
          <p:sp>
            <p:nvSpPr>
              <p:cNvPr id="11" name="TextBox 10"/>
              <p:cNvSpPr txBox="1"/>
              <p:nvPr/>
            </p:nvSpPr>
            <p:spPr>
              <a:xfrm>
                <a:off x="4211960" y="3850308"/>
                <a:ext cx="3564502" cy="12375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𝑘</m:t>
                          </m:r>
                        </m:sub>
                      </m:sSub>
                      <m:r>
                        <a:rPr lang="en-GB" sz="2800" b="0" i="1" smtClean="0">
                          <a:latin typeface="Cambria Math" panose="02040503050406030204" pitchFamily="18" charset="0"/>
                        </a:rPr>
                        <m:t>=</m:t>
                      </m:r>
                      <m:f>
                        <m:fPr>
                          <m:ctrlPr>
                            <a:rPr lang="en-US" sz="2800" i="1">
                              <a:latin typeface="Cambria Math" panose="02040503050406030204" pitchFamily="18" charset="0"/>
                            </a:rPr>
                          </m:ctrlPr>
                        </m:fPr>
                        <m:num>
                          <m:r>
                            <a:rPr lang="en-GB" sz="2800" i="1">
                              <a:latin typeface="Cambria Math" panose="02040503050406030204" pitchFamily="18" charset="0"/>
                            </a:rPr>
                            <m:t>1</m:t>
                          </m:r>
                        </m:num>
                        <m:den>
                          <m:r>
                            <a:rPr lang="en-GB" sz="2800" i="1">
                              <a:latin typeface="Cambria Math" panose="02040503050406030204" pitchFamily="18" charset="0"/>
                            </a:rPr>
                            <m:t>2</m:t>
                          </m:r>
                        </m:den>
                      </m:f>
                      <m:r>
                        <a:rPr lang="en-GB" sz="2800" i="1">
                          <a:latin typeface="Cambria Math" panose="02040503050406030204" pitchFamily="18" charset="0"/>
                        </a:rPr>
                        <m:t>𝑀</m:t>
                      </m:r>
                      <m:sSubSup>
                        <m:sSubSupPr>
                          <m:ctrlPr>
                            <a:rPr lang="en-GB" sz="2800" i="1">
                              <a:latin typeface="Cambria Math" panose="02040503050406030204" pitchFamily="18" charset="0"/>
                            </a:rPr>
                          </m:ctrlPr>
                        </m:sSubSupPr>
                        <m:e>
                          <m:r>
                            <a:rPr lang="en-GB" sz="2800" i="1">
                              <a:latin typeface="Cambria Math" panose="02040503050406030204" pitchFamily="18" charset="0"/>
                            </a:rPr>
                            <m:t>𝑣</m:t>
                          </m:r>
                        </m:e>
                        <m:sub>
                          <m:r>
                            <a:rPr lang="en-GB" sz="2800" i="1">
                              <a:latin typeface="Cambria Math" panose="02040503050406030204" pitchFamily="18" charset="0"/>
                            </a:rPr>
                            <m:t>𝑐𝑚</m:t>
                          </m:r>
                        </m:sub>
                        <m:sup>
                          <m:r>
                            <a:rPr lang="en-GB" sz="2800" i="1">
                              <a:latin typeface="Cambria Math" panose="02040503050406030204" pitchFamily="18" charset="0"/>
                            </a:rPr>
                            <m:t>2</m:t>
                          </m:r>
                        </m:sup>
                      </m:sSubSup>
                      <m:r>
                        <a:rPr lang="en-GB" sz="2800" b="0" i="1" smtClean="0">
                          <a:latin typeface="Cambria Math" panose="02040503050406030204" pitchFamily="18" charset="0"/>
                        </a:rPr>
                        <m:t>+</m:t>
                      </m:r>
                      <m:f>
                        <m:fPr>
                          <m:ctrlPr>
                            <a:rPr lang="en-US" sz="2800" i="1">
                              <a:latin typeface="Cambria Math" panose="02040503050406030204" pitchFamily="18" charset="0"/>
                            </a:rPr>
                          </m:ctrlPr>
                        </m:fPr>
                        <m:num>
                          <m:r>
                            <a:rPr lang="en-GB" sz="2800" i="1">
                              <a:latin typeface="Cambria Math" panose="02040503050406030204" pitchFamily="18" charset="0"/>
                            </a:rPr>
                            <m:t>1</m:t>
                          </m:r>
                        </m:num>
                        <m:den>
                          <m:r>
                            <a:rPr lang="en-GB" sz="2800" i="1">
                              <a:latin typeface="Cambria Math" panose="02040503050406030204" pitchFamily="18" charset="0"/>
                            </a:rPr>
                            <m:t>2</m:t>
                          </m:r>
                        </m:den>
                      </m:f>
                      <m:r>
                        <a:rPr lang="en-GB" sz="2800" b="0" i="1" smtClean="0">
                          <a:latin typeface="Cambria Math" panose="02040503050406030204" pitchFamily="18" charset="0"/>
                        </a:rPr>
                        <m:t>𝐼</m:t>
                      </m:r>
                      <m:sSup>
                        <m:sSupPr>
                          <m:ctrlPr>
                            <a:rPr lang="en-US" sz="2800" i="1">
                              <a:latin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𝜔</m:t>
                          </m:r>
                        </m:e>
                        <m:sup>
                          <m:r>
                            <a:rPr lang="en-GB" sz="2800" i="1">
                              <a:latin typeface="Cambria Math" panose="02040503050406030204" pitchFamily="18" charset="0"/>
                            </a:rPr>
                            <m:t>2</m:t>
                          </m:r>
                        </m:sup>
                      </m:sSup>
                    </m:oMath>
                  </m:oMathPara>
                </a14:m>
                <a:endParaRPr lang="en-US" sz="2800" dirty="0"/>
              </a:p>
              <a:p>
                <a:endParaRPr lang="en-US" sz="2800" dirty="0"/>
              </a:p>
            </p:txBody>
          </p:sp>
        </mc:Choice>
        <mc:Fallback>
          <p:sp>
            <p:nvSpPr>
              <p:cNvPr id="11" name="TextBox 10"/>
              <p:cNvSpPr txBox="1">
                <a:spLocks noRot="1" noChangeAspect="1" noMove="1" noResize="1" noEditPoints="1" noAdjustHandles="1" noChangeArrowheads="1" noChangeShapeType="1" noTextEdit="1"/>
              </p:cNvSpPr>
              <p:nvPr/>
            </p:nvSpPr>
            <p:spPr>
              <a:xfrm>
                <a:off x="4211960" y="3850308"/>
                <a:ext cx="3564502" cy="1237518"/>
              </a:xfrm>
              <a:prstGeom prst="rect">
                <a:avLst/>
              </a:prstGeom>
              <a:blipFill rotWithShape="1">
                <a:blip r:embed="rId3"/>
                <a:stretch>
                  <a:fillRect t="-24" r="7" b="17"/>
                </a:stretch>
              </a:blipFill>
            </p:spPr>
            <p:txBody>
              <a:bodyPr/>
              <a:lstStyle/>
              <a:p>
                <a:r>
                  <a:rPr lang="zh-CN" altLang="en-US">
                    <a:noFill/>
                  </a:rPr>
                  <a:t> </a:t>
                </a:r>
              </a:p>
            </p:txBody>
          </p:sp>
        </mc:Fallback>
      </mc:AlternateContent>
      <p:sp>
        <p:nvSpPr>
          <p:cNvPr id="13" name="TextBox 12"/>
          <p:cNvSpPr txBox="1"/>
          <p:nvPr/>
        </p:nvSpPr>
        <p:spPr>
          <a:xfrm flipH="1">
            <a:off x="5045833" y="4787860"/>
            <a:ext cx="3698697" cy="369332"/>
          </a:xfrm>
          <a:prstGeom prst="rect">
            <a:avLst/>
          </a:prstGeom>
          <a:noFill/>
        </p:spPr>
        <p:txBody>
          <a:bodyPr wrap="square" rtlCol="0">
            <a:spAutoFit/>
          </a:bodyPr>
          <a:lstStyle/>
          <a:p>
            <a:r>
              <a:rPr lang="en-GB" dirty="0">
                <a:solidFill>
                  <a:srgbClr val="FF0000"/>
                </a:solidFill>
              </a:rPr>
              <a:t>Important to remember</a:t>
            </a:r>
            <a:endParaRPr lang="en-US" dirty="0">
              <a:solidFill>
                <a:srgbClr val="FF0000"/>
              </a:solidFill>
            </a:endParaRPr>
          </a:p>
        </p:txBody>
      </p:sp>
      <mc:AlternateContent xmlns:mc="http://schemas.openxmlformats.org/markup-compatibility/2006">
        <mc:Choice xmlns:a14="http://schemas.microsoft.com/office/drawing/2010/main" Requires="a14">
          <p:sp>
            <p:nvSpPr>
              <p:cNvPr id="14" name="TextBox 13"/>
              <p:cNvSpPr txBox="1"/>
              <p:nvPr/>
            </p:nvSpPr>
            <p:spPr>
              <a:xfrm>
                <a:off x="350191" y="5320679"/>
                <a:ext cx="5883598" cy="369332"/>
              </a:xfrm>
              <a:prstGeom prst="rect">
                <a:avLst/>
              </a:prstGeom>
              <a:noFill/>
            </p:spPr>
            <p:txBody>
              <a:bodyPr wrap="none" rtlCol="0">
                <a:spAutoFit/>
              </a:bodyPr>
              <a:lstStyle/>
              <a:p>
                <a:r>
                  <a:rPr lang="en-GB" dirty="0"/>
                  <a:t>If the body has only translational motion (no rotation: </a:t>
                </a:r>
                <a14:m>
                  <m:oMath xmlns:m="http://schemas.openxmlformats.org/officeDocument/2006/math">
                    <m:r>
                      <a:rPr lang="en-GB"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0</m:t>
                    </m:r>
                  </m:oMath>
                </a14:m>
                <a:r>
                  <a:rPr lang="en-GB" dirty="0"/>
                  <a:t>)</a:t>
                </a:r>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350191" y="5320679"/>
                <a:ext cx="5883598" cy="369332"/>
              </a:xfrm>
              <a:prstGeom prst="rect">
                <a:avLst/>
              </a:prstGeom>
              <a:blipFill rotWithShape="1">
                <a:blip r:embed="rId4"/>
                <a:stretch>
                  <a:fillRect l="-5" t="-4" r="11" b="1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Rectangle 14"/>
              <p:cNvSpPr/>
              <p:nvPr/>
            </p:nvSpPr>
            <p:spPr>
              <a:xfrm>
                <a:off x="6156176" y="5209133"/>
                <a:ext cx="1528239" cy="61093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GB" i="1">
                              <a:latin typeface="Cambria Math" panose="02040503050406030204" pitchFamily="18" charset="0"/>
                            </a:rPr>
                            <m:t>𝐸</m:t>
                          </m:r>
                        </m:e>
                        <m:sub>
                          <m:r>
                            <a:rPr lang="en-GB" i="1">
                              <a:latin typeface="Cambria Math" panose="02040503050406030204" pitchFamily="18" charset="0"/>
                            </a:rPr>
                            <m:t>𝑘</m:t>
                          </m:r>
                        </m:sub>
                      </m:sSub>
                      <m:r>
                        <a:rPr lang="en-GB" i="1">
                          <a:latin typeface="Cambria Math" panose="02040503050406030204" pitchFamily="18" charset="0"/>
                        </a:rPr>
                        <m:t>=</m:t>
                      </m:r>
                      <m:f>
                        <m:fPr>
                          <m:ctrlPr>
                            <a:rPr lang="en-US"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r>
                        <a:rPr lang="en-GB" i="1">
                          <a:latin typeface="Cambria Math" panose="02040503050406030204" pitchFamily="18" charset="0"/>
                        </a:rPr>
                        <m:t>𝑀</m:t>
                      </m:r>
                      <m:sSubSup>
                        <m:sSubSupPr>
                          <m:ctrlPr>
                            <a:rPr lang="en-GB" i="1">
                              <a:latin typeface="Cambria Math" panose="02040503050406030204" pitchFamily="18" charset="0"/>
                            </a:rPr>
                          </m:ctrlPr>
                        </m:sSubSupPr>
                        <m:e>
                          <m:r>
                            <a:rPr lang="en-GB" i="1">
                              <a:latin typeface="Cambria Math" panose="02040503050406030204" pitchFamily="18" charset="0"/>
                            </a:rPr>
                            <m:t>𝑣</m:t>
                          </m:r>
                        </m:e>
                        <m:sub>
                          <m:r>
                            <a:rPr lang="en-GB" i="1">
                              <a:latin typeface="Cambria Math" panose="02040503050406030204" pitchFamily="18" charset="0"/>
                            </a:rPr>
                            <m:t>𝑐𝑚</m:t>
                          </m:r>
                        </m:sub>
                        <m:sup>
                          <m:r>
                            <a:rPr lang="en-GB" i="1">
                              <a:latin typeface="Cambria Math" panose="02040503050406030204" pitchFamily="18" charset="0"/>
                            </a:rPr>
                            <m:t>2</m:t>
                          </m:r>
                        </m:sup>
                      </m:sSubSup>
                    </m:oMath>
                  </m:oMathPara>
                </a14:m>
                <a:endParaRPr lang="en-US" dirty="0"/>
              </a:p>
            </p:txBody>
          </p:sp>
        </mc:Choice>
        <mc:Fallback>
          <p:sp>
            <p:nvSpPr>
              <p:cNvPr id="15" name="Rectangle 14"/>
              <p:cNvSpPr>
                <a:spLocks noRot="1" noChangeAspect="1" noMove="1" noResize="1" noEditPoints="1" noAdjustHandles="1" noChangeArrowheads="1" noChangeShapeType="1" noTextEdit="1"/>
              </p:cNvSpPr>
              <p:nvPr/>
            </p:nvSpPr>
            <p:spPr>
              <a:xfrm>
                <a:off x="6156176" y="5209133"/>
                <a:ext cx="1528239" cy="610936"/>
              </a:xfrm>
              <a:prstGeom prst="rect">
                <a:avLst/>
              </a:prstGeom>
              <a:blipFill rotWithShape="1">
                <a:blip r:embed="rId5"/>
                <a:stretch>
                  <a:fillRect l="-32" t="-37" r="18" b="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350190" y="5809714"/>
                <a:ext cx="6094017" cy="646331"/>
              </a:xfrm>
              <a:prstGeom prst="rect">
                <a:avLst/>
              </a:prstGeom>
              <a:noFill/>
            </p:spPr>
            <p:txBody>
              <a:bodyPr wrap="square" rtlCol="0">
                <a:spAutoFit/>
              </a:bodyPr>
              <a:lstStyle/>
              <a:p>
                <a:r>
                  <a:rPr lang="en-GB" dirty="0"/>
                  <a:t>If the body has only rotational motion (velocity of the </a:t>
                </a:r>
                <a:r>
                  <a:rPr lang="en-GB" dirty="0" err="1"/>
                  <a:t>center</a:t>
                </a:r>
                <a:r>
                  <a:rPr lang="en-GB" dirty="0"/>
                  <a:t> of mass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𝑐𝑚</m:t>
                        </m:r>
                      </m:sub>
                    </m:sSub>
                    <m:r>
                      <a:rPr lang="en-GB" b="0" i="1" smtClean="0">
                        <a:latin typeface="Cambria Math" panose="02040503050406030204" pitchFamily="18" charset="0"/>
                      </a:rPr>
                      <m:t>=</m:t>
                    </m:r>
                    <m:r>
                      <a:rPr lang="en-GB" b="0" i="1" smtClean="0">
                        <a:latin typeface="Cambria Math" panose="02040503050406030204" pitchFamily="18" charset="0"/>
                      </a:rPr>
                      <m:t>0</m:t>
                    </m:r>
                  </m:oMath>
                </a14:m>
                <a:r>
                  <a:rPr lang="en-GB" dirty="0"/>
                  <a:t>)</a:t>
                </a:r>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350190" y="5809714"/>
                <a:ext cx="6094017" cy="646331"/>
              </a:xfrm>
              <a:prstGeom prst="rect">
                <a:avLst/>
              </a:prstGeom>
              <a:blipFill rotWithShape="1">
                <a:blip r:embed="rId6"/>
                <a:stretch>
                  <a:fillRect l="-5" t="-15" r="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6104466" y="5857408"/>
                <a:ext cx="1450077" cy="88396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GB" sz="2000" b="0" i="1" smtClean="0">
                              <a:latin typeface="Cambria Math" panose="02040503050406030204" pitchFamily="18" charset="0"/>
                            </a:rPr>
                            <m:t>𝐸</m:t>
                          </m:r>
                        </m:e>
                        <m:sub>
                          <m:r>
                            <a:rPr lang="en-GB" sz="2000" b="0" i="1" smtClean="0">
                              <a:latin typeface="Cambria Math" panose="02040503050406030204" pitchFamily="18" charset="0"/>
                            </a:rPr>
                            <m:t>𝑘</m:t>
                          </m:r>
                        </m:sub>
                      </m:sSub>
                      <m:r>
                        <a:rPr lang="en-GB" sz="2000" b="0" i="1" smtClean="0">
                          <a:latin typeface="Cambria Math" panose="02040503050406030204" pitchFamily="18" charset="0"/>
                        </a:rPr>
                        <m:t>=</m:t>
                      </m:r>
                      <m:f>
                        <m:fPr>
                          <m:ctrlPr>
                            <a:rPr lang="en-US" sz="2000" i="1">
                              <a:latin typeface="Cambria Math" panose="02040503050406030204" pitchFamily="18" charset="0"/>
                            </a:rPr>
                          </m:ctrlPr>
                        </m:fPr>
                        <m:num>
                          <m:r>
                            <a:rPr lang="en-GB" sz="2000" i="1">
                              <a:latin typeface="Cambria Math" panose="02040503050406030204" pitchFamily="18" charset="0"/>
                            </a:rPr>
                            <m:t>1</m:t>
                          </m:r>
                        </m:num>
                        <m:den>
                          <m:r>
                            <a:rPr lang="en-GB" sz="2000" i="1">
                              <a:latin typeface="Cambria Math" panose="02040503050406030204" pitchFamily="18" charset="0"/>
                            </a:rPr>
                            <m:t>2</m:t>
                          </m:r>
                        </m:den>
                      </m:f>
                      <m:r>
                        <a:rPr lang="en-GB" sz="2000" b="0" i="1" smtClean="0">
                          <a:latin typeface="Cambria Math" panose="02040503050406030204" pitchFamily="18" charset="0"/>
                        </a:rPr>
                        <m:t>𝐼</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𝜔</m:t>
                          </m:r>
                        </m:e>
                        <m:sup>
                          <m:r>
                            <a:rPr lang="en-GB" sz="2000" i="1">
                              <a:latin typeface="Cambria Math" panose="02040503050406030204" pitchFamily="18" charset="0"/>
                            </a:rPr>
                            <m:t>2</m:t>
                          </m:r>
                        </m:sup>
                      </m:sSup>
                    </m:oMath>
                  </m:oMathPara>
                </a14:m>
                <a:endParaRPr lang="en-US" sz="2000" dirty="0"/>
              </a:p>
              <a:p>
                <a:endParaRPr lang="en-US" sz="2000" dirty="0"/>
              </a:p>
            </p:txBody>
          </p:sp>
        </mc:Choice>
        <mc:Fallback>
          <p:sp>
            <p:nvSpPr>
              <p:cNvPr id="17" name="TextBox 16"/>
              <p:cNvSpPr txBox="1">
                <a:spLocks noRot="1" noChangeAspect="1" noMove="1" noResize="1" noEditPoints="1" noAdjustHandles="1" noChangeArrowheads="1" noChangeShapeType="1" noTextEdit="1"/>
              </p:cNvSpPr>
              <p:nvPr/>
            </p:nvSpPr>
            <p:spPr>
              <a:xfrm>
                <a:off x="6104466" y="5857408"/>
                <a:ext cx="1450077" cy="883960"/>
              </a:xfrm>
              <a:prstGeom prst="rect">
                <a:avLst/>
              </a:prstGeom>
              <a:blipFill rotWithShape="1">
                <a:blip r:embed="rId7"/>
                <a:stretch>
                  <a:fillRect l="-15" t="-19" r="40" b="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Rectangle 2"/>
              <p:cNvSpPr/>
              <p:nvPr/>
            </p:nvSpPr>
            <p:spPr>
              <a:xfrm>
                <a:off x="841905" y="2759691"/>
                <a:ext cx="5461047" cy="646331"/>
              </a:xfrm>
              <a:prstGeom prst="rect">
                <a:avLst/>
              </a:prstGeom>
            </p:spPr>
            <p:txBody>
              <a:bodyPr wrap="none">
                <a:spAutoFit/>
              </a:bodyPr>
              <a:lstStyle/>
              <a:p>
                <a14:m>
                  <m:oMath xmlns:m="http://schemas.openxmlformats.org/officeDocument/2006/math">
                    <m:r>
                      <a:rPr lang="en-GB" i="1" smtClean="0">
                        <a:latin typeface="Cambria Math" panose="02040503050406030204" pitchFamily="18" charset="0"/>
                      </a:rPr>
                      <m:t>𝑀</m:t>
                    </m:r>
                  </m:oMath>
                </a14:m>
                <a:r>
                  <a:rPr lang="en-US" dirty="0"/>
                  <a:t>: mass of the body,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𝑐𝑚</m:t>
                        </m:r>
                      </m:sub>
                    </m:sSub>
                  </m:oMath>
                </a14:m>
                <a:r>
                  <a:rPr lang="en-US" dirty="0"/>
                  <a:t>: velocity of the center of mass</a:t>
                </a:r>
                <a:endParaRPr lang="en-US" dirty="0"/>
              </a:p>
              <a:p>
                <a14:m>
                  <m:oMath xmlns:m="http://schemas.openxmlformats.org/officeDocument/2006/math">
                    <m:r>
                      <a:rPr lang="en-US" i="1" dirty="0" smtClean="0">
                        <a:latin typeface="Cambria Math" panose="02040503050406030204" pitchFamily="18" charset="0"/>
                      </a:rPr>
                      <m:t>𝐼</m:t>
                    </m:r>
                  </m:oMath>
                </a14:m>
                <a:r>
                  <a:rPr lang="en-US" dirty="0"/>
                  <a:t>: Moment of inertia about the axis of rotation.</a:t>
                </a:r>
                <a:endParaRPr lang="en-US" dirty="0"/>
              </a:p>
            </p:txBody>
          </p:sp>
        </mc:Choice>
        <mc:Fallback>
          <p:sp>
            <p:nvSpPr>
              <p:cNvPr id="3" name="Rectangle 2"/>
              <p:cNvSpPr>
                <a:spLocks noRot="1" noChangeAspect="1" noMove="1" noResize="1" noEditPoints="1" noAdjustHandles="1" noChangeArrowheads="1" noChangeShapeType="1" noTextEdit="1"/>
              </p:cNvSpPr>
              <p:nvPr/>
            </p:nvSpPr>
            <p:spPr>
              <a:xfrm>
                <a:off x="841905" y="2759691"/>
                <a:ext cx="5461047" cy="646331"/>
              </a:xfrm>
              <a:prstGeom prst="rect">
                <a:avLst/>
              </a:prstGeom>
              <a:blipFill rotWithShape="1">
                <a:blip r:embed="rId8"/>
                <a:stretch>
                  <a:fillRect l="-10" t="-95" r="11" b="80"/>
                </a:stretch>
              </a:blipFill>
            </p:spPr>
            <p:txBody>
              <a:bodyPr/>
              <a:lstStyle/>
              <a:p>
                <a:r>
                  <a:rPr lang="zh-CN" altLang="en-US">
                    <a:noFill/>
                  </a:rPr>
                  <a:t> </a:t>
                </a:r>
              </a:p>
            </p:txBody>
          </p:sp>
        </mc:Fallback>
      </mc:AlternateContent>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333" y="-31806"/>
            <a:ext cx="8229600" cy="1143000"/>
          </a:xfrm>
        </p:spPr>
        <p:txBody>
          <a:bodyPr/>
          <a:lstStyle/>
          <a:p>
            <a:r>
              <a:rPr lang="en-GB" sz="3600" dirty="0"/>
              <a:t>Ex: Rolling without slipping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3" name="Picture 2"/>
          <p:cNvPicPr>
            <a:picLocks noChangeAspect="1"/>
          </p:cNvPicPr>
          <p:nvPr/>
        </p:nvPicPr>
        <p:blipFill>
          <a:blip r:embed="rId1"/>
          <a:stretch>
            <a:fillRect/>
          </a:stretch>
        </p:blipFill>
        <p:spPr>
          <a:xfrm>
            <a:off x="2395296" y="866914"/>
            <a:ext cx="3528392" cy="2673276"/>
          </a:xfrm>
          <a:prstGeom prst="rect">
            <a:avLst/>
          </a:prstGeom>
        </p:spPr>
      </p:pic>
      <p:sp>
        <p:nvSpPr>
          <p:cNvPr id="5" name="Rounded Rectangle 4"/>
          <p:cNvSpPr/>
          <p:nvPr/>
        </p:nvSpPr>
        <p:spPr>
          <a:xfrm>
            <a:off x="601582" y="3550933"/>
            <a:ext cx="711582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TextBox 5"/>
              <p:cNvSpPr txBox="1"/>
              <p:nvPr/>
            </p:nvSpPr>
            <p:spPr>
              <a:xfrm>
                <a:off x="4190373" y="1959856"/>
                <a:ext cx="42370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FFC000"/>
                              </a:solidFill>
                              <a:latin typeface="Cambria Math" panose="02040503050406030204" pitchFamily="18" charset="0"/>
                            </a:rPr>
                          </m:ctrlPr>
                        </m:sSubPr>
                        <m:e>
                          <m:r>
                            <a:rPr lang="en-GB" b="0" i="1" smtClean="0">
                              <a:solidFill>
                                <a:srgbClr val="FFC000"/>
                              </a:solidFill>
                              <a:latin typeface="Cambria Math" panose="02040503050406030204" pitchFamily="18" charset="0"/>
                            </a:rPr>
                            <m:t>𝑣</m:t>
                          </m:r>
                        </m:e>
                        <m:sub>
                          <m:r>
                            <a:rPr lang="en-GB" b="0" i="1" smtClean="0">
                              <a:solidFill>
                                <a:srgbClr val="FFC000"/>
                              </a:solidFill>
                              <a:latin typeface="Cambria Math" panose="02040503050406030204" pitchFamily="18" charset="0"/>
                            </a:rPr>
                            <m:t>𝑐𝑚</m:t>
                          </m:r>
                        </m:sub>
                      </m:sSub>
                    </m:oMath>
                  </m:oMathPara>
                </a14:m>
                <a:endParaRPr lang="en-US" dirty="0">
                  <a:solidFill>
                    <a:srgbClr val="FFC000"/>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4190373" y="1959856"/>
                <a:ext cx="423706" cy="276999"/>
              </a:xfrm>
              <a:prstGeom prst="rect">
                <a:avLst/>
              </a:prstGeom>
              <a:blipFill rotWithShape="1">
                <a:blip r:embed="rId2"/>
                <a:stretch>
                  <a:fillRect l="-2" t="-89" r="-8652" b="139"/>
                </a:stretch>
              </a:blipFill>
            </p:spPr>
            <p:txBody>
              <a:bodyPr/>
              <a:lstStyle/>
              <a:p>
                <a:r>
                  <a:rPr lang="zh-CN" altLang="en-US">
                    <a:noFill/>
                  </a:rPr>
                  <a:t> </a:t>
                </a:r>
              </a:p>
            </p:txBody>
          </p:sp>
        </mc:Fallback>
      </mc:AlternateContent>
      <p:sp>
        <p:nvSpPr>
          <p:cNvPr id="7" name="Right Arrow 6"/>
          <p:cNvSpPr/>
          <p:nvPr/>
        </p:nvSpPr>
        <p:spPr>
          <a:xfrm>
            <a:off x="5652120" y="2204864"/>
            <a:ext cx="1368152" cy="5177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788540" y="2243520"/>
            <a:ext cx="838691" cy="369332"/>
          </a:xfrm>
          <a:prstGeom prst="rect">
            <a:avLst/>
          </a:prstGeom>
          <a:noFill/>
        </p:spPr>
        <p:txBody>
          <a:bodyPr wrap="none" rtlCol="0">
            <a:spAutoFit/>
          </a:bodyPr>
          <a:lstStyle/>
          <a:p>
            <a:r>
              <a:rPr lang="en-GB" dirty="0"/>
              <a:t>motion</a:t>
            </a:r>
            <a:endParaRPr lang="en-US" dirty="0"/>
          </a:p>
        </p:txBody>
      </p:sp>
      <mc:AlternateContent xmlns:mc="http://schemas.openxmlformats.org/markup-compatibility/2006">
        <mc:Choice xmlns:a14="http://schemas.microsoft.com/office/drawing/2010/main" Requires="a14">
          <p:sp>
            <p:nvSpPr>
              <p:cNvPr id="9" name="TextBox 8"/>
              <p:cNvSpPr txBox="1"/>
              <p:nvPr/>
            </p:nvSpPr>
            <p:spPr>
              <a:xfrm>
                <a:off x="554340" y="3888598"/>
                <a:ext cx="8226677" cy="646331"/>
              </a:xfrm>
              <a:prstGeom prst="rect">
                <a:avLst/>
              </a:prstGeom>
              <a:noFill/>
            </p:spPr>
            <p:txBody>
              <a:bodyPr wrap="square" rtlCol="0">
                <a:spAutoFit/>
              </a:bodyPr>
              <a:lstStyle/>
              <a:p>
                <a:r>
                  <a:rPr lang="en-GB" dirty="0"/>
                  <a:t>A wheel rolls without slipping. It has a translational and rotational motion. The contact point with the ground is instantaneously at rest, i.e. </a:t>
                </a:r>
                <a14:m>
                  <m:oMath xmlns:m="http://schemas.openxmlformats.org/officeDocument/2006/math">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0</m:t>
                    </m:r>
                  </m:oMath>
                </a14:m>
                <a:r>
                  <a:rPr lang="en-GB" dirty="0"/>
                  <a:t> (the wheel don’t slip).</a:t>
                </a:r>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554340" y="3888598"/>
                <a:ext cx="8226677" cy="646331"/>
              </a:xfrm>
              <a:prstGeom prst="rect">
                <a:avLst/>
              </a:prstGeom>
              <a:blipFill rotWithShape="1">
                <a:blip r:embed="rId3"/>
                <a:stretch>
                  <a:fillRect l="-8" t="-76" r="3" b="61"/>
                </a:stretch>
              </a:blipFill>
            </p:spPr>
            <p:txBody>
              <a:bodyPr/>
              <a:lstStyle/>
              <a:p>
                <a:r>
                  <a:rPr lang="zh-CN" altLang="en-US">
                    <a:noFill/>
                  </a:rPr>
                  <a:t> </a:t>
                </a:r>
              </a:p>
            </p:txBody>
          </p:sp>
        </mc:Fallback>
      </mc:AlternateContent>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333" y="-31806"/>
            <a:ext cx="8229600" cy="1143000"/>
          </a:xfrm>
        </p:spPr>
        <p:txBody>
          <a:bodyPr/>
          <a:lstStyle/>
          <a:p>
            <a:r>
              <a:rPr lang="en-GB" sz="3600" dirty="0"/>
              <a:t>Ex: Rolling without slipping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3" name="Picture 2"/>
          <p:cNvPicPr>
            <a:picLocks noChangeAspect="1"/>
          </p:cNvPicPr>
          <p:nvPr/>
        </p:nvPicPr>
        <p:blipFill>
          <a:blip r:embed="rId1"/>
          <a:stretch>
            <a:fillRect/>
          </a:stretch>
        </p:blipFill>
        <p:spPr>
          <a:xfrm>
            <a:off x="2395296" y="866914"/>
            <a:ext cx="3528392" cy="2673276"/>
          </a:xfrm>
          <a:prstGeom prst="rect">
            <a:avLst/>
          </a:prstGeom>
        </p:spPr>
      </p:pic>
      <p:sp>
        <p:nvSpPr>
          <p:cNvPr id="5" name="Rounded Rectangle 4"/>
          <p:cNvSpPr/>
          <p:nvPr/>
        </p:nvSpPr>
        <p:spPr>
          <a:xfrm>
            <a:off x="601582" y="3550933"/>
            <a:ext cx="711582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TextBox 5"/>
              <p:cNvSpPr txBox="1"/>
              <p:nvPr/>
            </p:nvSpPr>
            <p:spPr>
              <a:xfrm>
                <a:off x="4190373" y="1959856"/>
                <a:ext cx="42370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FFC000"/>
                              </a:solidFill>
                              <a:latin typeface="Cambria Math" panose="02040503050406030204" pitchFamily="18" charset="0"/>
                            </a:rPr>
                          </m:ctrlPr>
                        </m:sSubPr>
                        <m:e>
                          <m:r>
                            <a:rPr lang="en-GB" b="0" i="1" smtClean="0">
                              <a:solidFill>
                                <a:srgbClr val="FFC000"/>
                              </a:solidFill>
                              <a:latin typeface="Cambria Math" panose="02040503050406030204" pitchFamily="18" charset="0"/>
                            </a:rPr>
                            <m:t>𝑣</m:t>
                          </m:r>
                        </m:e>
                        <m:sub>
                          <m:r>
                            <a:rPr lang="en-GB" b="0" i="1" smtClean="0">
                              <a:solidFill>
                                <a:srgbClr val="FFC000"/>
                              </a:solidFill>
                              <a:latin typeface="Cambria Math" panose="02040503050406030204" pitchFamily="18" charset="0"/>
                            </a:rPr>
                            <m:t>𝑐𝑚</m:t>
                          </m:r>
                        </m:sub>
                      </m:sSub>
                    </m:oMath>
                  </m:oMathPara>
                </a14:m>
                <a:endParaRPr lang="en-US" dirty="0">
                  <a:solidFill>
                    <a:srgbClr val="FFC000"/>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4190373" y="1959856"/>
                <a:ext cx="423706" cy="276999"/>
              </a:xfrm>
              <a:prstGeom prst="rect">
                <a:avLst/>
              </a:prstGeom>
              <a:blipFill rotWithShape="1">
                <a:blip r:embed="rId2"/>
                <a:stretch>
                  <a:fillRect l="-2" t="-89" r="-8652" b="139"/>
                </a:stretch>
              </a:blipFill>
            </p:spPr>
            <p:txBody>
              <a:bodyPr/>
              <a:lstStyle/>
              <a:p>
                <a:r>
                  <a:rPr lang="zh-CN" altLang="en-US">
                    <a:noFill/>
                  </a:rPr>
                  <a:t> </a:t>
                </a:r>
              </a:p>
            </p:txBody>
          </p:sp>
        </mc:Fallback>
      </mc:AlternateContent>
      <p:sp>
        <p:nvSpPr>
          <p:cNvPr id="7" name="Right Arrow 6"/>
          <p:cNvSpPr/>
          <p:nvPr/>
        </p:nvSpPr>
        <p:spPr>
          <a:xfrm>
            <a:off x="5652120" y="2204864"/>
            <a:ext cx="1368152" cy="5177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788540" y="2243520"/>
            <a:ext cx="838691" cy="369332"/>
          </a:xfrm>
          <a:prstGeom prst="rect">
            <a:avLst/>
          </a:prstGeom>
          <a:noFill/>
        </p:spPr>
        <p:txBody>
          <a:bodyPr wrap="none" rtlCol="0">
            <a:spAutoFit/>
          </a:bodyPr>
          <a:lstStyle/>
          <a:p>
            <a:r>
              <a:rPr lang="en-GB" dirty="0"/>
              <a:t>motion</a:t>
            </a:r>
            <a:endParaRPr lang="en-US" dirty="0"/>
          </a:p>
        </p:txBody>
      </p:sp>
      <mc:AlternateContent xmlns:mc="http://schemas.openxmlformats.org/markup-compatibility/2006">
        <mc:Choice xmlns:a14="http://schemas.microsoft.com/office/drawing/2010/main" Requires="a14">
          <p:sp>
            <p:nvSpPr>
              <p:cNvPr id="9" name="TextBox 8"/>
              <p:cNvSpPr txBox="1"/>
              <p:nvPr/>
            </p:nvSpPr>
            <p:spPr>
              <a:xfrm>
                <a:off x="554340" y="3888598"/>
                <a:ext cx="8226677" cy="646331"/>
              </a:xfrm>
              <a:prstGeom prst="rect">
                <a:avLst/>
              </a:prstGeom>
              <a:noFill/>
            </p:spPr>
            <p:txBody>
              <a:bodyPr wrap="square" rtlCol="0">
                <a:spAutoFit/>
              </a:bodyPr>
              <a:lstStyle/>
              <a:p>
                <a:r>
                  <a:rPr lang="en-GB" dirty="0"/>
                  <a:t>A wheel rolls without slipping. It has a translational and rotational motion. The contact point with the ground is instantaneously at rest, i.e. </a:t>
                </a:r>
                <a14:m>
                  <m:oMath xmlns:m="http://schemas.openxmlformats.org/officeDocument/2006/math">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0</m:t>
                    </m:r>
                  </m:oMath>
                </a14:m>
                <a:r>
                  <a:rPr lang="en-GB" dirty="0"/>
                  <a:t> (the wheel don’t slip).</a:t>
                </a:r>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554340" y="3888598"/>
                <a:ext cx="8226677" cy="646331"/>
              </a:xfrm>
              <a:prstGeom prst="rect">
                <a:avLst/>
              </a:prstGeom>
              <a:blipFill rotWithShape="1">
                <a:blip r:embed="rId3"/>
                <a:stretch>
                  <a:fillRect l="-8" t="-76" r="3" b="61"/>
                </a:stretch>
              </a:blipFill>
            </p:spPr>
            <p:txBody>
              <a:bodyPr/>
              <a:lstStyle/>
              <a:p>
                <a:r>
                  <a:rPr lang="zh-CN" altLang="en-US">
                    <a:noFill/>
                  </a:rPr>
                  <a:t> </a:t>
                </a:r>
              </a:p>
            </p:txBody>
          </p:sp>
        </mc:Fallback>
      </mc:AlternateContent>
      <p:sp>
        <p:nvSpPr>
          <p:cNvPr id="10" name="Oval 9"/>
          <p:cNvSpPr/>
          <p:nvPr/>
        </p:nvSpPr>
        <p:spPr>
          <a:xfrm>
            <a:off x="1259632" y="4745180"/>
            <a:ext cx="1224136" cy="127682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1871700" y="5385285"/>
            <a:ext cx="8174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871700" y="4725144"/>
            <a:ext cx="8174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871700" y="6021288"/>
            <a:ext cx="817435" cy="7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32575" y="6132928"/>
            <a:ext cx="2037737" cy="369332"/>
          </a:xfrm>
          <a:prstGeom prst="rect">
            <a:avLst/>
          </a:prstGeom>
          <a:noFill/>
        </p:spPr>
        <p:txBody>
          <a:bodyPr wrap="none" rtlCol="0">
            <a:spAutoFit/>
          </a:bodyPr>
          <a:lstStyle/>
          <a:p>
            <a:r>
              <a:rPr lang="en-GB" dirty="0"/>
              <a:t>translational motion</a:t>
            </a:r>
            <a:endParaRPr lang="en-US" dirty="0"/>
          </a:p>
        </p:txBody>
      </p:sp>
      <mc:AlternateContent xmlns:mc="http://schemas.openxmlformats.org/markup-compatibility/2006">
        <mc:Choice xmlns:a14="http://schemas.microsoft.com/office/drawing/2010/main" Requires="a14">
          <p:sp>
            <p:nvSpPr>
              <p:cNvPr id="17" name="TextBox 16"/>
              <p:cNvSpPr txBox="1"/>
              <p:nvPr/>
            </p:nvSpPr>
            <p:spPr>
              <a:xfrm>
                <a:off x="2816146" y="5169440"/>
                <a:ext cx="42370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𝑐𝑚</m:t>
                              </m:r>
                            </m:sub>
                          </m:sSub>
                        </m:e>
                      </m:acc>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2816146" y="5169440"/>
                <a:ext cx="423706" cy="276999"/>
              </a:xfrm>
              <a:prstGeom prst="rect">
                <a:avLst/>
              </a:prstGeom>
              <a:blipFill rotWithShape="1">
                <a:blip r:embed="rId4"/>
                <a:stretch>
                  <a:fillRect l="-131" t="-195" r="-8523" b="-443"/>
                </a:stretch>
              </a:blipFill>
            </p:spPr>
            <p:txBody>
              <a:bodyPr/>
              <a:lstStyle/>
              <a:p>
                <a:r>
                  <a:rPr lang="zh-CN" altLang="en-US">
                    <a:noFill/>
                  </a:rPr>
                  <a:t> </a:t>
                </a:r>
              </a:p>
            </p:txBody>
          </p:sp>
        </mc:Fallback>
      </mc:AlternateContent>
      <p:sp>
        <p:nvSpPr>
          <p:cNvPr id="18" name="Oval 17"/>
          <p:cNvSpPr/>
          <p:nvPr/>
        </p:nvSpPr>
        <p:spPr>
          <a:xfrm>
            <a:off x="4932040" y="4745180"/>
            <a:ext cx="1224136" cy="127682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18" idx="6"/>
          </p:cNvCxnSpPr>
          <p:nvPr/>
        </p:nvCxnSpPr>
        <p:spPr>
          <a:xfrm>
            <a:off x="6156176" y="5383591"/>
            <a:ext cx="0" cy="7493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544108" y="4725144"/>
            <a:ext cx="8174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726673" y="6021288"/>
            <a:ext cx="8174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3727086" y="5236240"/>
                <a:ext cx="23083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3727086" y="5236240"/>
                <a:ext cx="230832" cy="276999"/>
              </a:xfrm>
              <a:prstGeom prst="rect">
                <a:avLst/>
              </a:prstGeom>
              <a:blipFill rotWithShape="1">
                <a:blip r:embed="rId5"/>
                <a:stretch>
                  <a:fillRect l="-117" t="-11" r="-14321" b="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2771800" y="5805264"/>
                <a:ext cx="42370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𝑐𝑚</m:t>
                              </m:r>
                            </m:sub>
                          </m:sSub>
                        </m:e>
                      </m:acc>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2771800" y="5805264"/>
                <a:ext cx="423706" cy="276999"/>
              </a:xfrm>
              <a:prstGeom prst="rect">
                <a:avLst/>
              </a:prstGeom>
              <a:blipFill rotWithShape="1">
                <a:blip r:embed="rId4"/>
                <a:stretch>
                  <a:fillRect l="-6" t="-34" r="-8648" b="-60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4427984" y="6032321"/>
                <a:ext cx="59683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𝑐𝑚</m:t>
                              </m:r>
                            </m:sub>
                          </m:sSub>
                        </m:e>
                      </m:acc>
                    </m:oMath>
                  </m:oMathPara>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4427984" y="6032321"/>
                <a:ext cx="596830" cy="276999"/>
              </a:xfrm>
              <a:prstGeom prst="rect">
                <a:avLst/>
              </a:prstGeom>
              <a:blipFill rotWithShape="1">
                <a:blip r:embed="rId6"/>
                <a:stretch>
                  <a:fillRect l="-22" t="-165" r="-10204" b="-47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6365905" y="4528822"/>
                <a:ext cx="42370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𝑐𝑚</m:t>
                              </m:r>
                            </m:sub>
                          </m:sSub>
                        </m:e>
                      </m:acc>
                    </m:oMath>
                  </m:oMathPara>
                </a14:m>
                <a:endParaRPr lang="en-US" dirty="0"/>
              </a:p>
            </p:txBody>
          </p:sp>
        </mc:Choice>
        <mc:Fallback>
          <p:sp>
            <p:nvSpPr>
              <p:cNvPr id="28" name="TextBox 27"/>
              <p:cNvSpPr txBox="1">
                <a:spLocks noRot="1" noChangeAspect="1" noMove="1" noResize="1" noEditPoints="1" noAdjustHandles="1" noChangeArrowheads="1" noChangeShapeType="1" noTextEdit="1"/>
              </p:cNvSpPr>
              <p:nvPr/>
            </p:nvSpPr>
            <p:spPr>
              <a:xfrm>
                <a:off x="6365905" y="4528822"/>
                <a:ext cx="423706" cy="276999"/>
              </a:xfrm>
              <a:prstGeom prst="rect">
                <a:avLst/>
              </a:prstGeom>
              <a:blipFill rotWithShape="1">
                <a:blip r:embed="rId4"/>
                <a:stretch>
                  <a:fillRect l="-7" t="-1" r="-8647" b="-637"/>
                </a:stretch>
              </a:blipFill>
            </p:spPr>
            <p:txBody>
              <a:bodyPr/>
              <a:lstStyle/>
              <a:p>
                <a:r>
                  <a:rPr lang="zh-CN" altLang="en-US">
                    <a:noFill/>
                  </a:rPr>
                  <a:t> </a:t>
                </a:r>
              </a:p>
            </p:txBody>
          </p:sp>
        </mc:Fallback>
      </mc:AlternateContent>
      <p:cxnSp>
        <p:nvCxnSpPr>
          <p:cNvPr id="29" name="Straight Arrow Connector 28"/>
          <p:cNvCxnSpPr/>
          <p:nvPr/>
        </p:nvCxnSpPr>
        <p:spPr>
          <a:xfrm flipV="1">
            <a:off x="4932040" y="4667321"/>
            <a:ext cx="0" cy="705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118439" y="6285328"/>
            <a:ext cx="1781257" cy="369332"/>
          </a:xfrm>
          <a:prstGeom prst="rect">
            <a:avLst/>
          </a:prstGeom>
          <a:noFill/>
        </p:spPr>
        <p:txBody>
          <a:bodyPr wrap="none" rtlCol="0">
            <a:spAutoFit/>
          </a:bodyPr>
          <a:lstStyle/>
          <a:p>
            <a:r>
              <a:rPr lang="en-GB" dirty="0"/>
              <a:t>rotational motion</a:t>
            </a:r>
            <a:endParaRPr lang="en-US" dirty="0"/>
          </a:p>
        </p:txBody>
      </p:sp>
      <mc:AlternateContent xmlns:mc="http://schemas.openxmlformats.org/markup-compatibility/2006">
        <mc:Choice xmlns:a14="http://schemas.microsoft.com/office/drawing/2010/main" Requires="a14">
          <p:sp>
            <p:nvSpPr>
              <p:cNvPr id="32" name="TextBox 31"/>
              <p:cNvSpPr txBox="1"/>
              <p:nvPr/>
            </p:nvSpPr>
            <p:spPr>
              <a:xfrm>
                <a:off x="2771800" y="4592161"/>
                <a:ext cx="42370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𝑐𝑚</m:t>
                              </m:r>
                            </m:sub>
                          </m:sSub>
                        </m:e>
                      </m:acc>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2771800" y="4592161"/>
                <a:ext cx="423706" cy="276999"/>
              </a:xfrm>
              <a:prstGeom prst="rect">
                <a:avLst/>
              </a:prstGeom>
              <a:blipFill rotWithShape="1">
                <a:blip r:embed="rId4"/>
                <a:stretch>
                  <a:fillRect l="-6" t="-172" r="-8648" b="-466"/>
                </a:stretch>
              </a:blipFill>
            </p:spPr>
            <p:txBody>
              <a:bodyPr/>
              <a:lstStyle/>
              <a:p>
                <a:r>
                  <a:rPr lang="zh-CN" altLang="en-US">
                    <a:noFill/>
                  </a:rPr>
                  <a:t> </a:t>
                </a:r>
              </a:p>
            </p:txBody>
          </p:sp>
        </mc:Fallback>
      </mc:AlternateContent>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333" y="-31806"/>
            <a:ext cx="8229600" cy="1143000"/>
          </a:xfrm>
        </p:spPr>
        <p:txBody>
          <a:bodyPr/>
          <a:lstStyle/>
          <a:p>
            <a:r>
              <a:rPr lang="en-GB" sz="3600" dirty="0"/>
              <a:t>Ex: Rolling without slipping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3" name="Picture 2"/>
          <p:cNvPicPr>
            <a:picLocks noChangeAspect="1"/>
          </p:cNvPicPr>
          <p:nvPr/>
        </p:nvPicPr>
        <p:blipFill>
          <a:blip r:embed="rId1"/>
          <a:stretch>
            <a:fillRect/>
          </a:stretch>
        </p:blipFill>
        <p:spPr>
          <a:xfrm>
            <a:off x="2395296" y="866914"/>
            <a:ext cx="3528392" cy="2673276"/>
          </a:xfrm>
          <a:prstGeom prst="rect">
            <a:avLst/>
          </a:prstGeom>
        </p:spPr>
      </p:pic>
      <p:sp>
        <p:nvSpPr>
          <p:cNvPr id="5" name="Rounded Rectangle 4"/>
          <p:cNvSpPr/>
          <p:nvPr/>
        </p:nvSpPr>
        <p:spPr>
          <a:xfrm>
            <a:off x="601582" y="3550933"/>
            <a:ext cx="711582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TextBox 5"/>
              <p:cNvSpPr txBox="1"/>
              <p:nvPr/>
            </p:nvSpPr>
            <p:spPr>
              <a:xfrm>
                <a:off x="4190373" y="1959856"/>
                <a:ext cx="42370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FFC000"/>
                              </a:solidFill>
                              <a:latin typeface="Cambria Math" panose="02040503050406030204" pitchFamily="18" charset="0"/>
                            </a:rPr>
                          </m:ctrlPr>
                        </m:sSubPr>
                        <m:e>
                          <m:r>
                            <a:rPr lang="en-GB" b="0" i="1" smtClean="0">
                              <a:solidFill>
                                <a:srgbClr val="FFC000"/>
                              </a:solidFill>
                              <a:latin typeface="Cambria Math" panose="02040503050406030204" pitchFamily="18" charset="0"/>
                            </a:rPr>
                            <m:t>𝑣</m:t>
                          </m:r>
                        </m:e>
                        <m:sub>
                          <m:r>
                            <a:rPr lang="en-GB" b="0" i="1" smtClean="0">
                              <a:solidFill>
                                <a:srgbClr val="FFC000"/>
                              </a:solidFill>
                              <a:latin typeface="Cambria Math" panose="02040503050406030204" pitchFamily="18" charset="0"/>
                            </a:rPr>
                            <m:t>𝑐𝑚</m:t>
                          </m:r>
                        </m:sub>
                      </m:sSub>
                    </m:oMath>
                  </m:oMathPara>
                </a14:m>
                <a:endParaRPr lang="en-US" dirty="0">
                  <a:solidFill>
                    <a:srgbClr val="FFC000"/>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4190373" y="1959856"/>
                <a:ext cx="423706" cy="276999"/>
              </a:xfrm>
              <a:prstGeom prst="rect">
                <a:avLst/>
              </a:prstGeom>
              <a:blipFill rotWithShape="1">
                <a:blip r:embed="rId2"/>
                <a:stretch>
                  <a:fillRect l="-2" t="-89" r="-8652" b="139"/>
                </a:stretch>
              </a:blipFill>
            </p:spPr>
            <p:txBody>
              <a:bodyPr/>
              <a:lstStyle/>
              <a:p>
                <a:r>
                  <a:rPr lang="zh-CN" altLang="en-US">
                    <a:noFill/>
                  </a:rPr>
                  <a:t> </a:t>
                </a:r>
              </a:p>
            </p:txBody>
          </p:sp>
        </mc:Fallback>
      </mc:AlternateContent>
      <p:sp>
        <p:nvSpPr>
          <p:cNvPr id="7" name="Right Arrow 6"/>
          <p:cNvSpPr/>
          <p:nvPr/>
        </p:nvSpPr>
        <p:spPr>
          <a:xfrm>
            <a:off x="5652119" y="1858611"/>
            <a:ext cx="3345989" cy="12011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p:cNvSpPr txBox="1"/>
              <p:nvPr/>
            </p:nvSpPr>
            <p:spPr>
              <a:xfrm>
                <a:off x="5652120" y="2157185"/>
                <a:ext cx="3345989" cy="646331"/>
              </a:xfrm>
              <a:prstGeom prst="rect">
                <a:avLst/>
              </a:prstGeom>
              <a:noFill/>
            </p:spPr>
            <p:txBody>
              <a:bodyPr wrap="square" rtlCol="0">
                <a:spAutoFit/>
              </a:bodyPr>
              <a:lstStyle/>
              <a:p>
                <a:r>
                  <a:rPr lang="en-GB" dirty="0"/>
                  <a:t>Translational motion at constant velocity </a:t>
                </a:r>
                <a14:m>
                  <m:oMath xmlns:m="http://schemas.openxmlformats.org/officeDocument/2006/math">
                    <m:acc>
                      <m:accPr>
                        <m:chr m:val="⃗"/>
                        <m:ctrlPr>
                          <a:rPr lang="en-GB" i="1" smtClean="0">
                            <a:latin typeface="Cambria Math" panose="02040503050406030204" pitchFamily="18" charset="0"/>
                          </a:rPr>
                        </m:ctrlPr>
                      </m:accPr>
                      <m:e>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𝑐𝑚</m:t>
                            </m:r>
                          </m:sub>
                        </m:sSub>
                      </m:e>
                    </m:acc>
                  </m:oMath>
                </a14:m>
                <a:r>
                  <a:rPr lang="en-GB" dirty="0"/>
                  <a:t> </a:t>
                </a:r>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5652120" y="2157185"/>
                <a:ext cx="3345989" cy="646331"/>
              </a:xfrm>
              <a:prstGeom prst="rect">
                <a:avLst/>
              </a:prstGeom>
              <a:blipFill rotWithShape="1">
                <a:blip r:embed="rId3"/>
                <a:stretch>
                  <a:fillRect l="-19" t="-14" r="5" b="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554340" y="3888598"/>
                <a:ext cx="8226677" cy="646331"/>
              </a:xfrm>
              <a:prstGeom prst="rect">
                <a:avLst/>
              </a:prstGeom>
              <a:noFill/>
            </p:spPr>
            <p:txBody>
              <a:bodyPr wrap="square" rtlCol="0">
                <a:spAutoFit/>
              </a:bodyPr>
              <a:lstStyle/>
              <a:p>
                <a:r>
                  <a:rPr lang="en-GB" dirty="0"/>
                  <a:t>A wheel rolls without slipping. It has a translational and rotational motion. The contact point with the ground is instantaneously at rest, i.e. </a:t>
                </a:r>
                <a14:m>
                  <m:oMath xmlns:m="http://schemas.openxmlformats.org/officeDocument/2006/math">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0</m:t>
                    </m:r>
                  </m:oMath>
                </a14:m>
                <a:r>
                  <a:rPr lang="en-GB" dirty="0"/>
                  <a:t> (the wheel don’t slip).</a:t>
                </a:r>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554340" y="3888598"/>
                <a:ext cx="8226677" cy="646331"/>
              </a:xfrm>
              <a:prstGeom prst="rect">
                <a:avLst/>
              </a:prstGeom>
              <a:blipFill rotWithShape="1">
                <a:blip r:embed="rId4"/>
                <a:stretch>
                  <a:fillRect l="-8" t="-76" r="3" b="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441987" y="4455800"/>
                <a:ext cx="8722946" cy="1200329"/>
              </a:xfrm>
              <a:prstGeom prst="rect">
                <a:avLst/>
              </a:prstGeom>
              <a:noFill/>
            </p:spPr>
            <p:txBody>
              <a:bodyPr wrap="square" rtlCol="0">
                <a:spAutoFit/>
              </a:bodyPr>
              <a:lstStyle/>
              <a:p>
                <a:r>
                  <a:rPr lang="en-GB" dirty="0"/>
                  <a:t>Please to describe (</a:t>
                </a:r>
                <a:r>
                  <a:rPr lang="en-GB" b="1" dirty="0"/>
                  <a:t>5 minutes</a:t>
                </a:r>
                <a:r>
                  <a:rPr lang="en-GB" dirty="0"/>
                  <a:t>):</a:t>
                </a:r>
                <a:endParaRPr lang="en-GB" dirty="0"/>
              </a:p>
              <a:p>
                <a:pPr marL="285750" indent="-285750">
                  <a:buFont typeface="Arial" panose="020B0604020202020204" pitchFamily="34" charset="0"/>
                  <a:buChar char="•"/>
                </a:pPr>
                <a:r>
                  <a:rPr lang="en-GB" dirty="0"/>
                  <a:t>The velocity vector of the point at the top point of the wheel in respect with the velocity of the </a:t>
                </a:r>
                <a:r>
                  <a:rPr lang="en-GB" dirty="0" err="1"/>
                  <a:t>center</a:t>
                </a:r>
                <a:r>
                  <a:rPr lang="en-GB" dirty="0"/>
                  <a:t> of mass </a:t>
                </a:r>
                <a14:m>
                  <m:oMath xmlns:m="http://schemas.openxmlformats.org/officeDocument/2006/math">
                    <m:acc>
                      <m:accPr>
                        <m:chr m:val="⃗"/>
                        <m:ctrlPr>
                          <a:rPr lang="en-GB" i="1" smtClean="0">
                            <a:latin typeface="Cambria Math" panose="02040503050406030204" pitchFamily="18" charset="0"/>
                          </a:rPr>
                        </m:ctrlPr>
                      </m:accPr>
                      <m:e>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𝑐𝑚</m:t>
                            </m:r>
                          </m:sub>
                        </m:sSub>
                      </m:e>
                    </m:acc>
                  </m:oMath>
                </a14:m>
                <a:endParaRPr lang="en-GB" dirty="0"/>
              </a:p>
              <a:p>
                <a:pPr marL="285750" indent="-285750">
                  <a:buFont typeface="Arial" panose="020B0604020202020204" pitchFamily="34" charset="0"/>
                  <a:buChar char="•"/>
                </a:pPr>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441987" y="4455800"/>
                <a:ext cx="8722946" cy="1200329"/>
              </a:xfrm>
              <a:prstGeom prst="rect">
                <a:avLst/>
              </a:prstGeom>
              <a:blipFill rotWithShape="1">
                <a:blip r:embed="rId5"/>
                <a:stretch>
                  <a:fillRect r="7" b="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5842619" y="847422"/>
                <a:ext cx="242053"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m:t>
                      </m:r>
                    </m:oMath>
                  </m:oMathPara>
                </a14:m>
                <a:endParaRPr lang="en-US" sz="2800" dirty="0"/>
              </a:p>
            </p:txBody>
          </p:sp>
        </mc:Choice>
        <mc:Fallback>
          <p:sp>
            <p:nvSpPr>
              <p:cNvPr id="15" name="TextBox 14"/>
              <p:cNvSpPr txBox="1">
                <a:spLocks noRot="1" noChangeAspect="1" noMove="1" noResize="1" noEditPoints="1" noAdjustHandles="1" noChangeArrowheads="1" noChangeShapeType="1" noTextEdit="1"/>
              </p:cNvSpPr>
              <p:nvPr/>
            </p:nvSpPr>
            <p:spPr>
              <a:xfrm>
                <a:off x="5842619" y="847422"/>
                <a:ext cx="242053" cy="430887"/>
              </a:xfrm>
              <a:prstGeom prst="rect">
                <a:avLst/>
              </a:prstGeom>
              <a:blipFill rotWithShape="1">
                <a:blip r:embed="rId6"/>
                <a:stretch>
                  <a:fillRect l="-256" t="-77" r="-21732" b="13"/>
                </a:stretch>
              </a:blipFill>
            </p:spPr>
            <p:txBody>
              <a:bodyPr/>
              <a:lstStyle/>
              <a:p>
                <a:r>
                  <a:rPr lang="zh-CN" altLang="en-US">
                    <a:noFill/>
                  </a:rPr>
                  <a:t> </a:t>
                </a:r>
              </a:p>
            </p:txBody>
          </p:sp>
        </mc:Fallback>
      </mc:AlternateContent>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333" y="-31806"/>
            <a:ext cx="8229600" cy="1143000"/>
          </a:xfrm>
        </p:spPr>
        <p:txBody>
          <a:bodyPr/>
          <a:lstStyle/>
          <a:p>
            <a:r>
              <a:rPr lang="en-GB" sz="3600" dirty="0"/>
              <a:t>Ex: Rolling without slipping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3" name="Picture 2"/>
          <p:cNvPicPr>
            <a:picLocks noChangeAspect="1"/>
          </p:cNvPicPr>
          <p:nvPr/>
        </p:nvPicPr>
        <p:blipFill>
          <a:blip r:embed="rId1"/>
          <a:stretch>
            <a:fillRect/>
          </a:stretch>
        </p:blipFill>
        <p:spPr>
          <a:xfrm>
            <a:off x="2395296" y="866914"/>
            <a:ext cx="3528392" cy="2673276"/>
          </a:xfrm>
          <a:prstGeom prst="rect">
            <a:avLst/>
          </a:prstGeom>
        </p:spPr>
      </p:pic>
      <p:sp>
        <p:nvSpPr>
          <p:cNvPr id="5" name="Rounded Rectangle 4"/>
          <p:cNvSpPr/>
          <p:nvPr/>
        </p:nvSpPr>
        <p:spPr>
          <a:xfrm>
            <a:off x="601582" y="3550933"/>
            <a:ext cx="711582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TextBox 5"/>
              <p:cNvSpPr txBox="1"/>
              <p:nvPr/>
            </p:nvSpPr>
            <p:spPr>
              <a:xfrm>
                <a:off x="4190373" y="1959856"/>
                <a:ext cx="42370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FFC000"/>
                              </a:solidFill>
                              <a:latin typeface="Cambria Math" panose="02040503050406030204" pitchFamily="18" charset="0"/>
                            </a:rPr>
                          </m:ctrlPr>
                        </m:sSubPr>
                        <m:e>
                          <m:r>
                            <a:rPr lang="en-GB" b="0" i="1" smtClean="0">
                              <a:solidFill>
                                <a:srgbClr val="FFC000"/>
                              </a:solidFill>
                              <a:latin typeface="Cambria Math" panose="02040503050406030204" pitchFamily="18" charset="0"/>
                            </a:rPr>
                            <m:t>𝑣</m:t>
                          </m:r>
                        </m:e>
                        <m:sub>
                          <m:r>
                            <a:rPr lang="en-GB" b="0" i="1" smtClean="0">
                              <a:solidFill>
                                <a:srgbClr val="FFC000"/>
                              </a:solidFill>
                              <a:latin typeface="Cambria Math" panose="02040503050406030204" pitchFamily="18" charset="0"/>
                            </a:rPr>
                            <m:t>𝑐𝑚</m:t>
                          </m:r>
                        </m:sub>
                      </m:sSub>
                    </m:oMath>
                  </m:oMathPara>
                </a14:m>
                <a:endParaRPr lang="en-US" dirty="0">
                  <a:solidFill>
                    <a:srgbClr val="FFC000"/>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4190373" y="1959856"/>
                <a:ext cx="423706" cy="276999"/>
              </a:xfrm>
              <a:prstGeom prst="rect">
                <a:avLst/>
              </a:prstGeom>
              <a:blipFill rotWithShape="1">
                <a:blip r:embed="rId2"/>
                <a:stretch>
                  <a:fillRect l="-2" t="-89" r="-8652" b="139"/>
                </a:stretch>
              </a:blipFill>
            </p:spPr>
            <p:txBody>
              <a:bodyPr/>
              <a:lstStyle/>
              <a:p>
                <a:r>
                  <a:rPr lang="zh-CN" altLang="en-US">
                    <a:noFill/>
                  </a:rPr>
                  <a:t> </a:t>
                </a:r>
              </a:p>
            </p:txBody>
          </p:sp>
        </mc:Fallback>
      </mc:AlternateContent>
      <p:sp>
        <p:nvSpPr>
          <p:cNvPr id="7" name="Right Arrow 6"/>
          <p:cNvSpPr/>
          <p:nvPr/>
        </p:nvSpPr>
        <p:spPr>
          <a:xfrm>
            <a:off x="5652119" y="1858611"/>
            <a:ext cx="3345989" cy="12011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p:cNvSpPr txBox="1"/>
              <p:nvPr/>
            </p:nvSpPr>
            <p:spPr>
              <a:xfrm>
                <a:off x="5652120" y="2157185"/>
                <a:ext cx="3345989" cy="646331"/>
              </a:xfrm>
              <a:prstGeom prst="rect">
                <a:avLst/>
              </a:prstGeom>
              <a:noFill/>
            </p:spPr>
            <p:txBody>
              <a:bodyPr wrap="square" rtlCol="0">
                <a:spAutoFit/>
              </a:bodyPr>
              <a:lstStyle/>
              <a:p>
                <a:r>
                  <a:rPr lang="en-GB" dirty="0"/>
                  <a:t>Translational motion at constant velocity </a:t>
                </a:r>
                <a14:m>
                  <m:oMath xmlns:m="http://schemas.openxmlformats.org/officeDocument/2006/math">
                    <m:acc>
                      <m:accPr>
                        <m:chr m:val="⃗"/>
                        <m:ctrlPr>
                          <a:rPr lang="en-GB" i="1" smtClean="0">
                            <a:latin typeface="Cambria Math" panose="02040503050406030204" pitchFamily="18" charset="0"/>
                          </a:rPr>
                        </m:ctrlPr>
                      </m:accPr>
                      <m:e>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𝑐𝑚</m:t>
                            </m:r>
                          </m:sub>
                        </m:sSub>
                      </m:e>
                    </m:acc>
                  </m:oMath>
                </a14:m>
                <a:r>
                  <a:rPr lang="en-GB" dirty="0"/>
                  <a:t> </a:t>
                </a:r>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5652120" y="2157185"/>
                <a:ext cx="3345989" cy="646331"/>
              </a:xfrm>
              <a:prstGeom prst="rect">
                <a:avLst/>
              </a:prstGeom>
              <a:blipFill rotWithShape="1">
                <a:blip r:embed="rId3"/>
                <a:stretch>
                  <a:fillRect l="-19" t="-14" r="5" b="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554340" y="3888598"/>
                <a:ext cx="8226677" cy="646331"/>
              </a:xfrm>
              <a:prstGeom prst="rect">
                <a:avLst/>
              </a:prstGeom>
              <a:noFill/>
            </p:spPr>
            <p:txBody>
              <a:bodyPr wrap="square" rtlCol="0">
                <a:spAutoFit/>
              </a:bodyPr>
              <a:lstStyle/>
              <a:p>
                <a:r>
                  <a:rPr lang="en-GB" dirty="0"/>
                  <a:t>A wheel rolls without slipping. It has a translational and rotational motion. The contact point with the ground is instantaneously at rest, i.e. </a:t>
                </a:r>
                <a14:m>
                  <m:oMath xmlns:m="http://schemas.openxmlformats.org/officeDocument/2006/math">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0</m:t>
                    </m:r>
                  </m:oMath>
                </a14:m>
                <a:r>
                  <a:rPr lang="en-GB" dirty="0"/>
                  <a:t> (the wheel don’t slip).</a:t>
                </a:r>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554340" y="3888598"/>
                <a:ext cx="8226677" cy="646331"/>
              </a:xfrm>
              <a:prstGeom prst="rect">
                <a:avLst/>
              </a:prstGeom>
              <a:blipFill rotWithShape="1">
                <a:blip r:embed="rId4"/>
                <a:stretch>
                  <a:fillRect l="-8" t="-76" r="3" b="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441987" y="4455800"/>
                <a:ext cx="8722946" cy="1754326"/>
              </a:xfrm>
              <a:prstGeom prst="rect">
                <a:avLst/>
              </a:prstGeom>
              <a:noFill/>
            </p:spPr>
            <p:txBody>
              <a:bodyPr wrap="square" rtlCol="0">
                <a:spAutoFit/>
              </a:bodyPr>
              <a:lstStyle/>
              <a:p>
                <a:r>
                  <a:rPr lang="en-GB" dirty="0"/>
                  <a:t>Please to describe (</a:t>
                </a:r>
                <a:r>
                  <a:rPr lang="en-GB" b="1" dirty="0"/>
                  <a:t>5 minutes</a:t>
                </a:r>
                <a:r>
                  <a:rPr lang="en-GB" dirty="0"/>
                  <a:t>):</a:t>
                </a:r>
                <a:endParaRPr lang="en-GB" dirty="0"/>
              </a:p>
              <a:p>
                <a:pPr marL="285750" indent="-285750">
                  <a:buFont typeface="Arial" panose="020B0604020202020204" pitchFamily="34" charset="0"/>
                  <a:buChar char="•"/>
                </a:pPr>
                <a:r>
                  <a:rPr lang="en-GB" dirty="0"/>
                  <a:t>The velocity vector of the point at the top point of the wheel in respect with the velocity of the </a:t>
                </a:r>
                <a:r>
                  <a:rPr lang="en-GB" dirty="0" err="1"/>
                  <a:t>center</a:t>
                </a:r>
                <a:r>
                  <a:rPr lang="en-GB" dirty="0"/>
                  <a:t> of mass </a:t>
                </a:r>
                <a14:m>
                  <m:oMath xmlns:m="http://schemas.openxmlformats.org/officeDocument/2006/math">
                    <m:acc>
                      <m:accPr>
                        <m:chr m:val="⃗"/>
                        <m:ctrlPr>
                          <a:rPr lang="en-GB" i="1" smtClean="0">
                            <a:latin typeface="Cambria Math" panose="02040503050406030204" pitchFamily="18" charset="0"/>
                          </a:rPr>
                        </m:ctrlPr>
                      </m:accPr>
                      <m:e>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𝑐𝑚</m:t>
                            </m:r>
                          </m:sub>
                        </m:sSub>
                      </m:e>
                    </m:acc>
                  </m:oMath>
                </a14:m>
                <a:endParaRPr lang="en-GB" dirty="0"/>
              </a:p>
              <a:p>
                <a:pPr marL="285750" indent="-285750">
                  <a:buFont typeface="Arial" panose="020B0604020202020204" pitchFamily="34" charset="0"/>
                  <a:buChar char="•"/>
                </a:pPr>
                <a:r>
                  <a:rPr lang="en-GB" dirty="0"/>
                  <a:t>The velocity of the </a:t>
                </a:r>
                <a:r>
                  <a:rPr lang="en-GB" dirty="0" err="1"/>
                  <a:t>center</a:t>
                </a:r>
                <a:r>
                  <a:rPr lang="en-GB" dirty="0"/>
                  <a:t> of mass of the wheel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𝑐𝑚</m:t>
                        </m:r>
                      </m:sub>
                    </m:sSub>
                  </m:oMath>
                </a14:m>
                <a:r>
                  <a:rPr lang="en-GB" dirty="0"/>
                  <a:t> in respect with its radius </a:t>
                </a:r>
                <a14:m>
                  <m:oMath xmlns:m="http://schemas.openxmlformats.org/officeDocument/2006/math">
                    <m:r>
                      <a:rPr lang="en-GB" b="0" i="1" smtClean="0">
                        <a:latin typeface="Cambria Math" panose="02040503050406030204" pitchFamily="18" charset="0"/>
                      </a:rPr>
                      <m:t>𝑅</m:t>
                    </m:r>
                  </m:oMath>
                </a14:m>
                <a:r>
                  <a:rPr lang="en-US" dirty="0"/>
                  <a:t> and angular velocity </a:t>
                </a:r>
                <a14:m>
                  <m:oMath xmlns:m="http://schemas.openxmlformats.org/officeDocument/2006/math">
                    <m:r>
                      <a:rPr lang="en-US" i="1" smtClean="0">
                        <a:latin typeface="Cambria Math" panose="02040503050406030204" pitchFamily="18" charset="0"/>
                        <a:ea typeface="Cambria Math" panose="02040503050406030204" pitchFamily="18" charset="0"/>
                      </a:rPr>
                      <m:t>𝜔</m:t>
                    </m:r>
                  </m:oMath>
                </a14:m>
                <a:endParaRPr lang="en-US" dirty="0"/>
              </a:p>
              <a:p>
                <a:pPr marL="285750" indent="-285750">
                  <a:buFont typeface="Arial" panose="020B0604020202020204" pitchFamily="34" charset="0"/>
                  <a:buChar char="•"/>
                </a:pPr>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441987" y="4455800"/>
                <a:ext cx="8722946" cy="1754326"/>
              </a:xfrm>
              <a:prstGeom prst="rect">
                <a:avLst/>
              </a:prstGeom>
              <a:blipFill rotWithShape="1">
                <a:blip r:embed="rId5"/>
                <a:stretch>
                  <a:fillRect r="7" b="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5842619" y="847422"/>
                <a:ext cx="242053"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m:t>
                      </m:r>
                    </m:oMath>
                  </m:oMathPara>
                </a14:m>
                <a:endParaRPr lang="en-US" sz="2800" dirty="0"/>
              </a:p>
            </p:txBody>
          </p:sp>
        </mc:Choice>
        <mc:Fallback>
          <p:sp>
            <p:nvSpPr>
              <p:cNvPr id="15" name="TextBox 14"/>
              <p:cNvSpPr txBox="1">
                <a:spLocks noRot="1" noChangeAspect="1" noMove="1" noResize="1" noEditPoints="1" noAdjustHandles="1" noChangeArrowheads="1" noChangeShapeType="1" noTextEdit="1"/>
              </p:cNvSpPr>
              <p:nvPr/>
            </p:nvSpPr>
            <p:spPr>
              <a:xfrm>
                <a:off x="5842619" y="847422"/>
                <a:ext cx="242053" cy="430887"/>
              </a:xfrm>
              <a:prstGeom prst="rect">
                <a:avLst/>
              </a:prstGeom>
              <a:blipFill rotWithShape="1">
                <a:blip r:embed="rId6"/>
                <a:stretch>
                  <a:fillRect l="-256" t="-77" r="-21732" b="13"/>
                </a:stretch>
              </a:blipFill>
            </p:spPr>
            <p:txBody>
              <a:bodyPr/>
              <a:lstStyle/>
              <a:p>
                <a:r>
                  <a:rPr lang="zh-CN"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Can 5"/>
          <p:cNvSpPr/>
          <p:nvPr/>
        </p:nvSpPr>
        <p:spPr>
          <a:xfrm>
            <a:off x="581721" y="1700808"/>
            <a:ext cx="1728192" cy="29523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p:nvCxnSpPr>
        <p:spPr>
          <a:xfrm flipV="1">
            <a:off x="1414949" y="1268760"/>
            <a:ext cx="0" cy="36724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414949" y="1844824"/>
            <a:ext cx="85279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p:cNvSpPr txBox="1"/>
              <p:nvPr/>
            </p:nvSpPr>
            <p:spPr>
              <a:xfrm>
                <a:off x="1806010" y="1431551"/>
                <a:ext cx="21191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m:t>
                      </m:r>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1806010" y="1431551"/>
                <a:ext cx="211917" cy="276999"/>
              </a:xfrm>
              <a:prstGeom prst="rect">
                <a:avLst/>
              </a:prstGeom>
              <a:blipFill rotWithShape="1">
                <a:blip r:embed="rId1"/>
                <a:stretch>
                  <a:fillRect l="-33" t="-94" r="-14132" b="144"/>
                </a:stretch>
              </a:blipFill>
            </p:spPr>
            <p:txBody>
              <a:bodyPr/>
              <a:lstStyle/>
              <a:p>
                <a:r>
                  <a:rPr lang="zh-CN" altLang="en-US">
                    <a:noFill/>
                  </a:rPr>
                  <a:t> </a:t>
                </a:r>
              </a:p>
            </p:txBody>
          </p:sp>
        </mc:Fallback>
      </mc:AlternateContent>
      <p:sp>
        <p:nvSpPr>
          <p:cNvPr id="28" name="Curved Right Arrow 27"/>
          <p:cNvSpPr/>
          <p:nvPr/>
        </p:nvSpPr>
        <p:spPr>
          <a:xfrm>
            <a:off x="968049" y="4922393"/>
            <a:ext cx="648072" cy="66747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5" name="TextBox 4"/>
              <p:cNvSpPr txBox="1"/>
              <p:nvPr/>
            </p:nvSpPr>
            <p:spPr>
              <a:xfrm>
                <a:off x="1562951" y="2644146"/>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1562951" y="2644146"/>
                <a:ext cx="171777" cy="276999"/>
              </a:xfrm>
              <a:prstGeom prst="rect">
                <a:avLst/>
              </a:prstGeom>
              <a:blipFill rotWithShape="1">
                <a:blip r:embed="rId2"/>
                <a:stretch>
                  <a:fillRect l="-126" t="-2" r="-18167" b="52"/>
                </a:stretch>
              </a:blipFill>
            </p:spPr>
            <p:txBody>
              <a:bodyPr/>
              <a:lstStyle/>
              <a:p>
                <a:r>
                  <a:rPr lang="zh-CN" altLang="en-US">
                    <a:noFill/>
                  </a:rPr>
                  <a:t> </a:t>
                </a:r>
              </a:p>
            </p:txBody>
          </p:sp>
        </mc:Fallback>
      </mc:AlternateContent>
      <p:cxnSp>
        <p:nvCxnSpPr>
          <p:cNvPr id="9" name="Straight Connector 8"/>
          <p:cNvCxnSpPr/>
          <p:nvPr/>
        </p:nvCxnSpPr>
        <p:spPr>
          <a:xfrm>
            <a:off x="1400329" y="2937704"/>
            <a:ext cx="4410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170890" y="1196752"/>
            <a:ext cx="5760640" cy="369332"/>
          </a:xfrm>
          <a:prstGeom prst="rect">
            <a:avLst/>
          </a:prstGeom>
          <a:noFill/>
        </p:spPr>
        <p:txBody>
          <a:bodyPr wrap="square" rtlCol="0">
            <a:spAutoFit/>
          </a:bodyPr>
          <a:lstStyle/>
          <a:p>
            <a:r>
              <a:rPr lang="en-US" dirty="0"/>
              <a:t>What if we choose an infinitesimal volume such as </a:t>
            </a:r>
            <a:endParaRPr lang="en-US" dirty="0"/>
          </a:p>
        </p:txBody>
      </p:sp>
      <p:cxnSp>
        <p:nvCxnSpPr>
          <p:cNvPr id="25" name="Straight Arrow Connector 24"/>
          <p:cNvCxnSpPr/>
          <p:nvPr/>
        </p:nvCxnSpPr>
        <p:spPr>
          <a:xfrm>
            <a:off x="478792" y="1844824"/>
            <a:ext cx="0" cy="266429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138445" y="2822394"/>
                <a:ext cx="370165"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𝐿</m:t>
                      </m:r>
                    </m:oMath>
                  </m:oMathPara>
                </a14:m>
                <a:endParaRPr lang="en-US" sz="3600" dirty="0"/>
              </a:p>
            </p:txBody>
          </p:sp>
        </mc:Choice>
        <mc:Fallback>
          <p:sp>
            <p:nvSpPr>
              <p:cNvPr id="26" name="TextBox 25"/>
              <p:cNvSpPr txBox="1">
                <a:spLocks noRot="1" noChangeAspect="1" noMove="1" noResize="1" noEditPoints="1" noAdjustHandles="1" noChangeArrowheads="1" noChangeShapeType="1" noTextEdit="1"/>
              </p:cNvSpPr>
              <p:nvPr/>
            </p:nvSpPr>
            <p:spPr>
              <a:xfrm>
                <a:off x="138445" y="2822394"/>
                <a:ext cx="370165" cy="553998"/>
              </a:xfrm>
              <a:prstGeom prst="rect">
                <a:avLst/>
              </a:prstGeom>
              <a:blipFill rotWithShape="1">
                <a:blip r:embed="rId3"/>
                <a:stretch>
                  <a:fillRect l="-4" t="-82" r="-16990" b="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4401967" y="1566084"/>
                <a:ext cx="2345579" cy="8066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𝑑𝑉</m:t>
                      </m:r>
                      <m:r>
                        <a:rPr lang="en-GB" sz="2800" b="0" i="1" smtClean="0">
                          <a:latin typeface="Cambria Math" panose="02040503050406030204" pitchFamily="18" charset="0"/>
                        </a:rPr>
                        <m:t>=</m:t>
                      </m:r>
                      <m:r>
                        <a:rPr lang="en-US" sz="2800" b="0" i="1" smtClean="0">
                          <a:latin typeface="Cambria Math" panose="02040503050406030204" pitchFamily="18" charset="0"/>
                        </a:rPr>
                        <m:t>𝐿</m:t>
                      </m:r>
                      <m:f>
                        <m:fPr>
                          <m:ctrlPr>
                            <a:rPr lang="en-GB"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sSup>
                        <m:sSupPr>
                          <m:ctrlPr>
                            <a:rPr lang="en-GB" sz="2800" b="0" i="1" smtClean="0">
                              <a:latin typeface="Cambria Math" panose="02040503050406030204" pitchFamily="18" charset="0"/>
                            </a:rPr>
                          </m:ctrlPr>
                        </m:sSupPr>
                        <m:e>
                          <m:r>
                            <a:rPr lang="en-US" sz="2800" b="0" i="1" smtClean="0">
                              <a:latin typeface="Cambria Math" panose="02040503050406030204" pitchFamily="18" charset="0"/>
                            </a:rPr>
                            <m:t>𝑅</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𝑑</m:t>
                      </m:r>
                      <m:r>
                        <a:rPr lang="en-US" sz="2800" b="0" i="1" smtClean="0">
                          <a:latin typeface="Cambria Math" panose="02040503050406030204" pitchFamily="18" charset="0"/>
                          <a:ea typeface="Cambria Math" panose="02040503050406030204" pitchFamily="18" charset="0"/>
                        </a:rPr>
                        <m:t>𝜃</m:t>
                      </m:r>
                    </m:oMath>
                  </m:oMathPara>
                </a14:m>
                <a:endParaRPr lang="en-US" sz="2800" dirty="0"/>
              </a:p>
            </p:txBody>
          </p:sp>
        </mc:Choice>
        <mc:Fallback>
          <p:sp>
            <p:nvSpPr>
              <p:cNvPr id="24" name="TextBox 23"/>
              <p:cNvSpPr txBox="1">
                <a:spLocks noRot="1" noChangeAspect="1" noMove="1" noResize="1" noEditPoints="1" noAdjustHandles="1" noChangeArrowheads="1" noChangeShapeType="1" noTextEdit="1"/>
              </p:cNvSpPr>
              <p:nvPr/>
            </p:nvSpPr>
            <p:spPr>
              <a:xfrm>
                <a:off x="4401967" y="1566084"/>
                <a:ext cx="2345579" cy="806631"/>
              </a:xfrm>
              <a:prstGeom prst="rect">
                <a:avLst/>
              </a:prstGeom>
              <a:blipFill rotWithShape="1">
                <a:blip r:embed="rId4"/>
                <a:stretch>
                  <a:fillRect l="-6" t="-22" r="-919" b="44"/>
                </a:stretch>
              </a:blipFill>
            </p:spPr>
            <p:txBody>
              <a:bodyPr/>
              <a:lstStyle/>
              <a:p>
                <a:r>
                  <a:rPr lang="zh-CN" altLang="en-US">
                    <a:noFill/>
                  </a:rPr>
                  <a:t> </a:t>
                </a:r>
              </a:p>
            </p:txBody>
          </p:sp>
        </mc:Fallback>
      </mc:AlternateContent>
      <p:sp>
        <p:nvSpPr>
          <p:cNvPr id="29" name="Can 10"/>
          <p:cNvSpPr/>
          <p:nvPr/>
        </p:nvSpPr>
        <p:spPr>
          <a:xfrm>
            <a:off x="968049" y="1708550"/>
            <a:ext cx="943919" cy="2944586"/>
          </a:xfrm>
          <a:prstGeom prst="can">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333" y="-31806"/>
            <a:ext cx="8229600" cy="1143000"/>
          </a:xfrm>
        </p:spPr>
        <p:txBody>
          <a:bodyPr/>
          <a:lstStyle/>
          <a:p>
            <a:r>
              <a:rPr lang="en-GB" sz="3600" dirty="0"/>
              <a:t>Ex: Rolling without slipping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3" name="Picture 2"/>
          <p:cNvPicPr>
            <a:picLocks noChangeAspect="1"/>
          </p:cNvPicPr>
          <p:nvPr/>
        </p:nvPicPr>
        <p:blipFill>
          <a:blip r:embed="rId1"/>
          <a:stretch>
            <a:fillRect/>
          </a:stretch>
        </p:blipFill>
        <p:spPr>
          <a:xfrm>
            <a:off x="2395296" y="866914"/>
            <a:ext cx="3528392" cy="2673276"/>
          </a:xfrm>
          <a:prstGeom prst="rect">
            <a:avLst/>
          </a:prstGeom>
        </p:spPr>
      </p:pic>
      <p:sp>
        <p:nvSpPr>
          <p:cNvPr id="5" name="Rounded Rectangle 4"/>
          <p:cNvSpPr/>
          <p:nvPr/>
        </p:nvSpPr>
        <p:spPr>
          <a:xfrm>
            <a:off x="601582" y="3550933"/>
            <a:ext cx="711582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TextBox 5"/>
              <p:cNvSpPr txBox="1"/>
              <p:nvPr/>
            </p:nvSpPr>
            <p:spPr>
              <a:xfrm>
                <a:off x="4190373" y="1959856"/>
                <a:ext cx="42370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FFC000"/>
                              </a:solidFill>
                              <a:latin typeface="Cambria Math" panose="02040503050406030204" pitchFamily="18" charset="0"/>
                            </a:rPr>
                          </m:ctrlPr>
                        </m:sSubPr>
                        <m:e>
                          <m:r>
                            <a:rPr lang="en-GB" b="0" i="1" smtClean="0">
                              <a:solidFill>
                                <a:srgbClr val="FFC000"/>
                              </a:solidFill>
                              <a:latin typeface="Cambria Math" panose="02040503050406030204" pitchFamily="18" charset="0"/>
                            </a:rPr>
                            <m:t>𝑣</m:t>
                          </m:r>
                        </m:e>
                        <m:sub>
                          <m:r>
                            <a:rPr lang="en-GB" b="0" i="1" smtClean="0">
                              <a:solidFill>
                                <a:srgbClr val="FFC000"/>
                              </a:solidFill>
                              <a:latin typeface="Cambria Math" panose="02040503050406030204" pitchFamily="18" charset="0"/>
                            </a:rPr>
                            <m:t>𝑐𝑚</m:t>
                          </m:r>
                        </m:sub>
                      </m:sSub>
                    </m:oMath>
                  </m:oMathPara>
                </a14:m>
                <a:endParaRPr lang="en-US" dirty="0">
                  <a:solidFill>
                    <a:srgbClr val="FFC000"/>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4190373" y="1959856"/>
                <a:ext cx="423706" cy="276999"/>
              </a:xfrm>
              <a:prstGeom prst="rect">
                <a:avLst/>
              </a:prstGeom>
              <a:blipFill rotWithShape="1">
                <a:blip r:embed="rId2"/>
                <a:stretch>
                  <a:fillRect l="-2" t="-89" r="-8652" b="139"/>
                </a:stretch>
              </a:blipFill>
            </p:spPr>
            <p:txBody>
              <a:bodyPr/>
              <a:lstStyle/>
              <a:p>
                <a:r>
                  <a:rPr lang="zh-CN" altLang="en-US">
                    <a:noFill/>
                  </a:rPr>
                  <a:t> </a:t>
                </a:r>
              </a:p>
            </p:txBody>
          </p:sp>
        </mc:Fallback>
      </mc:AlternateContent>
      <p:sp>
        <p:nvSpPr>
          <p:cNvPr id="7" name="Right Arrow 6"/>
          <p:cNvSpPr/>
          <p:nvPr/>
        </p:nvSpPr>
        <p:spPr>
          <a:xfrm>
            <a:off x="5652119" y="1858611"/>
            <a:ext cx="3345989" cy="12011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p:cNvSpPr txBox="1"/>
              <p:nvPr/>
            </p:nvSpPr>
            <p:spPr>
              <a:xfrm>
                <a:off x="5652120" y="2157185"/>
                <a:ext cx="3345989" cy="646331"/>
              </a:xfrm>
              <a:prstGeom prst="rect">
                <a:avLst/>
              </a:prstGeom>
              <a:noFill/>
            </p:spPr>
            <p:txBody>
              <a:bodyPr wrap="square" rtlCol="0">
                <a:spAutoFit/>
              </a:bodyPr>
              <a:lstStyle/>
              <a:p>
                <a:r>
                  <a:rPr lang="en-GB" dirty="0"/>
                  <a:t>Translational motion at constant velocity </a:t>
                </a:r>
                <a14:m>
                  <m:oMath xmlns:m="http://schemas.openxmlformats.org/officeDocument/2006/math">
                    <m:acc>
                      <m:accPr>
                        <m:chr m:val="⃗"/>
                        <m:ctrlPr>
                          <a:rPr lang="en-GB" i="1" smtClean="0">
                            <a:latin typeface="Cambria Math" panose="02040503050406030204" pitchFamily="18" charset="0"/>
                          </a:rPr>
                        </m:ctrlPr>
                      </m:accPr>
                      <m:e>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𝑐𝑚</m:t>
                            </m:r>
                          </m:sub>
                        </m:sSub>
                      </m:e>
                    </m:acc>
                  </m:oMath>
                </a14:m>
                <a:r>
                  <a:rPr lang="en-GB" dirty="0"/>
                  <a:t> </a:t>
                </a:r>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5652120" y="2157185"/>
                <a:ext cx="3345989" cy="646331"/>
              </a:xfrm>
              <a:prstGeom prst="rect">
                <a:avLst/>
              </a:prstGeom>
              <a:blipFill rotWithShape="1">
                <a:blip r:embed="rId3"/>
                <a:stretch>
                  <a:fillRect l="-19" t="-14" r="5" b="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554340" y="3888598"/>
                <a:ext cx="8226677" cy="646331"/>
              </a:xfrm>
              <a:prstGeom prst="rect">
                <a:avLst/>
              </a:prstGeom>
              <a:noFill/>
            </p:spPr>
            <p:txBody>
              <a:bodyPr wrap="square" rtlCol="0">
                <a:spAutoFit/>
              </a:bodyPr>
              <a:lstStyle/>
              <a:p>
                <a:r>
                  <a:rPr lang="en-GB" dirty="0"/>
                  <a:t>A wheel rolls without slipping. It has a translational and rotational motion. The contact point with the ground is instantaneously at rest, i.e. </a:t>
                </a:r>
                <a14:m>
                  <m:oMath xmlns:m="http://schemas.openxmlformats.org/officeDocument/2006/math">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0</m:t>
                    </m:r>
                  </m:oMath>
                </a14:m>
                <a:r>
                  <a:rPr lang="en-GB" dirty="0"/>
                  <a:t> (the wheel don’t slip).</a:t>
                </a:r>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554340" y="3888598"/>
                <a:ext cx="8226677" cy="646331"/>
              </a:xfrm>
              <a:prstGeom prst="rect">
                <a:avLst/>
              </a:prstGeom>
              <a:blipFill rotWithShape="1">
                <a:blip r:embed="rId4"/>
                <a:stretch>
                  <a:fillRect l="-8" t="-76" r="3" b="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441987" y="4455800"/>
                <a:ext cx="8722946" cy="2585323"/>
              </a:xfrm>
              <a:prstGeom prst="rect">
                <a:avLst/>
              </a:prstGeom>
              <a:noFill/>
            </p:spPr>
            <p:txBody>
              <a:bodyPr wrap="square" rtlCol="0">
                <a:spAutoFit/>
              </a:bodyPr>
              <a:lstStyle/>
              <a:p>
                <a:r>
                  <a:rPr lang="en-GB" dirty="0"/>
                  <a:t>Please to describe (</a:t>
                </a:r>
                <a:r>
                  <a:rPr lang="en-GB" b="1" dirty="0"/>
                  <a:t>5 minutes</a:t>
                </a:r>
                <a:r>
                  <a:rPr lang="en-GB" dirty="0"/>
                  <a:t>):</a:t>
                </a:r>
                <a:endParaRPr lang="en-GB" dirty="0"/>
              </a:p>
              <a:p>
                <a:pPr marL="285750" indent="-285750">
                  <a:buFont typeface="Arial" panose="020B0604020202020204" pitchFamily="34" charset="0"/>
                  <a:buChar char="•"/>
                </a:pPr>
                <a:r>
                  <a:rPr lang="en-GB" dirty="0"/>
                  <a:t>The velocity vector of the point at the top point of the wheel in respect with the velocity of the </a:t>
                </a:r>
                <a:r>
                  <a:rPr lang="en-GB" dirty="0" err="1"/>
                  <a:t>center</a:t>
                </a:r>
                <a:r>
                  <a:rPr lang="en-GB" dirty="0"/>
                  <a:t> of mass </a:t>
                </a:r>
                <a14:m>
                  <m:oMath xmlns:m="http://schemas.openxmlformats.org/officeDocument/2006/math">
                    <m:acc>
                      <m:accPr>
                        <m:chr m:val="⃗"/>
                        <m:ctrlPr>
                          <a:rPr lang="en-GB" i="1" smtClean="0">
                            <a:latin typeface="Cambria Math" panose="02040503050406030204" pitchFamily="18" charset="0"/>
                          </a:rPr>
                        </m:ctrlPr>
                      </m:accPr>
                      <m:e>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𝑐𝑚</m:t>
                            </m:r>
                          </m:sub>
                        </m:sSub>
                      </m:e>
                    </m:acc>
                  </m:oMath>
                </a14:m>
                <a:endParaRPr lang="en-GB" dirty="0"/>
              </a:p>
              <a:p>
                <a:pPr marL="285750" indent="-285750">
                  <a:buFont typeface="Arial" panose="020B0604020202020204" pitchFamily="34" charset="0"/>
                  <a:buChar char="•"/>
                </a:pPr>
                <a:r>
                  <a:rPr lang="en-GB" dirty="0"/>
                  <a:t>The velocity of the </a:t>
                </a:r>
                <a:r>
                  <a:rPr lang="en-GB" dirty="0" err="1"/>
                  <a:t>center</a:t>
                </a:r>
                <a:r>
                  <a:rPr lang="en-GB" dirty="0"/>
                  <a:t> of mass of the wheel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𝑐𝑚</m:t>
                        </m:r>
                      </m:sub>
                    </m:sSub>
                  </m:oMath>
                </a14:m>
                <a:r>
                  <a:rPr lang="en-GB" dirty="0"/>
                  <a:t> in respect with its radius </a:t>
                </a:r>
                <a14:m>
                  <m:oMath xmlns:m="http://schemas.openxmlformats.org/officeDocument/2006/math">
                    <m:r>
                      <a:rPr lang="en-GB" b="0" i="1" smtClean="0">
                        <a:latin typeface="Cambria Math" panose="02040503050406030204" pitchFamily="18" charset="0"/>
                      </a:rPr>
                      <m:t>𝑅</m:t>
                    </m:r>
                  </m:oMath>
                </a14:m>
                <a:r>
                  <a:rPr lang="en-US" dirty="0"/>
                  <a:t> and angular velocity </a:t>
                </a:r>
                <a14:m>
                  <m:oMath xmlns:m="http://schemas.openxmlformats.org/officeDocument/2006/math">
                    <m:r>
                      <a:rPr lang="en-US" i="1" smtClean="0">
                        <a:latin typeface="Cambria Math" panose="02040503050406030204" pitchFamily="18" charset="0"/>
                        <a:ea typeface="Cambria Math" panose="02040503050406030204" pitchFamily="18" charset="0"/>
                      </a:rPr>
                      <m:t>𝜔</m:t>
                    </m:r>
                  </m:oMath>
                </a14:m>
                <a:endParaRPr lang="en-US" dirty="0"/>
              </a:p>
              <a:p>
                <a:pPr marL="285750" indent="-285750">
                  <a:buFont typeface="Arial" panose="020B0604020202020204" pitchFamily="34" charset="0"/>
                  <a:buChar char="•"/>
                </a:pPr>
                <a:r>
                  <a:rPr lang="en-GB" dirty="0"/>
                  <a:t>Its total kinetic energy (translational + rotational) in respect to its mass </a:t>
                </a:r>
                <a14:m>
                  <m:oMath xmlns:m="http://schemas.openxmlformats.org/officeDocument/2006/math">
                    <m:r>
                      <a:rPr lang="en-GB" b="0" i="1" smtClean="0">
                        <a:latin typeface="Cambria Math" panose="02040503050406030204" pitchFamily="18" charset="0"/>
                      </a:rPr>
                      <m:t>𝑀</m:t>
                    </m:r>
                  </m:oMath>
                </a14:m>
                <a:r>
                  <a:rPr lang="en-US" dirty="0"/>
                  <a:t>, moment of inertia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𝑐𝑚</m:t>
                        </m:r>
                      </m:sub>
                    </m:sSub>
                    <m:r>
                      <a:rPr lang="en-GB" b="0" i="1" smtClean="0">
                        <a:latin typeface="Cambria Math" panose="02040503050406030204" pitchFamily="18" charset="0"/>
                      </a:rPr>
                      <m:t> </m:t>
                    </m:r>
                  </m:oMath>
                </a14:m>
                <a:r>
                  <a:rPr lang="en-US" dirty="0"/>
                  <a:t>(rotation around axis of passing through center of mass) and angular velocity </a:t>
                </a:r>
                <a14:m>
                  <m:oMath xmlns:m="http://schemas.openxmlformats.org/officeDocument/2006/math">
                    <m:r>
                      <a:rPr lang="en-US" i="1" smtClean="0">
                        <a:latin typeface="Cambria Math" panose="02040503050406030204" pitchFamily="18" charset="0"/>
                        <a:ea typeface="Cambria Math" panose="02040503050406030204" pitchFamily="18" charset="0"/>
                      </a:rPr>
                      <m:t>𝜔</m:t>
                    </m:r>
                  </m:oMath>
                </a14:m>
                <a:r>
                  <a:rPr lang="en-US" dirty="0"/>
                  <a:t>. </a:t>
                </a:r>
                <a:endParaRPr lang="en-US" dirty="0"/>
              </a:p>
              <a:p>
                <a:pPr marL="285750" indent="-285750">
                  <a:buFont typeface="Arial" panose="020B0604020202020204" pitchFamily="34" charset="0"/>
                  <a:buChar char="•"/>
                </a:pPr>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441987" y="4455800"/>
                <a:ext cx="8722946" cy="2585323"/>
              </a:xfrm>
              <a:prstGeom prst="rect">
                <a:avLst/>
              </a:prstGeom>
              <a:blipFill rotWithShape="1">
                <a:blip r:embed="rId5"/>
                <a:stretch>
                  <a:fillRect r="7" b="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5842619" y="847422"/>
                <a:ext cx="242053"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m:t>
                      </m:r>
                    </m:oMath>
                  </m:oMathPara>
                </a14:m>
                <a:endParaRPr lang="en-US" sz="2800" dirty="0"/>
              </a:p>
            </p:txBody>
          </p:sp>
        </mc:Choice>
        <mc:Fallback>
          <p:sp>
            <p:nvSpPr>
              <p:cNvPr id="15" name="TextBox 14"/>
              <p:cNvSpPr txBox="1">
                <a:spLocks noRot="1" noChangeAspect="1" noMove="1" noResize="1" noEditPoints="1" noAdjustHandles="1" noChangeArrowheads="1" noChangeShapeType="1" noTextEdit="1"/>
              </p:cNvSpPr>
              <p:nvPr/>
            </p:nvSpPr>
            <p:spPr>
              <a:xfrm>
                <a:off x="5842619" y="847422"/>
                <a:ext cx="242053" cy="430887"/>
              </a:xfrm>
              <a:prstGeom prst="rect">
                <a:avLst/>
              </a:prstGeom>
              <a:blipFill rotWithShape="1">
                <a:blip r:embed="rId6"/>
                <a:stretch>
                  <a:fillRect l="-256" t="-77" r="-21732" b="13"/>
                </a:stretch>
              </a:blipFill>
            </p:spPr>
            <p:txBody>
              <a:bodyPr/>
              <a:lstStyle/>
              <a:p>
                <a:r>
                  <a:rPr lang="zh-CN" altLang="en-US">
                    <a:noFill/>
                  </a:rPr>
                  <a:t> </a:t>
                </a:r>
              </a:p>
            </p:txBody>
          </p:sp>
        </mc:Fallback>
      </mc:AlternateContent>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Oval 4"/>
          <p:cNvSpPr/>
          <p:nvPr/>
        </p:nvSpPr>
        <p:spPr>
          <a:xfrm>
            <a:off x="1691680" y="1897207"/>
            <a:ext cx="1224136" cy="127682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2303748" y="2537312"/>
            <a:ext cx="8174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303748" y="1877171"/>
            <a:ext cx="8174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303748" y="3173315"/>
            <a:ext cx="817435" cy="7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64623" y="3284955"/>
            <a:ext cx="2037737" cy="369332"/>
          </a:xfrm>
          <a:prstGeom prst="rect">
            <a:avLst/>
          </a:prstGeom>
          <a:noFill/>
        </p:spPr>
        <p:txBody>
          <a:bodyPr wrap="none" rtlCol="0">
            <a:spAutoFit/>
          </a:bodyPr>
          <a:lstStyle/>
          <a:p>
            <a:r>
              <a:rPr lang="en-GB" dirty="0"/>
              <a:t>translational motion</a:t>
            </a:r>
            <a:endParaRPr lang="en-US" dirty="0"/>
          </a:p>
        </p:txBody>
      </p:sp>
      <mc:AlternateContent xmlns:mc="http://schemas.openxmlformats.org/markup-compatibility/2006">
        <mc:Choice xmlns:a14="http://schemas.microsoft.com/office/drawing/2010/main" Requires="a14">
          <p:sp>
            <p:nvSpPr>
              <p:cNvPr id="10" name="TextBox 9"/>
              <p:cNvSpPr txBox="1"/>
              <p:nvPr/>
            </p:nvSpPr>
            <p:spPr>
              <a:xfrm>
                <a:off x="3248194" y="2321467"/>
                <a:ext cx="42370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𝑐𝑚</m:t>
                              </m:r>
                            </m:sub>
                          </m:sSub>
                        </m:e>
                      </m:acc>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3248194" y="2321467"/>
                <a:ext cx="423706" cy="276999"/>
              </a:xfrm>
              <a:prstGeom prst="rect">
                <a:avLst/>
              </a:prstGeom>
              <a:blipFill rotWithShape="1">
                <a:blip r:embed="rId1"/>
                <a:stretch>
                  <a:fillRect l="-40" t="-196" r="-8614" b="-442"/>
                </a:stretch>
              </a:blipFill>
            </p:spPr>
            <p:txBody>
              <a:bodyPr/>
              <a:lstStyle/>
              <a:p>
                <a:r>
                  <a:rPr lang="zh-CN" altLang="en-US">
                    <a:noFill/>
                  </a:rPr>
                  <a:t> </a:t>
                </a:r>
              </a:p>
            </p:txBody>
          </p:sp>
        </mc:Fallback>
      </mc:AlternateContent>
      <p:sp>
        <p:nvSpPr>
          <p:cNvPr id="11" name="Oval 10"/>
          <p:cNvSpPr/>
          <p:nvPr/>
        </p:nvSpPr>
        <p:spPr>
          <a:xfrm>
            <a:off x="5364088" y="1897207"/>
            <a:ext cx="1224136" cy="127682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11" idx="6"/>
          </p:cNvCxnSpPr>
          <p:nvPr/>
        </p:nvCxnSpPr>
        <p:spPr>
          <a:xfrm>
            <a:off x="6588224" y="2535618"/>
            <a:ext cx="0" cy="7493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976156" y="1877171"/>
            <a:ext cx="8174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158721" y="3173315"/>
            <a:ext cx="8174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4159134" y="2388267"/>
                <a:ext cx="23083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4159134" y="2388267"/>
                <a:ext cx="230832" cy="276999"/>
              </a:xfrm>
              <a:prstGeom prst="rect">
                <a:avLst/>
              </a:prstGeom>
              <a:blipFill rotWithShape="1">
                <a:blip r:embed="rId2"/>
                <a:stretch>
                  <a:fillRect l="-225" t="-12" r="-14213" b="6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3203848" y="2957291"/>
                <a:ext cx="42370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𝑐𝑚</m:t>
                              </m:r>
                            </m:sub>
                          </m:sSub>
                        </m:e>
                      </m:acc>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3203848" y="2957291"/>
                <a:ext cx="423706" cy="276999"/>
              </a:xfrm>
              <a:prstGeom prst="rect">
                <a:avLst/>
              </a:prstGeom>
              <a:blipFill rotWithShape="1">
                <a:blip r:embed="rId1"/>
                <a:stretch>
                  <a:fillRect l="-64" t="-35" r="-8590" b="-60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4860032" y="3184348"/>
                <a:ext cx="59683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𝑐𝑚</m:t>
                              </m:r>
                            </m:sub>
                          </m:sSub>
                        </m:e>
                      </m:acc>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4860032" y="3184348"/>
                <a:ext cx="596830" cy="276999"/>
              </a:xfrm>
              <a:prstGeom prst="rect">
                <a:avLst/>
              </a:prstGeom>
              <a:blipFill rotWithShape="1">
                <a:blip r:embed="rId3"/>
                <a:stretch>
                  <a:fillRect l="-63" t="-165" r="-10163" b="-4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6797953" y="1680849"/>
                <a:ext cx="42370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𝑐𝑚</m:t>
                              </m:r>
                            </m:sub>
                          </m:sSub>
                        </m:e>
                      </m:acc>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6797953" y="1680849"/>
                <a:ext cx="423706" cy="276999"/>
              </a:xfrm>
              <a:prstGeom prst="rect">
                <a:avLst/>
              </a:prstGeom>
              <a:blipFill rotWithShape="1">
                <a:blip r:embed="rId1"/>
                <a:stretch>
                  <a:fillRect l="-66" t="-1" r="-8589" b="-636"/>
                </a:stretch>
              </a:blipFill>
            </p:spPr>
            <p:txBody>
              <a:bodyPr/>
              <a:lstStyle/>
              <a:p>
                <a:r>
                  <a:rPr lang="zh-CN" altLang="en-US">
                    <a:noFill/>
                  </a:rPr>
                  <a:t> </a:t>
                </a:r>
              </a:p>
            </p:txBody>
          </p:sp>
        </mc:Fallback>
      </mc:AlternateContent>
      <p:cxnSp>
        <p:nvCxnSpPr>
          <p:cNvPr id="19" name="Straight Arrow Connector 18"/>
          <p:cNvCxnSpPr/>
          <p:nvPr/>
        </p:nvCxnSpPr>
        <p:spPr>
          <a:xfrm flipV="1">
            <a:off x="5364088" y="1819348"/>
            <a:ext cx="0" cy="705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p:cNvSpPr txBox="1"/>
              <p:nvPr/>
            </p:nvSpPr>
            <p:spPr>
              <a:xfrm>
                <a:off x="3203848" y="1744188"/>
                <a:ext cx="42370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𝑐𝑚</m:t>
                              </m:r>
                            </m:sub>
                          </m:sSub>
                        </m:e>
                      </m:acc>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3203848" y="1744188"/>
                <a:ext cx="423706" cy="276999"/>
              </a:xfrm>
              <a:prstGeom prst="rect">
                <a:avLst/>
              </a:prstGeom>
              <a:blipFill rotWithShape="1">
                <a:blip r:embed="rId1"/>
                <a:stretch>
                  <a:fillRect l="-64" t="-173" r="-8590" b="-465"/>
                </a:stretch>
              </a:blipFill>
            </p:spPr>
            <p:txBody>
              <a:bodyPr/>
              <a:lstStyle/>
              <a:p>
                <a:r>
                  <a:rPr lang="zh-CN" altLang="en-US">
                    <a:noFill/>
                  </a:rPr>
                  <a:t> </a:t>
                </a:r>
              </a:p>
            </p:txBody>
          </p:sp>
        </mc:Fallback>
      </mc:AlternateContent>
      <p:sp>
        <p:nvSpPr>
          <p:cNvPr id="21" name="Title 1"/>
          <p:cNvSpPr>
            <a:spLocks noGrp="1"/>
          </p:cNvSpPr>
          <p:nvPr>
            <p:ph type="title"/>
          </p:nvPr>
        </p:nvSpPr>
        <p:spPr>
          <a:xfrm>
            <a:off x="935333" y="-31806"/>
            <a:ext cx="8229600" cy="1143000"/>
          </a:xfrm>
        </p:spPr>
        <p:txBody>
          <a:bodyPr/>
          <a:lstStyle/>
          <a:p>
            <a:r>
              <a:rPr lang="en-GB" sz="3600" dirty="0"/>
              <a:t>Ex: Rolling without slipping </a:t>
            </a:r>
            <a:endParaRPr lang="en-US" sz="3600" dirty="0"/>
          </a:p>
        </p:txBody>
      </p:sp>
      <p:sp>
        <p:nvSpPr>
          <p:cNvPr id="3" name="Oval 2"/>
          <p:cNvSpPr/>
          <p:nvPr/>
        </p:nvSpPr>
        <p:spPr>
          <a:xfrm>
            <a:off x="2225080" y="1804509"/>
            <a:ext cx="180020" cy="20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904148" y="1820337"/>
            <a:ext cx="180020" cy="20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4274550" y="1316281"/>
            <a:ext cx="1292888" cy="4279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2483491" y="1316281"/>
            <a:ext cx="1675643" cy="3645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158447" y="3491716"/>
            <a:ext cx="1781257" cy="369332"/>
          </a:xfrm>
          <a:prstGeom prst="rect">
            <a:avLst/>
          </a:prstGeom>
          <a:noFill/>
        </p:spPr>
        <p:txBody>
          <a:bodyPr wrap="none" rtlCol="0">
            <a:spAutoFit/>
          </a:bodyPr>
          <a:lstStyle/>
          <a:p>
            <a:r>
              <a:rPr lang="en-GB" dirty="0"/>
              <a:t>rotational motion</a:t>
            </a:r>
            <a:endParaRPr lang="en-US" dirty="0"/>
          </a:p>
        </p:txBody>
      </p:sp>
      <p:sp>
        <p:nvSpPr>
          <p:cNvPr id="28" name="TextBox 27"/>
          <p:cNvSpPr txBox="1"/>
          <p:nvPr/>
        </p:nvSpPr>
        <p:spPr>
          <a:xfrm>
            <a:off x="3415701" y="908720"/>
            <a:ext cx="1797223" cy="369332"/>
          </a:xfrm>
          <a:prstGeom prst="rect">
            <a:avLst/>
          </a:prstGeom>
          <a:noFill/>
        </p:spPr>
        <p:txBody>
          <a:bodyPr wrap="none" rtlCol="0">
            <a:spAutoFit/>
          </a:bodyPr>
          <a:lstStyle/>
          <a:p>
            <a:r>
              <a:rPr lang="en-GB" dirty="0"/>
              <a:t>Top of the wheel</a:t>
            </a:r>
            <a:endParaRPr lang="en-US" dirty="0"/>
          </a:p>
        </p:txBody>
      </p:sp>
      <mc:AlternateContent xmlns:mc="http://schemas.openxmlformats.org/markup-compatibility/2006">
        <mc:Choice xmlns:a14="http://schemas.microsoft.com/office/drawing/2010/main" Requires="a14">
          <p:sp>
            <p:nvSpPr>
              <p:cNvPr id="29" name="TextBox 28"/>
              <p:cNvSpPr txBox="1"/>
              <p:nvPr/>
            </p:nvSpPr>
            <p:spPr>
              <a:xfrm>
                <a:off x="3354251" y="4524146"/>
                <a:ext cx="1971886"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GB" sz="3600" b="0" i="1" smtClean="0">
                              <a:latin typeface="Cambria Math" panose="02040503050406030204" pitchFamily="18" charset="0"/>
                            </a:rPr>
                            <m:t>𝑣</m:t>
                          </m:r>
                        </m:e>
                      </m:acc>
                      <m:r>
                        <a:rPr lang="en-GB" sz="3600" b="0" i="1" smtClean="0">
                          <a:latin typeface="Cambria Math" panose="02040503050406030204" pitchFamily="18" charset="0"/>
                        </a:rPr>
                        <m:t>=</m:t>
                      </m:r>
                      <m:r>
                        <a:rPr lang="en-GB" sz="3600" b="0" i="1" smtClean="0">
                          <a:latin typeface="Cambria Math" panose="02040503050406030204" pitchFamily="18" charset="0"/>
                        </a:rPr>
                        <m:t>2</m:t>
                      </m:r>
                      <m:acc>
                        <m:accPr>
                          <m:chr m:val="⃗"/>
                          <m:ctrlPr>
                            <a:rPr lang="en-GB" sz="3600" b="0" i="1" smtClean="0">
                              <a:latin typeface="Cambria Math" panose="02040503050406030204" pitchFamily="18" charset="0"/>
                            </a:rPr>
                          </m:ctrlPr>
                        </m:accPr>
                        <m:e>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𝑣</m:t>
                              </m:r>
                            </m:e>
                            <m:sub>
                              <m:r>
                                <a:rPr lang="en-GB" sz="3600" b="0" i="1" smtClean="0">
                                  <a:latin typeface="Cambria Math" panose="02040503050406030204" pitchFamily="18" charset="0"/>
                                </a:rPr>
                                <m:t>𝑐𝑚</m:t>
                              </m:r>
                            </m:sub>
                          </m:sSub>
                        </m:e>
                      </m:acc>
                    </m:oMath>
                  </m:oMathPara>
                </a14:m>
                <a:endParaRPr lang="en-US" sz="3600" dirty="0"/>
              </a:p>
            </p:txBody>
          </p:sp>
        </mc:Choice>
        <mc:Fallback>
          <p:sp>
            <p:nvSpPr>
              <p:cNvPr id="29" name="TextBox 28"/>
              <p:cNvSpPr txBox="1">
                <a:spLocks noRot="1" noChangeAspect="1" noMove="1" noResize="1" noEditPoints="1" noAdjustHandles="1" noChangeArrowheads="1" noChangeShapeType="1" noTextEdit="1"/>
              </p:cNvSpPr>
              <p:nvPr/>
            </p:nvSpPr>
            <p:spPr>
              <a:xfrm>
                <a:off x="3354251" y="4524146"/>
                <a:ext cx="1971886" cy="553998"/>
              </a:xfrm>
              <a:prstGeom prst="rect">
                <a:avLst/>
              </a:prstGeom>
              <a:blipFill rotWithShape="1">
                <a:blip r:embed="rId4"/>
                <a:stretch>
                  <a:fillRect l="-9" t="-73" r="-3104" b="-450"/>
                </a:stretch>
              </a:blipFill>
            </p:spPr>
            <p:txBody>
              <a:bodyPr/>
              <a:lstStyle/>
              <a:p>
                <a:r>
                  <a:rPr lang="zh-CN" altLang="en-US">
                    <a:noFill/>
                  </a:rPr>
                  <a:t> </a:t>
                </a:r>
              </a:p>
            </p:txBody>
          </p:sp>
        </mc:Fallback>
      </mc:AlternateContent>
      <p:sp>
        <p:nvSpPr>
          <p:cNvPr id="30" name="TextBox 29"/>
          <p:cNvSpPr txBox="1"/>
          <p:nvPr/>
        </p:nvSpPr>
        <p:spPr>
          <a:xfrm>
            <a:off x="935333" y="4005064"/>
            <a:ext cx="8148384" cy="369332"/>
          </a:xfrm>
          <a:prstGeom prst="rect">
            <a:avLst/>
          </a:prstGeom>
          <a:noFill/>
        </p:spPr>
        <p:txBody>
          <a:bodyPr wrap="none" rtlCol="0">
            <a:spAutoFit/>
          </a:bodyPr>
          <a:lstStyle/>
          <a:p>
            <a:r>
              <a:rPr lang="en-GB" dirty="0"/>
              <a:t>Because the translational and rotational motion the velocity at the top of the wheel is:</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21" name="Title 1"/>
          <p:cNvSpPr>
            <a:spLocks noGrp="1"/>
          </p:cNvSpPr>
          <p:nvPr>
            <p:ph type="title"/>
          </p:nvPr>
        </p:nvSpPr>
        <p:spPr>
          <a:xfrm>
            <a:off x="935333" y="-31806"/>
            <a:ext cx="8229600" cy="1143000"/>
          </a:xfrm>
        </p:spPr>
        <p:txBody>
          <a:bodyPr/>
          <a:lstStyle/>
          <a:p>
            <a:r>
              <a:rPr lang="en-GB" sz="3600" dirty="0"/>
              <a:t>Ex: Rolling without slipping </a:t>
            </a:r>
            <a:endParaRPr lang="en-US" sz="3600" dirty="0"/>
          </a:p>
        </p:txBody>
      </p:sp>
      <p:sp>
        <p:nvSpPr>
          <p:cNvPr id="32" name="Rounded Rectangle 31"/>
          <p:cNvSpPr/>
          <p:nvPr/>
        </p:nvSpPr>
        <p:spPr>
          <a:xfrm>
            <a:off x="914356" y="3523332"/>
            <a:ext cx="711582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83568" y="1230368"/>
            <a:ext cx="2527643" cy="23178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220821" y="1230368"/>
            <a:ext cx="2527643" cy="23178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732388" y="3476166"/>
            <a:ext cx="216024" cy="1467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7427361" y="3474786"/>
            <a:ext cx="216024" cy="1467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419872" y="1196752"/>
            <a:ext cx="2527643" cy="23178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572000" y="1124744"/>
            <a:ext cx="216024" cy="1467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1" name="TextBox 40"/>
              <p:cNvSpPr txBox="1"/>
              <p:nvPr/>
            </p:nvSpPr>
            <p:spPr>
              <a:xfrm>
                <a:off x="322729" y="4338733"/>
                <a:ext cx="8821271" cy="646331"/>
              </a:xfrm>
              <a:prstGeom prst="rect">
                <a:avLst/>
              </a:prstGeom>
              <a:noFill/>
            </p:spPr>
            <p:txBody>
              <a:bodyPr wrap="square" rtlCol="0">
                <a:spAutoFit/>
              </a:bodyPr>
              <a:lstStyle/>
              <a:p>
                <a:r>
                  <a:rPr lang="en-GB" dirty="0"/>
                  <a:t>One point of the perimeter have done one cycle (of period </a:t>
                </a:r>
                <a14:m>
                  <m:oMath xmlns:m="http://schemas.openxmlformats.org/officeDocument/2006/math">
                    <m:r>
                      <a:rPr lang="en-GB" b="0" i="1" smtClean="0">
                        <a:latin typeface="Cambria Math" panose="02040503050406030204" pitchFamily="18" charset="0"/>
                      </a:rPr>
                      <m:t>𝑇</m:t>
                    </m:r>
                  </m:oMath>
                </a14:m>
                <a:r>
                  <a:rPr lang="en-GB" dirty="0"/>
                  <a:t>) when the wheel has travel the distance </a:t>
                </a:r>
                <a14:m>
                  <m:oMath xmlns:m="http://schemas.openxmlformats.org/officeDocument/2006/math">
                    <m:r>
                      <a:rPr lang="en-GB" b="0" i="1" smtClean="0">
                        <a:latin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r>
                      <a:rPr lang="en-GB" b="0" i="1" smtClean="0">
                        <a:latin typeface="Cambria Math" panose="02040503050406030204" pitchFamily="18" charset="0"/>
                        <a:ea typeface="Cambria Math" panose="02040503050406030204" pitchFamily="18" charset="0"/>
                      </a:rPr>
                      <m:t>𝑅</m:t>
                    </m:r>
                  </m:oMath>
                </a14:m>
                <a:r>
                  <a:rPr lang="en-GB" dirty="0"/>
                  <a:t>. The velocity of the </a:t>
                </a:r>
                <a:r>
                  <a:rPr lang="en-GB" dirty="0" err="1"/>
                  <a:t>center</a:t>
                </a:r>
                <a:r>
                  <a:rPr lang="en-GB" dirty="0"/>
                  <a:t> of mass is such as:</a:t>
                </a:r>
                <a:endParaRPr lang="en-US" dirty="0"/>
              </a:p>
            </p:txBody>
          </p:sp>
        </mc:Choice>
        <mc:Fallback>
          <p:sp>
            <p:nvSpPr>
              <p:cNvPr id="41" name="TextBox 40"/>
              <p:cNvSpPr txBox="1">
                <a:spLocks noRot="1" noChangeAspect="1" noMove="1" noResize="1" noEditPoints="1" noAdjustHandles="1" noChangeArrowheads="1" noChangeShapeType="1" noTextEdit="1"/>
              </p:cNvSpPr>
              <p:nvPr/>
            </p:nvSpPr>
            <p:spPr>
              <a:xfrm>
                <a:off x="322729" y="4338733"/>
                <a:ext cx="8821271" cy="646331"/>
              </a:xfrm>
              <a:prstGeom prst="rect">
                <a:avLst/>
              </a:prstGeom>
              <a:blipFill rotWithShape="1">
                <a:blip r:embed="rId1"/>
                <a:stretch>
                  <a:fillRect l="-2" t="-64" b="49"/>
                </a:stretch>
              </a:blipFill>
            </p:spPr>
            <p:txBody>
              <a:bodyPr/>
              <a:lstStyle/>
              <a:p>
                <a:r>
                  <a:rPr lang="zh-CN" altLang="en-US">
                    <a:noFill/>
                  </a:rPr>
                  <a:t> </a:t>
                </a:r>
              </a:p>
            </p:txBody>
          </p:sp>
        </mc:Fallback>
      </mc:AlternateContent>
      <p:cxnSp>
        <p:nvCxnSpPr>
          <p:cNvPr id="43" name="Straight Connector 42"/>
          <p:cNvCxnSpPr/>
          <p:nvPr/>
        </p:nvCxnSpPr>
        <p:spPr>
          <a:xfrm>
            <a:off x="1840400" y="2389271"/>
            <a:ext cx="59589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4" name="TextBox 43"/>
              <p:cNvSpPr txBox="1"/>
              <p:nvPr/>
            </p:nvSpPr>
            <p:spPr>
              <a:xfrm>
                <a:off x="4272968" y="1974692"/>
                <a:ext cx="741485"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2</m:t>
                      </m:r>
                      <m:r>
                        <a:rPr lang="en-GB" sz="2800" b="0" i="1" smtClean="0">
                          <a:latin typeface="Cambria Math" panose="02040503050406030204" pitchFamily="18" charset="0"/>
                          <a:ea typeface="Cambria Math" panose="02040503050406030204" pitchFamily="18" charset="0"/>
                        </a:rPr>
                        <m:t>𝜋</m:t>
                      </m:r>
                      <m:r>
                        <a:rPr lang="en-GB" sz="2800" b="0" i="1" smtClean="0">
                          <a:latin typeface="Cambria Math" panose="02040503050406030204" pitchFamily="18" charset="0"/>
                          <a:ea typeface="Cambria Math" panose="02040503050406030204" pitchFamily="18" charset="0"/>
                        </a:rPr>
                        <m:t>𝑅</m:t>
                      </m:r>
                    </m:oMath>
                  </m:oMathPara>
                </a14:m>
                <a:endParaRPr lang="en-US" sz="2800" dirty="0"/>
              </a:p>
            </p:txBody>
          </p:sp>
        </mc:Choice>
        <mc:Fallback>
          <p:sp>
            <p:nvSpPr>
              <p:cNvPr id="44" name="TextBox 43"/>
              <p:cNvSpPr txBox="1">
                <a:spLocks noRot="1" noChangeAspect="1" noMove="1" noResize="1" noEditPoints="1" noAdjustHandles="1" noChangeArrowheads="1" noChangeShapeType="1" noTextEdit="1"/>
              </p:cNvSpPr>
              <p:nvPr/>
            </p:nvSpPr>
            <p:spPr>
              <a:xfrm>
                <a:off x="4272968" y="1974692"/>
                <a:ext cx="741485" cy="430887"/>
              </a:xfrm>
              <a:prstGeom prst="rect">
                <a:avLst/>
              </a:prstGeom>
              <a:blipFill rotWithShape="1">
                <a:blip r:embed="rId2"/>
                <a:stretch>
                  <a:fillRect l="-7" t="-111" r="-6100" b="46"/>
                </a:stretch>
              </a:blipFill>
            </p:spPr>
            <p:txBody>
              <a:bodyPr/>
              <a:lstStyle/>
              <a:p>
                <a:r>
                  <a:rPr lang="zh-CN" altLang="en-US">
                    <a:noFill/>
                  </a:rPr>
                  <a:t> </a:t>
                </a:r>
              </a:p>
            </p:txBody>
          </p:sp>
        </mc:Fallback>
      </mc:AlternateContent>
      <p:cxnSp>
        <p:nvCxnSpPr>
          <p:cNvPr id="46" name="Straight Connector 45"/>
          <p:cNvCxnSpPr/>
          <p:nvPr/>
        </p:nvCxnSpPr>
        <p:spPr>
          <a:xfrm flipV="1">
            <a:off x="1840400" y="1412776"/>
            <a:ext cx="787384" cy="9428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7" name="TextBox 46"/>
              <p:cNvSpPr txBox="1"/>
              <p:nvPr/>
            </p:nvSpPr>
            <p:spPr>
              <a:xfrm>
                <a:off x="1947389" y="1671320"/>
                <a:ext cx="21191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m:t>
                      </m:r>
                    </m:oMath>
                  </m:oMathPara>
                </a14:m>
                <a:endParaRPr lang="en-US" dirty="0"/>
              </a:p>
            </p:txBody>
          </p:sp>
        </mc:Choice>
        <mc:Fallback>
          <p:sp>
            <p:nvSpPr>
              <p:cNvPr id="47" name="TextBox 46"/>
              <p:cNvSpPr txBox="1">
                <a:spLocks noRot="1" noChangeAspect="1" noMove="1" noResize="1" noEditPoints="1" noAdjustHandles="1" noChangeArrowheads="1" noChangeShapeType="1" noTextEdit="1"/>
              </p:cNvSpPr>
              <p:nvPr/>
            </p:nvSpPr>
            <p:spPr>
              <a:xfrm>
                <a:off x="1947389" y="1671320"/>
                <a:ext cx="211917" cy="276999"/>
              </a:xfrm>
              <a:prstGeom prst="rect">
                <a:avLst/>
              </a:prstGeom>
              <a:blipFill rotWithShape="1">
                <a:blip r:embed="rId3"/>
                <a:stretch>
                  <a:fillRect l="-226" r="-13939" b="50"/>
                </a:stretch>
              </a:blipFill>
            </p:spPr>
            <p:txBody>
              <a:bodyPr/>
              <a:lstStyle/>
              <a:p>
                <a:r>
                  <a:rPr lang="zh-CN" altLang="en-US">
                    <a:noFill/>
                  </a:rPr>
                  <a:t> </a:t>
                </a:r>
              </a:p>
            </p:txBody>
          </p:sp>
        </mc:Fallback>
      </mc:AlternateContent>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21" name="Title 1"/>
          <p:cNvSpPr>
            <a:spLocks noGrp="1"/>
          </p:cNvSpPr>
          <p:nvPr>
            <p:ph type="title"/>
          </p:nvPr>
        </p:nvSpPr>
        <p:spPr>
          <a:xfrm>
            <a:off x="935333" y="-31806"/>
            <a:ext cx="8229600" cy="1143000"/>
          </a:xfrm>
        </p:spPr>
        <p:txBody>
          <a:bodyPr/>
          <a:lstStyle/>
          <a:p>
            <a:r>
              <a:rPr lang="en-GB" sz="3600" dirty="0"/>
              <a:t>Ex: Rolling without slipping </a:t>
            </a:r>
            <a:endParaRPr lang="en-US" sz="3600" dirty="0"/>
          </a:p>
        </p:txBody>
      </p:sp>
      <p:sp>
        <p:nvSpPr>
          <p:cNvPr id="32" name="Rounded Rectangle 31"/>
          <p:cNvSpPr/>
          <p:nvPr/>
        </p:nvSpPr>
        <p:spPr>
          <a:xfrm>
            <a:off x="914356" y="3523332"/>
            <a:ext cx="711582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83568" y="1230368"/>
            <a:ext cx="2527643" cy="23178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220821" y="1230368"/>
            <a:ext cx="2527643" cy="23178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732388" y="3476166"/>
            <a:ext cx="216024" cy="1467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7427361" y="3474786"/>
            <a:ext cx="216024" cy="1467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419872" y="1196752"/>
            <a:ext cx="2527643" cy="23178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572000" y="1124744"/>
            <a:ext cx="216024" cy="1467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1" name="TextBox 40"/>
              <p:cNvSpPr txBox="1"/>
              <p:nvPr/>
            </p:nvSpPr>
            <p:spPr>
              <a:xfrm>
                <a:off x="322729" y="4338733"/>
                <a:ext cx="8821271" cy="646331"/>
              </a:xfrm>
              <a:prstGeom prst="rect">
                <a:avLst/>
              </a:prstGeom>
              <a:noFill/>
            </p:spPr>
            <p:txBody>
              <a:bodyPr wrap="square" rtlCol="0">
                <a:spAutoFit/>
              </a:bodyPr>
              <a:lstStyle/>
              <a:p>
                <a:r>
                  <a:rPr lang="en-GB" dirty="0"/>
                  <a:t>One point of the perimeter have done one cycle (of period </a:t>
                </a:r>
                <a14:m>
                  <m:oMath xmlns:m="http://schemas.openxmlformats.org/officeDocument/2006/math">
                    <m:r>
                      <a:rPr lang="en-GB" b="0" i="1" smtClean="0">
                        <a:latin typeface="Cambria Math" panose="02040503050406030204" pitchFamily="18" charset="0"/>
                      </a:rPr>
                      <m:t>𝑇</m:t>
                    </m:r>
                  </m:oMath>
                </a14:m>
                <a:r>
                  <a:rPr lang="en-GB" dirty="0"/>
                  <a:t>) when the wheel has travel the distance </a:t>
                </a:r>
                <a14:m>
                  <m:oMath xmlns:m="http://schemas.openxmlformats.org/officeDocument/2006/math">
                    <m:r>
                      <a:rPr lang="en-GB" b="0" i="1" smtClean="0">
                        <a:latin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r>
                      <a:rPr lang="en-GB" b="0" i="1" smtClean="0">
                        <a:latin typeface="Cambria Math" panose="02040503050406030204" pitchFamily="18" charset="0"/>
                        <a:ea typeface="Cambria Math" panose="02040503050406030204" pitchFamily="18" charset="0"/>
                      </a:rPr>
                      <m:t>𝑅</m:t>
                    </m:r>
                  </m:oMath>
                </a14:m>
                <a:r>
                  <a:rPr lang="en-GB" dirty="0"/>
                  <a:t>. The velocity of the </a:t>
                </a:r>
                <a:r>
                  <a:rPr lang="en-GB" dirty="0" err="1"/>
                  <a:t>center</a:t>
                </a:r>
                <a:r>
                  <a:rPr lang="en-GB" dirty="0"/>
                  <a:t> of mass is such as:</a:t>
                </a:r>
                <a:endParaRPr lang="en-US" dirty="0"/>
              </a:p>
            </p:txBody>
          </p:sp>
        </mc:Choice>
        <mc:Fallback>
          <p:sp>
            <p:nvSpPr>
              <p:cNvPr id="41" name="TextBox 40"/>
              <p:cNvSpPr txBox="1">
                <a:spLocks noRot="1" noChangeAspect="1" noMove="1" noResize="1" noEditPoints="1" noAdjustHandles="1" noChangeArrowheads="1" noChangeShapeType="1" noTextEdit="1"/>
              </p:cNvSpPr>
              <p:nvPr/>
            </p:nvSpPr>
            <p:spPr>
              <a:xfrm>
                <a:off x="322729" y="4338733"/>
                <a:ext cx="8821271" cy="646331"/>
              </a:xfrm>
              <a:prstGeom prst="rect">
                <a:avLst/>
              </a:prstGeom>
              <a:blipFill rotWithShape="1">
                <a:blip r:embed="rId1"/>
                <a:stretch>
                  <a:fillRect l="-2" t="-64" b="49"/>
                </a:stretch>
              </a:blipFill>
            </p:spPr>
            <p:txBody>
              <a:bodyPr/>
              <a:lstStyle/>
              <a:p>
                <a:r>
                  <a:rPr lang="zh-CN" altLang="en-US">
                    <a:noFill/>
                  </a:rPr>
                  <a:t> </a:t>
                </a:r>
              </a:p>
            </p:txBody>
          </p:sp>
        </mc:Fallback>
      </mc:AlternateContent>
      <p:cxnSp>
        <p:nvCxnSpPr>
          <p:cNvPr id="43" name="Straight Connector 42"/>
          <p:cNvCxnSpPr/>
          <p:nvPr/>
        </p:nvCxnSpPr>
        <p:spPr>
          <a:xfrm>
            <a:off x="1840400" y="2389271"/>
            <a:ext cx="59589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4" name="TextBox 43"/>
              <p:cNvSpPr txBox="1"/>
              <p:nvPr/>
            </p:nvSpPr>
            <p:spPr>
              <a:xfrm>
                <a:off x="4272968" y="1974692"/>
                <a:ext cx="741485"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2</m:t>
                      </m:r>
                      <m:r>
                        <a:rPr lang="en-GB" sz="2800" b="0" i="1" smtClean="0">
                          <a:latin typeface="Cambria Math" panose="02040503050406030204" pitchFamily="18" charset="0"/>
                          <a:ea typeface="Cambria Math" panose="02040503050406030204" pitchFamily="18" charset="0"/>
                        </a:rPr>
                        <m:t>𝜋</m:t>
                      </m:r>
                      <m:r>
                        <a:rPr lang="en-GB" sz="2800" b="0" i="1" smtClean="0">
                          <a:latin typeface="Cambria Math" panose="02040503050406030204" pitchFamily="18" charset="0"/>
                          <a:ea typeface="Cambria Math" panose="02040503050406030204" pitchFamily="18" charset="0"/>
                        </a:rPr>
                        <m:t>𝑅</m:t>
                      </m:r>
                    </m:oMath>
                  </m:oMathPara>
                </a14:m>
                <a:endParaRPr lang="en-US" sz="2800" dirty="0"/>
              </a:p>
            </p:txBody>
          </p:sp>
        </mc:Choice>
        <mc:Fallback>
          <p:sp>
            <p:nvSpPr>
              <p:cNvPr id="44" name="TextBox 43"/>
              <p:cNvSpPr txBox="1">
                <a:spLocks noRot="1" noChangeAspect="1" noMove="1" noResize="1" noEditPoints="1" noAdjustHandles="1" noChangeArrowheads="1" noChangeShapeType="1" noTextEdit="1"/>
              </p:cNvSpPr>
              <p:nvPr/>
            </p:nvSpPr>
            <p:spPr>
              <a:xfrm>
                <a:off x="4272968" y="1974692"/>
                <a:ext cx="741485" cy="430887"/>
              </a:xfrm>
              <a:prstGeom prst="rect">
                <a:avLst/>
              </a:prstGeom>
              <a:blipFill rotWithShape="1">
                <a:blip r:embed="rId2"/>
                <a:stretch>
                  <a:fillRect l="-7" t="-111" r="-6100" b="46"/>
                </a:stretch>
              </a:blipFill>
            </p:spPr>
            <p:txBody>
              <a:bodyPr/>
              <a:lstStyle/>
              <a:p>
                <a:r>
                  <a:rPr lang="zh-CN" altLang="en-US">
                    <a:noFill/>
                  </a:rPr>
                  <a:t> </a:t>
                </a:r>
              </a:p>
            </p:txBody>
          </p:sp>
        </mc:Fallback>
      </mc:AlternateContent>
      <p:cxnSp>
        <p:nvCxnSpPr>
          <p:cNvPr id="46" name="Straight Connector 45"/>
          <p:cNvCxnSpPr/>
          <p:nvPr/>
        </p:nvCxnSpPr>
        <p:spPr>
          <a:xfrm flipV="1">
            <a:off x="1840400" y="1412776"/>
            <a:ext cx="787384" cy="9428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7" name="TextBox 46"/>
              <p:cNvSpPr txBox="1"/>
              <p:nvPr/>
            </p:nvSpPr>
            <p:spPr>
              <a:xfrm>
                <a:off x="1947389" y="1671320"/>
                <a:ext cx="21191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m:t>
                      </m:r>
                    </m:oMath>
                  </m:oMathPara>
                </a14:m>
                <a:endParaRPr lang="en-US" dirty="0"/>
              </a:p>
            </p:txBody>
          </p:sp>
        </mc:Choice>
        <mc:Fallback>
          <p:sp>
            <p:nvSpPr>
              <p:cNvPr id="47" name="TextBox 46"/>
              <p:cNvSpPr txBox="1">
                <a:spLocks noRot="1" noChangeAspect="1" noMove="1" noResize="1" noEditPoints="1" noAdjustHandles="1" noChangeArrowheads="1" noChangeShapeType="1" noTextEdit="1"/>
              </p:cNvSpPr>
              <p:nvPr/>
            </p:nvSpPr>
            <p:spPr>
              <a:xfrm>
                <a:off x="1947389" y="1671320"/>
                <a:ext cx="211917" cy="276999"/>
              </a:xfrm>
              <a:prstGeom prst="rect">
                <a:avLst/>
              </a:prstGeom>
              <a:blipFill rotWithShape="1">
                <a:blip r:embed="rId3"/>
                <a:stretch>
                  <a:fillRect l="-226" r="-13939" b="5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TextBox 47"/>
              <p:cNvSpPr txBox="1"/>
              <p:nvPr/>
            </p:nvSpPr>
            <p:spPr>
              <a:xfrm>
                <a:off x="1906738" y="4916556"/>
                <a:ext cx="1143775"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𝑐𝑚</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r>
                            <a:rPr lang="en-GB" b="0" i="1" smtClean="0">
                              <a:latin typeface="Cambria Math" panose="02040503050406030204" pitchFamily="18" charset="0"/>
                              <a:ea typeface="Cambria Math" panose="02040503050406030204" pitchFamily="18" charset="0"/>
                            </a:rPr>
                            <m:t>𝑅</m:t>
                          </m:r>
                        </m:num>
                        <m:den>
                          <m:r>
                            <a:rPr lang="en-GB" b="0" i="1" smtClean="0">
                              <a:latin typeface="Cambria Math" panose="02040503050406030204" pitchFamily="18" charset="0"/>
                            </a:rPr>
                            <m:t>𝑇</m:t>
                          </m:r>
                        </m:den>
                      </m:f>
                    </m:oMath>
                  </m:oMathPara>
                </a14:m>
                <a:endParaRPr lang="en-US" dirty="0"/>
              </a:p>
            </p:txBody>
          </p:sp>
        </mc:Choice>
        <mc:Fallback>
          <p:sp>
            <p:nvSpPr>
              <p:cNvPr id="48" name="TextBox 47"/>
              <p:cNvSpPr txBox="1">
                <a:spLocks noRot="1" noChangeAspect="1" noMove="1" noResize="1" noEditPoints="1" noAdjustHandles="1" noChangeArrowheads="1" noChangeShapeType="1" noTextEdit="1"/>
              </p:cNvSpPr>
              <p:nvPr/>
            </p:nvSpPr>
            <p:spPr>
              <a:xfrm>
                <a:off x="1906738" y="4916556"/>
                <a:ext cx="1143775" cy="518604"/>
              </a:xfrm>
              <a:prstGeom prst="rect">
                <a:avLst/>
              </a:prstGeom>
              <a:blipFill rotWithShape="1">
                <a:blip r:embed="rId4"/>
                <a:stretch>
                  <a:fillRect l="-41" t="-74" r="-2501" b="38"/>
                </a:stretch>
              </a:blipFill>
            </p:spPr>
            <p:txBody>
              <a:bodyPr/>
              <a:lstStyle/>
              <a:p>
                <a:r>
                  <a:rPr lang="zh-CN" altLang="en-US">
                    <a:noFill/>
                  </a:rPr>
                  <a:t> </a:t>
                </a:r>
              </a:p>
            </p:txBody>
          </p:sp>
        </mc:Fallback>
      </mc:AlternateContent>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21" name="Title 1"/>
          <p:cNvSpPr>
            <a:spLocks noGrp="1"/>
          </p:cNvSpPr>
          <p:nvPr>
            <p:ph type="title"/>
          </p:nvPr>
        </p:nvSpPr>
        <p:spPr>
          <a:xfrm>
            <a:off x="935333" y="-31806"/>
            <a:ext cx="8229600" cy="1143000"/>
          </a:xfrm>
        </p:spPr>
        <p:txBody>
          <a:bodyPr/>
          <a:lstStyle/>
          <a:p>
            <a:r>
              <a:rPr lang="en-GB" sz="3600" dirty="0"/>
              <a:t>Ex: Rolling without slipping </a:t>
            </a:r>
            <a:endParaRPr lang="en-US" sz="3600" dirty="0"/>
          </a:p>
        </p:txBody>
      </p:sp>
      <p:sp>
        <p:nvSpPr>
          <p:cNvPr id="32" name="Rounded Rectangle 31"/>
          <p:cNvSpPr/>
          <p:nvPr/>
        </p:nvSpPr>
        <p:spPr>
          <a:xfrm>
            <a:off x="914356" y="3523332"/>
            <a:ext cx="711582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83568" y="1230368"/>
            <a:ext cx="2527643" cy="23178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220821" y="1230368"/>
            <a:ext cx="2527643" cy="23178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732388" y="3476166"/>
            <a:ext cx="216024" cy="1467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7427361" y="3474786"/>
            <a:ext cx="216024" cy="1467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419872" y="1196752"/>
            <a:ext cx="2527643" cy="23178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572000" y="1124744"/>
            <a:ext cx="216024" cy="1467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1" name="TextBox 40"/>
              <p:cNvSpPr txBox="1"/>
              <p:nvPr/>
            </p:nvSpPr>
            <p:spPr>
              <a:xfrm>
                <a:off x="322729" y="4338733"/>
                <a:ext cx="8821271" cy="646331"/>
              </a:xfrm>
              <a:prstGeom prst="rect">
                <a:avLst/>
              </a:prstGeom>
              <a:noFill/>
            </p:spPr>
            <p:txBody>
              <a:bodyPr wrap="square" rtlCol="0">
                <a:spAutoFit/>
              </a:bodyPr>
              <a:lstStyle/>
              <a:p>
                <a:r>
                  <a:rPr lang="en-GB" dirty="0"/>
                  <a:t>One point of the perimeter have done one cycle (of period </a:t>
                </a:r>
                <a14:m>
                  <m:oMath xmlns:m="http://schemas.openxmlformats.org/officeDocument/2006/math">
                    <m:r>
                      <a:rPr lang="en-GB" b="0" i="1" smtClean="0">
                        <a:latin typeface="Cambria Math" panose="02040503050406030204" pitchFamily="18" charset="0"/>
                      </a:rPr>
                      <m:t>𝑇</m:t>
                    </m:r>
                  </m:oMath>
                </a14:m>
                <a:r>
                  <a:rPr lang="en-GB" dirty="0"/>
                  <a:t>) when the wheel has travel the distance </a:t>
                </a:r>
                <a14:m>
                  <m:oMath xmlns:m="http://schemas.openxmlformats.org/officeDocument/2006/math">
                    <m:r>
                      <a:rPr lang="en-GB" b="0" i="1" smtClean="0">
                        <a:latin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r>
                      <a:rPr lang="en-GB" b="0" i="1" smtClean="0">
                        <a:latin typeface="Cambria Math" panose="02040503050406030204" pitchFamily="18" charset="0"/>
                        <a:ea typeface="Cambria Math" panose="02040503050406030204" pitchFamily="18" charset="0"/>
                      </a:rPr>
                      <m:t>𝑅</m:t>
                    </m:r>
                  </m:oMath>
                </a14:m>
                <a:r>
                  <a:rPr lang="en-GB" dirty="0"/>
                  <a:t>. The velocity of the </a:t>
                </a:r>
                <a:r>
                  <a:rPr lang="en-GB" dirty="0" err="1"/>
                  <a:t>center</a:t>
                </a:r>
                <a:r>
                  <a:rPr lang="en-GB" dirty="0"/>
                  <a:t> of mass is such as:</a:t>
                </a:r>
                <a:endParaRPr lang="en-US" dirty="0"/>
              </a:p>
            </p:txBody>
          </p:sp>
        </mc:Choice>
        <mc:Fallback>
          <p:sp>
            <p:nvSpPr>
              <p:cNvPr id="41" name="TextBox 40"/>
              <p:cNvSpPr txBox="1">
                <a:spLocks noRot="1" noChangeAspect="1" noMove="1" noResize="1" noEditPoints="1" noAdjustHandles="1" noChangeArrowheads="1" noChangeShapeType="1" noTextEdit="1"/>
              </p:cNvSpPr>
              <p:nvPr/>
            </p:nvSpPr>
            <p:spPr>
              <a:xfrm>
                <a:off x="322729" y="4338733"/>
                <a:ext cx="8821271" cy="646331"/>
              </a:xfrm>
              <a:prstGeom prst="rect">
                <a:avLst/>
              </a:prstGeom>
              <a:blipFill rotWithShape="1">
                <a:blip r:embed="rId1"/>
                <a:stretch>
                  <a:fillRect l="-2" t="-64" b="49"/>
                </a:stretch>
              </a:blipFill>
            </p:spPr>
            <p:txBody>
              <a:bodyPr/>
              <a:lstStyle/>
              <a:p>
                <a:r>
                  <a:rPr lang="zh-CN" altLang="en-US">
                    <a:noFill/>
                  </a:rPr>
                  <a:t> </a:t>
                </a:r>
              </a:p>
            </p:txBody>
          </p:sp>
        </mc:Fallback>
      </mc:AlternateContent>
      <p:cxnSp>
        <p:nvCxnSpPr>
          <p:cNvPr id="43" name="Straight Connector 42"/>
          <p:cNvCxnSpPr/>
          <p:nvPr/>
        </p:nvCxnSpPr>
        <p:spPr>
          <a:xfrm>
            <a:off x="1840400" y="2389271"/>
            <a:ext cx="59589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4" name="TextBox 43"/>
              <p:cNvSpPr txBox="1"/>
              <p:nvPr/>
            </p:nvSpPr>
            <p:spPr>
              <a:xfrm>
                <a:off x="4272968" y="1974692"/>
                <a:ext cx="741485"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2</m:t>
                      </m:r>
                      <m:r>
                        <a:rPr lang="en-GB" sz="2800" b="0" i="1" smtClean="0">
                          <a:latin typeface="Cambria Math" panose="02040503050406030204" pitchFamily="18" charset="0"/>
                          <a:ea typeface="Cambria Math" panose="02040503050406030204" pitchFamily="18" charset="0"/>
                        </a:rPr>
                        <m:t>𝜋</m:t>
                      </m:r>
                      <m:r>
                        <a:rPr lang="en-GB" sz="2800" b="0" i="1" smtClean="0">
                          <a:latin typeface="Cambria Math" panose="02040503050406030204" pitchFamily="18" charset="0"/>
                          <a:ea typeface="Cambria Math" panose="02040503050406030204" pitchFamily="18" charset="0"/>
                        </a:rPr>
                        <m:t>𝑅</m:t>
                      </m:r>
                    </m:oMath>
                  </m:oMathPara>
                </a14:m>
                <a:endParaRPr lang="en-US" sz="2800" dirty="0"/>
              </a:p>
            </p:txBody>
          </p:sp>
        </mc:Choice>
        <mc:Fallback>
          <p:sp>
            <p:nvSpPr>
              <p:cNvPr id="44" name="TextBox 43"/>
              <p:cNvSpPr txBox="1">
                <a:spLocks noRot="1" noChangeAspect="1" noMove="1" noResize="1" noEditPoints="1" noAdjustHandles="1" noChangeArrowheads="1" noChangeShapeType="1" noTextEdit="1"/>
              </p:cNvSpPr>
              <p:nvPr/>
            </p:nvSpPr>
            <p:spPr>
              <a:xfrm>
                <a:off x="4272968" y="1974692"/>
                <a:ext cx="741485" cy="430887"/>
              </a:xfrm>
              <a:prstGeom prst="rect">
                <a:avLst/>
              </a:prstGeom>
              <a:blipFill rotWithShape="1">
                <a:blip r:embed="rId2"/>
                <a:stretch>
                  <a:fillRect l="-7" t="-111" r="-6100" b="46"/>
                </a:stretch>
              </a:blipFill>
            </p:spPr>
            <p:txBody>
              <a:bodyPr/>
              <a:lstStyle/>
              <a:p>
                <a:r>
                  <a:rPr lang="zh-CN" altLang="en-US">
                    <a:noFill/>
                  </a:rPr>
                  <a:t> </a:t>
                </a:r>
              </a:p>
            </p:txBody>
          </p:sp>
        </mc:Fallback>
      </mc:AlternateContent>
      <p:cxnSp>
        <p:nvCxnSpPr>
          <p:cNvPr id="46" name="Straight Connector 45"/>
          <p:cNvCxnSpPr/>
          <p:nvPr/>
        </p:nvCxnSpPr>
        <p:spPr>
          <a:xfrm flipV="1">
            <a:off x="1840400" y="1412776"/>
            <a:ext cx="787384" cy="9428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7" name="TextBox 46"/>
              <p:cNvSpPr txBox="1"/>
              <p:nvPr/>
            </p:nvSpPr>
            <p:spPr>
              <a:xfrm>
                <a:off x="1947389" y="1671320"/>
                <a:ext cx="21191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m:t>
                      </m:r>
                    </m:oMath>
                  </m:oMathPara>
                </a14:m>
                <a:endParaRPr lang="en-US" dirty="0"/>
              </a:p>
            </p:txBody>
          </p:sp>
        </mc:Choice>
        <mc:Fallback>
          <p:sp>
            <p:nvSpPr>
              <p:cNvPr id="47" name="TextBox 46"/>
              <p:cNvSpPr txBox="1">
                <a:spLocks noRot="1" noChangeAspect="1" noMove="1" noResize="1" noEditPoints="1" noAdjustHandles="1" noChangeArrowheads="1" noChangeShapeType="1" noTextEdit="1"/>
              </p:cNvSpPr>
              <p:nvPr/>
            </p:nvSpPr>
            <p:spPr>
              <a:xfrm>
                <a:off x="1947389" y="1671320"/>
                <a:ext cx="211917" cy="276999"/>
              </a:xfrm>
              <a:prstGeom prst="rect">
                <a:avLst/>
              </a:prstGeom>
              <a:blipFill rotWithShape="1">
                <a:blip r:embed="rId3"/>
                <a:stretch>
                  <a:fillRect l="-226" r="-13939" b="5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TextBox 47"/>
              <p:cNvSpPr txBox="1"/>
              <p:nvPr/>
            </p:nvSpPr>
            <p:spPr>
              <a:xfrm>
                <a:off x="1906738" y="4916556"/>
                <a:ext cx="1143775"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𝑐𝑚</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r>
                            <a:rPr lang="en-GB" b="0" i="1" smtClean="0">
                              <a:latin typeface="Cambria Math" panose="02040503050406030204" pitchFamily="18" charset="0"/>
                              <a:ea typeface="Cambria Math" panose="02040503050406030204" pitchFamily="18" charset="0"/>
                            </a:rPr>
                            <m:t>𝑅</m:t>
                          </m:r>
                        </m:num>
                        <m:den>
                          <m:r>
                            <a:rPr lang="en-GB" b="0" i="1" smtClean="0">
                              <a:latin typeface="Cambria Math" panose="02040503050406030204" pitchFamily="18" charset="0"/>
                            </a:rPr>
                            <m:t>𝑇</m:t>
                          </m:r>
                        </m:den>
                      </m:f>
                    </m:oMath>
                  </m:oMathPara>
                </a14:m>
                <a:endParaRPr lang="en-US" dirty="0"/>
              </a:p>
            </p:txBody>
          </p:sp>
        </mc:Choice>
        <mc:Fallback>
          <p:sp>
            <p:nvSpPr>
              <p:cNvPr id="48" name="TextBox 47"/>
              <p:cNvSpPr txBox="1">
                <a:spLocks noRot="1" noChangeAspect="1" noMove="1" noResize="1" noEditPoints="1" noAdjustHandles="1" noChangeArrowheads="1" noChangeShapeType="1" noTextEdit="1"/>
              </p:cNvSpPr>
              <p:nvPr/>
            </p:nvSpPr>
            <p:spPr>
              <a:xfrm>
                <a:off x="1906738" y="4916556"/>
                <a:ext cx="1143775" cy="518604"/>
              </a:xfrm>
              <a:prstGeom prst="rect">
                <a:avLst/>
              </a:prstGeom>
              <a:blipFill rotWithShape="1">
                <a:blip r:embed="rId4"/>
                <a:stretch>
                  <a:fillRect l="-41" t="-74" r="-2501" b="38"/>
                </a:stretch>
              </a:blipFill>
            </p:spPr>
            <p:txBody>
              <a:bodyPr/>
              <a:lstStyle/>
              <a:p>
                <a:r>
                  <a:rPr lang="zh-CN" altLang="en-US">
                    <a:noFill/>
                  </a:rPr>
                  <a:t> </a:t>
                </a:r>
              </a:p>
            </p:txBody>
          </p:sp>
        </mc:Fallback>
      </mc:AlternateContent>
      <p:sp>
        <p:nvSpPr>
          <p:cNvPr id="50" name="TextBox 49"/>
          <p:cNvSpPr txBox="1"/>
          <p:nvPr/>
        </p:nvSpPr>
        <p:spPr>
          <a:xfrm>
            <a:off x="422871" y="5583194"/>
            <a:ext cx="2422458" cy="369332"/>
          </a:xfrm>
          <a:prstGeom prst="rect">
            <a:avLst/>
          </a:prstGeom>
          <a:noFill/>
        </p:spPr>
        <p:txBody>
          <a:bodyPr wrap="none" rtlCol="0">
            <a:spAutoFit/>
          </a:bodyPr>
          <a:lstStyle/>
          <a:p>
            <a:r>
              <a:rPr lang="en-GB" dirty="0"/>
              <a:t>The angular velocity is  </a:t>
            </a:r>
            <a:endParaRPr lang="en-US" dirty="0"/>
          </a:p>
        </p:txBody>
      </p:sp>
      <mc:AlternateContent xmlns:mc="http://schemas.openxmlformats.org/markup-compatibility/2006">
        <mc:Choice xmlns:a14="http://schemas.microsoft.com/office/drawing/2010/main" Requires="a14">
          <p:sp>
            <p:nvSpPr>
              <p:cNvPr id="51" name="TextBox 50"/>
              <p:cNvSpPr txBox="1"/>
              <p:nvPr/>
            </p:nvSpPr>
            <p:spPr>
              <a:xfrm>
                <a:off x="2811069" y="5494379"/>
                <a:ext cx="800283"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num>
                        <m:den>
                          <m:r>
                            <a:rPr lang="en-GB" b="0" i="1" smtClean="0">
                              <a:latin typeface="Cambria Math" panose="02040503050406030204" pitchFamily="18" charset="0"/>
                              <a:ea typeface="Cambria Math" panose="02040503050406030204" pitchFamily="18" charset="0"/>
                            </a:rPr>
                            <m:t>𝑇</m:t>
                          </m:r>
                        </m:den>
                      </m:f>
                    </m:oMath>
                  </m:oMathPara>
                </a14:m>
                <a:endParaRPr lang="en-US" dirty="0"/>
              </a:p>
            </p:txBody>
          </p:sp>
        </mc:Choice>
        <mc:Fallback>
          <p:sp>
            <p:nvSpPr>
              <p:cNvPr id="51" name="TextBox 50"/>
              <p:cNvSpPr txBox="1">
                <a:spLocks noRot="1" noChangeAspect="1" noMove="1" noResize="1" noEditPoints="1" noAdjustHandles="1" noChangeArrowheads="1" noChangeShapeType="1" noTextEdit="1"/>
              </p:cNvSpPr>
              <p:nvPr/>
            </p:nvSpPr>
            <p:spPr>
              <a:xfrm>
                <a:off x="2811069" y="5494379"/>
                <a:ext cx="800283" cy="518604"/>
              </a:xfrm>
              <a:prstGeom prst="rect">
                <a:avLst/>
              </a:prstGeom>
              <a:blipFill rotWithShape="1">
                <a:blip r:embed="rId5"/>
                <a:stretch>
                  <a:fillRect l="-70" t="-69" r="-3161" b="32"/>
                </a:stretch>
              </a:blipFill>
            </p:spPr>
            <p:txBody>
              <a:bodyPr/>
              <a:lstStyle/>
              <a:p>
                <a:r>
                  <a:rPr lang="zh-CN" altLang="en-US">
                    <a:noFill/>
                  </a:rPr>
                  <a:t> </a:t>
                </a:r>
              </a:p>
            </p:txBody>
          </p:sp>
        </mc:Fallback>
      </mc:AlternateContent>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ounded Rectangle 53"/>
          <p:cNvSpPr/>
          <p:nvPr/>
        </p:nvSpPr>
        <p:spPr>
          <a:xfrm>
            <a:off x="5050133" y="4985064"/>
            <a:ext cx="1826098" cy="967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21" name="Title 1"/>
          <p:cNvSpPr>
            <a:spLocks noGrp="1"/>
          </p:cNvSpPr>
          <p:nvPr>
            <p:ph type="title"/>
          </p:nvPr>
        </p:nvSpPr>
        <p:spPr>
          <a:xfrm>
            <a:off x="935333" y="-31806"/>
            <a:ext cx="8229600" cy="1143000"/>
          </a:xfrm>
        </p:spPr>
        <p:txBody>
          <a:bodyPr/>
          <a:lstStyle/>
          <a:p>
            <a:r>
              <a:rPr lang="en-GB" sz="3600" dirty="0"/>
              <a:t>Ex: Rolling without slipping </a:t>
            </a:r>
            <a:endParaRPr lang="en-US" sz="3600" dirty="0"/>
          </a:p>
        </p:txBody>
      </p:sp>
      <p:sp>
        <p:nvSpPr>
          <p:cNvPr id="32" name="Rounded Rectangle 31"/>
          <p:cNvSpPr/>
          <p:nvPr/>
        </p:nvSpPr>
        <p:spPr>
          <a:xfrm>
            <a:off x="914356" y="3523332"/>
            <a:ext cx="711582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83568" y="1230368"/>
            <a:ext cx="2527643" cy="23178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220821" y="1230368"/>
            <a:ext cx="2527643" cy="23178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732388" y="3476166"/>
            <a:ext cx="216024" cy="1467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7427361" y="3474786"/>
            <a:ext cx="216024" cy="1467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419872" y="1196752"/>
            <a:ext cx="2527643" cy="23178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572000" y="1124744"/>
            <a:ext cx="216024" cy="1467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1" name="TextBox 40"/>
              <p:cNvSpPr txBox="1"/>
              <p:nvPr/>
            </p:nvSpPr>
            <p:spPr>
              <a:xfrm>
                <a:off x="322729" y="4338733"/>
                <a:ext cx="8821271" cy="646331"/>
              </a:xfrm>
              <a:prstGeom prst="rect">
                <a:avLst/>
              </a:prstGeom>
              <a:noFill/>
            </p:spPr>
            <p:txBody>
              <a:bodyPr wrap="square" rtlCol="0">
                <a:spAutoFit/>
              </a:bodyPr>
              <a:lstStyle/>
              <a:p>
                <a:r>
                  <a:rPr lang="en-GB" dirty="0"/>
                  <a:t>One point of the perimeter have done one cycle (of period </a:t>
                </a:r>
                <a14:m>
                  <m:oMath xmlns:m="http://schemas.openxmlformats.org/officeDocument/2006/math">
                    <m:r>
                      <a:rPr lang="en-GB" b="0" i="1" smtClean="0">
                        <a:latin typeface="Cambria Math" panose="02040503050406030204" pitchFamily="18" charset="0"/>
                      </a:rPr>
                      <m:t>𝑇</m:t>
                    </m:r>
                  </m:oMath>
                </a14:m>
                <a:r>
                  <a:rPr lang="en-GB" dirty="0"/>
                  <a:t>) when the wheel has travel the distance </a:t>
                </a:r>
                <a14:m>
                  <m:oMath xmlns:m="http://schemas.openxmlformats.org/officeDocument/2006/math">
                    <m:r>
                      <a:rPr lang="en-GB" b="0" i="1" smtClean="0">
                        <a:latin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r>
                      <a:rPr lang="en-GB" b="0" i="1" smtClean="0">
                        <a:latin typeface="Cambria Math" panose="02040503050406030204" pitchFamily="18" charset="0"/>
                        <a:ea typeface="Cambria Math" panose="02040503050406030204" pitchFamily="18" charset="0"/>
                      </a:rPr>
                      <m:t>𝑅</m:t>
                    </m:r>
                  </m:oMath>
                </a14:m>
                <a:r>
                  <a:rPr lang="en-GB" dirty="0"/>
                  <a:t>. The velocity of the </a:t>
                </a:r>
                <a:r>
                  <a:rPr lang="en-GB" dirty="0" err="1"/>
                  <a:t>center</a:t>
                </a:r>
                <a:r>
                  <a:rPr lang="en-GB" dirty="0"/>
                  <a:t> of mass is such as:</a:t>
                </a:r>
                <a:endParaRPr lang="en-US" dirty="0"/>
              </a:p>
            </p:txBody>
          </p:sp>
        </mc:Choice>
        <mc:Fallback>
          <p:sp>
            <p:nvSpPr>
              <p:cNvPr id="41" name="TextBox 40"/>
              <p:cNvSpPr txBox="1">
                <a:spLocks noRot="1" noChangeAspect="1" noMove="1" noResize="1" noEditPoints="1" noAdjustHandles="1" noChangeArrowheads="1" noChangeShapeType="1" noTextEdit="1"/>
              </p:cNvSpPr>
              <p:nvPr/>
            </p:nvSpPr>
            <p:spPr>
              <a:xfrm>
                <a:off x="322729" y="4338733"/>
                <a:ext cx="8821271" cy="646331"/>
              </a:xfrm>
              <a:prstGeom prst="rect">
                <a:avLst/>
              </a:prstGeom>
              <a:blipFill rotWithShape="1">
                <a:blip r:embed="rId1"/>
                <a:stretch>
                  <a:fillRect l="-2" t="-64" b="49"/>
                </a:stretch>
              </a:blipFill>
            </p:spPr>
            <p:txBody>
              <a:bodyPr/>
              <a:lstStyle/>
              <a:p>
                <a:r>
                  <a:rPr lang="zh-CN" altLang="en-US">
                    <a:noFill/>
                  </a:rPr>
                  <a:t> </a:t>
                </a:r>
              </a:p>
            </p:txBody>
          </p:sp>
        </mc:Fallback>
      </mc:AlternateContent>
      <p:cxnSp>
        <p:nvCxnSpPr>
          <p:cNvPr id="43" name="Straight Connector 42"/>
          <p:cNvCxnSpPr/>
          <p:nvPr/>
        </p:nvCxnSpPr>
        <p:spPr>
          <a:xfrm>
            <a:off x="1840400" y="2389271"/>
            <a:ext cx="59589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4" name="TextBox 43"/>
              <p:cNvSpPr txBox="1"/>
              <p:nvPr/>
            </p:nvSpPr>
            <p:spPr>
              <a:xfrm>
                <a:off x="4272968" y="1974692"/>
                <a:ext cx="741485"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2</m:t>
                      </m:r>
                      <m:r>
                        <a:rPr lang="en-GB" sz="2800" b="0" i="1" smtClean="0">
                          <a:latin typeface="Cambria Math" panose="02040503050406030204" pitchFamily="18" charset="0"/>
                          <a:ea typeface="Cambria Math" panose="02040503050406030204" pitchFamily="18" charset="0"/>
                        </a:rPr>
                        <m:t>𝜋</m:t>
                      </m:r>
                      <m:r>
                        <a:rPr lang="en-GB" sz="2800" b="0" i="1" smtClean="0">
                          <a:latin typeface="Cambria Math" panose="02040503050406030204" pitchFamily="18" charset="0"/>
                          <a:ea typeface="Cambria Math" panose="02040503050406030204" pitchFamily="18" charset="0"/>
                        </a:rPr>
                        <m:t>𝑅</m:t>
                      </m:r>
                    </m:oMath>
                  </m:oMathPara>
                </a14:m>
                <a:endParaRPr lang="en-US" sz="2800" dirty="0"/>
              </a:p>
            </p:txBody>
          </p:sp>
        </mc:Choice>
        <mc:Fallback>
          <p:sp>
            <p:nvSpPr>
              <p:cNvPr id="44" name="TextBox 43"/>
              <p:cNvSpPr txBox="1">
                <a:spLocks noRot="1" noChangeAspect="1" noMove="1" noResize="1" noEditPoints="1" noAdjustHandles="1" noChangeArrowheads="1" noChangeShapeType="1" noTextEdit="1"/>
              </p:cNvSpPr>
              <p:nvPr/>
            </p:nvSpPr>
            <p:spPr>
              <a:xfrm>
                <a:off x="4272968" y="1974692"/>
                <a:ext cx="741485" cy="430887"/>
              </a:xfrm>
              <a:prstGeom prst="rect">
                <a:avLst/>
              </a:prstGeom>
              <a:blipFill rotWithShape="1">
                <a:blip r:embed="rId2"/>
                <a:stretch>
                  <a:fillRect l="-7" t="-111" r="-6100" b="46"/>
                </a:stretch>
              </a:blipFill>
            </p:spPr>
            <p:txBody>
              <a:bodyPr/>
              <a:lstStyle/>
              <a:p>
                <a:r>
                  <a:rPr lang="zh-CN" altLang="en-US">
                    <a:noFill/>
                  </a:rPr>
                  <a:t> </a:t>
                </a:r>
              </a:p>
            </p:txBody>
          </p:sp>
        </mc:Fallback>
      </mc:AlternateContent>
      <p:cxnSp>
        <p:nvCxnSpPr>
          <p:cNvPr id="46" name="Straight Connector 45"/>
          <p:cNvCxnSpPr/>
          <p:nvPr/>
        </p:nvCxnSpPr>
        <p:spPr>
          <a:xfrm flipV="1">
            <a:off x="1840400" y="1412776"/>
            <a:ext cx="787384" cy="9428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7" name="TextBox 46"/>
              <p:cNvSpPr txBox="1"/>
              <p:nvPr/>
            </p:nvSpPr>
            <p:spPr>
              <a:xfrm>
                <a:off x="1947389" y="1671320"/>
                <a:ext cx="21191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m:t>
                      </m:r>
                    </m:oMath>
                  </m:oMathPara>
                </a14:m>
                <a:endParaRPr lang="en-US" dirty="0"/>
              </a:p>
            </p:txBody>
          </p:sp>
        </mc:Choice>
        <mc:Fallback>
          <p:sp>
            <p:nvSpPr>
              <p:cNvPr id="47" name="TextBox 46"/>
              <p:cNvSpPr txBox="1">
                <a:spLocks noRot="1" noChangeAspect="1" noMove="1" noResize="1" noEditPoints="1" noAdjustHandles="1" noChangeArrowheads="1" noChangeShapeType="1" noTextEdit="1"/>
              </p:cNvSpPr>
              <p:nvPr/>
            </p:nvSpPr>
            <p:spPr>
              <a:xfrm>
                <a:off x="1947389" y="1671320"/>
                <a:ext cx="211917" cy="276999"/>
              </a:xfrm>
              <a:prstGeom prst="rect">
                <a:avLst/>
              </a:prstGeom>
              <a:blipFill rotWithShape="1">
                <a:blip r:embed="rId3"/>
                <a:stretch>
                  <a:fillRect l="-226" r="-13939" b="5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TextBox 47"/>
              <p:cNvSpPr txBox="1"/>
              <p:nvPr/>
            </p:nvSpPr>
            <p:spPr>
              <a:xfrm>
                <a:off x="1906738" y="4916556"/>
                <a:ext cx="1143775"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𝑐𝑚</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r>
                            <a:rPr lang="en-GB" b="0" i="1" smtClean="0">
                              <a:latin typeface="Cambria Math" panose="02040503050406030204" pitchFamily="18" charset="0"/>
                              <a:ea typeface="Cambria Math" panose="02040503050406030204" pitchFamily="18" charset="0"/>
                            </a:rPr>
                            <m:t>𝑅</m:t>
                          </m:r>
                        </m:num>
                        <m:den>
                          <m:r>
                            <a:rPr lang="en-GB" b="0" i="1" smtClean="0">
                              <a:latin typeface="Cambria Math" panose="02040503050406030204" pitchFamily="18" charset="0"/>
                            </a:rPr>
                            <m:t>𝑇</m:t>
                          </m:r>
                        </m:den>
                      </m:f>
                    </m:oMath>
                  </m:oMathPara>
                </a14:m>
                <a:endParaRPr lang="en-US" dirty="0"/>
              </a:p>
            </p:txBody>
          </p:sp>
        </mc:Choice>
        <mc:Fallback>
          <p:sp>
            <p:nvSpPr>
              <p:cNvPr id="48" name="TextBox 47"/>
              <p:cNvSpPr txBox="1">
                <a:spLocks noRot="1" noChangeAspect="1" noMove="1" noResize="1" noEditPoints="1" noAdjustHandles="1" noChangeArrowheads="1" noChangeShapeType="1" noTextEdit="1"/>
              </p:cNvSpPr>
              <p:nvPr/>
            </p:nvSpPr>
            <p:spPr>
              <a:xfrm>
                <a:off x="1906738" y="4916556"/>
                <a:ext cx="1143775" cy="518604"/>
              </a:xfrm>
              <a:prstGeom prst="rect">
                <a:avLst/>
              </a:prstGeom>
              <a:blipFill rotWithShape="1">
                <a:blip r:embed="rId4"/>
                <a:stretch>
                  <a:fillRect l="-41" t="-74" r="-2501" b="38"/>
                </a:stretch>
              </a:blipFill>
            </p:spPr>
            <p:txBody>
              <a:bodyPr/>
              <a:lstStyle/>
              <a:p>
                <a:r>
                  <a:rPr lang="zh-CN" altLang="en-US">
                    <a:noFill/>
                  </a:rPr>
                  <a:t> </a:t>
                </a:r>
              </a:p>
            </p:txBody>
          </p:sp>
        </mc:Fallback>
      </mc:AlternateContent>
      <p:sp>
        <p:nvSpPr>
          <p:cNvPr id="50" name="TextBox 49"/>
          <p:cNvSpPr txBox="1"/>
          <p:nvPr/>
        </p:nvSpPr>
        <p:spPr>
          <a:xfrm>
            <a:off x="422871" y="5583194"/>
            <a:ext cx="2422458" cy="369332"/>
          </a:xfrm>
          <a:prstGeom prst="rect">
            <a:avLst/>
          </a:prstGeom>
          <a:noFill/>
        </p:spPr>
        <p:txBody>
          <a:bodyPr wrap="none" rtlCol="0">
            <a:spAutoFit/>
          </a:bodyPr>
          <a:lstStyle/>
          <a:p>
            <a:r>
              <a:rPr lang="en-GB" dirty="0"/>
              <a:t>The angular velocity is  </a:t>
            </a:r>
            <a:endParaRPr lang="en-US" dirty="0"/>
          </a:p>
        </p:txBody>
      </p:sp>
      <mc:AlternateContent xmlns:mc="http://schemas.openxmlformats.org/markup-compatibility/2006">
        <mc:Choice xmlns:a14="http://schemas.microsoft.com/office/drawing/2010/main" Requires="a14">
          <p:sp>
            <p:nvSpPr>
              <p:cNvPr id="51" name="TextBox 50"/>
              <p:cNvSpPr txBox="1"/>
              <p:nvPr/>
            </p:nvSpPr>
            <p:spPr>
              <a:xfrm>
                <a:off x="2811069" y="5494379"/>
                <a:ext cx="800283"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num>
                        <m:den>
                          <m:r>
                            <a:rPr lang="en-GB" b="0" i="1" smtClean="0">
                              <a:latin typeface="Cambria Math" panose="02040503050406030204" pitchFamily="18" charset="0"/>
                              <a:ea typeface="Cambria Math" panose="02040503050406030204" pitchFamily="18" charset="0"/>
                            </a:rPr>
                            <m:t>𝑇</m:t>
                          </m:r>
                        </m:den>
                      </m:f>
                    </m:oMath>
                  </m:oMathPara>
                </a14:m>
                <a:endParaRPr lang="en-US" dirty="0"/>
              </a:p>
            </p:txBody>
          </p:sp>
        </mc:Choice>
        <mc:Fallback>
          <p:sp>
            <p:nvSpPr>
              <p:cNvPr id="51" name="TextBox 50"/>
              <p:cNvSpPr txBox="1">
                <a:spLocks noRot="1" noChangeAspect="1" noMove="1" noResize="1" noEditPoints="1" noAdjustHandles="1" noChangeArrowheads="1" noChangeShapeType="1" noTextEdit="1"/>
              </p:cNvSpPr>
              <p:nvPr/>
            </p:nvSpPr>
            <p:spPr>
              <a:xfrm>
                <a:off x="2811069" y="5494379"/>
                <a:ext cx="800283" cy="518604"/>
              </a:xfrm>
              <a:prstGeom prst="rect">
                <a:avLst/>
              </a:prstGeom>
              <a:blipFill rotWithShape="1">
                <a:blip r:embed="rId5"/>
                <a:stretch>
                  <a:fillRect l="-70" t="-69" r="-3161" b="32"/>
                </a:stretch>
              </a:blipFill>
            </p:spPr>
            <p:txBody>
              <a:bodyPr/>
              <a:lstStyle/>
              <a:p>
                <a:r>
                  <a:rPr lang="zh-CN" altLang="en-US">
                    <a:noFill/>
                  </a:rPr>
                  <a:t> </a:t>
                </a:r>
              </a:p>
            </p:txBody>
          </p:sp>
        </mc:Fallback>
      </mc:AlternateContent>
      <p:sp>
        <p:nvSpPr>
          <p:cNvPr id="52" name="Right Arrow 51"/>
          <p:cNvSpPr/>
          <p:nvPr/>
        </p:nvSpPr>
        <p:spPr>
          <a:xfrm>
            <a:off x="4211960" y="5175858"/>
            <a:ext cx="802493" cy="5920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3" name="TextBox 52"/>
              <p:cNvSpPr txBox="1"/>
              <p:nvPr/>
            </p:nvSpPr>
            <p:spPr>
              <a:xfrm>
                <a:off x="5018799" y="5188938"/>
                <a:ext cx="1857432"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𝑣</m:t>
                          </m:r>
                        </m:e>
                        <m:sub>
                          <m:r>
                            <a:rPr lang="en-GB" sz="3200" b="0" i="1" smtClean="0">
                              <a:latin typeface="Cambria Math" panose="02040503050406030204" pitchFamily="18" charset="0"/>
                            </a:rPr>
                            <m:t>𝑐𝑚</m:t>
                          </m:r>
                        </m:sub>
                      </m:sSub>
                      <m:r>
                        <a:rPr lang="en-GB" sz="3200" b="0" i="1" smtClean="0">
                          <a:latin typeface="Cambria Math" panose="02040503050406030204" pitchFamily="18" charset="0"/>
                        </a:rPr>
                        <m:t>=</m:t>
                      </m:r>
                      <m:r>
                        <a:rPr lang="en-GB" sz="3200" b="0" i="1" smtClean="0">
                          <a:latin typeface="Cambria Math" panose="02040503050406030204" pitchFamily="18" charset="0"/>
                        </a:rPr>
                        <m:t>𝑅</m:t>
                      </m:r>
                      <m:r>
                        <a:rPr lang="en-GB" sz="3200" b="0" i="1" smtClean="0">
                          <a:latin typeface="Cambria Math" panose="02040503050406030204" pitchFamily="18" charset="0"/>
                          <a:ea typeface="Cambria Math" panose="02040503050406030204" pitchFamily="18" charset="0"/>
                        </a:rPr>
                        <m:t>𝜔</m:t>
                      </m:r>
                    </m:oMath>
                  </m:oMathPara>
                </a14:m>
                <a:endParaRPr lang="en-US" sz="3200" dirty="0"/>
              </a:p>
            </p:txBody>
          </p:sp>
        </mc:Choice>
        <mc:Fallback>
          <p:sp>
            <p:nvSpPr>
              <p:cNvPr id="53" name="TextBox 52"/>
              <p:cNvSpPr txBox="1">
                <a:spLocks noRot="1" noChangeAspect="1" noMove="1" noResize="1" noEditPoints="1" noAdjustHandles="1" noChangeArrowheads="1" noChangeShapeType="1" noTextEdit="1"/>
              </p:cNvSpPr>
              <p:nvPr/>
            </p:nvSpPr>
            <p:spPr>
              <a:xfrm>
                <a:off x="5018799" y="5188938"/>
                <a:ext cx="1857432" cy="492443"/>
              </a:xfrm>
              <a:prstGeom prst="rect">
                <a:avLst/>
              </a:prstGeom>
              <a:blipFill rotWithShape="1">
                <a:blip r:embed="rId6"/>
                <a:stretch>
                  <a:fillRect l="-21" t="-72" r="-2916" b="7"/>
                </a:stretch>
              </a:blipFill>
            </p:spPr>
            <p:txBody>
              <a:bodyPr/>
              <a:lstStyle/>
              <a:p>
                <a:r>
                  <a:rPr lang="zh-CN" altLang="en-US">
                    <a:noFill/>
                  </a:rPr>
                  <a:t> </a:t>
                </a:r>
              </a:p>
            </p:txBody>
          </p:sp>
        </mc:Fallback>
      </mc:AlternateContent>
      <p:sp>
        <p:nvSpPr>
          <p:cNvPr id="55" name="TextBox 54"/>
          <p:cNvSpPr txBox="1"/>
          <p:nvPr/>
        </p:nvSpPr>
        <p:spPr>
          <a:xfrm flipH="1">
            <a:off x="4139951" y="6012983"/>
            <a:ext cx="4464495" cy="646331"/>
          </a:xfrm>
          <a:prstGeom prst="rect">
            <a:avLst/>
          </a:prstGeom>
          <a:noFill/>
        </p:spPr>
        <p:txBody>
          <a:bodyPr wrap="square" rtlCol="0">
            <a:spAutoFit/>
          </a:bodyPr>
          <a:lstStyle/>
          <a:p>
            <a:r>
              <a:rPr lang="en-GB" dirty="0"/>
              <a:t>A condition for rolling without slipping (this relation is wrong if the wheel is slipping ! )</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21" name="Title 1"/>
          <p:cNvSpPr>
            <a:spLocks noGrp="1"/>
          </p:cNvSpPr>
          <p:nvPr>
            <p:ph type="title"/>
          </p:nvPr>
        </p:nvSpPr>
        <p:spPr>
          <a:xfrm>
            <a:off x="935333" y="-31806"/>
            <a:ext cx="8229600" cy="1143000"/>
          </a:xfrm>
        </p:spPr>
        <p:txBody>
          <a:bodyPr/>
          <a:lstStyle/>
          <a:p>
            <a:r>
              <a:rPr lang="en-GB" sz="3600" dirty="0"/>
              <a:t>Ex: Rolling without slipping </a:t>
            </a:r>
            <a:endParaRPr lang="en-US" sz="3600" dirty="0"/>
          </a:p>
        </p:txBody>
      </p:sp>
      <p:sp>
        <p:nvSpPr>
          <p:cNvPr id="2" name="TextBox 1"/>
          <p:cNvSpPr txBox="1"/>
          <p:nvPr/>
        </p:nvSpPr>
        <p:spPr>
          <a:xfrm>
            <a:off x="909734" y="762185"/>
            <a:ext cx="4716787" cy="954107"/>
          </a:xfrm>
          <a:prstGeom prst="rect">
            <a:avLst/>
          </a:prstGeom>
          <a:noFill/>
        </p:spPr>
        <p:txBody>
          <a:bodyPr wrap="square" rtlCol="0">
            <a:spAutoFit/>
          </a:bodyPr>
          <a:lstStyle/>
          <a:p>
            <a:r>
              <a:rPr lang="en-GB" sz="2800" dirty="0"/>
              <a:t>Total kinetic energy of the wheel: </a:t>
            </a:r>
            <a:endParaRPr lang="en-US" sz="2800" dirty="0"/>
          </a:p>
        </p:txBody>
      </p:sp>
      <mc:AlternateContent xmlns:mc="http://schemas.openxmlformats.org/markup-compatibility/2006">
        <mc:Choice xmlns:a14="http://schemas.microsoft.com/office/drawing/2010/main" Requires="a14">
          <p:sp>
            <p:nvSpPr>
              <p:cNvPr id="24" name="TextBox 23"/>
              <p:cNvSpPr txBox="1"/>
              <p:nvPr/>
            </p:nvSpPr>
            <p:spPr>
              <a:xfrm>
                <a:off x="1740469" y="1500310"/>
                <a:ext cx="3637855" cy="106080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𝐸</m:t>
                          </m:r>
                        </m:e>
                        <m:sub>
                          <m:r>
                            <a:rPr lang="en-GB" sz="2400" b="0" i="1" smtClean="0">
                              <a:latin typeface="Cambria Math" panose="02040503050406030204" pitchFamily="18" charset="0"/>
                            </a:rPr>
                            <m:t>𝑘</m:t>
                          </m:r>
                        </m:sub>
                      </m:sSub>
                      <m:r>
                        <a:rPr lang="en-GB" sz="2400" b="0" i="1" smtClean="0">
                          <a:latin typeface="Cambria Math" panose="02040503050406030204" pitchFamily="18" charset="0"/>
                        </a:rPr>
                        <m:t>=</m:t>
                      </m:r>
                      <m:f>
                        <m:fPr>
                          <m:ctrlPr>
                            <a:rPr lang="en-US" sz="2400" i="1">
                              <a:latin typeface="Cambria Math" panose="02040503050406030204" pitchFamily="18" charset="0"/>
                            </a:rPr>
                          </m:ctrlPr>
                        </m:fPr>
                        <m:num>
                          <m:r>
                            <a:rPr lang="en-GB" sz="2400" i="1">
                              <a:latin typeface="Cambria Math" panose="02040503050406030204" pitchFamily="18" charset="0"/>
                            </a:rPr>
                            <m:t>1</m:t>
                          </m:r>
                        </m:num>
                        <m:den>
                          <m:r>
                            <a:rPr lang="en-GB" sz="2400" i="1">
                              <a:latin typeface="Cambria Math" panose="02040503050406030204" pitchFamily="18" charset="0"/>
                            </a:rPr>
                            <m:t>2</m:t>
                          </m:r>
                        </m:den>
                      </m:f>
                      <m:r>
                        <a:rPr lang="en-GB" sz="2400" i="1">
                          <a:latin typeface="Cambria Math" panose="02040503050406030204" pitchFamily="18" charset="0"/>
                        </a:rPr>
                        <m:t>𝑀</m:t>
                      </m:r>
                      <m:sSubSup>
                        <m:sSubSupPr>
                          <m:ctrlPr>
                            <a:rPr lang="en-GB" sz="2400" i="1">
                              <a:latin typeface="Cambria Math" panose="02040503050406030204" pitchFamily="18" charset="0"/>
                            </a:rPr>
                          </m:ctrlPr>
                        </m:sSubSupPr>
                        <m:e>
                          <m:r>
                            <a:rPr lang="en-GB" sz="2400" i="1">
                              <a:latin typeface="Cambria Math" panose="02040503050406030204" pitchFamily="18" charset="0"/>
                            </a:rPr>
                            <m:t>𝑣</m:t>
                          </m:r>
                        </m:e>
                        <m:sub>
                          <m:r>
                            <a:rPr lang="en-GB" sz="2400" i="1">
                              <a:latin typeface="Cambria Math" panose="02040503050406030204" pitchFamily="18" charset="0"/>
                            </a:rPr>
                            <m:t>𝑐𝑚</m:t>
                          </m:r>
                        </m:sub>
                        <m:sup>
                          <m:r>
                            <a:rPr lang="en-GB" sz="2400" i="1">
                              <a:latin typeface="Cambria Math" panose="02040503050406030204" pitchFamily="18" charset="0"/>
                            </a:rPr>
                            <m:t>2</m:t>
                          </m:r>
                        </m:sup>
                      </m:sSubSup>
                      <m:r>
                        <a:rPr lang="en-GB" sz="2400" b="0" i="1" smtClean="0">
                          <a:latin typeface="Cambria Math" panose="02040503050406030204" pitchFamily="18" charset="0"/>
                        </a:rPr>
                        <m:t>+</m:t>
                      </m:r>
                      <m:f>
                        <m:fPr>
                          <m:ctrlPr>
                            <a:rPr lang="en-US" sz="2400" i="1">
                              <a:latin typeface="Cambria Math" panose="02040503050406030204" pitchFamily="18" charset="0"/>
                            </a:rPr>
                          </m:ctrlPr>
                        </m:fPr>
                        <m:num>
                          <m:r>
                            <a:rPr lang="en-GB" sz="2400" i="1">
                              <a:latin typeface="Cambria Math" panose="02040503050406030204" pitchFamily="18" charset="0"/>
                            </a:rPr>
                            <m:t>1</m:t>
                          </m:r>
                        </m:num>
                        <m:den>
                          <m:r>
                            <a:rPr lang="en-GB" sz="2400" i="1">
                              <a:latin typeface="Cambria Math" panose="02040503050406030204" pitchFamily="18" charset="0"/>
                            </a:rPr>
                            <m:t>2</m:t>
                          </m:r>
                        </m:den>
                      </m:f>
                      <m:sSub>
                        <m:sSubPr>
                          <m:ctrlPr>
                            <a:rPr lang="en-US" sz="2400" i="1">
                              <a:latin typeface="Cambria Math" panose="02040503050406030204" pitchFamily="18" charset="0"/>
                            </a:rPr>
                          </m:ctrlPr>
                        </m:sSubPr>
                        <m:e>
                          <m:r>
                            <a:rPr lang="en-GB" sz="2400" i="1">
                              <a:latin typeface="Cambria Math" panose="02040503050406030204" pitchFamily="18" charset="0"/>
                            </a:rPr>
                            <m:t>𝐼</m:t>
                          </m:r>
                        </m:e>
                        <m:sub>
                          <m:r>
                            <a:rPr lang="en-GB" sz="2400" i="1">
                              <a:latin typeface="Cambria Math" panose="02040503050406030204" pitchFamily="18" charset="0"/>
                            </a:rPr>
                            <m:t>𝑐𝑚</m:t>
                          </m:r>
                        </m:sub>
                      </m:sSub>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𝜔</m:t>
                          </m:r>
                        </m:e>
                        <m:sup>
                          <m:r>
                            <a:rPr lang="en-GB" sz="2400" i="1">
                              <a:latin typeface="Cambria Math" panose="02040503050406030204" pitchFamily="18" charset="0"/>
                            </a:rPr>
                            <m:t>2</m:t>
                          </m:r>
                        </m:sup>
                      </m:sSup>
                    </m:oMath>
                  </m:oMathPara>
                </a14:m>
                <a:endParaRPr lang="en-US" sz="2400" dirty="0"/>
              </a:p>
              <a:p>
                <a:endParaRPr lang="en-US" sz="2400" dirty="0"/>
              </a:p>
            </p:txBody>
          </p:sp>
        </mc:Choice>
        <mc:Fallback>
          <p:sp>
            <p:nvSpPr>
              <p:cNvPr id="24" name="TextBox 23"/>
              <p:cNvSpPr txBox="1">
                <a:spLocks noRot="1" noChangeAspect="1" noMove="1" noResize="1" noEditPoints="1" noAdjustHandles="1" noChangeArrowheads="1" noChangeShapeType="1" noTextEdit="1"/>
              </p:cNvSpPr>
              <p:nvPr/>
            </p:nvSpPr>
            <p:spPr>
              <a:xfrm>
                <a:off x="1740469" y="1500310"/>
                <a:ext cx="3637855" cy="1060803"/>
              </a:xfrm>
              <a:prstGeom prst="rect">
                <a:avLst/>
              </a:prstGeom>
              <a:blipFill rotWithShape="1">
                <a:blip r:embed="rId1"/>
                <a:stretch>
                  <a:fillRect l="-16" t="-41" r="14" b="15"/>
                </a:stretch>
              </a:blipFill>
            </p:spPr>
            <p:txBody>
              <a:bodyPr/>
              <a:lstStyle/>
              <a:p>
                <a:r>
                  <a:rPr lang="zh-CN" altLang="en-US">
                    <a:noFill/>
                  </a:rPr>
                  <a:t> </a:t>
                </a:r>
              </a:p>
            </p:txBody>
          </p:sp>
        </mc:Fallback>
      </mc:AlternateContent>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21" name="Title 1"/>
          <p:cNvSpPr>
            <a:spLocks noGrp="1"/>
          </p:cNvSpPr>
          <p:nvPr>
            <p:ph type="title"/>
          </p:nvPr>
        </p:nvSpPr>
        <p:spPr>
          <a:xfrm>
            <a:off x="935333" y="-31806"/>
            <a:ext cx="8229600" cy="1143000"/>
          </a:xfrm>
        </p:spPr>
        <p:txBody>
          <a:bodyPr/>
          <a:lstStyle/>
          <a:p>
            <a:r>
              <a:rPr lang="en-GB" sz="3600" dirty="0"/>
              <a:t>Ex: Rolling without slipping </a:t>
            </a:r>
            <a:endParaRPr lang="en-US" sz="3600" dirty="0"/>
          </a:p>
        </p:txBody>
      </p:sp>
      <p:sp>
        <p:nvSpPr>
          <p:cNvPr id="2" name="TextBox 1"/>
          <p:cNvSpPr txBox="1"/>
          <p:nvPr/>
        </p:nvSpPr>
        <p:spPr>
          <a:xfrm>
            <a:off x="909734" y="762185"/>
            <a:ext cx="4716787" cy="954107"/>
          </a:xfrm>
          <a:prstGeom prst="rect">
            <a:avLst/>
          </a:prstGeom>
          <a:noFill/>
        </p:spPr>
        <p:txBody>
          <a:bodyPr wrap="square" rtlCol="0">
            <a:spAutoFit/>
          </a:bodyPr>
          <a:lstStyle/>
          <a:p>
            <a:r>
              <a:rPr lang="en-GB" sz="2800" dirty="0"/>
              <a:t>Total kinetic energy of the wheel: </a:t>
            </a:r>
            <a:endParaRPr lang="en-US" sz="2800" dirty="0"/>
          </a:p>
        </p:txBody>
      </p:sp>
      <mc:AlternateContent xmlns:mc="http://schemas.openxmlformats.org/markup-compatibility/2006">
        <mc:Choice xmlns:a14="http://schemas.microsoft.com/office/drawing/2010/main" Requires="a14">
          <p:sp>
            <p:nvSpPr>
              <p:cNvPr id="24" name="TextBox 23"/>
              <p:cNvSpPr txBox="1"/>
              <p:nvPr/>
            </p:nvSpPr>
            <p:spPr>
              <a:xfrm>
                <a:off x="1740469" y="1500310"/>
                <a:ext cx="3637855" cy="106080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𝐸</m:t>
                          </m:r>
                        </m:e>
                        <m:sub>
                          <m:r>
                            <a:rPr lang="en-GB" sz="2400" b="0" i="1" smtClean="0">
                              <a:latin typeface="Cambria Math" panose="02040503050406030204" pitchFamily="18" charset="0"/>
                            </a:rPr>
                            <m:t>𝑘</m:t>
                          </m:r>
                        </m:sub>
                      </m:sSub>
                      <m:r>
                        <a:rPr lang="en-GB" sz="2400" b="0" i="1" smtClean="0">
                          <a:latin typeface="Cambria Math" panose="02040503050406030204" pitchFamily="18" charset="0"/>
                        </a:rPr>
                        <m:t>=</m:t>
                      </m:r>
                      <m:f>
                        <m:fPr>
                          <m:ctrlPr>
                            <a:rPr lang="en-US" sz="2400" i="1">
                              <a:latin typeface="Cambria Math" panose="02040503050406030204" pitchFamily="18" charset="0"/>
                            </a:rPr>
                          </m:ctrlPr>
                        </m:fPr>
                        <m:num>
                          <m:r>
                            <a:rPr lang="en-GB" sz="2400" i="1">
                              <a:latin typeface="Cambria Math" panose="02040503050406030204" pitchFamily="18" charset="0"/>
                            </a:rPr>
                            <m:t>1</m:t>
                          </m:r>
                        </m:num>
                        <m:den>
                          <m:r>
                            <a:rPr lang="en-GB" sz="2400" i="1">
                              <a:latin typeface="Cambria Math" panose="02040503050406030204" pitchFamily="18" charset="0"/>
                            </a:rPr>
                            <m:t>2</m:t>
                          </m:r>
                        </m:den>
                      </m:f>
                      <m:r>
                        <a:rPr lang="en-GB" sz="2400" i="1">
                          <a:latin typeface="Cambria Math" panose="02040503050406030204" pitchFamily="18" charset="0"/>
                        </a:rPr>
                        <m:t>𝑀</m:t>
                      </m:r>
                      <m:sSubSup>
                        <m:sSubSupPr>
                          <m:ctrlPr>
                            <a:rPr lang="en-GB" sz="2400" i="1">
                              <a:latin typeface="Cambria Math" panose="02040503050406030204" pitchFamily="18" charset="0"/>
                            </a:rPr>
                          </m:ctrlPr>
                        </m:sSubSupPr>
                        <m:e>
                          <m:r>
                            <a:rPr lang="en-GB" sz="2400" i="1">
                              <a:latin typeface="Cambria Math" panose="02040503050406030204" pitchFamily="18" charset="0"/>
                            </a:rPr>
                            <m:t>𝑣</m:t>
                          </m:r>
                        </m:e>
                        <m:sub>
                          <m:r>
                            <a:rPr lang="en-GB" sz="2400" i="1">
                              <a:latin typeface="Cambria Math" panose="02040503050406030204" pitchFamily="18" charset="0"/>
                            </a:rPr>
                            <m:t>𝑐𝑚</m:t>
                          </m:r>
                        </m:sub>
                        <m:sup>
                          <m:r>
                            <a:rPr lang="en-GB" sz="2400" i="1">
                              <a:latin typeface="Cambria Math" panose="02040503050406030204" pitchFamily="18" charset="0"/>
                            </a:rPr>
                            <m:t>2</m:t>
                          </m:r>
                        </m:sup>
                      </m:sSubSup>
                      <m:r>
                        <a:rPr lang="en-GB" sz="2400" b="0" i="1" smtClean="0">
                          <a:latin typeface="Cambria Math" panose="02040503050406030204" pitchFamily="18" charset="0"/>
                        </a:rPr>
                        <m:t>+</m:t>
                      </m:r>
                      <m:f>
                        <m:fPr>
                          <m:ctrlPr>
                            <a:rPr lang="en-US" sz="2400" i="1">
                              <a:latin typeface="Cambria Math" panose="02040503050406030204" pitchFamily="18" charset="0"/>
                            </a:rPr>
                          </m:ctrlPr>
                        </m:fPr>
                        <m:num>
                          <m:r>
                            <a:rPr lang="en-GB" sz="2400" i="1">
                              <a:latin typeface="Cambria Math" panose="02040503050406030204" pitchFamily="18" charset="0"/>
                            </a:rPr>
                            <m:t>1</m:t>
                          </m:r>
                        </m:num>
                        <m:den>
                          <m:r>
                            <a:rPr lang="en-GB" sz="2400" i="1">
                              <a:latin typeface="Cambria Math" panose="02040503050406030204" pitchFamily="18" charset="0"/>
                            </a:rPr>
                            <m:t>2</m:t>
                          </m:r>
                        </m:den>
                      </m:f>
                      <m:sSub>
                        <m:sSubPr>
                          <m:ctrlPr>
                            <a:rPr lang="en-US" sz="2400" i="1">
                              <a:latin typeface="Cambria Math" panose="02040503050406030204" pitchFamily="18" charset="0"/>
                            </a:rPr>
                          </m:ctrlPr>
                        </m:sSubPr>
                        <m:e>
                          <m:r>
                            <a:rPr lang="en-GB" sz="2400" i="1">
                              <a:latin typeface="Cambria Math" panose="02040503050406030204" pitchFamily="18" charset="0"/>
                            </a:rPr>
                            <m:t>𝐼</m:t>
                          </m:r>
                        </m:e>
                        <m:sub>
                          <m:r>
                            <a:rPr lang="en-GB" sz="2400" i="1">
                              <a:latin typeface="Cambria Math" panose="02040503050406030204" pitchFamily="18" charset="0"/>
                            </a:rPr>
                            <m:t>𝑐𝑚</m:t>
                          </m:r>
                        </m:sub>
                      </m:sSub>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𝜔</m:t>
                          </m:r>
                        </m:e>
                        <m:sup>
                          <m:r>
                            <a:rPr lang="en-GB" sz="2400" i="1">
                              <a:latin typeface="Cambria Math" panose="02040503050406030204" pitchFamily="18" charset="0"/>
                            </a:rPr>
                            <m:t>2</m:t>
                          </m:r>
                        </m:sup>
                      </m:sSup>
                    </m:oMath>
                  </m:oMathPara>
                </a14:m>
                <a:endParaRPr lang="en-US" sz="2400" dirty="0"/>
              </a:p>
              <a:p>
                <a:endParaRPr lang="en-US" sz="2400" dirty="0"/>
              </a:p>
            </p:txBody>
          </p:sp>
        </mc:Choice>
        <mc:Fallback>
          <p:sp>
            <p:nvSpPr>
              <p:cNvPr id="24" name="TextBox 23"/>
              <p:cNvSpPr txBox="1">
                <a:spLocks noRot="1" noChangeAspect="1" noMove="1" noResize="1" noEditPoints="1" noAdjustHandles="1" noChangeArrowheads="1" noChangeShapeType="1" noTextEdit="1"/>
              </p:cNvSpPr>
              <p:nvPr/>
            </p:nvSpPr>
            <p:spPr>
              <a:xfrm>
                <a:off x="1740469" y="1500310"/>
                <a:ext cx="3637855" cy="1060803"/>
              </a:xfrm>
              <a:prstGeom prst="rect">
                <a:avLst/>
              </a:prstGeom>
              <a:blipFill rotWithShape="1">
                <a:blip r:embed="rId1"/>
                <a:stretch>
                  <a:fillRect l="-16" t="-41" r="14" b="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1835696" y="2345130"/>
                <a:ext cx="3553217" cy="106080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𝐸</m:t>
                          </m:r>
                        </m:e>
                        <m:sub>
                          <m:r>
                            <a:rPr lang="en-GB" sz="2400" b="0" i="1" smtClean="0">
                              <a:latin typeface="Cambria Math" panose="02040503050406030204" pitchFamily="18" charset="0"/>
                            </a:rPr>
                            <m:t>𝑘</m:t>
                          </m:r>
                        </m:sub>
                      </m:sSub>
                      <m:r>
                        <a:rPr lang="en-GB" sz="2400" b="0" i="1" smtClean="0">
                          <a:latin typeface="Cambria Math" panose="02040503050406030204" pitchFamily="18" charset="0"/>
                        </a:rPr>
                        <m:t>=</m:t>
                      </m:r>
                      <m:f>
                        <m:fPr>
                          <m:ctrlPr>
                            <a:rPr lang="en-US" sz="2400" i="1">
                              <a:latin typeface="Cambria Math" panose="02040503050406030204" pitchFamily="18" charset="0"/>
                            </a:rPr>
                          </m:ctrlPr>
                        </m:fPr>
                        <m:num>
                          <m:r>
                            <a:rPr lang="en-GB" sz="2400" i="1">
                              <a:latin typeface="Cambria Math" panose="02040503050406030204" pitchFamily="18" charset="0"/>
                            </a:rPr>
                            <m:t>1</m:t>
                          </m:r>
                        </m:num>
                        <m:den>
                          <m:r>
                            <a:rPr lang="en-GB" sz="2400" i="1">
                              <a:latin typeface="Cambria Math" panose="02040503050406030204" pitchFamily="18" charset="0"/>
                            </a:rPr>
                            <m:t>2</m:t>
                          </m:r>
                        </m:den>
                      </m:f>
                      <m:r>
                        <a:rPr lang="en-GB" sz="2400" i="1">
                          <a:latin typeface="Cambria Math" panose="02040503050406030204" pitchFamily="18" charset="0"/>
                        </a:rPr>
                        <m:t>𝑀</m:t>
                      </m:r>
                      <m:sSup>
                        <m:sSupPr>
                          <m:ctrlPr>
                            <a:rPr lang="en-GB" sz="2400" i="1" smtClean="0">
                              <a:latin typeface="Cambria Math" panose="02040503050406030204" pitchFamily="18" charset="0"/>
                            </a:rPr>
                          </m:ctrlPr>
                        </m:sSupPr>
                        <m:e>
                          <m:d>
                            <m:dPr>
                              <m:ctrlPr>
                                <a:rPr lang="en-GB" sz="2400" i="1" smtClean="0">
                                  <a:latin typeface="Cambria Math" panose="02040503050406030204" pitchFamily="18" charset="0"/>
                                </a:rPr>
                              </m:ctrlPr>
                            </m:dPr>
                            <m:e>
                              <m:r>
                                <a:rPr lang="en-GB" sz="2400" b="0" i="1" smtClean="0">
                                  <a:latin typeface="Cambria Math" panose="02040503050406030204" pitchFamily="18" charset="0"/>
                                </a:rPr>
                                <m:t>𝑅</m:t>
                              </m:r>
                              <m:r>
                                <a:rPr lang="en-GB" sz="2400" b="0" i="1" smtClean="0">
                                  <a:latin typeface="Cambria Math" panose="02040503050406030204" pitchFamily="18" charset="0"/>
                                  <a:ea typeface="Cambria Math" panose="02040503050406030204" pitchFamily="18" charset="0"/>
                                </a:rPr>
                                <m:t>𝜔</m:t>
                              </m:r>
                            </m:e>
                          </m:d>
                        </m:e>
                        <m:sup>
                          <m:r>
                            <a:rPr lang="en-GB" sz="2400" b="0" i="1" smtClean="0">
                              <a:latin typeface="Cambria Math" panose="02040503050406030204" pitchFamily="18" charset="0"/>
                            </a:rPr>
                            <m:t>2</m:t>
                          </m:r>
                        </m:sup>
                      </m:sSup>
                      <m:r>
                        <a:rPr lang="en-GB" sz="2400" b="0" i="1" smtClean="0">
                          <a:latin typeface="Cambria Math" panose="02040503050406030204" pitchFamily="18" charset="0"/>
                        </a:rPr>
                        <m:t>+</m:t>
                      </m:r>
                      <m:f>
                        <m:fPr>
                          <m:ctrlPr>
                            <a:rPr lang="en-US" sz="2400" i="1">
                              <a:latin typeface="Cambria Math" panose="02040503050406030204" pitchFamily="18" charset="0"/>
                            </a:rPr>
                          </m:ctrlPr>
                        </m:fPr>
                        <m:num>
                          <m:r>
                            <a:rPr lang="en-GB" sz="2400" i="1">
                              <a:latin typeface="Cambria Math" panose="02040503050406030204" pitchFamily="18" charset="0"/>
                            </a:rPr>
                            <m:t>1</m:t>
                          </m:r>
                        </m:num>
                        <m:den>
                          <m:r>
                            <a:rPr lang="en-GB" sz="2400" i="1">
                              <a:latin typeface="Cambria Math" panose="02040503050406030204" pitchFamily="18" charset="0"/>
                            </a:rPr>
                            <m:t>2</m:t>
                          </m:r>
                        </m:den>
                      </m:f>
                      <m:sSub>
                        <m:sSubPr>
                          <m:ctrlPr>
                            <a:rPr lang="en-US" sz="2400" i="1">
                              <a:latin typeface="Cambria Math" panose="02040503050406030204" pitchFamily="18" charset="0"/>
                            </a:rPr>
                          </m:ctrlPr>
                        </m:sSubPr>
                        <m:e>
                          <m:r>
                            <a:rPr lang="en-GB" sz="2400" i="1">
                              <a:latin typeface="Cambria Math" panose="02040503050406030204" pitchFamily="18" charset="0"/>
                            </a:rPr>
                            <m:t>𝐼</m:t>
                          </m:r>
                        </m:e>
                        <m:sub>
                          <m:r>
                            <a:rPr lang="en-GB" sz="2400" i="1">
                              <a:latin typeface="Cambria Math" panose="02040503050406030204" pitchFamily="18" charset="0"/>
                            </a:rPr>
                            <m:t>𝑐𝑚</m:t>
                          </m:r>
                        </m:sub>
                      </m:sSub>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𝜔</m:t>
                          </m:r>
                        </m:e>
                        <m:sup>
                          <m:r>
                            <a:rPr lang="en-GB" sz="2400" i="1">
                              <a:latin typeface="Cambria Math" panose="02040503050406030204" pitchFamily="18" charset="0"/>
                            </a:rPr>
                            <m:t>2</m:t>
                          </m:r>
                        </m:sup>
                      </m:sSup>
                    </m:oMath>
                  </m:oMathPara>
                </a14:m>
                <a:endParaRPr lang="en-US" sz="2400" dirty="0"/>
              </a:p>
              <a:p>
                <a:endParaRPr lang="en-US" sz="2400" dirty="0"/>
              </a:p>
            </p:txBody>
          </p:sp>
        </mc:Choice>
        <mc:Fallback>
          <p:sp>
            <p:nvSpPr>
              <p:cNvPr id="27" name="TextBox 26"/>
              <p:cNvSpPr txBox="1">
                <a:spLocks noRot="1" noChangeAspect="1" noMove="1" noResize="1" noEditPoints="1" noAdjustHandles="1" noChangeArrowheads="1" noChangeShapeType="1" noTextEdit="1"/>
              </p:cNvSpPr>
              <p:nvPr/>
            </p:nvSpPr>
            <p:spPr>
              <a:xfrm>
                <a:off x="1835696" y="2345130"/>
                <a:ext cx="3553217" cy="1060803"/>
              </a:xfrm>
              <a:prstGeom prst="rect">
                <a:avLst/>
              </a:prstGeom>
              <a:blipFill rotWithShape="1">
                <a:blip r:embed="rId2"/>
                <a:stretch>
                  <a:fillRect l="-15" t="-7" r="-456" b="40"/>
                </a:stretch>
              </a:blipFill>
            </p:spPr>
            <p:txBody>
              <a:bodyPr/>
              <a:lstStyle/>
              <a:p>
                <a:r>
                  <a:rPr lang="zh-CN" altLang="en-US">
                    <a:noFill/>
                  </a:rPr>
                  <a:t> </a:t>
                </a:r>
              </a:p>
            </p:txBody>
          </p:sp>
        </mc:Fallback>
      </mc:AlternateContent>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21" name="Title 1"/>
          <p:cNvSpPr>
            <a:spLocks noGrp="1"/>
          </p:cNvSpPr>
          <p:nvPr>
            <p:ph type="title"/>
          </p:nvPr>
        </p:nvSpPr>
        <p:spPr>
          <a:xfrm>
            <a:off x="935333" y="-31806"/>
            <a:ext cx="8229600" cy="1143000"/>
          </a:xfrm>
        </p:spPr>
        <p:txBody>
          <a:bodyPr/>
          <a:lstStyle/>
          <a:p>
            <a:r>
              <a:rPr lang="en-GB" sz="3600" dirty="0"/>
              <a:t>Ex: Rolling without slipping </a:t>
            </a:r>
            <a:endParaRPr lang="en-US" sz="3600" dirty="0"/>
          </a:p>
        </p:txBody>
      </p:sp>
      <p:sp>
        <p:nvSpPr>
          <p:cNvPr id="2" name="TextBox 1"/>
          <p:cNvSpPr txBox="1"/>
          <p:nvPr/>
        </p:nvSpPr>
        <p:spPr>
          <a:xfrm>
            <a:off x="909734" y="762185"/>
            <a:ext cx="4716787" cy="954107"/>
          </a:xfrm>
          <a:prstGeom prst="rect">
            <a:avLst/>
          </a:prstGeom>
          <a:noFill/>
        </p:spPr>
        <p:txBody>
          <a:bodyPr wrap="square" rtlCol="0">
            <a:spAutoFit/>
          </a:bodyPr>
          <a:lstStyle/>
          <a:p>
            <a:r>
              <a:rPr lang="en-GB" sz="2800" dirty="0"/>
              <a:t>Total kinetic energy of the wheel: </a:t>
            </a:r>
            <a:endParaRPr lang="en-US" sz="2800" dirty="0"/>
          </a:p>
        </p:txBody>
      </p:sp>
      <mc:AlternateContent xmlns:mc="http://schemas.openxmlformats.org/markup-compatibility/2006">
        <mc:Choice xmlns:a14="http://schemas.microsoft.com/office/drawing/2010/main" Requires="a14">
          <p:sp>
            <p:nvSpPr>
              <p:cNvPr id="24" name="TextBox 23"/>
              <p:cNvSpPr txBox="1"/>
              <p:nvPr/>
            </p:nvSpPr>
            <p:spPr>
              <a:xfrm>
                <a:off x="1740469" y="1500310"/>
                <a:ext cx="3637855" cy="106080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𝐸</m:t>
                          </m:r>
                        </m:e>
                        <m:sub>
                          <m:r>
                            <a:rPr lang="en-GB" sz="2400" b="0" i="1" smtClean="0">
                              <a:latin typeface="Cambria Math" panose="02040503050406030204" pitchFamily="18" charset="0"/>
                            </a:rPr>
                            <m:t>𝑘</m:t>
                          </m:r>
                        </m:sub>
                      </m:sSub>
                      <m:r>
                        <a:rPr lang="en-GB" sz="2400" b="0" i="1" smtClean="0">
                          <a:latin typeface="Cambria Math" panose="02040503050406030204" pitchFamily="18" charset="0"/>
                        </a:rPr>
                        <m:t>=</m:t>
                      </m:r>
                      <m:f>
                        <m:fPr>
                          <m:ctrlPr>
                            <a:rPr lang="en-US" sz="2400" i="1">
                              <a:latin typeface="Cambria Math" panose="02040503050406030204" pitchFamily="18" charset="0"/>
                            </a:rPr>
                          </m:ctrlPr>
                        </m:fPr>
                        <m:num>
                          <m:r>
                            <a:rPr lang="en-GB" sz="2400" i="1">
                              <a:latin typeface="Cambria Math" panose="02040503050406030204" pitchFamily="18" charset="0"/>
                            </a:rPr>
                            <m:t>1</m:t>
                          </m:r>
                        </m:num>
                        <m:den>
                          <m:r>
                            <a:rPr lang="en-GB" sz="2400" i="1">
                              <a:latin typeface="Cambria Math" panose="02040503050406030204" pitchFamily="18" charset="0"/>
                            </a:rPr>
                            <m:t>2</m:t>
                          </m:r>
                        </m:den>
                      </m:f>
                      <m:r>
                        <a:rPr lang="en-GB" sz="2400" i="1">
                          <a:latin typeface="Cambria Math" panose="02040503050406030204" pitchFamily="18" charset="0"/>
                        </a:rPr>
                        <m:t>𝑀</m:t>
                      </m:r>
                      <m:sSubSup>
                        <m:sSubSupPr>
                          <m:ctrlPr>
                            <a:rPr lang="en-GB" sz="2400" i="1">
                              <a:latin typeface="Cambria Math" panose="02040503050406030204" pitchFamily="18" charset="0"/>
                            </a:rPr>
                          </m:ctrlPr>
                        </m:sSubSupPr>
                        <m:e>
                          <m:r>
                            <a:rPr lang="en-GB" sz="2400" i="1">
                              <a:latin typeface="Cambria Math" panose="02040503050406030204" pitchFamily="18" charset="0"/>
                            </a:rPr>
                            <m:t>𝑣</m:t>
                          </m:r>
                        </m:e>
                        <m:sub>
                          <m:r>
                            <a:rPr lang="en-GB" sz="2400" i="1">
                              <a:latin typeface="Cambria Math" panose="02040503050406030204" pitchFamily="18" charset="0"/>
                            </a:rPr>
                            <m:t>𝑐𝑚</m:t>
                          </m:r>
                        </m:sub>
                        <m:sup>
                          <m:r>
                            <a:rPr lang="en-GB" sz="2400" i="1">
                              <a:latin typeface="Cambria Math" panose="02040503050406030204" pitchFamily="18" charset="0"/>
                            </a:rPr>
                            <m:t>2</m:t>
                          </m:r>
                        </m:sup>
                      </m:sSubSup>
                      <m:r>
                        <a:rPr lang="en-GB" sz="2400" b="0" i="1" smtClean="0">
                          <a:latin typeface="Cambria Math" panose="02040503050406030204" pitchFamily="18" charset="0"/>
                        </a:rPr>
                        <m:t>+</m:t>
                      </m:r>
                      <m:f>
                        <m:fPr>
                          <m:ctrlPr>
                            <a:rPr lang="en-US" sz="2400" i="1">
                              <a:latin typeface="Cambria Math" panose="02040503050406030204" pitchFamily="18" charset="0"/>
                            </a:rPr>
                          </m:ctrlPr>
                        </m:fPr>
                        <m:num>
                          <m:r>
                            <a:rPr lang="en-GB" sz="2400" i="1">
                              <a:latin typeface="Cambria Math" panose="02040503050406030204" pitchFamily="18" charset="0"/>
                            </a:rPr>
                            <m:t>1</m:t>
                          </m:r>
                        </m:num>
                        <m:den>
                          <m:r>
                            <a:rPr lang="en-GB" sz="2400" i="1">
                              <a:latin typeface="Cambria Math" panose="02040503050406030204" pitchFamily="18" charset="0"/>
                            </a:rPr>
                            <m:t>2</m:t>
                          </m:r>
                        </m:den>
                      </m:f>
                      <m:sSub>
                        <m:sSubPr>
                          <m:ctrlPr>
                            <a:rPr lang="en-US" sz="2400" i="1">
                              <a:latin typeface="Cambria Math" panose="02040503050406030204" pitchFamily="18" charset="0"/>
                            </a:rPr>
                          </m:ctrlPr>
                        </m:sSubPr>
                        <m:e>
                          <m:r>
                            <a:rPr lang="en-GB" sz="2400" i="1">
                              <a:latin typeface="Cambria Math" panose="02040503050406030204" pitchFamily="18" charset="0"/>
                            </a:rPr>
                            <m:t>𝐼</m:t>
                          </m:r>
                        </m:e>
                        <m:sub>
                          <m:r>
                            <a:rPr lang="en-GB" sz="2400" i="1">
                              <a:latin typeface="Cambria Math" panose="02040503050406030204" pitchFamily="18" charset="0"/>
                            </a:rPr>
                            <m:t>𝑐𝑚</m:t>
                          </m:r>
                        </m:sub>
                      </m:sSub>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𝜔</m:t>
                          </m:r>
                        </m:e>
                        <m:sup>
                          <m:r>
                            <a:rPr lang="en-GB" sz="2400" i="1">
                              <a:latin typeface="Cambria Math" panose="02040503050406030204" pitchFamily="18" charset="0"/>
                            </a:rPr>
                            <m:t>2</m:t>
                          </m:r>
                        </m:sup>
                      </m:sSup>
                    </m:oMath>
                  </m:oMathPara>
                </a14:m>
                <a:endParaRPr lang="en-US" sz="2400" dirty="0"/>
              </a:p>
              <a:p>
                <a:endParaRPr lang="en-US" sz="2400" dirty="0"/>
              </a:p>
            </p:txBody>
          </p:sp>
        </mc:Choice>
        <mc:Fallback>
          <p:sp>
            <p:nvSpPr>
              <p:cNvPr id="24" name="TextBox 23"/>
              <p:cNvSpPr txBox="1">
                <a:spLocks noRot="1" noChangeAspect="1" noMove="1" noResize="1" noEditPoints="1" noAdjustHandles="1" noChangeArrowheads="1" noChangeShapeType="1" noTextEdit="1"/>
              </p:cNvSpPr>
              <p:nvPr/>
            </p:nvSpPr>
            <p:spPr>
              <a:xfrm>
                <a:off x="1740469" y="1500310"/>
                <a:ext cx="3637855" cy="1060803"/>
              </a:xfrm>
              <a:prstGeom prst="rect">
                <a:avLst/>
              </a:prstGeom>
              <a:blipFill rotWithShape="1">
                <a:blip r:embed="rId1"/>
                <a:stretch>
                  <a:fillRect l="-16" t="-41" r="14" b="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1835696" y="2345130"/>
                <a:ext cx="3553217" cy="106080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𝐸</m:t>
                          </m:r>
                        </m:e>
                        <m:sub>
                          <m:r>
                            <a:rPr lang="en-GB" sz="2400" b="0" i="1" smtClean="0">
                              <a:latin typeface="Cambria Math" panose="02040503050406030204" pitchFamily="18" charset="0"/>
                            </a:rPr>
                            <m:t>𝑘</m:t>
                          </m:r>
                        </m:sub>
                      </m:sSub>
                      <m:r>
                        <a:rPr lang="en-GB" sz="2400" b="0" i="1" smtClean="0">
                          <a:latin typeface="Cambria Math" panose="02040503050406030204" pitchFamily="18" charset="0"/>
                        </a:rPr>
                        <m:t>=</m:t>
                      </m:r>
                      <m:f>
                        <m:fPr>
                          <m:ctrlPr>
                            <a:rPr lang="en-US" sz="2400" i="1">
                              <a:latin typeface="Cambria Math" panose="02040503050406030204" pitchFamily="18" charset="0"/>
                            </a:rPr>
                          </m:ctrlPr>
                        </m:fPr>
                        <m:num>
                          <m:r>
                            <a:rPr lang="en-GB" sz="2400" i="1">
                              <a:latin typeface="Cambria Math" panose="02040503050406030204" pitchFamily="18" charset="0"/>
                            </a:rPr>
                            <m:t>1</m:t>
                          </m:r>
                        </m:num>
                        <m:den>
                          <m:r>
                            <a:rPr lang="en-GB" sz="2400" i="1">
                              <a:latin typeface="Cambria Math" panose="02040503050406030204" pitchFamily="18" charset="0"/>
                            </a:rPr>
                            <m:t>2</m:t>
                          </m:r>
                        </m:den>
                      </m:f>
                      <m:r>
                        <a:rPr lang="en-GB" sz="2400" i="1">
                          <a:latin typeface="Cambria Math" panose="02040503050406030204" pitchFamily="18" charset="0"/>
                        </a:rPr>
                        <m:t>𝑀</m:t>
                      </m:r>
                      <m:sSup>
                        <m:sSupPr>
                          <m:ctrlPr>
                            <a:rPr lang="en-GB" sz="2400" i="1" smtClean="0">
                              <a:latin typeface="Cambria Math" panose="02040503050406030204" pitchFamily="18" charset="0"/>
                            </a:rPr>
                          </m:ctrlPr>
                        </m:sSupPr>
                        <m:e>
                          <m:d>
                            <m:dPr>
                              <m:ctrlPr>
                                <a:rPr lang="en-GB" sz="2400" i="1" smtClean="0">
                                  <a:latin typeface="Cambria Math" panose="02040503050406030204" pitchFamily="18" charset="0"/>
                                </a:rPr>
                              </m:ctrlPr>
                            </m:dPr>
                            <m:e>
                              <m:r>
                                <a:rPr lang="en-GB" sz="2400" b="0" i="1" smtClean="0">
                                  <a:latin typeface="Cambria Math" panose="02040503050406030204" pitchFamily="18" charset="0"/>
                                </a:rPr>
                                <m:t>𝑅</m:t>
                              </m:r>
                              <m:r>
                                <a:rPr lang="en-GB" sz="2400" b="0" i="1" smtClean="0">
                                  <a:latin typeface="Cambria Math" panose="02040503050406030204" pitchFamily="18" charset="0"/>
                                  <a:ea typeface="Cambria Math" panose="02040503050406030204" pitchFamily="18" charset="0"/>
                                </a:rPr>
                                <m:t>𝜔</m:t>
                              </m:r>
                            </m:e>
                          </m:d>
                        </m:e>
                        <m:sup>
                          <m:r>
                            <a:rPr lang="en-GB" sz="2400" b="0" i="1" smtClean="0">
                              <a:latin typeface="Cambria Math" panose="02040503050406030204" pitchFamily="18" charset="0"/>
                            </a:rPr>
                            <m:t>2</m:t>
                          </m:r>
                        </m:sup>
                      </m:sSup>
                      <m:r>
                        <a:rPr lang="en-GB" sz="2400" b="0" i="1" smtClean="0">
                          <a:latin typeface="Cambria Math" panose="02040503050406030204" pitchFamily="18" charset="0"/>
                        </a:rPr>
                        <m:t>+</m:t>
                      </m:r>
                      <m:f>
                        <m:fPr>
                          <m:ctrlPr>
                            <a:rPr lang="en-US" sz="2400" i="1">
                              <a:latin typeface="Cambria Math" panose="02040503050406030204" pitchFamily="18" charset="0"/>
                            </a:rPr>
                          </m:ctrlPr>
                        </m:fPr>
                        <m:num>
                          <m:r>
                            <a:rPr lang="en-GB" sz="2400" i="1">
                              <a:latin typeface="Cambria Math" panose="02040503050406030204" pitchFamily="18" charset="0"/>
                            </a:rPr>
                            <m:t>1</m:t>
                          </m:r>
                        </m:num>
                        <m:den>
                          <m:r>
                            <a:rPr lang="en-GB" sz="2400" i="1">
                              <a:latin typeface="Cambria Math" panose="02040503050406030204" pitchFamily="18" charset="0"/>
                            </a:rPr>
                            <m:t>2</m:t>
                          </m:r>
                        </m:den>
                      </m:f>
                      <m:sSub>
                        <m:sSubPr>
                          <m:ctrlPr>
                            <a:rPr lang="en-US" sz="2400" i="1">
                              <a:latin typeface="Cambria Math" panose="02040503050406030204" pitchFamily="18" charset="0"/>
                            </a:rPr>
                          </m:ctrlPr>
                        </m:sSubPr>
                        <m:e>
                          <m:r>
                            <a:rPr lang="en-GB" sz="2400" i="1">
                              <a:latin typeface="Cambria Math" panose="02040503050406030204" pitchFamily="18" charset="0"/>
                            </a:rPr>
                            <m:t>𝐼</m:t>
                          </m:r>
                        </m:e>
                        <m:sub>
                          <m:r>
                            <a:rPr lang="en-GB" sz="2400" i="1">
                              <a:latin typeface="Cambria Math" panose="02040503050406030204" pitchFamily="18" charset="0"/>
                            </a:rPr>
                            <m:t>𝑐𝑚</m:t>
                          </m:r>
                        </m:sub>
                      </m:sSub>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𝜔</m:t>
                          </m:r>
                        </m:e>
                        <m:sup>
                          <m:r>
                            <a:rPr lang="en-GB" sz="2400" i="1">
                              <a:latin typeface="Cambria Math" panose="02040503050406030204" pitchFamily="18" charset="0"/>
                            </a:rPr>
                            <m:t>2</m:t>
                          </m:r>
                        </m:sup>
                      </m:sSup>
                    </m:oMath>
                  </m:oMathPara>
                </a14:m>
                <a:endParaRPr lang="en-US" sz="2400" dirty="0"/>
              </a:p>
              <a:p>
                <a:endParaRPr lang="en-US" sz="2400" dirty="0"/>
              </a:p>
            </p:txBody>
          </p:sp>
        </mc:Choice>
        <mc:Fallback>
          <p:sp>
            <p:nvSpPr>
              <p:cNvPr id="27" name="TextBox 26"/>
              <p:cNvSpPr txBox="1">
                <a:spLocks noRot="1" noChangeAspect="1" noMove="1" noResize="1" noEditPoints="1" noAdjustHandles="1" noChangeArrowheads="1" noChangeShapeType="1" noTextEdit="1"/>
              </p:cNvSpPr>
              <p:nvPr/>
            </p:nvSpPr>
            <p:spPr>
              <a:xfrm>
                <a:off x="1835696" y="2345130"/>
                <a:ext cx="3553217" cy="1060803"/>
              </a:xfrm>
              <a:prstGeom prst="rect">
                <a:avLst/>
              </a:prstGeom>
              <a:blipFill rotWithShape="1">
                <a:blip r:embed="rId2"/>
                <a:stretch>
                  <a:fillRect l="-15" t="-7" r="-456" b="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1416798" y="3295811"/>
                <a:ext cx="6750566" cy="106080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𝐸</m:t>
                          </m:r>
                        </m:e>
                        <m:sub>
                          <m:r>
                            <a:rPr lang="en-GB" sz="2400" b="0" i="1" smtClean="0">
                              <a:latin typeface="Cambria Math" panose="02040503050406030204" pitchFamily="18" charset="0"/>
                            </a:rPr>
                            <m:t>𝑘</m:t>
                          </m:r>
                        </m:sub>
                      </m:sSub>
                      <m:r>
                        <a:rPr lang="en-GB" sz="2400" b="0" i="1" smtClean="0">
                          <a:latin typeface="Cambria Math" panose="02040503050406030204" pitchFamily="18" charset="0"/>
                        </a:rPr>
                        <m:t>=</m:t>
                      </m:r>
                      <m:f>
                        <m:fPr>
                          <m:ctrlPr>
                            <a:rPr lang="en-US" sz="2400" i="1">
                              <a:latin typeface="Cambria Math" panose="02040503050406030204" pitchFamily="18" charset="0"/>
                            </a:rPr>
                          </m:ctrlPr>
                        </m:fPr>
                        <m:num>
                          <m:r>
                            <a:rPr lang="en-GB" sz="2400" i="1">
                              <a:latin typeface="Cambria Math" panose="02040503050406030204" pitchFamily="18" charset="0"/>
                            </a:rPr>
                            <m:t>1</m:t>
                          </m:r>
                        </m:num>
                        <m:den>
                          <m:r>
                            <a:rPr lang="en-GB" sz="2400" i="1">
                              <a:latin typeface="Cambria Math" panose="02040503050406030204" pitchFamily="18" charset="0"/>
                            </a:rPr>
                            <m:t>2</m:t>
                          </m:r>
                        </m:den>
                      </m:f>
                      <m:r>
                        <a:rPr lang="en-GB" sz="2400" i="1">
                          <a:latin typeface="Cambria Math" panose="02040503050406030204" pitchFamily="18" charset="0"/>
                        </a:rPr>
                        <m:t>𝑀</m:t>
                      </m:r>
                      <m:sSup>
                        <m:sSupPr>
                          <m:ctrlPr>
                            <a:rPr lang="en-GB" sz="2400" i="1" smtClean="0">
                              <a:latin typeface="Cambria Math" panose="02040503050406030204" pitchFamily="18" charset="0"/>
                            </a:rPr>
                          </m:ctrlPr>
                        </m:sSupPr>
                        <m:e>
                          <m:r>
                            <a:rPr lang="en-GB" sz="2400" b="0" i="1" smtClean="0">
                              <a:latin typeface="Cambria Math" panose="02040503050406030204" pitchFamily="18" charset="0"/>
                            </a:rPr>
                            <m:t>𝑅</m:t>
                          </m:r>
                        </m:e>
                        <m:sup>
                          <m:r>
                            <a:rPr lang="en-GB" sz="2400" b="0" i="1" smtClean="0">
                              <a:latin typeface="Cambria Math" panose="02040503050406030204" pitchFamily="18" charset="0"/>
                            </a:rPr>
                            <m:t>2</m:t>
                          </m:r>
                        </m:sup>
                      </m:sSup>
                      <m:sSup>
                        <m:sSupPr>
                          <m:ctrlPr>
                            <a:rPr lang="en-GB" sz="2400" i="1" smtClean="0">
                              <a:latin typeface="Cambria Math" panose="02040503050406030204" pitchFamily="18" charset="0"/>
                            </a:rPr>
                          </m:ctrlPr>
                        </m:sSupPr>
                        <m:e>
                          <m:r>
                            <a:rPr lang="en-GB" sz="2400" i="1" smtClean="0">
                              <a:latin typeface="Cambria Math" panose="02040503050406030204" pitchFamily="18" charset="0"/>
                              <a:ea typeface="Cambria Math" panose="02040503050406030204" pitchFamily="18" charset="0"/>
                            </a:rPr>
                            <m:t>𝜔</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m:t>
                      </m:r>
                      <m:f>
                        <m:fPr>
                          <m:ctrlPr>
                            <a:rPr lang="en-US" sz="2400" i="1">
                              <a:latin typeface="Cambria Math" panose="02040503050406030204" pitchFamily="18" charset="0"/>
                            </a:rPr>
                          </m:ctrlPr>
                        </m:fPr>
                        <m:num>
                          <m:r>
                            <a:rPr lang="en-GB" sz="2400" i="1">
                              <a:latin typeface="Cambria Math" panose="02040503050406030204" pitchFamily="18" charset="0"/>
                            </a:rPr>
                            <m:t>1</m:t>
                          </m:r>
                        </m:num>
                        <m:den>
                          <m:r>
                            <a:rPr lang="en-GB" sz="2400" i="1">
                              <a:latin typeface="Cambria Math" panose="02040503050406030204" pitchFamily="18" charset="0"/>
                            </a:rPr>
                            <m:t>2</m:t>
                          </m:r>
                        </m:den>
                      </m:f>
                      <m:sSub>
                        <m:sSubPr>
                          <m:ctrlPr>
                            <a:rPr lang="en-US" sz="2400" i="1">
                              <a:latin typeface="Cambria Math" panose="02040503050406030204" pitchFamily="18" charset="0"/>
                            </a:rPr>
                          </m:ctrlPr>
                        </m:sSubPr>
                        <m:e>
                          <m:r>
                            <a:rPr lang="en-GB" sz="2400" i="1">
                              <a:latin typeface="Cambria Math" panose="02040503050406030204" pitchFamily="18" charset="0"/>
                            </a:rPr>
                            <m:t>𝐼</m:t>
                          </m:r>
                        </m:e>
                        <m:sub>
                          <m:r>
                            <a:rPr lang="en-GB" sz="2400" i="1">
                              <a:latin typeface="Cambria Math" panose="02040503050406030204" pitchFamily="18" charset="0"/>
                            </a:rPr>
                            <m:t>𝑐𝑚</m:t>
                          </m:r>
                        </m:sub>
                      </m:sSub>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𝜔</m:t>
                          </m:r>
                        </m:e>
                        <m:sup>
                          <m:r>
                            <a:rPr lang="en-GB" sz="2400" i="1">
                              <a:latin typeface="Cambria Math" panose="02040503050406030204" pitchFamily="18" charset="0"/>
                            </a:rPr>
                            <m:t>2</m:t>
                          </m:r>
                        </m:sup>
                      </m:sSup>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2</m:t>
                          </m:r>
                        </m:den>
                      </m:f>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𝐼</m:t>
                              </m:r>
                            </m:e>
                            <m:sub>
                              <m:r>
                                <a:rPr lang="en-GB" sz="2400" b="0" i="1" smtClean="0">
                                  <a:latin typeface="Cambria Math" panose="02040503050406030204" pitchFamily="18" charset="0"/>
                                </a:rPr>
                                <m:t>𝑐𝑚</m:t>
                              </m:r>
                            </m:sub>
                          </m:sSub>
                          <m:r>
                            <a:rPr lang="en-GB" sz="2400" b="0" i="1" smtClean="0">
                              <a:latin typeface="Cambria Math" panose="02040503050406030204" pitchFamily="18" charset="0"/>
                            </a:rPr>
                            <m:t>+</m:t>
                          </m:r>
                          <m:r>
                            <a:rPr lang="en-GB" sz="2400" b="0" i="1" smtClean="0">
                              <a:latin typeface="Cambria Math" panose="02040503050406030204" pitchFamily="18" charset="0"/>
                            </a:rPr>
                            <m:t>𝑀</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𝑅</m:t>
                              </m:r>
                            </m:e>
                            <m:sup>
                              <m:r>
                                <a:rPr lang="en-GB" sz="2400" b="0" i="1" smtClean="0">
                                  <a:latin typeface="Cambria Math" panose="02040503050406030204" pitchFamily="18" charset="0"/>
                                </a:rPr>
                                <m:t>2</m:t>
                              </m:r>
                            </m:sup>
                          </m:sSup>
                        </m:e>
                      </m:d>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𝜔</m:t>
                          </m:r>
                        </m:e>
                        <m:sup>
                          <m:r>
                            <a:rPr lang="en-GB" sz="2400" b="0" i="1" smtClean="0">
                              <a:latin typeface="Cambria Math" panose="02040503050406030204" pitchFamily="18" charset="0"/>
                            </a:rPr>
                            <m:t>2</m:t>
                          </m:r>
                        </m:sup>
                      </m:sSup>
                    </m:oMath>
                  </m:oMathPara>
                </a14:m>
                <a:endParaRPr lang="en-US" sz="2400" dirty="0"/>
              </a:p>
              <a:p>
                <a:endParaRPr lang="en-US" sz="2400" dirty="0"/>
              </a:p>
            </p:txBody>
          </p:sp>
        </mc:Choice>
        <mc:Fallback>
          <p:sp>
            <p:nvSpPr>
              <p:cNvPr id="28" name="TextBox 27"/>
              <p:cNvSpPr txBox="1">
                <a:spLocks noRot="1" noChangeAspect="1" noMove="1" noResize="1" noEditPoints="1" noAdjustHandles="1" noChangeArrowheads="1" noChangeShapeType="1" noTextEdit="1"/>
              </p:cNvSpPr>
              <p:nvPr/>
            </p:nvSpPr>
            <p:spPr>
              <a:xfrm>
                <a:off x="1416798" y="3295811"/>
                <a:ext cx="6750566" cy="1060803"/>
              </a:xfrm>
              <a:prstGeom prst="rect">
                <a:avLst/>
              </a:prstGeom>
              <a:blipFill rotWithShape="1">
                <a:blip r:embed="rId3"/>
                <a:stretch>
                  <a:fillRect l="-2" t="-15" r="9" b="48"/>
                </a:stretch>
              </a:blipFill>
            </p:spPr>
            <p:txBody>
              <a:bodyPr/>
              <a:lstStyle/>
              <a:p>
                <a:r>
                  <a:rPr lang="zh-CN" altLang="en-US">
                    <a:noFill/>
                  </a:rPr>
                  <a:t> </a:t>
                </a:r>
              </a:p>
            </p:txBody>
          </p:sp>
        </mc:Fallback>
      </mc:AlternateContent>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21" name="Title 1"/>
          <p:cNvSpPr>
            <a:spLocks noGrp="1"/>
          </p:cNvSpPr>
          <p:nvPr>
            <p:ph type="title"/>
          </p:nvPr>
        </p:nvSpPr>
        <p:spPr>
          <a:xfrm>
            <a:off x="935333" y="-31806"/>
            <a:ext cx="8229600" cy="1143000"/>
          </a:xfrm>
        </p:spPr>
        <p:txBody>
          <a:bodyPr/>
          <a:lstStyle/>
          <a:p>
            <a:r>
              <a:rPr lang="en-GB" sz="3600" dirty="0"/>
              <a:t>Ex: Rolling without slipping </a:t>
            </a:r>
            <a:endParaRPr lang="en-US" sz="3600" dirty="0"/>
          </a:p>
        </p:txBody>
      </p:sp>
      <p:sp>
        <p:nvSpPr>
          <p:cNvPr id="2" name="TextBox 1"/>
          <p:cNvSpPr txBox="1"/>
          <p:nvPr/>
        </p:nvSpPr>
        <p:spPr>
          <a:xfrm>
            <a:off x="909734" y="762185"/>
            <a:ext cx="4716787" cy="954107"/>
          </a:xfrm>
          <a:prstGeom prst="rect">
            <a:avLst/>
          </a:prstGeom>
          <a:noFill/>
        </p:spPr>
        <p:txBody>
          <a:bodyPr wrap="square" rtlCol="0">
            <a:spAutoFit/>
          </a:bodyPr>
          <a:lstStyle/>
          <a:p>
            <a:r>
              <a:rPr lang="en-GB" sz="2800" dirty="0"/>
              <a:t>Total kinetic energy of the wheel: </a:t>
            </a:r>
            <a:endParaRPr lang="en-US" sz="2800" dirty="0"/>
          </a:p>
        </p:txBody>
      </p:sp>
      <mc:AlternateContent xmlns:mc="http://schemas.openxmlformats.org/markup-compatibility/2006">
        <mc:Choice xmlns:a14="http://schemas.microsoft.com/office/drawing/2010/main" Requires="a14">
          <p:sp>
            <p:nvSpPr>
              <p:cNvPr id="24" name="TextBox 23"/>
              <p:cNvSpPr txBox="1"/>
              <p:nvPr/>
            </p:nvSpPr>
            <p:spPr>
              <a:xfrm>
                <a:off x="1740469" y="1500310"/>
                <a:ext cx="3637855" cy="106080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𝐸</m:t>
                          </m:r>
                        </m:e>
                        <m:sub>
                          <m:r>
                            <a:rPr lang="en-GB" sz="2400" b="0" i="1" smtClean="0">
                              <a:latin typeface="Cambria Math" panose="02040503050406030204" pitchFamily="18" charset="0"/>
                            </a:rPr>
                            <m:t>𝑘</m:t>
                          </m:r>
                        </m:sub>
                      </m:sSub>
                      <m:r>
                        <a:rPr lang="en-GB" sz="2400" b="0" i="1" smtClean="0">
                          <a:latin typeface="Cambria Math" panose="02040503050406030204" pitchFamily="18" charset="0"/>
                        </a:rPr>
                        <m:t>=</m:t>
                      </m:r>
                      <m:f>
                        <m:fPr>
                          <m:ctrlPr>
                            <a:rPr lang="en-US" sz="2400" i="1">
                              <a:latin typeface="Cambria Math" panose="02040503050406030204" pitchFamily="18" charset="0"/>
                            </a:rPr>
                          </m:ctrlPr>
                        </m:fPr>
                        <m:num>
                          <m:r>
                            <a:rPr lang="en-GB" sz="2400" i="1">
                              <a:latin typeface="Cambria Math" panose="02040503050406030204" pitchFamily="18" charset="0"/>
                            </a:rPr>
                            <m:t>1</m:t>
                          </m:r>
                        </m:num>
                        <m:den>
                          <m:r>
                            <a:rPr lang="en-GB" sz="2400" i="1">
                              <a:latin typeface="Cambria Math" panose="02040503050406030204" pitchFamily="18" charset="0"/>
                            </a:rPr>
                            <m:t>2</m:t>
                          </m:r>
                        </m:den>
                      </m:f>
                      <m:r>
                        <a:rPr lang="en-GB" sz="2400" i="1">
                          <a:latin typeface="Cambria Math" panose="02040503050406030204" pitchFamily="18" charset="0"/>
                        </a:rPr>
                        <m:t>𝑀</m:t>
                      </m:r>
                      <m:sSubSup>
                        <m:sSubSupPr>
                          <m:ctrlPr>
                            <a:rPr lang="en-GB" sz="2400" i="1">
                              <a:latin typeface="Cambria Math" panose="02040503050406030204" pitchFamily="18" charset="0"/>
                            </a:rPr>
                          </m:ctrlPr>
                        </m:sSubSupPr>
                        <m:e>
                          <m:r>
                            <a:rPr lang="en-GB" sz="2400" i="1">
                              <a:latin typeface="Cambria Math" panose="02040503050406030204" pitchFamily="18" charset="0"/>
                            </a:rPr>
                            <m:t>𝑣</m:t>
                          </m:r>
                        </m:e>
                        <m:sub>
                          <m:r>
                            <a:rPr lang="en-GB" sz="2400" i="1">
                              <a:latin typeface="Cambria Math" panose="02040503050406030204" pitchFamily="18" charset="0"/>
                            </a:rPr>
                            <m:t>𝑐𝑚</m:t>
                          </m:r>
                        </m:sub>
                        <m:sup>
                          <m:r>
                            <a:rPr lang="en-GB" sz="2400" i="1">
                              <a:latin typeface="Cambria Math" panose="02040503050406030204" pitchFamily="18" charset="0"/>
                            </a:rPr>
                            <m:t>2</m:t>
                          </m:r>
                        </m:sup>
                      </m:sSubSup>
                      <m:r>
                        <a:rPr lang="en-GB" sz="2400" b="0" i="1" smtClean="0">
                          <a:latin typeface="Cambria Math" panose="02040503050406030204" pitchFamily="18" charset="0"/>
                        </a:rPr>
                        <m:t>+</m:t>
                      </m:r>
                      <m:f>
                        <m:fPr>
                          <m:ctrlPr>
                            <a:rPr lang="en-US" sz="2400" i="1">
                              <a:latin typeface="Cambria Math" panose="02040503050406030204" pitchFamily="18" charset="0"/>
                            </a:rPr>
                          </m:ctrlPr>
                        </m:fPr>
                        <m:num>
                          <m:r>
                            <a:rPr lang="en-GB" sz="2400" i="1">
                              <a:latin typeface="Cambria Math" panose="02040503050406030204" pitchFamily="18" charset="0"/>
                            </a:rPr>
                            <m:t>1</m:t>
                          </m:r>
                        </m:num>
                        <m:den>
                          <m:r>
                            <a:rPr lang="en-GB" sz="2400" i="1">
                              <a:latin typeface="Cambria Math" panose="02040503050406030204" pitchFamily="18" charset="0"/>
                            </a:rPr>
                            <m:t>2</m:t>
                          </m:r>
                        </m:den>
                      </m:f>
                      <m:sSub>
                        <m:sSubPr>
                          <m:ctrlPr>
                            <a:rPr lang="en-US" sz="2400" i="1">
                              <a:latin typeface="Cambria Math" panose="02040503050406030204" pitchFamily="18" charset="0"/>
                            </a:rPr>
                          </m:ctrlPr>
                        </m:sSubPr>
                        <m:e>
                          <m:r>
                            <a:rPr lang="en-GB" sz="2400" i="1">
                              <a:latin typeface="Cambria Math" panose="02040503050406030204" pitchFamily="18" charset="0"/>
                            </a:rPr>
                            <m:t>𝐼</m:t>
                          </m:r>
                        </m:e>
                        <m:sub>
                          <m:r>
                            <a:rPr lang="en-GB" sz="2400" i="1">
                              <a:latin typeface="Cambria Math" panose="02040503050406030204" pitchFamily="18" charset="0"/>
                            </a:rPr>
                            <m:t>𝑐𝑚</m:t>
                          </m:r>
                        </m:sub>
                      </m:sSub>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𝜔</m:t>
                          </m:r>
                        </m:e>
                        <m:sup>
                          <m:r>
                            <a:rPr lang="en-GB" sz="2400" i="1">
                              <a:latin typeface="Cambria Math" panose="02040503050406030204" pitchFamily="18" charset="0"/>
                            </a:rPr>
                            <m:t>2</m:t>
                          </m:r>
                        </m:sup>
                      </m:sSup>
                    </m:oMath>
                  </m:oMathPara>
                </a14:m>
                <a:endParaRPr lang="en-US" sz="2400" dirty="0"/>
              </a:p>
              <a:p>
                <a:endParaRPr lang="en-US" sz="2400" dirty="0"/>
              </a:p>
            </p:txBody>
          </p:sp>
        </mc:Choice>
        <mc:Fallback>
          <p:sp>
            <p:nvSpPr>
              <p:cNvPr id="24" name="TextBox 23"/>
              <p:cNvSpPr txBox="1">
                <a:spLocks noRot="1" noChangeAspect="1" noMove="1" noResize="1" noEditPoints="1" noAdjustHandles="1" noChangeArrowheads="1" noChangeShapeType="1" noTextEdit="1"/>
              </p:cNvSpPr>
              <p:nvPr/>
            </p:nvSpPr>
            <p:spPr>
              <a:xfrm>
                <a:off x="1740469" y="1500310"/>
                <a:ext cx="3637855" cy="1060803"/>
              </a:xfrm>
              <a:prstGeom prst="rect">
                <a:avLst/>
              </a:prstGeom>
              <a:blipFill rotWithShape="1">
                <a:blip r:embed="rId1"/>
                <a:stretch>
                  <a:fillRect l="-16" t="-41" r="14" b="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1835696" y="2345130"/>
                <a:ext cx="3553217" cy="106080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𝐸</m:t>
                          </m:r>
                        </m:e>
                        <m:sub>
                          <m:r>
                            <a:rPr lang="en-GB" sz="2400" b="0" i="1" smtClean="0">
                              <a:latin typeface="Cambria Math" panose="02040503050406030204" pitchFamily="18" charset="0"/>
                            </a:rPr>
                            <m:t>𝑘</m:t>
                          </m:r>
                        </m:sub>
                      </m:sSub>
                      <m:r>
                        <a:rPr lang="en-GB" sz="2400" b="0" i="1" smtClean="0">
                          <a:latin typeface="Cambria Math" panose="02040503050406030204" pitchFamily="18" charset="0"/>
                        </a:rPr>
                        <m:t>=</m:t>
                      </m:r>
                      <m:f>
                        <m:fPr>
                          <m:ctrlPr>
                            <a:rPr lang="en-US" sz="2400" i="1">
                              <a:latin typeface="Cambria Math" panose="02040503050406030204" pitchFamily="18" charset="0"/>
                            </a:rPr>
                          </m:ctrlPr>
                        </m:fPr>
                        <m:num>
                          <m:r>
                            <a:rPr lang="en-GB" sz="2400" i="1">
                              <a:latin typeface="Cambria Math" panose="02040503050406030204" pitchFamily="18" charset="0"/>
                            </a:rPr>
                            <m:t>1</m:t>
                          </m:r>
                        </m:num>
                        <m:den>
                          <m:r>
                            <a:rPr lang="en-GB" sz="2400" i="1">
                              <a:latin typeface="Cambria Math" panose="02040503050406030204" pitchFamily="18" charset="0"/>
                            </a:rPr>
                            <m:t>2</m:t>
                          </m:r>
                        </m:den>
                      </m:f>
                      <m:r>
                        <a:rPr lang="en-GB" sz="2400" i="1">
                          <a:latin typeface="Cambria Math" panose="02040503050406030204" pitchFamily="18" charset="0"/>
                        </a:rPr>
                        <m:t>𝑀</m:t>
                      </m:r>
                      <m:sSup>
                        <m:sSupPr>
                          <m:ctrlPr>
                            <a:rPr lang="en-GB" sz="2400" i="1" smtClean="0">
                              <a:latin typeface="Cambria Math" panose="02040503050406030204" pitchFamily="18" charset="0"/>
                            </a:rPr>
                          </m:ctrlPr>
                        </m:sSupPr>
                        <m:e>
                          <m:d>
                            <m:dPr>
                              <m:ctrlPr>
                                <a:rPr lang="en-GB" sz="2400" i="1" smtClean="0">
                                  <a:latin typeface="Cambria Math" panose="02040503050406030204" pitchFamily="18" charset="0"/>
                                </a:rPr>
                              </m:ctrlPr>
                            </m:dPr>
                            <m:e>
                              <m:r>
                                <a:rPr lang="en-GB" sz="2400" b="0" i="1" smtClean="0">
                                  <a:latin typeface="Cambria Math" panose="02040503050406030204" pitchFamily="18" charset="0"/>
                                </a:rPr>
                                <m:t>𝑅</m:t>
                              </m:r>
                              <m:r>
                                <a:rPr lang="en-GB" sz="2400" b="0" i="1" smtClean="0">
                                  <a:latin typeface="Cambria Math" panose="02040503050406030204" pitchFamily="18" charset="0"/>
                                  <a:ea typeface="Cambria Math" panose="02040503050406030204" pitchFamily="18" charset="0"/>
                                </a:rPr>
                                <m:t>𝜔</m:t>
                              </m:r>
                            </m:e>
                          </m:d>
                        </m:e>
                        <m:sup>
                          <m:r>
                            <a:rPr lang="en-GB" sz="2400" b="0" i="1" smtClean="0">
                              <a:latin typeface="Cambria Math" panose="02040503050406030204" pitchFamily="18" charset="0"/>
                            </a:rPr>
                            <m:t>2</m:t>
                          </m:r>
                        </m:sup>
                      </m:sSup>
                      <m:r>
                        <a:rPr lang="en-GB" sz="2400" b="0" i="1" smtClean="0">
                          <a:latin typeface="Cambria Math" panose="02040503050406030204" pitchFamily="18" charset="0"/>
                        </a:rPr>
                        <m:t>+</m:t>
                      </m:r>
                      <m:f>
                        <m:fPr>
                          <m:ctrlPr>
                            <a:rPr lang="en-US" sz="2400" i="1">
                              <a:latin typeface="Cambria Math" panose="02040503050406030204" pitchFamily="18" charset="0"/>
                            </a:rPr>
                          </m:ctrlPr>
                        </m:fPr>
                        <m:num>
                          <m:r>
                            <a:rPr lang="en-GB" sz="2400" i="1">
                              <a:latin typeface="Cambria Math" panose="02040503050406030204" pitchFamily="18" charset="0"/>
                            </a:rPr>
                            <m:t>1</m:t>
                          </m:r>
                        </m:num>
                        <m:den>
                          <m:r>
                            <a:rPr lang="en-GB" sz="2400" i="1">
                              <a:latin typeface="Cambria Math" panose="02040503050406030204" pitchFamily="18" charset="0"/>
                            </a:rPr>
                            <m:t>2</m:t>
                          </m:r>
                        </m:den>
                      </m:f>
                      <m:sSub>
                        <m:sSubPr>
                          <m:ctrlPr>
                            <a:rPr lang="en-US" sz="2400" i="1">
                              <a:latin typeface="Cambria Math" panose="02040503050406030204" pitchFamily="18" charset="0"/>
                            </a:rPr>
                          </m:ctrlPr>
                        </m:sSubPr>
                        <m:e>
                          <m:r>
                            <a:rPr lang="en-GB" sz="2400" i="1">
                              <a:latin typeface="Cambria Math" panose="02040503050406030204" pitchFamily="18" charset="0"/>
                            </a:rPr>
                            <m:t>𝐼</m:t>
                          </m:r>
                        </m:e>
                        <m:sub>
                          <m:r>
                            <a:rPr lang="en-GB" sz="2400" i="1">
                              <a:latin typeface="Cambria Math" panose="02040503050406030204" pitchFamily="18" charset="0"/>
                            </a:rPr>
                            <m:t>𝑐𝑚</m:t>
                          </m:r>
                        </m:sub>
                      </m:sSub>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𝜔</m:t>
                          </m:r>
                        </m:e>
                        <m:sup>
                          <m:r>
                            <a:rPr lang="en-GB" sz="2400" i="1">
                              <a:latin typeface="Cambria Math" panose="02040503050406030204" pitchFamily="18" charset="0"/>
                            </a:rPr>
                            <m:t>2</m:t>
                          </m:r>
                        </m:sup>
                      </m:sSup>
                    </m:oMath>
                  </m:oMathPara>
                </a14:m>
                <a:endParaRPr lang="en-US" sz="2400" dirty="0"/>
              </a:p>
              <a:p>
                <a:endParaRPr lang="en-US" sz="2400" dirty="0"/>
              </a:p>
            </p:txBody>
          </p:sp>
        </mc:Choice>
        <mc:Fallback>
          <p:sp>
            <p:nvSpPr>
              <p:cNvPr id="27" name="TextBox 26"/>
              <p:cNvSpPr txBox="1">
                <a:spLocks noRot="1" noChangeAspect="1" noMove="1" noResize="1" noEditPoints="1" noAdjustHandles="1" noChangeArrowheads="1" noChangeShapeType="1" noTextEdit="1"/>
              </p:cNvSpPr>
              <p:nvPr/>
            </p:nvSpPr>
            <p:spPr>
              <a:xfrm>
                <a:off x="1835696" y="2345130"/>
                <a:ext cx="3553217" cy="1060803"/>
              </a:xfrm>
              <a:prstGeom prst="rect">
                <a:avLst/>
              </a:prstGeom>
              <a:blipFill rotWithShape="1">
                <a:blip r:embed="rId2"/>
                <a:stretch>
                  <a:fillRect l="-15" t="-7" r="-456" b="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1416798" y="3295811"/>
                <a:ext cx="6750566" cy="106080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𝐸</m:t>
                          </m:r>
                        </m:e>
                        <m:sub>
                          <m:r>
                            <a:rPr lang="en-GB" sz="2400" b="0" i="1" smtClean="0">
                              <a:latin typeface="Cambria Math" panose="02040503050406030204" pitchFamily="18" charset="0"/>
                            </a:rPr>
                            <m:t>𝑘</m:t>
                          </m:r>
                        </m:sub>
                      </m:sSub>
                      <m:r>
                        <a:rPr lang="en-GB" sz="2400" b="0" i="1" smtClean="0">
                          <a:latin typeface="Cambria Math" panose="02040503050406030204" pitchFamily="18" charset="0"/>
                        </a:rPr>
                        <m:t>=</m:t>
                      </m:r>
                      <m:f>
                        <m:fPr>
                          <m:ctrlPr>
                            <a:rPr lang="en-US" sz="2400" i="1">
                              <a:latin typeface="Cambria Math" panose="02040503050406030204" pitchFamily="18" charset="0"/>
                            </a:rPr>
                          </m:ctrlPr>
                        </m:fPr>
                        <m:num>
                          <m:r>
                            <a:rPr lang="en-GB" sz="2400" i="1">
                              <a:latin typeface="Cambria Math" panose="02040503050406030204" pitchFamily="18" charset="0"/>
                            </a:rPr>
                            <m:t>1</m:t>
                          </m:r>
                        </m:num>
                        <m:den>
                          <m:r>
                            <a:rPr lang="en-GB" sz="2400" i="1">
                              <a:latin typeface="Cambria Math" panose="02040503050406030204" pitchFamily="18" charset="0"/>
                            </a:rPr>
                            <m:t>2</m:t>
                          </m:r>
                        </m:den>
                      </m:f>
                      <m:r>
                        <a:rPr lang="en-GB" sz="2400" i="1">
                          <a:latin typeface="Cambria Math" panose="02040503050406030204" pitchFamily="18" charset="0"/>
                        </a:rPr>
                        <m:t>𝑀</m:t>
                      </m:r>
                      <m:sSup>
                        <m:sSupPr>
                          <m:ctrlPr>
                            <a:rPr lang="en-GB" sz="2400" i="1" smtClean="0">
                              <a:latin typeface="Cambria Math" panose="02040503050406030204" pitchFamily="18" charset="0"/>
                            </a:rPr>
                          </m:ctrlPr>
                        </m:sSupPr>
                        <m:e>
                          <m:r>
                            <a:rPr lang="en-GB" sz="2400" b="0" i="1" smtClean="0">
                              <a:latin typeface="Cambria Math" panose="02040503050406030204" pitchFamily="18" charset="0"/>
                            </a:rPr>
                            <m:t>𝑅</m:t>
                          </m:r>
                        </m:e>
                        <m:sup>
                          <m:r>
                            <a:rPr lang="en-GB" sz="2400" b="0" i="1" smtClean="0">
                              <a:latin typeface="Cambria Math" panose="02040503050406030204" pitchFamily="18" charset="0"/>
                            </a:rPr>
                            <m:t>2</m:t>
                          </m:r>
                        </m:sup>
                      </m:sSup>
                      <m:sSup>
                        <m:sSupPr>
                          <m:ctrlPr>
                            <a:rPr lang="en-GB" sz="2400" i="1" smtClean="0">
                              <a:latin typeface="Cambria Math" panose="02040503050406030204" pitchFamily="18" charset="0"/>
                            </a:rPr>
                          </m:ctrlPr>
                        </m:sSupPr>
                        <m:e>
                          <m:r>
                            <a:rPr lang="en-GB" sz="2400" i="1" smtClean="0">
                              <a:latin typeface="Cambria Math" panose="02040503050406030204" pitchFamily="18" charset="0"/>
                              <a:ea typeface="Cambria Math" panose="02040503050406030204" pitchFamily="18" charset="0"/>
                            </a:rPr>
                            <m:t>𝜔</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m:t>
                      </m:r>
                      <m:f>
                        <m:fPr>
                          <m:ctrlPr>
                            <a:rPr lang="en-US" sz="2400" i="1">
                              <a:latin typeface="Cambria Math" panose="02040503050406030204" pitchFamily="18" charset="0"/>
                            </a:rPr>
                          </m:ctrlPr>
                        </m:fPr>
                        <m:num>
                          <m:r>
                            <a:rPr lang="en-GB" sz="2400" i="1">
                              <a:latin typeface="Cambria Math" panose="02040503050406030204" pitchFamily="18" charset="0"/>
                            </a:rPr>
                            <m:t>1</m:t>
                          </m:r>
                        </m:num>
                        <m:den>
                          <m:r>
                            <a:rPr lang="en-GB" sz="2400" i="1">
                              <a:latin typeface="Cambria Math" panose="02040503050406030204" pitchFamily="18" charset="0"/>
                            </a:rPr>
                            <m:t>2</m:t>
                          </m:r>
                        </m:den>
                      </m:f>
                      <m:sSub>
                        <m:sSubPr>
                          <m:ctrlPr>
                            <a:rPr lang="en-US" sz="2400" i="1">
                              <a:latin typeface="Cambria Math" panose="02040503050406030204" pitchFamily="18" charset="0"/>
                            </a:rPr>
                          </m:ctrlPr>
                        </m:sSubPr>
                        <m:e>
                          <m:r>
                            <a:rPr lang="en-GB" sz="2400" i="1">
                              <a:latin typeface="Cambria Math" panose="02040503050406030204" pitchFamily="18" charset="0"/>
                            </a:rPr>
                            <m:t>𝐼</m:t>
                          </m:r>
                        </m:e>
                        <m:sub>
                          <m:r>
                            <a:rPr lang="en-GB" sz="2400" i="1">
                              <a:latin typeface="Cambria Math" panose="02040503050406030204" pitchFamily="18" charset="0"/>
                            </a:rPr>
                            <m:t>𝑐𝑚</m:t>
                          </m:r>
                        </m:sub>
                      </m:sSub>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𝜔</m:t>
                          </m:r>
                        </m:e>
                        <m:sup>
                          <m:r>
                            <a:rPr lang="en-GB" sz="2400" i="1">
                              <a:latin typeface="Cambria Math" panose="02040503050406030204" pitchFamily="18" charset="0"/>
                            </a:rPr>
                            <m:t>2</m:t>
                          </m:r>
                        </m:sup>
                      </m:sSup>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2</m:t>
                          </m:r>
                        </m:den>
                      </m:f>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𝐼</m:t>
                              </m:r>
                            </m:e>
                            <m:sub>
                              <m:r>
                                <a:rPr lang="en-GB" sz="2400" b="0" i="1" smtClean="0">
                                  <a:latin typeface="Cambria Math" panose="02040503050406030204" pitchFamily="18" charset="0"/>
                                </a:rPr>
                                <m:t>𝑐𝑚</m:t>
                              </m:r>
                            </m:sub>
                          </m:sSub>
                          <m:r>
                            <a:rPr lang="en-GB" sz="2400" b="0" i="1" smtClean="0">
                              <a:latin typeface="Cambria Math" panose="02040503050406030204" pitchFamily="18" charset="0"/>
                            </a:rPr>
                            <m:t>+</m:t>
                          </m:r>
                          <m:r>
                            <a:rPr lang="en-GB" sz="2400" b="0" i="1" smtClean="0">
                              <a:latin typeface="Cambria Math" panose="02040503050406030204" pitchFamily="18" charset="0"/>
                            </a:rPr>
                            <m:t>𝑀</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𝑅</m:t>
                              </m:r>
                            </m:e>
                            <m:sup>
                              <m:r>
                                <a:rPr lang="en-GB" sz="2400" b="0" i="1" smtClean="0">
                                  <a:latin typeface="Cambria Math" panose="02040503050406030204" pitchFamily="18" charset="0"/>
                                </a:rPr>
                                <m:t>2</m:t>
                              </m:r>
                            </m:sup>
                          </m:sSup>
                        </m:e>
                      </m:d>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𝜔</m:t>
                          </m:r>
                        </m:e>
                        <m:sup>
                          <m:r>
                            <a:rPr lang="en-GB" sz="2400" b="0" i="1" smtClean="0">
                              <a:latin typeface="Cambria Math" panose="02040503050406030204" pitchFamily="18" charset="0"/>
                            </a:rPr>
                            <m:t>2</m:t>
                          </m:r>
                        </m:sup>
                      </m:sSup>
                    </m:oMath>
                  </m:oMathPara>
                </a14:m>
                <a:endParaRPr lang="en-US" sz="2400" dirty="0"/>
              </a:p>
              <a:p>
                <a:endParaRPr lang="en-US" sz="2400" dirty="0"/>
              </a:p>
            </p:txBody>
          </p:sp>
        </mc:Choice>
        <mc:Fallback>
          <p:sp>
            <p:nvSpPr>
              <p:cNvPr id="28" name="TextBox 27"/>
              <p:cNvSpPr txBox="1">
                <a:spLocks noRot="1" noChangeAspect="1" noMove="1" noResize="1" noEditPoints="1" noAdjustHandles="1" noChangeArrowheads="1" noChangeShapeType="1" noTextEdit="1"/>
              </p:cNvSpPr>
              <p:nvPr/>
            </p:nvSpPr>
            <p:spPr>
              <a:xfrm>
                <a:off x="1416798" y="3295811"/>
                <a:ext cx="6750566" cy="1060803"/>
              </a:xfrm>
              <a:prstGeom prst="rect">
                <a:avLst/>
              </a:prstGeom>
              <a:blipFill rotWithShape="1">
                <a:blip r:embed="rId3"/>
                <a:stretch>
                  <a:fillRect l="-2" t="-15" r="9" b="48"/>
                </a:stretch>
              </a:blipFill>
            </p:spPr>
            <p:txBody>
              <a:bodyPr/>
              <a:lstStyle/>
              <a:p>
                <a:r>
                  <a:rPr lang="zh-CN" altLang="en-US">
                    <a:noFill/>
                  </a:rPr>
                  <a:t> </a:t>
                </a:r>
              </a:p>
            </p:txBody>
          </p:sp>
        </mc:Fallback>
      </mc:AlternateContent>
      <p:sp>
        <p:nvSpPr>
          <p:cNvPr id="5" name="Left Brace 4"/>
          <p:cNvSpPr/>
          <p:nvPr/>
        </p:nvSpPr>
        <p:spPr>
          <a:xfrm rot="16200000">
            <a:off x="6357044" y="3363530"/>
            <a:ext cx="504056" cy="158417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TextBox 5"/>
              <p:cNvSpPr txBox="1"/>
              <p:nvPr/>
            </p:nvSpPr>
            <p:spPr>
              <a:xfrm>
                <a:off x="6554492" y="4443224"/>
                <a:ext cx="23436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oMath>
                  </m:oMathPara>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6554492" y="4443224"/>
                <a:ext cx="234360" cy="276999"/>
              </a:xfrm>
              <a:prstGeom prst="rect">
                <a:avLst/>
              </a:prstGeom>
              <a:blipFill rotWithShape="1">
                <a:blip r:embed="rId4"/>
                <a:stretch>
                  <a:fillRect l="-9" t="-47" r="-17583" b="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909734" y="4964392"/>
                <a:ext cx="7956454" cy="646331"/>
              </a:xfrm>
              <a:prstGeom prst="rect">
                <a:avLst/>
              </a:prstGeom>
              <a:noFill/>
            </p:spPr>
            <p:txBody>
              <a:bodyPr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oMath>
                </a14:m>
                <a:r>
                  <a:rPr lang="en-US" dirty="0"/>
                  <a:t> is the moment of inertia of the wheel for a rotation around an axis at distance </a:t>
                </a:r>
                <a14:m>
                  <m:oMath xmlns:m="http://schemas.openxmlformats.org/officeDocument/2006/math">
                    <m:r>
                      <a:rPr lang="en-GB" b="0" i="1" smtClean="0">
                        <a:latin typeface="Cambria Math" panose="02040503050406030204" pitchFamily="18" charset="0"/>
                      </a:rPr>
                      <m:t>𝑅</m:t>
                    </m:r>
                  </m:oMath>
                </a14:m>
                <a:r>
                  <a:rPr lang="en-US" dirty="0"/>
                  <a:t> from the center of mass (also perpendicular to the wheel) ! </a:t>
                </a:r>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909734" y="4964392"/>
                <a:ext cx="7956454" cy="646331"/>
              </a:xfrm>
              <a:prstGeom prst="rect">
                <a:avLst/>
              </a:prstGeom>
              <a:blipFill rotWithShape="1">
                <a:blip r:embed="rId5"/>
                <a:stretch>
                  <a:fillRect l="-5" t="-92" r="4" b="77"/>
                </a:stretch>
              </a:blipFill>
            </p:spPr>
            <p:txBody>
              <a:bodyPr/>
              <a:lstStyle/>
              <a:p>
                <a:r>
                  <a:rPr lang="zh-CN"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23" name="TextBox 22"/>
          <p:cNvSpPr txBox="1"/>
          <p:nvPr/>
        </p:nvSpPr>
        <p:spPr>
          <a:xfrm>
            <a:off x="3170890" y="1196752"/>
            <a:ext cx="5760640" cy="369332"/>
          </a:xfrm>
          <a:prstGeom prst="rect">
            <a:avLst/>
          </a:prstGeom>
          <a:noFill/>
        </p:spPr>
        <p:txBody>
          <a:bodyPr wrap="square" rtlCol="0">
            <a:spAutoFit/>
          </a:bodyPr>
          <a:lstStyle/>
          <a:p>
            <a:r>
              <a:rPr lang="en-US" dirty="0"/>
              <a:t>What if we choose an infinitesimal volume such as </a:t>
            </a:r>
            <a:endParaRPr lang="en-US" dirty="0"/>
          </a:p>
        </p:txBody>
      </p:sp>
      <mc:AlternateContent xmlns:mc="http://schemas.openxmlformats.org/markup-compatibility/2006">
        <mc:Choice xmlns:a14="http://schemas.microsoft.com/office/drawing/2010/main" Requires="a14">
          <p:sp>
            <p:nvSpPr>
              <p:cNvPr id="24" name="TextBox 23"/>
              <p:cNvSpPr txBox="1"/>
              <p:nvPr/>
            </p:nvSpPr>
            <p:spPr>
              <a:xfrm>
                <a:off x="4401967" y="1566084"/>
                <a:ext cx="2345579" cy="8066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𝑑𝑉</m:t>
                      </m:r>
                      <m:r>
                        <a:rPr lang="en-GB" sz="2800" b="0" i="1" smtClean="0">
                          <a:latin typeface="Cambria Math" panose="02040503050406030204" pitchFamily="18" charset="0"/>
                        </a:rPr>
                        <m:t>=</m:t>
                      </m:r>
                      <m:r>
                        <a:rPr lang="en-US" sz="2800" b="0" i="1" smtClean="0">
                          <a:latin typeface="Cambria Math" panose="02040503050406030204" pitchFamily="18" charset="0"/>
                        </a:rPr>
                        <m:t>𝐿</m:t>
                      </m:r>
                      <m:f>
                        <m:fPr>
                          <m:ctrlPr>
                            <a:rPr lang="en-GB"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sSup>
                        <m:sSupPr>
                          <m:ctrlPr>
                            <a:rPr lang="en-GB" sz="2800" b="0" i="1" smtClean="0">
                              <a:latin typeface="Cambria Math" panose="02040503050406030204" pitchFamily="18" charset="0"/>
                            </a:rPr>
                          </m:ctrlPr>
                        </m:sSupPr>
                        <m:e>
                          <m:r>
                            <a:rPr lang="en-US" sz="2800" b="0" i="1" smtClean="0">
                              <a:latin typeface="Cambria Math" panose="02040503050406030204" pitchFamily="18" charset="0"/>
                            </a:rPr>
                            <m:t>𝑅</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𝑑</m:t>
                      </m:r>
                      <m:r>
                        <a:rPr lang="en-US" sz="2800" b="0" i="1" smtClean="0">
                          <a:latin typeface="Cambria Math" panose="02040503050406030204" pitchFamily="18" charset="0"/>
                          <a:ea typeface="Cambria Math" panose="02040503050406030204" pitchFamily="18" charset="0"/>
                        </a:rPr>
                        <m:t>𝜃</m:t>
                      </m:r>
                    </m:oMath>
                  </m:oMathPara>
                </a14:m>
                <a:endParaRPr lang="en-US" sz="2800" dirty="0"/>
              </a:p>
            </p:txBody>
          </p:sp>
        </mc:Choice>
        <mc:Fallback>
          <p:sp>
            <p:nvSpPr>
              <p:cNvPr id="24" name="TextBox 23"/>
              <p:cNvSpPr txBox="1">
                <a:spLocks noRot="1" noChangeAspect="1" noMove="1" noResize="1" noEditPoints="1" noAdjustHandles="1" noChangeArrowheads="1" noChangeShapeType="1" noTextEdit="1"/>
              </p:cNvSpPr>
              <p:nvPr/>
            </p:nvSpPr>
            <p:spPr>
              <a:xfrm>
                <a:off x="4401967" y="1566084"/>
                <a:ext cx="2345579" cy="806631"/>
              </a:xfrm>
              <a:prstGeom prst="rect">
                <a:avLst/>
              </a:prstGeom>
              <a:blipFill rotWithShape="1">
                <a:blip r:embed="rId1"/>
                <a:stretch>
                  <a:fillRect l="-6" t="-22" r="-919" b="4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3099921" y="2495096"/>
                <a:ext cx="4572000" cy="940066"/>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r>
                        <a:rPr lang="en-GB" b="0" i="1" smtClean="0">
                          <a:latin typeface="Cambria Math" panose="02040503050406030204" pitchFamily="18" charset="0"/>
                        </a:rPr>
                        <m:t>=</m:t>
                      </m:r>
                      <m:nary>
                        <m:naryPr>
                          <m:limLoc m:val="undOvr"/>
                          <m:subHide m:val="on"/>
                          <m:supHide m:val="on"/>
                          <m:ctrlPr>
                            <a:rPr lang="en-GB" b="0" i="1" smtClean="0">
                              <a:latin typeface="Cambria Math" panose="02040503050406030204" pitchFamily="18" charset="0"/>
                            </a:rPr>
                          </m:ctrlPr>
                        </m:naryPr>
                        <m:sub/>
                        <m:sup/>
                        <m:e>
                          <m:r>
                            <a:rPr lang="en-GB" b="0" i="1" smtClean="0">
                              <a:latin typeface="Cambria Math" panose="02040503050406030204" pitchFamily="18" charset="0"/>
                            </a:rPr>
                            <m:t>𝑑</m:t>
                          </m:r>
                          <m:r>
                            <a:rPr lang="en-US" b="0" i="1" smtClean="0">
                              <a:latin typeface="Cambria Math" panose="02040503050406030204" pitchFamily="18" charset="0"/>
                            </a:rPr>
                            <m:t>𝑉</m:t>
                          </m:r>
                        </m:e>
                      </m:nary>
                      <m:r>
                        <a:rPr lang="en-GB"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𝐿</m:t>
                          </m:r>
                        </m:num>
                        <m:den>
                          <m:r>
                            <a:rPr lang="en-US" i="1">
                              <a:latin typeface="Cambria Math" panose="02040503050406030204" pitchFamily="18" charset="0"/>
                            </a:rPr>
                            <m:t>2</m:t>
                          </m:r>
                        </m:den>
                      </m:f>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nary>
                        <m:naryPr>
                          <m:limLoc m:val="undOvr"/>
                          <m:ctrlPr>
                            <a:rPr lang="en-GB" b="0" i="1" smtClean="0">
                              <a:latin typeface="Cambria Math" panose="02040503050406030204" pitchFamily="18" charset="0"/>
                            </a:rPr>
                          </m:ctrlPr>
                        </m:naryPr>
                        <m:sub>
                          <m:r>
                            <m:rPr>
                              <m:brk/>
                            </m:rP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rPr>
                            <m:t>=</m:t>
                          </m:r>
                          <m:r>
                            <a:rPr lang="en-GB" b="0" i="1" smtClean="0">
                              <a:latin typeface="Cambria Math" panose="02040503050406030204" pitchFamily="18" charset="0"/>
                            </a:rPr>
                            <m:t>0</m:t>
                          </m:r>
                        </m:sub>
                        <m:sup>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sup>
                        <m:e>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𝜃</m:t>
                          </m:r>
                        </m:e>
                      </m:nary>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𝜋</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𝑅</m:t>
                          </m:r>
                        </m:e>
                        <m:sup>
                          <m:r>
                            <a:rPr lang="en-GB"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𝐿</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3099921" y="2495096"/>
                <a:ext cx="4572000" cy="940066"/>
              </a:xfrm>
              <a:prstGeom prst="rect">
                <a:avLst/>
              </a:prstGeom>
              <a:blipFill rotWithShape="1">
                <a:blip r:embed="rId2"/>
                <a:stretch>
                  <a:fillRect l="-11" t="-19" r="11" b="48"/>
                </a:stretch>
              </a:blipFill>
            </p:spPr>
            <p:txBody>
              <a:bodyPr/>
              <a:lstStyle/>
              <a:p>
                <a:r>
                  <a:rPr lang="zh-CN" altLang="en-US">
                    <a:noFill/>
                  </a:rPr>
                  <a:t> </a:t>
                </a:r>
              </a:p>
            </p:txBody>
          </p:sp>
        </mc:Fallback>
      </mc:AlternateContent>
      <p:sp>
        <p:nvSpPr>
          <p:cNvPr id="7" name="TextBox 6"/>
          <p:cNvSpPr txBox="1"/>
          <p:nvPr/>
        </p:nvSpPr>
        <p:spPr>
          <a:xfrm>
            <a:off x="3815928" y="3376392"/>
            <a:ext cx="4762415" cy="646331"/>
          </a:xfrm>
          <a:prstGeom prst="rect">
            <a:avLst/>
          </a:prstGeom>
          <a:noFill/>
        </p:spPr>
        <p:txBody>
          <a:bodyPr wrap="square" rtlCol="0">
            <a:spAutoFit/>
          </a:bodyPr>
          <a:lstStyle/>
          <a:p>
            <a:r>
              <a:rPr lang="en-US" dirty="0"/>
              <a:t>No issue to describe the volume of the cylinder. What about its moment of inertia around its axis ? </a:t>
            </a:r>
            <a:endParaRPr lang="en-US" dirty="0"/>
          </a:p>
        </p:txBody>
      </p:sp>
      <p:sp>
        <p:nvSpPr>
          <p:cNvPr id="27" name="Can 5"/>
          <p:cNvSpPr/>
          <p:nvPr/>
        </p:nvSpPr>
        <p:spPr>
          <a:xfrm>
            <a:off x="581721" y="1700808"/>
            <a:ext cx="1728192" cy="29523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p:nvPr/>
        </p:nvCxnSpPr>
        <p:spPr>
          <a:xfrm flipV="1">
            <a:off x="1414949" y="1268760"/>
            <a:ext cx="0" cy="36724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414949" y="1844824"/>
            <a:ext cx="85279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p:cNvSpPr txBox="1"/>
              <p:nvPr/>
            </p:nvSpPr>
            <p:spPr>
              <a:xfrm>
                <a:off x="1806010" y="1431551"/>
                <a:ext cx="21191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m:t>
                      </m:r>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1806010" y="1431551"/>
                <a:ext cx="211917" cy="276999"/>
              </a:xfrm>
              <a:prstGeom prst="rect">
                <a:avLst/>
              </a:prstGeom>
              <a:blipFill rotWithShape="1">
                <a:blip r:embed="rId3"/>
                <a:stretch>
                  <a:fillRect l="-33" t="-94" r="-14132" b="144"/>
                </a:stretch>
              </a:blipFill>
            </p:spPr>
            <p:txBody>
              <a:bodyPr/>
              <a:lstStyle/>
              <a:p>
                <a:r>
                  <a:rPr lang="zh-CN" altLang="en-US">
                    <a:noFill/>
                  </a:rPr>
                  <a:t> </a:t>
                </a:r>
              </a:p>
            </p:txBody>
          </p:sp>
        </mc:Fallback>
      </mc:AlternateContent>
      <p:sp>
        <p:nvSpPr>
          <p:cNvPr id="33" name="Curved Right Arrow 27"/>
          <p:cNvSpPr/>
          <p:nvPr/>
        </p:nvSpPr>
        <p:spPr>
          <a:xfrm>
            <a:off x="968049" y="4922393"/>
            <a:ext cx="648072" cy="66747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34" name="TextBox 33"/>
              <p:cNvSpPr txBox="1"/>
              <p:nvPr/>
            </p:nvSpPr>
            <p:spPr>
              <a:xfrm>
                <a:off x="1562951" y="2644146"/>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34" name="TextBox 33"/>
              <p:cNvSpPr txBox="1">
                <a:spLocks noRot="1" noChangeAspect="1" noMove="1" noResize="1" noEditPoints="1" noAdjustHandles="1" noChangeArrowheads="1" noChangeShapeType="1" noTextEdit="1"/>
              </p:cNvSpPr>
              <p:nvPr/>
            </p:nvSpPr>
            <p:spPr>
              <a:xfrm>
                <a:off x="1562951" y="2644146"/>
                <a:ext cx="171777" cy="276999"/>
              </a:xfrm>
              <a:prstGeom prst="rect">
                <a:avLst/>
              </a:prstGeom>
              <a:blipFill rotWithShape="1">
                <a:blip r:embed="rId4"/>
                <a:stretch>
                  <a:fillRect l="-126" t="-2" r="-18167" b="52"/>
                </a:stretch>
              </a:blipFill>
            </p:spPr>
            <p:txBody>
              <a:bodyPr/>
              <a:lstStyle/>
              <a:p>
                <a:r>
                  <a:rPr lang="zh-CN" altLang="en-US">
                    <a:noFill/>
                  </a:rPr>
                  <a:t> </a:t>
                </a:r>
              </a:p>
            </p:txBody>
          </p:sp>
        </mc:Fallback>
      </mc:AlternateContent>
      <p:cxnSp>
        <p:nvCxnSpPr>
          <p:cNvPr id="35" name="Straight Connector 34"/>
          <p:cNvCxnSpPr/>
          <p:nvPr/>
        </p:nvCxnSpPr>
        <p:spPr>
          <a:xfrm>
            <a:off x="1400329" y="2937704"/>
            <a:ext cx="4410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78792" y="1844824"/>
            <a:ext cx="0" cy="266429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7" name="TextBox 36"/>
              <p:cNvSpPr txBox="1"/>
              <p:nvPr/>
            </p:nvSpPr>
            <p:spPr>
              <a:xfrm>
                <a:off x="138445" y="2822394"/>
                <a:ext cx="370165"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𝐿</m:t>
                      </m:r>
                    </m:oMath>
                  </m:oMathPara>
                </a14:m>
                <a:endParaRPr lang="en-US" sz="3600" dirty="0"/>
              </a:p>
            </p:txBody>
          </p:sp>
        </mc:Choice>
        <mc:Fallback>
          <p:sp>
            <p:nvSpPr>
              <p:cNvPr id="37" name="TextBox 36"/>
              <p:cNvSpPr txBox="1">
                <a:spLocks noRot="1" noChangeAspect="1" noMove="1" noResize="1" noEditPoints="1" noAdjustHandles="1" noChangeArrowheads="1" noChangeShapeType="1" noTextEdit="1"/>
              </p:cNvSpPr>
              <p:nvPr/>
            </p:nvSpPr>
            <p:spPr>
              <a:xfrm>
                <a:off x="138445" y="2822394"/>
                <a:ext cx="370165" cy="553998"/>
              </a:xfrm>
              <a:prstGeom prst="rect">
                <a:avLst/>
              </a:prstGeom>
              <a:blipFill rotWithShape="1">
                <a:blip r:embed="rId5"/>
                <a:stretch>
                  <a:fillRect l="-4" t="-82" r="-16990" b="18"/>
                </a:stretch>
              </a:blipFill>
            </p:spPr>
            <p:txBody>
              <a:bodyPr/>
              <a:lstStyle/>
              <a:p>
                <a:r>
                  <a:rPr lang="zh-CN" altLang="en-US">
                    <a:noFill/>
                  </a:rPr>
                  <a:t> </a:t>
                </a:r>
              </a:p>
            </p:txBody>
          </p:sp>
        </mc:Fallback>
      </mc:AlternateContent>
      <p:sp>
        <p:nvSpPr>
          <p:cNvPr id="38" name="Can 10"/>
          <p:cNvSpPr/>
          <p:nvPr/>
        </p:nvSpPr>
        <p:spPr>
          <a:xfrm>
            <a:off x="968049" y="1708550"/>
            <a:ext cx="943919" cy="2944586"/>
          </a:xfrm>
          <a:prstGeom prst="can">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266568"/>
            <a:ext cx="8229600" cy="1143000"/>
          </a:xfrm>
        </p:spPr>
        <p:txBody>
          <a:bodyPr/>
          <a:lstStyle/>
          <a:p>
            <a:r>
              <a:rPr lang="en-US" dirty="0"/>
              <a:t>End of the lecture</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23" name="TextBox 22"/>
          <p:cNvSpPr txBox="1"/>
          <p:nvPr/>
        </p:nvSpPr>
        <p:spPr>
          <a:xfrm>
            <a:off x="3170890" y="1196752"/>
            <a:ext cx="5760640" cy="369332"/>
          </a:xfrm>
          <a:prstGeom prst="rect">
            <a:avLst/>
          </a:prstGeom>
          <a:noFill/>
        </p:spPr>
        <p:txBody>
          <a:bodyPr wrap="square" rtlCol="0">
            <a:spAutoFit/>
          </a:bodyPr>
          <a:lstStyle/>
          <a:p>
            <a:r>
              <a:rPr lang="en-US" dirty="0"/>
              <a:t>What if we choose an infinitesimal volume such as </a:t>
            </a:r>
            <a:endParaRPr lang="en-US" dirty="0"/>
          </a:p>
        </p:txBody>
      </p:sp>
      <mc:AlternateContent xmlns:mc="http://schemas.openxmlformats.org/markup-compatibility/2006">
        <mc:Choice xmlns:a14="http://schemas.microsoft.com/office/drawing/2010/main" Requires="a14">
          <p:sp>
            <p:nvSpPr>
              <p:cNvPr id="24" name="TextBox 23"/>
              <p:cNvSpPr txBox="1"/>
              <p:nvPr/>
            </p:nvSpPr>
            <p:spPr>
              <a:xfrm>
                <a:off x="4401967" y="1566084"/>
                <a:ext cx="2345579" cy="8066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𝑑𝑉</m:t>
                      </m:r>
                      <m:r>
                        <a:rPr lang="en-GB" sz="2800" b="0" i="1" smtClean="0">
                          <a:latin typeface="Cambria Math" panose="02040503050406030204" pitchFamily="18" charset="0"/>
                        </a:rPr>
                        <m:t>=</m:t>
                      </m:r>
                      <m:r>
                        <a:rPr lang="en-US" sz="2800" b="0" i="1" smtClean="0">
                          <a:latin typeface="Cambria Math" panose="02040503050406030204" pitchFamily="18" charset="0"/>
                        </a:rPr>
                        <m:t>𝐿</m:t>
                      </m:r>
                      <m:f>
                        <m:fPr>
                          <m:ctrlPr>
                            <a:rPr lang="en-GB"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sSup>
                        <m:sSupPr>
                          <m:ctrlPr>
                            <a:rPr lang="en-GB" sz="2800" b="0" i="1" smtClean="0">
                              <a:latin typeface="Cambria Math" panose="02040503050406030204" pitchFamily="18" charset="0"/>
                            </a:rPr>
                          </m:ctrlPr>
                        </m:sSupPr>
                        <m:e>
                          <m:r>
                            <a:rPr lang="en-US" sz="2800" b="0" i="1" smtClean="0">
                              <a:latin typeface="Cambria Math" panose="02040503050406030204" pitchFamily="18" charset="0"/>
                            </a:rPr>
                            <m:t>𝑅</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𝑑</m:t>
                      </m:r>
                      <m:r>
                        <a:rPr lang="en-US" sz="2800" b="0" i="1" smtClean="0">
                          <a:latin typeface="Cambria Math" panose="02040503050406030204" pitchFamily="18" charset="0"/>
                          <a:ea typeface="Cambria Math" panose="02040503050406030204" pitchFamily="18" charset="0"/>
                        </a:rPr>
                        <m:t>𝜃</m:t>
                      </m:r>
                    </m:oMath>
                  </m:oMathPara>
                </a14:m>
                <a:endParaRPr lang="en-US" sz="2800" dirty="0"/>
              </a:p>
            </p:txBody>
          </p:sp>
        </mc:Choice>
        <mc:Fallback>
          <p:sp>
            <p:nvSpPr>
              <p:cNvPr id="24" name="TextBox 23"/>
              <p:cNvSpPr txBox="1">
                <a:spLocks noRot="1" noChangeAspect="1" noMove="1" noResize="1" noEditPoints="1" noAdjustHandles="1" noChangeArrowheads="1" noChangeShapeType="1" noTextEdit="1"/>
              </p:cNvSpPr>
              <p:nvPr/>
            </p:nvSpPr>
            <p:spPr>
              <a:xfrm>
                <a:off x="4401967" y="1566084"/>
                <a:ext cx="2345579" cy="806631"/>
              </a:xfrm>
              <a:prstGeom prst="rect">
                <a:avLst/>
              </a:prstGeom>
              <a:blipFill rotWithShape="1">
                <a:blip r:embed="rId1"/>
                <a:stretch>
                  <a:fillRect l="-6" t="-22" r="-919" b="4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3099921" y="2495096"/>
                <a:ext cx="4572000" cy="940066"/>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r>
                        <a:rPr lang="en-GB" b="0" i="1" smtClean="0">
                          <a:latin typeface="Cambria Math" panose="02040503050406030204" pitchFamily="18" charset="0"/>
                        </a:rPr>
                        <m:t>=</m:t>
                      </m:r>
                      <m:nary>
                        <m:naryPr>
                          <m:limLoc m:val="undOvr"/>
                          <m:subHide m:val="on"/>
                          <m:supHide m:val="on"/>
                          <m:ctrlPr>
                            <a:rPr lang="en-GB" b="0" i="1" smtClean="0">
                              <a:latin typeface="Cambria Math" panose="02040503050406030204" pitchFamily="18" charset="0"/>
                            </a:rPr>
                          </m:ctrlPr>
                        </m:naryPr>
                        <m:sub/>
                        <m:sup/>
                        <m:e>
                          <m:r>
                            <a:rPr lang="en-GB" b="0" i="1" smtClean="0">
                              <a:latin typeface="Cambria Math" panose="02040503050406030204" pitchFamily="18" charset="0"/>
                            </a:rPr>
                            <m:t>𝑑</m:t>
                          </m:r>
                          <m:r>
                            <a:rPr lang="en-US" b="0" i="1" smtClean="0">
                              <a:latin typeface="Cambria Math" panose="02040503050406030204" pitchFamily="18" charset="0"/>
                            </a:rPr>
                            <m:t>𝑉</m:t>
                          </m:r>
                        </m:e>
                      </m:nary>
                      <m:r>
                        <a:rPr lang="en-GB"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𝐿</m:t>
                          </m:r>
                        </m:num>
                        <m:den>
                          <m:r>
                            <a:rPr lang="en-US" i="1">
                              <a:latin typeface="Cambria Math" panose="02040503050406030204" pitchFamily="18" charset="0"/>
                            </a:rPr>
                            <m:t>2</m:t>
                          </m:r>
                        </m:den>
                      </m:f>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nary>
                        <m:naryPr>
                          <m:limLoc m:val="undOvr"/>
                          <m:ctrlPr>
                            <a:rPr lang="en-GB" b="0" i="1" smtClean="0">
                              <a:latin typeface="Cambria Math" panose="02040503050406030204" pitchFamily="18" charset="0"/>
                            </a:rPr>
                          </m:ctrlPr>
                        </m:naryPr>
                        <m:sub>
                          <m:r>
                            <m:rPr>
                              <m:brk/>
                            </m:rP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rPr>
                            <m:t>=</m:t>
                          </m:r>
                          <m:r>
                            <a:rPr lang="en-GB" b="0" i="1" smtClean="0">
                              <a:latin typeface="Cambria Math" panose="02040503050406030204" pitchFamily="18" charset="0"/>
                            </a:rPr>
                            <m:t>0</m:t>
                          </m:r>
                        </m:sub>
                        <m:sup>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sup>
                        <m:e>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𝜃</m:t>
                          </m:r>
                        </m:e>
                      </m:nary>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𝜋</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𝑅</m:t>
                          </m:r>
                        </m:e>
                        <m:sup>
                          <m:r>
                            <a:rPr lang="en-GB"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𝐿</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3099921" y="2495096"/>
                <a:ext cx="4572000" cy="940066"/>
              </a:xfrm>
              <a:prstGeom prst="rect">
                <a:avLst/>
              </a:prstGeom>
              <a:blipFill rotWithShape="1">
                <a:blip r:embed="rId2"/>
                <a:stretch>
                  <a:fillRect l="-11" t="-19" r="11" b="48"/>
                </a:stretch>
              </a:blipFill>
            </p:spPr>
            <p:txBody>
              <a:bodyPr/>
              <a:lstStyle/>
              <a:p>
                <a:r>
                  <a:rPr lang="zh-CN" altLang="en-US">
                    <a:noFill/>
                  </a:rPr>
                  <a:t> </a:t>
                </a:r>
              </a:p>
            </p:txBody>
          </p:sp>
        </mc:Fallback>
      </mc:AlternateContent>
      <p:sp>
        <p:nvSpPr>
          <p:cNvPr id="7" name="TextBox 6"/>
          <p:cNvSpPr txBox="1"/>
          <p:nvPr/>
        </p:nvSpPr>
        <p:spPr>
          <a:xfrm>
            <a:off x="3815928" y="3376392"/>
            <a:ext cx="4762415" cy="646331"/>
          </a:xfrm>
          <a:prstGeom prst="rect">
            <a:avLst/>
          </a:prstGeom>
          <a:noFill/>
        </p:spPr>
        <p:txBody>
          <a:bodyPr wrap="square" rtlCol="0">
            <a:spAutoFit/>
          </a:bodyPr>
          <a:lstStyle/>
          <a:p>
            <a:r>
              <a:rPr lang="en-US" dirty="0"/>
              <a:t>No issue to describe the volume of the cylinder. What about its moment of inertia around its axis ? </a:t>
            </a:r>
            <a:endParaRPr lang="en-US" dirty="0"/>
          </a:p>
        </p:txBody>
      </p:sp>
      <mc:AlternateContent xmlns:mc="http://schemas.openxmlformats.org/markup-compatibility/2006">
        <mc:Choice xmlns:a14="http://schemas.microsoft.com/office/drawing/2010/main" Requires="a14">
          <p:sp>
            <p:nvSpPr>
              <p:cNvPr id="37" name="TextBox 36"/>
              <p:cNvSpPr txBox="1"/>
              <p:nvPr/>
            </p:nvSpPr>
            <p:spPr>
              <a:xfrm>
                <a:off x="2413733" y="4177840"/>
                <a:ext cx="6652482" cy="818879"/>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𝐼</m:t>
                      </m:r>
                      <m:r>
                        <a:rPr lang="en-GB" b="0" i="1" smtClean="0">
                          <a:latin typeface="Cambria Math" panose="02040503050406030204" pitchFamily="18" charset="0"/>
                        </a:rPr>
                        <m:t>=</m:t>
                      </m:r>
                      <m:nary>
                        <m:naryPr>
                          <m:limLoc m:val="undOvr"/>
                          <m:subHide m:val="on"/>
                          <m:supHide m:val="on"/>
                          <m:ctrlPr>
                            <a:rPr lang="en-GB" b="0" i="1" smtClean="0">
                              <a:latin typeface="Cambria Math" panose="02040503050406030204" pitchFamily="18" charset="0"/>
                            </a:rPr>
                          </m:ctrlPr>
                        </m:naryPr>
                        <m:sub/>
                        <m:sup/>
                        <m:e>
                          <m:sSup>
                            <m:sSupPr>
                              <m:ctrlPr>
                                <a:rPr lang="en-GB" b="0" i="1" smtClean="0">
                                  <a:latin typeface="Cambria Math" panose="02040503050406030204" pitchFamily="18" charset="0"/>
                                </a:rPr>
                              </m:ctrlPr>
                            </m:sSupPr>
                            <m:e>
                              <m:r>
                                <a:rPr lang="en-GB" b="0" i="1" smtClean="0">
                                  <a:latin typeface="Cambria Math" panose="02040503050406030204" pitchFamily="18" charset="0"/>
                                </a:rPr>
                                <m:t>𝑟</m:t>
                              </m:r>
                            </m:e>
                            <m:sup>
                              <m:r>
                                <a:rPr lang="en-GB" b="0" i="1" smtClean="0">
                                  <a:latin typeface="Cambria Math" panose="02040503050406030204" pitchFamily="18" charset="0"/>
                                </a:rPr>
                                <m:t>2</m:t>
                              </m:r>
                            </m:sup>
                          </m:sSup>
                          <m:r>
                            <a:rPr lang="en-GB" b="0" i="1" smtClean="0">
                              <a:latin typeface="Cambria Math" panose="02040503050406030204" pitchFamily="18" charset="0"/>
                              <a:ea typeface="Cambria Math" panose="02040503050406030204" pitchFamily="18" charset="0"/>
                            </a:rPr>
                            <m:t>𝜌</m:t>
                          </m:r>
                          <m:r>
                            <a:rPr lang="en-GB" b="0" i="1" smtClean="0">
                              <a:latin typeface="Cambria Math" panose="02040503050406030204" pitchFamily="18" charset="0"/>
                              <a:ea typeface="Cambria Math" panose="02040503050406030204" pitchFamily="18" charset="0"/>
                            </a:rPr>
                            <m:t>𝑑𝑉</m:t>
                          </m:r>
                        </m:e>
                      </m:nary>
                      <m:r>
                        <a:rPr lang="en-US" b="0" i="1" smtClean="0">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𝜌</m:t>
                      </m:r>
                      <m:nary>
                        <m:naryPr>
                          <m:limLoc m:val="undOvr"/>
                          <m:subHide m:val="on"/>
                          <m:supHide m:val="on"/>
                          <m:ctrlPr>
                            <a:rPr lang="en-GB" i="1">
                              <a:latin typeface="Cambria Math" panose="02040503050406030204" pitchFamily="18" charset="0"/>
                            </a:rPr>
                          </m:ctrlPr>
                        </m:naryPr>
                        <m:sub/>
                        <m:sup/>
                        <m:e>
                          <m:sSup>
                            <m:sSupPr>
                              <m:ctrlPr>
                                <a:rPr lang="en-GB" i="1">
                                  <a:latin typeface="Cambria Math" panose="02040503050406030204" pitchFamily="18" charset="0"/>
                                </a:rPr>
                              </m:ctrlPr>
                            </m:sSupPr>
                            <m:e>
                              <m:r>
                                <a:rPr lang="en-GB" i="1">
                                  <a:latin typeface="Cambria Math" panose="02040503050406030204" pitchFamily="18" charset="0"/>
                                </a:rPr>
                                <m:t>𝑟</m:t>
                              </m:r>
                            </m:e>
                            <m:sup>
                              <m:r>
                                <a:rPr lang="en-GB" i="1">
                                  <a:latin typeface="Cambria Math" panose="02040503050406030204" pitchFamily="18" charset="0"/>
                                </a:rPr>
                                <m:t>2</m:t>
                              </m:r>
                            </m:sup>
                          </m:sSup>
                          <m:r>
                            <a:rPr lang="en-GB" i="1">
                              <a:latin typeface="Cambria Math" panose="02040503050406030204" pitchFamily="18" charset="0"/>
                              <a:ea typeface="Cambria Math" panose="02040503050406030204" pitchFamily="18" charset="0"/>
                            </a:rPr>
                            <m:t>𝑑𝑉</m:t>
                          </m:r>
                        </m:e>
                      </m:nary>
                      <m:r>
                        <a:rPr lang="en-US" b="0" i="1" smtClean="0">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𝜌</m:t>
                      </m:r>
                      <m:nary>
                        <m:naryPr>
                          <m:limLoc m:val="undOvr"/>
                          <m:subHide m:val="on"/>
                          <m:supHide m:val="on"/>
                          <m:ctrlPr>
                            <a:rPr lang="en-GB" i="1">
                              <a:latin typeface="Cambria Math" panose="02040503050406030204" pitchFamily="18" charset="0"/>
                            </a:rPr>
                          </m:ctrlPr>
                        </m:naryPr>
                        <m:sub/>
                        <m:sup/>
                        <m:e>
                          <m:sSup>
                            <m:sSupPr>
                              <m:ctrlPr>
                                <a:rPr lang="en-GB" i="1">
                                  <a:latin typeface="Cambria Math" panose="02040503050406030204" pitchFamily="18" charset="0"/>
                                </a:rPr>
                              </m:ctrlPr>
                            </m:sSupPr>
                            <m:e>
                              <m:r>
                                <a:rPr lang="en-GB" i="1">
                                  <a:latin typeface="Cambria Math" panose="02040503050406030204" pitchFamily="18" charset="0"/>
                                </a:rPr>
                                <m:t>𝑟</m:t>
                              </m:r>
                            </m:e>
                            <m:sup>
                              <m:r>
                                <a:rPr lang="en-GB" i="1">
                                  <a:latin typeface="Cambria Math" panose="02040503050406030204" pitchFamily="18" charset="0"/>
                                </a:rPr>
                                <m:t>2</m:t>
                              </m:r>
                            </m:sup>
                          </m:sSup>
                          <m:r>
                            <a:rPr lang="en-US" i="1">
                              <a:latin typeface="Cambria Math" panose="02040503050406030204" pitchFamily="18" charset="0"/>
                            </a:rPr>
                            <m:t>𝐿</m:t>
                          </m:r>
                          <m:f>
                            <m:fPr>
                              <m:ctrlPr>
                                <a:rPr lang="en-GB"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p>
                            <m:sSupPr>
                              <m:ctrlPr>
                                <a:rPr lang="en-GB"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𝜃</m:t>
                          </m:r>
                        </m:e>
                      </m:nary>
                      <m:r>
                        <a:rPr lang="en-US" b="0" i="1" smtClean="0">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𝜌</m:t>
                      </m:r>
                      <m:r>
                        <a:rPr lang="en-US" i="1">
                          <a:latin typeface="Cambria Math" panose="02040503050406030204" pitchFamily="18" charset="0"/>
                        </a:rPr>
                        <m:t>𝐿</m:t>
                      </m:r>
                      <m:f>
                        <m:fPr>
                          <m:ctrlPr>
                            <a:rPr lang="en-GB"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p>
                        <m:sSupPr>
                          <m:ctrlPr>
                            <a:rPr lang="en-GB"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nary>
                        <m:naryPr>
                          <m:limLoc m:val="undOvr"/>
                          <m:subHide m:val="on"/>
                          <m:supHide m:val="on"/>
                          <m:ctrlPr>
                            <a:rPr lang="en-GB" i="1">
                              <a:latin typeface="Cambria Math" panose="02040503050406030204" pitchFamily="18" charset="0"/>
                            </a:rPr>
                          </m:ctrlPr>
                        </m:naryPr>
                        <m:sub/>
                        <m:sup/>
                        <m:e>
                          <m:sSup>
                            <m:sSupPr>
                              <m:ctrlPr>
                                <a:rPr lang="en-GB" i="1">
                                  <a:latin typeface="Cambria Math" panose="02040503050406030204" pitchFamily="18" charset="0"/>
                                </a:rPr>
                              </m:ctrlPr>
                            </m:sSupPr>
                            <m:e>
                              <m:r>
                                <a:rPr lang="en-GB" i="1">
                                  <a:latin typeface="Cambria Math" panose="02040503050406030204" pitchFamily="18" charset="0"/>
                                </a:rPr>
                                <m:t>𝑟</m:t>
                              </m:r>
                            </m:e>
                            <m:sup>
                              <m:r>
                                <a:rPr lang="en-GB" i="1">
                                  <a:latin typeface="Cambria Math" panose="02040503050406030204" pitchFamily="18" charset="0"/>
                                </a:rPr>
                                <m:t>2</m:t>
                              </m:r>
                            </m:sup>
                          </m:sSup>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𝜃</m:t>
                          </m:r>
                        </m:e>
                      </m:nary>
                    </m:oMath>
                  </m:oMathPara>
                </a14:m>
                <a:endParaRPr lang="en-US" dirty="0"/>
              </a:p>
            </p:txBody>
          </p:sp>
        </mc:Choice>
        <mc:Fallback>
          <p:sp>
            <p:nvSpPr>
              <p:cNvPr id="37" name="TextBox 36"/>
              <p:cNvSpPr txBox="1">
                <a:spLocks noRot="1" noChangeAspect="1" noMove="1" noResize="1" noEditPoints="1" noAdjustHandles="1" noChangeArrowheads="1" noChangeShapeType="1" noTextEdit="1"/>
              </p:cNvSpPr>
              <p:nvPr/>
            </p:nvSpPr>
            <p:spPr>
              <a:xfrm>
                <a:off x="2413733" y="4177840"/>
                <a:ext cx="6652482" cy="818879"/>
              </a:xfrm>
              <a:prstGeom prst="rect">
                <a:avLst/>
              </a:prstGeom>
              <a:blipFill rotWithShape="1">
                <a:blip r:embed="rId3"/>
                <a:stretch>
                  <a:fillRect l="-1" t="-21" r="5" b="66"/>
                </a:stretch>
              </a:blipFill>
            </p:spPr>
            <p:txBody>
              <a:bodyPr/>
              <a:lstStyle/>
              <a:p>
                <a:r>
                  <a:rPr lang="zh-CN" altLang="en-US">
                    <a:noFill/>
                  </a:rPr>
                  <a:t> </a:t>
                </a:r>
              </a:p>
            </p:txBody>
          </p:sp>
        </mc:Fallback>
      </mc:AlternateContent>
      <p:sp>
        <p:nvSpPr>
          <p:cNvPr id="12" name="TextBox 11"/>
          <p:cNvSpPr txBox="1"/>
          <p:nvPr/>
        </p:nvSpPr>
        <p:spPr>
          <a:xfrm flipH="1">
            <a:off x="3625797" y="5026697"/>
            <a:ext cx="4850825" cy="369332"/>
          </a:xfrm>
          <a:prstGeom prst="rect">
            <a:avLst/>
          </a:prstGeom>
          <a:noFill/>
        </p:spPr>
        <p:txBody>
          <a:bodyPr wrap="square" rtlCol="0">
            <a:spAutoFit/>
          </a:bodyPr>
          <a:lstStyle/>
          <a:p>
            <a:r>
              <a:rPr lang="en-US" dirty="0"/>
              <a:t>Issue to describe the Moment of inertia ! </a:t>
            </a:r>
            <a:endParaRPr lang="en-US" dirty="0"/>
          </a:p>
        </p:txBody>
      </p:sp>
      <p:sp>
        <p:nvSpPr>
          <p:cNvPr id="29" name="Can 5"/>
          <p:cNvSpPr/>
          <p:nvPr/>
        </p:nvSpPr>
        <p:spPr>
          <a:xfrm>
            <a:off x="581721" y="1700808"/>
            <a:ext cx="1728192" cy="29523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p:cNvCxnSpPr/>
          <p:nvPr/>
        </p:nvCxnSpPr>
        <p:spPr>
          <a:xfrm flipV="1">
            <a:off x="1414949" y="1268760"/>
            <a:ext cx="0" cy="36724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414949" y="1844824"/>
            <a:ext cx="85279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3" name="TextBox 32"/>
              <p:cNvSpPr txBox="1"/>
              <p:nvPr/>
            </p:nvSpPr>
            <p:spPr>
              <a:xfrm>
                <a:off x="1806010" y="1431551"/>
                <a:ext cx="21191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m:t>
                      </m:r>
                    </m:oMath>
                  </m:oMathPara>
                </a14:m>
                <a:endParaRPr lang="en-US" dirty="0"/>
              </a:p>
            </p:txBody>
          </p:sp>
        </mc:Choice>
        <mc:Fallback>
          <p:sp>
            <p:nvSpPr>
              <p:cNvPr id="33" name="TextBox 32"/>
              <p:cNvSpPr txBox="1">
                <a:spLocks noRot="1" noChangeAspect="1" noMove="1" noResize="1" noEditPoints="1" noAdjustHandles="1" noChangeArrowheads="1" noChangeShapeType="1" noTextEdit="1"/>
              </p:cNvSpPr>
              <p:nvPr/>
            </p:nvSpPr>
            <p:spPr>
              <a:xfrm>
                <a:off x="1806010" y="1431551"/>
                <a:ext cx="211917" cy="276999"/>
              </a:xfrm>
              <a:prstGeom prst="rect">
                <a:avLst/>
              </a:prstGeom>
              <a:blipFill rotWithShape="1">
                <a:blip r:embed="rId4"/>
                <a:stretch>
                  <a:fillRect l="-33" t="-94" r="-14132" b="144"/>
                </a:stretch>
              </a:blipFill>
            </p:spPr>
            <p:txBody>
              <a:bodyPr/>
              <a:lstStyle/>
              <a:p>
                <a:r>
                  <a:rPr lang="zh-CN" altLang="en-US">
                    <a:noFill/>
                  </a:rPr>
                  <a:t> </a:t>
                </a:r>
              </a:p>
            </p:txBody>
          </p:sp>
        </mc:Fallback>
      </mc:AlternateContent>
      <p:sp>
        <p:nvSpPr>
          <p:cNvPr id="34" name="Curved Right Arrow 27"/>
          <p:cNvSpPr/>
          <p:nvPr/>
        </p:nvSpPr>
        <p:spPr>
          <a:xfrm>
            <a:off x="968049" y="4922393"/>
            <a:ext cx="648072" cy="66747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35" name="TextBox 34"/>
              <p:cNvSpPr txBox="1"/>
              <p:nvPr/>
            </p:nvSpPr>
            <p:spPr>
              <a:xfrm>
                <a:off x="1562951" y="2644146"/>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35" name="TextBox 34"/>
              <p:cNvSpPr txBox="1">
                <a:spLocks noRot="1" noChangeAspect="1" noMove="1" noResize="1" noEditPoints="1" noAdjustHandles="1" noChangeArrowheads="1" noChangeShapeType="1" noTextEdit="1"/>
              </p:cNvSpPr>
              <p:nvPr/>
            </p:nvSpPr>
            <p:spPr>
              <a:xfrm>
                <a:off x="1562951" y="2644146"/>
                <a:ext cx="171777" cy="276999"/>
              </a:xfrm>
              <a:prstGeom prst="rect">
                <a:avLst/>
              </a:prstGeom>
              <a:blipFill rotWithShape="1">
                <a:blip r:embed="rId5"/>
                <a:stretch>
                  <a:fillRect l="-126" t="-2" r="-18167" b="52"/>
                </a:stretch>
              </a:blipFill>
            </p:spPr>
            <p:txBody>
              <a:bodyPr/>
              <a:lstStyle/>
              <a:p>
                <a:r>
                  <a:rPr lang="zh-CN" altLang="en-US">
                    <a:noFill/>
                  </a:rPr>
                  <a:t> </a:t>
                </a:r>
              </a:p>
            </p:txBody>
          </p:sp>
        </mc:Fallback>
      </mc:AlternateContent>
      <p:cxnSp>
        <p:nvCxnSpPr>
          <p:cNvPr id="36" name="Straight Connector 35"/>
          <p:cNvCxnSpPr/>
          <p:nvPr/>
        </p:nvCxnSpPr>
        <p:spPr>
          <a:xfrm>
            <a:off x="1400329" y="2937704"/>
            <a:ext cx="4410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78792" y="1844824"/>
            <a:ext cx="0" cy="266429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9" name="TextBox 38"/>
              <p:cNvSpPr txBox="1"/>
              <p:nvPr/>
            </p:nvSpPr>
            <p:spPr>
              <a:xfrm>
                <a:off x="138445" y="2822394"/>
                <a:ext cx="370165"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𝐿</m:t>
                      </m:r>
                    </m:oMath>
                  </m:oMathPara>
                </a14:m>
                <a:endParaRPr lang="en-US" sz="3600" dirty="0"/>
              </a:p>
            </p:txBody>
          </p:sp>
        </mc:Choice>
        <mc:Fallback>
          <p:sp>
            <p:nvSpPr>
              <p:cNvPr id="39" name="TextBox 38"/>
              <p:cNvSpPr txBox="1">
                <a:spLocks noRot="1" noChangeAspect="1" noMove="1" noResize="1" noEditPoints="1" noAdjustHandles="1" noChangeArrowheads="1" noChangeShapeType="1" noTextEdit="1"/>
              </p:cNvSpPr>
              <p:nvPr/>
            </p:nvSpPr>
            <p:spPr>
              <a:xfrm>
                <a:off x="138445" y="2822394"/>
                <a:ext cx="370165" cy="553998"/>
              </a:xfrm>
              <a:prstGeom prst="rect">
                <a:avLst/>
              </a:prstGeom>
              <a:blipFill rotWithShape="1">
                <a:blip r:embed="rId6"/>
                <a:stretch>
                  <a:fillRect l="-4" t="-82" r="-16990" b="18"/>
                </a:stretch>
              </a:blipFill>
            </p:spPr>
            <p:txBody>
              <a:bodyPr/>
              <a:lstStyle/>
              <a:p>
                <a:r>
                  <a:rPr lang="zh-CN" altLang="en-US">
                    <a:noFill/>
                  </a:rPr>
                  <a:t> </a:t>
                </a:r>
              </a:p>
            </p:txBody>
          </p:sp>
        </mc:Fallback>
      </mc:AlternateContent>
      <p:sp>
        <p:nvSpPr>
          <p:cNvPr id="40" name="Can 10"/>
          <p:cNvSpPr/>
          <p:nvPr/>
        </p:nvSpPr>
        <p:spPr>
          <a:xfrm>
            <a:off x="968049" y="1708550"/>
            <a:ext cx="943919" cy="2944586"/>
          </a:xfrm>
          <a:prstGeom prst="can">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23" name="TextBox 22"/>
          <p:cNvSpPr txBox="1"/>
          <p:nvPr/>
        </p:nvSpPr>
        <p:spPr>
          <a:xfrm>
            <a:off x="3170890" y="1196752"/>
            <a:ext cx="5760640" cy="369332"/>
          </a:xfrm>
          <a:prstGeom prst="rect">
            <a:avLst/>
          </a:prstGeom>
          <a:noFill/>
        </p:spPr>
        <p:txBody>
          <a:bodyPr wrap="square" rtlCol="0">
            <a:spAutoFit/>
          </a:bodyPr>
          <a:lstStyle/>
          <a:p>
            <a:r>
              <a:rPr lang="en-US" dirty="0"/>
              <a:t>What if we choose an infinitesimal volume such as </a:t>
            </a:r>
            <a:endParaRPr lang="en-US" dirty="0"/>
          </a:p>
        </p:txBody>
      </p:sp>
      <mc:AlternateContent xmlns:mc="http://schemas.openxmlformats.org/markup-compatibility/2006">
        <mc:Choice xmlns:a14="http://schemas.microsoft.com/office/drawing/2010/main" Requires="a14">
          <p:sp>
            <p:nvSpPr>
              <p:cNvPr id="24" name="TextBox 23"/>
              <p:cNvSpPr txBox="1"/>
              <p:nvPr/>
            </p:nvSpPr>
            <p:spPr>
              <a:xfrm>
                <a:off x="4401967" y="1566084"/>
                <a:ext cx="2345579" cy="8066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𝑑𝑉</m:t>
                      </m:r>
                      <m:r>
                        <a:rPr lang="en-GB" sz="2800" b="0" i="1" smtClean="0">
                          <a:latin typeface="Cambria Math" panose="02040503050406030204" pitchFamily="18" charset="0"/>
                        </a:rPr>
                        <m:t>=</m:t>
                      </m:r>
                      <m:r>
                        <a:rPr lang="en-US" sz="2800" b="0" i="1" smtClean="0">
                          <a:latin typeface="Cambria Math" panose="02040503050406030204" pitchFamily="18" charset="0"/>
                        </a:rPr>
                        <m:t>𝐿</m:t>
                      </m:r>
                      <m:f>
                        <m:fPr>
                          <m:ctrlPr>
                            <a:rPr lang="en-GB"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sSup>
                        <m:sSupPr>
                          <m:ctrlPr>
                            <a:rPr lang="en-GB" sz="2800" b="0" i="1" smtClean="0">
                              <a:latin typeface="Cambria Math" panose="02040503050406030204" pitchFamily="18" charset="0"/>
                            </a:rPr>
                          </m:ctrlPr>
                        </m:sSupPr>
                        <m:e>
                          <m:r>
                            <a:rPr lang="en-US" sz="2800" b="0" i="1" smtClean="0">
                              <a:latin typeface="Cambria Math" panose="02040503050406030204" pitchFamily="18" charset="0"/>
                            </a:rPr>
                            <m:t>𝑅</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𝑑</m:t>
                      </m:r>
                      <m:r>
                        <a:rPr lang="en-US" sz="2800" b="0" i="1" smtClean="0">
                          <a:latin typeface="Cambria Math" panose="02040503050406030204" pitchFamily="18" charset="0"/>
                          <a:ea typeface="Cambria Math" panose="02040503050406030204" pitchFamily="18" charset="0"/>
                        </a:rPr>
                        <m:t>𝜃</m:t>
                      </m:r>
                    </m:oMath>
                  </m:oMathPara>
                </a14:m>
                <a:endParaRPr lang="en-US" sz="2800" dirty="0"/>
              </a:p>
            </p:txBody>
          </p:sp>
        </mc:Choice>
        <mc:Fallback>
          <p:sp>
            <p:nvSpPr>
              <p:cNvPr id="24" name="TextBox 23"/>
              <p:cNvSpPr txBox="1">
                <a:spLocks noRot="1" noChangeAspect="1" noMove="1" noResize="1" noEditPoints="1" noAdjustHandles="1" noChangeArrowheads="1" noChangeShapeType="1" noTextEdit="1"/>
              </p:cNvSpPr>
              <p:nvPr/>
            </p:nvSpPr>
            <p:spPr>
              <a:xfrm>
                <a:off x="4401967" y="1566084"/>
                <a:ext cx="2345579" cy="806631"/>
              </a:xfrm>
              <a:prstGeom prst="rect">
                <a:avLst/>
              </a:prstGeom>
              <a:blipFill rotWithShape="1">
                <a:blip r:embed="rId1"/>
                <a:stretch>
                  <a:fillRect l="-6" t="-22" r="-919" b="4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3099921" y="2495096"/>
                <a:ext cx="4572000" cy="940066"/>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r>
                        <a:rPr lang="en-GB" b="0" i="1" smtClean="0">
                          <a:latin typeface="Cambria Math" panose="02040503050406030204" pitchFamily="18" charset="0"/>
                        </a:rPr>
                        <m:t>=</m:t>
                      </m:r>
                      <m:nary>
                        <m:naryPr>
                          <m:limLoc m:val="undOvr"/>
                          <m:subHide m:val="on"/>
                          <m:supHide m:val="on"/>
                          <m:ctrlPr>
                            <a:rPr lang="en-GB" b="0" i="1" smtClean="0">
                              <a:latin typeface="Cambria Math" panose="02040503050406030204" pitchFamily="18" charset="0"/>
                            </a:rPr>
                          </m:ctrlPr>
                        </m:naryPr>
                        <m:sub/>
                        <m:sup/>
                        <m:e>
                          <m:r>
                            <a:rPr lang="en-GB" b="0" i="1" smtClean="0">
                              <a:latin typeface="Cambria Math" panose="02040503050406030204" pitchFamily="18" charset="0"/>
                            </a:rPr>
                            <m:t>𝑑</m:t>
                          </m:r>
                          <m:r>
                            <a:rPr lang="en-US" b="0" i="1" smtClean="0">
                              <a:latin typeface="Cambria Math" panose="02040503050406030204" pitchFamily="18" charset="0"/>
                            </a:rPr>
                            <m:t>𝑉</m:t>
                          </m:r>
                        </m:e>
                      </m:nary>
                      <m:r>
                        <a:rPr lang="en-GB"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𝐿</m:t>
                          </m:r>
                        </m:num>
                        <m:den>
                          <m:r>
                            <a:rPr lang="en-US" i="1">
                              <a:latin typeface="Cambria Math" panose="02040503050406030204" pitchFamily="18" charset="0"/>
                            </a:rPr>
                            <m:t>2</m:t>
                          </m:r>
                        </m:den>
                      </m:f>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nary>
                        <m:naryPr>
                          <m:limLoc m:val="undOvr"/>
                          <m:ctrlPr>
                            <a:rPr lang="en-GB" b="0" i="1" smtClean="0">
                              <a:latin typeface="Cambria Math" panose="02040503050406030204" pitchFamily="18" charset="0"/>
                            </a:rPr>
                          </m:ctrlPr>
                        </m:naryPr>
                        <m:sub>
                          <m:r>
                            <m:rPr>
                              <m:brk/>
                            </m:rP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rPr>
                            <m:t>=</m:t>
                          </m:r>
                          <m:r>
                            <a:rPr lang="en-GB" b="0" i="1" smtClean="0">
                              <a:latin typeface="Cambria Math" panose="02040503050406030204" pitchFamily="18" charset="0"/>
                            </a:rPr>
                            <m:t>0</m:t>
                          </m:r>
                        </m:sub>
                        <m:sup>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sup>
                        <m:e>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𝜃</m:t>
                          </m:r>
                        </m:e>
                      </m:nary>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𝜋</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𝑅</m:t>
                          </m:r>
                        </m:e>
                        <m:sup>
                          <m:r>
                            <a:rPr lang="en-GB"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𝐿</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3099921" y="2495096"/>
                <a:ext cx="4572000" cy="940066"/>
              </a:xfrm>
              <a:prstGeom prst="rect">
                <a:avLst/>
              </a:prstGeom>
              <a:blipFill rotWithShape="1">
                <a:blip r:embed="rId2"/>
                <a:stretch>
                  <a:fillRect l="-11" t="-19" r="11" b="48"/>
                </a:stretch>
              </a:blipFill>
            </p:spPr>
            <p:txBody>
              <a:bodyPr/>
              <a:lstStyle/>
              <a:p>
                <a:r>
                  <a:rPr lang="zh-CN" altLang="en-US">
                    <a:noFill/>
                  </a:rPr>
                  <a:t> </a:t>
                </a:r>
              </a:p>
            </p:txBody>
          </p:sp>
        </mc:Fallback>
      </mc:AlternateContent>
      <p:sp>
        <p:nvSpPr>
          <p:cNvPr id="7" name="TextBox 6"/>
          <p:cNvSpPr txBox="1"/>
          <p:nvPr/>
        </p:nvSpPr>
        <p:spPr>
          <a:xfrm>
            <a:off x="3815928" y="3376392"/>
            <a:ext cx="4762415" cy="646331"/>
          </a:xfrm>
          <a:prstGeom prst="rect">
            <a:avLst/>
          </a:prstGeom>
          <a:noFill/>
        </p:spPr>
        <p:txBody>
          <a:bodyPr wrap="square" rtlCol="0">
            <a:spAutoFit/>
          </a:bodyPr>
          <a:lstStyle/>
          <a:p>
            <a:r>
              <a:rPr lang="en-US" dirty="0"/>
              <a:t>No issue to describe the volume of the cylinder. What about its moment of inertia around its axis ? </a:t>
            </a:r>
            <a:endParaRPr lang="en-US" dirty="0"/>
          </a:p>
        </p:txBody>
      </p:sp>
      <mc:AlternateContent xmlns:mc="http://schemas.openxmlformats.org/markup-compatibility/2006">
        <mc:Choice xmlns:a14="http://schemas.microsoft.com/office/drawing/2010/main" Requires="a14">
          <p:sp>
            <p:nvSpPr>
              <p:cNvPr id="37" name="TextBox 36"/>
              <p:cNvSpPr txBox="1"/>
              <p:nvPr/>
            </p:nvSpPr>
            <p:spPr>
              <a:xfrm>
                <a:off x="2413733" y="4177840"/>
                <a:ext cx="6652482" cy="818879"/>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𝐼</m:t>
                      </m:r>
                      <m:r>
                        <a:rPr lang="en-GB" b="0" i="1" smtClean="0">
                          <a:latin typeface="Cambria Math" panose="02040503050406030204" pitchFamily="18" charset="0"/>
                        </a:rPr>
                        <m:t>=</m:t>
                      </m:r>
                      <m:nary>
                        <m:naryPr>
                          <m:limLoc m:val="undOvr"/>
                          <m:subHide m:val="on"/>
                          <m:supHide m:val="on"/>
                          <m:ctrlPr>
                            <a:rPr lang="en-GB" b="0" i="1" smtClean="0">
                              <a:latin typeface="Cambria Math" panose="02040503050406030204" pitchFamily="18" charset="0"/>
                            </a:rPr>
                          </m:ctrlPr>
                        </m:naryPr>
                        <m:sub/>
                        <m:sup/>
                        <m:e>
                          <m:sSup>
                            <m:sSupPr>
                              <m:ctrlPr>
                                <a:rPr lang="en-GB" b="0" i="1" smtClean="0">
                                  <a:latin typeface="Cambria Math" panose="02040503050406030204" pitchFamily="18" charset="0"/>
                                </a:rPr>
                              </m:ctrlPr>
                            </m:sSupPr>
                            <m:e>
                              <m:r>
                                <a:rPr lang="en-GB" b="0" i="1" smtClean="0">
                                  <a:latin typeface="Cambria Math" panose="02040503050406030204" pitchFamily="18" charset="0"/>
                                </a:rPr>
                                <m:t>𝑟</m:t>
                              </m:r>
                            </m:e>
                            <m:sup>
                              <m:r>
                                <a:rPr lang="en-GB" b="0" i="1" smtClean="0">
                                  <a:latin typeface="Cambria Math" panose="02040503050406030204" pitchFamily="18" charset="0"/>
                                </a:rPr>
                                <m:t>2</m:t>
                              </m:r>
                            </m:sup>
                          </m:sSup>
                          <m:r>
                            <a:rPr lang="en-GB" b="0" i="1" smtClean="0">
                              <a:latin typeface="Cambria Math" panose="02040503050406030204" pitchFamily="18" charset="0"/>
                              <a:ea typeface="Cambria Math" panose="02040503050406030204" pitchFamily="18" charset="0"/>
                            </a:rPr>
                            <m:t>𝜌</m:t>
                          </m:r>
                          <m:r>
                            <a:rPr lang="en-GB" b="0" i="1" smtClean="0">
                              <a:latin typeface="Cambria Math" panose="02040503050406030204" pitchFamily="18" charset="0"/>
                              <a:ea typeface="Cambria Math" panose="02040503050406030204" pitchFamily="18" charset="0"/>
                            </a:rPr>
                            <m:t>𝑑𝑉</m:t>
                          </m:r>
                        </m:e>
                      </m:nary>
                      <m:r>
                        <a:rPr lang="en-US" b="0" i="1" smtClean="0">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𝜌</m:t>
                      </m:r>
                      <m:nary>
                        <m:naryPr>
                          <m:limLoc m:val="undOvr"/>
                          <m:subHide m:val="on"/>
                          <m:supHide m:val="on"/>
                          <m:ctrlPr>
                            <a:rPr lang="en-GB" i="1">
                              <a:latin typeface="Cambria Math" panose="02040503050406030204" pitchFamily="18" charset="0"/>
                            </a:rPr>
                          </m:ctrlPr>
                        </m:naryPr>
                        <m:sub/>
                        <m:sup/>
                        <m:e>
                          <m:sSup>
                            <m:sSupPr>
                              <m:ctrlPr>
                                <a:rPr lang="en-GB" i="1">
                                  <a:latin typeface="Cambria Math" panose="02040503050406030204" pitchFamily="18" charset="0"/>
                                </a:rPr>
                              </m:ctrlPr>
                            </m:sSupPr>
                            <m:e>
                              <m:r>
                                <a:rPr lang="en-GB" i="1">
                                  <a:latin typeface="Cambria Math" panose="02040503050406030204" pitchFamily="18" charset="0"/>
                                </a:rPr>
                                <m:t>𝑟</m:t>
                              </m:r>
                            </m:e>
                            <m:sup>
                              <m:r>
                                <a:rPr lang="en-GB" i="1">
                                  <a:latin typeface="Cambria Math" panose="02040503050406030204" pitchFamily="18" charset="0"/>
                                </a:rPr>
                                <m:t>2</m:t>
                              </m:r>
                            </m:sup>
                          </m:sSup>
                          <m:r>
                            <a:rPr lang="en-GB" i="1">
                              <a:latin typeface="Cambria Math" panose="02040503050406030204" pitchFamily="18" charset="0"/>
                              <a:ea typeface="Cambria Math" panose="02040503050406030204" pitchFamily="18" charset="0"/>
                            </a:rPr>
                            <m:t>𝑑𝑉</m:t>
                          </m:r>
                        </m:e>
                      </m:nary>
                      <m:r>
                        <a:rPr lang="en-US" b="0" i="1" smtClean="0">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𝜌</m:t>
                      </m:r>
                      <m:nary>
                        <m:naryPr>
                          <m:limLoc m:val="undOvr"/>
                          <m:subHide m:val="on"/>
                          <m:supHide m:val="on"/>
                          <m:ctrlPr>
                            <a:rPr lang="en-GB" i="1">
                              <a:latin typeface="Cambria Math" panose="02040503050406030204" pitchFamily="18" charset="0"/>
                            </a:rPr>
                          </m:ctrlPr>
                        </m:naryPr>
                        <m:sub/>
                        <m:sup/>
                        <m:e>
                          <m:sSup>
                            <m:sSupPr>
                              <m:ctrlPr>
                                <a:rPr lang="en-GB" i="1">
                                  <a:latin typeface="Cambria Math" panose="02040503050406030204" pitchFamily="18" charset="0"/>
                                </a:rPr>
                              </m:ctrlPr>
                            </m:sSupPr>
                            <m:e>
                              <m:r>
                                <a:rPr lang="en-GB" i="1">
                                  <a:latin typeface="Cambria Math" panose="02040503050406030204" pitchFamily="18" charset="0"/>
                                </a:rPr>
                                <m:t>𝑟</m:t>
                              </m:r>
                            </m:e>
                            <m:sup>
                              <m:r>
                                <a:rPr lang="en-GB" i="1">
                                  <a:latin typeface="Cambria Math" panose="02040503050406030204" pitchFamily="18" charset="0"/>
                                </a:rPr>
                                <m:t>2</m:t>
                              </m:r>
                            </m:sup>
                          </m:sSup>
                          <m:r>
                            <a:rPr lang="en-US" i="1">
                              <a:latin typeface="Cambria Math" panose="02040503050406030204" pitchFamily="18" charset="0"/>
                            </a:rPr>
                            <m:t>𝐿</m:t>
                          </m:r>
                          <m:f>
                            <m:fPr>
                              <m:ctrlPr>
                                <a:rPr lang="en-GB"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p>
                            <m:sSupPr>
                              <m:ctrlPr>
                                <a:rPr lang="en-GB"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𝜃</m:t>
                          </m:r>
                        </m:e>
                      </m:nary>
                      <m:r>
                        <a:rPr lang="en-US" b="0" i="1" smtClean="0">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𝜌</m:t>
                      </m:r>
                      <m:r>
                        <a:rPr lang="en-US" i="1">
                          <a:latin typeface="Cambria Math" panose="02040503050406030204" pitchFamily="18" charset="0"/>
                        </a:rPr>
                        <m:t>𝐿</m:t>
                      </m:r>
                      <m:f>
                        <m:fPr>
                          <m:ctrlPr>
                            <a:rPr lang="en-GB"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p>
                        <m:sSupPr>
                          <m:ctrlPr>
                            <a:rPr lang="en-GB"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nary>
                        <m:naryPr>
                          <m:limLoc m:val="undOvr"/>
                          <m:subHide m:val="on"/>
                          <m:supHide m:val="on"/>
                          <m:ctrlPr>
                            <a:rPr lang="en-GB" i="1">
                              <a:latin typeface="Cambria Math" panose="02040503050406030204" pitchFamily="18" charset="0"/>
                            </a:rPr>
                          </m:ctrlPr>
                        </m:naryPr>
                        <m:sub/>
                        <m:sup/>
                        <m:e>
                          <m:sSup>
                            <m:sSupPr>
                              <m:ctrlPr>
                                <a:rPr lang="en-GB" i="1">
                                  <a:latin typeface="Cambria Math" panose="02040503050406030204" pitchFamily="18" charset="0"/>
                                </a:rPr>
                              </m:ctrlPr>
                            </m:sSupPr>
                            <m:e>
                              <m:r>
                                <a:rPr lang="en-GB" i="1">
                                  <a:latin typeface="Cambria Math" panose="02040503050406030204" pitchFamily="18" charset="0"/>
                                </a:rPr>
                                <m:t>𝑟</m:t>
                              </m:r>
                            </m:e>
                            <m:sup>
                              <m:r>
                                <a:rPr lang="en-GB" i="1">
                                  <a:latin typeface="Cambria Math" panose="02040503050406030204" pitchFamily="18" charset="0"/>
                                </a:rPr>
                                <m:t>2</m:t>
                              </m:r>
                            </m:sup>
                          </m:sSup>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𝜃</m:t>
                          </m:r>
                        </m:e>
                      </m:nary>
                    </m:oMath>
                  </m:oMathPara>
                </a14:m>
                <a:endParaRPr lang="en-US" dirty="0"/>
              </a:p>
            </p:txBody>
          </p:sp>
        </mc:Choice>
        <mc:Fallback>
          <p:sp>
            <p:nvSpPr>
              <p:cNvPr id="37" name="TextBox 36"/>
              <p:cNvSpPr txBox="1">
                <a:spLocks noRot="1" noChangeAspect="1" noMove="1" noResize="1" noEditPoints="1" noAdjustHandles="1" noChangeArrowheads="1" noChangeShapeType="1" noTextEdit="1"/>
              </p:cNvSpPr>
              <p:nvPr/>
            </p:nvSpPr>
            <p:spPr>
              <a:xfrm>
                <a:off x="2413733" y="4177840"/>
                <a:ext cx="6652482" cy="818879"/>
              </a:xfrm>
              <a:prstGeom prst="rect">
                <a:avLst/>
              </a:prstGeom>
              <a:blipFill rotWithShape="1">
                <a:blip r:embed="rId3"/>
                <a:stretch>
                  <a:fillRect l="-1" t="-21" r="5" b="66"/>
                </a:stretch>
              </a:blipFill>
            </p:spPr>
            <p:txBody>
              <a:bodyPr/>
              <a:lstStyle/>
              <a:p>
                <a:r>
                  <a:rPr lang="zh-CN" altLang="en-US">
                    <a:noFill/>
                  </a:rPr>
                  <a:t> </a:t>
                </a:r>
              </a:p>
            </p:txBody>
          </p:sp>
        </mc:Fallback>
      </mc:AlternateContent>
      <p:sp>
        <p:nvSpPr>
          <p:cNvPr id="12" name="TextBox 11"/>
          <p:cNvSpPr txBox="1"/>
          <p:nvPr/>
        </p:nvSpPr>
        <p:spPr>
          <a:xfrm flipH="1">
            <a:off x="3625797" y="5026697"/>
            <a:ext cx="4850825" cy="369332"/>
          </a:xfrm>
          <a:prstGeom prst="rect">
            <a:avLst/>
          </a:prstGeom>
          <a:noFill/>
        </p:spPr>
        <p:txBody>
          <a:bodyPr wrap="square" rtlCol="0">
            <a:spAutoFit/>
          </a:bodyPr>
          <a:lstStyle/>
          <a:p>
            <a:r>
              <a:rPr lang="en-US" dirty="0"/>
              <a:t>Issue to describe the Moment of inertia ! </a:t>
            </a:r>
            <a:endParaRPr lang="en-US" dirty="0"/>
          </a:p>
        </p:txBody>
      </p:sp>
      <p:sp>
        <p:nvSpPr>
          <p:cNvPr id="15" name="Arrow: Right 14"/>
          <p:cNvSpPr/>
          <p:nvPr/>
        </p:nvSpPr>
        <p:spPr>
          <a:xfrm>
            <a:off x="2693669" y="5661248"/>
            <a:ext cx="648072" cy="3866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flipH="1">
            <a:off x="3547666" y="5426007"/>
            <a:ext cx="4928956" cy="1477328"/>
          </a:xfrm>
          <a:prstGeom prst="rect">
            <a:avLst/>
          </a:prstGeom>
          <a:noFill/>
        </p:spPr>
        <p:txBody>
          <a:bodyPr wrap="square" rtlCol="0">
            <a:spAutoFit/>
          </a:bodyPr>
          <a:lstStyle/>
          <a:p>
            <a:r>
              <a:rPr lang="en-US" dirty="0"/>
              <a:t>The appropriate choice of infinitesimal volume don’t depends only to the shape of the body you consider but also the problem to solve ! </a:t>
            </a:r>
            <a:endParaRPr lang="en-US" dirty="0"/>
          </a:p>
          <a:p>
            <a:r>
              <a:rPr lang="en-US" dirty="0"/>
              <a:t>You have to take care here the distance from the axis of rotation appears inside the integral.</a:t>
            </a:r>
            <a:endParaRPr lang="en-US" dirty="0"/>
          </a:p>
        </p:txBody>
      </p:sp>
      <p:sp>
        <p:nvSpPr>
          <p:cNvPr id="40" name="Can 5"/>
          <p:cNvSpPr/>
          <p:nvPr/>
        </p:nvSpPr>
        <p:spPr>
          <a:xfrm>
            <a:off x="581721" y="1700808"/>
            <a:ext cx="1728192" cy="29523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p:cNvCxnSpPr/>
          <p:nvPr/>
        </p:nvCxnSpPr>
        <p:spPr>
          <a:xfrm flipV="1">
            <a:off x="1414949" y="1268760"/>
            <a:ext cx="0" cy="36724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414949" y="1844824"/>
            <a:ext cx="85279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TextBox 42"/>
              <p:cNvSpPr txBox="1"/>
              <p:nvPr/>
            </p:nvSpPr>
            <p:spPr>
              <a:xfrm>
                <a:off x="1806010" y="1431551"/>
                <a:ext cx="21191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m:t>
                      </m:r>
                    </m:oMath>
                  </m:oMathPara>
                </a14:m>
                <a:endParaRPr lang="en-US" dirty="0"/>
              </a:p>
            </p:txBody>
          </p:sp>
        </mc:Choice>
        <mc:Fallback>
          <p:sp>
            <p:nvSpPr>
              <p:cNvPr id="43" name="TextBox 42"/>
              <p:cNvSpPr txBox="1">
                <a:spLocks noRot="1" noChangeAspect="1" noMove="1" noResize="1" noEditPoints="1" noAdjustHandles="1" noChangeArrowheads="1" noChangeShapeType="1" noTextEdit="1"/>
              </p:cNvSpPr>
              <p:nvPr/>
            </p:nvSpPr>
            <p:spPr>
              <a:xfrm>
                <a:off x="1806010" y="1431551"/>
                <a:ext cx="211917" cy="276999"/>
              </a:xfrm>
              <a:prstGeom prst="rect">
                <a:avLst/>
              </a:prstGeom>
              <a:blipFill rotWithShape="1">
                <a:blip r:embed="rId4"/>
                <a:stretch>
                  <a:fillRect l="-33" t="-94" r="-14132" b="144"/>
                </a:stretch>
              </a:blipFill>
            </p:spPr>
            <p:txBody>
              <a:bodyPr/>
              <a:lstStyle/>
              <a:p>
                <a:r>
                  <a:rPr lang="zh-CN" altLang="en-US">
                    <a:noFill/>
                  </a:rPr>
                  <a:t> </a:t>
                </a:r>
              </a:p>
            </p:txBody>
          </p:sp>
        </mc:Fallback>
      </mc:AlternateContent>
      <p:sp>
        <p:nvSpPr>
          <p:cNvPr id="44" name="Curved Right Arrow 27"/>
          <p:cNvSpPr/>
          <p:nvPr/>
        </p:nvSpPr>
        <p:spPr>
          <a:xfrm>
            <a:off x="968049" y="4922393"/>
            <a:ext cx="648072" cy="66747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45" name="TextBox 44"/>
              <p:cNvSpPr txBox="1"/>
              <p:nvPr/>
            </p:nvSpPr>
            <p:spPr>
              <a:xfrm>
                <a:off x="1562951" y="2644146"/>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45" name="TextBox 44"/>
              <p:cNvSpPr txBox="1">
                <a:spLocks noRot="1" noChangeAspect="1" noMove="1" noResize="1" noEditPoints="1" noAdjustHandles="1" noChangeArrowheads="1" noChangeShapeType="1" noTextEdit="1"/>
              </p:cNvSpPr>
              <p:nvPr/>
            </p:nvSpPr>
            <p:spPr>
              <a:xfrm>
                <a:off x="1562951" y="2644146"/>
                <a:ext cx="171777" cy="276999"/>
              </a:xfrm>
              <a:prstGeom prst="rect">
                <a:avLst/>
              </a:prstGeom>
              <a:blipFill rotWithShape="1">
                <a:blip r:embed="rId5"/>
                <a:stretch>
                  <a:fillRect l="-126" t="-2" r="-18167" b="52"/>
                </a:stretch>
              </a:blipFill>
            </p:spPr>
            <p:txBody>
              <a:bodyPr/>
              <a:lstStyle/>
              <a:p>
                <a:r>
                  <a:rPr lang="zh-CN" altLang="en-US">
                    <a:noFill/>
                  </a:rPr>
                  <a:t> </a:t>
                </a:r>
              </a:p>
            </p:txBody>
          </p:sp>
        </mc:Fallback>
      </mc:AlternateContent>
      <p:cxnSp>
        <p:nvCxnSpPr>
          <p:cNvPr id="46" name="Straight Connector 45"/>
          <p:cNvCxnSpPr/>
          <p:nvPr/>
        </p:nvCxnSpPr>
        <p:spPr>
          <a:xfrm>
            <a:off x="1400329" y="2937704"/>
            <a:ext cx="4410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478792" y="1844824"/>
            <a:ext cx="0" cy="266429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8" name="TextBox 47"/>
              <p:cNvSpPr txBox="1"/>
              <p:nvPr/>
            </p:nvSpPr>
            <p:spPr>
              <a:xfrm>
                <a:off x="138445" y="2822394"/>
                <a:ext cx="370165"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𝐿</m:t>
                      </m:r>
                    </m:oMath>
                  </m:oMathPara>
                </a14:m>
                <a:endParaRPr lang="en-US" sz="3600" dirty="0"/>
              </a:p>
            </p:txBody>
          </p:sp>
        </mc:Choice>
        <mc:Fallback>
          <p:sp>
            <p:nvSpPr>
              <p:cNvPr id="48" name="TextBox 47"/>
              <p:cNvSpPr txBox="1">
                <a:spLocks noRot="1" noChangeAspect="1" noMove="1" noResize="1" noEditPoints="1" noAdjustHandles="1" noChangeArrowheads="1" noChangeShapeType="1" noTextEdit="1"/>
              </p:cNvSpPr>
              <p:nvPr/>
            </p:nvSpPr>
            <p:spPr>
              <a:xfrm>
                <a:off x="138445" y="2822394"/>
                <a:ext cx="370165" cy="553998"/>
              </a:xfrm>
              <a:prstGeom prst="rect">
                <a:avLst/>
              </a:prstGeom>
              <a:blipFill rotWithShape="1">
                <a:blip r:embed="rId6"/>
                <a:stretch>
                  <a:fillRect l="-4" t="-82" r="-16990" b="18"/>
                </a:stretch>
              </a:blipFill>
            </p:spPr>
            <p:txBody>
              <a:bodyPr/>
              <a:lstStyle/>
              <a:p>
                <a:r>
                  <a:rPr lang="zh-CN" altLang="en-US">
                    <a:noFill/>
                  </a:rPr>
                  <a:t> </a:t>
                </a:r>
              </a:p>
            </p:txBody>
          </p:sp>
        </mc:Fallback>
      </mc:AlternateContent>
      <p:sp>
        <p:nvSpPr>
          <p:cNvPr id="49" name="Can 10"/>
          <p:cNvSpPr/>
          <p:nvPr/>
        </p:nvSpPr>
        <p:spPr>
          <a:xfrm>
            <a:off x="968049" y="1708550"/>
            <a:ext cx="943919" cy="2944586"/>
          </a:xfrm>
          <a:prstGeom prst="can">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9049"/>
            <a:ext cx="8229600" cy="1143000"/>
          </a:xfrm>
        </p:spPr>
        <p:txBody>
          <a:bodyPr/>
          <a:lstStyle/>
          <a:p>
            <a:r>
              <a:rPr lang="en-GB" dirty="0"/>
              <a:t>Reminder: The </a:t>
            </a:r>
            <a:r>
              <a:rPr lang="en-GB" dirty="0" err="1"/>
              <a:t>center</a:t>
            </a:r>
            <a:r>
              <a:rPr lang="en-GB" dirty="0"/>
              <a:t> of mass</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1043609" y="939285"/>
            <a:ext cx="7790612" cy="830997"/>
          </a:xfrm>
          <a:prstGeom prst="rect">
            <a:avLst/>
          </a:prstGeom>
          <a:noFill/>
        </p:spPr>
        <p:txBody>
          <a:bodyPr wrap="square" rtlCol="0">
            <a:spAutoFit/>
          </a:bodyPr>
          <a:lstStyle/>
          <a:p>
            <a:r>
              <a:rPr lang="en-GB" sz="2400" dirty="0"/>
              <a:t>The position of the </a:t>
            </a:r>
            <a:r>
              <a:rPr lang="en-GB" sz="2400" dirty="0" err="1"/>
              <a:t>center</a:t>
            </a:r>
            <a:r>
              <a:rPr lang="en-GB" sz="2400" dirty="0"/>
              <a:t> of mass of a body of mass M is defined as follows:</a:t>
            </a:r>
            <a:endParaRPr lang="en-US" sz="2400" dirty="0"/>
          </a:p>
        </p:txBody>
      </p:sp>
      <mc:AlternateContent xmlns:mc="http://schemas.openxmlformats.org/markup-compatibility/2006">
        <mc:Choice xmlns:a14="http://schemas.microsoft.com/office/drawing/2010/main" Requires="a14">
          <p:sp>
            <p:nvSpPr>
              <p:cNvPr id="6" name="TextBox 5"/>
              <p:cNvSpPr txBox="1"/>
              <p:nvPr/>
            </p:nvSpPr>
            <p:spPr>
              <a:xfrm>
                <a:off x="1043609" y="2891487"/>
                <a:ext cx="2118978" cy="897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𝑐𝑚</m:t>
                          </m:r>
                        </m:sub>
                      </m:sSub>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nary>
                            <m:naryPr>
                              <m:limLoc m:val="undOvr"/>
                              <m:subHide m:val="on"/>
                              <m:supHide m:val="on"/>
                              <m:ctrlPr>
                                <a:rPr lang="en-GB" sz="2800" b="0" i="1" smtClean="0">
                                  <a:latin typeface="Cambria Math" panose="02040503050406030204" pitchFamily="18" charset="0"/>
                                </a:rPr>
                              </m:ctrlPr>
                            </m:naryPr>
                            <m:sub/>
                            <m:sup/>
                            <m:e>
                              <m:r>
                                <a:rPr lang="en-GB" sz="2800" b="0" i="1" smtClean="0">
                                  <a:latin typeface="Cambria Math" panose="02040503050406030204" pitchFamily="18" charset="0"/>
                                </a:rPr>
                                <m:t>𝑥𝑑𝑚</m:t>
                              </m:r>
                            </m:e>
                          </m:nary>
                        </m:num>
                        <m:den>
                          <m:r>
                            <a:rPr lang="en-GB" sz="2800" b="0" i="1" smtClean="0">
                              <a:latin typeface="Cambria Math" panose="02040503050406030204" pitchFamily="18" charset="0"/>
                            </a:rPr>
                            <m:t>𝑀</m:t>
                          </m:r>
                        </m:den>
                      </m:f>
                    </m:oMath>
                  </m:oMathPara>
                </a14:m>
                <a:endParaRPr lang="en-US" sz="2800" dirty="0"/>
              </a:p>
            </p:txBody>
          </p:sp>
        </mc:Choice>
        <mc:Fallback>
          <p:sp>
            <p:nvSpPr>
              <p:cNvPr id="6" name="TextBox 5"/>
              <p:cNvSpPr txBox="1">
                <a:spLocks noRot="1" noChangeAspect="1" noMove="1" noResize="1" noEditPoints="1" noAdjustHandles="1" noChangeArrowheads="1" noChangeShapeType="1" noTextEdit="1"/>
              </p:cNvSpPr>
              <p:nvPr/>
            </p:nvSpPr>
            <p:spPr>
              <a:xfrm>
                <a:off x="1043609" y="2891487"/>
                <a:ext cx="2118978" cy="897553"/>
              </a:xfrm>
              <a:prstGeom prst="rect">
                <a:avLst/>
              </a:prstGeom>
              <a:blipFill rotWithShape="1">
                <a:blip r:embed="rId1"/>
                <a:stretch>
                  <a:fillRect l="-14" t="-37" r="-1695" b="7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3664323" y="2880209"/>
                <a:ext cx="2110193" cy="897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GB" sz="2800" b="0" i="1" smtClean="0">
                              <a:latin typeface="Cambria Math" panose="02040503050406030204" pitchFamily="18" charset="0"/>
                            </a:rPr>
                            <m:t>𝑦</m:t>
                          </m:r>
                        </m:e>
                        <m:sub>
                          <m:r>
                            <a:rPr lang="en-GB" sz="2800" b="0" i="1" smtClean="0">
                              <a:latin typeface="Cambria Math" panose="02040503050406030204" pitchFamily="18" charset="0"/>
                            </a:rPr>
                            <m:t>𝑐𝑚</m:t>
                          </m:r>
                        </m:sub>
                      </m:sSub>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nary>
                            <m:naryPr>
                              <m:limLoc m:val="undOvr"/>
                              <m:subHide m:val="on"/>
                              <m:supHide m:val="on"/>
                              <m:ctrlPr>
                                <a:rPr lang="en-GB" sz="2800" b="0" i="1" smtClean="0">
                                  <a:latin typeface="Cambria Math" panose="02040503050406030204" pitchFamily="18" charset="0"/>
                                </a:rPr>
                              </m:ctrlPr>
                            </m:naryPr>
                            <m:sub/>
                            <m:sup/>
                            <m:e>
                              <m:r>
                                <a:rPr lang="en-GB" sz="2800" b="0" i="1" smtClean="0">
                                  <a:latin typeface="Cambria Math" panose="02040503050406030204" pitchFamily="18" charset="0"/>
                                </a:rPr>
                                <m:t>𝑦𝑑𝑚</m:t>
                              </m:r>
                            </m:e>
                          </m:nary>
                        </m:num>
                        <m:den>
                          <m:r>
                            <a:rPr lang="en-GB" sz="2800" b="0" i="1" smtClean="0">
                              <a:latin typeface="Cambria Math" panose="02040503050406030204" pitchFamily="18" charset="0"/>
                            </a:rPr>
                            <m:t>𝑀</m:t>
                          </m:r>
                        </m:den>
                      </m:f>
                    </m:oMath>
                  </m:oMathPara>
                </a14:m>
                <a:endParaRPr lang="en-US" sz="2800" dirty="0"/>
              </a:p>
            </p:txBody>
          </p:sp>
        </mc:Choice>
        <mc:Fallback>
          <p:sp>
            <p:nvSpPr>
              <p:cNvPr id="7" name="TextBox 6"/>
              <p:cNvSpPr txBox="1">
                <a:spLocks noRot="1" noChangeAspect="1" noMove="1" noResize="1" noEditPoints="1" noAdjustHandles="1" noChangeArrowheads="1" noChangeShapeType="1" noTextEdit="1"/>
              </p:cNvSpPr>
              <p:nvPr/>
            </p:nvSpPr>
            <p:spPr>
              <a:xfrm>
                <a:off x="3664323" y="2880209"/>
                <a:ext cx="2110193" cy="897553"/>
              </a:xfrm>
              <a:prstGeom prst="rect">
                <a:avLst/>
              </a:prstGeom>
              <a:blipFill rotWithShape="1">
                <a:blip r:embed="rId2"/>
                <a:stretch>
                  <a:fillRect l="-18" t="-54" r="-2355" b="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6206223" y="2787646"/>
                <a:ext cx="2078454" cy="897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GB" sz="2800" b="0" i="1" smtClean="0">
                              <a:latin typeface="Cambria Math" panose="02040503050406030204" pitchFamily="18" charset="0"/>
                            </a:rPr>
                            <m:t>𝑧</m:t>
                          </m:r>
                        </m:e>
                        <m:sub>
                          <m:r>
                            <a:rPr lang="en-GB" sz="2800" b="0" i="1" smtClean="0">
                              <a:latin typeface="Cambria Math" panose="02040503050406030204" pitchFamily="18" charset="0"/>
                            </a:rPr>
                            <m:t>𝑐𝑚</m:t>
                          </m:r>
                        </m:sub>
                      </m:sSub>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nary>
                            <m:naryPr>
                              <m:limLoc m:val="undOvr"/>
                              <m:subHide m:val="on"/>
                              <m:supHide m:val="on"/>
                              <m:ctrlPr>
                                <a:rPr lang="en-GB" sz="2800" b="0" i="1" smtClean="0">
                                  <a:latin typeface="Cambria Math" panose="02040503050406030204" pitchFamily="18" charset="0"/>
                                </a:rPr>
                              </m:ctrlPr>
                            </m:naryPr>
                            <m:sub/>
                            <m:sup/>
                            <m:e>
                              <m:r>
                                <a:rPr lang="en-GB" sz="2800" b="0" i="1" smtClean="0">
                                  <a:latin typeface="Cambria Math" panose="02040503050406030204" pitchFamily="18" charset="0"/>
                                </a:rPr>
                                <m:t>𝑧𝑑𝑚</m:t>
                              </m:r>
                            </m:e>
                          </m:nary>
                        </m:num>
                        <m:den>
                          <m:r>
                            <a:rPr lang="en-GB" sz="2800" b="0" i="1" smtClean="0">
                              <a:latin typeface="Cambria Math" panose="02040503050406030204" pitchFamily="18" charset="0"/>
                            </a:rPr>
                            <m:t>𝑀</m:t>
                          </m:r>
                        </m:den>
                      </m:f>
                    </m:oMath>
                  </m:oMathPara>
                </a14:m>
                <a:endParaRPr lang="en-US" sz="2800" dirty="0"/>
              </a:p>
            </p:txBody>
          </p:sp>
        </mc:Choice>
        <mc:Fallback>
          <p:sp>
            <p:nvSpPr>
              <p:cNvPr id="8" name="TextBox 7"/>
              <p:cNvSpPr txBox="1">
                <a:spLocks noRot="1" noChangeAspect="1" noMove="1" noResize="1" noEditPoints="1" noAdjustHandles="1" noChangeArrowheads="1" noChangeShapeType="1" noTextEdit="1"/>
              </p:cNvSpPr>
              <p:nvPr/>
            </p:nvSpPr>
            <p:spPr>
              <a:xfrm>
                <a:off x="6206223" y="2787646"/>
                <a:ext cx="2078454" cy="897553"/>
              </a:xfrm>
              <a:prstGeom prst="rect">
                <a:avLst/>
              </a:prstGeom>
              <a:blipFill rotWithShape="1">
                <a:blip r:embed="rId3"/>
                <a:stretch>
                  <a:fillRect l="-18" t="-70" r="-1872" b="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3838769" y="1517216"/>
                <a:ext cx="2111347" cy="113018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sSub>
                            <m:sSubPr>
                              <m:ctrlPr>
                                <a:rPr lang="en-US" sz="2800" i="1" smtClean="0">
                                  <a:latin typeface="Cambria Math" panose="02040503050406030204" pitchFamily="18" charset="0"/>
                                </a:rPr>
                              </m:ctrlPr>
                            </m:sSubPr>
                            <m:e>
                              <m:r>
                                <a:rPr lang="en-GB" sz="2800" b="0" i="1" smtClean="0">
                                  <a:latin typeface="Cambria Math" panose="02040503050406030204" pitchFamily="18" charset="0"/>
                                </a:rPr>
                                <m:t>𝑟</m:t>
                              </m:r>
                            </m:e>
                            <m:sub>
                              <m:r>
                                <a:rPr lang="en-GB" sz="2800" b="0" i="1" smtClean="0">
                                  <a:latin typeface="Cambria Math" panose="02040503050406030204" pitchFamily="18" charset="0"/>
                                </a:rPr>
                                <m:t>𝑐𝑚</m:t>
                              </m:r>
                            </m:sub>
                          </m:sSub>
                        </m:e>
                      </m:acc>
                      <m:r>
                        <a:rPr lang="en-GB" sz="2800" b="0" i="1" smtClean="0">
                          <a:latin typeface="Cambria Math" panose="02040503050406030204" pitchFamily="18" charset="0"/>
                        </a:rPr>
                        <m:t>=</m:t>
                      </m:r>
                      <m:nary>
                        <m:naryPr>
                          <m:limLoc m:val="undOvr"/>
                          <m:subHide m:val="on"/>
                          <m:supHide m:val="on"/>
                          <m:ctrlPr>
                            <a:rPr lang="en-GB" sz="2800" b="0" i="1" smtClean="0">
                              <a:latin typeface="Cambria Math" panose="02040503050406030204" pitchFamily="18" charset="0"/>
                            </a:rPr>
                          </m:ctrlPr>
                        </m:naryPr>
                        <m:sub/>
                        <m:sup/>
                        <m:e>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𝑟</m:t>
                              </m:r>
                            </m:e>
                          </m:acc>
                          <m:r>
                            <a:rPr lang="en-GB" sz="2800" b="0" i="1" smtClean="0">
                              <a:latin typeface="Cambria Math" panose="02040503050406030204" pitchFamily="18" charset="0"/>
                            </a:rPr>
                            <m:t>𝑑𝑚</m:t>
                          </m:r>
                        </m:e>
                      </m:nary>
                    </m:oMath>
                  </m:oMathPara>
                </a14:m>
                <a:endParaRPr lang="en-US" sz="2800" dirty="0"/>
              </a:p>
            </p:txBody>
          </p:sp>
        </mc:Choice>
        <mc:Fallback>
          <p:sp>
            <p:nvSpPr>
              <p:cNvPr id="9" name="TextBox 8"/>
              <p:cNvSpPr txBox="1">
                <a:spLocks noRot="1" noChangeAspect="1" noMove="1" noResize="1" noEditPoints="1" noAdjustHandles="1" noChangeArrowheads="1" noChangeShapeType="1" noTextEdit="1"/>
              </p:cNvSpPr>
              <p:nvPr/>
            </p:nvSpPr>
            <p:spPr>
              <a:xfrm>
                <a:off x="3838769" y="1517216"/>
                <a:ext cx="2111347" cy="1130181"/>
              </a:xfrm>
              <a:prstGeom prst="rect">
                <a:avLst/>
              </a:prstGeom>
              <a:blipFill rotWithShape="1">
                <a:blip r:embed="rId4"/>
                <a:stretch>
                  <a:fillRect l="-9" t="-18" r="-2759" b="7"/>
                </a:stretch>
              </a:blipFill>
            </p:spPr>
            <p:txBody>
              <a:bodyPr/>
              <a:lstStyle/>
              <a:p>
                <a:r>
                  <a:rPr lang="zh-CN" altLang="en-US">
                    <a:noFill/>
                  </a:rPr>
                  <a:t> </a:t>
                </a:r>
              </a:p>
            </p:txBody>
          </p:sp>
        </mc:Fallback>
      </mc:AlternateContent>
      <p:sp>
        <p:nvSpPr>
          <p:cNvPr id="17" name="Oval 16"/>
          <p:cNvSpPr/>
          <p:nvPr/>
        </p:nvSpPr>
        <p:spPr>
          <a:xfrm>
            <a:off x="1691680" y="4475236"/>
            <a:ext cx="1656184" cy="1872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a:off x="1259632" y="6443663"/>
            <a:ext cx="27363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259632" y="3861048"/>
            <a:ext cx="0" cy="25826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259632" y="5411340"/>
            <a:ext cx="1260140" cy="10323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Rectangle 23"/>
              <p:cNvSpPr/>
              <p:nvPr/>
            </p:nvSpPr>
            <p:spPr>
              <a:xfrm>
                <a:off x="2089711" y="5042007"/>
                <a:ext cx="567528"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𝑐𝑚</m:t>
                              </m:r>
                            </m:sub>
                          </m:sSub>
                        </m:e>
                      </m:acc>
                    </m:oMath>
                  </m:oMathPara>
                </a14:m>
                <a:endParaRPr lang="en-US" dirty="0"/>
              </a:p>
            </p:txBody>
          </p:sp>
        </mc:Choice>
        <mc:Fallback>
          <p:sp>
            <p:nvSpPr>
              <p:cNvPr id="24" name="Rectangle 23"/>
              <p:cNvSpPr>
                <a:spLocks noRot="1" noChangeAspect="1" noMove="1" noResize="1" noEditPoints="1" noAdjustHandles="1" noChangeArrowheads="1" noChangeShapeType="1" noTextEdit="1"/>
              </p:cNvSpPr>
              <p:nvPr/>
            </p:nvSpPr>
            <p:spPr>
              <a:xfrm>
                <a:off x="2089711" y="5042007"/>
                <a:ext cx="567528" cy="369332"/>
              </a:xfrm>
              <a:prstGeom prst="rect">
                <a:avLst/>
              </a:prstGeom>
              <a:blipFill rotWithShape="1">
                <a:blip r:embed="rId5"/>
                <a:stretch>
                  <a:fillRect l="-99" t="-29" r="70" b="136"/>
                </a:stretch>
              </a:blipFill>
            </p:spPr>
            <p:txBody>
              <a:bodyPr/>
              <a:lstStyle/>
              <a:p>
                <a:r>
                  <a:rPr lang="zh-CN" altLang="en-US">
                    <a:noFill/>
                  </a:rPr>
                  <a:t> </a:t>
                </a:r>
              </a:p>
            </p:txBody>
          </p:sp>
        </mc:Fallback>
      </mc:AlternateContent>
      <p:sp>
        <p:nvSpPr>
          <p:cNvPr id="25" name="TextBox 24"/>
          <p:cNvSpPr txBox="1"/>
          <p:nvPr/>
        </p:nvSpPr>
        <p:spPr>
          <a:xfrm>
            <a:off x="4063129" y="6242521"/>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mc:Choice xmlns:a14="http://schemas.microsoft.com/office/drawing/2010/main" Requires="a14">
          <p:sp>
            <p:nvSpPr>
              <p:cNvPr id="27" name="TextBox 26"/>
              <p:cNvSpPr txBox="1"/>
              <p:nvPr/>
            </p:nvSpPr>
            <p:spPr>
              <a:xfrm>
                <a:off x="890232" y="6443663"/>
                <a:ext cx="2188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oMath>
                  </m:oMathPara>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890232" y="6443663"/>
                <a:ext cx="218842" cy="276999"/>
              </a:xfrm>
              <a:prstGeom prst="rect">
                <a:avLst/>
              </a:prstGeom>
              <a:blipFill rotWithShape="1">
                <a:blip r:embed="rId6"/>
                <a:stretch>
                  <a:fillRect l="-273" t="-115" r="-13762" b="16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672897" y="5080347"/>
                <a:ext cx="42178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𝑐𝑚</m:t>
                          </m:r>
                        </m:sub>
                      </m:sSub>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672897" y="5080347"/>
                <a:ext cx="421782" cy="276999"/>
              </a:xfrm>
              <a:prstGeom prst="rect">
                <a:avLst/>
              </a:prstGeom>
              <a:blipFill rotWithShape="1">
                <a:blip r:embed="rId7"/>
                <a:stretch>
                  <a:fillRect l="-102" t="-125" r="-9198" b="175"/>
                </a:stretch>
              </a:blipFill>
            </p:spPr>
            <p:txBody>
              <a:bodyPr/>
              <a:lstStyle/>
              <a:p>
                <a:r>
                  <a:rPr lang="zh-CN" altLang="en-US">
                    <a:noFill/>
                  </a:rPr>
                  <a:t> </a:t>
                </a:r>
              </a:p>
            </p:txBody>
          </p:sp>
        </mc:Fallback>
      </mc:AlternateContent>
      <p:cxnSp>
        <p:nvCxnSpPr>
          <p:cNvPr id="31" name="Straight Connector 30"/>
          <p:cNvCxnSpPr/>
          <p:nvPr/>
        </p:nvCxnSpPr>
        <p:spPr>
          <a:xfrm>
            <a:off x="1119928" y="5369386"/>
            <a:ext cx="2544395" cy="3067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495061" y="5502296"/>
            <a:ext cx="41501" cy="107933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6" name="TextBox 35"/>
              <p:cNvSpPr txBox="1"/>
              <p:nvPr/>
            </p:nvSpPr>
            <p:spPr>
              <a:xfrm>
                <a:off x="2235457" y="6544135"/>
                <a:ext cx="41876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𝑐𝑚</m:t>
                          </m:r>
                        </m:sub>
                      </m:sSub>
                    </m:oMath>
                  </m:oMathPara>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a:off x="2235457" y="6544135"/>
                <a:ext cx="418768" cy="276999"/>
              </a:xfrm>
              <a:prstGeom prst="rect">
                <a:avLst/>
              </a:prstGeom>
              <a:blipFill rotWithShape="1">
                <a:blip r:embed="rId8"/>
                <a:stretch>
                  <a:fillRect l="-61" t="-166" r="-7600" b="2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TextBox 37"/>
              <p:cNvSpPr txBox="1"/>
              <p:nvPr/>
            </p:nvSpPr>
            <p:spPr>
              <a:xfrm>
                <a:off x="3087104" y="4520712"/>
                <a:ext cx="2950551" cy="412164"/>
              </a:xfrm>
              <a:prstGeom prst="rect">
                <a:avLst/>
              </a:prstGeom>
              <a:noFill/>
            </p:spPr>
            <p:txBody>
              <a:bodyPr wrap="none" rtlCol="0">
                <a:spAutoFit/>
              </a:bodyPr>
              <a:lstStyle/>
              <a:p>
                <a:r>
                  <a:rPr lang="en-GB" dirty="0"/>
                  <a:t>body of total mass </a:t>
                </a:r>
                <a14:m>
                  <m:oMath xmlns:m="http://schemas.openxmlformats.org/officeDocument/2006/math">
                    <m:r>
                      <a:rPr lang="en-GB" b="0" i="1" smtClean="0">
                        <a:latin typeface="Cambria Math" panose="02040503050406030204" pitchFamily="18" charset="0"/>
                      </a:rPr>
                      <m:t>𝑀</m:t>
                    </m:r>
                    <m:r>
                      <a:rPr lang="en-GB" b="0" i="1" smtClean="0">
                        <a:latin typeface="Cambria Math" panose="02040503050406030204" pitchFamily="18" charset="0"/>
                      </a:rPr>
                      <m:t>=</m:t>
                    </m:r>
                    <m:nary>
                      <m:naryPr>
                        <m:limLoc m:val="undOvr"/>
                        <m:subHide m:val="on"/>
                        <m:supHide m:val="on"/>
                        <m:ctrlPr>
                          <a:rPr lang="en-GB" b="0" i="1" smtClean="0">
                            <a:latin typeface="Cambria Math" panose="02040503050406030204" pitchFamily="18" charset="0"/>
                          </a:rPr>
                        </m:ctrlPr>
                      </m:naryPr>
                      <m:sub/>
                      <m:sup/>
                      <m:e>
                        <m:r>
                          <a:rPr lang="en-GB" b="0" i="1" smtClean="0">
                            <a:latin typeface="Cambria Math" panose="02040503050406030204" pitchFamily="18" charset="0"/>
                          </a:rPr>
                          <m:t>𝑑𝑚</m:t>
                        </m:r>
                      </m:e>
                    </m:nary>
                  </m:oMath>
                </a14:m>
                <a:endParaRPr lang="en-US" dirty="0"/>
              </a:p>
            </p:txBody>
          </p:sp>
        </mc:Choice>
        <mc:Fallback>
          <p:sp>
            <p:nvSpPr>
              <p:cNvPr id="38" name="TextBox 37"/>
              <p:cNvSpPr txBox="1">
                <a:spLocks noRot="1" noChangeAspect="1" noMove="1" noResize="1" noEditPoints="1" noAdjustHandles="1" noChangeArrowheads="1" noChangeShapeType="1" noTextEdit="1"/>
              </p:cNvSpPr>
              <p:nvPr/>
            </p:nvSpPr>
            <p:spPr>
              <a:xfrm>
                <a:off x="3087104" y="4520712"/>
                <a:ext cx="2950551" cy="412164"/>
              </a:xfrm>
              <a:prstGeom prst="rect">
                <a:avLst/>
              </a:prstGeom>
              <a:blipFill rotWithShape="1">
                <a:blip r:embed="rId9"/>
                <a:stretch>
                  <a:fillRect l="-13" t="-36" r="3" b="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4173729" y="6312168"/>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39" name="TextBox 38"/>
              <p:cNvSpPr txBox="1">
                <a:spLocks noRot="1" noChangeAspect="1" noMove="1" noResize="1" noEditPoints="1" noAdjustHandles="1" noChangeArrowheads="1" noChangeShapeType="1" noTextEdit="1"/>
              </p:cNvSpPr>
              <p:nvPr/>
            </p:nvSpPr>
            <p:spPr>
              <a:xfrm>
                <a:off x="4173729" y="6312168"/>
                <a:ext cx="188128" cy="276999"/>
              </a:xfrm>
              <a:prstGeom prst="rect">
                <a:avLst/>
              </a:prstGeom>
              <a:blipFill rotWithShape="1">
                <a:blip r:embed="rId10"/>
                <a:stretch>
                  <a:fillRect l="-271" t="-97" r="-15842" b="1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 name="TextBox 39"/>
              <p:cNvSpPr txBox="1"/>
              <p:nvPr/>
            </p:nvSpPr>
            <p:spPr>
              <a:xfrm>
                <a:off x="914759" y="3722548"/>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40" name="TextBox 39"/>
              <p:cNvSpPr txBox="1">
                <a:spLocks noRot="1" noChangeAspect="1" noMove="1" noResize="1" noEditPoints="1" noAdjustHandles="1" noChangeArrowheads="1" noChangeShapeType="1" noTextEdit="1"/>
              </p:cNvSpPr>
              <p:nvPr/>
            </p:nvSpPr>
            <p:spPr>
              <a:xfrm>
                <a:off x="914759" y="3722548"/>
                <a:ext cx="191526" cy="276999"/>
              </a:xfrm>
              <a:prstGeom prst="rect">
                <a:avLst/>
              </a:prstGeom>
              <a:blipFill rotWithShape="1">
                <a:blip r:embed="rId11"/>
                <a:stretch>
                  <a:fillRect l="-187" t="-64" r="-16186" b="114"/>
                </a:stretch>
              </a:blipFill>
            </p:spPr>
            <p:txBody>
              <a:bodyPr/>
              <a:lstStyle/>
              <a:p>
                <a:r>
                  <a:rPr lang="zh-CN" altLang="en-US">
                    <a:noFill/>
                  </a:rPr>
                  <a:t> </a:t>
                </a:r>
              </a:p>
            </p:txBody>
          </p:sp>
        </mc:Fallback>
      </mc:AlternateContent>
      <p:sp>
        <p:nvSpPr>
          <p:cNvPr id="41" name="TextBox 40"/>
          <p:cNvSpPr txBox="1"/>
          <p:nvPr/>
        </p:nvSpPr>
        <p:spPr>
          <a:xfrm>
            <a:off x="4719419" y="2359284"/>
            <a:ext cx="646331" cy="369332"/>
          </a:xfrm>
          <a:prstGeom prst="rect">
            <a:avLst/>
          </a:prstGeom>
          <a:noFill/>
        </p:spPr>
        <p:txBody>
          <a:bodyPr wrap="none" rtlCol="0">
            <a:spAutoFit/>
          </a:bodyPr>
          <a:lstStyle/>
          <a:p>
            <a:r>
              <a:rPr lang="en-GB" dirty="0"/>
              <a:t>body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1043609" y="939285"/>
            <a:ext cx="7790612" cy="830997"/>
          </a:xfrm>
          <a:prstGeom prst="rect">
            <a:avLst/>
          </a:prstGeom>
          <a:noFill/>
        </p:spPr>
        <p:txBody>
          <a:bodyPr wrap="square" rtlCol="0">
            <a:spAutoFit/>
          </a:bodyPr>
          <a:lstStyle/>
          <a:p>
            <a:r>
              <a:rPr lang="en-GB" sz="2400" dirty="0"/>
              <a:t>The position of the </a:t>
            </a:r>
            <a:r>
              <a:rPr lang="en-GB" sz="2400" dirty="0" err="1"/>
              <a:t>center</a:t>
            </a:r>
            <a:r>
              <a:rPr lang="en-GB" sz="2400" dirty="0"/>
              <a:t> of mass of a body of mass M is defined as follows:</a:t>
            </a:r>
            <a:endParaRPr lang="en-US" sz="2400" dirty="0"/>
          </a:p>
        </p:txBody>
      </p:sp>
      <mc:AlternateContent xmlns:mc="http://schemas.openxmlformats.org/markup-compatibility/2006">
        <mc:Choice xmlns:a14="http://schemas.microsoft.com/office/drawing/2010/main" Requires="a14">
          <p:sp>
            <p:nvSpPr>
              <p:cNvPr id="6" name="TextBox 5"/>
              <p:cNvSpPr txBox="1"/>
              <p:nvPr/>
            </p:nvSpPr>
            <p:spPr>
              <a:xfrm>
                <a:off x="1043609" y="2675463"/>
                <a:ext cx="2118978" cy="897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𝑐𝑚</m:t>
                          </m:r>
                        </m:sub>
                      </m:sSub>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nary>
                            <m:naryPr>
                              <m:limLoc m:val="undOvr"/>
                              <m:subHide m:val="on"/>
                              <m:supHide m:val="on"/>
                              <m:ctrlPr>
                                <a:rPr lang="en-GB" sz="2800" b="0" i="1" smtClean="0">
                                  <a:latin typeface="Cambria Math" panose="02040503050406030204" pitchFamily="18" charset="0"/>
                                </a:rPr>
                              </m:ctrlPr>
                            </m:naryPr>
                            <m:sub/>
                            <m:sup/>
                            <m:e>
                              <m:r>
                                <a:rPr lang="en-GB" sz="2800" b="0" i="1" smtClean="0">
                                  <a:latin typeface="Cambria Math" panose="02040503050406030204" pitchFamily="18" charset="0"/>
                                </a:rPr>
                                <m:t>𝑥𝑑𝑚</m:t>
                              </m:r>
                            </m:e>
                          </m:nary>
                        </m:num>
                        <m:den>
                          <m:r>
                            <a:rPr lang="en-GB" sz="2800" b="0" i="1" smtClean="0">
                              <a:latin typeface="Cambria Math" panose="02040503050406030204" pitchFamily="18" charset="0"/>
                            </a:rPr>
                            <m:t>𝑀</m:t>
                          </m:r>
                        </m:den>
                      </m:f>
                    </m:oMath>
                  </m:oMathPara>
                </a14:m>
                <a:endParaRPr lang="en-US" sz="2800" dirty="0"/>
              </a:p>
            </p:txBody>
          </p:sp>
        </mc:Choice>
        <mc:Fallback>
          <p:sp>
            <p:nvSpPr>
              <p:cNvPr id="6" name="TextBox 5"/>
              <p:cNvSpPr txBox="1">
                <a:spLocks noRot="1" noChangeAspect="1" noMove="1" noResize="1" noEditPoints="1" noAdjustHandles="1" noChangeArrowheads="1" noChangeShapeType="1" noTextEdit="1"/>
              </p:cNvSpPr>
              <p:nvPr/>
            </p:nvSpPr>
            <p:spPr>
              <a:xfrm>
                <a:off x="1043609" y="2675463"/>
                <a:ext cx="2118978" cy="897553"/>
              </a:xfrm>
              <a:prstGeom prst="rect">
                <a:avLst/>
              </a:prstGeom>
              <a:blipFill rotWithShape="1">
                <a:blip r:embed="rId1"/>
                <a:stretch>
                  <a:fillRect l="-14" t="-23" r="-1695" b="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3664323" y="2664185"/>
                <a:ext cx="2110193" cy="897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GB" sz="2800" b="0" i="1" smtClean="0">
                              <a:latin typeface="Cambria Math" panose="02040503050406030204" pitchFamily="18" charset="0"/>
                            </a:rPr>
                            <m:t>𝑦</m:t>
                          </m:r>
                        </m:e>
                        <m:sub>
                          <m:r>
                            <a:rPr lang="en-GB" sz="2800" b="0" i="1" smtClean="0">
                              <a:latin typeface="Cambria Math" panose="02040503050406030204" pitchFamily="18" charset="0"/>
                            </a:rPr>
                            <m:t>𝑐𝑚</m:t>
                          </m:r>
                        </m:sub>
                      </m:sSub>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nary>
                            <m:naryPr>
                              <m:limLoc m:val="undOvr"/>
                              <m:subHide m:val="on"/>
                              <m:supHide m:val="on"/>
                              <m:ctrlPr>
                                <a:rPr lang="en-GB" sz="2800" b="0" i="1" smtClean="0">
                                  <a:latin typeface="Cambria Math" panose="02040503050406030204" pitchFamily="18" charset="0"/>
                                </a:rPr>
                              </m:ctrlPr>
                            </m:naryPr>
                            <m:sub/>
                            <m:sup/>
                            <m:e>
                              <m:r>
                                <a:rPr lang="en-GB" sz="2800" b="0" i="1" smtClean="0">
                                  <a:latin typeface="Cambria Math" panose="02040503050406030204" pitchFamily="18" charset="0"/>
                                </a:rPr>
                                <m:t>𝑦𝑑𝑚</m:t>
                              </m:r>
                            </m:e>
                          </m:nary>
                        </m:num>
                        <m:den>
                          <m:r>
                            <a:rPr lang="en-GB" sz="2800" b="0" i="1" smtClean="0">
                              <a:latin typeface="Cambria Math" panose="02040503050406030204" pitchFamily="18" charset="0"/>
                            </a:rPr>
                            <m:t>𝑀</m:t>
                          </m:r>
                        </m:den>
                      </m:f>
                    </m:oMath>
                  </m:oMathPara>
                </a14:m>
                <a:endParaRPr lang="en-US" sz="2800" dirty="0"/>
              </a:p>
            </p:txBody>
          </p:sp>
        </mc:Choice>
        <mc:Fallback>
          <p:sp>
            <p:nvSpPr>
              <p:cNvPr id="7" name="TextBox 6"/>
              <p:cNvSpPr txBox="1">
                <a:spLocks noRot="1" noChangeAspect="1" noMove="1" noResize="1" noEditPoints="1" noAdjustHandles="1" noChangeArrowheads="1" noChangeShapeType="1" noTextEdit="1"/>
              </p:cNvSpPr>
              <p:nvPr/>
            </p:nvSpPr>
            <p:spPr>
              <a:xfrm>
                <a:off x="3664323" y="2664185"/>
                <a:ext cx="2110193" cy="897553"/>
              </a:xfrm>
              <a:prstGeom prst="rect">
                <a:avLst/>
              </a:prstGeom>
              <a:blipFill rotWithShape="1">
                <a:blip r:embed="rId2"/>
                <a:stretch>
                  <a:fillRect l="-18" t="-40" r="-2355" b="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6206223" y="2571622"/>
                <a:ext cx="2078454" cy="897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GB" sz="2800" b="0" i="1" smtClean="0">
                              <a:latin typeface="Cambria Math" panose="02040503050406030204" pitchFamily="18" charset="0"/>
                            </a:rPr>
                            <m:t>𝑧</m:t>
                          </m:r>
                        </m:e>
                        <m:sub>
                          <m:r>
                            <a:rPr lang="en-GB" sz="2800" b="0" i="1" smtClean="0">
                              <a:latin typeface="Cambria Math" panose="02040503050406030204" pitchFamily="18" charset="0"/>
                            </a:rPr>
                            <m:t>𝑐𝑚</m:t>
                          </m:r>
                        </m:sub>
                      </m:sSub>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nary>
                            <m:naryPr>
                              <m:limLoc m:val="undOvr"/>
                              <m:subHide m:val="on"/>
                              <m:supHide m:val="on"/>
                              <m:ctrlPr>
                                <a:rPr lang="en-GB" sz="2800" b="0" i="1" smtClean="0">
                                  <a:latin typeface="Cambria Math" panose="02040503050406030204" pitchFamily="18" charset="0"/>
                                </a:rPr>
                              </m:ctrlPr>
                            </m:naryPr>
                            <m:sub/>
                            <m:sup/>
                            <m:e>
                              <m:r>
                                <a:rPr lang="en-GB" sz="2800" b="0" i="1" smtClean="0">
                                  <a:latin typeface="Cambria Math" panose="02040503050406030204" pitchFamily="18" charset="0"/>
                                </a:rPr>
                                <m:t>𝑧𝑑𝑚</m:t>
                              </m:r>
                            </m:e>
                          </m:nary>
                        </m:num>
                        <m:den>
                          <m:r>
                            <a:rPr lang="en-GB" sz="2800" b="0" i="1" smtClean="0">
                              <a:latin typeface="Cambria Math" panose="02040503050406030204" pitchFamily="18" charset="0"/>
                            </a:rPr>
                            <m:t>𝑀</m:t>
                          </m:r>
                        </m:den>
                      </m:f>
                    </m:oMath>
                  </m:oMathPara>
                </a14:m>
                <a:endParaRPr lang="en-US" sz="2800" dirty="0"/>
              </a:p>
            </p:txBody>
          </p:sp>
        </mc:Choice>
        <mc:Fallback>
          <p:sp>
            <p:nvSpPr>
              <p:cNvPr id="8" name="TextBox 7"/>
              <p:cNvSpPr txBox="1">
                <a:spLocks noRot="1" noChangeAspect="1" noMove="1" noResize="1" noEditPoints="1" noAdjustHandles="1" noChangeArrowheads="1" noChangeShapeType="1" noTextEdit="1"/>
              </p:cNvSpPr>
              <p:nvPr/>
            </p:nvSpPr>
            <p:spPr>
              <a:xfrm>
                <a:off x="6206223" y="2571622"/>
                <a:ext cx="2078454" cy="897553"/>
              </a:xfrm>
              <a:prstGeom prst="rect">
                <a:avLst/>
              </a:prstGeom>
              <a:blipFill rotWithShape="1">
                <a:blip r:embed="rId3"/>
                <a:stretch>
                  <a:fillRect l="-18" t="-56" r="-1872" b="1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3838769" y="1517216"/>
                <a:ext cx="2111347" cy="113018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sSub>
                            <m:sSubPr>
                              <m:ctrlPr>
                                <a:rPr lang="en-US" sz="2800" i="1" smtClean="0">
                                  <a:latin typeface="Cambria Math" panose="02040503050406030204" pitchFamily="18" charset="0"/>
                                </a:rPr>
                              </m:ctrlPr>
                            </m:sSubPr>
                            <m:e>
                              <m:r>
                                <a:rPr lang="en-GB" sz="2800" b="0" i="1" smtClean="0">
                                  <a:latin typeface="Cambria Math" panose="02040503050406030204" pitchFamily="18" charset="0"/>
                                </a:rPr>
                                <m:t>𝑟</m:t>
                              </m:r>
                            </m:e>
                            <m:sub>
                              <m:r>
                                <a:rPr lang="en-GB" sz="2800" b="0" i="1" smtClean="0">
                                  <a:latin typeface="Cambria Math" panose="02040503050406030204" pitchFamily="18" charset="0"/>
                                </a:rPr>
                                <m:t>𝑐𝑚</m:t>
                              </m:r>
                            </m:sub>
                          </m:sSub>
                        </m:e>
                      </m:acc>
                      <m:r>
                        <a:rPr lang="en-GB" sz="2800" b="0" i="1" smtClean="0">
                          <a:latin typeface="Cambria Math" panose="02040503050406030204" pitchFamily="18" charset="0"/>
                        </a:rPr>
                        <m:t>=</m:t>
                      </m:r>
                      <m:nary>
                        <m:naryPr>
                          <m:limLoc m:val="undOvr"/>
                          <m:subHide m:val="on"/>
                          <m:supHide m:val="on"/>
                          <m:ctrlPr>
                            <a:rPr lang="en-GB" sz="2800" b="0" i="1" smtClean="0">
                              <a:latin typeface="Cambria Math" panose="02040503050406030204" pitchFamily="18" charset="0"/>
                            </a:rPr>
                          </m:ctrlPr>
                        </m:naryPr>
                        <m:sub/>
                        <m:sup/>
                        <m:e>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𝑟</m:t>
                              </m:r>
                            </m:e>
                          </m:acc>
                          <m:r>
                            <a:rPr lang="en-GB" sz="2800" b="0" i="1" smtClean="0">
                              <a:latin typeface="Cambria Math" panose="02040503050406030204" pitchFamily="18" charset="0"/>
                            </a:rPr>
                            <m:t>𝑑𝑚</m:t>
                          </m:r>
                        </m:e>
                      </m:nary>
                    </m:oMath>
                  </m:oMathPara>
                </a14:m>
                <a:endParaRPr lang="en-US" sz="2800" dirty="0"/>
              </a:p>
            </p:txBody>
          </p:sp>
        </mc:Choice>
        <mc:Fallback>
          <p:sp>
            <p:nvSpPr>
              <p:cNvPr id="9" name="TextBox 8"/>
              <p:cNvSpPr txBox="1">
                <a:spLocks noRot="1" noChangeAspect="1" noMove="1" noResize="1" noEditPoints="1" noAdjustHandles="1" noChangeArrowheads="1" noChangeShapeType="1" noTextEdit="1"/>
              </p:cNvSpPr>
              <p:nvPr/>
            </p:nvSpPr>
            <p:spPr>
              <a:xfrm>
                <a:off x="3838769" y="1517216"/>
                <a:ext cx="2111347" cy="1130181"/>
              </a:xfrm>
              <a:prstGeom prst="rect">
                <a:avLst/>
              </a:prstGeom>
              <a:blipFill rotWithShape="1">
                <a:blip r:embed="rId4"/>
                <a:stretch>
                  <a:fillRect l="-9" t="-18" r="-2759" b="7"/>
                </a:stretch>
              </a:blipFill>
            </p:spPr>
            <p:txBody>
              <a:bodyPr/>
              <a:lstStyle/>
              <a:p>
                <a:r>
                  <a:rPr lang="zh-CN" altLang="en-US">
                    <a:noFill/>
                  </a:rPr>
                  <a:t> </a:t>
                </a:r>
              </a:p>
            </p:txBody>
          </p:sp>
        </mc:Fallback>
      </mc:AlternateContent>
      <p:sp>
        <p:nvSpPr>
          <p:cNvPr id="3" name="TextBox 2"/>
          <p:cNvSpPr txBox="1"/>
          <p:nvPr/>
        </p:nvSpPr>
        <p:spPr>
          <a:xfrm>
            <a:off x="1259632" y="4077072"/>
            <a:ext cx="6994222" cy="369332"/>
          </a:xfrm>
          <a:prstGeom prst="rect">
            <a:avLst/>
          </a:prstGeom>
          <a:noFill/>
        </p:spPr>
        <p:txBody>
          <a:bodyPr wrap="none" rtlCol="0">
            <a:spAutoFit/>
          </a:bodyPr>
          <a:lstStyle/>
          <a:p>
            <a:r>
              <a:rPr lang="en-GB" dirty="0"/>
              <a:t>If the </a:t>
            </a:r>
            <a:r>
              <a:rPr lang="en-GB" dirty="0" err="1"/>
              <a:t>center</a:t>
            </a:r>
            <a:r>
              <a:rPr lang="en-GB" dirty="0"/>
              <a:t> of mass is the origin of the Cartesian coordinate system, then </a:t>
            </a:r>
            <a:endParaRPr lang="en-US" dirty="0"/>
          </a:p>
        </p:txBody>
      </p:sp>
      <mc:AlternateContent xmlns:mc="http://schemas.openxmlformats.org/markup-compatibility/2006">
        <mc:Choice xmlns:a14="http://schemas.microsoft.com/office/drawing/2010/main" Requires="a14">
          <p:sp>
            <p:nvSpPr>
              <p:cNvPr id="10" name="Rectangle 9"/>
              <p:cNvSpPr/>
              <p:nvPr/>
            </p:nvSpPr>
            <p:spPr>
              <a:xfrm>
                <a:off x="1547626" y="5562449"/>
                <a:ext cx="1351075" cy="81887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nary>
                        <m:naryPr>
                          <m:limLoc m:val="undOvr"/>
                          <m:subHide m:val="on"/>
                          <m:supHide m:val="on"/>
                          <m:ctrlPr>
                            <a:rPr lang="en-GB" i="1" smtClean="0">
                              <a:latin typeface="Cambria Math" panose="02040503050406030204" pitchFamily="18" charset="0"/>
                            </a:rPr>
                          </m:ctrlPr>
                        </m:naryPr>
                        <m:sub/>
                        <m:sup/>
                        <m:e>
                          <m:r>
                            <a:rPr lang="en-GB" i="1">
                              <a:latin typeface="Cambria Math" panose="02040503050406030204" pitchFamily="18" charset="0"/>
                            </a:rPr>
                            <m:t>𝑥𝑑𝑚</m:t>
                          </m:r>
                        </m:e>
                      </m:nary>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10" name="Rectangle 9"/>
              <p:cNvSpPr>
                <a:spLocks noRot="1" noChangeAspect="1" noMove="1" noResize="1" noEditPoints="1" noAdjustHandles="1" noChangeArrowheads="1" noChangeShapeType="1" noTextEdit="1"/>
              </p:cNvSpPr>
              <p:nvPr/>
            </p:nvSpPr>
            <p:spPr>
              <a:xfrm>
                <a:off x="1547626" y="5562449"/>
                <a:ext cx="1351075" cy="818879"/>
              </a:xfrm>
              <a:prstGeom prst="rect">
                <a:avLst/>
              </a:prstGeom>
              <a:blipFill rotWithShape="1">
                <a:blip r:embed="rId5"/>
                <a:stretch>
                  <a:fillRect l="-10" t="-59" r="42" b="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Rectangle 10"/>
              <p:cNvSpPr/>
              <p:nvPr/>
            </p:nvSpPr>
            <p:spPr>
              <a:xfrm>
                <a:off x="3664323" y="5562449"/>
                <a:ext cx="1357488" cy="81887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nary>
                        <m:naryPr>
                          <m:limLoc m:val="undOvr"/>
                          <m:subHide m:val="on"/>
                          <m:supHide m:val="on"/>
                          <m:ctrlPr>
                            <a:rPr lang="en-GB" i="1" smtClean="0">
                              <a:latin typeface="Cambria Math" panose="02040503050406030204" pitchFamily="18" charset="0"/>
                            </a:rPr>
                          </m:ctrlPr>
                        </m:naryPr>
                        <m:sub/>
                        <m:sup/>
                        <m:e>
                          <m:r>
                            <a:rPr lang="en-GB" i="1">
                              <a:latin typeface="Cambria Math" panose="02040503050406030204" pitchFamily="18" charset="0"/>
                            </a:rPr>
                            <m:t>𝑦𝑑𝑚</m:t>
                          </m:r>
                        </m:e>
                      </m:nary>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11" name="Rectangle 10"/>
              <p:cNvSpPr>
                <a:spLocks noRot="1" noChangeAspect="1" noMove="1" noResize="1" noEditPoints="1" noAdjustHandles="1" noChangeArrowheads="1" noChangeShapeType="1" noTextEdit="1"/>
              </p:cNvSpPr>
              <p:nvPr/>
            </p:nvSpPr>
            <p:spPr>
              <a:xfrm>
                <a:off x="3664323" y="5562449"/>
                <a:ext cx="1357488" cy="818879"/>
              </a:xfrm>
              <a:prstGeom prst="rect">
                <a:avLst/>
              </a:prstGeom>
              <a:blipFill rotWithShape="1">
                <a:blip r:embed="rId6"/>
                <a:stretch>
                  <a:fillRect l="-27" t="-59" r="17" b="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Rectangle 11"/>
              <p:cNvSpPr/>
              <p:nvPr/>
            </p:nvSpPr>
            <p:spPr>
              <a:xfrm>
                <a:off x="5751098" y="5562448"/>
                <a:ext cx="1339854" cy="81887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nary>
                        <m:naryPr>
                          <m:limLoc m:val="undOvr"/>
                          <m:subHide m:val="on"/>
                          <m:supHide m:val="on"/>
                          <m:ctrlPr>
                            <a:rPr lang="en-GB" i="1" smtClean="0">
                              <a:latin typeface="Cambria Math" panose="02040503050406030204" pitchFamily="18" charset="0"/>
                            </a:rPr>
                          </m:ctrlPr>
                        </m:naryPr>
                        <m:sub/>
                        <m:sup/>
                        <m:e>
                          <m:r>
                            <a:rPr lang="en-GB" i="1">
                              <a:latin typeface="Cambria Math" panose="02040503050406030204" pitchFamily="18" charset="0"/>
                            </a:rPr>
                            <m:t>𝑧𝑑𝑚</m:t>
                          </m:r>
                        </m:e>
                      </m:nary>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12" name="Rectangle 11"/>
              <p:cNvSpPr>
                <a:spLocks noRot="1" noChangeAspect="1" noMove="1" noResize="1" noEditPoints="1" noAdjustHandles="1" noChangeArrowheads="1" noChangeShapeType="1" noTextEdit="1"/>
              </p:cNvSpPr>
              <p:nvPr/>
            </p:nvSpPr>
            <p:spPr>
              <a:xfrm>
                <a:off x="5751098" y="5562448"/>
                <a:ext cx="1339854" cy="818879"/>
              </a:xfrm>
              <a:prstGeom prst="rect">
                <a:avLst/>
              </a:prstGeom>
              <a:blipFill rotWithShape="1">
                <a:blip r:embed="rId7"/>
                <a:stretch>
                  <a:fillRect l="-40" t="-59" r="40" b="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1817382" y="4588927"/>
                <a:ext cx="86299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𝑐𝑚</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1817382" y="4588927"/>
                <a:ext cx="862993" cy="276999"/>
              </a:xfrm>
              <a:prstGeom prst="rect">
                <a:avLst/>
              </a:prstGeom>
              <a:blipFill rotWithShape="1">
                <a:blip r:embed="rId8"/>
                <a:stretch>
                  <a:fillRect l="-1" t="-151" r="-3233" b="20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TextBox 32"/>
              <p:cNvSpPr txBox="1"/>
              <p:nvPr/>
            </p:nvSpPr>
            <p:spPr>
              <a:xfrm>
                <a:off x="3995936" y="4581128"/>
                <a:ext cx="85138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𝑐𝑚</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33" name="TextBox 32"/>
              <p:cNvSpPr txBox="1">
                <a:spLocks noRot="1" noChangeAspect="1" noMove="1" noResize="1" noEditPoints="1" noAdjustHandles="1" noChangeArrowheads="1" noChangeShapeType="1" noTextEdit="1"/>
              </p:cNvSpPr>
              <p:nvPr/>
            </p:nvSpPr>
            <p:spPr>
              <a:xfrm>
                <a:off x="3995936" y="4581128"/>
                <a:ext cx="851387" cy="276999"/>
              </a:xfrm>
              <a:prstGeom prst="rect">
                <a:avLst/>
              </a:prstGeom>
              <a:blipFill rotWithShape="1">
                <a:blip r:embed="rId9"/>
                <a:stretch>
                  <a:fillRect l="-61" t="-86" r="-4208" b="1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6096877" y="4581128"/>
                <a:ext cx="8483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𝑐𝑚</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35" name="TextBox 34"/>
              <p:cNvSpPr txBox="1">
                <a:spLocks noRot="1" noChangeAspect="1" noMove="1" noResize="1" noEditPoints="1" noAdjustHandles="1" noChangeArrowheads="1" noChangeShapeType="1" noTextEdit="1"/>
              </p:cNvSpPr>
              <p:nvPr/>
            </p:nvSpPr>
            <p:spPr>
              <a:xfrm>
                <a:off x="6096877" y="4581128"/>
                <a:ext cx="848374" cy="276999"/>
              </a:xfrm>
              <a:prstGeom prst="rect">
                <a:avLst/>
              </a:prstGeom>
              <a:blipFill rotWithShape="1">
                <a:blip r:embed="rId10"/>
                <a:stretch>
                  <a:fillRect l="-29" t="-86" r="-3488" b="136"/>
                </a:stretch>
              </a:blipFill>
            </p:spPr>
            <p:txBody>
              <a:bodyPr/>
              <a:lstStyle/>
              <a:p>
                <a:r>
                  <a:rPr lang="zh-CN" altLang="en-US">
                    <a:noFill/>
                  </a:rPr>
                  <a:t> </a:t>
                </a:r>
              </a:p>
            </p:txBody>
          </p:sp>
        </mc:Fallback>
      </mc:AlternateContent>
      <p:sp>
        <p:nvSpPr>
          <p:cNvPr id="14" name="Down Arrow 13"/>
          <p:cNvSpPr/>
          <p:nvPr/>
        </p:nvSpPr>
        <p:spPr>
          <a:xfrm>
            <a:off x="2223163" y="5085184"/>
            <a:ext cx="260605" cy="4772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Down Arrow 36"/>
          <p:cNvSpPr/>
          <p:nvPr/>
        </p:nvSpPr>
        <p:spPr>
          <a:xfrm>
            <a:off x="4211960" y="5085184"/>
            <a:ext cx="260605" cy="4772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own Arrow 38"/>
          <p:cNvSpPr/>
          <p:nvPr/>
        </p:nvSpPr>
        <p:spPr>
          <a:xfrm>
            <a:off x="6471635" y="5085184"/>
            <a:ext cx="260605" cy="4772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p:cNvSpPr>
            <a:spLocks noGrp="1"/>
          </p:cNvSpPr>
          <p:nvPr>
            <p:ph type="title"/>
          </p:nvPr>
        </p:nvSpPr>
        <p:spPr>
          <a:xfrm>
            <a:off x="827584" y="-19049"/>
            <a:ext cx="8229600" cy="1143000"/>
          </a:xfrm>
        </p:spPr>
        <p:txBody>
          <a:bodyPr/>
          <a:lstStyle/>
          <a:p>
            <a:r>
              <a:rPr lang="en-GB" dirty="0"/>
              <a:t>Reminder: The </a:t>
            </a:r>
            <a:r>
              <a:rPr lang="en-GB" dirty="0" err="1"/>
              <a:t>center</a:t>
            </a:r>
            <a:r>
              <a:rPr lang="en-GB" dirty="0"/>
              <a:t> of mass</a:t>
            </a:r>
            <a:endParaRPr lang="en-US" dirty="0"/>
          </a:p>
        </p:txBody>
      </p:sp>
      <p:sp>
        <p:nvSpPr>
          <p:cNvPr id="17" name="TextBox 16"/>
          <p:cNvSpPr txBox="1"/>
          <p:nvPr/>
        </p:nvSpPr>
        <p:spPr>
          <a:xfrm>
            <a:off x="1331640" y="6237288"/>
            <a:ext cx="891523" cy="369332"/>
          </a:xfrm>
          <a:prstGeom prst="rect">
            <a:avLst/>
          </a:prstGeom>
          <a:noFill/>
        </p:spPr>
        <p:txBody>
          <a:bodyPr wrap="square" rtlCol="0">
            <a:spAutoFit/>
          </a:bodyPr>
          <a:lstStyle/>
          <a:p>
            <a:r>
              <a:rPr lang="en-US" dirty="0"/>
              <a:t>body</a:t>
            </a:r>
            <a:endParaRPr lang="en-US" dirty="0"/>
          </a:p>
        </p:txBody>
      </p:sp>
      <p:sp>
        <p:nvSpPr>
          <p:cNvPr id="23" name="TextBox 22"/>
          <p:cNvSpPr txBox="1"/>
          <p:nvPr/>
        </p:nvSpPr>
        <p:spPr>
          <a:xfrm>
            <a:off x="3536461" y="6237312"/>
            <a:ext cx="891523" cy="369332"/>
          </a:xfrm>
          <a:prstGeom prst="rect">
            <a:avLst/>
          </a:prstGeom>
          <a:noFill/>
        </p:spPr>
        <p:txBody>
          <a:bodyPr wrap="square" rtlCol="0">
            <a:spAutoFit/>
          </a:bodyPr>
          <a:lstStyle/>
          <a:p>
            <a:r>
              <a:rPr lang="en-US" dirty="0"/>
              <a:t>body</a:t>
            </a:r>
            <a:endParaRPr lang="en-US" dirty="0"/>
          </a:p>
        </p:txBody>
      </p:sp>
      <p:sp>
        <p:nvSpPr>
          <p:cNvPr id="24" name="TextBox 23"/>
          <p:cNvSpPr txBox="1"/>
          <p:nvPr/>
        </p:nvSpPr>
        <p:spPr>
          <a:xfrm>
            <a:off x="5552685" y="6237312"/>
            <a:ext cx="891523" cy="369332"/>
          </a:xfrm>
          <a:prstGeom prst="rect">
            <a:avLst/>
          </a:prstGeom>
          <a:noFill/>
        </p:spPr>
        <p:txBody>
          <a:bodyPr wrap="square" rtlCol="0">
            <a:spAutoFit/>
          </a:bodyPr>
          <a:lstStyle/>
          <a:p>
            <a:r>
              <a:rPr lang="en-US" dirty="0"/>
              <a:t>body</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217" y="-91864"/>
            <a:ext cx="8229600" cy="1143000"/>
          </a:xfrm>
        </p:spPr>
        <p:txBody>
          <a:bodyPr/>
          <a:lstStyle/>
          <a:p>
            <a:r>
              <a:rPr lang="en-GB" sz="3600" dirty="0"/>
              <a:t>Parallel axis theorem: Introduction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27" name="TextBox 26"/>
              <p:cNvSpPr txBox="1"/>
              <p:nvPr/>
            </p:nvSpPr>
            <p:spPr>
              <a:xfrm flipH="1">
                <a:off x="613464" y="3669812"/>
                <a:ext cx="8069239" cy="1221745"/>
              </a:xfrm>
              <a:prstGeom prst="rect">
                <a:avLst/>
              </a:prstGeom>
              <a:noFill/>
            </p:spPr>
            <p:txBody>
              <a:bodyPr wrap="square" rtlCol="0">
                <a:spAutoFit/>
              </a:bodyPr>
              <a:lstStyle/>
              <a:p>
                <a:r>
                  <a:rPr lang="en-GB" dirty="0"/>
                  <a:t>We consider a thin-like body which include its </a:t>
                </a:r>
                <a:r>
                  <a:rPr lang="en-GB" dirty="0" err="1"/>
                  <a:t>center</a:t>
                </a:r>
                <a:r>
                  <a:rPr lang="en-GB" dirty="0"/>
                  <a:t> of inertia, at O. Perpendicular to this slice, the z-axis pass through the </a:t>
                </a:r>
                <a:r>
                  <a:rPr lang="en-GB" dirty="0" err="1"/>
                  <a:t>center</a:t>
                </a:r>
                <a:r>
                  <a:rPr lang="en-GB" dirty="0"/>
                  <a:t> of mass O of the body. We want to describe the moment of inertia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𝑝𝑎𝑟𝑎</m:t>
                        </m:r>
                      </m:sub>
                    </m:sSub>
                  </m:oMath>
                </a14:m>
                <a:r>
                  <a:rPr lang="en-GB" dirty="0"/>
                  <a:t>corresponding to the rotation around an axis parallel to the z-axis.  </a:t>
                </a:r>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flipH="1">
                <a:off x="613464" y="3669812"/>
                <a:ext cx="8069239" cy="1221745"/>
              </a:xfrm>
              <a:prstGeom prst="rect">
                <a:avLst/>
              </a:prstGeom>
              <a:blipFill rotWithShape="1">
                <a:blip r:embed="rId1"/>
                <a:stretch>
                  <a:fillRect l="-1" t="-12" r="4" b="12"/>
                </a:stretch>
              </a:blipFill>
            </p:spPr>
            <p:txBody>
              <a:bodyPr/>
              <a:lstStyle/>
              <a:p>
                <a:r>
                  <a:rPr lang="zh-CN" altLang="en-US">
                    <a:noFill/>
                  </a:rPr>
                  <a:t> </a:t>
                </a:r>
              </a:p>
            </p:txBody>
          </p:sp>
        </mc:Fallback>
      </mc:AlternateContent>
      <p:sp>
        <p:nvSpPr>
          <p:cNvPr id="59" name="Rounded Rectangle 58"/>
          <p:cNvSpPr/>
          <p:nvPr/>
        </p:nvSpPr>
        <p:spPr>
          <a:xfrm>
            <a:off x="1702205" y="1262314"/>
            <a:ext cx="3960440" cy="21693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60" name="TextBox 59"/>
              <p:cNvSpPr txBox="1"/>
              <p:nvPr/>
            </p:nvSpPr>
            <p:spPr>
              <a:xfrm>
                <a:off x="3398632" y="2113020"/>
                <a:ext cx="511357"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sz="3200" dirty="0"/>
              </a:p>
            </p:txBody>
          </p:sp>
        </mc:Choice>
        <mc:Fallback>
          <p:sp>
            <p:nvSpPr>
              <p:cNvPr id="60" name="TextBox 59"/>
              <p:cNvSpPr txBox="1">
                <a:spLocks noRot="1" noChangeAspect="1" noMove="1" noResize="1" noEditPoints="1" noAdjustHandles="1" noChangeArrowheads="1" noChangeShapeType="1" noTextEdit="1"/>
              </p:cNvSpPr>
              <p:nvPr/>
            </p:nvSpPr>
            <p:spPr>
              <a:xfrm>
                <a:off x="3398632" y="2113020"/>
                <a:ext cx="511357" cy="492443"/>
              </a:xfrm>
              <a:prstGeom prst="rect">
                <a:avLst/>
              </a:prstGeom>
              <a:blipFill rotWithShape="1">
                <a:blip r:embed="rId2"/>
                <a:stretch>
                  <a:fillRect l="-22" t="-76" r="-11615" b="12"/>
                </a:stretch>
              </a:blipFill>
            </p:spPr>
            <p:txBody>
              <a:bodyPr/>
              <a:lstStyle/>
              <a:p>
                <a:r>
                  <a:rPr lang="zh-CN" altLang="en-US">
                    <a:noFill/>
                  </a:rPr>
                  <a:t> </a:t>
                </a:r>
              </a:p>
            </p:txBody>
          </p:sp>
        </mc:Fallback>
      </mc:AlternateContent>
      <p:cxnSp>
        <p:nvCxnSpPr>
          <p:cNvPr id="61" name="Straight Arrow Connector 60"/>
          <p:cNvCxnSpPr/>
          <p:nvPr/>
        </p:nvCxnSpPr>
        <p:spPr>
          <a:xfrm>
            <a:off x="3654312" y="2347926"/>
            <a:ext cx="30782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3654312" y="764704"/>
            <a:ext cx="0" cy="15832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4" name="TextBox 63"/>
              <p:cNvSpPr txBox="1"/>
              <p:nvPr/>
            </p:nvSpPr>
            <p:spPr>
              <a:xfrm>
                <a:off x="4564699" y="1854555"/>
                <a:ext cx="511357"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sz="3200" dirty="0"/>
              </a:p>
            </p:txBody>
          </p:sp>
        </mc:Choice>
        <mc:Fallback>
          <p:sp>
            <p:nvSpPr>
              <p:cNvPr id="64" name="TextBox 63"/>
              <p:cNvSpPr txBox="1">
                <a:spLocks noRot="1" noChangeAspect="1" noMove="1" noResize="1" noEditPoints="1" noAdjustHandles="1" noChangeArrowheads="1" noChangeShapeType="1" noTextEdit="1"/>
              </p:cNvSpPr>
              <p:nvPr/>
            </p:nvSpPr>
            <p:spPr>
              <a:xfrm>
                <a:off x="4564699" y="1854555"/>
                <a:ext cx="511357" cy="492443"/>
              </a:xfrm>
              <a:prstGeom prst="rect">
                <a:avLst/>
              </a:prstGeom>
              <a:blipFill rotWithShape="1">
                <a:blip r:embed="rId2"/>
                <a:stretch>
                  <a:fillRect l="-62" t="-72" r="-11575" b="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6" name="TextBox 65"/>
              <p:cNvSpPr txBox="1"/>
              <p:nvPr/>
            </p:nvSpPr>
            <p:spPr>
              <a:xfrm>
                <a:off x="6770940" y="2220741"/>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66" name="TextBox 65"/>
              <p:cNvSpPr txBox="1">
                <a:spLocks noRot="1" noChangeAspect="1" noMove="1" noResize="1" noEditPoints="1" noAdjustHandles="1" noChangeArrowheads="1" noChangeShapeType="1" noTextEdit="1"/>
              </p:cNvSpPr>
              <p:nvPr/>
            </p:nvSpPr>
            <p:spPr>
              <a:xfrm>
                <a:off x="6770940" y="2220741"/>
                <a:ext cx="188128" cy="276999"/>
              </a:xfrm>
              <a:prstGeom prst="rect">
                <a:avLst/>
              </a:prstGeom>
              <a:blipFill rotWithShape="1">
                <a:blip r:embed="rId3"/>
                <a:stretch>
                  <a:fillRect l="-303" t="-53" r="-15809" b="10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7" name="TextBox 66"/>
              <p:cNvSpPr txBox="1"/>
              <p:nvPr/>
            </p:nvSpPr>
            <p:spPr>
              <a:xfrm>
                <a:off x="3421837" y="609934"/>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67" name="TextBox 66"/>
              <p:cNvSpPr txBox="1">
                <a:spLocks noRot="1" noChangeAspect="1" noMove="1" noResize="1" noEditPoints="1" noAdjustHandles="1" noChangeArrowheads="1" noChangeShapeType="1" noTextEdit="1"/>
              </p:cNvSpPr>
              <p:nvPr/>
            </p:nvSpPr>
            <p:spPr>
              <a:xfrm>
                <a:off x="3421837" y="609934"/>
                <a:ext cx="191526" cy="276999"/>
              </a:xfrm>
              <a:prstGeom prst="rect">
                <a:avLst/>
              </a:prstGeom>
              <a:blipFill rotWithShape="1">
                <a:blip r:embed="rId4"/>
                <a:stretch>
                  <a:fillRect l="-239" t="-121" r="-16135" b="1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8" name="TextBox 67"/>
              <p:cNvSpPr txBox="1"/>
              <p:nvPr/>
            </p:nvSpPr>
            <p:spPr>
              <a:xfrm>
                <a:off x="3412986" y="2517178"/>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68" name="TextBox 67"/>
              <p:cNvSpPr txBox="1">
                <a:spLocks noRot="1" noChangeAspect="1" noMove="1" noResize="1" noEditPoints="1" noAdjustHandles="1" noChangeArrowheads="1" noChangeShapeType="1" noTextEdit="1"/>
              </p:cNvSpPr>
              <p:nvPr/>
            </p:nvSpPr>
            <p:spPr>
              <a:xfrm>
                <a:off x="3412986" y="2517178"/>
                <a:ext cx="173894" cy="276999"/>
              </a:xfrm>
              <a:prstGeom prst="rect">
                <a:avLst/>
              </a:prstGeom>
              <a:blipFill rotWithShape="1">
                <a:blip r:embed="rId5"/>
                <a:stretch>
                  <a:fillRect l="-285" t="-14" r="-17663" b="6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9" name="TextBox 68"/>
              <p:cNvSpPr txBox="1"/>
              <p:nvPr/>
            </p:nvSpPr>
            <p:spPr>
              <a:xfrm>
                <a:off x="3209280" y="2061365"/>
                <a:ext cx="2188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oMath>
                  </m:oMathPara>
                </a14:m>
                <a:endParaRPr lang="en-US" dirty="0"/>
              </a:p>
            </p:txBody>
          </p:sp>
        </mc:Choice>
        <mc:Fallback>
          <p:sp>
            <p:nvSpPr>
              <p:cNvPr id="69" name="TextBox 68"/>
              <p:cNvSpPr txBox="1">
                <a:spLocks noRot="1" noChangeAspect="1" noMove="1" noResize="1" noEditPoints="1" noAdjustHandles="1" noChangeArrowheads="1" noChangeShapeType="1" noTextEdit="1"/>
              </p:cNvSpPr>
              <p:nvPr/>
            </p:nvSpPr>
            <p:spPr>
              <a:xfrm>
                <a:off x="3209280" y="2061365"/>
                <a:ext cx="218842" cy="276999"/>
              </a:xfrm>
              <a:prstGeom prst="rect">
                <a:avLst/>
              </a:prstGeom>
              <a:blipFill rotWithShape="1">
                <a:blip r:embed="rId6"/>
                <a:stretch>
                  <a:fillRect l="-286" t="-56" r="-13749" b="10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0" name="TextBox 69"/>
              <p:cNvSpPr txBox="1"/>
              <p:nvPr/>
            </p:nvSpPr>
            <p:spPr>
              <a:xfrm>
                <a:off x="5080296" y="1766945"/>
                <a:ext cx="549189" cy="29841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𝑝𝑎𝑟𝑎</m:t>
                          </m:r>
                        </m:sub>
                      </m:sSub>
                    </m:oMath>
                  </m:oMathPara>
                </a14:m>
                <a:endParaRPr lang="en-US" dirty="0"/>
              </a:p>
            </p:txBody>
          </p:sp>
        </mc:Choice>
        <mc:Fallback>
          <p:sp>
            <p:nvSpPr>
              <p:cNvPr id="70" name="TextBox 69"/>
              <p:cNvSpPr txBox="1">
                <a:spLocks noRot="1" noChangeAspect="1" noMove="1" noResize="1" noEditPoints="1" noAdjustHandles="1" noChangeArrowheads="1" noChangeShapeType="1" noTextEdit="1"/>
              </p:cNvSpPr>
              <p:nvPr/>
            </p:nvSpPr>
            <p:spPr>
              <a:xfrm>
                <a:off x="5080296" y="1766945"/>
                <a:ext cx="549189" cy="298415"/>
              </a:xfrm>
              <a:prstGeom prst="rect">
                <a:avLst/>
              </a:prstGeom>
              <a:blipFill rotWithShape="1">
                <a:blip r:embed="rId7"/>
                <a:stretch>
                  <a:fillRect l="-54" t="-126" r="-8287" b="1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1" name="TextBox 70"/>
              <p:cNvSpPr txBox="1"/>
              <p:nvPr/>
            </p:nvSpPr>
            <p:spPr>
              <a:xfrm>
                <a:off x="5211004" y="1022197"/>
                <a:ext cx="38869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𝑑𝑚</m:t>
                      </m:r>
                    </m:oMath>
                  </m:oMathPara>
                </a14:m>
                <a:endParaRPr lang="en-US" dirty="0">
                  <a:solidFill>
                    <a:srgbClr val="FF0000"/>
                  </a:solidFill>
                </a:endParaRPr>
              </a:p>
            </p:txBody>
          </p:sp>
        </mc:Choice>
        <mc:Fallback>
          <p:sp>
            <p:nvSpPr>
              <p:cNvPr id="71" name="TextBox 70"/>
              <p:cNvSpPr txBox="1">
                <a:spLocks noRot="1" noChangeAspect="1" noMove="1" noResize="1" noEditPoints="1" noAdjustHandles="1" noChangeArrowheads="1" noChangeShapeType="1" noTextEdit="1"/>
              </p:cNvSpPr>
              <p:nvPr/>
            </p:nvSpPr>
            <p:spPr>
              <a:xfrm>
                <a:off x="5211004" y="1022197"/>
                <a:ext cx="388696" cy="276999"/>
              </a:xfrm>
              <a:prstGeom prst="rect">
                <a:avLst/>
              </a:prstGeom>
              <a:blipFill rotWithShape="1">
                <a:blip r:embed="rId8"/>
                <a:stretch>
                  <a:fillRect l="-50" t="-174" r="-7936" b="224"/>
                </a:stretch>
              </a:blipFill>
            </p:spPr>
            <p:txBody>
              <a:bodyPr/>
              <a:lstStyle/>
              <a:p>
                <a:r>
                  <a:rPr lang="zh-CN" altLang="en-US">
                    <a:noFill/>
                  </a:rPr>
                  <a:t> </a:t>
                </a:r>
              </a:p>
            </p:txBody>
          </p:sp>
        </mc:Fallback>
      </mc:AlternateContent>
      <p:sp>
        <p:nvSpPr>
          <p:cNvPr id="72" name="Oval 71"/>
          <p:cNvSpPr/>
          <p:nvPr/>
        </p:nvSpPr>
        <p:spPr>
          <a:xfrm>
            <a:off x="5134429" y="1399326"/>
            <a:ext cx="298433" cy="22051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p:cNvCxnSpPr/>
          <p:nvPr/>
        </p:nvCxnSpPr>
        <p:spPr>
          <a:xfrm flipV="1">
            <a:off x="4835486" y="1494336"/>
            <a:ext cx="519404" cy="5911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endCxn id="72" idx="7"/>
          </p:cNvCxnSpPr>
          <p:nvPr/>
        </p:nvCxnSpPr>
        <p:spPr>
          <a:xfrm flipV="1">
            <a:off x="3682425" y="1431619"/>
            <a:ext cx="1706732" cy="9381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5" name="TextBox 74"/>
              <p:cNvSpPr txBox="1"/>
              <p:nvPr/>
            </p:nvSpPr>
            <p:spPr>
              <a:xfrm>
                <a:off x="4216996" y="1549356"/>
                <a:ext cx="38286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𝑐𝑚</m:t>
                          </m:r>
                        </m:sub>
                      </m:sSub>
                    </m:oMath>
                  </m:oMathPara>
                </a14:m>
                <a:endParaRPr lang="en-US" dirty="0"/>
              </a:p>
            </p:txBody>
          </p:sp>
        </mc:Choice>
        <mc:Fallback>
          <p:sp>
            <p:nvSpPr>
              <p:cNvPr id="75" name="TextBox 74"/>
              <p:cNvSpPr txBox="1">
                <a:spLocks noRot="1" noChangeAspect="1" noMove="1" noResize="1" noEditPoints="1" noAdjustHandles="1" noChangeArrowheads="1" noChangeShapeType="1" noTextEdit="1"/>
              </p:cNvSpPr>
              <p:nvPr/>
            </p:nvSpPr>
            <p:spPr>
              <a:xfrm>
                <a:off x="4216996" y="1549356"/>
                <a:ext cx="382862" cy="276999"/>
              </a:xfrm>
              <a:prstGeom prst="rect">
                <a:avLst/>
              </a:prstGeom>
              <a:blipFill rotWithShape="1">
                <a:blip r:embed="rId9"/>
                <a:stretch>
                  <a:fillRect l="-156" t="-213" r="-12626" b="34"/>
                </a:stretch>
              </a:blipFill>
            </p:spPr>
            <p:txBody>
              <a:bodyPr/>
              <a:lstStyle/>
              <a:p>
                <a:r>
                  <a:rPr lang="zh-CN" alt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217" y="-91864"/>
            <a:ext cx="8229600" cy="1143000"/>
          </a:xfrm>
        </p:spPr>
        <p:txBody>
          <a:bodyPr/>
          <a:lstStyle/>
          <a:p>
            <a:r>
              <a:rPr lang="en-GB" sz="3600" dirty="0"/>
              <a:t>Parallel axis theorem: Introduction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27" name="TextBox 26"/>
              <p:cNvSpPr txBox="1"/>
              <p:nvPr/>
            </p:nvSpPr>
            <p:spPr>
              <a:xfrm flipH="1">
                <a:off x="613464" y="3669812"/>
                <a:ext cx="8069239" cy="1221745"/>
              </a:xfrm>
              <a:prstGeom prst="rect">
                <a:avLst/>
              </a:prstGeom>
              <a:noFill/>
            </p:spPr>
            <p:txBody>
              <a:bodyPr wrap="square" rtlCol="0">
                <a:spAutoFit/>
              </a:bodyPr>
              <a:lstStyle/>
              <a:p>
                <a:r>
                  <a:rPr lang="en-GB" dirty="0"/>
                  <a:t>We consider a thin-like body which include its </a:t>
                </a:r>
                <a:r>
                  <a:rPr lang="en-GB" dirty="0" err="1"/>
                  <a:t>center</a:t>
                </a:r>
                <a:r>
                  <a:rPr lang="en-GB" dirty="0"/>
                  <a:t> of inertia, at O. Perpendicular to this slice, the z-axis pass through the </a:t>
                </a:r>
                <a:r>
                  <a:rPr lang="en-GB" dirty="0" err="1"/>
                  <a:t>center</a:t>
                </a:r>
                <a:r>
                  <a:rPr lang="en-GB" dirty="0"/>
                  <a:t> of mass O of the body. We want to describe the moment of inertia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𝑝𝑎𝑟𝑎</m:t>
                        </m:r>
                      </m:sub>
                    </m:sSub>
                  </m:oMath>
                </a14:m>
                <a:r>
                  <a:rPr lang="en-GB" dirty="0"/>
                  <a:t>corresponding to the rotation around an axis parallel to the z-axis.  </a:t>
                </a:r>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flipH="1">
                <a:off x="613464" y="3669812"/>
                <a:ext cx="8069239" cy="1221745"/>
              </a:xfrm>
              <a:prstGeom prst="rect">
                <a:avLst/>
              </a:prstGeom>
              <a:blipFill rotWithShape="1">
                <a:blip r:embed="rId1"/>
                <a:stretch>
                  <a:fillRect l="-1" t="-12" r="4"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TextBox 41"/>
              <p:cNvSpPr txBox="1"/>
              <p:nvPr/>
            </p:nvSpPr>
            <p:spPr>
              <a:xfrm>
                <a:off x="2244270" y="4799511"/>
                <a:ext cx="3122393" cy="113018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𝐼</m:t>
                          </m:r>
                        </m:e>
                        <m:sub>
                          <m:r>
                            <a:rPr lang="en-GB" sz="2800" b="0" i="1" smtClean="0">
                              <a:latin typeface="Cambria Math" panose="02040503050406030204" pitchFamily="18" charset="0"/>
                            </a:rPr>
                            <m:t>𝑝𝑎𝑟𝑎</m:t>
                          </m:r>
                        </m:sub>
                      </m:sSub>
                      <m:r>
                        <a:rPr lang="en-GB" sz="2800" b="0" i="1" smtClean="0">
                          <a:latin typeface="Cambria Math" panose="02040503050406030204" pitchFamily="18" charset="0"/>
                        </a:rPr>
                        <m:t>=</m:t>
                      </m:r>
                      <m:nary>
                        <m:naryPr>
                          <m:limLoc m:val="undOvr"/>
                          <m:subHide m:val="on"/>
                          <m:supHide m:val="on"/>
                          <m:ctrlPr>
                            <a:rPr lang="en-GB" sz="2800" b="0" i="1" smtClean="0">
                              <a:latin typeface="Cambria Math" panose="02040503050406030204" pitchFamily="18" charset="0"/>
                            </a:rPr>
                          </m:ctrlPr>
                        </m:naryPr>
                        <m:sub/>
                        <m:sup/>
                        <m:e>
                          <m:sSup>
                            <m:sSupPr>
                              <m:ctrlPr>
                                <a:rPr lang="en-GB" sz="2800" b="0" i="1" smtClean="0">
                                  <a:latin typeface="Cambria Math" panose="02040503050406030204" pitchFamily="18" charset="0"/>
                                </a:rPr>
                              </m:ctrlPr>
                            </m:sSupPr>
                            <m:e>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𝑟</m:t>
                                  </m:r>
                                </m:e>
                                <m:sub>
                                  <m:r>
                                    <a:rPr lang="en-GB" sz="2800" b="0" i="1" smtClean="0">
                                      <a:latin typeface="Cambria Math" panose="02040503050406030204" pitchFamily="18" charset="0"/>
                                    </a:rPr>
                                    <m:t>𝑝𝑎𝑟𝑎</m:t>
                                  </m:r>
                                </m:sub>
                              </m:sSub>
                            </m:e>
                            <m:sup>
                              <m:r>
                                <a:rPr lang="en-GB" sz="2800" b="0" i="1" smtClean="0">
                                  <a:latin typeface="Cambria Math" panose="02040503050406030204" pitchFamily="18" charset="0"/>
                                </a:rPr>
                                <m:t>2</m:t>
                              </m:r>
                            </m:sup>
                          </m:sSup>
                          <m:r>
                            <a:rPr lang="en-GB" sz="2800" b="0" i="1" smtClean="0">
                              <a:latin typeface="Cambria Math" panose="02040503050406030204" pitchFamily="18" charset="0"/>
                            </a:rPr>
                            <m:t>𝑑𝑚</m:t>
                          </m:r>
                        </m:e>
                      </m:nary>
                    </m:oMath>
                  </m:oMathPara>
                </a14:m>
                <a:endParaRPr lang="en-US" sz="2800" dirty="0"/>
              </a:p>
            </p:txBody>
          </p:sp>
        </mc:Choice>
        <mc:Fallback>
          <p:sp>
            <p:nvSpPr>
              <p:cNvPr id="42" name="TextBox 41"/>
              <p:cNvSpPr txBox="1">
                <a:spLocks noRot="1" noChangeAspect="1" noMove="1" noResize="1" noEditPoints="1" noAdjustHandles="1" noChangeArrowheads="1" noChangeShapeType="1" noTextEdit="1"/>
              </p:cNvSpPr>
              <p:nvPr/>
            </p:nvSpPr>
            <p:spPr>
              <a:xfrm>
                <a:off x="2244270" y="4799511"/>
                <a:ext cx="3122393" cy="1130181"/>
              </a:xfrm>
              <a:prstGeom prst="rect">
                <a:avLst/>
              </a:prstGeom>
              <a:blipFill rotWithShape="1">
                <a:blip r:embed="rId2"/>
                <a:stretch>
                  <a:fillRect l="-6" t="-16" r="-1679" b="5"/>
                </a:stretch>
              </a:blipFill>
            </p:spPr>
            <p:txBody>
              <a:bodyPr/>
              <a:lstStyle/>
              <a:p>
                <a:r>
                  <a:rPr lang="zh-CN" altLang="en-US">
                    <a:noFill/>
                  </a:rPr>
                  <a:t> </a:t>
                </a:r>
              </a:p>
            </p:txBody>
          </p:sp>
        </mc:Fallback>
      </mc:AlternateContent>
      <p:sp>
        <p:nvSpPr>
          <p:cNvPr id="59" name="Rounded Rectangle 58"/>
          <p:cNvSpPr/>
          <p:nvPr/>
        </p:nvSpPr>
        <p:spPr>
          <a:xfrm>
            <a:off x="1702205" y="1262314"/>
            <a:ext cx="3960440" cy="21693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60" name="TextBox 59"/>
              <p:cNvSpPr txBox="1"/>
              <p:nvPr/>
            </p:nvSpPr>
            <p:spPr>
              <a:xfrm>
                <a:off x="3398632" y="2113020"/>
                <a:ext cx="511357"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sz="3200" dirty="0"/>
              </a:p>
            </p:txBody>
          </p:sp>
        </mc:Choice>
        <mc:Fallback>
          <p:sp>
            <p:nvSpPr>
              <p:cNvPr id="60" name="TextBox 59"/>
              <p:cNvSpPr txBox="1">
                <a:spLocks noRot="1" noChangeAspect="1" noMove="1" noResize="1" noEditPoints="1" noAdjustHandles="1" noChangeArrowheads="1" noChangeShapeType="1" noTextEdit="1"/>
              </p:cNvSpPr>
              <p:nvPr/>
            </p:nvSpPr>
            <p:spPr>
              <a:xfrm>
                <a:off x="3398632" y="2113020"/>
                <a:ext cx="511357" cy="492443"/>
              </a:xfrm>
              <a:prstGeom prst="rect">
                <a:avLst/>
              </a:prstGeom>
              <a:blipFill rotWithShape="1">
                <a:blip r:embed="rId3"/>
                <a:stretch>
                  <a:fillRect l="-22" t="-76" r="-11615" b="12"/>
                </a:stretch>
              </a:blipFill>
            </p:spPr>
            <p:txBody>
              <a:bodyPr/>
              <a:lstStyle/>
              <a:p>
                <a:r>
                  <a:rPr lang="zh-CN" altLang="en-US">
                    <a:noFill/>
                  </a:rPr>
                  <a:t> </a:t>
                </a:r>
              </a:p>
            </p:txBody>
          </p:sp>
        </mc:Fallback>
      </mc:AlternateContent>
      <p:cxnSp>
        <p:nvCxnSpPr>
          <p:cNvPr id="61" name="Straight Arrow Connector 60"/>
          <p:cNvCxnSpPr/>
          <p:nvPr/>
        </p:nvCxnSpPr>
        <p:spPr>
          <a:xfrm>
            <a:off x="3654312" y="2347926"/>
            <a:ext cx="30782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3654312" y="764704"/>
            <a:ext cx="0" cy="15832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4" name="TextBox 63"/>
              <p:cNvSpPr txBox="1"/>
              <p:nvPr/>
            </p:nvSpPr>
            <p:spPr>
              <a:xfrm>
                <a:off x="4564699" y="1854555"/>
                <a:ext cx="511357"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sz="3200" dirty="0"/>
              </a:p>
            </p:txBody>
          </p:sp>
        </mc:Choice>
        <mc:Fallback>
          <p:sp>
            <p:nvSpPr>
              <p:cNvPr id="64" name="TextBox 63"/>
              <p:cNvSpPr txBox="1">
                <a:spLocks noRot="1" noChangeAspect="1" noMove="1" noResize="1" noEditPoints="1" noAdjustHandles="1" noChangeArrowheads="1" noChangeShapeType="1" noTextEdit="1"/>
              </p:cNvSpPr>
              <p:nvPr/>
            </p:nvSpPr>
            <p:spPr>
              <a:xfrm>
                <a:off x="4564699" y="1854555"/>
                <a:ext cx="511357" cy="492443"/>
              </a:xfrm>
              <a:prstGeom prst="rect">
                <a:avLst/>
              </a:prstGeom>
              <a:blipFill rotWithShape="1">
                <a:blip r:embed="rId3"/>
                <a:stretch>
                  <a:fillRect l="-62" t="-72" r="-11575" b="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6" name="TextBox 65"/>
              <p:cNvSpPr txBox="1"/>
              <p:nvPr/>
            </p:nvSpPr>
            <p:spPr>
              <a:xfrm>
                <a:off x="6770940" y="2220741"/>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66" name="TextBox 65"/>
              <p:cNvSpPr txBox="1">
                <a:spLocks noRot="1" noChangeAspect="1" noMove="1" noResize="1" noEditPoints="1" noAdjustHandles="1" noChangeArrowheads="1" noChangeShapeType="1" noTextEdit="1"/>
              </p:cNvSpPr>
              <p:nvPr/>
            </p:nvSpPr>
            <p:spPr>
              <a:xfrm>
                <a:off x="6770940" y="2220741"/>
                <a:ext cx="188128" cy="276999"/>
              </a:xfrm>
              <a:prstGeom prst="rect">
                <a:avLst/>
              </a:prstGeom>
              <a:blipFill rotWithShape="1">
                <a:blip r:embed="rId4"/>
                <a:stretch>
                  <a:fillRect l="-303" t="-53" r="-15809" b="10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7" name="TextBox 66"/>
              <p:cNvSpPr txBox="1"/>
              <p:nvPr/>
            </p:nvSpPr>
            <p:spPr>
              <a:xfrm>
                <a:off x="3421837" y="609934"/>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67" name="TextBox 66"/>
              <p:cNvSpPr txBox="1">
                <a:spLocks noRot="1" noChangeAspect="1" noMove="1" noResize="1" noEditPoints="1" noAdjustHandles="1" noChangeArrowheads="1" noChangeShapeType="1" noTextEdit="1"/>
              </p:cNvSpPr>
              <p:nvPr/>
            </p:nvSpPr>
            <p:spPr>
              <a:xfrm>
                <a:off x="3421837" y="609934"/>
                <a:ext cx="191526" cy="276999"/>
              </a:xfrm>
              <a:prstGeom prst="rect">
                <a:avLst/>
              </a:prstGeom>
              <a:blipFill rotWithShape="1">
                <a:blip r:embed="rId5"/>
                <a:stretch>
                  <a:fillRect l="-239" t="-121" r="-16135" b="1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8" name="TextBox 67"/>
              <p:cNvSpPr txBox="1"/>
              <p:nvPr/>
            </p:nvSpPr>
            <p:spPr>
              <a:xfrm>
                <a:off x="3412986" y="2517178"/>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68" name="TextBox 67"/>
              <p:cNvSpPr txBox="1">
                <a:spLocks noRot="1" noChangeAspect="1" noMove="1" noResize="1" noEditPoints="1" noAdjustHandles="1" noChangeArrowheads="1" noChangeShapeType="1" noTextEdit="1"/>
              </p:cNvSpPr>
              <p:nvPr/>
            </p:nvSpPr>
            <p:spPr>
              <a:xfrm>
                <a:off x="3412986" y="2517178"/>
                <a:ext cx="173894" cy="276999"/>
              </a:xfrm>
              <a:prstGeom prst="rect">
                <a:avLst/>
              </a:prstGeom>
              <a:blipFill rotWithShape="1">
                <a:blip r:embed="rId6"/>
                <a:stretch>
                  <a:fillRect l="-285" t="-14" r="-17663" b="6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9" name="TextBox 68"/>
              <p:cNvSpPr txBox="1"/>
              <p:nvPr/>
            </p:nvSpPr>
            <p:spPr>
              <a:xfrm>
                <a:off x="3209280" y="2061365"/>
                <a:ext cx="2188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oMath>
                  </m:oMathPara>
                </a14:m>
                <a:endParaRPr lang="en-US" dirty="0"/>
              </a:p>
            </p:txBody>
          </p:sp>
        </mc:Choice>
        <mc:Fallback>
          <p:sp>
            <p:nvSpPr>
              <p:cNvPr id="69" name="TextBox 68"/>
              <p:cNvSpPr txBox="1">
                <a:spLocks noRot="1" noChangeAspect="1" noMove="1" noResize="1" noEditPoints="1" noAdjustHandles="1" noChangeArrowheads="1" noChangeShapeType="1" noTextEdit="1"/>
              </p:cNvSpPr>
              <p:nvPr/>
            </p:nvSpPr>
            <p:spPr>
              <a:xfrm>
                <a:off x="3209280" y="2061365"/>
                <a:ext cx="218842" cy="276999"/>
              </a:xfrm>
              <a:prstGeom prst="rect">
                <a:avLst/>
              </a:prstGeom>
              <a:blipFill rotWithShape="1">
                <a:blip r:embed="rId7"/>
                <a:stretch>
                  <a:fillRect l="-286" t="-56" r="-13749" b="10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0" name="TextBox 69"/>
              <p:cNvSpPr txBox="1"/>
              <p:nvPr/>
            </p:nvSpPr>
            <p:spPr>
              <a:xfrm>
                <a:off x="5080296" y="1766945"/>
                <a:ext cx="549189" cy="29841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𝑝𝑎𝑟𝑎</m:t>
                          </m:r>
                        </m:sub>
                      </m:sSub>
                    </m:oMath>
                  </m:oMathPara>
                </a14:m>
                <a:endParaRPr lang="en-US" dirty="0"/>
              </a:p>
            </p:txBody>
          </p:sp>
        </mc:Choice>
        <mc:Fallback>
          <p:sp>
            <p:nvSpPr>
              <p:cNvPr id="70" name="TextBox 69"/>
              <p:cNvSpPr txBox="1">
                <a:spLocks noRot="1" noChangeAspect="1" noMove="1" noResize="1" noEditPoints="1" noAdjustHandles="1" noChangeArrowheads="1" noChangeShapeType="1" noTextEdit="1"/>
              </p:cNvSpPr>
              <p:nvPr/>
            </p:nvSpPr>
            <p:spPr>
              <a:xfrm>
                <a:off x="5080296" y="1766945"/>
                <a:ext cx="549189" cy="298415"/>
              </a:xfrm>
              <a:prstGeom prst="rect">
                <a:avLst/>
              </a:prstGeom>
              <a:blipFill rotWithShape="1">
                <a:blip r:embed="rId8"/>
                <a:stretch>
                  <a:fillRect l="-54" t="-126" r="-8287" b="1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1" name="TextBox 70"/>
              <p:cNvSpPr txBox="1"/>
              <p:nvPr/>
            </p:nvSpPr>
            <p:spPr>
              <a:xfrm>
                <a:off x="5211004" y="1022197"/>
                <a:ext cx="38869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𝑑𝑚</m:t>
                      </m:r>
                    </m:oMath>
                  </m:oMathPara>
                </a14:m>
                <a:endParaRPr lang="en-US" dirty="0">
                  <a:solidFill>
                    <a:srgbClr val="FF0000"/>
                  </a:solidFill>
                </a:endParaRPr>
              </a:p>
            </p:txBody>
          </p:sp>
        </mc:Choice>
        <mc:Fallback>
          <p:sp>
            <p:nvSpPr>
              <p:cNvPr id="71" name="TextBox 70"/>
              <p:cNvSpPr txBox="1">
                <a:spLocks noRot="1" noChangeAspect="1" noMove="1" noResize="1" noEditPoints="1" noAdjustHandles="1" noChangeArrowheads="1" noChangeShapeType="1" noTextEdit="1"/>
              </p:cNvSpPr>
              <p:nvPr/>
            </p:nvSpPr>
            <p:spPr>
              <a:xfrm>
                <a:off x="5211004" y="1022197"/>
                <a:ext cx="388696" cy="276999"/>
              </a:xfrm>
              <a:prstGeom prst="rect">
                <a:avLst/>
              </a:prstGeom>
              <a:blipFill rotWithShape="1">
                <a:blip r:embed="rId9"/>
                <a:stretch>
                  <a:fillRect l="-50" t="-174" r="-7936" b="224"/>
                </a:stretch>
              </a:blipFill>
            </p:spPr>
            <p:txBody>
              <a:bodyPr/>
              <a:lstStyle/>
              <a:p>
                <a:r>
                  <a:rPr lang="zh-CN" altLang="en-US">
                    <a:noFill/>
                  </a:rPr>
                  <a:t> </a:t>
                </a:r>
              </a:p>
            </p:txBody>
          </p:sp>
        </mc:Fallback>
      </mc:AlternateContent>
      <p:sp>
        <p:nvSpPr>
          <p:cNvPr id="72" name="Oval 71"/>
          <p:cNvSpPr/>
          <p:nvPr/>
        </p:nvSpPr>
        <p:spPr>
          <a:xfrm>
            <a:off x="5134429" y="1399326"/>
            <a:ext cx="298433" cy="22051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p:cNvCxnSpPr/>
          <p:nvPr/>
        </p:nvCxnSpPr>
        <p:spPr>
          <a:xfrm flipV="1">
            <a:off x="4835486" y="1494336"/>
            <a:ext cx="519404" cy="5911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endCxn id="72" idx="7"/>
          </p:cNvCxnSpPr>
          <p:nvPr/>
        </p:nvCxnSpPr>
        <p:spPr>
          <a:xfrm flipV="1">
            <a:off x="3682425" y="1431619"/>
            <a:ext cx="1706732" cy="9381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5" name="TextBox 74"/>
              <p:cNvSpPr txBox="1"/>
              <p:nvPr/>
            </p:nvSpPr>
            <p:spPr>
              <a:xfrm>
                <a:off x="4216996" y="1549356"/>
                <a:ext cx="38286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𝑐𝑚</m:t>
                          </m:r>
                        </m:sub>
                      </m:sSub>
                    </m:oMath>
                  </m:oMathPara>
                </a14:m>
                <a:endParaRPr lang="en-US" dirty="0"/>
              </a:p>
            </p:txBody>
          </p:sp>
        </mc:Choice>
        <mc:Fallback>
          <p:sp>
            <p:nvSpPr>
              <p:cNvPr id="75" name="TextBox 74"/>
              <p:cNvSpPr txBox="1">
                <a:spLocks noRot="1" noChangeAspect="1" noMove="1" noResize="1" noEditPoints="1" noAdjustHandles="1" noChangeArrowheads="1" noChangeShapeType="1" noTextEdit="1"/>
              </p:cNvSpPr>
              <p:nvPr/>
            </p:nvSpPr>
            <p:spPr>
              <a:xfrm>
                <a:off x="4216996" y="1549356"/>
                <a:ext cx="382862" cy="276999"/>
              </a:xfrm>
              <a:prstGeom prst="rect">
                <a:avLst/>
              </a:prstGeom>
              <a:blipFill rotWithShape="1">
                <a:blip r:embed="rId10"/>
                <a:stretch>
                  <a:fillRect l="-156" t="-213" r="-12626" b="34"/>
                </a:stretch>
              </a:blipFill>
            </p:spPr>
            <p:txBody>
              <a:bodyPr/>
              <a:lstStyle/>
              <a:p>
                <a:r>
                  <a:rPr lang="zh-CN" alt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217" y="-91864"/>
            <a:ext cx="8229600" cy="1143000"/>
          </a:xfrm>
        </p:spPr>
        <p:txBody>
          <a:bodyPr/>
          <a:lstStyle/>
          <a:p>
            <a:r>
              <a:rPr lang="en-GB" sz="3600" dirty="0"/>
              <a:t>Parallel axis theorem: Introduction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27" name="TextBox 26"/>
              <p:cNvSpPr txBox="1"/>
              <p:nvPr/>
            </p:nvSpPr>
            <p:spPr>
              <a:xfrm flipH="1">
                <a:off x="613464" y="3669812"/>
                <a:ext cx="8069239" cy="1221745"/>
              </a:xfrm>
              <a:prstGeom prst="rect">
                <a:avLst/>
              </a:prstGeom>
              <a:noFill/>
            </p:spPr>
            <p:txBody>
              <a:bodyPr wrap="square" rtlCol="0">
                <a:spAutoFit/>
              </a:bodyPr>
              <a:lstStyle/>
              <a:p>
                <a:r>
                  <a:rPr lang="en-GB" dirty="0"/>
                  <a:t>We consider a thin-like body which include its </a:t>
                </a:r>
                <a:r>
                  <a:rPr lang="en-GB" dirty="0" err="1"/>
                  <a:t>center</a:t>
                </a:r>
                <a:r>
                  <a:rPr lang="en-GB" dirty="0"/>
                  <a:t> of inertia, at O. Perpendicular to this slice, the z-axis pass through the </a:t>
                </a:r>
                <a:r>
                  <a:rPr lang="en-GB" dirty="0" err="1"/>
                  <a:t>center</a:t>
                </a:r>
                <a:r>
                  <a:rPr lang="en-GB" dirty="0"/>
                  <a:t> of mass O of the body. We want to describe the moment of inertia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𝑝𝑎𝑟𝑎</m:t>
                        </m:r>
                      </m:sub>
                    </m:sSub>
                  </m:oMath>
                </a14:m>
                <a:r>
                  <a:rPr lang="en-GB" dirty="0"/>
                  <a:t>corresponding to the rotation around an axis parallel to the z-axis.  </a:t>
                </a:r>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flipH="1">
                <a:off x="613464" y="3669812"/>
                <a:ext cx="8069239" cy="1221745"/>
              </a:xfrm>
              <a:prstGeom prst="rect">
                <a:avLst/>
              </a:prstGeom>
              <a:blipFill rotWithShape="1">
                <a:blip r:embed="rId1"/>
                <a:stretch>
                  <a:fillRect l="-1" t="-12" r="4"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TextBox 41"/>
              <p:cNvSpPr txBox="1"/>
              <p:nvPr/>
            </p:nvSpPr>
            <p:spPr>
              <a:xfrm>
                <a:off x="2244270" y="4799511"/>
                <a:ext cx="3122393" cy="113018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𝐼</m:t>
                          </m:r>
                        </m:e>
                        <m:sub>
                          <m:r>
                            <a:rPr lang="en-GB" sz="2800" b="0" i="1" smtClean="0">
                              <a:latin typeface="Cambria Math" panose="02040503050406030204" pitchFamily="18" charset="0"/>
                            </a:rPr>
                            <m:t>𝑝𝑎𝑟𝑎</m:t>
                          </m:r>
                        </m:sub>
                      </m:sSub>
                      <m:r>
                        <a:rPr lang="en-GB" sz="2800" b="0" i="1" smtClean="0">
                          <a:latin typeface="Cambria Math" panose="02040503050406030204" pitchFamily="18" charset="0"/>
                        </a:rPr>
                        <m:t>=</m:t>
                      </m:r>
                      <m:nary>
                        <m:naryPr>
                          <m:limLoc m:val="undOvr"/>
                          <m:subHide m:val="on"/>
                          <m:supHide m:val="on"/>
                          <m:ctrlPr>
                            <a:rPr lang="en-GB" sz="2800" b="0" i="1" smtClean="0">
                              <a:latin typeface="Cambria Math" panose="02040503050406030204" pitchFamily="18" charset="0"/>
                            </a:rPr>
                          </m:ctrlPr>
                        </m:naryPr>
                        <m:sub/>
                        <m:sup/>
                        <m:e>
                          <m:sSup>
                            <m:sSupPr>
                              <m:ctrlPr>
                                <a:rPr lang="en-GB" sz="2800" b="0" i="1" smtClean="0">
                                  <a:latin typeface="Cambria Math" panose="02040503050406030204" pitchFamily="18" charset="0"/>
                                </a:rPr>
                              </m:ctrlPr>
                            </m:sSupPr>
                            <m:e>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𝑟</m:t>
                                  </m:r>
                                </m:e>
                                <m:sub>
                                  <m:r>
                                    <a:rPr lang="en-GB" sz="2800" b="0" i="1" smtClean="0">
                                      <a:latin typeface="Cambria Math" panose="02040503050406030204" pitchFamily="18" charset="0"/>
                                    </a:rPr>
                                    <m:t>𝑝𝑎𝑟𝑎</m:t>
                                  </m:r>
                                </m:sub>
                              </m:sSub>
                            </m:e>
                            <m:sup>
                              <m:r>
                                <a:rPr lang="en-GB" sz="2800" b="0" i="1" smtClean="0">
                                  <a:latin typeface="Cambria Math" panose="02040503050406030204" pitchFamily="18" charset="0"/>
                                </a:rPr>
                                <m:t>2</m:t>
                              </m:r>
                            </m:sup>
                          </m:sSup>
                          <m:r>
                            <a:rPr lang="en-GB" sz="2800" b="0" i="1" smtClean="0">
                              <a:latin typeface="Cambria Math" panose="02040503050406030204" pitchFamily="18" charset="0"/>
                            </a:rPr>
                            <m:t>𝑑𝑚</m:t>
                          </m:r>
                        </m:e>
                      </m:nary>
                    </m:oMath>
                  </m:oMathPara>
                </a14:m>
                <a:endParaRPr lang="en-US" sz="2800" dirty="0"/>
              </a:p>
            </p:txBody>
          </p:sp>
        </mc:Choice>
        <mc:Fallback>
          <p:sp>
            <p:nvSpPr>
              <p:cNvPr id="42" name="TextBox 41"/>
              <p:cNvSpPr txBox="1">
                <a:spLocks noRot="1" noChangeAspect="1" noMove="1" noResize="1" noEditPoints="1" noAdjustHandles="1" noChangeArrowheads="1" noChangeShapeType="1" noTextEdit="1"/>
              </p:cNvSpPr>
              <p:nvPr/>
            </p:nvSpPr>
            <p:spPr>
              <a:xfrm>
                <a:off x="2244270" y="4799511"/>
                <a:ext cx="3122393" cy="1130181"/>
              </a:xfrm>
              <a:prstGeom prst="rect">
                <a:avLst/>
              </a:prstGeom>
              <a:blipFill rotWithShape="1">
                <a:blip r:embed="rId2"/>
                <a:stretch>
                  <a:fillRect l="-6" t="-16" r="-1679" b="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8" name="TextBox 57"/>
              <p:cNvSpPr txBox="1"/>
              <p:nvPr/>
            </p:nvSpPr>
            <p:spPr>
              <a:xfrm>
                <a:off x="5991163" y="5395758"/>
                <a:ext cx="2611997" cy="113018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𝐼</m:t>
                          </m:r>
                        </m:e>
                        <m:sub>
                          <m:r>
                            <a:rPr lang="en-GB" sz="2800" b="0" i="1" smtClean="0">
                              <a:latin typeface="Cambria Math" panose="02040503050406030204" pitchFamily="18" charset="0"/>
                            </a:rPr>
                            <m:t>𝑐𝑚</m:t>
                          </m:r>
                        </m:sub>
                      </m:sSub>
                      <m:r>
                        <a:rPr lang="en-GB" sz="2800" b="0" i="1" smtClean="0">
                          <a:latin typeface="Cambria Math" panose="02040503050406030204" pitchFamily="18" charset="0"/>
                        </a:rPr>
                        <m:t>=</m:t>
                      </m:r>
                      <m:nary>
                        <m:naryPr>
                          <m:limLoc m:val="undOvr"/>
                          <m:subHide m:val="on"/>
                          <m:supHide m:val="on"/>
                          <m:ctrlPr>
                            <a:rPr lang="en-GB" sz="2800" b="0" i="1" smtClean="0">
                              <a:latin typeface="Cambria Math" panose="02040503050406030204" pitchFamily="18" charset="0"/>
                            </a:rPr>
                          </m:ctrlPr>
                        </m:naryPr>
                        <m:sub/>
                        <m:sup/>
                        <m:e>
                          <m:sSup>
                            <m:sSupPr>
                              <m:ctrlPr>
                                <a:rPr lang="en-GB" sz="2800" b="0" i="1" smtClean="0">
                                  <a:latin typeface="Cambria Math" panose="02040503050406030204" pitchFamily="18" charset="0"/>
                                </a:rPr>
                              </m:ctrlPr>
                            </m:sSupPr>
                            <m:e>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𝑟</m:t>
                                  </m:r>
                                </m:e>
                                <m:sub>
                                  <m:r>
                                    <a:rPr lang="en-GB" sz="2800" b="0" i="1" smtClean="0">
                                      <a:latin typeface="Cambria Math" panose="02040503050406030204" pitchFamily="18" charset="0"/>
                                    </a:rPr>
                                    <m:t>𝑐𝑚</m:t>
                                  </m:r>
                                </m:sub>
                              </m:sSub>
                            </m:e>
                            <m:sup>
                              <m:r>
                                <a:rPr lang="en-GB" sz="2800" b="0" i="1" smtClean="0">
                                  <a:latin typeface="Cambria Math" panose="02040503050406030204" pitchFamily="18" charset="0"/>
                                </a:rPr>
                                <m:t>2</m:t>
                              </m:r>
                            </m:sup>
                          </m:sSup>
                          <m:r>
                            <a:rPr lang="en-GB" sz="2800" b="0" i="1" smtClean="0">
                              <a:latin typeface="Cambria Math" panose="02040503050406030204" pitchFamily="18" charset="0"/>
                            </a:rPr>
                            <m:t>𝑑𝑚</m:t>
                          </m:r>
                        </m:e>
                      </m:nary>
                    </m:oMath>
                  </m:oMathPara>
                </a14:m>
                <a:endParaRPr lang="en-US" sz="2800" dirty="0"/>
              </a:p>
            </p:txBody>
          </p:sp>
        </mc:Choice>
        <mc:Fallback>
          <p:sp>
            <p:nvSpPr>
              <p:cNvPr id="58" name="TextBox 57"/>
              <p:cNvSpPr txBox="1">
                <a:spLocks noRot="1" noChangeAspect="1" noMove="1" noResize="1" noEditPoints="1" noAdjustHandles="1" noChangeArrowheads="1" noChangeShapeType="1" noTextEdit="1"/>
              </p:cNvSpPr>
              <p:nvPr/>
            </p:nvSpPr>
            <p:spPr>
              <a:xfrm>
                <a:off x="5991163" y="5395758"/>
                <a:ext cx="2611997" cy="1130181"/>
              </a:xfrm>
              <a:prstGeom prst="rect">
                <a:avLst/>
              </a:prstGeom>
              <a:blipFill rotWithShape="1">
                <a:blip r:embed="rId3"/>
                <a:stretch>
                  <a:fillRect l="-22" t="-14" r="-2327" b="4"/>
                </a:stretch>
              </a:blipFill>
            </p:spPr>
            <p:txBody>
              <a:bodyPr/>
              <a:lstStyle/>
              <a:p>
                <a:r>
                  <a:rPr lang="zh-CN" altLang="en-US">
                    <a:noFill/>
                  </a:rPr>
                  <a:t> </a:t>
                </a:r>
              </a:p>
            </p:txBody>
          </p:sp>
        </mc:Fallback>
      </mc:AlternateContent>
      <p:sp>
        <p:nvSpPr>
          <p:cNvPr id="59" name="Rounded Rectangle 58"/>
          <p:cNvSpPr/>
          <p:nvPr/>
        </p:nvSpPr>
        <p:spPr>
          <a:xfrm>
            <a:off x="1702205" y="1262314"/>
            <a:ext cx="3960440" cy="21693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60" name="TextBox 59"/>
              <p:cNvSpPr txBox="1"/>
              <p:nvPr/>
            </p:nvSpPr>
            <p:spPr>
              <a:xfrm>
                <a:off x="3398632" y="2113020"/>
                <a:ext cx="511357"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sz="3200" dirty="0"/>
              </a:p>
            </p:txBody>
          </p:sp>
        </mc:Choice>
        <mc:Fallback>
          <p:sp>
            <p:nvSpPr>
              <p:cNvPr id="60" name="TextBox 59"/>
              <p:cNvSpPr txBox="1">
                <a:spLocks noRot="1" noChangeAspect="1" noMove="1" noResize="1" noEditPoints="1" noAdjustHandles="1" noChangeArrowheads="1" noChangeShapeType="1" noTextEdit="1"/>
              </p:cNvSpPr>
              <p:nvPr/>
            </p:nvSpPr>
            <p:spPr>
              <a:xfrm>
                <a:off x="3398632" y="2113020"/>
                <a:ext cx="511357" cy="492443"/>
              </a:xfrm>
              <a:prstGeom prst="rect">
                <a:avLst/>
              </a:prstGeom>
              <a:blipFill rotWithShape="1">
                <a:blip r:embed="rId4"/>
                <a:stretch>
                  <a:fillRect l="-22" t="-76" r="-11615" b="12"/>
                </a:stretch>
              </a:blipFill>
            </p:spPr>
            <p:txBody>
              <a:bodyPr/>
              <a:lstStyle/>
              <a:p>
                <a:r>
                  <a:rPr lang="zh-CN" altLang="en-US">
                    <a:noFill/>
                  </a:rPr>
                  <a:t> </a:t>
                </a:r>
              </a:p>
            </p:txBody>
          </p:sp>
        </mc:Fallback>
      </mc:AlternateContent>
      <p:cxnSp>
        <p:nvCxnSpPr>
          <p:cNvPr id="61" name="Straight Arrow Connector 60"/>
          <p:cNvCxnSpPr/>
          <p:nvPr/>
        </p:nvCxnSpPr>
        <p:spPr>
          <a:xfrm>
            <a:off x="3654312" y="2347926"/>
            <a:ext cx="30782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3654312" y="764704"/>
            <a:ext cx="0" cy="15832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4" name="TextBox 63"/>
              <p:cNvSpPr txBox="1"/>
              <p:nvPr/>
            </p:nvSpPr>
            <p:spPr>
              <a:xfrm>
                <a:off x="4564699" y="1854555"/>
                <a:ext cx="511357"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sz="3200" dirty="0"/>
              </a:p>
            </p:txBody>
          </p:sp>
        </mc:Choice>
        <mc:Fallback>
          <p:sp>
            <p:nvSpPr>
              <p:cNvPr id="64" name="TextBox 63"/>
              <p:cNvSpPr txBox="1">
                <a:spLocks noRot="1" noChangeAspect="1" noMove="1" noResize="1" noEditPoints="1" noAdjustHandles="1" noChangeArrowheads="1" noChangeShapeType="1" noTextEdit="1"/>
              </p:cNvSpPr>
              <p:nvPr/>
            </p:nvSpPr>
            <p:spPr>
              <a:xfrm>
                <a:off x="4564699" y="1854555"/>
                <a:ext cx="511357" cy="492443"/>
              </a:xfrm>
              <a:prstGeom prst="rect">
                <a:avLst/>
              </a:prstGeom>
              <a:blipFill rotWithShape="1">
                <a:blip r:embed="rId4"/>
                <a:stretch>
                  <a:fillRect l="-62" t="-72" r="-11575" b="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6" name="TextBox 65"/>
              <p:cNvSpPr txBox="1"/>
              <p:nvPr/>
            </p:nvSpPr>
            <p:spPr>
              <a:xfrm>
                <a:off x="6770940" y="2220741"/>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66" name="TextBox 65"/>
              <p:cNvSpPr txBox="1">
                <a:spLocks noRot="1" noChangeAspect="1" noMove="1" noResize="1" noEditPoints="1" noAdjustHandles="1" noChangeArrowheads="1" noChangeShapeType="1" noTextEdit="1"/>
              </p:cNvSpPr>
              <p:nvPr/>
            </p:nvSpPr>
            <p:spPr>
              <a:xfrm>
                <a:off x="6770940" y="2220741"/>
                <a:ext cx="188128" cy="276999"/>
              </a:xfrm>
              <a:prstGeom prst="rect">
                <a:avLst/>
              </a:prstGeom>
              <a:blipFill rotWithShape="1">
                <a:blip r:embed="rId5"/>
                <a:stretch>
                  <a:fillRect l="-303" t="-53" r="-15809" b="10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7" name="TextBox 66"/>
              <p:cNvSpPr txBox="1"/>
              <p:nvPr/>
            </p:nvSpPr>
            <p:spPr>
              <a:xfrm>
                <a:off x="3421837" y="609934"/>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67" name="TextBox 66"/>
              <p:cNvSpPr txBox="1">
                <a:spLocks noRot="1" noChangeAspect="1" noMove="1" noResize="1" noEditPoints="1" noAdjustHandles="1" noChangeArrowheads="1" noChangeShapeType="1" noTextEdit="1"/>
              </p:cNvSpPr>
              <p:nvPr/>
            </p:nvSpPr>
            <p:spPr>
              <a:xfrm>
                <a:off x="3421837" y="609934"/>
                <a:ext cx="191526" cy="276999"/>
              </a:xfrm>
              <a:prstGeom prst="rect">
                <a:avLst/>
              </a:prstGeom>
              <a:blipFill rotWithShape="1">
                <a:blip r:embed="rId6"/>
                <a:stretch>
                  <a:fillRect l="-239" t="-121" r="-16135" b="1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8" name="TextBox 67"/>
              <p:cNvSpPr txBox="1"/>
              <p:nvPr/>
            </p:nvSpPr>
            <p:spPr>
              <a:xfrm>
                <a:off x="3412986" y="2517178"/>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68" name="TextBox 67"/>
              <p:cNvSpPr txBox="1">
                <a:spLocks noRot="1" noChangeAspect="1" noMove="1" noResize="1" noEditPoints="1" noAdjustHandles="1" noChangeArrowheads="1" noChangeShapeType="1" noTextEdit="1"/>
              </p:cNvSpPr>
              <p:nvPr/>
            </p:nvSpPr>
            <p:spPr>
              <a:xfrm>
                <a:off x="3412986" y="2517178"/>
                <a:ext cx="173894" cy="276999"/>
              </a:xfrm>
              <a:prstGeom prst="rect">
                <a:avLst/>
              </a:prstGeom>
              <a:blipFill rotWithShape="1">
                <a:blip r:embed="rId7"/>
                <a:stretch>
                  <a:fillRect l="-285" t="-14" r="-17663" b="6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9" name="TextBox 68"/>
              <p:cNvSpPr txBox="1"/>
              <p:nvPr/>
            </p:nvSpPr>
            <p:spPr>
              <a:xfrm>
                <a:off x="3209280" y="2061365"/>
                <a:ext cx="2188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oMath>
                  </m:oMathPara>
                </a14:m>
                <a:endParaRPr lang="en-US" dirty="0"/>
              </a:p>
            </p:txBody>
          </p:sp>
        </mc:Choice>
        <mc:Fallback>
          <p:sp>
            <p:nvSpPr>
              <p:cNvPr id="69" name="TextBox 68"/>
              <p:cNvSpPr txBox="1">
                <a:spLocks noRot="1" noChangeAspect="1" noMove="1" noResize="1" noEditPoints="1" noAdjustHandles="1" noChangeArrowheads="1" noChangeShapeType="1" noTextEdit="1"/>
              </p:cNvSpPr>
              <p:nvPr/>
            </p:nvSpPr>
            <p:spPr>
              <a:xfrm>
                <a:off x="3209280" y="2061365"/>
                <a:ext cx="218842" cy="276999"/>
              </a:xfrm>
              <a:prstGeom prst="rect">
                <a:avLst/>
              </a:prstGeom>
              <a:blipFill rotWithShape="1">
                <a:blip r:embed="rId8"/>
                <a:stretch>
                  <a:fillRect l="-286" t="-56" r="-13749" b="10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0" name="TextBox 69"/>
              <p:cNvSpPr txBox="1"/>
              <p:nvPr/>
            </p:nvSpPr>
            <p:spPr>
              <a:xfrm>
                <a:off x="5080296" y="1766945"/>
                <a:ext cx="549189" cy="29841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𝑝𝑎𝑟𝑎</m:t>
                          </m:r>
                        </m:sub>
                      </m:sSub>
                    </m:oMath>
                  </m:oMathPara>
                </a14:m>
                <a:endParaRPr lang="en-US" dirty="0"/>
              </a:p>
            </p:txBody>
          </p:sp>
        </mc:Choice>
        <mc:Fallback>
          <p:sp>
            <p:nvSpPr>
              <p:cNvPr id="70" name="TextBox 69"/>
              <p:cNvSpPr txBox="1">
                <a:spLocks noRot="1" noChangeAspect="1" noMove="1" noResize="1" noEditPoints="1" noAdjustHandles="1" noChangeArrowheads="1" noChangeShapeType="1" noTextEdit="1"/>
              </p:cNvSpPr>
              <p:nvPr/>
            </p:nvSpPr>
            <p:spPr>
              <a:xfrm>
                <a:off x="5080296" y="1766945"/>
                <a:ext cx="549189" cy="298415"/>
              </a:xfrm>
              <a:prstGeom prst="rect">
                <a:avLst/>
              </a:prstGeom>
              <a:blipFill rotWithShape="1">
                <a:blip r:embed="rId9"/>
                <a:stretch>
                  <a:fillRect l="-54" t="-126" r="-8287" b="1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1" name="TextBox 70"/>
              <p:cNvSpPr txBox="1"/>
              <p:nvPr/>
            </p:nvSpPr>
            <p:spPr>
              <a:xfrm>
                <a:off x="5211004" y="1022197"/>
                <a:ext cx="38869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𝑑𝑚</m:t>
                      </m:r>
                    </m:oMath>
                  </m:oMathPara>
                </a14:m>
                <a:endParaRPr lang="en-US" dirty="0">
                  <a:solidFill>
                    <a:srgbClr val="FF0000"/>
                  </a:solidFill>
                </a:endParaRPr>
              </a:p>
            </p:txBody>
          </p:sp>
        </mc:Choice>
        <mc:Fallback>
          <p:sp>
            <p:nvSpPr>
              <p:cNvPr id="71" name="TextBox 70"/>
              <p:cNvSpPr txBox="1">
                <a:spLocks noRot="1" noChangeAspect="1" noMove="1" noResize="1" noEditPoints="1" noAdjustHandles="1" noChangeArrowheads="1" noChangeShapeType="1" noTextEdit="1"/>
              </p:cNvSpPr>
              <p:nvPr/>
            </p:nvSpPr>
            <p:spPr>
              <a:xfrm>
                <a:off x="5211004" y="1022197"/>
                <a:ext cx="388696" cy="276999"/>
              </a:xfrm>
              <a:prstGeom prst="rect">
                <a:avLst/>
              </a:prstGeom>
              <a:blipFill rotWithShape="1">
                <a:blip r:embed="rId10"/>
                <a:stretch>
                  <a:fillRect l="-50" t="-174" r="-7936" b="224"/>
                </a:stretch>
              </a:blipFill>
            </p:spPr>
            <p:txBody>
              <a:bodyPr/>
              <a:lstStyle/>
              <a:p>
                <a:r>
                  <a:rPr lang="zh-CN" altLang="en-US">
                    <a:noFill/>
                  </a:rPr>
                  <a:t> </a:t>
                </a:r>
              </a:p>
            </p:txBody>
          </p:sp>
        </mc:Fallback>
      </mc:AlternateContent>
      <p:sp>
        <p:nvSpPr>
          <p:cNvPr id="72" name="Oval 71"/>
          <p:cNvSpPr/>
          <p:nvPr/>
        </p:nvSpPr>
        <p:spPr>
          <a:xfrm>
            <a:off x="5134429" y="1399326"/>
            <a:ext cx="298433" cy="22051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p:cNvCxnSpPr/>
          <p:nvPr/>
        </p:nvCxnSpPr>
        <p:spPr>
          <a:xfrm flipV="1">
            <a:off x="4835486" y="1494336"/>
            <a:ext cx="519404" cy="5911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endCxn id="72" idx="7"/>
          </p:cNvCxnSpPr>
          <p:nvPr/>
        </p:nvCxnSpPr>
        <p:spPr>
          <a:xfrm flipV="1">
            <a:off x="3682425" y="1431619"/>
            <a:ext cx="1706732" cy="9381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5" name="TextBox 74"/>
              <p:cNvSpPr txBox="1"/>
              <p:nvPr/>
            </p:nvSpPr>
            <p:spPr>
              <a:xfrm>
                <a:off x="4216996" y="1549356"/>
                <a:ext cx="38286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𝑐𝑚</m:t>
                          </m:r>
                        </m:sub>
                      </m:sSub>
                    </m:oMath>
                  </m:oMathPara>
                </a14:m>
                <a:endParaRPr lang="en-US" dirty="0"/>
              </a:p>
            </p:txBody>
          </p:sp>
        </mc:Choice>
        <mc:Fallback>
          <p:sp>
            <p:nvSpPr>
              <p:cNvPr id="75" name="TextBox 74"/>
              <p:cNvSpPr txBox="1">
                <a:spLocks noRot="1" noChangeAspect="1" noMove="1" noResize="1" noEditPoints="1" noAdjustHandles="1" noChangeArrowheads="1" noChangeShapeType="1" noTextEdit="1"/>
              </p:cNvSpPr>
              <p:nvPr/>
            </p:nvSpPr>
            <p:spPr>
              <a:xfrm>
                <a:off x="4216996" y="1549356"/>
                <a:ext cx="382862" cy="276999"/>
              </a:xfrm>
              <a:prstGeom prst="rect">
                <a:avLst/>
              </a:prstGeom>
              <a:blipFill rotWithShape="1">
                <a:blip r:embed="rId11"/>
                <a:stretch>
                  <a:fillRect l="-156" t="-213" r="-12626" b="34"/>
                </a:stretch>
              </a:blipFill>
            </p:spPr>
            <p:txBody>
              <a:bodyPr/>
              <a:lstStyle/>
              <a:p>
                <a:r>
                  <a:rPr lang="zh-CN" altLang="en-US">
                    <a:noFill/>
                  </a:rPr>
                  <a:t> </a:t>
                </a:r>
              </a:p>
            </p:txBody>
          </p:sp>
        </mc:Fallback>
      </mc:AlternateContent>
      <p:sp>
        <p:nvSpPr>
          <p:cNvPr id="76" name="TextBox 75"/>
          <p:cNvSpPr txBox="1"/>
          <p:nvPr/>
        </p:nvSpPr>
        <p:spPr>
          <a:xfrm flipH="1">
            <a:off x="827584" y="5727819"/>
            <a:ext cx="6696744" cy="369332"/>
          </a:xfrm>
          <a:prstGeom prst="rect">
            <a:avLst/>
          </a:prstGeom>
          <a:noFill/>
        </p:spPr>
        <p:txBody>
          <a:bodyPr wrap="square" rtlCol="0">
            <a:spAutoFit/>
          </a:bodyPr>
          <a:lstStyle/>
          <a:p>
            <a:r>
              <a:rPr lang="en-GB" dirty="0"/>
              <a:t>For rotation round z-axis, the moment of inertia is: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188" y="160337"/>
            <a:ext cx="8229600" cy="1143000"/>
          </a:xfrm>
        </p:spPr>
        <p:txBody>
          <a:bodyPr/>
          <a:lstStyle/>
          <a:p>
            <a:r>
              <a:rPr lang="en-US" sz="2800" dirty="0"/>
              <a:t>Reminder of the previous lecture</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6" name="TextBox 5"/>
              <p:cNvSpPr txBox="1"/>
              <p:nvPr/>
            </p:nvSpPr>
            <p:spPr>
              <a:xfrm>
                <a:off x="827584" y="1394356"/>
                <a:ext cx="5344476" cy="161454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4000" b="0" i="1" smtClean="0">
                          <a:latin typeface="Cambria Math" panose="02040503050406030204" pitchFamily="18" charset="0"/>
                        </a:rPr>
                        <m:t>𝐼</m:t>
                      </m:r>
                      <m:r>
                        <a:rPr lang="en-GB" sz="4000" b="0" i="1" smtClean="0">
                          <a:latin typeface="Cambria Math" panose="02040503050406030204" pitchFamily="18" charset="0"/>
                        </a:rPr>
                        <m:t>=</m:t>
                      </m:r>
                      <m:nary>
                        <m:naryPr>
                          <m:limLoc m:val="undOvr"/>
                          <m:subHide m:val="on"/>
                          <m:supHide m:val="on"/>
                          <m:ctrlPr>
                            <a:rPr lang="en-GB" sz="4000" b="0" i="1" smtClean="0">
                              <a:latin typeface="Cambria Math" panose="02040503050406030204" pitchFamily="18" charset="0"/>
                            </a:rPr>
                          </m:ctrlPr>
                        </m:naryPr>
                        <m:sub/>
                        <m:sup/>
                        <m:e>
                          <m:sSup>
                            <m:sSupPr>
                              <m:ctrlPr>
                                <a:rPr lang="en-GB" sz="4000" b="0" i="1" smtClean="0">
                                  <a:latin typeface="Cambria Math" panose="02040503050406030204" pitchFamily="18" charset="0"/>
                                </a:rPr>
                              </m:ctrlPr>
                            </m:sSupPr>
                            <m:e>
                              <m:r>
                                <a:rPr lang="en-GB" sz="4000" b="0" i="1" smtClean="0">
                                  <a:latin typeface="Cambria Math" panose="02040503050406030204" pitchFamily="18" charset="0"/>
                                </a:rPr>
                                <m:t>𝑟</m:t>
                              </m:r>
                            </m:e>
                            <m:sup>
                              <m:r>
                                <a:rPr lang="en-GB" sz="4000" b="0" i="1" smtClean="0">
                                  <a:latin typeface="Cambria Math" panose="02040503050406030204" pitchFamily="18" charset="0"/>
                                </a:rPr>
                                <m:t>2</m:t>
                              </m:r>
                            </m:sup>
                          </m:sSup>
                          <m:r>
                            <a:rPr lang="en-GB" sz="4000" b="0" i="1" smtClean="0">
                              <a:latin typeface="Cambria Math" panose="02040503050406030204" pitchFamily="18" charset="0"/>
                            </a:rPr>
                            <m:t>𝑑𝑚</m:t>
                          </m:r>
                        </m:e>
                      </m:nary>
                      <m:r>
                        <a:rPr lang="en-GB" sz="4000" b="0" i="1" smtClean="0">
                          <a:latin typeface="Cambria Math" panose="02040503050406030204" pitchFamily="18" charset="0"/>
                        </a:rPr>
                        <m:t>=</m:t>
                      </m:r>
                      <m:nary>
                        <m:naryPr>
                          <m:limLoc m:val="undOvr"/>
                          <m:subHide m:val="on"/>
                          <m:supHide m:val="on"/>
                          <m:ctrlPr>
                            <a:rPr lang="en-GB" sz="4000" b="0" i="1" smtClean="0">
                              <a:latin typeface="Cambria Math" panose="02040503050406030204" pitchFamily="18" charset="0"/>
                            </a:rPr>
                          </m:ctrlPr>
                        </m:naryPr>
                        <m:sub/>
                        <m:sup/>
                        <m:e>
                          <m:sSup>
                            <m:sSupPr>
                              <m:ctrlPr>
                                <a:rPr lang="en-GB" sz="4000" b="0" i="1" smtClean="0">
                                  <a:latin typeface="Cambria Math" panose="02040503050406030204" pitchFamily="18" charset="0"/>
                                </a:rPr>
                              </m:ctrlPr>
                            </m:sSupPr>
                            <m:e>
                              <m:r>
                                <a:rPr lang="en-GB" sz="4000" b="0" i="1" smtClean="0">
                                  <a:latin typeface="Cambria Math" panose="02040503050406030204" pitchFamily="18" charset="0"/>
                                </a:rPr>
                                <m:t>𝑟</m:t>
                              </m:r>
                            </m:e>
                            <m:sup>
                              <m:r>
                                <a:rPr lang="en-GB" sz="4000" b="0" i="1" smtClean="0">
                                  <a:latin typeface="Cambria Math" panose="02040503050406030204" pitchFamily="18" charset="0"/>
                                </a:rPr>
                                <m:t>2</m:t>
                              </m:r>
                            </m:sup>
                          </m:sSup>
                          <m:r>
                            <a:rPr lang="en-GB" sz="4000" b="0" i="1" smtClean="0">
                              <a:latin typeface="Cambria Math" panose="02040503050406030204" pitchFamily="18" charset="0"/>
                              <a:ea typeface="Cambria Math" panose="02040503050406030204" pitchFamily="18" charset="0"/>
                            </a:rPr>
                            <m:t>𝜌</m:t>
                          </m:r>
                          <m:r>
                            <a:rPr lang="en-GB" sz="4000" b="0" i="1" smtClean="0">
                              <a:latin typeface="Cambria Math" panose="02040503050406030204" pitchFamily="18" charset="0"/>
                              <a:ea typeface="Cambria Math" panose="02040503050406030204" pitchFamily="18" charset="0"/>
                            </a:rPr>
                            <m:t>𝑑𝑉</m:t>
                          </m:r>
                        </m:e>
                      </m:nary>
                    </m:oMath>
                  </m:oMathPara>
                </a14:m>
                <a:endParaRPr lang="en-US" sz="4000" dirty="0"/>
              </a:p>
            </p:txBody>
          </p:sp>
        </mc:Choice>
        <mc:Fallback>
          <p:sp>
            <p:nvSpPr>
              <p:cNvPr id="6" name="TextBox 5"/>
              <p:cNvSpPr txBox="1">
                <a:spLocks noRot="1" noChangeAspect="1" noMove="1" noResize="1" noEditPoints="1" noAdjustHandles="1" noChangeArrowheads="1" noChangeShapeType="1" noTextEdit="1"/>
              </p:cNvSpPr>
              <p:nvPr/>
            </p:nvSpPr>
            <p:spPr>
              <a:xfrm>
                <a:off x="827584" y="1394356"/>
                <a:ext cx="5344476" cy="1614545"/>
              </a:xfrm>
              <a:prstGeom prst="rect">
                <a:avLst/>
              </a:prstGeom>
              <a:blipFill rotWithShape="1">
                <a:blip r:embed="rId1"/>
                <a:stretch>
                  <a:fillRect l="-3" t="-33" r="-145" b="17"/>
                </a:stretch>
              </a:blipFill>
            </p:spPr>
            <p:txBody>
              <a:bodyPr/>
              <a:lstStyle/>
              <a:p>
                <a:r>
                  <a:rPr lang="zh-CN" altLang="en-US">
                    <a:noFill/>
                  </a:rPr>
                  <a:t> </a:t>
                </a:r>
              </a:p>
            </p:txBody>
          </p:sp>
        </mc:Fallback>
      </mc:AlternateContent>
      <p:sp>
        <p:nvSpPr>
          <p:cNvPr id="7" name="TextBox 6"/>
          <p:cNvSpPr txBox="1"/>
          <p:nvPr/>
        </p:nvSpPr>
        <p:spPr>
          <a:xfrm>
            <a:off x="1547664" y="2699628"/>
            <a:ext cx="1701903" cy="369332"/>
          </a:xfrm>
          <a:prstGeom prst="rect">
            <a:avLst/>
          </a:prstGeom>
          <a:noFill/>
        </p:spPr>
        <p:txBody>
          <a:bodyPr wrap="square" rtlCol="0">
            <a:spAutoFit/>
          </a:bodyPr>
          <a:lstStyle/>
          <a:p>
            <a:r>
              <a:rPr lang="en-GB" dirty="0"/>
              <a:t>body</a:t>
            </a:r>
            <a:endParaRPr lang="en-US" dirty="0"/>
          </a:p>
        </p:txBody>
      </p:sp>
      <p:sp>
        <p:nvSpPr>
          <p:cNvPr id="11" name="TextBox 10"/>
          <p:cNvSpPr txBox="1"/>
          <p:nvPr/>
        </p:nvSpPr>
        <p:spPr>
          <a:xfrm>
            <a:off x="3950217" y="2699628"/>
            <a:ext cx="1701903" cy="369332"/>
          </a:xfrm>
          <a:prstGeom prst="rect">
            <a:avLst/>
          </a:prstGeom>
          <a:noFill/>
        </p:spPr>
        <p:txBody>
          <a:bodyPr wrap="square" rtlCol="0">
            <a:spAutoFit/>
          </a:bodyPr>
          <a:lstStyle/>
          <a:p>
            <a:r>
              <a:rPr lang="en-GB" dirty="0"/>
              <a:t>body</a:t>
            </a:r>
            <a:endParaRPr lang="en-US" dirty="0"/>
          </a:p>
        </p:txBody>
      </p:sp>
      <p:sp>
        <p:nvSpPr>
          <p:cNvPr id="13" name="TextBox 12"/>
          <p:cNvSpPr txBox="1"/>
          <p:nvPr/>
        </p:nvSpPr>
        <p:spPr>
          <a:xfrm>
            <a:off x="665188" y="1051773"/>
            <a:ext cx="4032448" cy="369332"/>
          </a:xfrm>
          <a:prstGeom prst="rect">
            <a:avLst/>
          </a:prstGeom>
          <a:noFill/>
        </p:spPr>
        <p:txBody>
          <a:bodyPr wrap="square" rtlCol="0">
            <a:spAutoFit/>
          </a:bodyPr>
          <a:lstStyle/>
          <a:p>
            <a:r>
              <a:rPr lang="en-US" dirty="0"/>
              <a:t>Moment of inertia about an axis</a:t>
            </a:r>
            <a:endParaRPr lang="en-US" dirty="0"/>
          </a:p>
        </p:txBody>
      </p:sp>
      <p:cxnSp>
        <p:nvCxnSpPr>
          <p:cNvPr id="15" name="Straight Arrow Connector 14"/>
          <p:cNvCxnSpPr/>
          <p:nvPr/>
        </p:nvCxnSpPr>
        <p:spPr>
          <a:xfrm flipV="1">
            <a:off x="2483768" y="2420888"/>
            <a:ext cx="0" cy="1296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flipH="1">
            <a:off x="1907704" y="3959345"/>
            <a:ext cx="1512168" cy="646331"/>
          </a:xfrm>
          <a:prstGeom prst="rect">
            <a:avLst/>
          </a:prstGeom>
          <a:noFill/>
        </p:spPr>
        <p:txBody>
          <a:bodyPr wrap="square" rtlCol="0">
            <a:spAutoFit/>
          </a:bodyPr>
          <a:lstStyle/>
          <a:p>
            <a:r>
              <a:rPr lang="en-US" dirty="0"/>
              <a:t>Distance from the axis</a:t>
            </a:r>
            <a:endParaRPr lang="en-US" dirty="0"/>
          </a:p>
        </p:txBody>
      </p:sp>
      <p:cxnSp>
        <p:nvCxnSpPr>
          <p:cNvPr id="18" name="Straight Arrow Connector 17"/>
          <p:cNvCxnSpPr/>
          <p:nvPr/>
        </p:nvCxnSpPr>
        <p:spPr>
          <a:xfrm flipH="1" flipV="1">
            <a:off x="3419872" y="2564904"/>
            <a:ext cx="792088" cy="13944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flipH="1">
            <a:off x="3950217" y="3991007"/>
            <a:ext cx="1440160" cy="646331"/>
          </a:xfrm>
          <a:prstGeom prst="rect">
            <a:avLst/>
          </a:prstGeom>
          <a:noFill/>
        </p:spPr>
        <p:txBody>
          <a:bodyPr wrap="square" rtlCol="0">
            <a:spAutoFit/>
          </a:bodyPr>
          <a:lstStyle/>
          <a:p>
            <a:r>
              <a:rPr lang="en-US" dirty="0"/>
              <a:t>Infinitesimal mass</a:t>
            </a:r>
            <a:endParaRPr lang="en-US" dirty="0"/>
          </a:p>
        </p:txBody>
      </p:sp>
      <p:cxnSp>
        <p:nvCxnSpPr>
          <p:cNvPr id="20" name="Straight Arrow Connector 19"/>
          <p:cNvCxnSpPr/>
          <p:nvPr/>
        </p:nvCxnSpPr>
        <p:spPr>
          <a:xfrm flipH="1" flipV="1">
            <a:off x="5398208" y="2532777"/>
            <a:ext cx="792088" cy="13944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868144" y="3991007"/>
            <a:ext cx="2304256" cy="369332"/>
          </a:xfrm>
          <a:prstGeom prst="rect">
            <a:avLst/>
          </a:prstGeom>
          <a:noFill/>
        </p:spPr>
        <p:txBody>
          <a:bodyPr wrap="square" rtlCol="0">
            <a:spAutoFit/>
          </a:bodyPr>
          <a:lstStyle/>
          <a:p>
            <a:r>
              <a:rPr lang="en-US" dirty="0"/>
              <a:t>Local mass density </a:t>
            </a:r>
            <a:endParaRPr lang="en-US" dirty="0"/>
          </a:p>
        </p:txBody>
      </p:sp>
      <p:cxnSp>
        <p:nvCxnSpPr>
          <p:cNvPr id="22" name="Straight Arrow Connector 21"/>
          <p:cNvCxnSpPr/>
          <p:nvPr/>
        </p:nvCxnSpPr>
        <p:spPr>
          <a:xfrm flipH="1" flipV="1">
            <a:off x="5897582" y="2510503"/>
            <a:ext cx="867602" cy="3522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876256" y="3008901"/>
            <a:ext cx="1512168" cy="646331"/>
          </a:xfrm>
          <a:prstGeom prst="rect">
            <a:avLst/>
          </a:prstGeom>
          <a:noFill/>
        </p:spPr>
        <p:txBody>
          <a:bodyPr wrap="square" rtlCol="0">
            <a:spAutoFit/>
          </a:bodyPr>
          <a:lstStyle/>
          <a:p>
            <a:r>
              <a:rPr lang="en-US" dirty="0"/>
              <a:t>Infinitesimal volume</a:t>
            </a:r>
            <a:endParaRPr lang="en-US" dirty="0"/>
          </a:p>
        </p:txBody>
      </p:sp>
      <p:sp>
        <p:nvSpPr>
          <p:cNvPr id="25" name="TextBox 24"/>
          <p:cNvSpPr txBox="1"/>
          <p:nvPr/>
        </p:nvSpPr>
        <p:spPr>
          <a:xfrm flipH="1">
            <a:off x="945311" y="4967457"/>
            <a:ext cx="4706809" cy="461665"/>
          </a:xfrm>
          <a:prstGeom prst="rect">
            <a:avLst/>
          </a:prstGeom>
          <a:noFill/>
        </p:spPr>
        <p:txBody>
          <a:bodyPr wrap="square" rtlCol="0">
            <a:spAutoFit/>
          </a:bodyPr>
          <a:lstStyle/>
          <a:p>
            <a:r>
              <a:rPr lang="en-US" sz="2400" b="1" dirty="0"/>
              <a:t>SI units:</a:t>
            </a:r>
            <a:endParaRPr lang="en-US" sz="2400" b="1" dirty="0"/>
          </a:p>
        </p:txBody>
      </p:sp>
      <mc:AlternateContent xmlns:mc="http://schemas.openxmlformats.org/markup-compatibility/2006">
        <mc:Choice xmlns:a14="http://schemas.microsoft.com/office/drawing/2010/main" Requires="a14">
          <p:sp>
            <p:nvSpPr>
              <p:cNvPr id="26" name="TextBox 25"/>
              <p:cNvSpPr txBox="1"/>
              <p:nvPr/>
            </p:nvSpPr>
            <p:spPr>
              <a:xfrm>
                <a:off x="1907704" y="5516442"/>
                <a:ext cx="4406014" cy="738664"/>
              </a:xfrm>
              <a:prstGeom prst="rect">
                <a:avLst/>
              </a:prstGeom>
              <a:noFill/>
            </p:spPr>
            <p:txBody>
              <a:bodyPr wrap="none" lIns="0" tIns="0" rIns="0" bIns="0" rtlCol="0">
                <a:spAutoFit/>
              </a:bodyPr>
              <a:lstStyle/>
              <a:p>
                <a:r>
                  <a:rPr lang="en-US" sz="2400" b="0" dirty="0"/>
                  <a:t>For the moment of inertia </a:t>
                </a:r>
                <a14:m>
                  <m:oMath xmlns:m="http://schemas.openxmlformats.org/officeDocument/2006/math">
                    <m:r>
                      <a:rPr lang="en-US" sz="2400" b="0" i="1" smtClean="0">
                        <a:latin typeface="Cambria Math" panose="02040503050406030204" pitchFamily="18" charset="0"/>
                      </a:rPr>
                      <m:t>𝐼</m:t>
                    </m:r>
                  </m:oMath>
                </a14:m>
                <a:r>
                  <a:rPr lang="en-US" sz="2400" b="0" dirty="0"/>
                  <a:t>: </a:t>
                </a:r>
                <a14:m>
                  <m:oMath xmlns:m="http://schemas.openxmlformats.org/officeDocument/2006/math">
                    <m:r>
                      <a:rPr lang="en-US" sz="2400" b="0" i="1" smtClean="0">
                        <a:latin typeface="Cambria Math" panose="02040503050406030204" pitchFamily="18" charset="0"/>
                      </a:rPr>
                      <m:t>𝑘𝑔</m:t>
                    </m:r>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𝑚</m:t>
                        </m:r>
                      </m:e>
                      <m:sup>
                        <m:r>
                          <a:rPr lang="en-US" sz="2400" b="0" i="1" smtClean="0">
                            <a:latin typeface="Cambria Math" panose="02040503050406030204" pitchFamily="18" charset="0"/>
                          </a:rPr>
                          <m:t>2</m:t>
                        </m:r>
                      </m:sup>
                    </m:sSup>
                  </m:oMath>
                </a14:m>
                <a:endParaRPr lang="en-US" sz="2400" dirty="0"/>
              </a:p>
              <a:p>
                <a:r>
                  <a:rPr lang="en-US" sz="2400" dirty="0"/>
                  <a:t>For the mass density </a:t>
                </a:r>
                <a14:m>
                  <m:oMath xmlns:m="http://schemas.openxmlformats.org/officeDocument/2006/math">
                    <m:r>
                      <a:rPr lang="en-US" sz="2400" i="1" smtClean="0">
                        <a:latin typeface="Cambria Math" panose="02040503050406030204" pitchFamily="18" charset="0"/>
                        <a:ea typeface="Cambria Math" panose="02040503050406030204" pitchFamily="18" charset="0"/>
                      </a:rPr>
                      <m:t>𝜌</m:t>
                    </m:r>
                  </m:oMath>
                </a14:m>
                <a:r>
                  <a:rPr lang="en-US" sz="2400" dirty="0"/>
                  <a:t>:  </a:t>
                </a:r>
                <a14:m>
                  <m:oMath xmlns:m="http://schemas.openxmlformats.org/officeDocument/2006/math">
                    <m:r>
                      <a:rPr lang="en-US" sz="2400" b="0" i="1" smtClean="0">
                        <a:latin typeface="Cambria Math" panose="02040503050406030204" pitchFamily="18" charset="0"/>
                      </a:rPr>
                      <m:t>𝑘𝑔</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𝑚</m:t>
                        </m:r>
                      </m:e>
                      <m:sup>
                        <m:r>
                          <a:rPr lang="en-US" sz="2400" b="0" i="1" smtClean="0">
                            <a:latin typeface="Cambria Math" panose="02040503050406030204" pitchFamily="18" charset="0"/>
                          </a:rPr>
                          <m:t>−</m:t>
                        </m:r>
                        <m:r>
                          <a:rPr lang="en-US" sz="2400" b="0" i="1" smtClean="0">
                            <a:latin typeface="Cambria Math" panose="02040503050406030204" pitchFamily="18" charset="0"/>
                          </a:rPr>
                          <m:t>3</m:t>
                        </m:r>
                      </m:sup>
                    </m:sSup>
                  </m:oMath>
                </a14:m>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a:off x="1907704" y="5516442"/>
                <a:ext cx="4406014" cy="738664"/>
              </a:xfrm>
              <a:prstGeom prst="rect">
                <a:avLst/>
              </a:prstGeom>
              <a:blipFill rotWithShape="1">
                <a:blip r:embed="rId2"/>
                <a:stretch>
                  <a:fillRect l="-4" t="-27" r="-607" b="-3219"/>
                </a:stretch>
              </a:blipFill>
            </p:spPr>
            <p:txBody>
              <a:bodyPr/>
              <a:lstStyle/>
              <a:p>
                <a:r>
                  <a:rPr lang="zh-CN" altLang="en-US">
                    <a:noFill/>
                  </a:rPr>
                  <a:t> </a:t>
                </a:r>
              </a:p>
            </p:txBody>
          </p:sp>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217" y="-91864"/>
            <a:ext cx="8229600" cy="1143000"/>
          </a:xfrm>
        </p:spPr>
        <p:txBody>
          <a:bodyPr/>
          <a:lstStyle/>
          <a:p>
            <a:r>
              <a:rPr lang="en-GB" sz="3600" dirty="0"/>
              <a:t>Parallel axis theorem: Introduction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27" name="TextBox 26"/>
              <p:cNvSpPr txBox="1"/>
              <p:nvPr/>
            </p:nvSpPr>
            <p:spPr>
              <a:xfrm flipH="1">
                <a:off x="613464" y="3669812"/>
                <a:ext cx="8069239" cy="1221745"/>
              </a:xfrm>
              <a:prstGeom prst="rect">
                <a:avLst/>
              </a:prstGeom>
              <a:noFill/>
            </p:spPr>
            <p:txBody>
              <a:bodyPr wrap="square" rtlCol="0">
                <a:spAutoFit/>
              </a:bodyPr>
              <a:lstStyle/>
              <a:p>
                <a:r>
                  <a:rPr lang="en-GB" dirty="0"/>
                  <a:t>We consider a thin-like body which include its </a:t>
                </a:r>
                <a:r>
                  <a:rPr lang="en-GB" dirty="0" err="1"/>
                  <a:t>center</a:t>
                </a:r>
                <a:r>
                  <a:rPr lang="en-GB" dirty="0"/>
                  <a:t> of inertia, at O. Perpendicular to this slice, the z-axis pass through the </a:t>
                </a:r>
                <a:r>
                  <a:rPr lang="en-GB" dirty="0" err="1"/>
                  <a:t>center</a:t>
                </a:r>
                <a:r>
                  <a:rPr lang="en-GB" dirty="0"/>
                  <a:t> of mass O of the body. We want to describe the moment of inertia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𝑝𝑎𝑟𝑎</m:t>
                        </m:r>
                      </m:sub>
                    </m:sSub>
                  </m:oMath>
                </a14:m>
                <a:r>
                  <a:rPr lang="en-GB" dirty="0"/>
                  <a:t>corresponding to the rotation around an axis parallel to the z-axis.  </a:t>
                </a:r>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flipH="1">
                <a:off x="613464" y="3669812"/>
                <a:ext cx="8069239" cy="1221745"/>
              </a:xfrm>
              <a:prstGeom prst="rect">
                <a:avLst/>
              </a:prstGeom>
              <a:blipFill rotWithShape="1">
                <a:blip r:embed="rId1"/>
                <a:stretch>
                  <a:fillRect l="-1" t="-12" r="4"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TextBox 41"/>
              <p:cNvSpPr txBox="1"/>
              <p:nvPr/>
            </p:nvSpPr>
            <p:spPr>
              <a:xfrm>
                <a:off x="2244270" y="4799511"/>
                <a:ext cx="3122393" cy="113018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𝐼</m:t>
                          </m:r>
                        </m:e>
                        <m:sub>
                          <m:r>
                            <a:rPr lang="en-GB" sz="2800" b="0" i="1" smtClean="0">
                              <a:latin typeface="Cambria Math" panose="02040503050406030204" pitchFamily="18" charset="0"/>
                            </a:rPr>
                            <m:t>𝑝𝑎𝑟𝑎</m:t>
                          </m:r>
                        </m:sub>
                      </m:sSub>
                      <m:r>
                        <a:rPr lang="en-GB" sz="2800" b="0" i="1" smtClean="0">
                          <a:latin typeface="Cambria Math" panose="02040503050406030204" pitchFamily="18" charset="0"/>
                        </a:rPr>
                        <m:t>=</m:t>
                      </m:r>
                      <m:nary>
                        <m:naryPr>
                          <m:limLoc m:val="undOvr"/>
                          <m:subHide m:val="on"/>
                          <m:supHide m:val="on"/>
                          <m:ctrlPr>
                            <a:rPr lang="en-GB" sz="2800" b="0" i="1" smtClean="0">
                              <a:latin typeface="Cambria Math" panose="02040503050406030204" pitchFamily="18" charset="0"/>
                            </a:rPr>
                          </m:ctrlPr>
                        </m:naryPr>
                        <m:sub/>
                        <m:sup/>
                        <m:e>
                          <m:sSup>
                            <m:sSupPr>
                              <m:ctrlPr>
                                <a:rPr lang="en-GB" sz="2800" b="0" i="1" smtClean="0">
                                  <a:latin typeface="Cambria Math" panose="02040503050406030204" pitchFamily="18" charset="0"/>
                                </a:rPr>
                              </m:ctrlPr>
                            </m:sSupPr>
                            <m:e>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𝑟</m:t>
                                  </m:r>
                                </m:e>
                                <m:sub>
                                  <m:r>
                                    <a:rPr lang="en-GB" sz="2800" b="0" i="1" smtClean="0">
                                      <a:latin typeface="Cambria Math" panose="02040503050406030204" pitchFamily="18" charset="0"/>
                                    </a:rPr>
                                    <m:t>𝑝𝑎𝑟𝑎</m:t>
                                  </m:r>
                                </m:sub>
                              </m:sSub>
                            </m:e>
                            <m:sup>
                              <m:r>
                                <a:rPr lang="en-GB" sz="2800" b="0" i="1" smtClean="0">
                                  <a:latin typeface="Cambria Math" panose="02040503050406030204" pitchFamily="18" charset="0"/>
                                </a:rPr>
                                <m:t>2</m:t>
                              </m:r>
                            </m:sup>
                          </m:sSup>
                          <m:r>
                            <a:rPr lang="en-GB" sz="2800" b="0" i="1" smtClean="0">
                              <a:latin typeface="Cambria Math" panose="02040503050406030204" pitchFamily="18" charset="0"/>
                            </a:rPr>
                            <m:t>𝑑𝑚</m:t>
                          </m:r>
                        </m:e>
                      </m:nary>
                    </m:oMath>
                  </m:oMathPara>
                </a14:m>
                <a:endParaRPr lang="en-US" sz="2800" dirty="0"/>
              </a:p>
            </p:txBody>
          </p:sp>
        </mc:Choice>
        <mc:Fallback>
          <p:sp>
            <p:nvSpPr>
              <p:cNvPr id="42" name="TextBox 41"/>
              <p:cNvSpPr txBox="1">
                <a:spLocks noRot="1" noChangeAspect="1" noMove="1" noResize="1" noEditPoints="1" noAdjustHandles="1" noChangeArrowheads="1" noChangeShapeType="1" noTextEdit="1"/>
              </p:cNvSpPr>
              <p:nvPr/>
            </p:nvSpPr>
            <p:spPr>
              <a:xfrm>
                <a:off x="2244270" y="4799511"/>
                <a:ext cx="3122393" cy="1130181"/>
              </a:xfrm>
              <a:prstGeom prst="rect">
                <a:avLst/>
              </a:prstGeom>
              <a:blipFill rotWithShape="1">
                <a:blip r:embed="rId2"/>
                <a:stretch>
                  <a:fillRect l="-6" t="-16" r="-1679" b="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8" name="TextBox 57"/>
              <p:cNvSpPr txBox="1"/>
              <p:nvPr/>
            </p:nvSpPr>
            <p:spPr>
              <a:xfrm>
                <a:off x="5991163" y="5395758"/>
                <a:ext cx="2611997" cy="113018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𝐼</m:t>
                          </m:r>
                        </m:e>
                        <m:sub>
                          <m:r>
                            <a:rPr lang="en-GB" sz="2800" b="0" i="1" smtClean="0">
                              <a:latin typeface="Cambria Math" panose="02040503050406030204" pitchFamily="18" charset="0"/>
                            </a:rPr>
                            <m:t>𝑐𝑚</m:t>
                          </m:r>
                        </m:sub>
                      </m:sSub>
                      <m:r>
                        <a:rPr lang="en-GB" sz="2800" b="0" i="1" smtClean="0">
                          <a:latin typeface="Cambria Math" panose="02040503050406030204" pitchFamily="18" charset="0"/>
                        </a:rPr>
                        <m:t>=</m:t>
                      </m:r>
                      <m:nary>
                        <m:naryPr>
                          <m:limLoc m:val="undOvr"/>
                          <m:subHide m:val="on"/>
                          <m:supHide m:val="on"/>
                          <m:ctrlPr>
                            <a:rPr lang="en-GB" sz="2800" b="0" i="1" smtClean="0">
                              <a:latin typeface="Cambria Math" panose="02040503050406030204" pitchFamily="18" charset="0"/>
                            </a:rPr>
                          </m:ctrlPr>
                        </m:naryPr>
                        <m:sub/>
                        <m:sup/>
                        <m:e>
                          <m:sSup>
                            <m:sSupPr>
                              <m:ctrlPr>
                                <a:rPr lang="en-GB" sz="2800" b="0" i="1" smtClean="0">
                                  <a:latin typeface="Cambria Math" panose="02040503050406030204" pitchFamily="18" charset="0"/>
                                </a:rPr>
                              </m:ctrlPr>
                            </m:sSupPr>
                            <m:e>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𝑟</m:t>
                                  </m:r>
                                </m:e>
                                <m:sub>
                                  <m:r>
                                    <a:rPr lang="en-GB" sz="2800" b="0" i="1" smtClean="0">
                                      <a:latin typeface="Cambria Math" panose="02040503050406030204" pitchFamily="18" charset="0"/>
                                    </a:rPr>
                                    <m:t>𝑐𝑚</m:t>
                                  </m:r>
                                </m:sub>
                              </m:sSub>
                            </m:e>
                            <m:sup>
                              <m:r>
                                <a:rPr lang="en-GB" sz="2800" b="0" i="1" smtClean="0">
                                  <a:latin typeface="Cambria Math" panose="02040503050406030204" pitchFamily="18" charset="0"/>
                                </a:rPr>
                                <m:t>2</m:t>
                              </m:r>
                            </m:sup>
                          </m:sSup>
                          <m:r>
                            <a:rPr lang="en-GB" sz="2800" b="0" i="1" smtClean="0">
                              <a:latin typeface="Cambria Math" panose="02040503050406030204" pitchFamily="18" charset="0"/>
                            </a:rPr>
                            <m:t>𝑑𝑚</m:t>
                          </m:r>
                        </m:e>
                      </m:nary>
                    </m:oMath>
                  </m:oMathPara>
                </a14:m>
                <a:endParaRPr lang="en-US" sz="2800" dirty="0"/>
              </a:p>
            </p:txBody>
          </p:sp>
        </mc:Choice>
        <mc:Fallback>
          <p:sp>
            <p:nvSpPr>
              <p:cNvPr id="58" name="TextBox 57"/>
              <p:cNvSpPr txBox="1">
                <a:spLocks noRot="1" noChangeAspect="1" noMove="1" noResize="1" noEditPoints="1" noAdjustHandles="1" noChangeArrowheads="1" noChangeShapeType="1" noTextEdit="1"/>
              </p:cNvSpPr>
              <p:nvPr/>
            </p:nvSpPr>
            <p:spPr>
              <a:xfrm>
                <a:off x="5991163" y="5395758"/>
                <a:ext cx="2611997" cy="1130181"/>
              </a:xfrm>
              <a:prstGeom prst="rect">
                <a:avLst/>
              </a:prstGeom>
              <a:blipFill rotWithShape="1">
                <a:blip r:embed="rId3"/>
                <a:stretch>
                  <a:fillRect l="-22" t="-14" r="-2327" b="4"/>
                </a:stretch>
              </a:blipFill>
            </p:spPr>
            <p:txBody>
              <a:bodyPr/>
              <a:lstStyle/>
              <a:p>
                <a:r>
                  <a:rPr lang="zh-CN" altLang="en-US">
                    <a:noFill/>
                  </a:rPr>
                  <a:t> </a:t>
                </a:r>
              </a:p>
            </p:txBody>
          </p:sp>
        </mc:Fallback>
      </mc:AlternateContent>
      <p:sp>
        <p:nvSpPr>
          <p:cNvPr id="59" name="Rounded Rectangle 58"/>
          <p:cNvSpPr/>
          <p:nvPr/>
        </p:nvSpPr>
        <p:spPr>
          <a:xfrm>
            <a:off x="1702205" y="1262314"/>
            <a:ext cx="3960440" cy="21693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60" name="TextBox 59"/>
              <p:cNvSpPr txBox="1"/>
              <p:nvPr/>
            </p:nvSpPr>
            <p:spPr>
              <a:xfrm>
                <a:off x="3398632" y="2113020"/>
                <a:ext cx="511357"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sz="3200" dirty="0"/>
              </a:p>
            </p:txBody>
          </p:sp>
        </mc:Choice>
        <mc:Fallback>
          <p:sp>
            <p:nvSpPr>
              <p:cNvPr id="60" name="TextBox 59"/>
              <p:cNvSpPr txBox="1">
                <a:spLocks noRot="1" noChangeAspect="1" noMove="1" noResize="1" noEditPoints="1" noAdjustHandles="1" noChangeArrowheads="1" noChangeShapeType="1" noTextEdit="1"/>
              </p:cNvSpPr>
              <p:nvPr/>
            </p:nvSpPr>
            <p:spPr>
              <a:xfrm>
                <a:off x="3398632" y="2113020"/>
                <a:ext cx="511357" cy="492443"/>
              </a:xfrm>
              <a:prstGeom prst="rect">
                <a:avLst/>
              </a:prstGeom>
              <a:blipFill rotWithShape="1">
                <a:blip r:embed="rId4"/>
                <a:stretch>
                  <a:fillRect l="-22" t="-76" r="-11615" b="12"/>
                </a:stretch>
              </a:blipFill>
            </p:spPr>
            <p:txBody>
              <a:bodyPr/>
              <a:lstStyle/>
              <a:p>
                <a:r>
                  <a:rPr lang="zh-CN" altLang="en-US">
                    <a:noFill/>
                  </a:rPr>
                  <a:t> </a:t>
                </a:r>
              </a:p>
            </p:txBody>
          </p:sp>
        </mc:Fallback>
      </mc:AlternateContent>
      <p:cxnSp>
        <p:nvCxnSpPr>
          <p:cNvPr id="61" name="Straight Arrow Connector 60"/>
          <p:cNvCxnSpPr/>
          <p:nvPr/>
        </p:nvCxnSpPr>
        <p:spPr>
          <a:xfrm>
            <a:off x="3654312" y="2347926"/>
            <a:ext cx="30782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3654312" y="764704"/>
            <a:ext cx="0" cy="15832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4" name="TextBox 63"/>
              <p:cNvSpPr txBox="1"/>
              <p:nvPr/>
            </p:nvSpPr>
            <p:spPr>
              <a:xfrm>
                <a:off x="4564699" y="1854555"/>
                <a:ext cx="511357"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sz="3200" dirty="0"/>
              </a:p>
            </p:txBody>
          </p:sp>
        </mc:Choice>
        <mc:Fallback>
          <p:sp>
            <p:nvSpPr>
              <p:cNvPr id="64" name="TextBox 63"/>
              <p:cNvSpPr txBox="1">
                <a:spLocks noRot="1" noChangeAspect="1" noMove="1" noResize="1" noEditPoints="1" noAdjustHandles="1" noChangeArrowheads="1" noChangeShapeType="1" noTextEdit="1"/>
              </p:cNvSpPr>
              <p:nvPr/>
            </p:nvSpPr>
            <p:spPr>
              <a:xfrm>
                <a:off x="4564699" y="1854555"/>
                <a:ext cx="511357" cy="492443"/>
              </a:xfrm>
              <a:prstGeom prst="rect">
                <a:avLst/>
              </a:prstGeom>
              <a:blipFill rotWithShape="1">
                <a:blip r:embed="rId4"/>
                <a:stretch>
                  <a:fillRect l="-62" t="-72" r="-11575" b="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6" name="TextBox 65"/>
              <p:cNvSpPr txBox="1"/>
              <p:nvPr/>
            </p:nvSpPr>
            <p:spPr>
              <a:xfrm>
                <a:off x="6770940" y="2220741"/>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66" name="TextBox 65"/>
              <p:cNvSpPr txBox="1">
                <a:spLocks noRot="1" noChangeAspect="1" noMove="1" noResize="1" noEditPoints="1" noAdjustHandles="1" noChangeArrowheads="1" noChangeShapeType="1" noTextEdit="1"/>
              </p:cNvSpPr>
              <p:nvPr/>
            </p:nvSpPr>
            <p:spPr>
              <a:xfrm>
                <a:off x="6770940" y="2220741"/>
                <a:ext cx="188128" cy="276999"/>
              </a:xfrm>
              <a:prstGeom prst="rect">
                <a:avLst/>
              </a:prstGeom>
              <a:blipFill rotWithShape="1">
                <a:blip r:embed="rId5"/>
                <a:stretch>
                  <a:fillRect l="-303" t="-53" r="-15809" b="10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7" name="TextBox 66"/>
              <p:cNvSpPr txBox="1"/>
              <p:nvPr/>
            </p:nvSpPr>
            <p:spPr>
              <a:xfrm>
                <a:off x="3421837" y="609934"/>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67" name="TextBox 66"/>
              <p:cNvSpPr txBox="1">
                <a:spLocks noRot="1" noChangeAspect="1" noMove="1" noResize="1" noEditPoints="1" noAdjustHandles="1" noChangeArrowheads="1" noChangeShapeType="1" noTextEdit="1"/>
              </p:cNvSpPr>
              <p:nvPr/>
            </p:nvSpPr>
            <p:spPr>
              <a:xfrm>
                <a:off x="3421837" y="609934"/>
                <a:ext cx="191526" cy="276999"/>
              </a:xfrm>
              <a:prstGeom prst="rect">
                <a:avLst/>
              </a:prstGeom>
              <a:blipFill rotWithShape="1">
                <a:blip r:embed="rId6"/>
                <a:stretch>
                  <a:fillRect l="-239" t="-121" r="-16135" b="1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8" name="TextBox 67"/>
              <p:cNvSpPr txBox="1"/>
              <p:nvPr/>
            </p:nvSpPr>
            <p:spPr>
              <a:xfrm>
                <a:off x="3412986" y="2517178"/>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68" name="TextBox 67"/>
              <p:cNvSpPr txBox="1">
                <a:spLocks noRot="1" noChangeAspect="1" noMove="1" noResize="1" noEditPoints="1" noAdjustHandles="1" noChangeArrowheads="1" noChangeShapeType="1" noTextEdit="1"/>
              </p:cNvSpPr>
              <p:nvPr/>
            </p:nvSpPr>
            <p:spPr>
              <a:xfrm>
                <a:off x="3412986" y="2517178"/>
                <a:ext cx="173894" cy="276999"/>
              </a:xfrm>
              <a:prstGeom prst="rect">
                <a:avLst/>
              </a:prstGeom>
              <a:blipFill rotWithShape="1">
                <a:blip r:embed="rId7"/>
                <a:stretch>
                  <a:fillRect l="-285" t="-14" r="-17663" b="6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9" name="TextBox 68"/>
              <p:cNvSpPr txBox="1"/>
              <p:nvPr/>
            </p:nvSpPr>
            <p:spPr>
              <a:xfrm>
                <a:off x="3209280" y="2061365"/>
                <a:ext cx="2188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oMath>
                  </m:oMathPara>
                </a14:m>
                <a:endParaRPr lang="en-US" dirty="0"/>
              </a:p>
            </p:txBody>
          </p:sp>
        </mc:Choice>
        <mc:Fallback>
          <p:sp>
            <p:nvSpPr>
              <p:cNvPr id="69" name="TextBox 68"/>
              <p:cNvSpPr txBox="1">
                <a:spLocks noRot="1" noChangeAspect="1" noMove="1" noResize="1" noEditPoints="1" noAdjustHandles="1" noChangeArrowheads="1" noChangeShapeType="1" noTextEdit="1"/>
              </p:cNvSpPr>
              <p:nvPr/>
            </p:nvSpPr>
            <p:spPr>
              <a:xfrm>
                <a:off x="3209280" y="2061365"/>
                <a:ext cx="218842" cy="276999"/>
              </a:xfrm>
              <a:prstGeom prst="rect">
                <a:avLst/>
              </a:prstGeom>
              <a:blipFill rotWithShape="1">
                <a:blip r:embed="rId8"/>
                <a:stretch>
                  <a:fillRect l="-286" t="-56" r="-13749" b="10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0" name="TextBox 69"/>
              <p:cNvSpPr txBox="1"/>
              <p:nvPr/>
            </p:nvSpPr>
            <p:spPr>
              <a:xfrm>
                <a:off x="5080296" y="1766945"/>
                <a:ext cx="549189" cy="29841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𝑝𝑎𝑟𝑎</m:t>
                          </m:r>
                        </m:sub>
                      </m:sSub>
                    </m:oMath>
                  </m:oMathPara>
                </a14:m>
                <a:endParaRPr lang="en-US" dirty="0"/>
              </a:p>
            </p:txBody>
          </p:sp>
        </mc:Choice>
        <mc:Fallback>
          <p:sp>
            <p:nvSpPr>
              <p:cNvPr id="70" name="TextBox 69"/>
              <p:cNvSpPr txBox="1">
                <a:spLocks noRot="1" noChangeAspect="1" noMove="1" noResize="1" noEditPoints="1" noAdjustHandles="1" noChangeArrowheads="1" noChangeShapeType="1" noTextEdit="1"/>
              </p:cNvSpPr>
              <p:nvPr/>
            </p:nvSpPr>
            <p:spPr>
              <a:xfrm>
                <a:off x="5080296" y="1766945"/>
                <a:ext cx="549189" cy="298415"/>
              </a:xfrm>
              <a:prstGeom prst="rect">
                <a:avLst/>
              </a:prstGeom>
              <a:blipFill rotWithShape="1">
                <a:blip r:embed="rId9"/>
                <a:stretch>
                  <a:fillRect l="-54" t="-126" r="-8287" b="1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1" name="TextBox 70"/>
              <p:cNvSpPr txBox="1"/>
              <p:nvPr/>
            </p:nvSpPr>
            <p:spPr>
              <a:xfrm>
                <a:off x="5211004" y="1022197"/>
                <a:ext cx="38869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𝑑𝑚</m:t>
                      </m:r>
                    </m:oMath>
                  </m:oMathPara>
                </a14:m>
                <a:endParaRPr lang="en-US" dirty="0">
                  <a:solidFill>
                    <a:srgbClr val="FF0000"/>
                  </a:solidFill>
                </a:endParaRPr>
              </a:p>
            </p:txBody>
          </p:sp>
        </mc:Choice>
        <mc:Fallback>
          <p:sp>
            <p:nvSpPr>
              <p:cNvPr id="71" name="TextBox 70"/>
              <p:cNvSpPr txBox="1">
                <a:spLocks noRot="1" noChangeAspect="1" noMove="1" noResize="1" noEditPoints="1" noAdjustHandles="1" noChangeArrowheads="1" noChangeShapeType="1" noTextEdit="1"/>
              </p:cNvSpPr>
              <p:nvPr/>
            </p:nvSpPr>
            <p:spPr>
              <a:xfrm>
                <a:off x="5211004" y="1022197"/>
                <a:ext cx="388696" cy="276999"/>
              </a:xfrm>
              <a:prstGeom prst="rect">
                <a:avLst/>
              </a:prstGeom>
              <a:blipFill rotWithShape="1">
                <a:blip r:embed="rId10"/>
                <a:stretch>
                  <a:fillRect l="-50" t="-174" r="-7936" b="224"/>
                </a:stretch>
              </a:blipFill>
            </p:spPr>
            <p:txBody>
              <a:bodyPr/>
              <a:lstStyle/>
              <a:p>
                <a:r>
                  <a:rPr lang="zh-CN" altLang="en-US">
                    <a:noFill/>
                  </a:rPr>
                  <a:t> </a:t>
                </a:r>
              </a:p>
            </p:txBody>
          </p:sp>
        </mc:Fallback>
      </mc:AlternateContent>
      <p:sp>
        <p:nvSpPr>
          <p:cNvPr id="72" name="Oval 71"/>
          <p:cNvSpPr/>
          <p:nvPr/>
        </p:nvSpPr>
        <p:spPr>
          <a:xfrm>
            <a:off x="5134429" y="1399326"/>
            <a:ext cx="298433" cy="22051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p:cNvCxnSpPr/>
          <p:nvPr/>
        </p:nvCxnSpPr>
        <p:spPr>
          <a:xfrm flipV="1">
            <a:off x="4835486" y="1494336"/>
            <a:ext cx="519404" cy="5911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endCxn id="72" idx="7"/>
          </p:cNvCxnSpPr>
          <p:nvPr/>
        </p:nvCxnSpPr>
        <p:spPr>
          <a:xfrm flipV="1">
            <a:off x="3682425" y="1431619"/>
            <a:ext cx="1706732" cy="9381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5" name="TextBox 74"/>
              <p:cNvSpPr txBox="1"/>
              <p:nvPr/>
            </p:nvSpPr>
            <p:spPr>
              <a:xfrm>
                <a:off x="4216996" y="1549356"/>
                <a:ext cx="38286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𝑐𝑚</m:t>
                          </m:r>
                        </m:sub>
                      </m:sSub>
                    </m:oMath>
                  </m:oMathPara>
                </a14:m>
                <a:endParaRPr lang="en-US" dirty="0"/>
              </a:p>
            </p:txBody>
          </p:sp>
        </mc:Choice>
        <mc:Fallback>
          <p:sp>
            <p:nvSpPr>
              <p:cNvPr id="75" name="TextBox 74"/>
              <p:cNvSpPr txBox="1">
                <a:spLocks noRot="1" noChangeAspect="1" noMove="1" noResize="1" noEditPoints="1" noAdjustHandles="1" noChangeArrowheads="1" noChangeShapeType="1" noTextEdit="1"/>
              </p:cNvSpPr>
              <p:nvPr/>
            </p:nvSpPr>
            <p:spPr>
              <a:xfrm>
                <a:off x="4216996" y="1549356"/>
                <a:ext cx="382862" cy="276999"/>
              </a:xfrm>
              <a:prstGeom prst="rect">
                <a:avLst/>
              </a:prstGeom>
              <a:blipFill rotWithShape="1">
                <a:blip r:embed="rId11"/>
                <a:stretch>
                  <a:fillRect l="-156" t="-213" r="-12626" b="34"/>
                </a:stretch>
              </a:blipFill>
            </p:spPr>
            <p:txBody>
              <a:bodyPr/>
              <a:lstStyle/>
              <a:p>
                <a:r>
                  <a:rPr lang="zh-CN" altLang="en-US">
                    <a:noFill/>
                  </a:rPr>
                  <a:t> </a:t>
                </a:r>
              </a:p>
            </p:txBody>
          </p:sp>
        </mc:Fallback>
      </mc:AlternateContent>
      <p:sp>
        <p:nvSpPr>
          <p:cNvPr id="76" name="TextBox 75"/>
          <p:cNvSpPr txBox="1"/>
          <p:nvPr/>
        </p:nvSpPr>
        <p:spPr>
          <a:xfrm flipH="1">
            <a:off x="827584" y="5727819"/>
            <a:ext cx="6696744" cy="369332"/>
          </a:xfrm>
          <a:prstGeom prst="rect">
            <a:avLst/>
          </a:prstGeom>
          <a:noFill/>
        </p:spPr>
        <p:txBody>
          <a:bodyPr wrap="square" rtlCol="0">
            <a:spAutoFit/>
          </a:bodyPr>
          <a:lstStyle/>
          <a:p>
            <a:r>
              <a:rPr lang="en-GB" dirty="0"/>
              <a:t>For rotation round z-axis, the moment of inertia is: </a:t>
            </a:r>
            <a:endParaRPr lang="en-US" dirty="0"/>
          </a:p>
        </p:txBody>
      </p:sp>
      <mc:AlternateContent xmlns:mc="http://schemas.openxmlformats.org/markup-compatibility/2006">
        <mc:Choice xmlns:a14="http://schemas.microsoft.com/office/drawing/2010/main" Requires="a14">
          <p:sp>
            <p:nvSpPr>
              <p:cNvPr id="77" name="TextBox 76"/>
              <p:cNvSpPr txBox="1"/>
              <p:nvPr/>
            </p:nvSpPr>
            <p:spPr>
              <a:xfrm>
                <a:off x="827584" y="6272842"/>
                <a:ext cx="7488832" cy="646331"/>
              </a:xfrm>
              <a:prstGeom prst="rect">
                <a:avLst/>
              </a:prstGeom>
              <a:noFill/>
            </p:spPr>
            <p:txBody>
              <a:bodyPr wrap="square" rtlCol="0">
                <a:spAutoFit/>
              </a:bodyPr>
              <a:lstStyle/>
              <a:p>
                <a14:m>
                  <m:oMath xmlns:m="http://schemas.openxmlformats.org/officeDocument/2006/math">
                    <m:r>
                      <a:rPr lang="en-GB" b="0" i="1" smtClean="0">
                        <a:latin typeface="Cambria Math" panose="02040503050406030204" pitchFamily="18" charset="0"/>
                      </a:rPr>
                      <m:t>𝑑𝑚</m:t>
                    </m:r>
                  </m:oMath>
                </a14:m>
                <a:r>
                  <a:rPr lang="en-US" dirty="0"/>
                  <a:t> is on the plane </a:t>
                </a:r>
                <a14:m>
                  <m:oMath xmlns:m="http://schemas.openxmlformats.org/officeDocument/2006/math">
                    <m:r>
                      <a:rPr lang="en-US" i="1" dirty="0" smtClean="0">
                        <a:latin typeface="Cambria Math" panose="02040503050406030204" pitchFamily="18" charset="0"/>
                      </a:rPr>
                      <m:t>𝑥𝑂𝑦</m:t>
                    </m:r>
                  </m:oMath>
                </a14:m>
                <a:r>
                  <a:rPr lang="en-US" dirty="0"/>
                  <a:t>, the body is thin-like (this permits to simplify the calculation) </a:t>
                </a:r>
                <a:endParaRPr lang="en-US" dirty="0"/>
              </a:p>
            </p:txBody>
          </p:sp>
        </mc:Choice>
        <mc:Fallback>
          <p:sp>
            <p:nvSpPr>
              <p:cNvPr id="77" name="TextBox 76"/>
              <p:cNvSpPr txBox="1">
                <a:spLocks noRot="1" noChangeAspect="1" noMove="1" noResize="1" noEditPoints="1" noAdjustHandles="1" noChangeArrowheads="1" noChangeShapeType="1" noTextEdit="1"/>
              </p:cNvSpPr>
              <p:nvPr/>
            </p:nvSpPr>
            <p:spPr>
              <a:xfrm>
                <a:off x="827584" y="6272842"/>
                <a:ext cx="7488832" cy="646331"/>
              </a:xfrm>
              <a:prstGeom prst="rect">
                <a:avLst/>
              </a:prstGeom>
              <a:blipFill rotWithShape="1">
                <a:blip r:embed="rId12"/>
                <a:stretch>
                  <a:fillRect l="-2" t="-48" r="6" b="33"/>
                </a:stretch>
              </a:blipFill>
            </p:spPr>
            <p:txBody>
              <a:bodyPr/>
              <a:lstStyle/>
              <a:p>
                <a:r>
                  <a:rPr lang="zh-CN" alt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217" y="-91864"/>
            <a:ext cx="8229600" cy="1143000"/>
          </a:xfrm>
        </p:spPr>
        <p:txBody>
          <a:bodyPr/>
          <a:lstStyle/>
          <a:p>
            <a:r>
              <a:rPr lang="en-GB" sz="3600" dirty="0"/>
              <a:t>Parallel axis theorem: Introduction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7" name="Rounded Rectangle 6"/>
          <p:cNvSpPr/>
          <p:nvPr/>
        </p:nvSpPr>
        <p:spPr>
          <a:xfrm>
            <a:off x="1835696" y="1289001"/>
            <a:ext cx="3960440" cy="21693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0" name="TextBox 9"/>
              <p:cNvSpPr txBox="1"/>
              <p:nvPr/>
            </p:nvSpPr>
            <p:spPr>
              <a:xfrm>
                <a:off x="3398632" y="2113020"/>
                <a:ext cx="511357"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sz="3200" dirty="0"/>
              </a:p>
            </p:txBody>
          </p:sp>
        </mc:Choice>
        <mc:Fallback>
          <p:sp>
            <p:nvSpPr>
              <p:cNvPr id="10" name="TextBox 9"/>
              <p:cNvSpPr txBox="1">
                <a:spLocks noRot="1" noChangeAspect="1" noMove="1" noResize="1" noEditPoints="1" noAdjustHandles="1" noChangeArrowheads="1" noChangeShapeType="1" noTextEdit="1"/>
              </p:cNvSpPr>
              <p:nvPr/>
            </p:nvSpPr>
            <p:spPr>
              <a:xfrm>
                <a:off x="3398632" y="2113020"/>
                <a:ext cx="511357" cy="492443"/>
              </a:xfrm>
              <a:prstGeom prst="rect">
                <a:avLst/>
              </a:prstGeom>
              <a:blipFill rotWithShape="1">
                <a:blip r:embed="rId1"/>
                <a:stretch>
                  <a:fillRect l="-22" t="-76" r="-11615" b="12"/>
                </a:stretch>
              </a:blipFill>
            </p:spPr>
            <p:txBody>
              <a:bodyPr/>
              <a:lstStyle/>
              <a:p>
                <a:r>
                  <a:rPr lang="zh-CN" altLang="en-US">
                    <a:noFill/>
                  </a:rPr>
                  <a:t> </a:t>
                </a:r>
              </a:p>
            </p:txBody>
          </p:sp>
        </mc:Fallback>
      </mc:AlternateContent>
      <p:cxnSp>
        <p:nvCxnSpPr>
          <p:cNvPr id="18" name="Straight Arrow Connector 17"/>
          <p:cNvCxnSpPr/>
          <p:nvPr/>
        </p:nvCxnSpPr>
        <p:spPr>
          <a:xfrm>
            <a:off x="3654312" y="2347926"/>
            <a:ext cx="30782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3654312" y="764704"/>
            <a:ext cx="0" cy="15832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3654312" y="2100776"/>
            <a:ext cx="1105480" cy="24715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TextBox 27"/>
              <p:cNvSpPr txBox="1"/>
              <p:nvPr/>
            </p:nvSpPr>
            <p:spPr>
              <a:xfrm>
                <a:off x="4564699" y="1854555"/>
                <a:ext cx="511357"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sz="3200" dirty="0"/>
              </a:p>
            </p:txBody>
          </p:sp>
        </mc:Choice>
        <mc:Fallback>
          <p:sp>
            <p:nvSpPr>
              <p:cNvPr id="28" name="TextBox 27"/>
              <p:cNvSpPr txBox="1">
                <a:spLocks noRot="1" noChangeAspect="1" noMove="1" noResize="1" noEditPoints="1" noAdjustHandles="1" noChangeArrowheads="1" noChangeShapeType="1" noTextEdit="1"/>
              </p:cNvSpPr>
              <p:nvPr/>
            </p:nvSpPr>
            <p:spPr>
              <a:xfrm>
                <a:off x="4564699" y="1854555"/>
                <a:ext cx="511357" cy="492443"/>
              </a:xfrm>
              <a:prstGeom prst="rect">
                <a:avLst/>
              </a:prstGeom>
              <a:blipFill rotWithShape="1">
                <a:blip r:embed="rId1"/>
                <a:stretch>
                  <a:fillRect l="-62" t="-72" r="-11575" b="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4204366" y="2369764"/>
                <a:ext cx="19806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4204366" y="2369764"/>
                <a:ext cx="198068" cy="276999"/>
              </a:xfrm>
              <a:prstGeom prst="rect">
                <a:avLst/>
              </a:prstGeom>
              <a:blipFill rotWithShape="1">
                <a:blip r:embed="rId2"/>
                <a:stretch>
                  <a:fillRect l="-16" t="-209" r="-15399" b="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6770940" y="2220741"/>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6770940" y="2220741"/>
                <a:ext cx="188128" cy="276999"/>
              </a:xfrm>
              <a:prstGeom prst="rect">
                <a:avLst/>
              </a:prstGeom>
              <a:blipFill rotWithShape="1">
                <a:blip r:embed="rId3"/>
                <a:stretch>
                  <a:fillRect l="-303" t="-53" r="-15809" b="10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3421837" y="609934"/>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3421837" y="609934"/>
                <a:ext cx="191526" cy="276999"/>
              </a:xfrm>
              <a:prstGeom prst="rect">
                <a:avLst/>
              </a:prstGeom>
              <a:blipFill rotWithShape="1">
                <a:blip r:embed="rId4"/>
                <a:stretch>
                  <a:fillRect l="-239" t="-121" r="-16135" b="1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TextBox 32"/>
              <p:cNvSpPr txBox="1"/>
              <p:nvPr/>
            </p:nvSpPr>
            <p:spPr>
              <a:xfrm>
                <a:off x="3412986" y="2517178"/>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33" name="TextBox 32"/>
              <p:cNvSpPr txBox="1">
                <a:spLocks noRot="1" noChangeAspect="1" noMove="1" noResize="1" noEditPoints="1" noAdjustHandles="1" noChangeArrowheads="1" noChangeShapeType="1" noTextEdit="1"/>
              </p:cNvSpPr>
              <p:nvPr/>
            </p:nvSpPr>
            <p:spPr>
              <a:xfrm>
                <a:off x="3412986" y="2517178"/>
                <a:ext cx="173894" cy="276999"/>
              </a:xfrm>
              <a:prstGeom prst="rect">
                <a:avLst/>
              </a:prstGeom>
              <a:blipFill rotWithShape="1">
                <a:blip r:embed="rId5"/>
                <a:stretch>
                  <a:fillRect l="-285" t="-14" r="-17663" b="6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3209280" y="2061365"/>
                <a:ext cx="2188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oMath>
                  </m:oMathPara>
                </a14:m>
                <a:endParaRPr lang="en-US" dirty="0"/>
              </a:p>
            </p:txBody>
          </p:sp>
        </mc:Choice>
        <mc:Fallback>
          <p:sp>
            <p:nvSpPr>
              <p:cNvPr id="34" name="TextBox 33"/>
              <p:cNvSpPr txBox="1">
                <a:spLocks noRot="1" noChangeAspect="1" noMove="1" noResize="1" noEditPoints="1" noAdjustHandles="1" noChangeArrowheads="1" noChangeShapeType="1" noTextEdit="1"/>
              </p:cNvSpPr>
              <p:nvPr/>
            </p:nvSpPr>
            <p:spPr>
              <a:xfrm>
                <a:off x="3209280" y="2061365"/>
                <a:ext cx="218842" cy="276999"/>
              </a:xfrm>
              <a:prstGeom prst="rect">
                <a:avLst/>
              </a:prstGeom>
              <a:blipFill rotWithShape="1">
                <a:blip r:embed="rId6"/>
                <a:stretch>
                  <a:fillRect l="-286" t="-56" r="-13749" b="10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TextBox 37"/>
              <p:cNvSpPr txBox="1"/>
              <p:nvPr/>
            </p:nvSpPr>
            <p:spPr>
              <a:xfrm>
                <a:off x="5080296" y="1766945"/>
                <a:ext cx="549189" cy="29841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𝑝𝑎𝑟𝑎</m:t>
                          </m:r>
                        </m:sub>
                      </m:sSub>
                    </m:oMath>
                  </m:oMathPara>
                </a14:m>
                <a:endParaRPr lang="en-US" dirty="0"/>
              </a:p>
            </p:txBody>
          </p:sp>
        </mc:Choice>
        <mc:Fallback>
          <p:sp>
            <p:nvSpPr>
              <p:cNvPr id="38" name="TextBox 37"/>
              <p:cNvSpPr txBox="1">
                <a:spLocks noRot="1" noChangeAspect="1" noMove="1" noResize="1" noEditPoints="1" noAdjustHandles="1" noChangeArrowheads="1" noChangeShapeType="1" noTextEdit="1"/>
              </p:cNvSpPr>
              <p:nvPr/>
            </p:nvSpPr>
            <p:spPr>
              <a:xfrm>
                <a:off x="5080296" y="1766945"/>
                <a:ext cx="549189" cy="298415"/>
              </a:xfrm>
              <a:prstGeom prst="rect">
                <a:avLst/>
              </a:prstGeom>
              <a:blipFill rotWithShape="1">
                <a:blip r:embed="rId7"/>
                <a:stretch>
                  <a:fillRect l="-54" t="-126" r="-8287" b="1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5211004" y="1022197"/>
                <a:ext cx="38869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𝑑𝑚</m:t>
                      </m:r>
                    </m:oMath>
                  </m:oMathPara>
                </a14:m>
                <a:endParaRPr lang="en-US" dirty="0">
                  <a:solidFill>
                    <a:srgbClr val="FF0000"/>
                  </a:solidFill>
                </a:endParaRPr>
              </a:p>
            </p:txBody>
          </p:sp>
        </mc:Choice>
        <mc:Fallback>
          <p:sp>
            <p:nvSpPr>
              <p:cNvPr id="39" name="TextBox 38"/>
              <p:cNvSpPr txBox="1">
                <a:spLocks noRot="1" noChangeAspect="1" noMove="1" noResize="1" noEditPoints="1" noAdjustHandles="1" noChangeArrowheads="1" noChangeShapeType="1" noTextEdit="1"/>
              </p:cNvSpPr>
              <p:nvPr/>
            </p:nvSpPr>
            <p:spPr>
              <a:xfrm>
                <a:off x="5211004" y="1022197"/>
                <a:ext cx="388696" cy="276999"/>
              </a:xfrm>
              <a:prstGeom prst="rect">
                <a:avLst/>
              </a:prstGeom>
              <a:blipFill rotWithShape="1">
                <a:blip r:embed="rId8"/>
                <a:stretch>
                  <a:fillRect l="-50" t="-174" r="-7936" b="224"/>
                </a:stretch>
              </a:blipFill>
            </p:spPr>
            <p:txBody>
              <a:bodyPr/>
              <a:lstStyle/>
              <a:p>
                <a:r>
                  <a:rPr lang="zh-CN" altLang="en-US">
                    <a:noFill/>
                  </a:rPr>
                  <a:t> </a:t>
                </a:r>
              </a:p>
            </p:txBody>
          </p:sp>
        </mc:Fallback>
      </mc:AlternateContent>
      <p:sp>
        <p:nvSpPr>
          <p:cNvPr id="41" name="Oval 40"/>
          <p:cNvSpPr/>
          <p:nvPr/>
        </p:nvSpPr>
        <p:spPr>
          <a:xfrm>
            <a:off x="5134429" y="1399326"/>
            <a:ext cx="298433" cy="22051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p:nvCxnSpPr>
        <p:spPr>
          <a:xfrm flipV="1">
            <a:off x="4835486" y="1494336"/>
            <a:ext cx="519404" cy="5911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41" idx="7"/>
          </p:cNvCxnSpPr>
          <p:nvPr/>
        </p:nvCxnSpPr>
        <p:spPr>
          <a:xfrm flipV="1">
            <a:off x="3682425" y="1431619"/>
            <a:ext cx="1706732" cy="9381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4216996" y="1549356"/>
                <a:ext cx="38286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𝑐𝑚</m:t>
                          </m:r>
                        </m:sub>
                      </m:sSub>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4216996" y="1549356"/>
                <a:ext cx="382862" cy="276999"/>
              </a:xfrm>
              <a:prstGeom prst="rect">
                <a:avLst/>
              </a:prstGeom>
              <a:blipFill rotWithShape="1">
                <a:blip r:embed="rId9"/>
                <a:stretch>
                  <a:fillRect l="-156" t="-213" r="-12626" b="3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TextBox 35"/>
              <p:cNvSpPr txBox="1"/>
              <p:nvPr/>
            </p:nvSpPr>
            <p:spPr>
              <a:xfrm>
                <a:off x="1167218" y="3643417"/>
                <a:ext cx="5485541" cy="113018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𝐼</m:t>
                          </m:r>
                        </m:e>
                        <m:sub>
                          <m:r>
                            <a:rPr lang="en-GB" sz="2800" b="0" i="1" smtClean="0">
                              <a:latin typeface="Cambria Math" panose="02040503050406030204" pitchFamily="18" charset="0"/>
                            </a:rPr>
                            <m:t>𝑐𝑚</m:t>
                          </m:r>
                        </m:sub>
                      </m:sSub>
                      <m:r>
                        <a:rPr lang="en-GB" sz="2800" b="0" i="1" smtClean="0">
                          <a:latin typeface="Cambria Math" panose="02040503050406030204" pitchFamily="18" charset="0"/>
                        </a:rPr>
                        <m:t>=</m:t>
                      </m:r>
                      <m:nary>
                        <m:naryPr>
                          <m:limLoc m:val="undOvr"/>
                          <m:subHide m:val="on"/>
                          <m:supHide m:val="on"/>
                          <m:ctrlPr>
                            <a:rPr lang="en-GB" sz="2800" b="0" i="1" smtClean="0">
                              <a:latin typeface="Cambria Math" panose="02040503050406030204" pitchFamily="18" charset="0"/>
                            </a:rPr>
                          </m:ctrlPr>
                        </m:naryPr>
                        <m:sub/>
                        <m:sup/>
                        <m:e>
                          <m:sSup>
                            <m:sSupPr>
                              <m:ctrlPr>
                                <a:rPr lang="en-GB" sz="2800" b="0" i="1" smtClean="0">
                                  <a:latin typeface="Cambria Math" panose="02040503050406030204" pitchFamily="18" charset="0"/>
                                </a:rPr>
                              </m:ctrlPr>
                            </m:sSupPr>
                            <m:e>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𝑟</m:t>
                                  </m:r>
                                </m:e>
                                <m:sub>
                                  <m:r>
                                    <a:rPr lang="en-GB" sz="2800" b="0" i="1" smtClean="0">
                                      <a:latin typeface="Cambria Math" panose="02040503050406030204" pitchFamily="18" charset="0"/>
                                    </a:rPr>
                                    <m:t>𝑐𝑚</m:t>
                                  </m:r>
                                </m:sub>
                              </m:sSub>
                            </m:e>
                            <m:sup>
                              <m:r>
                                <a:rPr lang="en-GB" sz="2800" b="0" i="1" smtClean="0">
                                  <a:latin typeface="Cambria Math" panose="02040503050406030204" pitchFamily="18" charset="0"/>
                                </a:rPr>
                                <m:t>2</m:t>
                              </m:r>
                            </m:sup>
                          </m:sSup>
                          <m:r>
                            <a:rPr lang="en-GB" sz="2800" b="0" i="1" smtClean="0">
                              <a:latin typeface="Cambria Math" panose="02040503050406030204" pitchFamily="18" charset="0"/>
                            </a:rPr>
                            <m:t>𝑑𝑚</m:t>
                          </m:r>
                        </m:e>
                      </m:nary>
                      <m:r>
                        <a:rPr lang="en-GB" sz="2800" b="0" i="1" smtClean="0">
                          <a:latin typeface="Cambria Math" panose="02040503050406030204" pitchFamily="18" charset="0"/>
                        </a:rPr>
                        <m:t>=</m:t>
                      </m:r>
                      <m:nary>
                        <m:naryPr>
                          <m:limLoc m:val="undOvr"/>
                          <m:subHide m:val="on"/>
                          <m:supHide m:val="on"/>
                          <m:ctrlPr>
                            <a:rPr lang="en-GB" sz="2800" i="1">
                              <a:latin typeface="Cambria Math" panose="02040503050406030204" pitchFamily="18" charset="0"/>
                            </a:rPr>
                          </m:ctrlPr>
                        </m:naryPr>
                        <m:sub/>
                        <m:sup/>
                        <m:e>
                          <m:d>
                            <m:dPr>
                              <m:ctrlPr>
                                <a:rPr lang="en-GB" sz="2800" i="1" smtClean="0">
                                  <a:latin typeface="Cambria Math" panose="02040503050406030204" pitchFamily="18" charset="0"/>
                                </a:rPr>
                              </m:ctrlPr>
                            </m:dPr>
                            <m:e>
                              <m:sSup>
                                <m:sSupPr>
                                  <m:ctrlPr>
                                    <a:rPr lang="en-GB" sz="2800" i="1" smtClean="0">
                                      <a:latin typeface="Cambria Math" panose="02040503050406030204" pitchFamily="18" charset="0"/>
                                    </a:rPr>
                                  </m:ctrlPr>
                                </m:sSupPr>
                                <m:e>
                                  <m:r>
                                    <a:rPr lang="en-GB" sz="2800" b="0" i="1" smtClean="0">
                                      <a:latin typeface="Cambria Math" panose="02040503050406030204" pitchFamily="18" charset="0"/>
                                    </a:rPr>
                                    <m:t>𝑥</m:t>
                                  </m:r>
                                </m:e>
                                <m:sup>
                                  <m:r>
                                    <a:rPr lang="en-GB" sz="2800" b="0" i="1" smtClean="0">
                                      <a:latin typeface="Cambria Math" panose="02040503050406030204" pitchFamily="18" charset="0"/>
                                    </a:rPr>
                                    <m:t>2</m:t>
                                  </m:r>
                                </m:sup>
                              </m:sSup>
                              <m:r>
                                <a:rPr lang="en-GB" sz="2800" b="0" i="1" smtClean="0">
                                  <a:latin typeface="Cambria Math" panose="02040503050406030204" pitchFamily="18" charset="0"/>
                                </a:rPr>
                                <m:t>+</m:t>
                              </m:r>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𝑦</m:t>
                                  </m:r>
                                </m:e>
                                <m:sup>
                                  <m:r>
                                    <a:rPr lang="en-GB" sz="2800" b="0" i="1" smtClean="0">
                                      <a:latin typeface="Cambria Math" panose="02040503050406030204" pitchFamily="18" charset="0"/>
                                    </a:rPr>
                                    <m:t>2</m:t>
                                  </m:r>
                                </m:sup>
                              </m:sSup>
                            </m:e>
                          </m:d>
                          <m:r>
                            <a:rPr lang="en-GB" sz="2800" i="1">
                              <a:latin typeface="Cambria Math" panose="02040503050406030204" pitchFamily="18" charset="0"/>
                            </a:rPr>
                            <m:t>𝑑𝑚</m:t>
                          </m:r>
                        </m:e>
                      </m:nary>
                    </m:oMath>
                  </m:oMathPara>
                </a14:m>
                <a:endParaRPr lang="en-US" sz="2800" dirty="0"/>
              </a:p>
            </p:txBody>
          </p:sp>
        </mc:Choice>
        <mc:Fallback>
          <p:sp>
            <p:nvSpPr>
              <p:cNvPr id="36" name="TextBox 35"/>
              <p:cNvSpPr txBox="1">
                <a:spLocks noRot="1" noChangeAspect="1" noMove="1" noResize="1" noEditPoints="1" noAdjustHandles="1" noChangeArrowheads="1" noChangeShapeType="1" noTextEdit="1"/>
              </p:cNvSpPr>
              <p:nvPr/>
            </p:nvSpPr>
            <p:spPr>
              <a:xfrm>
                <a:off x="1167218" y="3643417"/>
                <a:ext cx="5485541" cy="1130181"/>
              </a:xfrm>
              <a:prstGeom prst="rect">
                <a:avLst/>
              </a:prstGeom>
              <a:blipFill rotWithShape="1">
                <a:blip r:embed="rId10"/>
                <a:stretch>
                  <a:fillRect l="-2" t="-37" r="9" b="27"/>
                </a:stretch>
              </a:blipFill>
            </p:spPr>
            <p:txBody>
              <a:bodyPr/>
              <a:lstStyle/>
              <a:p>
                <a:r>
                  <a:rPr lang="zh-CN" altLang="en-US">
                    <a:noFill/>
                  </a:rPr>
                  <a:t> </a:t>
                </a:r>
              </a:p>
            </p:txBody>
          </p:sp>
        </mc:Fallback>
      </mc:AlternateContent>
      <p:sp>
        <p:nvSpPr>
          <p:cNvPr id="23" name="Left Brace 22"/>
          <p:cNvSpPr/>
          <p:nvPr/>
        </p:nvSpPr>
        <p:spPr>
          <a:xfrm rot="16200000">
            <a:off x="4022517" y="2344614"/>
            <a:ext cx="406039" cy="1248605"/>
          </a:xfrm>
          <a:prstGeom prst="leftBrace">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4" name="TextBox 23"/>
              <p:cNvSpPr txBox="1"/>
              <p:nvPr/>
            </p:nvSpPr>
            <p:spPr>
              <a:xfrm>
                <a:off x="4084494" y="3167965"/>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𝑎</m:t>
                      </m:r>
                    </m:oMath>
                  </m:oMathPara>
                </a14:m>
                <a:endParaRPr lang="en-US" dirty="0">
                  <a:solidFill>
                    <a:srgbClr val="FF0000"/>
                  </a:solidFill>
                </a:endParaRPr>
              </a:p>
            </p:txBody>
          </p:sp>
        </mc:Choice>
        <mc:Fallback>
          <p:sp>
            <p:nvSpPr>
              <p:cNvPr id="24" name="TextBox 23"/>
              <p:cNvSpPr txBox="1">
                <a:spLocks noRot="1" noChangeAspect="1" noMove="1" noResize="1" noEditPoints="1" noAdjustHandles="1" noChangeArrowheads="1" noChangeShapeType="1" noTextEdit="1"/>
              </p:cNvSpPr>
              <p:nvPr/>
            </p:nvSpPr>
            <p:spPr>
              <a:xfrm>
                <a:off x="4084494" y="3167965"/>
                <a:ext cx="191591" cy="276999"/>
              </a:xfrm>
              <a:prstGeom prst="rect">
                <a:avLst/>
              </a:prstGeom>
              <a:blipFill rotWithShape="1">
                <a:blip r:embed="rId11"/>
                <a:stretch>
                  <a:fillRect l="-91" t="-211" r="-16243" b="32"/>
                </a:stretch>
              </a:blipFill>
            </p:spPr>
            <p:txBody>
              <a:bodyPr/>
              <a:lstStyle/>
              <a:p>
                <a:r>
                  <a:rPr lang="zh-CN" altLang="en-US">
                    <a:noFill/>
                  </a:rPr>
                  <a:t> </a:t>
                </a:r>
              </a:p>
            </p:txBody>
          </p:sp>
        </mc:Fallback>
      </mc:AlternateContent>
      <p:sp>
        <p:nvSpPr>
          <p:cNvPr id="43" name="Left Brace 42"/>
          <p:cNvSpPr/>
          <p:nvPr/>
        </p:nvSpPr>
        <p:spPr>
          <a:xfrm>
            <a:off x="2787455" y="2132856"/>
            <a:ext cx="346131" cy="278302"/>
          </a:xfrm>
          <a:prstGeom prst="leftBrace">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6" name="TextBox 25"/>
              <p:cNvSpPr txBox="1"/>
              <p:nvPr/>
            </p:nvSpPr>
            <p:spPr>
              <a:xfrm>
                <a:off x="2499607" y="2150772"/>
                <a:ext cx="18780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𝑏</m:t>
                      </m:r>
                    </m:oMath>
                  </m:oMathPara>
                </a14:m>
                <a:endParaRPr lang="en-US" dirty="0">
                  <a:solidFill>
                    <a:srgbClr val="FF0000"/>
                  </a:solidFill>
                </a:endParaRPr>
              </a:p>
            </p:txBody>
          </p:sp>
        </mc:Choice>
        <mc:Fallback>
          <p:sp>
            <p:nvSpPr>
              <p:cNvPr id="26" name="TextBox 25"/>
              <p:cNvSpPr txBox="1">
                <a:spLocks noRot="1" noChangeAspect="1" noMove="1" noResize="1" noEditPoints="1" noAdjustHandles="1" noChangeArrowheads="1" noChangeShapeType="1" noTextEdit="1"/>
              </p:cNvSpPr>
              <p:nvPr/>
            </p:nvSpPr>
            <p:spPr>
              <a:xfrm>
                <a:off x="2499607" y="2150772"/>
                <a:ext cx="187808" cy="276999"/>
              </a:xfrm>
              <a:prstGeom prst="rect">
                <a:avLst/>
              </a:prstGeom>
              <a:blipFill rotWithShape="1">
                <a:blip r:embed="rId12"/>
                <a:stretch>
                  <a:fillRect l="-132" t="-10" r="-16179" b="60"/>
                </a:stretch>
              </a:blipFill>
            </p:spPr>
            <p:txBody>
              <a:bodyPr/>
              <a:lstStyle/>
              <a:p>
                <a:r>
                  <a:rPr lang="zh-CN" altLang="en-US">
                    <a:noFill/>
                  </a:rPr>
                  <a:t> </a:t>
                </a:r>
              </a:p>
            </p:txBody>
          </p:sp>
        </mc:Fallback>
      </mc:AlternateContent>
      <p:cxnSp>
        <p:nvCxnSpPr>
          <p:cNvPr id="45" name="Straight Connector 44"/>
          <p:cNvCxnSpPr/>
          <p:nvPr/>
        </p:nvCxnSpPr>
        <p:spPr>
          <a:xfrm>
            <a:off x="2819262" y="2132856"/>
            <a:ext cx="2016224"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217" y="-91864"/>
            <a:ext cx="8229600" cy="1143000"/>
          </a:xfrm>
        </p:spPr>
        <p:txBody>
          <a:bodyPr/>
          <a:lstStyle/>
          <a:p>
            <a:r>
              <a:rPr lang="en-GB" sz="3600" dirty="0"/>
              <a:t>Parallel axis theorem: Introduction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7" name="Rounded Rectangle 6"/>
          <p:cNvSpPr/>
          <p:nvPr/>
        </p:nvSpPr>
        <p:spPr>
          <a:xfrm>
            <a:off x="1835696" y="1289001"/>
            <a:ext cx="3960440" cy="21693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0" name="TextBox 9"/>
              <p:cNvSpPr txBox="1"/>
              <p:nvPr/>
            </p:nvSpPr>
            <p:spPr>
              <a:xfrm>
                <a:off x="3398632" y="2113020"/>
                <a:ext cx="511357"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sz="3200" dirty="0"/>
              </a:p>
            </p:txBody>
          </p:sp>
        </mc:Choice>
        <mc:Fallback>
          <p:sp>
            <p:nvSpPr>
              <p:cNvPr id="10" name="TextBox 9"/>
              <p:cNvSpPr txBox="1">
                <a:spLocks noRot="1" noChangeAspect="1" noMove="1" noResize="1" noEditPoints="1" noAdjustHandles="1" noChangeArrowheads="1" noChangeShapeType="1" noTextEdit="1"/>
              </p:cNvSpPr>
              <p:nvPr/>
            </p:nvSpPr>
            <p:spPr>
              <a:xfrm>
                <a:off x="3398632" y="2113020"/>
                <a:ext cx="511357" cy="492443"/>
              </a:xfrm>
              <a:prstGeom prst="rect">
                <a:avLst/>
              </a:prstGeom>
              <a:blipFill rotWithShape="1">
                <a:blip r:embed="rId1"/>
                <a:stretch>
                  <a:fillRect l="-22" t="-76" r="-11615" b="12"/>
                </a:stretch>
              </a:blipFill>
            </p:spPr>
            <p:txBody>
              <a:bodyPr/>
              <a:lstStyle/>
              <a:p>
                <a:r>
                  <a:rPr lang="zh-CN" altLang="en-US">
                    <a:noFill/>
                  </a:rPr>
                  <a:t> </a:t>
                </a:r>
              </a:p>
            </p:txBody>
          </p:sp>
        </mc:Fallback>
      </mc:AlternateContent>
      <p:cxnSp>
        <p:nvCxnSpPr>
          <p:cNvPr id="18" name="Straight Arrow Connector 17"/>
          <p:cNvCxnSpPr/>
          <p:nvPr/>
        </p:nvCxnSpPr>
        <p:spPr>
          <a:xfrm>
            <a:off x="3654312" y="2347926"/>
            <a:ext cx="30782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3654312" y="764704"/>
            <a:ext cx="0" cy="15832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3654312" y="2100776"/>
            <a:ext cx="1105480" cy="24715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TextBox 27"/>
              <p:cNvSpPr txBox="1"/>
              <p:nvPr/>
            </p:nvSpPr>
            <p:spPr>
              <a:xfrm>
                <a:off x="4564699" y="1854555"/>
                <a:ext cx="511357"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sz="3200" dirty="0"/>
              </a:p>
            </p:txBody>
          </p:sp>
        </mc:Choice>
        <mc:Fallback>
          <p:sp>
            <p:nvSpPr>
              <p:cNvPr id="28" name="TextBox 27"/>
              <p:cNvSpPr txBox="1">
                <a:spLocks noRot="1" noChangeAspect="1" noMove="1" noResize="1" noEditPoints="1" noAdjustHandles="1" noChangeArrowheads="1" noChangeShapeType="1" noTextEdit="1"/>
              </p:cNvSpPr>
              <p:nvPr/>
            </p:nvSpPr>
            <p:spPr>
              <a:xfrm>
                <a:off x="4564699" y="1854555"/>
                <a:ext cx="511357" cy="492443"/>
              </a:xfrm>
              <a:prstGeom prst="rect">
                <a:avLst/>
              </a:prstGeom>
              <a:blipFill rotWithShape="1">
                <a:blip r:embed="rId1"/>
                <a:stretch>
                  <a:fillRect l="-62" t="-72" r="-11575" b="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4204366" y="2369764"/>
                <a:ext cx="19806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4204366" y="2369764"/>
                <a:ext cx="198068" cy="276999"/>
              </a:xfrm>
              <a:prstGeom prst="rect">
                <a:avLst/>
              </a:prstGeom>
              <a:blipFill rotWithShape="1">
                <a:blip r:embed="rId2"/>
                <a:stretch>
                  <a:fillRect l="-16" t="-209" r="-15399" b="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6770940" y="2220741"/>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6770940" y="2220741"/>
                <a:ext cx="188128" cy="276999"/>
              </a:xfrm>
              <a:prstGeom prst="rect">
                <a:avLst/>
              </a:prstGeom>
              <a:blipFill rotWithShape="1">
                <a:blip r:embed="rId3"/>
                <a:stretch>
                  <a:fillRect l="-303" t="-53" r="-15809" b="10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3421837" y="609934"/>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3421837" y="609934"/>
                <a:ext cx="191526" cy="276999"/>
              </a:xfrm>
              <a:prstGeom prst="rect">
                <a:avLst/>
              </a:prstGeom>
              <a:blipFill rotWithShape="1">
                <a:blip r:embed="rId4"/>
                <a:stretch>
                  <a:fillRect l="-239" t="-121" r="-16135" b="1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TextBox 32"/>
              <p:cNvSpPr txBox="1"/>
              <p:nvPr/>
            </p:nvSpPr>
            <p:spPr>
              <a:xfrm>
                <a:off x="3412986" y="2517178"/>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33" name="TextBox 32"/>
              <p:cNvSpPr txBox="1">
                <a:spLocks noRot="1" noChangeAspect="1" noMove="1" noResize="1" noEditPoints="1" noAdjustHandles="1" noChangeArrowheads="1" noChangeShapeType="1" noTextEdit="1"/>
              </p:cNvSpPr>
              <p:nvPr/>
            </p:nvSpPr>
            <p:spPr>
              <a:xfrm>
                <a:off x="3412986" y="2517178"/>
                <a:ext cx="173894" cy="276999"/>
              </a:xfrm>
              <a:prstGeom prst="rect">
                <a:avLst/>
              </a:prstGeom>
              <a:blipFill rotWithShape="1">
                <a:blip r:embed="rId5"/>
                <a:stretch>
                  <a:fillRect l="-285" t="-14" r="-17663" b="6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3209280" y="2061365"/>
                <a:ext cx="2188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oMath>
                  </m:oMathPara>
                </a14:m>
                <a:endParaRPr lang="en-US" dirty="0"/>
              </a:p>
            </p:txBody>
          </p:sp>
        </mc:Choice>
        <mc:Fallback>
          <p:sp>
            <p:nvSpPr>
              <p:cNvPr id="34" name="TextBox 33"/>
              <p:cNvSpPr txBox="1">
                <a:spLocks noRot="1" noChangeAspect="1" noMove="1" noResize="1" noEditPoints="1" noAdjustHandles="1" noChangeArrowheads="1" noChangeShapeType="1" noTextEdit="1"/>
              </p:cNvSpPr>
              <p:nvPr/>
            </p:nvSpPr>
            <p:spPr>
              <a:xfrm>
                <a:off x="3209280" y="2061365"/>
                <a:ext cx="218842" cy="276999"/>
              </a:xfrm>
              <a:prstGeom prst="rect">
                <a:avLst/>
              </a:prstGeom>
              <a:blipFill rotWithShape="1">
                <a:blip r:embed="rId6"/>
                <a:stretch>
                  <a:fillRect l="-286" t="-56" r="-13749" b="10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TextBox 37"/>
              <p:cNvSpPr txBox="1"/>
              <p:nvPr/>
            </p:nvSpPr>
            <p:spPr>
              <a:xfrm>
                <a:off x="5080296" y="1766945"/>
                <a:ext cx="549189" cy="29841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𝑝𝑎𝑟𝑎</m:t>
                          </m:r>
                        </m:sub>
                      </m:sSub>
                    </m:oMath>
                  </m:oMathPara>
                </a14:m>
                <a:endParaRPr lang="en-US" dirty="0"/>
              </a:p>
            </p:txBody>
          </p:sp>
        </mc:Choice>
        <mc:Fallback>
          <p:sp>
            <p:nvSpPr>
              <p:cNvPr id="38" name="TextBox 37"/>
              <p:cNvSpPr txBox="1">
                <a:spLocks noRot="1" noChangeAspect="1" noMove="1" noResize="1" noEditPoints="1" noAdjustHandles="1" noChangeArrowheads="1" noChangeShapeType="1" noTextEdit="1"/>
              </p:cNvSpPr>
              <p:nvPr/>
            </p:nvSpPr>
            <p:spPr>
              <a:xfrm>
                <a:off x="5080296" y="1766945"/>
                <a:ext cx="549189" cy="298415"/>
              </a:xfrm>
              <a:prstGeom prst="rect">
                <a:avLst/>
              </a:prstGeom>
              <a:blipFill rotWithShape="1">
                <a:blip r:embed="rId7"/>
                <a:stretch>
                  <a:fillRect l="-54" t="-126" r="-8287" b="1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5211004" y="1022197"/>
                <a:ext cx="38869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𝑑𝑚</m:t>
                      </m:r>
                    </m:oMath>
                  </m:oMathPara>
                </a14:m>
                <a:endParaRPr lang="en-US" dirty="0">
                  <a:solidFill>
                    <a:srgbClr val="FF0000"/>
                  </a:solidFill>
                </a:endParaRPr>
              </a:p>
            </p:txBody>
          </p:sp>
        </mc:Choice>
        <mc:Fallback>
          <p:sp>
            <p:nvSpPr>
              <p:cNvPr id="39" name="TextBox 38"/>
              <p:cNvSpPr txBox="1">
                <a:spLocks noRot="1" noChangeAspect="1" noMove="1" noResize="1" noEditPoints="1" noAdjustHandles="1" noChangeArrowheads="1" noChangeShapeType="1" noTextEdit="1"/>
              </p:cNvSpPr>
              <p:nvPr/>
            </p:nvSpPr>
            <p:spPr>
              <a:xfrm>
                <a:off x="5211004" y="1022197"/>
                <a:ext cx="388696" cy="276999"/>
              </a:xfrm>
              <a:prstGeom prst="rect">
                <a:avLst/>
              </a:prstGeom>
              <a:blipFill rotWithShape="1">
                <a:blip r:embed="rId8"/>
                <a:stretch>
                  <a:fillRect l="-50" t="-174" r="-7936" b="224"/>
                </a:stretch>
              </a:blipFill>
            </p:spPr>
            <p:txBody>
              <a:bodyPr/>
              <a:lstStyle/>
              <a:p>
                <a:r>
                  <a:rPr lang="zh-CN" altLang="en-US">
                    <a:noFill/>
                  </a:rPr>
                  <a:t> </a:t>
                </a:r>
              </a:p>
            </p:txBody>
          </p:sp>
        </mc:Fallback>
      </mc:AlternateContent>
      <p:sp>
        <p:nvSpPr>
          <p:cNvPr id="41" name="Oval 40"/>
          <p:cNvSpPr/>
          <p:nvPr/>
        </p:nvSpPr>
        <p:spPr>
          <a:xfrm>
            <a:off x="5134429" y="1399326"/>
            <a:ext cx="298433" cy="22051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p:nvCxnSpPr>
        <p:spPr>
          <a:xfrm flipV="1">
            <a:off x="4835486" y="1494336"/>
            <a:ext cx="519404" cy="5911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41" idx="7"/>
          </p:cNvCxnSpPr>
          <p:nvPr/>
        </p:nvCxnSpPr>
        <p:spPr>
          <a:xfrm flipV="1">
            <a:off x="3682425" y="1431619"/>
            <a:ext cx="1706732" cy="9381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4216996" y="1549356"/>
                <a:ext cx="38286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𝑐𝑚</m:t>
                          </m:r>
                        </m:sub>
                      </m:sSub>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4216996" y="1549356"/>
                <a:ext cx="382862" cy="276999"/>
              </a:xfrm>
              <a:prstGeom prst="rect">
                <a:avLst/>
              </a:prstGeom>
              <a:blipFill rotWithShape="1">
                <a:blip r:embed="rId9"/>
                <a:stretch>
                  <a:fillRect l="-156" t="-213" r="-12626" b="3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TextBox 35"/>
              <p:cNvSpPr txBox="1"/>
              <p:nvPr/>
            </p:nvSpPr>
            <p:spPr>
              <a:xfrm>
                <a:off x="1167218" y="3643417"/>
                <a:ext cx="5485541" cy="113018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𝐼</m:t>
                          </m:r>
                        </m:e>
                        <m:sub>
                          <m:r>
                            <a:rPr lang="en-GB" sz="2800" b="0" i="1" smtClean="0">
                              <a:latin typeface="Cambria Math" panose="02040503050406030204" pitchFamily="18" charset="0"/>
                            </a:rPr>
                            <m:t>𝑐𝑚</m:t>
                          </m:r>
                        </m:sub>
                      </m:sSub>
                      <m:r>
                        <a:rPr lang="en-GB" sz="2800" b="0" i="1" smtClean="0">
                          <a:latin typeface="Cambria Math" panose="02040503050406030204" pitchFamily="18" charset="0"/>
                        </a:rPr>
                        <m:t>=</m:t>
                      </m:r>
                      <m:nary>
                        <m:naryPr>
                          <m:limLoc m:val="undOvr"/>
                          <m:subHide m:val="on"/>
                          <m:supHide m:val="on"/>
                          <m:ctrlPr>
                            <a:rPr lang="en-GB" sz="2800" b="0" i="1" smtClean="0">
                              <a:latin typeface="Cambria Math" panose="02040503050406030204" pitchFamily="18" charset="0"/>
                            </a:rPr>
                          </m:ctrlPr>
                        </m:naryPr>
                        <m:sub/>
                        <m:sup/>
                        <m:e>
                          <m:sSup>
                            <m:sSupPr>
                              <m:ctrlPr>
                                <a:rPr lang="en-GB" sz="2800" b="0" i="1" smtClean="0">
                                  <a:latin typeface="Cambria Math" panose="02040503050406030204" pitchFamily="18" charset="0"/>
                                </a:rPr>
                              </m:ctrlPr>
                            </m:sSupPr>
                            <m:e>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𝑟</m:t>
                                  </m:r>
                                </m:e>
                                <m:sub>
                                  <m:r>
                                    <a:rPr lang="en-GB" sz="2800" b="0" i="1" smtClean="0">
                                      <a:latin typeface="Cambria Math" panose="02040503050406030204" pitchFamily="18" charset="0"/>
                                    </a:rPr>
                                    <m:t>𝑐𝑚</m:t>
                                  </m:r>
                                </m:sub>
                              </m:sSub>
                            </m:e>
                            <m:sup>
                              <m:r>
                                <a:rPr lang="en-GB" sz="2800" b="0" i="1" smtClean="0">
                                  <a:latin typeface="Cambria Math" panose="02040503050406030204" pitchFamily="18" charset="0"/>
                                </a:rPr>
                                <m:t>2</m:t>
                              </m:r>
                            </m:sup>
                          </m:sSup>
                          <m:r>
                            <a:rPr lang="en-GB" sz="2800" b="0" i="1" smtClean="0">
                              <a:latin typeface="Cambria Math" panose="02040503050406030204" pitchFamily="18" charset="0"/>
                            </a:rPr>
                            <m:t>𝑑𝑚</m:t>
                          </m:r>
                        </m:e>
                      </m:nary>
                      <m:r>
                        <a:rPr lang="en-GB" sz="2800" b="0" i="1" smtClean="0">
                          <a:latin typeface="Cambria Math" panose="02040503050406030204" pitchFamily="18" charset="0"/>
                        </a:rPr>
                        <m:t>=</m:t>
                      </m:r>
                      <m:nary>
                        <m:naryPr>
                          <m:limLoc m:val="undOvr"/>
                          <m:subHide m:val="on"/>
                          <m:supHide m:val="on"/>
                          <m:ctrlPr>
                            <a:rPr lang="en-GB" sz="2800" i="1">
                              <a:latin typeface="Cambria Math" panose="02040503050406030204" pitchFamily="18" charset="0"/>
                            </a:rPr>
                          </m:ctrlPr>
                        </m:naryPr>
                        <m:sub/>
                        <m:sup/>
                        <m:e>
                          <m:d>
                            <m:dPr>
                              <m:ctrlPr>
                                <a:rPr lang="en-GB" sz="2800" i="1" smtClean="0">
                                  <a:latin typeface="Cambria Math" panose="02040503050406030204" pitchFamily="18" charset="0"/>
                                </a:rPr>
                              </m:ctrlPr>
                            </m:dPr>
                            <m:e>
                              <m:sSup>
                                <m:sSupPr>
                                  <m:ctrlPr>
                                    <a:rPr lang="en-GB" sz="2800" i="1" smtClean="0">
                                      <a:latin typeface="Cambria Math" panose="02040503050406030204" pitchFamily="18" charset="0"/>
                                    </a:rPr>
                                  </m:ctrlPr>
                                </m:sSupPr>
                                <m:e>
                                  <m:r>
                                    <a:rPr lang="en-GB" sz="2800" b="0" i="1" smtClean="0">
                                      <a:latin typeface="Cambria Math" panose="02040503050406030204" pitchFamily="18" charset="0"/>
                                    </a:rPr>
                                    <m:t>𝑥</m:t>
                                  </m:r>
                                </m:e>
                                <m:sup>
                                  <m:r>
                                    <a:rPr lang="en-GB" sz="2800" b="0" i="1" smtClean="0">
                                      <a:latin typeface="Cambria Math" panose="02040503050406030204" pitchFamily="18" charset="0"/>
                                    </a:rPr>
                                    <m:t>2</m:t>
                                  </m:r>
                                </m:sup>
                              </m:sSup>
                              <m:r>
                                <a:rPr lang="en-GB" sz="2800" b="0" i="1" smtClean="0">
                                  <a:latin typeface="Cambria Math" panose="02040503050406030204" pitchFamily="18" charset="0"/>
                                </a:rPr>
                                <m:t>+</m:t>
                              </m:r>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𝑦</m:t>
                                  </m:r>
                                </m:e>
                                <m:sup>
                                  <m:r>
                                    <a:rPr lang="en-GB" sz="2800" b="0" i="1" smtClean="0">
                                      <a:latin typeface="Cambria Math" panose="02040503050406030204" pitchFamily="18" charset="0"/>
                                    </a:rPr>
                                    <m:t>2</m:t>
                                  </m:r>
                                </m:sup>
                              </m:sSup>
                            </m:e>
                          </m:d>
                          <m:r>
                            <a:rPr lang="en-GB" sz="2800" i="1">
                              <a:latin typeface="Cambria Math" panose="02040503050406030204" pitchFamily="18" charset="0"/>
                            </a:rPr>
                            <m:t>𝑑𝑚</m:t>
                          </m:r>
                        </m:e>
                      </m:nary>
                    </m:oMath>
                  </m:oMathPara>
                </a14:m>
                <a:endParaRPr lang="en-US" sz="2800" dirty="0"/>
              </a:p>
            </p:txBody>
          </p:sp>
        </mc:Choice>
        <mc:Fallback>
          <p:sp>
            <p:nvSpPr>
              <p:cNvPr id="36" name="TextBox 35"/>
              <p:cNvSpPr txBox="1">
                <a:spLocks noRot="1" noChangeAspect="1" noMove="1" noResize="1" noEditPoints="1" noAdjustHandles="1" noChangeArrowheads="1" noChangeShapeType="1" noTextEdit="1"/>
              </p:cNvSpPr>
              <p:nvPr/>
            </p:nvSpPr>
            <p:spPr>
              <a:xfrm>
                <a:off x="1167218" y="3643417"/>
                <a:ext cx="5485541" cy="1130181"/>
              </a:xfrm>
              <a:prstGeom prst="rect">
                <a:avLst/>
              </a:prstGeom>
              <a:blipFill rotWithShape="1">
                <a:blip r:embed="rId10"/>
                <a:stretch>
                  <a:fillRect l="-2" t="-37" r="9" b="2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 name="TextBox 39"/>
              <p:cNvSpPr txBox="1"/>
              <p:nvPr/>
            </p:nvSpPr>
            <p:spPr>
              <a:xfrm>
                <a:off x="-31802" y="4716868"/>
                <a:ext cx="9507637" cy="156106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𝐼</m:t>
                          </m:r>
                        </m:e>
                        <m:sub>
                          <m:r>
                            <a:rPr lang="en-GB" sz="2800" b="0" i="1" smtClean="0">
                              <a:latin typeface="Cambria Math" panose="02040503050406030204" pitchFamily="18" charset="0"/>
                            </a:rPr>
                            <m:t>𝑝𝑎𝑟𝑎</m:t>
                          </m:r>
                        </m:sub>
                      </m:sSub>
                      <m:r>
                        <a:rPr lang="en-GB" sz="2800" b="0" i="1" smtClean="0">
                          <a:latin typeface="Cambria Math" panose="02040503050406030204" pitchFamily="18" charset="0"/>
                        </a:rPr>
                        <m:t>=</m:t>
                      </m:r>
                      <m:nary>
                        <m:naryPr>
                          <m:limLoc m:val="undOvr"/>
                          <m:subHide m:val="on"/>
                          <m:supHide m:val="on"/>
                          <m:ctrlPr>
                            <a:rPr lang="en-GB" sz="2800" b="0" i="1" smtClean="0">
                              <a:latin typeface="Cambria Math" panose="02040503050406030204" pitchFamily="18" charset="0"/>
                            </a:rPr>
                          </m:ctrlPr>
                        </m:naryPr>
                        <m:sub/>
                        <m:sup/>
                        <m:e>
                          <m:sSup>
                            <m:sSupPr>
                              <m:ctrlPr>
                                <a:rPr lang="en-GB" sz="2800" b="0" i="1" smtClean="0">
                                  <a:latin typeface="Cambria Math" panose="02040503050406030204" pitchFamily="18" charset="0"/>
                                </a:rPr>
                              </m:ctrlPr>
                            </m:sSupPr>
                            <m:e>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𝑟</m:t>
                                  </m:r>
                                </m:e>
                                <m:sub>
                                  <m:r>
                                    <a:rPr lang="en-GB" sz="2800" b="0" i="1" smtClean="0">
                                      <a:latin typeface="Cambria Math" panose="02040503050406030204" pitchFamily="18" charset="0"/>
                                    </a:rPr>
                                    <m:t>𝑝𝑎𝑟𝑎</m:t>
                                  </m:r>
                                </m:sub>
                              </m:sSub>
                            </m:e>
                            <m:sup>
                              <m:r>
                                <a:rPr lang="en-GB" sz="2800" b="0" i="1" smtClean="0">
                                  <a:latin typeface="Cambria Math" panose="02040503050406030204" pitchFamily="18" charset="0"/>
                                </a:rPr>
                                <m:t>2</m:t>
                              </m:r>
                            </m:sup>
                          </m:sSup>
                          <m:r>
                            <a:rPr lang="en-GB" sz="2800" b="0" i="1" smtClean="0">
                              <a:latin typeface="Cambria Math" panose="02040503050406030204" pitchFamily="18" charset="0"/>
                            </a:rPr>
                            <m:t>𝑑𝑚</m:t>
                          </m:r>
                        </m:e>
                      </m:nary>
                      <m:r>
                        <a:rPr lang="en-GB" sz="2800" b="0" i="1" smtClean="0">
                          <a:latin typeface="Cambria Math" panose="02040503050406030204" pitchFamily="18" charset="0"/>
                        </a:rPr>
                        <m:t>=</m:t>
                      </m:r>
                      <m:nary>
                        <m:naryPr>
                          <m:limLoc m:val="undOvr"/>
                          <m:subHide m:val="on"/>
                          <m:supHide m:val="on"/>
                          <m:ctrlPr>
                            <a:rPr lang="en-GB" sz="2800" i="1">
                              <a:latin typeface="Cambria Math" panose="02040503050406030204" pitchFamily="18" charset="0"/>
                            </a:rPr>
                          </m:ctrlPr>
                        </m:naryPr>
                        <m:sub/>
                        <m:sup/>
                        <m:e>
                          <m:d>
                            <m:dPr>
                              <m:begChr m:val="["/>
                              <m:endChr m:val="]"/>
                              <m:ctrlPr>
                                <a:rPr lang="en-GB" sz="2800" i="1" smtClean="0">
                                  <a:latin typeface="Cambria Math" panose="02040503050406030204" pitchFamily="18" charset="0"/>
                                </a:rPr>
                              </m:ctrlPr>
                            </m:dPr>
                            <m:e>
                              <m:sSup>
                                <m:sSupPr>
                                  <m:ctrlPr>
                                    <a:rPr lang="en-GB" sz="2800" i="1" smtClean="0">
                                      <a:latin typeface="Cambria Math" panose="02040503050406030204" pitchFamily="18" charset="0"/>
                                    </a:rPr>
                                  </m:ctrlPr>
                                </m:sSupPr>
                                <m:e>
                                  <m:d>
                                    <m:dPr>
                                      <m:ctrlPr>
                                        <a:rPr lang="en-GB" sz="2800" i="1">
                                          <a:latin typeface="Cambria Math" panose="02040503050406030204" pitchFamily="18" charset="0"/>
                                        </a:rPr>
                                      </m:ctrlPr>
                                    </m:dPr>
                                    <m:e>
                                      <m:r>
                                        <a:rPr lang="en-GB" sz="2800" i="1">
                                          <a:latin typeface="Cambria Math" panose="02040503050406030204" pitchFamily="18" charset="0"/>
                                        </a:rPr>
                                        <m:t>𝑥</m:t>
                                      </m:r>
                                      <m:r>
                                        <a:rPr lang="en-GB" sz="2800" i="1">
                                          <a:latin typeface="Cambria Math" panose="02040503050406030204" pitchFamily="18" charset="0"/>
                                        </a:rPr>
                                        <m:t>−</m:t>
                                      </m:r>
                                      <m:r>
                                        <a:rPr lang="en-GB" sz="2800" i="1">
                                          <a:latin typeface="Cambria Math" panose="02040503050406030204" pitchFamily="18" charset="0"/>
                                        </a:rPr>
                                        <m:t>𝑎</m:t>
                                      </m:r>
                                    </m:e>
                                  </m:d>
                                </m:e>
                                <m:sup>
                                  <m:r>
                                    <a:rPr lang="en-GB" sz="2800" b="0" i="1" smtClean="0">
                                      <a:latin typeface="Cambria Math" panose="02040503050406030204" pitchFamily="18" charset="0"/>
                                    </a:rPr>
                                    <m:t>2</m:t>
                                  </m:r>
                                </m:sup>
                              </m:sSup>
                              <m:r>
                                <a:rPr lang="en-GB" sz="2800" i="1">
                                  <a:latin typeface="Cambria Math" panose="02040503050406030204" pitchFamily="18" charset="0"/>
                                </a:rPr>
                                <m:t>+</m:t>
                              </m:r>
                              <m:sSup>
                                <m:sSupPr>
                                  <m:ctrlPr>
                                    <a:rPr lang="en-GB" sz="2800" i="1" smtClean="0">
                                      <a:latin typeface="Cambria Math" panose="02040503050406030204" pitchFamily="18" charset="0"/>
                                    </a:rPr>
                                  </m:ctrlPr>
                                </m:sSupPr>
                                <m:e>
                                  <m:d>
                                    <m:dPr>
                                      <m:ctrlPr>
                                        <a:rPr lang="en-GB" sz="2800" i="1" smtClean="0">
                                          <a:latin typeface="Cambria Math" panose="02040503050406030204" pitchFamily="18" charset="0"/>
                                        </a:rPr>
                                      </m:ctrlPr>
                                    </m:dPr>
                                    <m:e>
                                      <m:r>
                                        <a:rPr lang="en-GB" sz="2800" b="0" i="1" smtClean="0">
                                          <a:latin typeface="Cambria Math" panose="02040503050406030204" pitchFamily="18" charset="0"/>
                                        </a:rPr>
                                        <m:t>𝑦</m:t>
                                      </m:r>
                                      <m:r>
                                        <a:rPr lang="en-GB" sz="2800" b="0" i="1" smtClean="0">
                                          <a:latin typeface="Cambria Math" panose="02040503050406030204" pitchFamily="18" charset="0"/>
                                        </a:rPr>
                                        <m:t>−</m:t>
                                      </m:r>
                                      <m:r>
                                        <a:rPr lang="en-GB" sz="2800" b="0" i="1" smtClean="0">
                                          <a:latin typeface="Cambria Math" panose="02040503050406030204" pitchFamily="18" charset="0"/>
                                        </a:rPr>
                                        <m:t>𝑏</m:t>
                                      </m:r>
                                    </m:e>
                                  </m:d>
                                </m:e>
                                <m:sup>
                                  <m:r>
                                    <a:rPr lang="en-GB" sz="2800" b="0" i="1" smtClean="0">
                                      <a:latin typeface="Cambria Math" panose="02040503050406030204" pitchFamily="18" charset="0"/>
                                    </a:rPr>
                                    <m:t>2</m:t>
                                  </m:r>
                                </m:sup>
                              </m:sSup>
                            </m:e>
                          </m:d>
                          <m:r>
                            <a:rPr lang="en-GB" sz="2800" i="1">
                              <a:latin typeface="Cambria Math" panose="02040503050406030204" pitchFamily="18" charset="0"/>
                            </a:rPr>
                            <m:t>𝑑𝑚</m:t>
                          </m:r>
                        </m:e>
                      </m:nary>
                    </m:oMath>
                  </m:oMathPara>
                </a14:m>
                <a:endParaRPr lang="en-US" sz="2800" dirty="0"/>
              </a:p>
              <a:p>
                <a:endParaRPr lang="en-US" sz="2800" dirty="0"/>
              </a:p>
            </p:txBody>
          </p:sp>
        </mc:Choice>
        <mc:Fallback>
          <p:sp>
            <p:nvSpPr>
              <p:cNvPr id="40" name="TextBox 39"/>
              <p:cNvSpPr txBox="1">
                <a:spLocks noRot="1" noChangeAspect="1" noMove="1" noResize="1" noEditPoints="1" noAdjustHandles="1" noChangeArrowheads="1" noChangeShapeType="1" noTextEdit="1"/>
              </p:cNvSpPr>
              <p:nvPr/>
            </p:nvSpPr>
            <p:spPr>
              <a:xfrm>
                <a:off x="-31802" y="4716868"/>
                <a:ext cx="9507637" cy="1561068"/>
              </a:xfrm>
              <a:prstGeom prst="rect">
                <a:avLst/>
              </a:prstGeom>
              <a:blipFill rotWithShape="1">
                <a:blip r:embed="rId11"/>
                <a:stretch>
                  <a:fillRect l="1" t="-6" r="4" b="21"/>
                </a:stretch>
              </a:blipFill>
            </p:spPr>
            <p:txBody>
              <a:bodyPr/>
              <a:lstStyle/>
              <a:p>
                <a:r>
                  <a:rPr lang="zh-CN" altLang="en-US">
                    <a:noFill/>
                  </a:rPr>
                  <a:t> </a:t>
                </a:r>
              </a:p>
            </p:txBody>
          </p:sp>
        </mc:Fallback>
      </mc:AlternateContent>
      <p:sp>
        <p:nvSpPr>
          <p:cNvPr id="23" name="Left Brace 22"/>
          <p:cNvSpPr/>
          <p:nvPr/>
        </p:nvSpPr>
        <p:spPr>
          <a:xfrm rot="16200000">
            <a:off x="4022517" y="2344614"/>
            <a:ext cx="406039" cy="1248605"/>
          </a:xfrm>
          <a:prstGeom prst="leftBrace">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4" name="TextBox 23"/>
              <p:cNvSpPr txBox="1"/>
              <p:nvPr/>
            </p:nvSpPr>
            <p:spPr>
              <a:xfrm>
                <a:off x="4084494" y="3167965"/>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𝑎</m:t>
                      </m:r>
                    </m:oMath>
                  </m:oMathPara>
                </a14:m>
                <a:endParaRPr lang="en-US" dirty="0">
                  <a:solidFill>
                    <a:srgbClr val="FF0000"/>
                  </a:solidFill>
                </a:endParaRPr>
              </a:p>
            </p:txBody>
          </p:sp>
        </mc:Choice>
        <mc:Fallback>
          <p:sp>
            <p:nvSpPr>
              <p:cNvPr id="24" name="TextBox 23"/>
              <p:cNvSpPr txBox="1">
                <a:spLocks noRot="1" noChangeAspect="1" noMove="1" noResize="1" noEditPoints="1" noAdjustHandles="1" noChangeArrowheads="1" noChangeShapeType="1" noTextEdit="1"/>
              </p:cNvSpPr>
              <p:nvPr/>
            </p:nvSpPr>
            <p:spPr>
              <a:xfrm>
                <a:off x="4084494" y="3167965"/>
                <a:ext cx="191591" cy="276999"/>
              </a:xfrm>
              <a:prstGeom prst="rect">
                <a:avLst/>
              </a:prstGeom>
              <a:blipFill rotWithShape="1">
                <a:blip r:embed="rId12"/>
                <a:stretch>
                  <a:fillRect l="-91" t="-211" r="-16243" b="32"/>
                </a:stretch>
              </a:blipFill>
            </p:spPr>
            <p:txBody>
              <a:bodyPr/>
              <a:lstStyle/>
              <a:p>
                <a:r>
                  <a:rPr lang="zh-CN" altLang="en-US">
                    <a:noFill/>
                  </a:rPr>
                  <a:t> </a:t>
                </a:r>
              </a:p>
            </p:txBody>
          </p:sp>
        </mc:Fallback>
      </mc:AlternateContent>
      <p:sp>
        <p:nvSpPr>
          <p:cNvPr id="43" name="Left Brace 42"/>
          <p:cNvSpPr/>
          <p:nvPr/>
        </p:nvSpPr>
        <p:spPr>
          <a:xfrm>
            <a:off x="2787455" y="2132856"/>
            <a:ext cx="346131" cy="278302"/>
          </a:xfrm>
          <a:prstGeom prst="leftBrace">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6" name="TextBox 25"/>
              <p:cNvSpPr txBox="1"/>
              <p:nvPr/>
            </p:nvSpPr>
            <p:spPr>
              <a:xfrm>
                <a:off x="2499607" y="2150772"/>
                <a:ext cx="18780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𝑏</m:t>
                      </m:r>
                    </m:oMath>
                  </m:oMathPara>
                </a14:m>
                <a:endParaRPr lang="en-US" dirty="0">
                  <a:solidFill>
                    <a:srgbClr val="FF0000"/>
                  </a:solidFill>
                </a:endParaRPr>
              </a:p>
            </p:txBody>
          </p:sp>
        </mc:Choice>
        <mc:Fallback>
          <p:sp>
            <p:nvSpPr>
              <p:cNvPr id="26" name="TextBox 25"/>
              <p:cNvSpPr txBox="1">
                <a:spLocks noRot="1" noChangeAspect="1" noMove="1" noResize="1" noEditPoints="1" noAdjustHandles="1" noChangeArrowheads="1" noChangeShapeType="1" noTextEdit="1"/>
              </p:cNvSpPr>
              <p:nvPr/>
            </p:nvSpPr>
            <p:spPr>
              <a:xfrm>
                <a:off x="2499607" y="2150772"/>
                <a:ext cx="187808" cy="276999"/>
              </a:xfrm>
              <a:prstGeom prst="rect">
                <a:avLst/>
              </a:prstGeom>
              <a:blipFill rotWithShape="1">
                <a:blip r:embed="rId13"/>
                <a:stretch>
                  <a:fillRect l="-132" t="-10" r="-16179" b="6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flipH="1">
                <a:off x="1377358" y="5949280"/>
                <a:ext cx="6723033" cy="403252"/>
              </a:xfrm>
              <a:prstGeom prst="rect">
                <a:avLst/>
              </a:prstGeom>
              <a:noFill/>
            </p:spPr>
            <p:txBody>
              <a:bodyPr wrap="square" rtlCol="0">
                <a:spAutoFit/>
              </a:bodyPr>
              <a:lstStyle/>
              <a:p>
                <a:r>
                  <a:rPr lang="en-GB" dirty="0"/>
                  <a:t>where </a:t>
                </a:r>
                <a14:m>
                  <m:oMath xmlns:m="http://schemas.openxmlformats.org/officeDocument/2006/math">
                    <m:r>
                      <a:rPr lang="en-GB" b="0" i="1" smtClean="0">
                        <a:latin typeface="Cambria Math" panose="02040503050406030204" pitchFamily="18" charset="0"/>
                      </a:rPr>
                      <m:t>𝑑</m:t>
                    </m:r>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𝑏</m:t>
                            </m:r>
                          </m:e>
                          <m:sup>
                            <m:r>
                              <a:rPr lang="en-GB" b="0" i="1" smtClean="0">
                                <a:latin typeface="Cambria Math" panose="02040503050406030204" pitchFamily="18" charset="0"/>
                              </a:rPr>
                              <m:t>2</m:t>
                            </m:r>
                          </m:sup>
                        </m:sSup>
                      </m:e>
                    </m:rad>
                  </m:oMath>
                </a14:m>
                <a:r>
                  <a:rPr lang="en-US" dirty="0"/>
                  <a:t> is the distance between both parallel axes.</a:t>
                </a:r>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flipH="1">
                <a:off x="1377358" y="5949280"/>
                <a:ext cx="6723033" cy="403252"/>
              </a:xfrm>
              <a:prstGeom prst="rect">
                <a:avLst/>
              </a:prstGeom>
              <a:blipFill rotWithShape="1">
                <a:blip r:embed="rId14"/>
                <a:stretch>
                  <a:fillRect l="-1" t="-149" r="5" b="155"/>
                </a:stretch>
              </a:blipFill>
            </p:spPr>
            <p:txBody>
              <a:bodyPr/>
              <a:lstStyle/>
              <a:p>
                <a:r>
                  <a:rPr lang="zh-CN" altLang="en-US">
                    <a:noFill/>
                  </a:rPr>
                  <a:t> </a:t>
                </a:r>
              </a:p>
            </p:txBody>
          </p:sp>
        </mc:Fallback>
      </mc:AlternateContent>
      <p:cxnSp>
        <p:nvCxnSpPr>
          <p:cNvPr id="45" name="Straight Connector 44"/>
          <p:cNvCxnSpPr/>
          <p:nvPr/>
        </p:nvCxnSpPr>
        <p:spPr>
          <a:xfrm>
            <a:off x="2819262" y="2132856"/>
            <a:ext cx="2016224"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217" y="-91864"/>
            <a:ext cx="8229600" cy="1143000"/>
          </a:xfrm>
        </p:spPr>
        <p:txBody>
          <a:bodyPr/>
          <a:lstStyle/>
          <a:p>
            <a:r>
              <a:rPr lang="en-GB" sz="3600" dirty="0"/>
              <a:t>Parallel axis theorem: Introduction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40" name="TextBox 39"/>
              <p:cNvSpPr txBox="1"/>
              <p:nvPr/>
            </p:nvSpPr>
            <p:spPr>
              <a:xfrm>
                <a:off x="-363637" y="1124744"/>
                <a:ext cx="9507637" cy="133805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𝐼</m:t>
                          </m:r>
                        </m:e>
                        <m:sub>
                          <m:r>
                            <a:rPr lang="en-GB" sz="2400" b="0" i="1" smtClean="0">
                              <a:latin typeface="Cambria Math" panose="02040503050406030204" pitchFamily="18" charset="0"/>
                            </a:rPr>
                            <m:t>𝑝𝑎𝑟𝑎</m:t>
                          </m:r>
                        </m:sub>
                      </m:sSub>
                      <m:r>
                        <a:rPr lang="en-GB" sz="2400" b="0" i="1" smtClean="0">
                          <a:latin typeface="Cambria Math" panose="02040503050406030204" pitchFamily="18" charset="0"/>
                        </a:rPr>
                        <m:t>=</m:t>
                      </m:r>
                      <m:nary>
                        <m:naryPr>
                          <m:limLoc m:val="undOvr"/>
                          <m:subHide m:val="on"/>
                          <m:supHide m:val="on"/>
                          <m:ctrlPr>
                            <a:rPr lang="en-GB" sz="2400" i="1">
                              <a:latin typeface="Cambria Math" panose="02040503050406030204" pitchFamily="18" charset="0"/>
                            </a:rPr>
                          </m:ctrlPr>
                        </m:naryPr>
                        <m:sub/>
                        <m:sup/>
                        <m:e>
                          <m:d>
                            <m:dPr>
                              <m:begChr m:val="["/>
                              <m:endChr m:val="]"/>
                              <m:ctrlPr>
                                <a:rPr lang="en-GB" sz="2400" i="1" smtClean="0">
                                  <a:latin typeface="Cambria Math" panose="02040503050406030204" pitchFamily="18" charset="0"/>
                                </a:rPr>
                              </m:ctrlPr>
                            </m:dPr>
                            <m:e>
                              <m:sSup>
                                <m:sSupPr>
                                  <m:ctrlPr>
                                    <a:rPr lang="en-GB" sz="2400" i="1" smtClean="0">
                                      <a:latin typeface="Cambria Math" panose="02040503050406030204" pitchFamily="18" charset="0"/>
                                    </a:rPr>
                                  </m:ctrlPr>
                                </m:sSupPr>
                                <m:e>
                                  <m:d>
                                    <m:dPr>
                                      <m:ctrlPr>
                                        <a:rPr lang="en-GB" sz="2400" i="1">
                                          <a:latin typeface="Cambria Math" panose="02040503050406030204" pitchFamily="18" charset="0"/>
                                        </a:rPr>
                                      </m:ctrlPr>
                                    </m:dPr>
                                    <m:e>
                                      <m:r>
                                        <a:rPr lang="en-GB" sz="2400" i="1">
                                          <a:latin typeface="Cambria Math" panose="02040503050406030204" pitchFamily="18" charset="0"/>
                                        </a:rPr>
                                        <m:t>𝑥</m:t>
                                      </m:r>
                                      <m:r>
                                        <a:rPr lang="en-GB" sz="2400" i="1">
                                          <a:latin typeface="Cambria Math" panose="02040503050406030204" pitchFamily="18" charset="0"/>
                                        </a:rPr>
                                        <m:t>−</m:t>
                                      </m:r>
                                      <m:r>
                                        <a:rPr lang="en-GB" sz="2400" i="1">
                                          <a:latin typeface="Cambria Math" panose="02040503050406030204" pitchFamily="18" charset="0"/>
                                        </a:rPr>
                                        <m:t>𝑎</m:t>
                                      </m:r>
                                    </m:e>
                                  </m:d>
                                </m:e>
                                <m:sup>
                                  <m:r>
                                    <a:rPr lang="en-GB" sz="2400" b="0" i="1" smtClean="0">
                                      <a:latin typeface="Cambria Math" panose="02040503050406030204" pitchFamily="18" charset="0"/>
                                    </a:rPr>
                                    <m:t>2</m:t>
                                  </m:r>
                                </m:sup>
                              </m:sSup>
                              <m:r>
                                <a:rPr lang="en-GB" sz="2400" i="1">
                                  <a:latin typeface="Cambria Math" panose="02040503050406030204" pitchFamily="18" charset="0"/>
                                </a:rPr>
                                <m:t>+</m:t>
                              </m:r>
                              <m:sSup>
                                <m:sSupPr>
                                  <m:ctrlPr>
                                    <a:rPr lang="en-GB" sz="2400" i="1" smtClean="0">
                                      <a:latin typeface="Cambria Math" panose="02040503050406030204" pitchFamily="18" charset="0"/>
                                    </a:rPr>
                                  </m:ctrlPr>
                                </m:sSupPr>
                                <m:e>
                                  <m:d>
                                    <m:dPr>
                                      <m:ctrlPr>
                                        <a:rPr lang="en-GB" sz="2400" i="1" smtClean="0">
                                          <a:latin typeface="Cambria Math" panose="02040503050406030204" pitchFamily="18" charset="0"/>
                                        </a:rPr>
                                      </m:ctrlPr>
                                    </m:dPr>
                                    <m:e>
                                      <m:r>
                                        <a:rPr lang="en-GB" sz="2400" b="0" i="1" smtClean="0">
                                          <a:latin typeface="Cambria Math" panose="02040503050406030204" pitchFamily="18" charset="0"/>
                                        </a:rPr>
                                        <m:t>𝑦</m:t>
                                      </m:r>
                                      <m:r>
                                        <a:rPr lang="en-GB" sz="2400" b="0" i="1" smtClean="0">
                                          <a:latin typeface="Cambria Math" panose="02040503050406030204" pitchFamily="18" charset="0"/>
                                        </a:rPr>
                                        <m:t>−</m:t>
                                      </m:r>
                                      <m:r>
                                        <a:rPr lang="en-GB" sz="2400" b="0" i="1" smtClean="0">
                                          <a:latin typeface="Cambria Math" panose="02040503050406030204" pitchFamily="18" charset="0"/>
                                        </a:rPr>
                                        <m:t>𝑏</m:t>
                                      </m:r>
                                    </m:e>
                                  </m:d>
                                </m:e>
                                <m:sup>
                                  <m:r>
                                    <a:rPr lang="en-GB" sz="2400" b="0" i="1" smtClean="0">
                                      <a:latin typeface="Cambria Math" panose="02040503050406030204" pitchFamily="18" charset="0"/>
                                    </a:rPr>
                                    <m:t>2</m:t>
                                  </m:r>
                                </m:sup>
                              </m:sSup>
                            </m:e>
                          </m:d>
                          <m:r>
                            <a:rPr lang="en-GB" sz="2400" i="1">
                              <a:latin typeface="Cambria Math" panose="02040503050406030204" pitchFamily="18" charset="0"/>
                            </a:rPr>
                            <m:t>𝑑𝑚</m:t>
                          </m:r>
                        </m:e>
                      </m:nary>
                    </m:oMath>
                  </m:oMathPara>
                </a14:m>
                <a:endParaRPr lang="en-US" sz="2400" dirty="0"/>
              </a:p>
              <a:p>
                <a:endParaRPr lang="en-US" sz="2400" dirty="0"/>
              </a:p>
            </p:txBody>
          </p:sp>
        </mc:Choice>
        <mc:Fallback>
          <p:sp>
            <p:nvSpPr>
              <p:cNvPr id="40" name="TextBox 39"/>
              <p:cNvSpPr txBox="1">
                <a:spLocks noRot="1" noChangeAspect="1" noMove="1" noResize="1" noEditPoints="1" noAdjustHandles="1" noChangeArrowheads="1" noChangeShapeType="1" noTextEdit="1"/>
              </p:cNvSpPr>
              <p:nvPr/>
            </p:nvSpPr>
            <p:spPr>
              <a:xfrm>
                <a:off x="-363637" y="1124744"/>
                <a:ext cx="9507637" cy="1338059"/>
              </a:xfrm>
              <a:prstGeom prst="rect">
                <a:avLst/>
              </a:prstGeom>
              <a:blipFill rotWithShape="1">
                <a:blip r:embed="rId1"/>
                <a:stretch>
                  <a:fillRect l="4" t="-12" b="2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TextBox 48"/>
              <p:cNvSpPr txBox="1"/>
              <p:nvPr/>
            </p:nvSpPr>
            <p:spPr>
              <a:xfrm>
                <a:off x="2533757" y="594656"/>
                <a:ext cx="3840475" cy="8073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𝐼</m:t>
                          </m:r>
                        </m:e>
                        <m:sub>
                          <m:r>
                            <a:rPr lang="en-GB" sz="2000" b="0" i="1" smtClean="0">
                              <a:latin typeface="Cambria Math" panose="02040503050406030204" pitchFamily="18" charset="0"/>
                            </a:rPr>
                            <m:t>𝑐𝑚</m:t>
                          </m:r>
                        </m:sub>
                      </m:sSub>
                      <m:r>
                        <a:rPr lang="en-GB" sz="2000" b="0" i="1" smtClean="0">
                          <a:latin typeface="Cambria Math" panose="02040503050406030204" pitchFamily="18" charset="0"/>
                        </a:rPr>
                        <m:t>=</m:t>
                      </m:r>
                      <m:nary>
                        <m:naryPr>
                          <m:limLoc m:val="undOvr"/>
                          <m:subHide m:val="on"/>
                          <m:supHide m:val="on"/>
                          <m:ctrlPr>
                            <a:rPr lang="en-GB" sz="2000" b="0" i="1" smtClean="0">
                              <a:latin typeface="Cambria Math" panose="02040503050406030204" pitchFamily="18" charset="0"/>
                            </a:rPr>
                          </m:ctrlPr>
                        </m:naryPr>
                        <m:sub/>
                        <m:sup/>
                        <m:e>
                          <m:sSup>
                            <m:sSupPr>
                              <m:ctrlPr>
                                <a:rPr lang="en-GB" sz="2000" b="0" i="1" smtClean="0">
                                  <a:latin typeface="Cambria Math" panose="02040503050406030204" pitchFamily="18" charset="0"/>
                                </a:rPr>
                              </m:ctrlPr>
                            </m:sSupP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𝑟</m:t>
                                  </m:r>
                                </m:e>
                                <m:sub>
                                  <m:r>
                                    <a:rPr lang="en-GB" sz="2000" b="0" i="1" smtClean="0">
                                      <a:latin typeface="Cambria Math" panose="02040503050406030204" pitchFamily="18" charset="0"/>
                                    </a:rPr>
                                    <m:t>𝑐𝑚</m:t>
                                  </m:r>
                                </m:sub>
                              </m:sSub>
                            </m:e>
                            <m:sup>
                              <m:r>
                                <a:rPr lang="en-GB" sz="2000" b="0" i="1" smtClean="0">
                                  <a:latin typeface="Cambria Math" panose="02040503050406030204" pitchFamily="18" charset="0"/>
                                </a:rPr>
                                <m:t>2</m:t>
                              </m:r>
                            </m:sup>
                          </m:sSup>
                          <m:r>
                            <a:rPr lang="en-GB" sz="2000" b="0" i="1" smtClean="0">
                              <a:latin typeface="Cambria Math" panose="02040503050406030204" pitchFamily="18" charset="0"/>
                            </a:rPr>
                            <m:t>𝑑𝑚</m:t>
                          </m:r>
                        </m:e>
                      </m:nary>
                      <m:r>
                        <a:rPr lang="en-GB" sz="2000" b="0" i="1" smtClean="0">
                          <a:latin typeface="Cambria Math" panose="02040503050406030204" pitchFamily="18" charset="0"/>
                        </a:rPr>
                        <m:t>=</m:t>
                      </m:r>
                      <m:nary>
                        <m:naryPr>
                          <m:limLoc m:val="undOvr"/>
                          <m:subHide m:val="on"/>
                          <m:supHide m:val="on"/>
                          <m:ctrlPr>
                            <a:rPr lang="en-GB" sz="2000" i="1">
                              <a:latin typeface="Cambria Math" panose="02040503050406030204" pitchFamily="18" charset="0"/>
                            </a:rPr>
                          </m:ctrlPr>
                        </m:naryPr>
                        <m:sub/>
                        <m:sup/>
                        <m:e>
                          <m:d>
                            <m:dPr>
                              <m:ctrlPr>
                                <a:rPr lang="en-GB" sz="2000" i="1" smtClean="0">
                                  <a:latin typeface="Cambria Math" panose="02040503050406030204" pitchFamily="18" charset="0"/>
                                </a:rPr>
                              </m:ctrlPr>
                            </m:dPr>
                            <m:e>
                              <m:sSup>
                                <m:sSupPr>
                                  <m:ctrlPr>
                                    <a:rPr lang="en-GB" sz="2000" i="1" smtClean="0">
                                      <a:latin typeface="Cambria Math" panose="02040503050406030204" pitchFamily="18" charset="0"/>
                                    </a:rPr>
                                  </m:ctrlPr>
                                </m:sSupPr>
                                <m:e>
                                  <m:r>
                                    <a:rPr lang="en-GB" sz="2000" b="0" i="1" smtClean="0">
                                      <a:latin typeface="Cambria Math" panose="02040503050406030204" pitchFamily="18" charset="0"/>
                                    </a:rPr>
                                    <m:t>𝑥</m:t>
                                  </m:r>
                                </m:e>
                                <m:sup>
                                  <m:r>
                                    <a:rPr lang="en-GB" sz="2000" b="0" i="1" smtClean="0">
                                      <a:latin typeface="Cambria Math" panose="02040503050406030204" pitchFamily="18" charset="0"/>
                                    </a:rPr>
                                    <m:t>2</m:t>
                                  </m:r>
                                </m:sup>
                              </m:sSup>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𝑦</m:t>
                                  </m:r>
                                </m:e>
                                <m:sup>
                                  <m:r>
                                    <a:rPr lang="en-GB" sz="2000" b="0" i="1" smtClean="0">
                                      <a:latin typeface="Cambria Math" panose="02040503050406030204" pitchFamily="18" charset="0"/>
                                    </a:rPr>
                                    <m:t>2</m:t>
                                  </m:r>
                                </m:sup>
                              </m:sSup>
                            </m:e>
                          </m:d>
                          <m:r>
                            <a:rPr lang="en-GB" sz="2000" i="1">
                              <a:latin typeface="Cambria Math" panose="02040503050406030204" pitchFamily="18" charset="0"/>
                            </a:rPr>
                            <m:t>𝑑𝑚</m:t>
                          </m:r>
                        </m:e>
                      </m:nary>
                    </m:oMath>
                  </m:oMathPara>
                </a14:m>
                <a:endParaRPr lang="en-US" sz="2000" dirty="0"/>
              </a:p>
            </p:txBody>
          </p:sp>
        </mc:Choice>
        <mc:Fallback>
          <p:sp>
            <p:nvSpPr>
              <p:cNvPr id="49" name="TextBox 48"/>
              <p:cNvSpPr txBox="1">
                <a:spLocks noRot="1" noChangeAspect="1" noMove="1" noResize="1" noEditPoints="1" noAdjustHandles="1" noChangeArrowheads="1" noChangeShapeType="1" noTextEdit="1"/>
              </p:cNvSpPr>
              <p:nvPr/>
            </p:nvSpPr>
            <p:spPr>
              <a:xfrm>
                <a:off x="2533757" y="594656"/>
                <a:ext cx="3840475" cy="807337"/>
              </a:xfrm>
              <a:prstGeom prst="rect">
                <a:avLst/>
              </a:prstGeom>
              <a:blipFill rotWithShape="1">
                <a:blip r:embed="rId2"/>
                <a:stretch>
                  <a:fillRect l="-3" t="-37" r="-1105" b="68"/>
                </a:stretch>
              </a:blipFill>
            </p:spPr>
            <p:txBody>
              <a:bodyPr/>
              <a:lstStyle/>
              <a:p>
                <a:r>
                  <a:rPr lang="zh-CN" alt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217" y="-91864"/>
            <a:ext cx="8229600" cy="1143000"/>
          </a:xfrm>
        </p:spPr>
        <p:txBody>
          <a:bodyPr/>
          <a:lstStyle/>
          <a:p>
            <a:r>
              <a:rPr lang="en-GB" sz="3600" dirty="0"/>
              <a:t>Parallel axis theorem: Introduction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40" name="TextBox 39"/>
              <p:cNvSpPr txBox="1"/>
              <p:nvPr/>
            </p:nvSpPr>
            <p:spPr>
              <a:xfrm>
                <a:off x="-363637" y="1124744"/>
                <a:ext cx="9507637" cy="133805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𝐼</m:t>
                          </m:r>
                        </m:e>
                        <m:sub>
                          <m:r>
                            <a:rPr lang="en-GB" sz="2400" b="0" i="1" smtClean="0">
                              <a:latin typeface="Cambria Math" panose="02040503050406030204" pitchFamily="18" charset="0"/>
                            </a:rPr>
                            <m:t>𝑝𝑎𝑟𝑎</m:t>
                          </m:r>
                        </m:sub>
                      </m:sSub>
                      <m:r>
                        <a:rPr lang="en-GB" sz="2400" b="0" i="1" smtClean="0">
                          <a:latin typeface="Cambria Math" panose="02040503050406030204" pitchFamily="18" charset="0"/>
                        </a:rPr>
                        <m:t>=</m:t>
                      </m:r>
                      <m:nary>
                        <m:naryPr>
                          <m:limLoc m:val="undOvr"/>
                          <m:subHide m:val="on"/>
                          <m:supHide m:val="on"/>
                          <m:ctrlPr>
                            <a:rPr lang="en-GB" sz="2400" i="1">
                              <a:latin typeface="Cambria Math" panose="02040503050406030204" pitchFamily="18" charset="0"/>
                            </a:rPr>
                          </m:ctrlPr>
                        </m:naryPr>
                        <m:sub/>
                        <m:sup/>
                        <m:e>
                          <m:d>
                            <m:dPr>
                              <m:begChr m:val="["/>
                              <m:endChr m:val="]"/>
                              <m:ctrlPr>
                                <a:rPr lang="en-GB" sz="2400" i="1" smtClean="0">
                                  <a:latin typeface="Cambria Math" panose="02040503050406030204" pitchFamily="18" charset="0"/>
                                </a:rPr>
                              </m:ctrlPr>
                            </m:dPr>
                            <m:e>
                              <m:sSup>
                                <m:sSupPr>
                                  <m:ctrlPr>
                                    <a:rPr lang="en-GB" sz="2400" i="1" smtClean="0">
                                      <a:latin typeface="Cambria Math" panose="02040503050406030204" pitchFamily="18" charset="0"/>
                                    </a:rPr>
                                  </m:ctrlPr>
                                </m:sSupPr>
                                <m:e>
                                  <m:d>
                                    <m:dPr>
                                      <m:ctrlPr>
                                        <a:rPr lang="en-GB" sz="2400" i="1">
                                          <a:latin typeface="Cambria Math" panose="02040503050406030204" pitchFamily="18" charset="0"/>
                                        </a:rPr>
                                      </m:ctrlPr>
                                    </m:dPr>
                                    <m:e>
                                      <m:r>
                                        <a:rPr lang="en-GB" sz="2400" i="1">
                                          <a:latin typeface="Cambria Math" panose="02040503050406030204" pitchFamily="18" charset="0"/>
                                        </a:rPr>
                                        <m:t>𝑥</m:t>
                                      </m:r>
                                      <m:r>
                                        <a:rPr lang="en-GB" sz="2400" i="1">
                                          <a:latin typeface="Cambria Math" panose="02040503050406030204" pitchFamily="18" charset="0"/>
                                        </a:rPr>
                                        <m:t>−</m:t>
                                      </m:r>
                                      <m:r>
                                        <a:rPr lang="en-GB" sz="2400" i="1">
                                          <a:latin typeface="Cambria Math" panose="02040503050406030204" pitchFamily="18" charset="0"/>
                                        </a:rPr>
                                        <m:t>𝑎</m:t>
                                      </m:r>
                                    </m:e>
                                  </m:d>
                                </m:e>
                                <m:sup>
                                  <m:r>
                                    <a:rPr lang="en-GB" sz="2400" b="0" i="1" smtClean="0">
                                      <a:latin typeface="Cambria Math" panose="02040503050406030204" pitchFamily="18" charset="0"/>
                                    </a:rPr>
                                    <m:t>2</m:t>
                                  </m:r>
                                </m:sup>
                              </m:sSup>
                              <m:r>
                                <a:rPr lang="en-GB" sz="2400" i="1">
                                  <a:latin typeface="Cambria Math" panose="02040503050406030204" pitchFamily="18" charset="0"/>
                                </a:rPr>
                                <m:t>+</m:t>
                              </m:r>
                              <m:sSup>
                                <m:sSupPr>
                                  <m:ctrlPr>
                                    <a:rPr lang="en-GB" sz="2400" i="1" smtClean="0">
                                      <a:latin typeface="Cambria Math" panose="02040503050406030204" pitchFamily="18" charset="0"/>
                                    </a:rPr>
                                  </m:ctrlPr>
                                </m:sSupPr>
                                <m:e>
                                  <m:d>
                                    <m:dPr>
                                      <m:ctrlPr>
                                        <a:rPr lang="en-GB" sz="2400" i="1" smtClean="0">
                                          <a:latin typeface="Cambria Math" panose="02040503050406030204" pitchFamily="18" charset="0"/>
                                        </a:rPr>
                                      </m:ctrlPr>
                                    </m:dPr>
                                    <m:e>
                                      <m:r>
                                        <a:rPr lang="en-GB" sz="2400" b="0" i="1" smtClean="0">
                                          <a:latin typeface="Cambria Math" panose="02040503050406030204" pitchFamily="18" charset="0"/>
                                        </a:rPr>
                                        <m:t>𝑦</m:t>
                                      </m:r>
                                      <m:r>
                                        <a:rPr lang="en-GB" sz="2400" b="0" i="1" smtClean="0">
                                          <a:latin typeface="Cambria Math" panose="02040503050406030204" pitchFamily="18" charset="0"/>
                                        </a:rPr>
                                        <m:t>−</m:t>
                                      </m:r>
                                      <m:r>
                                        <a:rPr lang="en-GB" sz="2400" b="0" i="1" smtClean="0">
                                          <a:latin typeface="Cambria Math" panose="02040503050406030204" pitchFamily="18" charset="0"/>
                                        </a:rPr>
                                        <m:t>𝑏</m:t>
                                      </m:r>
                                    </m:e>
                                  </m:d>
                                </m:e>
                                <m:sup>
                                  <m:r>
                                    <a:rPr lang="en-GB" sz="2400" b="0" i="1" smtClean="0">
                                      <a:latin typeface="Cambria Math" panose="02040503050406030204" pitchFamily="18" charset="0"/>
                                    </a:rPr>
                                    <m:t>2</m:t>
                                  </m:r>
                                </m:sup>
                              </m:sSup>
                            </m:e>
                          </m:d>
                          <m:r>
                            <a:rPr lang="en-GB" sz="2400" i="1">
                              <a:latin typeface="Cambria Math" panose="02040503050406030204" pitchFamily="18" charset="0"/>
                            </a:rPr>
                            <m:t>𝑑𝑚</m:t>
                          </m:r>
                        </m:e>
                      </m:nary>
                    </m:oMath>
                  </m:oMathPara>
                </a14:m>
                <a:endParaRPr lang="en-US" sz="2400" dirty="0"/>
              </a:p>
              <a:p>
                <a:endParaRPr lang="en-US" sz="2400" dirty="0"/>
              </a:p>
            </p:txBody>
          </p:sp>
        </mc:Choice>
        <mc:Fallback>
          <p:sp>
            <p:nvSpPr>
              <p:cNvPr id="40" name="TextBox 39"/>
              <p:cNvSpPr txBox="1">
                <a:spLocks noRot="1" noChangeAspect="1" noMove="1" noResize="1" noEditPoints="1" noAdjustHandles="1" noChangeArrowheads="1" noChangeShapeType="1" noTextEdit="1"/>
              </p:cNvSpPr>
              <p:nvPr/>
            </p:nvSpPr>
            <p:spPr>
              <a:xfrm>
                <a:off x="-363637" y="1124744"/>
                <a:ext cx="9507637" cy="1338059"/>
              </a:xfrm>
              <a:prstGeom prst="rect">
                <a:avLst/>
              </a:prstGeom>
              <a:blipFill rotWithShape="1">
                <a:blip r:embed="rId1"/>
                <a:stretch>
                  <a:fillRect l="4" t="-12" b="2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363637" y="1947469"/>
                <a:ext cx="9507637" cy="133805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𝐼</m:t>
                          </m:r>
                        </m:e>
                        <m:sub>
                          <m:r>
                            <a:rPr lang="en-GB" sz="2400" b="0" i="1" smtClean="0">
                              <a:latin typeface="Cambria Math" panose="02040503050406030204" pitchFamily="18" charset="0"/>
                            </a:rPr>
                            <m:t>𝑝𝑎𝑟𝑎</m:t>
                          </m:r>
                        </m:sub>
                      </m:sSub>
                      <m:r>
                        <a:rPr lang="en-GB" sz="2400" b="0" i="1" smtClean="0">
                          <a:latin typeface="Cambria Math" panose="02040503050406030204" pitchFamily="18" charset="0"/>
                        </a:rPr>
                        <m:t>=</m:t>
                      </m:r>
                      <m:nary>
                        <m:naryPr>
                          <m:limLoc m:val="undOvr"/>
                          <m:subHide m:val="on"/>
                          <m:supHide m:val="on"/>
                          <m:ctrlPr>
                            <a:rPr lang="en-GB" sz="2400" i="1">
                              <a:latin typeface="Cambria Math" panose="02040503050406030204" pitchFamily="18" charset="0"/>
                            </a:rPr>
                          </m:ctrlPr>
                        </m:naryPr>
                        <m:sub/>
                        <m:sup/>
                        <m:e>
                          <m:d>
                            <m:dPr>
                              <m:begChr m:val="["/>
                              <m:endChr m:val="]"/>
                              <m:ctrlPr>
                                <a:rPr lang="en-GB" sz="2400" i="1" smtClean="0">
                                  <a:latin typeface="Cambria Math" panose="02040503050406030204" pitchFamily="18" charset="0"/>
                                </a:rPr>
                              </m:ctrlPr>
                            </m:dPr>
                            <m:e>
                              <m:sSup>
                                <m:sSupPr>
                                  <m:ctrlPr>
                                    <a:rPr lang="en-GB" sz="240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𝑦</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m:t>
                              </m:r>
                              <m:r>
                                <a:rPr lang="en-GB" sz="2400" b="0" i="1" smtClean="0">
                                  <a:latin typeface="Cambria Math" panose="02040503050406030204" pitchFamily="18" charset="0"/>
                                </a:rPr>
                                <m:t>2</m:t>
                              </m:r>
                              <m:r>
                                <a:rPr lang="en-GB" sz="2400" b="0" i="1" smtClean="0">
                                  <a:latin typeface="Cambria Math" panose="02040503050406030204" pitchFamily="18" charset="0"/>
                                </a:rPr>
                                <m:t>𝑎𝑥</m:t>
                              </m:r>
                              <m:r>
                                <a:rPr lang="en-GB" sz="2400" b="0" i="1" smtClean="0">
                                  <a:latin typeface="Cambria Math" panose="02040503050406030204" pitchFamily="18" charset="0"/>
                                </a:rPr>
                                <m:t>−</m:t>
                              </m:r>
                              <m:r>
                                <a:rPr lang="en-GB" sz="2400" b="0" i="1" smtClean="0">
                                  <a:latin typeface="Cambria Math" panose="02040503050406030204" pitchFamily="18" charset="0"/>
                                </a:rPr>
                                <m:t>2</m:t>
                              </m:r>
                              <m:r>
                                <a:rPr lang="en-GB" sz="2400" b="0" i="1" smtClean="0">
                                  <a:latin typeface="Cambria Math" panose="02040503050406030204" pitchFamily="18" charset="0"/>
                                </a:rPr>
                                <m:t>𝑏𝑥</m:t>
                              </m:r>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𝑎</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𝑏</m:t>
                                  </m:r>
                                </m:e>
                                <m:sup>
                                  <m:r>
                                    <a:rPr lang="en-GB" sz="2400" b="0" i="1" smtClean="0">
                                      <a:latin typeface="Cambria Math" panose="02040503050406030204" pitchFamily="18" charset="0"/>
                                    </a:rPr>
                                    <m:t>2</m:t>
                                  </m:r>
                                </m:sup>
                              </m:sSup>
                            </m:e>
                          </m:d>
                          <m:r>
                            <a:rPr lang="en-GB" sz="2400" i="1">
                              <a:latin typeface="Cambria Math" panose="02040503050406030204" pitchFamily="18" charset="0"/>
                            </a:rPr>
                            <m:t>𝑑𝑚</m:t>
                          </m:r>
                        </m:e>
                      </m:nary>
                    </m:oMath>
                  </m:oMathPara>
                </a14:m>
                <a:endParaRPr lang="en-US" sz="2400" dirty="0"/>
              </a:p>
              <a:p>
                <a:endParaRPr lang="en-US" sz="2400" dirty="0"/>
              </a:p>
            </p:txBody>
          </p:sp>
        </mc:Choice>
        <mc:Fallback>
          <p:sp>
            <p:nvSpPr>
              <p:cNvPr id="35" name="TextBox 34"/>
              <p:cNvSpPr txBox="1">
                <a:spLocks noRot="1" noChangeAspect="1" noMove="1" noResize="1" noEditPoints="1" noAdjustHandles="1" noChangeArrowheads="1" noChangeShapeType="1" noTextEdit="1"/>
              </p:cNvSpPr>
              <p:nvPr/>
            </p:nvSpPr>
            <p:spPr>
              <a:xfrm>
                <a:off x="-363637" y="1947469"/>
                <a:ext cx="9507637" cy="1338059"/>
              </a:xfrm>
              <a:prstGeom prst="rect">
                <a:avLst/>
              </a:prstGeom>
              <a:blipFill rotWithShape="1">
                <a:blip r:embed="rId2"/>
                <a:stretch>
                  <a:fillRect l="4" t="-42" b="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31804" y="2765116"/>
                <a:ext cx="9507637" cy="133805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𝐼</m:t>
                          </m:r>
                        </m:e>
                        <m:sub>
                          <m:r>
                            <a:rPr lang="en-GB" sz="2400" b="0" i="1" smtClean="0">
                              <a:latin typeface="Cambria Math" panose="02040503050406030204" pitchFamily="18" charset="0"/>
                            </a:rPr>
                            <m:t>𝑝𝑎𝑟𝑎</m:t>
                          </m:r>
                        </m:sub>
                      </m:sSub>
                      <m:r>
                        <a:rPr lang="en-GB" sz="2400" b="0" i="1" smtClean="0">
                          <a:latin typeface="Cambria Math" panose="02040503050406030204" pitchFamily="18" charset="0"/>
                        </a:rPr>
                        <m:t>=</m:t>
                      </m:r>
                      <m:nary>
                        <m:naryPr>
                          <m:limLoc m:val="undOvr"/>
                          <m:subHide m:val="on"/>
                          <m:supHide m:val="on"/>
                          <m:ctrlPr>
                            <a:rPr lang="en-GB" sz="2400" i="1">
                              <a:latin typeface="Cambria Math" panose="02040503050406030204" pitchFamily="18" charset="0"/>
                            </a:rPr>
                          </m:ctrlPr>
                        </m:naryPr>
                        <m:sub/>
                        <m:sup/>
                        <m:e>
                          <m:d>
                            <m:dPr>
                              <m:ctrlPr>
                                <a:rPr lang="en-GB" sz="2400" i="1" smtClean="0">
                                  <a:latin typeface="Cambria Math" panose="02040503050406030204" pitchFamily="18" charset="0"/>
                                </a:rPr>
                              </m:ctrlPr>
                            </m:dPr>
                            <m:e>
                              <m:sSup>
                                <m:sSupPr>
                                  <m:ctrlPr>
                                    <a:rPr lang="en-GB" sz="2400" i="1">
                                      <a:latin typeface="Cambria Math" panose="02040503050406030204" pitchFamily="18" charset="0"/>
                                    </a:rPr>
                                  </m:ctrlPr>
                                </m:sSupPr>
                                <m:e>
                                  <m:r>
                                    <a:rPr lang="en-GB" sz="2400" i="1">
                                      <a:latin typeface="Cambria Math" panose="02040503050406030204" pitchFamily="18" charset="0"/>
                                    </a:rPr>
                                    <m:t>𝑥</m:t>
                                  </m:r>
                                </m:e>
                                <m:sup>
                                  <m:r>
                                    <a:rPr lang="en-GB" sz="2400" i="1">
                                      <a:latin typeface="Cambria Math" panose="02040503050406030204" pitchFamily="18" charset="0"/>
                                    </a:rPr>
                                    <m:t>2</m:t>
                                  </m:r>
                                </m:sup>
                              </m:sSup>
                              <m:r>
                                <a:rPr lang="en-GB" sz="2400" i="1">
                                  <a:latin typeface="Cambria Math" panose="02040503050406030204" pitchFamily="18" charset="0"/>
                                </a:rPr>
                                <m:t>+</m:t>
                              </m:r>
                              <m:sSup>
                                <m:sSupPr>
                                  <m:ctrlPr>
                                    <a:rPr lang="en-GB" sz="2400" i="1">
                                      <a:latin typeface="Cambria Math" panose="02040503050406030204" pitchFamily="18" charset="0"/>
                                    </a:rPr>
                                  </m:ctrlPr>
                                </m:sSupPr>
                                <m:e>
                                  <m:r>
                                    <a:rPr lang="en-GB" sz="2400" i="1">
                                      <a:latin typeface="Cambria Math" panose="02040503050406030204" pitchFamily="18" charset="0"/>
                                    </a:rPr>
                                    <m:t>𝑦</m:t>
                                  </m:r>
                                </m:e>
                                <m:sup>
                                  <m:r>
                                    <a:rPr lang="en-GB" sz="2400" i="1">
                                      <a:latin typeface="Cambria Math" panose="02040503050406030204" pitchFamily="18" charset="0"/>
                                    </a:rPr>
                                    <m:t>2</m:t>
                                  </m:r>
                                </m:sup>
                              </m:sSup>
                            </m:e>
                          </m:d>
                          <m:r>
                            <a:rPr lang="en-GB" sz="2400" i="1">
                              <a:latin typeface="Cambria Math" panose="02040503050406030204" pitchFamily="18" charset="0"/>
                            </a:rPr>
                            <m:t>𝑑𝑚</m:t>
                          </m:r>
                        </m:e>
                      </m:nary>
                      <m:r>
                        <a:rPr lang="en-GB" sz="2400" b="0" i="1" smtClean="0">
                          <a:latin typeface="Cambria Math" panose="02040503050406030204" pitchFamily="18" charset="0"/>
                        </a:rPr>
                        <m:t>−</m:t>
                      </m:r>
                      <m:r>
                        <a:rPr lang="en-GB" sz="2400" b="0" i="1" smtClean="0">
                          <a:latin typeface="Cambria Math" panose="02040503050406030204" pitchFamily="18" charset="0"/>
                        </a:rPr>
                        <m:t>2</m:t>
                      </m:r>
                      <m:r>
                        <a:rPr lang="en-GB" sz="2400" b="0" i="1" smtClean="0">
                          <a:latin typeface="Cambria Math" panose="02040503050406030204" pitchFamily="18" charset="0"/>
                        </a:rPr>
                        <m:t>𝑎</m:t>
                      </m:r>
                      <m:nary>
                        <m:naryPr>
                          <m:limLoc m:val="undOvr"/>
                          <m:subHide m:val="on"/>
                          <m:supHide m:val="on"/>
                          <m:ctrlPr>
                            <a:rPr lang="en-GB" sz="2400" b="0" i="1" smtClean="0">
                              <a:latin typeface="Cambria Math" panose="02040503050406030204" pitchFamily="18" charset="0"/>
                            </a:rPr>
                          </m:ctrlPr>
                        </m:naryPr>
                        <m:sub/>
                        <m:sup/>
                        <m:e>
                          <m:r>
                            <a:rPr lang="en-GB" sz="2400" b="0" i="1" smtClean="0">
                              <a:latin typeface="Cambria Math" panose="02040503050406030204" pitchFamily="18" charset="0"/>
                            </a:rPr>
                            <m:t>𝑥𝑑𝑚</m:t>
                          </m:r>
                        </m:e>
                      </m:nary>
                      <m:r>
                        <a:rPr lang="en-GB" sz="2400" b="0" i="1" smtClean="0">
                          <a:latin typeface="Cambria Math" panose="02040503050406030204" pitchFamily="18" charset="0"/>
                        </a:rPr>
                        <m:t>−</m:t>
                      </m:r>
                      <m:r>
                        <a:rPr lang="en-GB" sz="2400" b="0" i="1" smtClean="0">
                          <a:latin typeface="Cambria Math" panose="02040503050406030204" pitchFamily="18" charset="0"/>
                        </a:rPr>
                        <m:t>2</m:t>
                      </m:r>
                      <m:r>
                        <a:rPr lang="en-GB" sz="2400" b="0" i="1" smtClean="0">
                          <a:latin typeface="Cambria Math" panose="02040503050406030204" pitchFamily="18" charset="0"/>
                        </a:rPr>
                        <m:t>𝑏</m:t>
                      </m:r>
                      <m:nary>
                        <m:naryPr>
                          <m:limLoc m:val="undOvr"/>
                          <m:subHide m:val="on"/>
                          <m:supHide m:val="on"/>
                          <m:ctrlPr>
                            <a:rPr lang="en-GB" sz="2400" b="0" i="1" smtClean="0">
                              <a:latin typeface="Cambria Math" panose="02040503050406030204" pitchFamily="18" charset="0"/>
                            </a:rPr>
                          </m:ctrlPr>
                        </m:naryPr>
                        <m:sub/>
                        <m:sup/>
                        <m:e>
                          <m:r>
                            <a:rPr lang="en-GB" sz="2400" b="0" i="1" smtClean="0">
                              <a:latin typeface="Cambria Math" panose="02040503050406030204" pitchFamily="18" charset="0"/>
                            </a:rPr>
                            <m:t>𝑦𝑑𝑚</m:t>
                          </m:r>
                        </m:e>
                      </m:nary>
                      <m:r>
                        <a:rPr lang="en-GB" sz="2400" b="0" i="1" smtClean="0">
                          <a:latin typeface="Cambria Math" panose="02040503050406030204" pitchFamily="18" charset="0"/>
                        </a:rPr>
                        <m:t>+</m:t>
                      </m:r>
                      <m:nary>
                        <m:naryPr>
                          <m:limLoc m:val="undOvr"/>
                          <m:subHide m:val="on"/>
                          <m:supHide m:val="on"/>
                          <m:ctrlPr>
                            <a:rPr lang="en-GB" sz="2400" i="1">
                              <a:latin typeface="Cambria Math" panose="02040503050406030204" pitchFamily="18" charset="0"/>
                            </a:rPr>
                          </m:ctrlPr>
                        </m:naryPr>
                        <m:sub/>
                        <m:sup/>
                        <m:e>
                          <m:d>
                            <m:dPr>
                              <m:ctrlPr>
                                <a:rPr lang="en-GB" sz="2400" i="1">
                                  <a:latin typeface="Cambria Math" panose="02040503050406030204" pitchFamily="18" charset="0"/>
                                </a:rPr>
                              </m:ctrlPr>
                            </m:dPr>
                            <m:e>
                              <m:sSup>
                                <m:sSupPr>
                                  <m:ctrlPr>
                                    <a:rPr lang="en-GB" sz="2400" i="1">
                                      <a:latin typeface="Cambria Math" panose="02040503050406030204" pitchFamily="18" charset="0"/>
                                    </a:rPr>
                                  </m:ctrlPr>
                                </m:sSupPr>
                                <m:e>
                                  <m:r>
                                    <a:rPr lang="en-GB" sz="2400" b="0" i="1" smtClean="0">
                                      <a:latin typeface="Cambria Math" panose="02040503050406030204" pitchFamily="18" charset="0"/>
                                    </a:rPr>
                                    <m:t>𝑎</m:t>
                                  </m:r>
                                </m:e>
                                <m:sup>
                                  <m:r>
                                    <a:rPr lang="en-GB" sz="2400" i="1">
                                      <a:latin typeface="Cambria Math" panose="02040503050406030204" pitchFamily="18" charset="0"/>
                                    </a:rPr>
                                    <m:t>2</m:t>
                                  </m:r>
                                </m:sup>
                              </m:sSup>
                              <m:r>
                                <a:rPr lang="en-GB" sz="2400" i="1">
                                  <a:latin typeface="Cambria Math" panose="02040503050406030204" pitchFamily="18" charset="0"/>
                                </a:rPr>
                                <m:t>+</m:t>
                              </m:r>
                              <m:sSup>
                                <m:sSupPr>
                                  <m:ctrlPr>
                                    <a:rPr lang="en-GB" sz="2400" i="1">
                                      <a:latin typeface="Cambria Math" panose="02040503050406030204" pitchFamily="18" charset="0"/>
                                    </a:rPr>
                                  </m:ctrlPr>
                                </m:sSupPr>
                                <m:e>
                                  <m:r>
                                    <a:rPr lang="en-GB" sz="2400" b="0" i="1" smtClean="0">
                                      <a:latin typeface="Cambria Math" panose="02040503050406030204" pitchFamily="18" charset="0"/>
                                    </a:rPr>
                                    <m:t>𝑏</m:t>
                                  </m:r>
                                </m:e>
                                <m:sup>
                                  <m:r>
                                    <a:rPr lang="en-GB" sz="2400" i="1">
                                      <a:latin typeface="Cambria Math" panose="02040503050406030204" pitchFamily="18" charset="0"/>
                                    </a:rPr>
                                    <m:t>2</m:t>
                                  </m:r>
                                </m:sup>
                              </m:sSup>
                            </m:e>
                          </m:d>
                          <m:r>
                            <a:rPr lang="en-GB" sz="2400" i="1">
                              <a:latin typeface="Cambria Math" panose="02040503050406030204" pitchFamily="18" charset="0"/>
                            </a:rPr>
                            <m:t>𝑑𝑚</m:t>
                          </m:r>
                        </m:e>
                      </m:nary>
                    </m:oMath>
                  </m:oMathPara>
                </a14:m>
                <a:endParaRPr lang="en-US" sz="2400" dirty="0"/>
              </a:p>
              <a:p>
                <a:endParaRPr lang="en-US" sz="2400" dirty="0"/>
              </a:p>
            </p:txBody>
          </p:sp>
        </mc:Choice>
        <mc:Fallback>
          <p:sp>
            <p:nvSpPr>
              <p:cNvPr id="46" name="TextBox 45"/>
              <p:cNvSpPr txBox="1">
                <a:spLocks noRot="1" noChangeAspect="1" noMove="1" noResize="1" noEditPoints="1" noAdjustHandles="1" noChangeArrowheads="1" noChangeShapeType="1" noTextEdit="1"/>
              </p:cNvSpPr>
              <p:nvPr/>
            </p:nvSpPr>
            <p:spPr>
              <a:xfrm>
                <a:off x="-31804" y="2765116"/>
                <a:ext cx="9507637" cy="1338059"/>
              </a:xfrm>
              <a:prstGeom prst="rect">
                <a:avLst/>
              </a:prstGeom>
              <a:blipFill rotWithShape="1">
                <a:blip r:embed="rId3"/>
                <a:stretch>
                  <a:fillRect l="1" t="-24" r="4" b="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TextBox 48"/>
              <p:cNvSpPr txBox="1"/>
              <p:nvPr/>
            </p:nvSpPr>
            <p:spPr>
              <a:xfrm>
                <a:off x="2533757" y="594656"/>
                <a:ext cx="3840475" cy="8073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𝐼</m:t>
                          </m:r>
                        </m:e>
                        <m:sub>
                          <m:r>
                            <a:rPr lang="en-GB" sz="2000" b="0" i="1" smtClean="0">
                              <a:latin typeface="Cambria Math" panose="02040503050406030204" pitchFamily="18" charset="0"/>
                            </a:rPr>
                            <m:t>𝑐𝑚</m:t>
                          </m:r>
                        </m:sub>
                      </m:sSub>
                      <m:r>
                        <a:rPr lang="en-GB" sz="2000" b="0" i="1" smtClean="0">
                          <a:latin typeface="Cambria Math" panose="02040503050406030204" pitchFamily="18" charset="0"/>
                        </a:rPr>
                        <m:t>=</m:t>
                      </m:r>
                      <m:nary>
                        <m:naryPr>
                          <m:limLoc m:val="undOvr"/>
                          <m:subHide m:val="on"/>
                          <m:supHide m:val="on"/>
                          <m:ctrlPr>
                            <a:rPr lang="en-GB" sz="2000" b="0" i="1" smtClean="0">
                              <a:latin typeface="Cambria Math" panose="02040503050406030204" pitchFamily="18" charset="0"/>
                            </a:rPr>
                          </m:ctrlPr>
                        </m:naryPr>
                        <m:sub/>
                        <m:sup/>
                        <m:e>
                          <m:sSup>
                            <m:sSupPr>
                              <m:ctrlPr>
                                <a:rPr lang="en-GB" sz="2000" b="0" i="1" smtClean="0">
                                  <a:latin typeface="Cambria Math" panose="02040503050406030204" pitchFamily="18" charset="0"/>
                                </a:rPr>
                              </m:ctrlPr>
                            </m:sSupP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𝑟</m:t>
                                  </m:r>
                                </m:e>
                                <m:sub>
                                  <m:r>
                                    <a:rPr lang="en-GB" sz="2000" b="0" i="1" smtClean="0">
                                      <a:latin typeface="Cambria Math" panose="02040503050406030204" pitchFamily="18" charset="0"/>
                                    </a:rPr>
                                    <m:t>𝑐𝑚</m:t>
                                  </m:r>
                                </m:sub>
                              </m:sSub>
                            </m:e>
                            <m:sup>
                              <m:r>
                                <a:rPr lang="en-GB" sz="2000" b="0" i="1" smtClean="0">
                                  <a:latin typeface="Cambria Math" panose="02040503050406030204" pitchFamily="18" charset="0"/>
                                </a:rPr>
                                <m:t>2</m:t>
                              </m:r>
                            </m:sup>
                          </m:sSup>
                          <m:r>
                            <a:rPr lang="en-GB" sz="2000" b="0" i="1" smtClean="0">
                              <a:latin typeface="Cambria Math" panose="02040503050406030204" pitchFamily="18" charset="0"/>
                            </a:rPr>
                            <m:t>𝑑𝑚</m:t>
                          </m:r>
                        </m:e>
                      </m:nary>
                      <m:r>
                        <a:rPr lang="en-GB" sz="2000" b="0" i="1" smtClean="0">
                          <a:latin typeface="Cambria Math" panose="02040503050406030204" pitchFamily="18" charset="0"/>
                        </a:rPr>
                        <m:t>=</m:t>
                      </m:r>
                      <m:nary>
                        <m:naryPr>
                          <m:limLoc m:val="undOvr"/>
                          <m:subHide m:val="on"/>
                          <m:supHide m:val="on"/>
                          <m:ctrlPr>
                            <a:rPr lang="en-GB" sz="2000" i="1">
                              <a:latin typeface="Cambria Math" panose="02040503050406030204" pitchFamily="18" charset="0"/>
                            </a:rPr>
                          </m:ctrlPr>
                        </m:naryPr>
                        <m:sub/>
                        <m:sup/>
                        <m:e>
                          <m:d>
                            <m:dPr>
                              <m:ctrlPr>
                                <a:rPr lang="en-GB" sz="2000" i="1" smtClean="0">
                                  <a:latin typeface="Cambria Math" panose="02040503050406030204" pitchFamily="18" charset="0"/>
                                </a:rPr>
                              </m:ctrlPr>
                            </m:dPr>
                            <m:e>
                              <m:sSup>
                                <m:sSupPr>
                                  <m:ctrlPr>
                                    <a:rPr lang="en-GB" sz="2000" i="1" smtClean="0">
                                      <a:latin typeface="Cambria Math" panose="02040503050406030204" pitchFamily="18" charset="0"/>
                                    </a:rPr>
                                  </m:ctrlPr>
                                </m:sSupPr>
                                <m:e>
                                  <m:r>
                                    <a:rPr lang="en-GB" sz="2000" b="0" i="1" smtClean="0">
                                      <a:latin typeface="Cambria Math" panose="02040503050406030204" pitchFamily="18" charset="0"/>
                                    </a:rPr>
                                    <m:t>𝑥</m:t>
                                  </m:r>
                                </m:e>
                                <m:sup>
                                  <m:r>
                                    <a:rPr lang="en-GB" sz="2000" b="0" i="1" smtClean="0">
                                      <a:latin typeface="Cambria Math" panose="02040503050406030204" pitchFamily="18" charset="0"/>
                                    </a:rPr>
                                    <m:t>2</m:t>
                                  </m:r>
                                </m:sup>
                              </m:sSup>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𝑦</m:t>
                                  </m:r>
                                </m:e>
                                <m:sup>
                                  <m:r>
                                    <a:rPr lang="en-GB" sz="2000" b="0" i="1" smtClean="0">
                                      <a:latin typeface="Cambria Math" panose="02040503050406030204" pitchFamily="18" charset="0"/>
                                    </a:rPr>
                                    <m:t>2</m:t>
                                  </m:r>
                                </m:sup>
                              </m:sSup>
                            </m:e>
                          </m:d>
                          <m:r>
                            <a:rPr lang="en-GB" sz="2000" i="1">
                              <a:latin typeface="Cambria Math" panose="02040503050406030204" pitchFamily="18" charset="0"/>
                            </a:rPr>
                            <m:t>𝑑𝑚</m:t>
                          </m:r>
                        </m:e>
                      </m:nary>
                    </m:oMath>
                  </m:oMathPara>
                </a14:m>
                <a:endParaRPr lang="en-US" sz="2000" dirty="0"/>
              </a:p>
            </p:txBody>
          </p:sp>
        </mc:Choice>
        <mc:Fallback>
          <p:sp>
            <p:nvSpPr>
              <p:cNvPr id="49" name="TextBox 48"/>
              <p:cNvSpPr txBox="1">
                <a:spLocks noRot="1" noChangeAspect="1" noMove="1" noResize="1" noEditPoints="1" noAdjustHandles="1" noChangeArrowheads="1" noChangeShapeType="1" noTextEdit="1"/>
              </p:cNvSpPr>
              <p:nvPr/>
            </p:nvSpPr>
            <p:spPr>
              <a:xfrm>
                <a:off x="2533757" y="594656"/>
                <a:ext cx="3840475" cy="807337"/>
              </a:xfrm>
              <a:prstGeom prst="rect">
                <a:avLst/>
              </a:prstGeom>
              <a:blipFill rotWithShape="1">
                <a:blip r:embed="rId4"/>
                <a:stretch>
                  <a:fillRect l="-3" t="-37" r="-1105" b="68"/>
                </a:stretch>
              </a:blipFill>
            </p:spPr>
            <p:txBody>
              <a:bodyPr/>
              <a:lstStyle/>
              <a:p>
                <a:r>
                  <a:rPr lang="zh-CN" alt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217" y="-91864"/>
            <a:ext cx="8229600" cy="1143000"/>
          </a:xfrm>
        </p:spPr>
        <p:txBody>
          <a:bodyPr/>
          <a:lstStyle/>
          <a:p>
            <a:r>
              <a:rPr lang="en-GB" sz="3600" dirty="0"/>
              <a:t>Parallel axis theorem: Introduction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40" name="TextBox 39"/>
              <p:cNvSpPr txBox="1"/>
              <p:nvPr/>
            </p:nvSpPr>
            <p:spPr>
              <a:xfrm>
                <a:off x="-363637" y="1124744"/>
                <a:ext cx="9507637" cy="133805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𝐼</m:t>
                          </m:r>
                        </m:e>
                        <m:sub>
                          <m:r>
                            <a:rPr lang="en-GB" sz="2400" b="0" i="1" smtClean="0">
                              <a:latin typeface="Cambria Math" panose="02040503050406030204" pitchFamily="18" charset="0"/>
                            </a:rPr>
                            <m:t>𝑝𝑎𝑟𝑎</m:t>
                          </m:r>
                        </m:sub>
                      </m:sSub>
                      <m:r>
                        <a:rPr lang="en-GB" sz="2400" b="0" i="1" smtClean="0">
                          <a:latin typeface="Cambria Math" panose="02040503050406030204" pitchFamily="18" charset="0"/>
                        </a:rPr>
                        <m:t>=</m:t>
                      </m:r>
                      <m:nary>
                        <m:naryPr>
                          <m:limLoc m:val="undOvr"/>
                          <m:subHide m:val="on"/>
                          <m:supHide m:val="on"/>
                          <m:ctrlPr>
                            <a:rPr lang="en-GB" sz="2400" i="1">
                              <a:latin typeface="Cambria Math" panose="02040503050406030204" pitchFamily="18" charset="0"/>
                            </a:rPr>
                          </m:ctrlPr>
                        </m:naryPr>
                        <m:sub/>
                        <m:sup/>
                        <m:e>
                          <m:d>
                            <m:dPr>
                              <m:begChr m:val="["/>
                              <m:endChr m:val="]"/>
                              <m:ctrlPr>
                                <a:rPr lang="en-GB" sz="2400" i="1" smtClean="0">
                                  <a:latin typeface="Cambria Math" panose="02040503050406030204" pitchFamily="18" charset="0"/>
                                </a:rPr>
                              </m:ctrlPr>
                            </m:dPr>
                            <m:e>
                              <m:sSup>
                                <m:sSupPr>
                                  <m:ctrlPr>
                                    <a:rPr lang="en-GB" sz="2400" i="1" smtClean="0">
                                      <a:latin typeface="Cambria Math" panose="02040503050406030204" pitchFamily="18" charset="0"/>
                                    </a:rPr>
                                  </m:ctrlPr>
                                </m:sSupPr>
                                <m:e>
                                  <m:d>
                                    <m:dPr>
                                      <m:ctrlPr>
                                        <a:rPr lang="en-GB" sz="2400" i="1">
                                          <a:latin typeface="Cambria Math" panose="02040503050406030204" pitchFamily="18" charset="0"/>
                                        </a:rPr>
                                      </m:ctrlPr>
                                    </m:dPr>
                                    <m:e>
                                      <m:r>
                                        <a:rPr lang="en-GB" sz="2400" i="1">
                                          <a:latin typeface="Cambria Math" panose="02040503050406030204" pitchFamily="18" charset="0"/>
                                        </a:rPr>
                                        <m:t>𝑥</m:t>
                                      </m:r>
                                      <m:r>
                                        <a:rPr lang="en-GB" sz="2400" i="1">
                                          <a:latin typeface="Cambria Math" panose="02040503050406030204" pitchFamily="18" charset="0"/>
                                        </a:rPr>
                                        <m:t>−</m:t>
                                      </m:r>
                                      <m:r>
                                        <a:rPr lang="en-GB" sz="2400" i="1">
                                          <a:latin typeface="Cambria Math" panose="02040503050406030204" pitchFamily="18" charset="0"/>
                                        </a:rPr>
                                        <m:t>𝑎</m:t>
                                      </m:r>
                                    </m:e>
                                  </m:d>
                                </m:e>
                                <m:sup>
                                  <m:r>
                                    <a:rPr lang="en-GB" sz="2400" b="0" i="1" smtClean="0">
                                      <a:latin typeface="Cambria Math" panose="02040503050406030204" pitchFamily="18" charset="0"/>
                                    </a:rPr>
                                    <m:t>2</m:t>
                                  </m:r>
                                </m:sup>
                              </m:sSup>
                              <m:r>
                                <a:rPr lang="en-GB" sz="2400" i="1">
                                  <a:latin typeface="Cambria Math" panose="02040503050406030204" pitchFamily="18" charset="0"/>
                                </a:rPr>
                                <m:t>+</m:t>
                              </m:r>
                              <m:sSup>
                                <m:sSupPr>
                                  <m:ctrlPr>
                                    <a:rPr lang="en-GB" sz="2400" i="1" smtClean="0">
                                      <a:latin typeface="Cambria Math" panose="02040503050406030204" pitchFamily="18" charset="0"/>
                                    </a:rPr>
                                  </m:ctrlPr>
                                </m:sSupPr>
                                <m:e>
                                  <m:d>
                                    <m:dPr>
                                      <m:ctrlPr>
                                        <a:rPr lang="en-GB" sz="2400" i="1" smtClean="0">
                                          <a:latin typeface="Cambria Math" panose="02040503050406030204" pitchFamily="18" charset="0"/>
                                        </a:rPr>
                                      </m:ctrlPr>
                                    </m:dPr>
                                    <m:e>
                                      <m:r>
                                        <a:rPr lang="en-GB" sz="2400" b="0" i="1" smtClean="0">
                                          <a:latin typeface="Cambria Math" panose="02040503050406030204" pitchFamily="18" charset="0"/>
                                        </a:rPr>
                                        <m:t>𝑦</m:t>
                                      </m:r>
                                      <m:r>
                                        <a:rPr lang="en-GB" sz="2400" b="0" i="1" smtClean="0">
                                          <a:latin typeface="Cambria Math" panose="02040503050406030204" pitchFamily="18" charset="0"/>
                                        </a:rPr>
                                        <m:t>−</m:t>
                                      </m:r>
                                      <m:r>
                                        <a:rPr lang="en-GB" sz="2400" b="0" i="1" smtClean="0">
                                          <a:latin typeface="Cambria Math" panose="02040503050406030204" pitchFamily="18" charset="0"/>
                                        </a:rPr>
                                        <m:t>𝑏</m:t>
                                      </m:r>
                                    </m:e>
                                  </m:d>
                                </m:e>
                                <m:sup>
                                  <m:r>
                                    <a:rPr lang="en-GB" sz="2400" b="0" i="1" smtClean="0">
                                      <a:latin typeface="Cambria Math" panose="02040503050406030204" pitchFamily="18" charset="0"/>
                                    </a:rPr>
                                    <m:t>2</m:t>
                                  </m:r>
                                </m:sup>
                              </m:sSup>
                            </m:e>
                          </m:d>
                          <m:r>
                            <a:rPr lang="en-GB" sz="2400" i="1">
                              <a:latin typeface="Cambria Math" panose="02040503050406030204" pitchFamily="18" charset="0"/>
                            </a:rPr>
                            <m:t>𝑑𝑚</m:t>
                          </m:r>
                        </m:e>
                      </m:nary>
                    </m:oMath>
                  </m:oMathPara>
                </a14:m>
                <a:endParaRPr lang="en-US" sz="2400" dirty="0"/>
              </a:p>
              <a:p>
                <a:endParaRPr lang="en-US" sz="2400" dirty="0"/>
              </a:p>
            </p:txBody>
          </p:sp>
        </mc:Choice>
        <mc:Fallback>
          <p:sp>
            <p:nvSpPr>
              <p:cNvPr id="40" name="TextBox 39"/>
              <p:cNvSpPr txBox="1">
                <a:spLocks noRot="1" noChangeAspect="1" noMove="1" noResize="1" noEditPoints="1" noAdjustHandles="1" noChangeArrowheads="1" noChangeShapeType="1" noTextEdit="1"/>
              </p:cNvSpPr>
              <p:nvPr/>
            </p:nvSpPr>
            <p:spPr>
              <a:xfrm>
                <a:off x="-363637" y="1124744"/>
                <a:ext cx="9507637" cy="1338059"/>
              </a:xfrm>
              <a:prstGeom prst="rect">
                <a:avLst/>
              </a:prstGeom>
              <a:blipFill rotWithShape="1">
                <a:blip r:embed="rId1"/>
                <a:stretch>
                  <a:fillRect l="4" t="-12" b="2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363637" y="1947469"/>
                <a:ext cx="9507637" cy="133805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𝐼</m:t>
                          </m:r>
                        </m:e>
                        <m:sub>
                          <m:r>
                            <a:rPr lang="en-GB" sz="2400" b="0" i="1" smtClean="0">
                              <a:latin typeface="Cambria Math" panose="02040503050406030204" pitchFamily="18" charset="0"/>
                            </a:rPr>
                            <m:t>𝑝𝑎𝑟𝑎</m:t>
                          </m:r>
                        </m:sub>
                      </m:sSub>
                      <m:r>
                        <a:rPr lang="en-GB" sz="2400" b="0" i="1" smtClean="0">
                          <a:latin typeface="Cambria Math" panose="02040503050406030204" pitchFamily="18" charset="0"/>
                        </a:rPr>
                        <m:t>=</m:t>
                      </m:r>
                      <m:nary>
                        <m:naryPr>
                          <m:limLoc m:val="undOvr"/>
                          <m:subHide m:val="on"/>
                          <m:supHide m:val="on"/>
                          <m:ctrlPr>
                            <a:rPr lang="en-GB" sz="2400" i="1">
                              <a:latin typeface="Cambria Math" panose="02040503050406030204" pitchFamily="18" charset="0"/>
                            </a:rPr>
                          </m:ctrlPr>
                        </m:naryPr>
                        <m:sub/>
                        <m:sup/>
                        <m:e>
                          <m:d>
                            <m:dPr>
                              <m:begChr m:val="["/>
                              <m:endChr m:val="]"/>
                              <m:ctrlPr>
                                <a:rPr lang="en-GB" sz="2400" i="1" smtClean="0">
                                  <a:latin typeface="Cambria Math" panose="02040503050406030204" pitchFamily="18" charset="0"/>
                                </a:rPr>
                              </m:ctrlPr>
                            </m:dPr>
                            <m:e>
                              <m:sSup>
                                <m:sSupPr>
                                  <m:ctrlPr>
                                    <a:rPr lang="en-GB" sz="240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𝑦</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m:t>
                              </m:r>
                              <m:r>
                                <a:rPr lang="en-GB" sz="2400" b="0" i="1" smtClean="0">
                                  <a:latin typeface="Cambria Math" panose="02040503050406030204" pitchFamily="18" charset="0"/>
                                </a:rPr>
                                <m:t>2</m:t>
                              </m:r>
                              <m:r>
                                <a:rPr lang="en-GB" sz="2400" b="0" i="1" smtClean="0">
                                  <a:latin typeface="Cambria Math" panose="02040503050406030204" pitchFamily="18" charset="0"/>
                                </a:rPr>
                                <m:t>𝑎𝑥</m:t>
                              </m:r>
                              <m:r>
                                <a:rPr lang="en-GB" sz="2400" b="0" i="1" smtClean="0">
                                  <a:latin typeface="Cambria Math" panose="02040503050406030204" pitchFamily="18" charset="0"/>
                                </a:rPr>
                                <m:t>−</m:t>
                              </m:r>
                              <m:r>
                                <a:rPr lang="en-GB" sz="2400" b="0" i="1" smtClean="0">
                                  <a:latin typeface="Cambria Math" panose="02040503050406030204" pitchFamily="18" charset="0"/>
                                </a:rPr>
                                <m:t>2</m:t>
                              </m:r>
                              <m:r>
                                <a:rPr lang="en-GB" sz="2400" b="0" i="1" smtClean="0">
                                  <a:latin typeface="Cambria Math" panose="02040503050406030204" pitchFamily="18" charset="0"/>
                                </a:rPr>
                                <m:t>𝑏𝑥</m:t>
                              </m:r>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𝑎</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𝑏</m:t>
                                  </m:r>
                                </m:e>
                                <m:sup>
                                  <m:r>
                                    <a:rPr lang="en-GB" sz="2400" b="0" i="1" smtClean="0">
                                      <a:latin typeface="Cambria Math" panose="02040503050406030204" pitchFamily="18" charset="0"/>
                                    </a:rPr>
                                    <m:t>2</m:t>
                                  </m:r>
                                </m:sup>
                              </m:sSup>
                            </m:e>
                          </m:d>
                          <m:r>
                            <a:rPr lang="en-GB" sz="2400" i="1">
                              <a:latin typeface="Cambria Math" panose="02040503050406030204" pitchFamily="18" charset="0"/>
                            </a:rPr>
                            <m:t>𝑑𝑚</m:t>
                          </m:r>
                        </m:e>
                      </m:nary>
                    </m:oMath>
                  </m:oMathPara>
                </a14:m>
                <a:endParaRPr lang="en-US" sz="2400" dirty="0"/>
              </a:p>
              <a:p>
                <a:endParaRPr lang="en-US" sz="2400" dirty="0"/>
              </a:p>
            </p:txBody>
          </p:sp>
        </mc:Choice>
        <mc:Fallback>
          <p:sp>
            <p:nvSpPr>
              <p:cNvPr id="35" name="TextBox 34"/>
              <p:cNvSpPr txBox="1">
                <a:spLocks noRot="1" noChangeAspect="1" noMove="1" noResize="1" noEditPoints="1" noAdjustHandles="1" noChangeArrowheads="1" noChangeShapeType="1" noTextEdit="1"/>
              </p:cNvSpPr>
              <p:nvPr/>
            </p:nvSpPr>
            <p:spPr>
              <a:xfrm>
                <a:off x="-363637" y="1947469"/>
                <a:ext cx="9507637" cy="1338059"/>
              </a:xfrm>
              <a:prstGeom prst="rect">
                <a:avLst/>
              </a:prstGeom>
              <a:blipFill rotWithShape="1">
                <a:blip r:embed="rId2"/>
                <a:stretch>
                  <a:fillRect l="4" t="-42" b="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3779912" y="3841246"/>
                <a:ext cx="1166410" cy="72654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limLoc m:val="undOvr"/>
                          <m:subHide m:val="on"/>
                          <m:supHide m:val="on"/>
                          <m:ctrlPr>
                            <a:rPr lang="en-US" i="1" smtClean="0">
                              <a:latin typeface="Cambria Math" panose="02040503050406030204" pitchFamily="18" charset="0"/>
                            </a:rPr>
                          </m:ctrlPr>
                        </m:naryPr>
                        <m:sub/>
                        <m:sup/>
                        <m:e>
                          <m:r>
                            <a:rPr lang="en-GB" b="0" i="1" smtClean="0">
                              <a:latin typeface="Cambria Math" panose="02040503050406030204" pitchFamily="18" charset="0"/>
                            </a:rPr>
                            <m:t>𝑥𝑑𝑚</m:t>
                          </m:r>
                        </m:e>
                      </m:nary>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3779912" y="3841246"/>
                <a:ext cx="1166410" cy="726546"/>
              </a:xfrm>
              <a:prstGeom prst="rect">
                <a:avLst/>
              </a:prstGeom>
              <a:blipFill rotWithShape="1">
                <a:blip r:embed="rId3"/>
                <a:stretch>
                  <a:fillRect l="-34" t="-18" r="-2206" b="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6012160" y="3854582"/>
                <a:ext cx="1172822" cy="72654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limLoc m:val="undOvr"/>
                          <m:subHide m:val="on"/>
                          <m:supHide m:val="on"/>
                          <m:ctrlPr>
                            <a:rPr lang="en-US" i="1" smtClean="0">
                              <a:latin typeface="Cambria Math" panose="02040503050406030204" pitchFamily="18" charset="0"/>
                            </a:rPr>
                          </m:ctrlPr>
                        </m:naryPr>
                        <m:sub/>
                        <m:sup/>
                        <m:e>
                          <m:r>
                            <a:rPr lang="en-GB" b="0" i="1" smtClean="0">
                              <a:latin typeface="Cambria Math" panose="02040503050406030204" pitchFamily="18" charset="0"/>
                            </a:rPr>
                            <m:t>𝑦𝑑𝑚</m:t>
                          </m:r>
                        </m:e>
                      </m:nary>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6012160" y="3854582"/>
                <a:ext cx="1172822" cy="726546"/>
              </a:xfrm>
              <a:prstGeom prst="rect">
                <a:avLst/>
              </a:prstGeom>
              <a:blipFill rotWithShape="1">
                <a:blip r:embed="rId4"/>
                <a:stretch>
                  <a:fillRect l="-52" t="-18" r="-2169" b="33"/>
                </a:stretch>
              </a:blipFill>
            </p:spPr>
            <p:txBody>
              <a:bodyPr/>
              <a:lstStyle/>
              <a:p>
                <a:r>
                  <a:rPr lang="zh-CN" altLang="en-US">
                    <a:noFill/>
                  </a:rPr>
                  <a:t> </a:t>
                </a:r>
              </a:p>
            </p:txBody>
          </p:sp>
        </mc:Fallback>
      </mc:AlternateContent>
      <p:sp>
        <p:nvSpPr>
          <p:cNvPr id="5" name="TextBox 4"/>
          <p:cNvSpPr txBox="1"/>
          <p:nvPr/>
        </p:nvSpPr>
        <p:spPr>
          <a:xfrm>
            <a:off x="181330" y="3911489"/>
            <a:ext cx="2358338" cy="369332"/>
          </a:xfrm>
          <a:prstGeom prst="rect">
            <a:avLst/>
          </a:prstGeom>
          <a:noFill/>
        </p:spPr>
        <p:txBody>
          <a:bodyPr wrap="none" rtlCol="0">
            <a:spAutoFit/>
          </a:bodyPr>
          <a:lstStyle/>
          <a:p>
            <a:r>
              <a:rPr lang="en-GB" dirty="0"/>
              <a:t>O is the </a:t>
            </a:r>
            <a:r>
              <a:rPr lang="en-GB" dirty="0" err="1"/>
              <a:t>center</a:t>
            </a:r>
            <a:r>
              <a:rPr lang="en-GB" dirty="0"/>
              <a:t> of mass:</a:t>
            </a:r>
            <a:endParaRPr lang="en-US" dirty="0"/>
          </a:p>
        </p:txBody>
      </p:sp>
      <mc:AlternateContent xmlns:mc="http://schemas.openxmlformats.org/markup-compatibility/2006">
        <mc:Choice xmlns:a14="http://schemas.microsoft.com/office/drawing/2010/main" Requires="a14">
          <p:sp>
            <p:nvSpPr>
              <p:cNvPr id="46" name="TextBox 45"/>
              <p:cNvSpPr txBox="1"/>
              <p:nvPr/>
            </p:nvSpPr>
            <p:spPr>
              <a:xfrm>
                <a:off x="-31804" y="2765116"/>
                <a:ext cx="9507637" cy="133805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𝐼</m:t>
                          </m:r>
                        </m:e>
                        <m:sub>
                          <m:r>
                            <a:rPr lang="en-GB" sz="2400" b="0" i="1" smtClean="0">
                              <a:latin typeface="Cambria Math" panose="02040503050406030204" pitchFamily="18" charset="0"/>
                            </a:rPr>
                            <m:t>𝑝𝑎𝑟𝑎</m:t>
                          </m:r>
                        </m:sub>
                      </m:sSub>
                      <m:r>
                        <a:rPr lang="en-GB" sz="2400" b="0" i="1" smtClean="0">
                          <a:latin typeface="Cambria Math" panose="02040503050406030204" pitchFamily="18" charset="0"/>
                        </a:rPr>
                        <m:t>=</m:t>
                      </m:r>
                      <m:nary>
                        <m:naryPr>
                          <m:limLoc m:val="undOvr"/>
                          <m:subHide m:val="on"/>
                          <m:supHide m:val="on"/>
                          <m:ctrlPr>
                            <a:rPr lang="en-GB" sz="2400" i="1">
                              <a:latin typeface="Cambria Math" panose="02040503050406030204" pitchFamily="18" charset="0"/>
                            </a:rPr>
                          </m:ctrlPr>
                        </m:naryPr>
                        <m:sub/>
                        <m:sup/>
                        <m:e>
                          <m:d>
                            <m:dPr>
                              <m:ctrlPr>
                                <a:rPr lang="en-GB" sz="2400" i="1" smtClean="0">
                                  <a:latin typeface="Cambria Math" panose="02040503050406030204" pitchFamily="18" charset="0"/>
                                </a:rPr>
                              </m:ctrlPr>
                            </m:dPr>
                            <m:e>
                              <m:sSup>
                                <m:sSupPr>
                                  <m:ctrlPr>
                                    <a:rPr lang="en-GB" sz="2400" i="1">
                                      <a:latin typeface="Cambria Math" panose="02040503050406030204" pitchFamily="18" charset="0"/>
                                    </a:rPr>
                                  </m:ctrlPr>
                                </m:sSupPr>
                                <m:e>
                                  <m:r>
                                    <a:rPr lang="en-GB" sz="2400" i="1">
                                      <a:latin typeface="Cambria Math" panose="02040503050406030204" pitchFamily="18" charset="0"/>
                                    </a:rPr>
                                    <m:t>𝑥</m:t>
                                  </m:r>
                                </m:e>
                                <m:sup>
                                  <m:r>
                                    <a:rPr lang="en-GB" sz="2400" i="1">
                                      <a:latin typeface="Cambria Math" panose="02040503050406030204" pitchFamily="18" charset="0"/>
                                    </a:rPr>
                                    <m:t>2</m:t>
                                  </m:r>
                                </m:sup>
                              </m:sSup>
                              <m:r>
                                <a:rPr lang="en-GB" sz="2400" i="1">
                                  <a:latin typeface="Cambria Math" panose="02040503050406030204" pitchFamily="18" charset="0"/>
                                </a:rPr>
                                <m:t>+</m:t>
                              </m:r>
                              <m:sSup>
                                <m:sSupPr>
                                  <m:ctrlPr>
                                    <a:rPr lang="en-GB" sz="2400" i="1">
                                      <a:latin typeface="Cambria Math" panose="02040503050406030204" pitchFamily="18" charset="0"/>
                                    </a:rPr>
                                  </m:ctrlPr>
                                </m:sSupPr>
                                <m:e>
                                  <m:r>
                                    <a:rPr lang="en-GB" sz="2400" i="1">
                                      <a:latin typeface="Cambria Math" panose="02040503050406030204" pitchFamily="18" charset="0"/>
                                    </a:rPr>
                                    <m:t>𝑦</m:t>
                                  </m:r>
                                </m:e>
                                <m:sup>
                                  <m:r>
                                    <a:rPr lang="en-GB" sz="2400" i="1">
                                      <a:latin typeface="Cambria Math" panose="02040503050406030204" pitchFamily="18" charset="0"/>
                                    </a:rPr>
                                    <m:t>2</m:t>
                                  </m:r>
                                </m:sup>
                              </m:sSup>
                            </m:e>
                          </m:d>
                          <m:r>
                            <a:rPr lang="en-GB" sz="2400" i="1">
                              <a:latin typeface="Cambria Math" panose="02040503050406030204" pitchFamily="18" charset="0"/>
                            </a:rPr>
                            <m:t>𝑑𝑚</m:t>
                          </m:r>
                        </m:e>
                      </m:nary>
                      <m:r>
                        <a:rPr lang="en-GB" sz="2400" b="0" i="1" smtClean="0">
                          <a:latin typeface="Cambria Math" panose="02040503050406030204" pitchFamily="18" charset="0"/>
                        </a:rPr>
                        <m:t>−</m:t>
                      </m:r>
                      <m:r>
                        <a:rPr lang="en-GB" sz="2400" b="0" i="1" smtClean="0">
                          <a:latin typeface="Cambria Math" panose="02040503050406030204" pitchFamily="18" charset="0"/>
                        </a:rPr>
                        <m:t>2</m:t>
                      </m:r>
                      <m:r>
                        <a:rPr lang="en-GB" sz="2400" b="0" i="1" smtClean="0">
                          <a:latin typeface="Cambria Math" panose="02040503050406030204" pitchFamily="18" charset="0"/>
                        </a:rPr>
                        <m:t>𝑎</m:t>
                      </m:r>
                      <m:nary>
                        <m:naryPr>
                          <m:limLoc m:val="undOvr"/>
                          <m:subHide m:val="on"/>
                          <m:supHide m:val="on"/>
                          <m:ctrlPr>
                            <a:rPr lang="en-GB" sz="2400" b="0" i="1" smtClean="0">
                              <a:latin typeface="Cambria Math" panose="02040503050406030204" pitchFamily="18" charset="0"/>
                            </a:rPr>
                          </m:ctrlPr>
                        </m:naryPr>
                        <m:sub/>
                        <m:sup/>
                        <m:e>
                          <m:r>
                            <a:rPr lang="en-GB" sz="2400" b="0" i="1" smtClean="0">
                              <a:latin typeface="Cambria Math" panose="02040503050406030204" pitchFamily="18" charset="0"/>
                            </a:rPr>
                            <m:t>𝑥𝑑𝑚</m:t>
                          </m:r>
                        </m:e>
                      </m:nary>
                      <m:r>
                        <a:rPr lang="en-GB" sz="2400" b="0" i="1" smtClean="0">
                          <a:latin typeface="Cambria Math" panose="02040503050406030204" pitchFamily="18" charset="0"/>
                        </a:rPr>
                        <m:t>−</m:t>
                      </m:r>
                      <m:r>
                        <a:rPr lang="en-GB" sz="2400" b="0" i="1" smtClean="0">
                          <a:latin typeface="Cambria Math" panose="02040503050406030204" pitchFamily="18" charset="0"/>
                        </a:rPr>
                        <m:t>2</m:t>
                      </m:r>
                      <m:r>
                        <a:rPr lang="en-GB" sz="2400" b="0" i="1" smtClean="0">
                          <a:latin typeface="Cambria Math" panose="02040503050406030204" pitchFamily="18" charset="0"/>
                        </a:rPr>
                        <m:t>𝑏</m:t>
                      </m:r>
                      <m:nary>
                        <m:naryPr>
                          <m:limLoc m:val="undOvr"/>
                          <m:subHide m:val="on"/>
                          <m:supHide m:val="on"/>
                          <m:ctrlPr>
                            <a:rPr lang="en-GB" sz="2400" b="0" i="1" smtClean="0">
                              <a:latin typeface="Cambria Math" panose="02040503050406030204" pitchFamily="18" charset="0"/>
                            </a:rPr>
                          </m:ctrlPr>
                        </m:naryPr>
                        <m:sub/>
                        <m:sup/>
                        <m:e>
                          <m:r>
                            <a:rPr lang="en-GB" sz="2400" b="0" i="1" smtClean="0">
                              <a:latin typeface="Cambria Math" panose="02040503050406030204" pitchFamily="18" charset="0"/>
                            </a:rPr>
                            <m:t>𝑦𝑑𝑚</m:t>
                          </m:r>
                        </m:e>
                      </m:nary>
                      <m:r>
                        <a:rPr lang="en-GB" sz="2400" b="0" i="1" smtClean="0">
                          <a:latin typeface="Cambria Math" panose="02040503050406030204" pitchFamily="18" charset="0"/>
                        </a:rPr>
                        <m:t>+</m:t>
                      </m:r>
                      <m:nary>
                        <m:naryPr>
                          <m:limLoc m:val="undOvr"/>
                          <m:subHide m:val="on"/>
                          <m:supHide m:val="on"/>
                          <m:ctrlPr>
                            <a:rPr lang="en-GB" sz="2400" i="1">
                              <a:latin typeface="Cambria Math" panose="02040503050406030204" pitchFamily="18" charset="0"/>
                            </a:rPr>
                          </m:ctrlPr>
                        </m:naryPr>
                        <m:sub/>
                        <m:sup/>
                        <m:e>
                          <m:d>
                            <m:dPr>
                              <m:ctrlPr>
                                <a:rPr lang="en-GB" sz="2400" i="1">
                                  <a:latin typeface="Cambria Math" panose="02040503050406030204" pitchFamily="18" charset="0"/>
                                </a:rPr>
                              </m:ctrlPr>
                            </m:dPr>
                            <m:e>
                              <m:sSup>
                                <m:sSupPr>
                                  <m:ctrlPr>
                                    <a:rPr lang="en-GB" sz="2400" i="1">
                                      <a:latin typeface="Cambria Math" panose="02040503050406030204" pitchFamily="18" charset="0"/>
                                    </a:rPr>
                                  </m:ctrlPr>
                                </m:sSupPr>
                                <m:e>
                                  <m:r>
                                    <a:rPr lang="en-GB" sz="2400" b="0" i="1" smtClean="0">
                                      <a:latin typeface="Cambria Math" panose="02040503050406030204" pitchFamily="18" charset="0"/>
                                    </a:rPr>
                                    <m:t>𝑎</m:t>
                                  </m:r>
                                </m:e>
                                <m:sup>
                                  <m:r>
                                    <a:rPr lang="en-GB" sz="2400" i="1">
                                      <a:latin typeface="Cambria Math" panose="02040503050406030204" pitchFamily="18" charset="0"/>
                                    </a:rPr>
                                    <m:t>2</m:t>
                                  </m:r>
                                </m:sup>
                              </m:sSup>
                              <m:r>
                                <a:rPr lang="en-GB" sz="2400" i="1">
                                  <a:latin typeface="Cambria Math" panose="02040503050406030204" pitchFamily="18" charset="0"/>
                                </a:rPr>
                                <m:t>+</m:t>
                              </m:r>
                              <m:sSup>
                                <m:sSupPr>
                                  <m:ctrlPr>
                                    <a:rPr lang="en-GB" sz="2400" i="1">
                                      <a:latin typeface="Cambria Math" panose="02040503050406030204" pitchFamily="18" charset="0"/>
                                    </a:rPr>
                                  </m:ctrlPr>
                                </m:sSupPr>
                                <m:e>
                                  <m:r>
                                    <a:rPr lang="en-GB" sz="2400" b="0" i="1" smtClean="0">
                                      <a:latin typeface="Cambria Math" panose="02040503050406030204" pitchFamily="18" charset="0"/>
                                    </a:rPr>
                                    <m:t>𝑏</m:t>
                                  </m:r>
                                </m:e>
                                <m:sup>
                                  <m:r>
                                    <a:rPr lang="en-GB" sz="2400" i="1">
                                      <a:latin typeface="Cambria Math" panose="02040503050406030204" pitchFamily="18" charset="0"/>
                                    </a:rPr>
                                    <m:t>2</m:t>
                                  </m:r>
                                </m:sup>
                              </m:sSup>
                            </m:e>
                          </m:d>
                          <m:r>
                            <a:rPr lang="en-GB" sz="2400" i="1">
                              <a:latin typeface="Cambria Math" panose="02040503050406030204" pitchFamily="18" charset="0"/>
                            </a:rPr>
                            <m:t>𝑑𝑚</m:t>
                          </m:r>
                        </m:e>
                      </m:nary>
                    </m:oMath>
                  </m:oMathPara>
                </a14:m>
                <a:endParaRPr lang="en-US" sz="2400" dirty="0"/>
              </a:p>
              <a:p>
                <a:endParaRPr lang="en-US" sz="2400" dirty="0"/>
              </a:p>
            </p:txBody>
          </p:sp>
        </mc:Choice>
        <mc:Fallback>
          <p:sp>
            <p:nvSpPr>
              <p:cNvPr id="46" name="TextBox 45"/>
              <p:cNvSpPr txBox="1">
                <a:spLocks noRot="1" noChangeAspect="1" noMove="1" noResize="1" noEditPoints="1" noAdjustHandles="1" noChangeArrowheads="1" noChangeShapeType="1" noTextEdit="1"/>
              </p:cNvSpPr>
              <p:nvPr/>
            </p:nvSpPr>
            <p:spPr>
              <a:xfrm>
                <a:off x="-31804" y="2765116"/>
                <a:ext cx="9507637" cy="1338059"/>
              </a:xfrm>
              <a:prstGeom prst="rect">
                <a:avLst/>
              </a:prstGeom>
              <a:blipFill rotWithShape="1">
                <a:blip r:embed="rId5"/>
                <a:stretch>
                  <a:fillRect l="1" t="-24" r="4" b="33"/>
                </a:stretch>
              </a:blipFill>
            </p:spPr>
            <p:txBody>
              <a:bodyPr/>
              <a:lstStyle/>
              <a:p>
                <a:r>
                  <a:rPr lang="zh-CN" altLang="en-US">
                    <a:noFill/>
                  </a:rPr>
                  <a:t> </a:t>
                </a:r>
              </a:p>
            </p:txBody>
          </p:sp>
        </mc:Fallback>
      </mc:AlternateContent>
      <p:sp>
        <p:nvSpPr>
          <p:cNvPr id="6" name="Right Arrow 5"/>
          <p:cNvSpPr/>
          <p:nvPr/>
        </p:nvSpPr>
        <p:spPr>
          <a:xfrm>
            <a:off x="2771800" y="3841246"/>
            <a:ext cx="871237" cy="5238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9" name="TextBox 48"/>
              <p:cNvSpPr txBox="1"/>
              <p:nvPr/>
            </p:nvSpPr>
            <p:spPr>
              <a:xfrm>
                <a:off x="2533757" y="594656"/>
                <a:ext cx="3840475" cy="8073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𝐼</m:t>
                          </m:r>
                        </m:e>
                        <m:sub>
                          <m:r>
                            <a:rPr lang="en-GB" sz="2000" b="0" i="1" smtClean="0">
                              <a:latin typeface="Cambria Math" panose="02040503050406030204" pitchFamily="18" charset="0"/>
                            </a:rPr>
                            <m:t>𝑐𝑚</m:t>
                          </m:r>
                        </m:sub>
                      </m:sSub>
                      <m:r>
                        <a:rPr lang="en-GB" sz="2000" b="0" i="1" smtClean="0">
                          <a:latin typeface="Cambria Math" panose="02040503050406030204" pitchFamily="18" charset="0"/>
                        </a:rPr>
                        <m:t>=</m:t>
                      </m:r>
                      <m:nary>
                        <m:naryPr>
                          <m:limLoc m:val="undOvr"/>
                          <m:subHide m:val="on"/>
                          <m:supHide m:val="on"/>
                          <m:ctrlPr>
                            <a:rPr lang="en-GB" sz="2000" b="0" i="1" smtClean="0">
                              <a:latin typeface="Cambria Math" panose="02040503050406030204" pitchFamily="18" charset="0"/>
                            </a:rPr>
                          </m:ctrlPr>
                        </m:naryPr>
                        <m:sub/>
                        <m:sup/>
                        <m:e>
                          <m:sSup>
                            <m:sSupPr>
                              <m:ctrlPr>
                                <a:rPr lang="en-GB" sz="2000" b="0" i="1" smtClean="0">
                                  <a:latin typeface="Cambria Math" panose="02040503050406030204" pitchFamily="18" charset="0"/>
                                </a:rPr>
                              </m:ctrlPr>
                            </m:sSupP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𝑟</m:t>
                                  </m:r>
                                </m:e>
                                <m:sub>
                                  <m:r>
                                    <a:rPr lang="en-GB" sz="2000" b="0" i="1" smtClean="0">
                                      <a:latin typeface="Cambria Math" panose="02040503050406030204" pitchFamily="18" charset="0"/>
                                    </a:rPr>
                                    <m:t>𝑐𝑚</m:t>
                                  </m:r>
                                </m:sub>
                              </m:sSub>
                            </m:e>
                            <m:sup>
                              <m:r>
                                <a:rPr lang="en-GB" sz="2000" b="0" i="1" smtClean="0">
                                  <a:latin typeface="Cambria Math" panose="02040503050406030204" pitchFamily="18" charset="0"/>
                                </a:rPr>
                                <m:t>2</m:t>
                              </m:r>
                            </m:sup>
                          </m:sSup>
                          <m:r>
                            <a:rPr lang="en-GB" sz="2000" b="0" i="1" smtClean="0">
                              <a:latin typeface="Cambria Math" panose="02040503050406030204" pitchFamily="18" charset="0"/>
                            </a:rPr>
                            <m:t>𝑑𝑚</m:t>
                          </m:r>
                        </m:e>
                      </m:nary>
                      <m:r>
                        <a:rPr lang="en-GB" sz="2000" b="0" i="1" smtClean="0">
                          <a:latin typeface="Cambria Math" panose="02040503050406030204" pitchFamily="18" charset="0"/>
                        </a:rPr>
                        <m:t>=</m:t>
                      </m:r>
                      <m:nary>
                        <m:naryPr>
                          <m:limLoc m:val="undOvr"/>
                          <m:subHide m:val="on"/>
                          <m:supHide m:val="on"/>
                          <m:ctrlPr>
                            <a:rPr lang="en-GB" sz="2000" i="1">
                              <a:latin typeface="Cambria Math" panose="02040503050406030204" pitchFamily="18" charset="0"/>
                            </a:rPr>
                          </m:ctrlPr>
                        </m:naryPr>
                        <m:sub/>
                        <m:sup/>
                        <m:e>
                          <m:d>
                            <m:dPr>
                              <m:ctrlPr>
                                <a:rPr lang="en-GB" sz="2000" i="1" smtClean="0">
                                  <a:latin typeface="Cambria Math" panose="02040503050406030204" pitchFamily="18" charset="0"/>
                                </a:rPr>
                              </m:ctrlPr>
                            </m:dPr>
                            <m:e>
                              <m:sSup>
                                <m:sSupPr>
                                  <m:ctrlPr>
                                    <a:rPr lang="en-GB" sz="2000" i="1" smtClean="0">
                                      <a:latin typeface="Cambria Math" panose="02040503050406030204" pitchFamily="18" charset="0"/>
                                    </a:rPr>
                                  </m:ctrlPr>
                                </m:sSupPr>
                                <m:e>
                                  <m:r>
                                    <a:rPr lang="en-GB" sz="2000" b="0" i="1" smtClean="0">
                                      <a:latin typeface="Cambria Math" panose="02040503050406030204" pitchFamily="18" charset="0"/>
                                    </a:rPr>
                                    <m:t>𝑥</m:t>
                                  </m:r>
                                </m:e>
                                <m:sup>
                                  <m:r>
                                    <a:rPr lang="en-GB" sz="2000" b="0" i="1" smtClean="0">
                                      <a:latin typeface="Cambria Math" panose="02040503050406030204" pitchFamily="18" charset="0"/>
                                    </a:rPr>
                                    <m:t>2</m:t>
                                  </m:r>
                                </m:sup>
                              </m:sSup>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𝑦</m:t>
                                  </m:r>
                                </m:e>
                                <m:sup>
                                  <m:r>
                                    <a:rPr lang="en-GB" sz="2000" b="0" i="1" smtClean="0">
                                      <a:latin typeface="Cambria Math" panose="02040503050406030204" pitchFamily="18" charset="0"/>
                                    </a:rPr>
                                    <m:t>2</m:t>
                                  </m:r>
                                </m:sup>
                              </m:sSup>
                            </m:e>
                          </m:d>
                          <m:r>
                            <a:rPr lang="en-GB" sz="2000" i="1">
                              <a:latin typeface="Cambria Math" panose="02040503050406030204" pitchFamily="18" charset="0"/>
                            </a:rPr>
                            <m:t>𝑑𝑚</m:t>
                          </m:r>
                        </m:e>
                      </m:nary>
                    </m:oMath>
                  </m:oMathPara>
                </a14:m>
                <a:endParaRPr lang="en-US" sz="2000" dirty="0"/>
              </a:p>
            </p:txBody>
          </p:sp>
        </mc:Choice>
        <mc:Fallback>
          <p:sp>
            <p:nvSpPr>
              <p:cNvPr id="49" name="TextBox 48"/>
              <p:cNvSpPr txBox="1">
                <a:spLocks noRot="1" noChangeAspect="1" noMove="1" noResize="1" noEditPoints="1" noAdjustHandles="1" noChangeArrowheads="1" noChangeShapeType="1" noTextEdit="1"/>
              </p:cNvSpPr>
              <p:nvPr/>
            </p:nvSpPr>
            <p:spPr>
              <a:xfrm>
                <a:off x="2533757" y="594656"/>
                <a:ext cx="3840475" cy="807337"/>
              </a:xfrm>
              <a:prstGeom prst="rect">
                <a:avLst/>
              </a:prstGeom>
              <a:blipFill rotWithShape="1">
                <a:blip r:embed="rId6"/>
                <a:stretch>
                  <a:fillRect l="-3" t="-37" r="-1105" b="68"/>
                </a:stretch>
              </a:blipFill>
            </p:spPr>
            <p:txBody>
              <a:bodyPr/>
              <a:lstStyle/>
              <a:p>
                <a:r>
                  <a:rPr lang="zh-CN" altLang="en-US">
                    <a:noFill/>
                  </a:rPr>
                  <a:t> </a:t>
                </a:r>
              </a:p>
            </p:txBody>
          </p:sp>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217" y="-91864"/>
            <a:ext cx="8229600" cy="1143000"/>
          </a:xfrm>
        </p:spPr>
        <p:txBody>
          <a:bodyPr/>
          <a:lstStyle/>
          <a:p>
            <a:r>
              <a:rPr lang="en-GB" sz="3600" dirty="0"/>
              <a:t>Parallel axis theorem: Introduction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40" name="TextBox 39"/>
              <p:cNvSpPr txBox="1"/>
              <p:nvPr/>
            </p:nvSpPr>
            <p:spPr>
              <a:xfrm>
                <a:off x="-363637" y="1124744"/>
                <a:ext cx="9507637" cy="133805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𝐼</m:t>
                          </m:r>
                        </m:e>
                        <m:sub>
                          <m:r>
                            <a:rPr lang="en-GB" sz="2400" b="0" i="1" smtClean="0">
                              <a:latin typeface="Cambria Math" panose="02040503050406030204" pitchFamily="18" charset="0"/>
                            </a:rPr>
                            <m:t>𝑝𝑎𝑟𝑎</m:t>
                          </m:r>
                        </m:sub>
                      </m:sSub>
                      <m:r>
                        <a:rPr lang="en-GB" sz="2400" b="0" i="1" smtClean="0">
                          <a:latin typeface="Cambria Math" panose="02040503050406030204" pitchFamily="18" charset="0"/>
                        </a:rPr>
                        <m:t>=</m:t>
                      </m:r>
                      <m:nary>
                        <m:naryPr>
                          <m:limLoc m:val="undOvr"/>
                          <m:subHide m:val="on"/>
                          <m:supHide m:val="on"/>
                          <m:ctrlPr>
                            <a:rPr lang="en-GB" sz="2400" i="1">
                              <a:latin typeface="Cambria Math" panose="02040503050406030204" pitchFamily="18" charset="0"/>
                            </a:rPr>
                          </m:ctrlPr>
                        </m:naryPr>
                        <m:sub/>
                        <m:sup/>
                        <m:e>
                          <m:d>
                            <m:dPr>
                              <m:begChr m:val="["/>
                              <m:endChr m:val="]"/>
                              <m:ctrlPr>
                                <a:rPr lang="en-GB" sz="2400" i="1" smtClean="0">
                                  <a:latin typeface="Cambria Math" panose="02040503050406030204" pitchFamily="18" charset="0"/>
                                </a:rPr>
                              </m:ctrlPr>
                            </m:dPr>
                            <m:e>
                              <m:sSup>
                                <m:sSupPr>
                                  <m:ctrlPr>
                                    <a:rPr lang="en-GB" sz="2400" i="1" smtClean="0">
                                      <a:latin typeface="Cambria Math" panose="02040503050406030204" pitchFamily="18" charset="0"/>
                                    </a:rPr>
                                  </m:ctrlPr>
                                </m:sSupPr>
                                <m:e>
                                  <m:d>
                                    <m:dPr>
                                      <m:ctrlPr>
                                        <a:rPr lang="en-GB" sz="2400" i="1">
                                          <a:latin typeface="Cambria Math" panose="02040503050406030204" pitchFamily="18" charset="0"/>
                                        </a:rPr>
                                      </m:ctrlPr>
                                    </m:dPr>
                                    <m:e>
                                      <m:r>
                                        <a:rPr lang="en-GB" sz="2400" i="1">
                                          <a:latin typeface="Cambria Math" panose="02040503050406030204" pitchFamily="18" charset="0"/>
                                        </a:rPr>
                                        <m:t>𝑥</m:t>
                                      </m:r>
                                      <m:r>
                                        <a:rPr lang="en-GB" sz="2400" i="1">
                                          <a:latin typeface="Cambria Math" panose="02040503050406030204" pitchFamily="18" charset="0"/>
                                        </a:rPr>
                                        <m:t>−</m:t>
                                      </m:r>
                                      <m:r>
                                        <a:rPr lang="en-GB" sz="2400" i="1">
                                          <a:latin typeface="Cambria Math" panose="02040503050406030204" pitchFamily="18" charset="0"/>
                                        </a:rPr>
                                        <m:t>𝑎</m:t>
                                      </m:r>
                                    </m:e>
                                  </m:d>
                                </m:e>
                                <m:sup>
                                  <m:r>
                                    <a:rPr lang="en-GB" sz="2400" b="0" i="1" smtClean="0">
                                      <a:latin typeface="Cambria Math" panose="02040503050406030204" pitchFamily="18" charset="0"/>
                                    </a:rPr>
                                    <m:t>2</m:t>
                                  </m:r>
                                </m:sup>
                              </m:sSup>
                              <m:r>
                                <a:rPr lang="en-GB" sz="2400" i="1">
                                  <a:latin typeface="Cambria Math" panose="02040503050406030204" pitchFamily="18" charset="0"/>
                                </a:rPr>
                                <m:t>+</m:t>
                              </m:r>
                              <m:sSup>
                                <m:sSupPr>
                                  <m:ctrlPr>
                                    <a:rPr lang="en-GB" sz="2400" i="1" smtClean="0">
                                      <a:latin typeface="Cambria Math" panose="02040503050406030204" pitchFamily="18" charset="0"/>
                                    </a:rPr>
                                  </m:ctrlPr>
                                </m:sSupPr>
                                <m:e>
                                  <m:d>
                                    <m:dPr>
                                      <m:ctrlPr>
                                        <a:rPr lang="en-GB" sz="2400" i="1" smtClean="0">
                                          <a:latin typeface="Cambria Math" panose="02040503050406030204" pitchFamily="18" charset="0"/>
                                        </a:rPr>
                                      </m:ctrlPr>
                                    </m:dPr>
                                    <m:e>
                                      <m:r>
                                        <a:rPr lang="en-GB" sz="2400" b="0" i="1" smtClean="0">
                                          <a:latin typeface="Cambria Math" panose="02040503050406030204" pitchFamily="18" charset="0"/>
                                        </a:rPr>
                                        <m:t>𝑦</m:t>
                                      </m:r>
                                      <m:r>
                                        <a:rPr lang="en-GB" sz="2400" b="0" i="1" smtClean="0">
                                          <a:latin typeface="Cambria Math" panose="02040503050406030204" pitchFamily="18" charset="0"/>
                                        </a:rPr>
                                        <m:t>−</m:t>
                                      </m:r>
                                      <m:r>
                                        <a:rPr lang="en-GB" sz="2400" b="0" i="1" smtClean="0">
                                          <a:latin typeface="Cambria Math" panose="02040503050406030204" pitchFamily="18" charset="0"/>
                                        </a:rPr>
                                        <m:t>𝑏</m:t>
                                      </m:r>
                                    </m:e>
                                  </m:d>
                                </m:e>
                                <m:sup>
                                  <m:r>
                                    <a:rPr lang="en-GB" sz="2400" b="0" i="1" smtClean="0">
                                      <a:latin typeface="Cambria Math" panose="02040503050406030204" pitchFamily="18" charset="0"/>
                                    </a:rPr>
                                    <m:t>2</m:t>
                                  </m:r>
                                </m:sup>
                              </m:sSup>
                            </m:e>
                          </m:d>
                          <m:r>
                            <a:rPr lang="en-GB" sz="2400" i="1">
                              <a:latin typeface="Cambria Math" panose="02040503050406030204" pitchFamily="18" charset="0"/>
                            </a:rPr>
                            <m:t>𝑑𝑚</m:t>
                          </m:r>
                        </m:e>
                      </m:nary>
                    </m:oMath>
                  </m:oMathPara>
                </a14:m>
                <a:endParaRPr lang="en-US" sz="2400" dirty="0"/>
              </a:p>
              <a:p>
                <a:endParaRPr lang="en-US" sz="2400" dirty="0"/>
              </a:p>
            </p:txBody>
          </p:sp>
        </mc:Choice>
        <mc:Fallback>
          <p:sp>
            <p:nvSpPr>
              <p:cNvPr id="40" name="TextBox 39"/>
              <p:cNvSpPr txBox="1">
                <a:spLocks noRot="1" noChangeAspect="1" noMove="1" noResize="1" noEditPoints="1" noAdjustHandles="1" noChangeArrowheads="1" noChangeShapeType="1" noTextEdit="1"/>
              </p:cNvSpPr>
              <p:nvPr/>
            </p:nvSpPr>
            <p:spPr>
              <a:xfrm>
                <a:off x="-363637" y="1124744"/>
                <a:ext cx="9507637" cy="1338059"/>
              </a:xfrm>
              <a:prstGeom prst="rect">
                <a:avLst/>
              </a:prstGeom>
              <a:blipFill rotWithShape="1">
                <a:blip r:embed="rId1"/>
                <a:stretch>
                  <a:fillRect l="4" t="-12" b="2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flipH="1">
                <a:off x="1186510" y="6064856"/>
                <a:ext cx="6723033" cy="403252"/>
              </a:xfrm>
              <a:prstGeom prst="rect">
                <a:avLst/>
              </a:prstGeom>
              <a:noFill/>
            </p:spPr>
            <p:txBody>
              <a:bodyPr wrap="square" rtlCol="0">
                <a:spAutoFit/>
              </a:bodyPr>
              <a:lstStyle/>
              <a:p>
                <a:r>
                  <a:rPr lang="en-GB" dirty="0"/>
                  <a:t>where </a:t>
                </a:r>
                <a14:m>
                  <m:oMath xmlns:m="http://schemas.openxmlformats.org/officeDocument/2006/math">
                    <m:r>
                      <a:rPr lang="en-GB" b="0" i="1" smtClean="0">
                        <a:latin typeface="Cambria Math" panose="02040503050406030204" pitchFamily="18" charset="0"/>
                      </a:rPr>
                      <m:t>𝑑</m:t>
                    </m:r>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𝑏</m:t>
                            </m:r>
                          </m:e>
                          <m:sup>
                            <m:r>
                              <a:rPr lang="en-GB" b="0" i="1" smtClean="0">
                                <a:latin typeface="Cambria Math" panose="02040503050406030204" pitchFamily="18" charset="0"/>
                              </a:rPr>
                              <m:t>2</m:t>
                            </m:r>
                          </m:sup>
                        </m:sSup>
                      </m:e>
                    </m:rad>
                  </m:oMath>
                </a14:m>
                <a:r>
                  <a:rPr lang="en-US" dirty="0"/>
                  <a:t> is the distance between both parallel axes.</a:t>
                </a:r>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flipH="1">
                <a:off x="1186510" y="6064856"/>
                <a:ext cx="6723033" cy="403252"/>
              </a:xfrm>
              <a:prstGeom prst="rect">
                <a:avLst/>
              </a:prstGeom>
              <a:blipFill rotWithShape="1">
                <a:blip r:embed="rId2"/>
                <a:stretch>
                  <a:fillRect l="-5" t="-150" r="9" b="1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363637" y="1947469"/>
                <a:ext cx="9507637" cy="133805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𝐼</m:t>
                          </m:r>
                        </m:e>
                        <m:sub>
                          <m:r>
                            <a:rPr lang="en-GB" sz="2400" b="0" i="1" smtClean="0">
                              <a:latin typeface="Cambria Math" panose="02040503050406030204" pitchFamily="18" charset="0"/>
                            </a:rPr>
                            <m:t>𝑝𝑎𝑟𝑎</m:t>
                          </m:r>
                        </m:sub>
                      </m:sSub>
                      <m:r>
                        <a:rPr lang="en-GB" sz="2400" b="0" i="1" smtClean="0">
                          <a:latin typeface="Cambria Math" panose="02040503050406030204" pitchFamily="18" charset="0"/>
                        </a:rPr>
                        <m:t>=</m:t>
                      </m:r>
                      <m:nary>
                        <m:naryPr>
                          <m:limLoc m:val="undOvr"/>
                          <m:subHide m:val="on"/>
                          <m:supHide m:val="on"/>
                          <m:ctrlPr>
                            <a:rPr lang="en-GB" sz="2400" i="1">
                              <a:latin typeface="Cambria Math" panose="02040503050406030204" pitchFamily="18" charset="0"/>
                            </a:rPr>
                          </m:ctrlPr>
                        </m:naryPr>
                        <m:sub/>
                        <m:sup/>
                        <m:e>
                          <m:d>
                            <m:dPr>
                              <m:begChr m:val="["/>
                              <m:endChr m:val="]"/>
                              <m:ctrlPr>
                                <a:rPr lang="en-GB" sz="2400" i="1" smtClean="0">
                                  <a:latin typeface="Cambria Math" panose="02040503050406030204" pitchFamily="18" charset="0"/>
                                </a:rPr>
                              </m:ctrlPr>
                            </m:dPr>
                            <m:e>
                              <m:sSup>
                                <m:sSupPr>
                                  <m:ctrlPr>
                                    <a:rPr lang="en-GB" sz="240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𝑦</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m:t>
                              </m:r>
                              <m:r>
                                <a:rPr lang="en-GB" sz="2400" b="0" i="1" smtClean="0">
                                  <a:latin typeface="Cambria Math" panose="02040503050406030204" pitchFamily="18" charset="0"/>
                                </a:rPr>
                                <m:t>2</m:t>
                              </m:r>
                              <m:r>
                                <a:rPr lang="en-GB" sz="2400" b="0" i="1" smtClean="0">
                                  <a:latin typeface="Cambria Math" panose="02040503050406030204" pitchFamily="18" charset="0"/>
                                </a:rPr>
                                <m:t>𝑎𝑥</m:t>
                              </m:r>
                              <m:r>
                                <a:rPr lang="en-GB" sz="2400" b="0" i="1" smtClean="0">
                                  <a:latin typeface="Cambria Math" panose="02040503050406030204" pitchFamily="18" charset="0"/>
                                </a:rPr>
                                <m:t>−</m:t>
                              </m:r>
                              <m:r>
                                <a:rPr lang="en-GB" sz="2400" b="0" i="1" smtClean="0">
                                  <a:latin typeface="Cambria Math" panose="02040503050406030204" pitchFamily="18" charset="0"/>
                                </a:rPr>
                                <m:t>2</m:t>
                              </m:r>
                              <m:r>
                                <a:rPr lang="en-GB" sz="2400" b="0" i="1" smtClean="0">
                                  <a:latin typeface="Cambria Math" panose="02040503050406030204" pitchFamily="18" charset="0"/>
                                </a:rPr>
                                <m:t>𝑏𝑥</m:t>
                              </m:r>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𝑎</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𝑏</m:t>
                                  </m:r>
                                </m:e>
                                <m:sup>
                                  <m:r>
                                    <a:rPr lang="en-GB" sz="2400" b="0" i="1" smtClean="0">
                                      <a:latin typeface="Cambria Math" panose="02040503050406030204" pitchFamily="18" charset="0"/>
                                    </a:rPr>
                                    <m:t>2</m:t>
                                  </m:r>
                                </m:sup>
                              </m:sSup>
                            </m:e>
                          </m:d>
                          <m:r>
                            <a:rPr lang="en-GB" sz="2400" i="1">
                              <a:latin typeface="Cambria Math" panose="02040503050406030204" pitchFamily="18" charset="0"/>
                            </a:rPr>
                            <m:t>𝑑𝑚</m:t>
                          </m:r>
                        </m:e>
                      </m:nary>
                    </m:oMath>
                  </m:oMathPara>
                </a14:m>
                <a:endParaRPr lang="en-US" sz="2400" dirty="0"/>
              </a:p>
              <a:p>
                <a:endParaRPr lang="en-US" sz="2400" dirty="0"/>
              </a:p>
            </p:txBody>
          </p:sp>
        </mc:Choice>
        <mc:Fallback>
          <p:sp>
            <p:nvSpPr>
              <p:cNvPr id="35" name="TextBox 34"/>
              <p:cNvSpPr txBox="1">
                <a:spLocks noRot="1" noChangeAspect="1" noMove="1" noResize="1" noEditPoints="1" noAdjustHandles="1" noChangeArrowheads="1" noChangeShapeType="1" noTextEdit="1"/>
              </p:cNvSpPr>
              <p:nvPr/>
            </p:nvSpPr>
            <p:spPr>
              <a:xfrm>
                <a:off x="-363637" y="1947469"/>
                <a:ext cx="9507637" cy="1338059"/>
              </a:xfrm>
              <a:prstGeom prst="rect">
                <a:avLst/>
              </a:prstGeom>
              <a:blipFill rotWithShape="1">
                <a:blip r:embed="rId3"/>
                <a:stretch>
                  <a:fillRect l="4" t="-42" b="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3779912" y="3841246"/>
                <a:ext cx="1166410" cy="72654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limLoc m:val="undOvr"/>
                          <m:subHide m:val="on"/>
                          <m:supHide m:val="on"/>
                          <m:ctrlPr>
                            <a:rPr lang="en-US" i="1" smtClean="0">
                              <a:latin typeface="Cambria Math" panose="02040503050406030204" pitchFamily="18" charset="0"/>
                            </a:rPr>
                          </m:ctrlPr>
                        </m:naryPr>
                        <m:sub/>
                        <m:sup/>
                        <m:e>
                          <m:r>
                            <a:rPr lang="en-GB" b="0" i="1" smtClean="0">
                              <a:latin typeface="Cambria Math" panose="02040503050406030204" pitchFamily="18" charset="0"/>
                            </a:rPr>
                            <m:t>𝑥𝑑𝑚</m:t>
                          </m:r>
                        </m:e>
                      </m:nary>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3779912" y="3841246"/>
                <a:ext cx="1166410" cy="726546"/>
              </a:xfrm>
              <a:prstGeom prst="rect">
                <a:avLst/>
              </a:prstGeom>
              <a:blipFill rotWithShape="1">
                <a:blip r:embed="rId4"/>
                <a:stretch>
                  <a:fillRect l="-34" t="-18" r="-2206" b="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6012160" y="3854582"/>
                <a:ext cx="1172822" cy="72654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limLoc m:val="undOvr"/>
                          <m:subHide m:val="on"/>
                          <m:supHide m:val="on"/>
                          <m:ctrlPr>
                            <a:rPr lang="en-US" i="1" smtClean="0">
                              <a:latin typeface="Cambria Math" panose="02040503050406030204" pitchFamily="18" charset="0"/>
                            </a:rPr>
                          </m:ctrlPr>
                        </m:naryPr>
                        <m:sub/>
                        <m:sup/>
                        <m:e>
                          <m:r>
                            <a:rPr lang="en-GB" b="0" i="1" smtClean="0">
                              <a:latin typeface="Cambria Math" panose="02040503050406030204" pitchFamily="18" charset="0"/>
                            </a:rPr>
                            <m:t>𝑦𝑑𝑚</m:t>
                          </m:r>
                        </m:e>
                      </m:nary>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6012160" y="3854582"/>
                <a:ext cx="1172822" cy="726546"/>
              </a:xfrm>
              <a:prstGeom prst="rect">
                <a:avLst/>
              </a:prstGeom>
              <a:blipFill rotWithShape="1">
                <a:blip r:embed="rId5"/>
                <a:stretch>
                  <a:fillRect l="-52" t="-18" r="-2169" b="33"/>
                </a:stretch>
              </a:blipFill>
            </p:spPr>
            <p:txBody>
              <a:bodyPr/>
              <a:lstStyle/>
              <a:p>
                <a:r>
                  <a:rPr lang="zh-CN" altLang="en-US">
                    <a:noFill/>
                  </a:rPr>
                  <a:t> </a:t>
                </a:r>
              </a:p>
            </p:txBody>
          </p:sp>
        </mc:Fallback>
      </mc:AlternateContent>
      <p:sp>
        <p:nvSpPr>
          <p:cNvPr id="5" name="TextBox 4"/>
          <p:cNvSpPr txBox="1"/>
          <p:nvPr/>
        </p:nvSpPr>
        <p:spPr>
          <a:xfrm>
            <a:off x="181330" y="3911489"/>
            <a:ext cx="2358338" cy="369332"/>
          </a:xfrm>
          <a:prstGeom prst="rect">
            <a:avLst/>
          </a:prstGeom>
          <a:noFill/>
        </p:spPr>
        <p:txBody>
          <a:bodyPr wrap="none" rtlCol="0">
            <a:spAutoFit/>
          </a:bodyPr>
          <a:lstStyle/>
          <a:p>
            <a:r>
              <a:rPr lang="en-GB" dirty="0"/>
              <a:t>O is the </a:t>
            </a:r>
            <a:r>
              <a:rPr lang="en-GB" dirty="0" err="1"/>
              <a:t>center</a:t>
            </a:r>
            <a:r>
              <a:rPr lang="en-GB" dirty="0"/>
              <a:t> of mass:</a:t>
            </a:r>
            <a:endParaRPr lang="en-US" dirty="0"/>
          </a:p>
        </p:txBody>
      </p:sp>
      <mc:AlternateContent xmlns:mc="http://schemas.openxmlformats.org/markup-compatibility/2006">
        <mc:Choice xmlns:a14="http://schemas.microsoft.com/office/drawing/2010/main" Requires="a14">
          <p:sp>
            <p:nvSpPr>
              <p:cNvPr id="46" name="TextBox 45"/>
              <p:cNvSpPr txBox="1"/>
              <p:nvPr/>
            </p:nvSpPr>
            <p:spPr>
              <a:xfrm>
                <a:off x="-31804" y="2765116"/>
                <a:ext cx="9507637" cy="133805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𝐼</m:t>
                          </m:r>
                        </m:e>
                        <m:sub>
                          <m:r>
                            <a:rPr lang="en-GB" sz="2400" b="0" i="1" smtClean="0">
                              <a:latin typeface="Cambria Math" panose="02040503050406030204" pitchFamily="18" charset="0"/>
                            </a:rPr>
                            <m:t>𝑝𝑎𝑟𝑎</m:t>
                          </m:r>
                        </m:sub>
                      </m:sSub>
                      <m:r>
                        <a:rPr lang="en-GB" sz="2400" b="0" i="1" smtClean="0">
                          <a:latin typeface="Cambria Math" panose="02040503050406030204" pitchFamily="18" charset="0"/>
                        </a:rPr>
                        <m:t>=</m:t>
                      </m:r>
                      <m:nary>
                        <m:naryPr>
                          <m:limLoc m:val="undOvr"/>
                          <m:subHide m:val="on"/>
                          <m:supHide m:val="on"/>
                          <m:ctrlPr>
                            <a:rPr lang="en-GB" sz="2400" i="1">
                              <a:latin typeface="Cambria Math" panose="02040503050406030204" pitchFamily="18" charset="0"/>
                            </a:rPr>
                          </m:ctrlPr>
                        </m:naryPr>
                        <m:sub/>
                        <m:sup/>
                        <m:e>
                          <m:d>
                            <m:dPr>
                              <m:ctrlPr>
                                <a:rPr lang="en-GB" sz="2400" i="1" smtClean="0">
                                  <a:latin typeface="Cambria Math" panose="02040503050406030204" pitchFamily="18" charset="0"/>
                                </a:rPr>
                              </m:ctrlPr>
                            </m:dPr>
                            <m:e>
                              <m:sSup>
                                <m:sSupPr>
                                  <m:ctrlPr>
                                    <a:rPr lang="en-GB" sz="2400" i="1">
                                      <a:latin typeface="Cambria Math" panose="02040503050406030204" pitchFamily="18" charset="0"/>
                                    </a:rPr>
                                  </m:ctrlPr>
                                </m:sSupPr>
                                <m:e>
                                  <m:r>
                                    <a:rPr lang="en-GB" sz="2400" i="1">
                                      <a:latin typeface="Cambria Math" panose="02040503050406030204" pitchFamily="18" charset="0"/>
                                    </a:rPr>
                                    <m:t>𝑥</m:t>
                                  </m:r>
                                </m:e>
                                <m:sup>
                                  <m:r>
                                    <a:rPr lang="en-GB" sz="2400" i="1">
                                      <a:latin typeface="Cambria Math" panose="02040503050406030204" pitchFamily="18" charset="0"/>
                                    </a:rPr>
                                    <m:t>2</m:t>
                                  </m:r>
                                </m:sup>
                              </m:sSup>
                              <m:r>
                                <a:rPr lang="en-GB" sz="2400" i="1">
                                  <a:latin typeface="Cambria Math" panose="02040503050406030204" pitchFamily="18" charset="0"/>
                                </a:rPr>
                                <m:t>+</m:t>
                              </m:r>
                              <m:sSup>
                                <m:sSupPr>
                                  <m:ctrlPr>
                                    <a:rPr lang="en-GB" sz="2400" i="1">
                                      <a:latin typeface="Cambria Math" panose="02040503050406030204" pitchFamily="18" charset="0"/>
                                    </a:rPr>
                                  </m:ctrlPr>
                                </m:sSupPr>
                                <m:e>
                                  <m:r>
                                    <a:rPr lang="en-GB" sz="2400" i="1">
                                      <a:latin typeface="Cambria Math" panose="02040503050406030204" pitchFamily="18" charset="0"/>
                                    </a:rPr>
                                    <m:t>𝑦</m:t>
                                  </m:r>
                                </m:e>
                                <m:sup>
                                  <m:r>
                                    <a:rPr lang="en-GB" sz="2400" i="1">
                                      <a:latin typeface="Cambria Math" panose="02040503050406030204" pitchFamily="18" charset="0"/>
                                    </a:rPr>
                                    <m:t>2</m:t>
                                  </m:r>
                                </m:sup>
                              </m:sSup>
                            </m:e>
                          </m:d>
                          <m:r>
                            <a:rPr lang="en-GB" sz="2400" i="1">
                              <a:latin typeface="Cambria Math" panose="02040503050406030204" pitchFamily="18" charset="0"/>
                            </a:rPr>
                            <m:t>𝑑𝑚</m:t>
                          </m:r>
                        </m:e>
                      </m:nary>
                      <m:r>
                        <a:rPr lang="en-GB" sz="2400" b="0" i="1" smtClean="0">
                          <a:latin typeface="Cambria Math" panose="02040503050406030204" pitchFamily="18" charset="0"/>
                        </a:rPr>
                        <m:t>−</m:t>
                      </m:r>
                      <m:r>
                        <a:rPr lang="en-GB" sz="2400" b="0" i="1" smtClean="0">
                          <a:latin typeface="Cambria Math" panose="02040503050406030204" pitchFamily="18" charset="0"/>
                        </a:rPr>
                        <m:t>2</m:t>
                      </m:r>
                      <m:r>
                        <a:rPr lang="en-GB" sz="2400" b="0" i="1" smtClean="0">
                          <a:latin typeface="Cambria Math" panose="02040503050406030204" pitchFamily="18" charset="0"/>
                        </a:rPr>
                        <m:t>𝑎</m:t>
                      </m:r>
                      <m:nary>
                        <m:naryPr>
                          <m:limLoc m:val="undOvr"/>
                          <m:subHide m:val="on"/>
                          <m:supHide m:val="on"/>
                          <m:ctrlPr>
                            <a:rPr lang="en-GB" sz="2400" b="0" i="1" smtClean="0">
                              <a:latin typeface="Cambria Math" panose="02040503050406030204" pitchFamily="18" charset="0"/>
                            </a:rPr>
                          </m:ctrlPr>
                        </m:naryPr>
                        <m:sub/>
                        <m:sup/>
                        <m:e>
                          <m:r>
                            <a:rPr lang="en-GB" sz="2400" b="0" i="1" smtClean="0">
                              <a:latin typeface="Cambria Math" panose="02040503050406030204" pitchFamily="18" charset="0"/>
                            </a:rPr>
                            <m:t>𝑥𝑑𝑚</m:t>
                          </m:r>
                        </m:e>
                      </m:nary>
                      <m:r>
                        <a:rPr lang="en-GB" sz="2400" b="0" i="1" smtClean="0">
                          <a:latin typeface="Cambria Math" panose="02040503050406030204" pitchFamily="18" charset="0"/>
                        </a:rPr>
                        <m:t>−</m:t>
                      </m:r>
                      <m:r>
                        <a:rPr lang="en-GB" sz="2400" b="0" i="1" smtClean="0">
                          <a:latin typeface="Cambria Math" panose="02040503050406030204" pitchFamily="18" charset="0"/>
                        </a:rPr>
                        <m:t>2</m:t>
                      </m:r>
                      <m:r>
                        <a:rPr lang="en-GB" sz="2400" b="0" i="1" smtClean="0">
                          <a:latin typeface="Cambria Math" panose="02040503050406030204" pitchFamily="18" charset="0"/>
                        </a:rPr>
                        <m:t>𝑏</m:t>
                      </m:r>
                      <m:nary>
                        <m:naryPr>
                          <m:limLoc m:val="undOvr"/>
                          <m:subHide m:val="on"/>
                          <m:supHide m:val="on"/>
                          <m:ctrlPr>
                            <a:rPr lang="en-GB" sz="2400" b="0" i="1" smtClean="0">
                              <a:latin typeface="Cambria Math" panose="02040503050406030204" pitchFamily="18" charset="0"/>
                            </a:rPr>
                          </m:ctrlPr>
                        </m:naryPr>
                        <m:sub/>
                        <m:sup/>
                        <m:e>
                          <m:r>
                            <a:rPr lang="en-GB" sz="2400" b="0" i="1" smtClean="0">
                              <a:latin typeface="Cambria Math" panose="02040503050406030204" pitchFamily="18" charset="0"/>
                            </a:rPr>
                            <m:t>𝑦𝑑𝑚</m:t>
                          </m:r>
                        </m:e>
                      </m:nary>
                      <m:r>
                        <a:rPr lang="en-GB" sz="2400" b="0" i="1" smtClean="0">
                          <a:latin typeface="Cambria Math" panose="02040503050406030204" pitchFamily="18" charset="0"/>
                        </a:rPr>
                        <m:t>+</m:t>
                      </m:r>
                      <m:nary>
                        <m:naryPr>
                          <m:limLoc m:val="undOvr"/>
                          <m:subHide m:val="on"/>
                          <m:supHide m:val="on"/>
                          <m:ctrlPr>
                            <a:rPr lang="en-GB" sz="2400" i="1">
                              <a:latin typeface="Cambria Math" panose="02040503050406030204" pitchFamily="18" charset="0"/>
                            </a:rPr>
                          </m:ctrlPr>
                        </m:naryPr>
                        <m:sub/>
                        <m:sup/>
                        <m:e>
                          <m:d>
                            <m:dPr>
                              <m:ctrlPr>
                                <a:rPr lang="en-GB" sz="2400" i="1">
                                  <a:latin typeface="Cambria Math" panose="02040503050406030204" pitchFamily="18" charset="0"/>
                                </a:rPr>
                              </m:ctrlPr>
                            </m:dPr>
                            <m:e>
                              <m:sSup>
                                <m:sSupPr>
                                  <m:ctrlPr>
                                    <a:rPr lang="en-GB" sz="2400" i="1">
                                      <a:latin typeface="Cambria Math" panose="02040503050406030204" pitchFamily="18" charset="0"/>
                                    </a:rPr>
                                  </m:ctrlPr>
                                </m:sSupPr>
                                <m:e>
                                  <m:r>
                                    <a:rPr lang="en-GB" sz="2400" b="0" i="1" smtClean="0">
                                      <a:latin typeface="Cambria Math" panose="02040503050406030204" pitchFamily="18" charset="0"/>
                                    </a:rPr>
                                    <m:t>𝑎</m:t>
                                  </m:r>
                                </m:e>
                                <m:sup>
                                  <m:r>
                                    <a:rPr lang="en-GB" sz="2400" i="1">
                                      <a:latin typeface="Cambria Math" panose="02040503050406030204" pitchFamily="18" charset="0"/>
                                    </a:rPr>
                                    <m:t>2</m:t>
                                  </m:r>
                                </m:sup>
                              </m:sSup>
                              <m:r>
                                <a:rPr lang="en-GB" sz="2400" i="1">
                                  <a:latin typeface="Cambria Math" panose="02040503050406030204" pitchFamily="18" charset="0"/>
                                </a:rPr>
                                <m:t>+</m:t>
                              </m:r>
                              <m:sSup>
                                <m:sSupPr>
                                  <m:ctrlPr>
                                    <a:rPr lang="en-GB" sz="2400" i="1">
                                      <a:latin typeface="Cambria Math" panose="02040503050406030204" pitchFamily="18" charset="0"/>
                                    </a:rPr>
                                  </m:ctrlPr>
                                </m:sSupPr>
                                <m:e>
                                  <m:r>
                                    <a:rPr lang="en-GB" sz="2400" b="0" i="1" smtClean="0">
                                      <a:latin typeface="Cambria Math" panose="02040503050406030204" pitchFamily="18" charset="0"/>
                                    </a:rPr>
                                    <m:t>𝑏</m:t>
                                  </m:r>
                                </m:e>
                                <m:sup>
                                  <m:r>
                                    <a:rPr lang="en-GB" sz="2400" i="1">
                                      <a:latin typeface="Cambria Math" panose="02040503050406030204" pitchFamily="18" charset="0"/>
                                    </a:rPr>
                                    <m:t>2</m:t>
                                  </m:r>
                                </m:sup>
                              </m:sSup>
                            </m:e>
                          </m:d>
                          <m:r>
                            <a:rPr lang="en-GB" sz="2400" i="1">
                              <a:latin typeface="Cambria Math" panose="02040503050406030204" pitchFamily="18" charset="0"/>
                            </a:rPr>
                            <m:t>𝑑𝑚</m:t>
                          </m:r>
                        </m:e>
                      </m:nary>
                    </m:oMath>
                  </m:oMathPara>
                </a14:m>
                <a:endParaRPr lang="en-US" sz="2400" dirty="0"/>
              </a:p>
              <a:p>
                <a:endParaRPr lang="en-US" sz="2400" dirty="0"/>
              </a:p>
            </p:txBody>
          </p:sp>
        </mc:Choice>
        <mc:Fallback>
          <p:sp>
            <p:nvSpPr>
              <p:cNvPr id="46" name="TextBox 45"/>
              <p:cNvSpPr txBox="1">
                <a:spLocks noRot="1" noChangeAspect="1" noMove="1" noResize="1" noEditPoints="1" noAdjustHandles="1" noChangeArrowheads="1" noChangeShapeType="1" noTextEdit="1"/>
              </p:cNvSpPr>
              <p:nvPr/>
            </p:nvSpPr>
            <p:spPr>
              <a:xfrm>
                <a:off x="-31804" y="2765116"/>
                <a:ext cx="9507637" cy="1338059"/>
              </a:xfrm>
              <a:prstGeom prst="rect">
                <a:avLst/>
              </a:prstGeom>
              <a:blipFill rotWithShape="1">
                <a:blip r:embed="rId6"/>
                <a:stretch>
                  <a:fillRect l="1" t="-24" r="4" b="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7" name="TextBox 46"/>
              <p:cNvSpPr txBox="1"/>
              <p:nvPr/>
            </p:nvSpPr>
            <p:spPr>
              <a:xfrm>
                <a:off x="-181819" y="4537763"/>
                <a:ext cx="9507637" cy="133805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𝐼</m:t>
                          </m:r>
                        </m:e>
                        <m:sub>
                          <m:r>
                            <a:rPr lang="en-GB" sz="2400" b="0" i="1" smtClean="0">
                              <a:latin typeface="Cambria Math" panose="02040503050406030204" pitchFamily="18" charset="0"/>
                            </a:rPr>
                            <m:t>𝑝𝑎𝑟𝑎</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𝐼</m:t>
                          </m:r>
                        </m:e>
                        <m:sub>
                          <m:r>
                            <a:rPr lang="en-GB" sz="2400" b="0" i="1" smtClean="0">
                              <a:latin typeface="Cambria Math" panose="02040503050406030204" pitchFamily="18" charset="0"/>
                            </a:rPr>
                            <m:t>𝑐𝑚</m:t>
                          </m:r>
                        </m:sub>
                      </m:sSub>
                      <m:r>
                        <a:rPr lang="en-GB" sz="2400" b="0" i="1" smtClean="0">
                          <a:latin typeface="Cambria Math" panose="02040503050406030204" pitchFamily="18" charset="0"/>
                        </a:rPr>
                        <m:t>+</m:t>
                      </m:r>
                      <m:nary>
                        <m:naryPr>
                          <m:limLoc m:val="undOvr"/>
                          <m:subHide m:val="on"/>
                          <m:supHide m:val="on"/>
                          <m:ctrlPr>
                            <a:rPr lang="en-GB" sz="2400" i="1">
                              <a:latin typeface="Cambria Math" panose="02040503050406030204" pitchFamily="18" charset="0"/>
                            </a:rPr>
                          </m:ctrlPr>
                        </m:naryPr>
                        <m:sub/>
                        <m:sup/>
                        <m:e>
                          <m:sSup>
                            <m:sSupPr>
                              <m:ctrlPr>
                                <a:rPr lang="en-GB" sz="2400" i="1">
                                  <a:latin typeface="Cambria Math" panose="02040503050406030204" pitchFamily="18" charset="0"/>
                                </a:rPr>
                              </m:ctrlPr>
                            </m:sSupPr>
                            <m:e>
                              <m:r>
                                <a:rPr lang="en-GB" sz="2400" i="1">
                                  <a:latin typeface="Cambria Math" panose="02040503050406030204" pitchFamily="18" charset="0"/>
                                </a:rPr>
                                <m:t>𝑑</m:t>
                              </m:r>
                            </m:e>
                            <m:sup>
                              <m:r>
                                <a:rPr lang="en-GB" sz="2400" i="1">
                                  <a:latin typeface="Cambria Math" panose="02040503050406030204" pitchFamily="18" charset="0"/>
                                </a:rPr>
                                <m:t>2</m:t>
                              </m:r>
                            </m:sup>
                          </m:sSup>
                          <m:r>
                            <a:rPr lang="en-GB" sz="2400" i="1">
                              <a:latin typeface="Cambria Math" panose="02040503050406030204" pitchFamily="18" charset="0"/>
                            </a:rPr>
                            <m:t>𝑑𝑚</m:t>
                          </m:r>
                        </m:e>
                      </m:nary>
                    </m:oMath>
                  </m:oMathPara>
                </a14:m>
                <a:endParaRPr lang="en-US" sz="2400" dirty="0"/>
              </a:p>
              <a:p>
                <a:endParaRPr lang="en-US" sz="2400" dirty="0"/>
              </a:p>
            </p:txBody>
          </p:sp>
        </mc:Choice>
        <mc:Fallback>
          <p:sp>
            <p:nvSpPr>
              <p:cNvPr id="47" name="TextBox 46"/>
              <p:cNvSpPr txBox="1">
                <a:spLocks noRot="1" noChangeAspect="1" noMove="1" noResize="1" noEditPoints="1" noAdjustHandles="1" noChangeArrowheads="1" noChangeShapeType="1" noTextEdit="1"/>
              </p:cNvSpPr>
              <p:nvPr/>
            </p:nvSpPr>
            <p:spPr>
              <a:xfrm>
                <a:off x="-181819" y="4537763"/>
                <a:ext cx="9507637" cy="1338059"/>
              </a:xfrm>
              <a:prstGeom prst="rect">
                <a:avLst/>
              </a:prstGeom>
              <a:blipFill rotWithShape="1">
                <a:blip r:embed="rId7"/>
                <a:stretch>
                  <a:fillRect l="2" t="-4" r="2" b="12"/>
                </a:stretch>
              </a:blipFill>
            </p:spPr>
            <p:txBody>
              <a:bodyPr/>
              <a:lstStyle/>
              <a:p>
                <a:r>
                  <a:rPr lang="zh-CN" altLang="en-US">
                    <a:noFill/>
                  </a:rPr>
                  <a:t> </a:t>
                </a:r>
              </a:p>
            </p:txBody>
          </p:sp>
        </mc:Fallback>
      </mc:AlternateContent>
      <p:sp>
        <p:nvSpPr>
          <p:cNvPr id="6" name="Right Arrow 5"/>
          <p:cNvSpPr/>
          <p:nvPr/>
        </p:nvSpPr>
        <p:spPr>
          <a:xfrm>
            <a:off x="2771800" y="3841246"/>
            <a:ext cx="871237" cy="5238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9" name="TextBox 48"/>
              <p:cNvSpPr txBox="1"/>
              <p:nvPr/>
            </p:nvSpPr>
            <p:spPr>
              <a:xfrm>
                <a:off x="2533757" y="594656"/>
                <a:ext cx="3840475" cy="8073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𝐼</m:t>
                          </m:r>
                        </m:e>
                        <m:sub>
                          <m:r>
                            <a:rPr lang="en-GB" sz="2000" b="0" i="1" smtClean="0">
                              <a:latin typeface="Cambria Math" panose="02040503050406030204" pitchFamily="18" charset="0"/>
                            </a:rPr>
                            <m:t>𝑐𝑚</m:t>
                          </m:r>
                        </m:sub>
                      </m:sSub>
                      <m:r>
                        <a:rPr lang="en-GB" sz="2000" b="0" i="1" smtClean="0">
                          <a:latin typeface="Cambria Math" panose="02040503050406030204" pitchFamily="18" charset="0"/>
                        </a:rPr>
                        <m:t>=</m:t>
                      </m:r>
                      <m:nary>
                        <m:naryPr>
                          <m:limLoc m:val="undOvr"/>
                          <m:subHide m:val="on"/>
                          <m:supHide m:val="on"/>
                          <m:ctrlPr>
                            <a:rPr lang="en-GB" sz="2000" b="0" i="1" smtClean="0">
                              <a:latin typeface="Cambria Math" panose="02040503050406030204" pitchFamily="18" charset="0"/>
                            </a:rPr>
                          </m:ctrlPr>
                        </m:naryPr>
                        <m:sub/>
                        <m:sup/>
                        <m:e>
                          <m:sSup>
                            <m:sSupPr>
                              <m:ctrlPr>
                                <a:rPr lang="en-GB" sz="2000" b="0" i="1" smtClean="0">
                                  <a:latin typeface="Cambria Math" panose="02040503050406030204" pitchFamily="18" charset="0"/>
                                </a:rPr>
                              </m:ctrlPr>
                            </m:sSupP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𝑟</m:t>
                                  </m:r>
                                </m:e>
                                <m:sub>
                                  <m:r>
                                    <a:rPr lang="en-GB" sz="2000" b="0" i="1" smtClean="0">
                                      <a:latin typeface="Cambria Math" panose="02040503050406030204" pitchFamily="18" charset="0"/>
                                    </a:rPr>
                                    <m:t>𝑐𝑚</m:t>
                                  </m:r>
                                </m:sub>
                              </m:sSub>
                            </m:e>
                            <m:sup>
                              <m:r>
                                <a:rPr lang="en-GB" sz="2000" b="0" i="1" smtClean="0">
                                  <a:latin typeface="Cambria Math" panose="02040503050406030204" pitchFamily="18" charset="0"/>
                                </a:rPr>
                                <m:t>2</m:t>
                              </m:r>
                            </m:sup>
                          </m:sSup>
                          <m:r>
                            <a:rPr lang="en-GB" sz="2000" b="0" i="1" smtClean="0">
                              <a:latin typeface="Cambria Math" panose="02040503050406030204" pitchFamily="18" charset="0"/>
                            </a:rPr>
                            <m:t>𝑑𝑚</m:t>
                          </m:r>
                        </m:e>
                      </m:nary>
                      <m:r>
                        <a:rPr lang="en-GB" sz="2000" b="0" i="1" smtClean="0">
                          <a:latin typeface="Cambria Math" panose="02040503050406030204" pitchFamily="18" charset="0"/>
                        </a:rPr>
                        <m:t>=</m:t>
                      </m:r>
                      <m:nary>
                        <m:naryPr>
                          <m:limLoc m:val="undOvr"/>
                          <m:subHide m:val="on"/>
                          <m:supHide m:val="on"/>
                          <m:ctrlPr>
                            <a:rPr lang="en-GB" sz="2000" i="1">
                              <a:latin typeface="Cambria Math" panose="02040503050406030204" pitchFamily="18" charset="0"/>
                            </a:rPr>
                          </m:ctrlPr>
                        </m:naryPr>
                        <m:sub/>
                        <m:sup/>
                        <m:e>
                          <m:d>
                            <m:dPr>
                              <m:ctrlPr>
                                <a:rPr lang="en-GB" sz="2000" i="1" smtClean="0">
                                  <a:latin typeface="Cambria Math" panose="02040503050406030204" pitchFamily="18" charset="0"/>
                                </a:rPr>
                              </m:ctrlPr>
                            </m:dPr>
                            <m:e>
                              <m:sSup>
                                <m:sSupPr>
                                  <m:ctrlPr>
                                    <a:rPr lang="en-GB" sz="2000" i="1" smtClean="0">
                                      <a:latin typeface="Cambria Math" panose="02040503050406030204" pitchFamily="18" charset="0"/>
                                    </a:rPr>
                                  </m:ctrlPr>
                                </m:sSupPr>
                                <m:e>
                                  <m:r>
                                    <a:rPr lang="en-GB" sz="2000" b="0" i="1" smtClean="0">
                                      <a:latin typeface="Cambria Math" panose="02040503050406030204" pitchFamily="18" charset="0"/>
                                    </a:rPr>
                                    <m:t>𝑥</m:t>
                                  </m:r>
                                </m:e>
                                <m:sup>
                                  <m:r>
                                    <a:rPr lang="en-GB" sz="2000" b="0" i="1" smtClean="0">
                                      <a:latin typeface="Cambria Math" panose="02040503050406030204" pitchFamily="18" charset="0"/>
                                    </a:rPr>
                                    <m:t>2</m:t>
                                  </m:r>
                                </m:sup>
                              </m:sSup>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𝑦</m:t>
                                  </m:r>
                                </m:e>
                                <m:sup>
                                  <m:r>
                                    <a:rPr lang="en-GB" sz="2000" b="0" i="1" smtClean="0">
                                      <a:latin typeface="Cambria Math" panose="02040503050406030204" pitchFamily="18" charset="0"/>
                                    </a:rPr>
                                    <m:t>2</m:t>
                                  </m:r>
                                </m:sup>
                              </m:sSup>
                            </m:e>
                          </m:d>
                          <m:r>
                            <a:rPr lang="en-GB" sz="2000" i="1">
                              <a:latin typeface="Cambria Math" panose="02040503050406030204" pitchFamily="18" charset="0"/>
                            </a:rPr>
                            <m:t>𝑑𝑚</m:t>
                          </m:r>
                        </m:e>
                      </m:nary>
                    </m:oMath>
                  </m:oMathPara>
                </a14:m>
                <a:endParaRPr lang="en-US" sz="2000" dirty="0"/>
              </a:p>
            </p:txBody>
          </p:sp>
        </mc:Choice>
        <mc:Fallback>
          <p:sp>
            <p:nvSpPr>
              <p:cNvPr id="49" name="TextBox 48"/>
              <p:cNvSpPr txBox="1">
                <a:spLocks noRot="1" noChangeAspect="1" noMove="1" noResize="1" noEditPoints="1" noAdjustHandles="1" noChangeArrowheads="1" noChangeShapeType="1" noTextEdit="1"/>
              </p:cNvSpPr>
              <p:nvPr/>
            </p:nvSpPr>
            <p:spPr>
              <a:xfrm>
                <a:off x="2533757" y="594656"/>
                <a:ext cx="3840475" cy="807337"/>
              </a:xfrm>
              <a:prstGeom prst="rect">
                <a:avLst/>
              </a:prstGeom>
              <a:blipFill rotWithShape="1">
                <a:blip r:embed="rId8"/>
                <a:stretch>
                  <a:fillRect l="-3" t="-37" r="-1105" b="68"/>
                </a:stretch>
              </a:blipFill>
            </p:spPr>
            <p:txBody>
              <a:bodyPr/>
              <a:lstStyle/>
              <a:p>
                <a:r>
                  <a:rPr lang="zh-CN" alt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2987824" y="5445224"/>
            <a:ext cx="2880320" cy="5432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7217" y="-91864"/>
            <a:ext cx="8229600" cy="1143000"/>
          </a:xfrm>
        </p:spPr>
        <p:txBody>
          <a:bodyPr/>
          <a:lstStyle/>
          <a:p>
            <a:r>
              <a:rPr lang="en-GB" sz="3600" dirty="0"/>
              <a:t>Parallel axis theorem: Introduction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40" name="TextBox 39"/>
              <p:cNvSpPr txBox="1"/>
              <p:nvPr/>
            </p:nvSpPr>
            <p:spPr>
              <a:xfrm>
                <a:off x="-363637" y="1124744"/>
                <a:ext cx="9507637" cy="133805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𝐼</m:t>
                          </m:r>
                        </m:e>
                        <m:sub>
                          <m:r>
                            <a:rPr lang="en-GB" sz="2400" b="0" i="1" smtClean="0">
                              <a:latin typeface="Cambria Math" panose="02040503050406030204" pitchFamily="18" charset="0"/>
                            </a:rPr>
                            <m:t>𝑝𝑎𝑟𝑎</m:t>
                          </m:r>
                        </m:sub>
                      </m:sSub>
                      <m:r>
                        <a:rPr lang="en-GB" sz="2400" b="0" i="1" smtClean="0">
                          <a:latin typeface="Cambria Math" panose="02040503050406030204" pitchFamily="18" charset="0"/>
                        </a:rPr>
                        <m:t>=</m:t>
                      </m:r>
                      <m:nary>
                        <m:naryPr>
                          <m:limLoc m:val="undOvr"/>
                          <m:subHide m:val="on"/>
                          <m:supHide m:val="on"/>
                          <m:ctrlPr>
                            <a:rPr lang="en-GB" sz="2400" i="1">
                              <a:latin typeface="Cambria Math" panose="02040503050406030204" pitchFamily="18" charset="0"/>
                            </a:rPr>
                          </m:ctrlPr>
                        </m:naryPr>
                        <m:sub/>
                        <m:sup/>
                        <m:e>
                          <m:d>
                            <m:dPr>
                              <m:begChr m:val="["/>
                              <m:endChr m:val="]"/>
                              <m:ctrlPr>
                                <a:rPr lang="en-GB" sz="2400" i="1" smtClean="0">
                                  <a:latin typeface="Cambria Math" panose="02040503050406030204" pitchFamily="18" charset="0"/>
                                </a:rPr>
                              </m:ctrlPr>
                            </m:dPr>
                            <m:e>
                              <m:sSup>
                                <m:sSupPr>
                                  <m:ctrlPr>
                                    <a:rPr lang="en-GB" sz="2400" i="1" smtClean="0">
                                      <a:latin typeface="Cambria Math" panose="02040503050406030204" pitchFamily="18" charset="0"/>
                                    </a:rPr>
                                  </m:ctrlPr>
                                </m:sSupPr>
                                <m:e>
                                  <m:d>
                                    <m:dPr>
                                      <m:ctrlPr>
                                        <a:rPr lang="en-GB" sz="2400" i="1">
                                          <a:latin typeface="Cambria Math" panose="02040503050406030204" pitchFamily="18" charset="0"/>
                                        </a:rPr>
                                      </m:ctrlPr>
                                    </m:dPr>
                                    <m:e>
                                      <m:r>
                                        <a:rPr lang="en-GB" sz="2400" i="1">
                                          <a:latin typeface="Cambria Math" panose="02040503050406030204" pitchFamily="18" charset="0"/>
                                        </a:rPr>
                                        <m:t>𝑥</m:t>
                                      </m:r>
                                      <m:r>
                                        <a:rPr lang="en-GB" sz="2400" i="1">
                                          <a:latin typeface="Cambria Math" panose="02040503050406030204" pitchFamily="18" charset="0"/>
                                        </a:rPr>
                                        <m:t>−</m:t>
                                      </m:r>
                                      <m:r>
                                        <a:rPr lang="en-GB" sz="2400" i="1">
                                          <a:latin typeface="Cambria Math" panose="02040503050406030204" pitchFamily="18" charset="0"/>
                                        </a:rPr>
                                        <m:t>𝑎</m:t>
                                      </m:r>
                                    </m:e>
                                  </m:d>
                                </m:e>
                                <m:sup>
                                  <m:r>
                                    <a:rPr lang="en-GB" sz="2400" b="0" i="1" smtClean="0">
                                      <a:latin typeface="Cambria Math" panose="02040503050406030204" pitchFamily="18" charset="0"/>
                                    </a:rPr>
                                    <m:t>2</m:t>
                                  </m:r>
                                </m:sup>
                              </m:sSup>
                              <m:r>
                                <a:rPr lang="en-GB" sz="2400" i="1">
                                  <a:latin typeface="Cambria Math" panose="02040503050406030204" pitchFamily="18" charset="0"/>
                                </a:rPr>
                                <m:t>+</m:t>
                              </m:r>
                              <m:sSup>
                                <m:sSupPr>
                                  <m:ctrlPr>
                                    <a:rPr lang="en-GB" sz="2400" i="1" smtClean="0">
                                      <a:latin typeface="Cambria Math" panose="02040503050406030204" pitchFamily="18" charset="0"/>
                                    </a:rPr>
                                  </m:ctrlPr>
                                </m:sSupPr>
                                <m:e>
                                  <m:d>
                                    <m:dPr>
                                      <m:ctrlPr>
                                        <a:rPr lang="en-GB" sz="2400" i="1" smtClean="0">
                                          <a:latin typeface="Cambria Math" panose="02040503050406030204" pitchFamily="18" charset="0"/>
                                        </a:rPr>
                                      </m:ctrlPr>
                                    </m:dPr>
                                    <m:e>
                                      <m:r>
                                        <a:rPr lang="en-GB" sz="2400" b="0" i="1" smtClean="0">
                                          <a:latin typeface="Cambria Math" panose="02040503050406030204" pitchFamily="18" charset="0"/>
                                        </a:rPr>
                                        <m:t>𝑦</m:t>
                                      </m:r>
                                      <m:r>
                                        <a:rPr lang="en-GB" sz="2400" b="0" i="1" smtClean="0">
                                          <a:latin typeface="Cambria Math" panose="02040503050406030204" pitchFamily="18" charset="0"/>
                                        </a:rPr>
                                        <m:t>−</m:t>
                                      </m:r>
                                      <m:r>
                                        <a:rPr lang="en-GB" sz="2400" b="0" i="1" smtClean="0">
                                          <a:latin typeface="Cambria Math" panose="02040503050406030204" pitchFamily="18" charset="0"/>
                                        </a:rPr>
                                        <m:t>𝑏</m:t>
                                      </m:r>
                                    </m:e>
                                  </m:d>
                                </m:e>
                                <m:sup>
                                  <m:r>
                                    <a:rPr lang="en-GB" sz="2400" b="0" i="1" smtClean="0">
                                      <a:latin typeface="Cambria Math" panose="02040503050406030204" pitchFamily="18" charset="0"/>
                                    </a:rPr>
                                    <m:t>2</m:t>
                                  </m:r>
                                </m:sup>
                              </m:sSup>
                            </m:e>
                          </m:d>
                          <m:r>
                            <a:rPr lang="en-GB" sz="2400" i="1">
                              <a:latin typeface="Cambria Math" panose="02040503050406030204" pitchFamily="18" charset="0"/>
                            </a:rPr>
                            <m:t>𝑑𝑚</m:t>
                          </m:r>
                        </m:e>
                      </m:nary>
                    </m:oMath>
                  </m:oMathPara>
                </a14:m>
                <a:endParaRPr lang="en-US" sz="2400" dirty="0"/>
              </a:p>
              <a:p>
                <a:endParaRPr lang="en-US" sz="2400" dirty="0"/>
              </a:p>
            </p:txBody>
          </p:sp>
        </mc:Choice>
        <mc:Fallback>
          <p:sp>
            <p:nvSpPr>
              <p:cNvPr id="40" name="TextBox 39"/>
              <p:cNvSpPr txBox="1">
                <a:spLocks noRot="1" noChangeAspect="1" noMove="1" noResize="1" noEditPoints="1" noAdjustHandles="1" noChangeArrowheads="1" noChangeShapeType="1" noTextEdit="1"/>
              </p:cNvSpPr>
              <p:nvPr/>
            </p:nvSpPr>
            <p:spPr>
              <a:xfrm>
                <a:off x="-363637" y="1124744"/>
                <a:ext cx="9507637" cy="1338059"/>
              </a:xfrm>
              <a:prstGeom prst="rect">
                <a:avLst/>
              </a:prstGeom>
              <a:blipFill rotWithShape="1">
                <a:blip r:embed="rId1"/>
                <a:stretch>
                  <a:fillRect l="4" t="-12" b="2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flipH="1">
                <a:off x="1186510" y="6064856"/>
                <a:ext cx="6723033" cy="403252"/>
              </a:xfrm>
              <a:prstGeom prst="rect">
                <a:avLst/>
              </a:prstGeom>
              <a:noFill/>
            </p:spPr>
            <p:txBody>
              <a:bodyPr wrap="square" rtlCol="0">
                <a:spAutoFit/>
              </a:bodyPr>
              <a:lstStyle/>
              <a:p>
                <a:r>
                  <a:rPr lang="en-GB" dirty="0"/>
                  <a:t>where </a:t>
                </a:r>
                <a14:m>
                  <m:oMath xmlns:m="http://schemas.openxmlformats.org/officeDocument/2006/math">
                    <m:r>
                      <a:rPr lang="en-GB" b="0" i="1" smtClean="0">
                        <a:latin typeface="Cambria Math" panose="02040503050406030204" pitchFamily="18" charset="0"/>
                      </a:rPr>
                      <m:t>𝑑</m:t>
                    </m:r>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𝑏</m:t>
                            </m:r>
                          </m:e>
                          <m:sup>
                            <m:r>
                              <a:rPr lang="en-GB" b="0" i="1" smtClean="0">
                                <a:latin typeface="Cambria Math" panose="02040503050406030204" pitchFamily="18" charset="0"/>
                              </a:rPr>
                              <m:t>2</m:t>
                            </m:r>
                          </m:sup>
                        </m:sSup>
                      </m:e>
                    </m:rad>
                  </m:oMath>
                </a14:m>
                <a:r>
                  <a:rPr lang="en-US" dirty="0"/>
                  <a:t> is the distance between both parallel axes.</a:t>
                </a:r>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flipH="1">
                <a:off x="1186510" y="6064856"/>
                <a:ext cx="6723033" cy="403252"/>
              </a:xfrm>
              <a:prstGeom prst="rect">
                <a:avLst/>
              </a:prstGeom>
              <a:blipFill rotWithShape="1">
                <a:blip r:embed="rId2"/>
                <a:stretch>
                  <a:fillRect l="-5" t="-150" r="9" b="1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363637" y="1947469"/>
                <a:ext cx="9507637" cy="133805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𝐼</m:t>
                          </m:r>
                        </m:e>
                        <m:sub>
                          <m:r>
                            <a:rPr lang="en-GB" sz="2400" b="0" i="1" smtClean="0">
                              <a:latin typeface="Cambria Math" panose="02040503050406030204" pitchFamily="18" charset="0"/>
                            </a:rPr>
                            <m:t>𝑝𝑎𝑟𝑎</m:t>
                          </m:r>
                        </m:sub>
                      </m:sSub>
                      <m:r>
                        <a:rPr lang="en-GB" sz="2400" b="0" i="1" smtClean="0">
                          <a:latin typeface="Cambria Math" panose="02040503050406030204" pitchFamily="18" charset="0"/>
                        </a:rPr>
                        <m:t>=</m:t>
                      </m:r>
                      <m:nary>
                        <m:naryPr>
                          <m:limLoc m:val="undOvr"/>
                          <m:subHide m:val="on"/>
                          <m:supHide m:val="on"/>
                          <m:ctrlPr>
                            <a:rPr lang="en-GB" sz="2400" i="1">
                              <a:latin typeface="Cambria Math" panose="02040503050406030204" pitchFamily="18" charset="0"/>
                            </a:rPr>
                          </m:ctrlPr>
                        </m:naryPr>
                        <m:sub/>
                        <m:sup/>
                        <m:e>
                          <m:d>
                            <m:dPr>
                              <m:begChr m:val="["/>
                              <m:endChr m:val="]"/>
                              <m:ctrlPr>
                                <a:rPr lang="en-GB" sz="2400" i="1" smtClean="0">
                                  <a:latin typeface="Cambria Math" panose="02040503050406030204" pitchFamily="18" charset="0"/>
                                </a:rPr>
                              </m:ctrlPr>
                            </m:dPr>
                            <m:e>
                              <m:sSup>
                                <m:sSupPr>
                                  <m:ctrlPr>
                                    <a:rPr lang="en-GB" sz="240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𝑦</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m:t>
                              </m:r>
                              <m:r>
                                <a:rPr lang="en-GB" sz="2400" b="0" i="1" smtClean="0">
                                  <a:latin typeface="Cambria Math" panose="02040503050406030204" pitchFamily="18" charset="0"/>
                                </a:rPr>
                                <m:t>2</m:t>
                              </m:r>
                              <m:r>
                                <a:rPr lang="en-GB" sz="2400" b="0" i="1" smtClean="0">
                                  <a:latin typeface="Cambria Math" panose="02040503050406030204" pitchFamily="18" charset="0"/>
                                </a:rPr>
                                <m:t>𝑎𝑥</m:t>
                              </m:r>
                              <m:r>
                                <a:rPr lang="en-GB" sz="2400" b="0" i="1" smtClean="0">
                                  <a:latin typeface="Cambria Math" panose="02040503050406030204" pitchFamily="18" charset="0"/>
                                </a:rPr>
                                <m:t>−</m:t>
                              </m:r>
                              <m:r>
                                <a:rPr lang="en-GB" sz="2400" b="0" i="1" smtClean="0">
                                  <a:latin typeface="Cambria Math" panose="02040503050406030204" pitchFamily="18" charset="0"/>
                                </a:rPr>
                                <m:t>2</m:t>
                              </m:r>
                              <m:r>
                                <a:rPr lang="en-GB" sz="2400" b="0" i="1" smtClean="0">
                                  <a:latin typeface="Cambria Math" panose="02040503050406030204" pitchFamily="18" charset="0"/>
                                </a:rPr>
                                <m:t>𝑏𝑥</m:t>
                              </m:r>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𝑎</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𝑏</m:t>
                                  </m:r>
                                </m:e>
                                <m:sup>
                                  <m:r>
                                    <a:rPr lang="en-GB" sz="2400" b="0" i="1" smtClean="0">
                                      <a:latin typeface="Cambria Math" panose="02040503050406030204" pitchFamily="18" charset="0"/>
                                    </a:rPr>
                                    <m:t>2</m:t>
                                  </m:r>
                                </m:sup>
                              </m:sSup>
                            </m:e>
                          </m:d>
                          <m:r>
                            <a:rPr lang="en-GB" sz="2400" i="1">
                              <a:latin typeface="Cambria Math" panose="02040503050406030204" pitchFamily="18" charset="0"/>
                            </a:rPr>
                            <m:t>𝑑𝑚</m:t>
                          </m:r>
                        </m:e>
                      </m:nary>
                    </m:oMath>
                  </m:oMathPara>
                </a14:m>
                <a:endParaRPr lang="en-US" sz="2400" dirty="0"/>
              </a:p>
              <a:p>
                <a:endParaRPr lang="en-US" sz="2400" dirty="0"/>
              </a:p>
            </p:txBody>
          </p:sp>
        </mc:Choice>
        <mc:Fallback>
          <p:sp>
            <p:nvSpPr>
              <p:cNvPr id="35" name="TextBox 34"/>
              <p:cNvSpPr txBox="1">
                <a:spLocks noRot="1" noChangeAspect="1" noMove="1" noResize="1" noEditPoints="1" noAdjustHandles="1" noChangeArrowheads="1" noChangeShapeType="1" noTextEdit="1"/>
              </p:cNvSpPr>
              <p:nvPr/>
            </p:nvSpPr>
            <p:spPr>
              <a:xfrm>
                <a:off x="-363637" y="1947469"/>
                <a:ext cx="9507637" cy="1338059"/>
              </a:xfrm>
              <a:prstGeom prst="rect">
                <a:avLst/>
              </a:prstGeom>
              <a:blipFill rotWithShape="1">
                <a:blip r:embed="rId3"/>
                <a:stretch>
                  <a:fillRect l="4" t="-42" b="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3779912" y="3841246"/>
                <a:ext cx="1166410" cy="72654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limLoc m:val="undOvr"/>
                          <m:subHide m:val="on"/>
                          <m:supHide m:val="on"/>
                          <m:ctrlPr>
                            <a:rPr lang="en-US" i="1" smtClean="0">
                              <a:latin typeface="Cambria Math" panose="02040503050406030204" pitchFamily="18" charset="0"/>
                            </a:rPr>
                          </m:ctrlPr>
                        </m:naryPr>
                        <m:sub/>
                        <m:sup/>
                        <m:e>
                          <m:r>
                            <a:rPr lang="en-GB" b="0" i="1" smtClean="0">
                              <a:latin typeface="Cambria Math" panose="02040503050406030204" pitchFamily="18" charset="0"/>
                            </a:rPr>
                            <m:t>𝑥𝑑𝑚</m:t>
                          </m:r>
                        </m:e>
                      </m:nary>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3779912" y="3841246"/>
                <a:ext cx="1166410" cy="726546"/>
              </a:xfrm>
              <a:prstGeom prst="rect">
                <a:avLst/>
              </a:prstGeom>
              <a:blipFill rotWithShape="1">
                <a:blip r:embed="rId4"/>
                <a:stretch>
                  <a:fillRect l="-34" t="-18" r="-2206" b="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6012160" y="3854582"/>
                <a:ext cx="1172822" cy="72654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limLoc m:val="undOvr"/>
                          <m:subHide m:val="on"/>
                          <m:supHide m:val="on"/>
                          <m:ctrlPr>
                            <a:rPr lang="en-US" i="1" smtClean="0">
                              <a:latin typeface="Cambria Math" panose="02040503050406030204" pitchFamily="18" charset="0"/>
                            </a:rPr>
                          </m:ctrlPr>
                        </m:naryPr>
                        <m:sub/>
                        <m:sup/>
                        <m:e>
                          <m:r>
                            <a:rPr lang="en-GB" b="0" i="1" smtClean="0">
                              <a:latin typeface="Cambria Math" panose="02040503050406030204" pitchFamily="18" charset="0"/>
                            </a:rPr>
                            <m:t>𝑦𝑑𝑚</m:t>
                          </m:r>
                        </m:e>
                      </m:nary>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6012160" y="3854582"/>
                <a:ext cx="1172822" cy="726546"/>
              </a:xfrm>
              <a:prstGeom prst="rect">
                <a:avLst/>
              </a:prstGeom>
              <a:blipFill rotWithShape="1">
                <a:blip r:embed="rId5"/>
                <a:stretch>
                  <a:fillRect l="-52" t="-18" r="-2169" b="33"/>
                </a:stretch>
              </a:blipFill>
            </p:spPr>
            <p:txBody>
              <a:bodyPr/>
              <a:lstStyle/>
              <a:p>
                <a:r>
                  <a:rPr lang="zh-CN" altLang="en-US">
                    <a:noFill/>
                  </a:rPr>
                  <a:t> </a:t>
                </a:r>
              </a:p>
            </p:txBody>
          </p:sp>
        </mc:Fallback>
      </mc:AlternateContent>
      <p:sp>
        <p:nvSpPr>
          <p:cNvPr id="5" name="TextBox 4"/>
          <p:cNvSpPr txBox="1"/>
          <p:nvPr/>
        </p:nvSpPr>
        <p:spPr>
          <a:xfrm>
            <a:off x="181330" y="3911489"/>
            <a:ext cx="2358338" cy="369332"/>
          </a:xfrm>
          <a:prstGeom prst="rect">
            <a:avLst/>
          </a:prstGeom>
          <a:noFill/>
        </p:spPr>
        <p:txBody>
          <a:bodyPr wrap="none" rtlCol="0">
            <a:spAutoFit/>
          </a:bodyPr>
          <a:lstStyle/>
          <a:p>
            <a:r>
              <a:rPr lang="en-GB" dirty="0"/>
              <a:t>O is the </a:t>
            </a:r>
            <a:r>
              <a:rPr lang="en-GB" dirty="0" err="1"/>
              <a:t>center</a:t>
            </a:r>
            <a:r>
              <a:rPr lang="en-GB" dirty="0"/>
              <a:t> of mass:</a:t>
            </a:r>
            <a:endParaRPr lang="en-US" dirty="0"/>
          </a:p>
        </p:txBody>
      </p:sp>
      <mc:AlternateContent xmlns:mc="http://schemas.openxmlformats.org/markup-compatibility/2006">
        <mc:Choice xmlns:a14="http://schemas.microsoft.com/office/drawing/2010/main" Requires="a14">
          <p:sp>
            <p:nvSpPr>
              <p:cNvPr id="46" name="TextBox 45"/>
              <p:cNvSpPr txBox="1"/>
              <p:nvPr/>
            </p:nvSpPr>
            <p:spPr>
              <a:xfrm>
                <a:off x="-31804" y="2765116"/>
                <a:ext cx="9507637" cy="133805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𝐼</m:t>
                          </m:r>
                        </m:e>
                        <m:sub>
                          <m:r>
                            <a:rPr lang="en-GB" sz="2400" b="0" i="1" smtClean="0">
                              <a:latin typeface="Cambria Math" panose="02040503050406030204" pitchFamily="18" charset="0"/>
                            </a:rPr>
                            <m:t>𝑝𝑎𝑟𝑎</m:t>
                          </m:r>
                        </m:sub>
                      </m:sSub>
                      <m:r>
                        <a:rPr lang="en-GB" sz="2400" b="0" i="1" smtClean="0">
                          <a:latin typeface="Cambria Math" panose="02040503050406030204" pitchFamily="18" charset="0"/>
                        </a:rPr>
                        <m:t>=</m:t>
                      </m:r>
                      <m:nary>
                        <m:naryPr>
                          <m:limLoc m:val="undOvr"/>
                          <m:subHide m:val="on"/>
                          <m:supHide m:val="on"/>
                          <m:ctrlPr>
                            <a:rPr lang="en-GB" sz="2400" i="1">
                              <a:latin typeface="Cambria Math" panose="02040503050406030204" pitchFamily="18" charset="0"/>
                            </a:rPr>
                          </m:ctrlPr>
                        </m:naryPr>
                        <m:sub/>
                        <m:sup/>
                        <m:e>
                          <m:d>
                            <m:dPr>
                              <m:ctrlPr>
                                <a:rPr lang="en-GB" sz="2400" i="1" smtClean="0">
                                  <a:latin typeface="Cambria Math" panose="02040503050406030204" pitchFamily="18" charset="0"/>
                                </a:rPr>
                              </m:ctrlPr>
                            </m:dPr>
                            <m:e>
                              <m:sSup>
                                <m:sSupPr>
                                  <m:ctrlPr>
                                    <a:rPr lang="en-GB" sz="2400" i="1">
                                      <a:latin typeface="Cambria Math" panose="02040503050406030204" pitchFamily="18" charset="0"/>
                                    </a:rPr>
                                  </m:ctrlPr>
                                </m:sSupPr>
                                <m:e>
                                  <m:r>
                                    <a:rPr lang="en-GB" sz="2400" i="1">
                                      <a:latin typeface="Cambria Math" panose="02040503050406030204" pitchFamily="18" charset="0"/>
                                    </a:rPr>
                                    <m:t>𝑥</m:t>
                                  </m:r>
                                </m:e>
                                <m:sup>
                                  <m:r>
                                    <a:rPr lang="en-GB" sz="2400" i="1">
                                      <a:latin typeface="Cambria Math" panose="02040503050406030204" pitchFamily="18" charset="0"/>
                                    </a:rPr>
                                    <m:t>2</m:t>
                                  </m:r>
                                </m:sup>
                              </m:sSup>
                              <m:r>
                                <a:rPr lang="en-GB" sz="2400" i="1">
                                  <a:latin typeface="Cambria Math" panose="02040503050406030204" pitchFamily="18" charset="0"/>
                                </a:rPr>
                                <m:t>+</m:t>
                              </m:r>
                              <m:sSup>
                                <m:sSupPr>
                                  <m:ctrlPr>
                                    <a:rPr lang="en-GB" sz="2400" i="1">
                                      <a:latin typeface="Cambria Math" panose="02040503050406030204" pitchFamily="18" charset="0"/>
                                    </a:rPr>
                                  </m:ctrlPr>
                                </m:sSupPr>
                                <m:e>
                                  <m:r>
                                    <a:rPr lang="en-GB" sz="2400" i="1">
                                      <a:latin typeface="Cambria Math" panose="02040503050406030204" pitchFamily="18" charset="0"/>
                                    </a:rPr>
                                    <m:t>𝑦</m:t>
                                  </m:r>
                                </m:e>
                                <m:sup>
                                  <m:r>
                                    <a:rPr lang="en-GB" sz="2400" i="1">
                                      <a:latin typeface="Cambria Math" panose="02040503050406030204" pitchFamily="18" charset="0"/>
                                    </a:rPr>
                                    <m:t>2</m:t>
                                  </m:r>
                                </m:sup>
                              </m:sSup>
                            </m:e>
                          </m:d>
                          <m:r>
                            <a:rPr lang="en-GB" sz="2400" i="1">
                              <a:latin typeface="Cambria Math" panose="02040503050406030204" pitchFamily="18" charset="0"/>
                            </a:rPr>
                            <m:t>𝑑𝑚</m:t>
                          </m:r>
                        </m:e>
                      </m:nary>
                      <m:r>
                        <a:rPr lang="en-GB" sz="2400" b="0" i="1" smtClean="0">
                          <a:latin typeface="Cambria Math" panose="02040503050406030204" pitchFamily="18" charset="0"/>
                        </a:rPr>
                        <m:t>−</m:t>
                      </m:r>
                      <m:r>
                        <a:rPr lang="en-GB" sz="2400" b="0" i="1" smtClean="0">
                          <a:latin typeface="Cambria Math" panose="02040503050406030204" pitchFamily="18" charset="0"/>
                        </a:rPr>
                        <m:t>2</m:t>
                      </m:r>
                      <m:r>
                        <a:rPr lang="en-GB" sz="2400" b="0" i="1" smtClean="0">
                          <a:latin typeface="Cambria Math" panose="02040503050406030204" pitchFamily="18" charset="0"/>
                        </a:rPr>
                        <m:t>𝑎</m:t>
                      </m:r>
                      <m:nary>
                        <m:naryPr>
                          <m:limLoc m:val="undOvr"/>
                          <m:subHide m:val="on"/>
                          <m:supHide m:val="on"/>
                          <m:ctrlPr>
                            <a:rPr lang="en-GB" sz="2400" b="0" i="1" smtClean="0">
                              <a:latin typeface="Cambria Math" panose="02040503050406030204" pitchFamily="18" charset="0"/>
                            </a:rPr>
                          </m:ctrlPr>
                        </m:naryPr>
                        <m:sub/>
                        <m:sup/>
                        <m:e>
                          <m:r>
                            <a:rPr lang="en-GB" sz="2400" b="0" i="1" smtClean="0">
                              <a:latin typeface="Cambria Math" panose="02040503050406030204" pitchFamily="18" charset="0"/>
                            </a:rPr>
                            <m:t>𝑥𝑑𝑚</m:t>
                          </m:r>
                        </m:e>
                      </m:nary>
                      <m:r>
                        <a:rPr lang="en-GB" sz="2400" b="0" i="1" smtClean="0">
                          <a:latin typeface="Cambria Math" panose="02040503050406030204" pitchFamily="18" charset="0"/>
                        </a:rPr>
                        <m:t>−</m:t>
                      </m:r>
                      <m:r>
                        <a:rPr lang="en-GB" sz="2400" b="0" i="1" smtClean="0">
                          <a:latin typeface="Cambria Math" panose="02040503050406030204" pitchFamily="18" charset="0"/>
                        </a:rPr>
                        <m:t>2</m:t>
                      </m:r>
                      <m:r>
                        <a:rPr lang="en-GB" sz="2400" b="0" i="1" smtClean="0">
                          <a:latin typeface="Cambria Math" panose="02040503050406030204" pitchFamily="18" charset="0"/>
                        </a:rPr>
                        <m:t>𝑏</m:t>
                      </m:r>
                      <m:nary>
                        <m:naryPr>
                          <m:limLoc m:val="undOvr"/>
                          <m:subHide m:val="on"/>
                          <m:supHide m:val="on"/>
                          <m:ctrlPr>
                            <a:rPr lang="en-GB" sz="2400" b="0" i="1" smtClean="0">
                              <a:latin typeface="Cambria Math" panose="02040503050406030204" pitchFamily="18" charset="0"/>
                            </a:rPr>
                          </m:ctrlPr>
                        </m:naryPr>
                        <m:sub/>
                        <m:sup/>
                        <m:e>
                          <m:r>
                            <a:rPr lang="en-GB" sz="2400" b="0" i="1" smtClean="0">
                              <a:latin typeface="Cambria Math" panose="02040503050406030204" pitchFamily="18" charset="0"/>
                            </a:rPr>
                            <m:t>𝑦𝑑𝑚</m:t>
                          </m:r>
                        </m:e>
                      </m:nary>
                      <m:r>
                        <a:rPr lang="en-GB" sz="2400" b="0" i="1" smtClean="0">
                          <a:latin typeface="Cambria Math" panose="02040503050406030204" pitchFamily="18" charset="0"/>
                        </a:rPr>
                        <m:t>+</m:t>
                      </m:r>
                      <m:nary>
                        <m:naryPr>
                          <m:limLoc m:val="undOvr"/>
                          <m:subHide m:val="on"/>
                          <m:supHide m:val="on"/>
                          <m:ctrlPr>
                            <a:rPr lang="en-GB" sz="2400" i="1">
                              <a:latin typeface="Cambria Math" panose="02040503050406030204" pitchFamily="18" charset="0"/>
                            </a:rPr>
                          </m:ctrlPr>
                        </m:naryPr>
                        <m:sub/>
                        <m:sup/>
                        <m:e>
                          <m:d>
                            <m:dPr>
                              <m:ctrlPr>
                                <a:rPr lang="en-GB" sz="2400" i="1">
                                  <a:latin typeface="Cambria Math" panose="02040503050406030204" pitchFamily="18" charset="0"/>
                                </a:rPr>
                              </m:ctrlPr>
                            </m:dPr>
                            <m:e>
                              <m:sSup>
                                <m:sSupPr>
                                  <m:ctrlPr>
                                    <a:rPr lang="en-GB" sz="2400" i="1">
                                      <a:latin typeface="Cambria Math" panose="02040503050406030204" pitchFamily="18" charset="0"/>
                                    </a:rPr>
                                  </m:ctrlPr>
                                </m:sSupPr>
                                <m:e>
                                  <m:r>
                                    <a:rPr lang="en-GB" sz="2400" b="0" i="1" smtClean="0">
                                      <a:latin typeface="Cambria Math" panose="02040503050406030204" pitchFamily="18" charset="0"/>
                                    </a:rPr>
                                    <m:t>𝑎</m:t>
                                  </m:r>
                                </m:e>
                                <m:sup>
                                  <m:r>
                                    <a:rPr lang="en-GB" sz="2400" i="1">
                                      <a:latin typeface="Cambria Math" panose="02040503050406030204" pitchFamily="18" charset="0"/>
                                    </a:rPr>
                                    <m:t>2</m:t>
                                  </m:r>
                                </m:sup>
                              </m:sSup>
                              <m:r>
                                <a:rPr lang="en-GB" sz="2400" i="1">
                                  <a:latin typeface="Cambria Math" panose="02040503050406030204" pitchFamily="18" charset="0"/>
                                </a:rPr>
                                <m:t>+</m:t>
                              </m:r>
                              <m:sSup>
                                <m:sSupPr>
                                  <m:ctrlPr>
                                    <a:rPr lang="en-GB" sz="2400" i="1">
                                      <a:latin typeface="Cambria Math" panose="02040503050406030204" pitchFamily="18" charset="0"/>
                                    </a:rPr>
                                  </m:ctrlPr>
                                </m:sSupPr>
                                <m:e>
                                  <m:r>
                                    <a:rPr lang="en-GB" sz="2400" b="0" i="1" smtClean="0">
                                      <a:latin typeface="Cambria Math" panose="02040503050406030204" pitchFamily="18" charset="0"/>
                                    </a:rPr>
                                    <m:t>𝑏</m:t>
                                  </m:r>
                                </m:e>
                                <m:sup>
                                  <m:r>
                                    <a:rPr lang="en-GB" sz="2400" i="1">
                                      <a:latin typeface="Cambria Math" panose="02040503050406030204" pitchFamily="18" charset="0"/>
                                    </a:rPr>
                                    <m:t>2</m:t>
                                  </m:r>
                                </m:sup>
                              </m:sSup>
                            </m:e>
                          </m:d>
                          <m:r>
                            <a:rPr lang="en-GB" sz="2400" i="1">
                              <a:latin typeface="Cambria Math" panose="02040503050406030204" pitchFamily="18" charset="0"/>
                            </a:rPr>
                            <m:t>𝑑𝑚</m:t>
                          </m:r>
                        </m:e>
                      </m:nary>
                    </m:oMath>
                  </m:oMathPara>
                </a14:m>
                <a:endParaRPr lang="en-US" sz="2400" dirty="0"/>
              </a:p>
              <a:p>
                <a:endParaRPr lang="en-US" sz="2400" dirty="0"/>
              </a:p>
            </p:txBody>
          </p:sp>
        </mc:Choice>
        <mc:Fallback>
          <p:sp>
            <p:nvSpPr>
              <p:cNvPr id="46" name="TextBox 45"/>
              <p:cNvSpPr txBox="1">
                <a:spLocks noRot="1" noChangeAspect="1" noMove="1" noResize="1" noEditPoints="1" noAdjustHandles="1" noChangeArrowheads="1" noChangeShapeType="1" noTextEdit="1"/>
              </p:cNvSpPr>
              <p:nvPr/>
            </p:nvSpPr>
            <p:spPr>
              <a:xfrm>
                <a:off x="-31804" y="2765116"/>
                <a:ext cx="9507637" cy="1338059"/>
              </a:xfrm>
              <a:prstGeom prst="rect">
                <a:avLst/>
              </a:prstGeom>
              <a:blipFill rotWithShape="1">
                <a:blip r:embed="rId6"/>
                <a:stretch>
                  <a:fillRect l="1" t="-24" r="4" b="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7" name="TextBox 46"/>
              <p:cNvSpPr txBox="1"/>
              <p:nvPr/>
            </p:nvSpPr>
            <p:spPr>
              <a:xfrm>
                <a:off x="-181819" y="4537763"/>
                <a:ext cx="9507637" cy="133805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𝐼</m:t>
                          </m:r>
                        </m:e>
                        <m:sub>
                          <m:r>
                            <a:rPr lang="en-GB" sz="2400" b="0" i="1" smtClean="0">
                              <a:latin typeface="Cambria Math" panose="02040503050406030204" pitchFamily="18" charset="0"/>
                            </a:rPr>
                            <m:t>𝑝𝑎𝑟𝑎</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𝐼</m:t>
                          </m:r>
                        </m:e>
                        <m:sub>
                          <m:r>
                            <a:rPr lang="en-GB" sz="2400" b="0" i="1" smtClean="0">
                              <a:latin typeface="Cambria Math" panose="02040503050406030204" pitchFamily="18" charset="0"/>
                            </a:rPr>
                            <m:t>𝑐𝑚</m:t>
                          </m:r>
                        </m:sub>
                      </m:sSub>
                      <m:r>
                        <a:rPr lang="en-GB" sz="2400" b="0" i="1" smtClean="0">
                          <a:latin typeface="Cambria Math" panose="02040503050406030204" pitchFamily="18" charset="0"/>
                        </a:rPr>
                        <m:t>+</m:t>
                      </m:r>
                      <m:nary>
                        <m:naryPr>
                          <m:limLoc m:val="undOvr"/>
                          <m:subHide m:val="on"/>
                          <m:supHide m:val="on"/>
                          <m:ctrlPr>
                            <a:rPr lang="en-GB" sz="2400" i="1">
                              <a:latin typeface="Cambria Math" panose="02040503050406030204" pitchFamily="18" charset="0"/>
                            </a:rPr>
                          </m:ctrlPr>
                        </m:naryPr>
                        <m:sub/>
                        <m:sup/>
                        <m:e>
                          <m:sSup>
                            <m:sSupPr>
                              <m:ctrlPr>
                                <a:rPr lang="en-GB" sz="2400" i="1">
                                  <a:latin typeface="Cambria Math" panose="02040503050406030204" pitchFamily="18" charset="0"/>
                                </a:rPr>
                              </m:ctrlPr>
                            </m:sSupPr>
                            <m:e>
                              <m:r>
                                <a:rPr lang="en-GB" sz="2400" i="1">
                                  <a:latin typeface="Cambria Math" panose="02040503050406030204" pitchFamily="18" charset="0"/>
                                </a:rPr>
                                <m:t>𝑑</m:t>
                              </m:r>
                            </m:e>
                            <m:sup>
                              <m:r>
                                <a:rPr lang="en-GB" sz="2400" i="1">
                                  <a:latin typeface="Cambria Math" panose="02040503050406030204" pitchFamily="18" charset="0"/>
                                </a:rPr>
                                <m:t>2</m:t>
                              </m:r>
                            </m:sup>
                          </m:sSup>
                          <m:r>
                            <a:rPr lang="en-GB" sz="2400" i="1">
                              <a:latin typeface="Cambria Math" panose="02040503050406030204" pitchFamily="18" charset="0"/>
                            </a:rPr>
                            <m:t>𝑑𝑚</m:t>
                          </m:r>
                        </m:e>
                      </m:nary>
                    </m:oMath>
                  </m:oMathPara>
                </a14:m>
                <a:endParaRPr lang="en-US" sz="2400" dirty="0"/>
              </a:p>
              <a:p>
                <a:endParaRPr lang="en-US" sz="2400" dirty="0"/>
              </a:p>
            </p:txBody>
          </p:sp>
        </mc:Choice>
        <mc:Fallback>
          <p:sp>
            <p:nvSpPr>
              <p:cNvPr id="47" name="TextBox 46"/>
              <p:cNvSpPr txBox="1">
                <a:spLocks noRot="1" noChangeAspect="1" noMove="1" noResize="1" noEditPoints="1" noAdjustHandles="1" noChangeArrowheads="1" noChangeShapeType="1" noTextEdit="1"/>
              </p:cNvSpPr>
              <p:nvPr/>
            </p:nvSpPr>
            <p:spPr>
              <a:xfrm>
                <a:off x="-181819" y="4537763"/>
                <a:ext cx="9507637" cy="1338059"/>
              </a:xfrm>
              <a:prstGeom prst="rect">
                <a:avLst/>
              </a:prstGeom>
              <a:blipFill rotWithShape="1">
                <a:blip r:embed="rId7"/>
                <a:stretch>
                  <a:fillRect l="2" t="-4" r="2"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TextBox 47"/>
              <p:cNvSpPr txBox="1"/>
              <p:nvPr/>
            </p:nvSpPr>
            <p:spPr>
              <a:xfrm>
                <a:off x="2987824" y="5491846"/>
                <a:ext cx="2867960" cy="77463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𝐼</m:t>
                          </m:r>
                        </m:e>
                        <m:sub>
                          <m:r>
                            <a:rPr lang="en-GB" sz="2400" b="0" i="1" smtClean="0">
                              <a:latin typeface="Cambria Math" panose="02040503050406030204" pitchFamily="18" charset="0"/>
                            </a:rPr>
                            <m:t>𝑝𝑎𝑟𝑎</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𝐼</m:t>
                          </m:r>
                        </m:e>
                        <m:sub>
                          <m:r>
                            <a:rPr lang="en-GB" sz="2400" b="0" i="1" smtClean="0">
                              <a:latin typeface="Cambria Math" panose="02040503050406030204" pitchFamily="18" charset="0"/>
                            </a:rPr>
                            <m:t>𝑐𝑚</m:t>
                          </m:r>
                        </m:sub>
                      </m:sSub>
                      <m:r>
                        <a:rPr lang="en-GB" sz="2400" b="0" i="1" smtClean="0">
                          <a:latin typeface="Cambria Math" panose="02040503050406030204" pitchFamily="18" charset="0"/>
                        </a:rPr>
                        <m:t>+</m:t>
                      </m:r>
                      <m:r>
                        <a:rPr lang="en-GB" sz="2400" b="0" i="1" smtClean="0">
                          <a:latin typeface="Cambria Math" panose="02040503050406030204" pitchFamily="18" charset="0"/>
                        </a:rPr>
                        <m:t>𝑀</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𝑑</m:t>
                          </m:r>
                        </m:e>
                        <m:sup>
                          <m:r>
                            <a:rPr lang="en-GB" sz="2400" b="0" i="1" smtClean="0">
                              <a:latin typeface="Cambria Math" panose="02040503050406030204" pitchFamily="18" charset="0"/>
                            </a:rPr>
                            <m:t>2</m:t>
                          </m:r>
                        </m:sup>
                      </m:sSup>
                    </m:oMath>
                  </m:oMathPara>
                </a14:m>
                <a:endParaRPr lang="en-US" sz="2400" dirty="0"/>
              </a:p>
              <a:p>
                <a:endParaRPr lang="en-US" sz="2400" dirty="0"/>
              </a:p>
            </p:txBody>
          </p:sp>
        </mc:Choice>
        <mc:Fallback>
          <p:sp>
            <p:nvSpPr>
              <p:cNvPr id="48" name="TextBox 47"/>
              <p:cNvSpPr txBox="1">
                <a:spLocks noRot="1" noChangeAspect="1" noMove="1" noResize="1" noEditPoints="1" noAdjustHandles="1" noChangeArrowheads="1" noChangeShapeType="1" noTextEdit="1"/>
              </p:cNvSpPr>
              <p:nvPr/>
            </p:nvSpPr>
            <p:spPr>
              <a:xfrm>
                <a:off x="2987824" y="5491846"/>
                <a:ext cx="2867960" cy="774636"/>
              </a:xfrm>
              <a:prstGeom prst="rect">
                <a:avLst/>
              </a:prstGeom>
              <a:blipFill rotWithShape="1">
                <a:blip r:embed="rId8"/>
                <a:stretch>
                  <a:fillRect l="-5" t="-47" r="16" b="39"/>
                </a:stretch>
              </a:blipFill>
            </p:spPr>
            <p:txBody>
              <a:bodyPr/>
              <a:lstStyle/>
              <a:p>
                <a:r>
                  <a:rPr lang="zh-CN" altLang="en-US">
                    <a:noFill/>
                  </a:rPr>
                  <a:t> </a:t>
                </a:r>
              </a:p>
            </p:txBody>
          </p:sp>
        </mc:Fallback>
      </mc:AlternateContent>
      <p:sp>
        <p:nvSpPr>
          <p:cNvPr id="6" name="Right Arrow 5"/>
          <p:cNvSpPr/>
          <p:nvPr/>
        </p:nvSpPr>
        <p:spPr>
          <a:xfrm>
            <a:off x="2771800" y="3841246"/>
            <a:ext cx="871237" cy="5238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9" name="TextBox 48"/>
              <p:cNvSpPr txBox="1"/>
              <p:nvPr/>
            </p:nvSpPr>
            <p:spPr>
              <a:xfrm>
                <a:off x="2533757" y="594656"/>
                <a:ext cx="3840475" cy="8073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𝐼</m:t>
                          </m:r>
                        </m:e>
                        <m:sub>
                          <m:r>
                            <a:rPr lang="en-GB" sz="2000" b="0" i="1" smtClean="0">
                              <a:latin typeface="Cambria Math" panose="02040503050406030204" pitchFamily="18" charset="0"/>
                            </a:rPr>
                            <m:t>𝑐𝑚</m:t>
                          </m:r>
                        </m:sub>
                      </m:sSub>
                      <m:r>
                        <a:rPr lang="en-GB" sz="2000" b="0" i="1" smtClean="0">
                          <a:latin typeface="Cambria Math" panose="02040503050406030204" pitchFamily="18" charset="0"/>
                        </a:rPr>
                        <m:t>=</m:t>
                      </m:r>
                      <m:nary>
                        <m:naryPr>
                          <m:limLoc m:val="undOvr"/>
                          <m:subHide m:val="on"/>
                          <m:supHide m:val="on"/>
                          <m:ctrlPr>
                            <a:rPr lang="en-GB" sz="2000" b="0" i="1" smtClean="0">
                              <a:latin typeface="Cambria Math" panose="02040503050406030204" pitchFamily="18" charset="0"/>
                            </a:rPr>
                          </m:ctrlPr>
                        </m:naryPr>
                        <m:sub/>
                        <m:sup/>
                        <m:e>
                          <m:sSup>
                            <m:sSupPr>
                              <m:ctrlPr>
                                <a:rPr lang="en-GB" sz="2000" b="0" i="1" smtClean="0">
                                  <a:latin typeface="Cambria Math" panose="02040503050406030204" pitchFamily="18" charset="0"/>
                                </a:rPr>
                              </m:ctrlPr>
                            </m:sSupP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𝑟</m:t>
                                  </m:r>
                                </m:e>
                                <m:sub>
                                  <m:r>
                                    <a:rPr lang="en-GB" sz="2000" b="0" i="1" smtClean="0">
                                      <a:latin typeface="Cambria Math" panose="02040503050406030204" pitchFamily="18" charset="0"/>
                                    </a:rPr>
                                    <m:t>𝑐𝑚</m:t>
                                  </m:r>
                                </m:sub>
                              </m:sSub>
                            </m:e>
                            <m:sup>
                              <m:r>
                                <a:rPr lang="en-GB" sz="2000" b="0" i="1" smtClean="0">
                                  <a:latin typeface="Cambria Math" panose="02040503050406030204" pitchFamily="18" charset="0"/>
                                </a:rPr>
                                <m:t>2</m:t>
                              </m:r>
                            </m:sup>
                          </m:sSup>
                          <m:r>
                            <a:rPr lang="en-GB" sz="2000" b="0" i="1" smtClean="0">
                              <a:latin typeface="Cambria Math" panose="02040503050406030204" pitchFamily="18" charset="0"/>
                            </a:rPr>
                            <m:t>𝑑𝑚</m:t>
                          </m:r>
                        </m:e>
                      </m:nary>
                      <m:r>
                        <a:rPr lang="en-GB" sz="2000" b="0" i="1" smtClean="0">
                          <a:latin typeface="Cambria Math" panose="02040503050406030204" pitchFamily="18" charset="0"/>
                        </a:rPr>
                        <m:t>=</m:t>
                      </m:r>
                      <m:nary>
                        <m:naryPr>
                          <m:limLoc m:val="undOvr"/>
                          <m:subHide m:val="on"/>
                          <m:supHide m:val="on"/>
                          <m:ctrlPr>
                            <a:rPr lang="en-GB" sz="2000" i="1">
                              <a:latin typeface="Cambria Math" panose="02040503050406030204" pitchFamily="18" charset="0"/>
                            </a:rPr>
                          </m:ctrlPr>
                        </m:naryPr>
                        <m:sub/>
                        <m:sup/>
                        <m:e>
                          <m:d>
                            <m:dPr>
                              <m:ctrlPr>
                                <a:rPr lang="en-GB" sz="2000" i="1" smtClean="0">
                                  <a:latin typeface="Cambria Math" panose="02040503050406030204" pitchFamily="18" charset="0"/>
                                </a:rPr>
                              </m:ctrlPr>
                            </m:dPr>
                            <m:e>
                              <m:sSup>
                                <m:sSupPr>
                                  <m:ctrlPr>
                                    <a:rPr lang="en-GB" sz="2000" i="1" smtClean="0">
                                      <a:latin typeface="Cambria Math" panose="02040503050406030204" pitchFamily="18" charset="0"/>
                                    </a:rPr>
                                  </m:ctrlPr>
                                </m:sSupPr>
                                <m:e>
                                  <m:r>
                                    <a:rPr lang="en-GB" sz="2000" b="0" i="1" smtClean="0">
                                      <a:latin typeface="Cambria Math" panose="02040503050406030204" pitchFamily="18" charset="0"/>
                                    </a:rPr>
                                    <m:t>𝑥</m:t>
                                  </m:r>
                                </m:e>
                                <m:sup>
                                  <m:r>
                                    <a:rPr lang="en-GB" sz="2000" b="0" i="1" smtClean="0">
                                      <a:latin typeface="Cambria Math" panose="02040503050406030204" pitchFamily="18" charset="0"/>
                                    </a:rPr>
                                    <m:t>2</m:t>
                                  </m:r>
                                </m:sup>
                              </m:sSup>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𝑦</m:t>
                                  </m:r>
                                </m:e>
                                <m:sup>
                                  <m:r>
                                    <a:rPr lang="en-GB" sz="2000" b="0" i="1" smtClean="0">
                                      <a:latin typeface="Cambria Math" panose="02040503050406030204" pitchFamily="18" charset="0"/>
                                    </a:rPr>
                                    <m:t>2</m:t>
                                  </m:r>
                                </m:sup>
                              </m:sSup>
                            </m:e>
                          </m:d>
                          <m:r>
                            <a:rPr lang="en-GB" sz="2000" i="1">
                              <a:latin typeface="Cambria Math" panose="02040503050406030204" pitchFamily="18" charset="0"/>
                            </a:rPr>
                            <m:t>𝑑𝑚</m:t>
                          </m:r>
                        </m:e>
                      </m:nary>
                    </m:oMath>
                  </m:oMathPara>
                </a14:m>
                <a:endParaRPr lang="en-US" sz="2000" dirty="0"/>
              </a:p>
            </p:txBody>
          </p:sp>
        </mc:Choice>
        <mc:Fallback>
          <p:sp>
            <p:nvSpPr>
              <p:cNvPr id="49" name="TextBox 48"/>
              <p:cNvSpPr txBox="1">
                <a:spLocks noRot="1" noChangeAspect="1" noMove="1" noResize="1" noEditPoints="1" noAdjustHandles="1" noChangeArrowheads="1" noChangeShapeType="1" noTextEdit="1"/>
              </p:cNvSpPr>
              <p:nvPr/>
            </p:nvSpPr>
            <p:spPr>
              <a:xfrm>
                <a:off x="2533757" y="594656"/>
                <a:ext cx="3840475" cy="807337"/>
              </a:xfrm>
              <a:prstGeom prst="rect">
                <a:avLst/>
              </a:prstGeom>
              <a:blipFill rotWithShape="1">
                <a:blip r:embed="rId9"/>
                <a:stretch>
                  <a:fillRect l="-3" t="-37" r="-1105" b="6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1691680" y="6507883"/>
                <a:ext cx="3697872" cy="284309"/>
              </a:xfrm>
              <a:prstGeom prst="rect">
                <a:avLst/>
              </a:prstGeom>
              <a:noFill/>
            </p:spPr>
            <p:txBody>
              <a:bodyPr wrap="none" lIns="0" tIns="0" rIns="0" bIns="0" rtlCol="0">
                <a:spAutoFit/>
              </a:bodyPr>
              <a:lstStyle/>
              <a:p>
                <a14:m>
                  <m:oMath xmlns:m="http://schemas.openxmlformats.org/officeDocument/2006/math">
                    <m:nary>
                      <m:naryPr>
                        <m:limLoc m:val="undOvr"/>
                        <m:subHide m:val="on"/>
                        <m:supHide m:val="on"/>
                        <m:ctrlPr>
                          <a:rPr lang="en-US" sz="1600" i="1" smtClean="0">
                            <a:latin typeface="Cambria Math" panose="02040503050406030204" pitchFamily="18" charset="0"/>
                          </a:rPr>
                        </m:ctrlPr>
                      </m:naryPr>
                      <m:sub/>
                      <m:sup/>
                      <m:e>
                        <m:r>
                          <a:rPr lang="en-US" sz="1600" b="0" i="1" smtClean="0">
                            <a:latin typeface="Cambria Math" panose="02040503050406030204" pitchFamily="18" charset="0"/>
                          </a:rPr>
                          <m:t>𝑑𝑚</m:t>
                        </m:r>
                      </m:e>
                    </m:nary>
                    <m:r>
                      <a:rPr lang="en-US" sz="1600" b="0" i="1" smtClean="0">
                        <a:latin typeface="Cambria Math" panose="02040503050406030204" pitchFamily="18" charset="0"/>
                      </a:rPr>
                      <m:t>=</m:t>
                    </m:r>
                    <m:r>
                      <a:rPr lang="en-US" sz="1600" b="0" i="1" smtClean="0">
                        <a:latin typeface="Cambria Math" panose="02040503050406030204" pitchFamily="18" charset="0"/>
                      </a:rPr>
                      <m:t>𝑀</m:t>
                    </m:r>
                  </m:oMath>
                </a14:m>
                <a:r>
                  <a:rPr lang="en-US" sz="1600" dirty="0"/>
                  <a:t> is the total mass of the rigid body</a:t>
                </a:r>
                <a:endParaRPr lang="en-US" sz="1600" dirty="0"/>
              </a:p>
            </p:txBody>
          </p:sp>
        </mc:Choice>
        <mc:Fallback>
          <p:sp>
            <p:nvSpPr>
              <p:cNvPr id="7" name="TextBox 6"/>
              <p:cNvSpPr txBox="1">
                <a:spLocks noRot="1" noChangeAspect="1" noMove="1" noResize="1" noEditPoints="1" noAdjustHandles="1" noChangeArrowheads="1" noChangeShapeType="1" noTextEdit="1"/>
              </p:cNvSpPr>
              <p:nvPr/>
            </p:nvSpPr>
            <p:spPr>
              <a:xfrm>
                <a:off x="1691680" y="6507883"/>
                <a:ext cx="3697872" cy="284309"/>
              </a:xfrm>
              <a:prstGeom prst="rect">
                <a:avLst/>
              </a:prstGeom>
              <a:blipFill rotWithShape="1">
                <a:blip r:embed="rId10"/>
                <a:stretch>
                  <a:fillRect l="-1" t="-142" r="-95" b="82"/>
                </a:stretch>
              </a:blipFill>
            </p:spPr>
            <p:txBody>
              <a:bodyPr/>
              <a:lstStyle/>
              <a:p>
                <a:r>
                  <a:rPr lang="zh-CN" altLang="en-US">
                    <a:noFill/>
                  </a:rPr>
                  <a:t> </a:t>
                </a: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2987824" y="5445224"/>
            <a:ext cx="2880320" cy="5432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7217" y="-91864"/>
            <a:ext cx="8229600" cy="1143000"/>
          </a:xfrm>
        </p:spPr>
        <p:txBody>
          <a:bodyPr/>
          <a:lstStyle/>
          <a:p>
            <a:r>
              <a:rPr lang="en-GB" sz="3600" dirty="0"/>
              <a:t>Parallel axis theorem: Introduction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40" name="TextBox 39"/>
              <p:cNvSpPr txBox="1"/>
              <p:nvPr/>
            </p:nvSpPr>
            <p:spPr>
              <a:xfrm>
                <a:off x="-363637" y="1124744"/>
                <a:ext cx="9507637" cy="133805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𝐼</m:t>
                          </m:r>
                        </m:e>
                        <m:sub>
                          <m:r>
                            <a:rPr lang="en-GB" sz="2400" b="0" i="1" smtClean="0">
                              <a:latin typeface="Cambria Math" panose="02040503050406030204" pitchFamily="18" charset="0"/>
                            </a:rPr>
                            <m:t>𝑝𝑎𝑟𝑎</m:t>
                          </m:r>
                        </m:sub>
                      </m:sSub>
                      <m:r>
                        <a:rPr lang="en-GB" sz="2400" b="0" i="1" smtClean="0">
                          <a:latin typeface="Cambria Math" panose="02040503050406030204" pitchFamily="18" charset="0"/>
                        </a:rPr>
                        <m:t>=</m:t>
                      </m:r>
                      <m:nary>
                        <m:naryPr>
                          <m:limLoc m:val="undOvr"/>
                          <m:subHide m:val="on"/>
                          <m:supHide m:val="on"/>
                          <m:ctrlPr>
                            <a:rPr lang="en-GB" sz="2400" i="1">
                              <a:latin typeface="Cambria Math" panose="02040503050406030204" pitchFamily="18" charset="0"/>
                            </a:rPr>
                          </m:ctrlPr>
                        </m:naryPr>
                        <m:sub/>
                        <m:sup/>
                        <m:e>
                          <m:d>
                            <m:dPr>
                              <m:begChr m:val="["/>
                              <m:endChr m:val="]"/>
                              <m:ctrlPr>
                                <a:rPr lang="en-GB" sz="2400" i="1" smtClean="0">
                                  <a:latin typeface="Cambria Math" panose="02040503050406030204" pitchFamily="18" charset="0"/>
                                </a:rPr>
                              </m:ctrlPr>
                            </m:dPr>
                            <m:e>
                              <m:sSup>
                                <m:sSupPr>
                                  <m:ctrlPr>
                                    <a:rPr lang="en-GB" sz="2400" i="1" smtClean="0">
                                      <a:latin typeface="Cambria Math" panose="02040503050406030204" pitchFamily="18" charset="0"/>
                                    </a:rPr>
                                  </m:ctrlPr>
                                </m:sSupPr>
                                <m:e>
                                  <m:d>
                                    <m:dPr>
                                      <m:ctrlPr>
                                        <a:rPr lang="en-GB" sz="2400" i="1">
                                          <a:latin typeface="Cambria Math" panose="02040503050406030204" pitchFamily="18" charset="0"/>
                                        </a:rPr>
                                      </m:ctrlPr>
                                    </m:dPr>
                                    <m:e>
                                      <m:r>
                                        <a:rPr lang="en-GB" sz="2400" i="1">
                                          <a:latin typeface="Cambria Math" panose="02040503050406030204" pitchFamily="18" charset="0"/>
                                        </a:rPr>
                                        <m:t>𝑥</m:t>
                                      </m:r>
                                      <m:r>
                                        <a:rPr lang="en-GB" sz="2400" i="1">
                                          <a:latin typeface="Cambria Math" panose="02040503050406030204" pitchFamily="18" charset="0"/>
                                        </a:rPr>
                                        <m:t>−</m:t>
                                      </m:r>
                                      <m:r>
                                        <a:rPr lang="en-GB" sz="2400" i="1">
                                          <a:latin typeface="Cambria Math" panose="02040503050406030204" pitchFamily="18" charset="0"/>
                                        </a:rPr>
                                        <m:t>𝑎</m:t>
                                      </m:r>
                                    </m:e>
                                  </m:d>
                                </m:e>
                                <m:sup>
                                  <m:r>
                                    <a:rPr lang="en-GB" sz="2400" b="0" i="1" smtClean="0">
                                      <a:latin typeface="Cambria Math" panose="02040503050406030204" pitchFamily="18" charset="0"/>
                                    </a:rPr>
                                    <m:t>2</m:t>
                                  </m:r>
                                </m:sup>
                              </m:sSup>
                              <m:r>
                                <a:rPr lang="en-GB" sz="2400" i="1">
                                  <a:latin typeface="Cambria Math" panose="02040503050406030204" pitchFamily="18" charset="0"/>
                                </a:rPr>
                                <m:t>+</m:t>
                              </m:r>
                              <m:sSup>
                                <m:sSupPr>
                                  <m:ctrlPr>
                                    <a:rPr lang="en-GB" sz="2400" i="1" smtClean="0">
                                      <a:latin typeface="Cambria Math" panose="02040503050406030204" pitchFamily="18" charset="0"/>
                                    </a:rPr>
                                  </m:ctrlPr>
                                </m:sSupPr>
                                <m:e>
                                  <m:d>
                                    <m:dPr>
                                      <m:ctrlPr>
                                        <a:rPr lang="en-GB" sz="2400" i="1" smtClean="0">
                                          <a:latin typeface="Cambria Math" panose="02040503050406030204" pitchFamily="18" charset="0"/>
                                        </a:rPr>
                                      </m:ctrlPr>
                                    </m:dPr>
                                    <m:e>
                                      <m:r>
                                        <a:rPr lang="en-GB" sz="2400" b="0" i="1" smtClean="0">
                                          <a:latin typeface="Cambria Math" panose="02040503050406030204" pitchFamily="18" charset="0"/>
                                        </a:rPr>
                                        <m:t>𝑦</m:t>
                                      </m:r>
                                      <m:r>
                                        <a:rPr lang="en-GB" sz="2400" b="0" i="1" smtClean="0">
                                          <a:latin typeface="Cambria Math" panose="02040503050406030204" pitchFamily="18" charset="0"/>
                                        </a:rPr>
                                        <m:t>−</m:t>
                                      </m:r>
                                      <m:r>
                                        <a:rPr lang="en-GB" sz="2400" b="0" i="1" smtClean="0">
                                          <a:latin typeface="Cambria Math" panose="02040503050406030204" pitchFamily="18" charset="0"/>
                                        </a:rPr>
                                        <m:t>𝑏</m:t>
                                      </m:r>
                                    </m:e>
                                  </m:d>
                                </m:e>
                                <m:sup>
                                  <m:r>
                                    <a:rPr lang="en-GB" sz="2400" b="0" i="1" smtClean="0">
                                      <a:latin typeface="Cambria Math" panose="02040503050406030204" pitchFamily="18" charset="0"/>
                                    </a:rPr>
                                    <m:t>2</m:t>
                                  </m:r>
                                </m:sup>
                              </m:sSup>
                            </m:e>
                          </m:d>
                          <m:r>
                            <a:rPr lang="en-GB" sz="2400" i="1">
                              <a:latin typeface="Cambria Math" panose="02040503050406030204" pitchFamily="18" charset="0"/>
                            </a:rPr>
                            <m:t>𝑑𝑚</m:t>
                          </m:r>
                        </m:e>
                      </m:nary>
                    </m:oMath>
                  </m:oMathPara>
                </a14:m>
                <a:endParaRPr lang="en-US" sz="2400" dirty="0"/>
              </a:p>
              <a:p>
                <a:endParaRPr lang="en-US" sz="2400" dirty="0"/>
              </a:p>
            </p:txBody>
          </p:sp>
        </mc:Choice>
        <mc:Fallback>
          <p:sp>
            <p:nvSpPr>
              <p:cNvPr id="40" name="TextBox 39"/>
              <p:cNvSpPr txBox="1">
                <a:spLocks noRot="1" noChangeAspect="1" noMove="1" noResize="1" noEditPoints="1" noAdjustHandles="1" noChangeArrowheads="1" noChangeShapeType="1" noTextEdit="1"/>
              </p:cNvSpPr>
              <p:nvPr/>
            </p:nvSpPr>
            <p:spPr>
              <a:xfrm>
                <a:off x="-363637" y="1124744"/>
                <a:ext cx="9507637" cy="1338059"/>
              </a:xfrm>
              <a:prstGeom prst="rect">
                <a:avLst/>
              </a:prstGeom>
              <a:blipFill rotWithShape="1">
                <a:blip r:embed="rId1"/>
                <a:stretch>
                  <a:fillRect l="4" t="-12" b="2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flipH="1">
                <a:off x="1186510" y="6064856"/>
                <a:ext cx="6723033" cy="403252"/>
              </a:xfrm>
              <a:prstGeom prst="rect">
                <a:avLst/>
              </a:prstGeom>
              <a:noFill/>
            </p:spPr>
            <p:txBody>
              <a:bodyPr wrap="square" rtlCol="0">
                <a:spAutoFit/>
              </a:bodyPr>
              <a:lstStyle/>
              <a:p>
                <a:r>
                  <a:rPr lang="en-GB" dirty="0"/>
                  <a:t>where </a:t>
                </a:r>
                <a14:m>
                  <m:oMath xmlns:m="http://schemas.openxmlformats.org/officeDocument/2006/math">
                    <m:r>
                      <a:rPr lang="en-GB" b="0" i="1" smtClean="0">
                        <a:latin typeface="Cambria Math" panose="02040503050406030204" pitchFamily="18" charset="0"/>
                      </a:rPr>
                      <m:t>𝑑</m:t>
                    </m:r>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𝑏</m:t>
                            </m:r>
                          </m:e>
                          <m:sup>
                            <m:r>
                              <a:rPr lang="en-GB" b="0" i="1" smtClean="0">
                                <a:latin typeface="Cambria Math" panose="02040503050406030204" pitchFamily="18" charset="0"/>
                              </a:rPr>
                              <m:t>2</m:t>
                            </m:r>
                          </m:sup>
                        </m:sSup>
                      </m:e>
                    </m:rad>
                  </m:oMath>
                </a14:m>
                <a:r>
                  <a:rPr lang="en-US" dirty="0"/>
                  <a:t> is the distance between both parallel axes.</a:t>
                </a:r>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flipH="1">
                <a:off x="1186510" y="6064856"/>
                <a:ext cx="6723033" cy="403252"/>
              </a:xfrm>
              <a:prstGeom prst="rect">
                <a:avLst/>
              </a:prstGeom>
              <a:blipFill rotWithShape="1">
                <a:blip r:embed="rId2"/>
                <a:stretch>
                  <a:fillRect l="-5" t="-150" r="9" b="1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363637" y="1947469"/>
                <a:ext cx="9507637" cy="133805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𝐼</m:t>
                          </m:r>
                        </m:e>
                        <m:sub>
                          <m:r>
                            <a:rPr lang="en-GB" sz="2400" b="0" i="1" smtClean="0">
                              <a:latin typeface="Cambria Math" panose="02040503050406030204" pitchFamily="18" charset="0"/>
                            </a:rPr>
                            <m:t>𝑝𝑎𝑟𝑎</m:t>
                          </m:r>
                        </m:sub>
                      </m:sSub>
                      <m:r>
                        <a:rPr lang="en-GB" sz="2400" b="0" i="1" smtClean="0">
                          <a:latin typeface="Cambria Math" panose="02040503050406030204" pitchFamily="18" charset="0"/>
                        </a:rPr>
                        <m:t>=</m:t>
                      </m:r>
                      <m:nary>
                        <m:naryPr>
                          <m:limLoc m:val="undOvr"/>
                          <m:subHide m:val="on"/>
                          <m:supHide m:val="on"/>
                          <m:ctrlPr>
                            <a:rPr lang="en-GB" sz="2400" i="1">
                              <a:latin typeface="Cambria Math" panose="02040503050406030204" pitchFamily="18" charset="0"/>
                            </a:rPr>
                          </m:ctrlPr>
                        </m:naryPr>
                        <m:sub/>
                        <m:sup/>
                        <m:e>
                          <m:d>
                            <m:dPr>
                              <m:begChr m:val="["/>
                              <m:endChr m:val="]"/>
                              <m:ctrlPr>
                                <a:rPr lang="en-GB" sz="2400" i="1" smtClean="0">
                                  <a:latin typeface="Cambria Math" panose="02040503050406030204" pitchFamily="18" charset="0"/>
                                </a:rPr>
                              </m:ctrlPr>
                            </m:dPr>
                            <m:e>
                              <m:sSup>
                                <m:sSupPr>
                                  <m:ctrlPr>
                                    <a:rPr lang="en-GB" sz="240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𝑦</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m:t>
                              </m:r>
                              <m:r>
                                <a:rPr lang="en-GB" sz="2400" b="0" i="1" smtClean="0">
                                  <a:latin typeface="Cambria Math" panose="02040503050406030204" pitchFamily="18" charset="0"/>
                                </a:rPr>
                                <m:t>2</m:t>
                              </m:r>
                              <m:r>
                                <a:rPr lang="en-GB" sz="2400" b="0" i="1" smtClean="0">
                                  <a:latin typeface="Cambria Math" panose="02040503050406030204" pitchFamily="18" charset="0"/>
                                </a:rPr>
                                <m:t>𝑎𝑥</m:t>
                              </m:r>
                              <m:r>
                                <a:rPr lang="en-GB" sz="2400" b="0" i="1" smtClean="0">
                                  <a:latin typeface="Cambria Math" panose="02040503050406030204" pitchFamily="18" charset="0"/>
                                </a:rPr>
                                <m:t>−</m:t>
                              </m:r>
                              <m:r>
                                <a:rPr lang="en-GB" sz="2400" b="0" i="1" smtClean="0">
                                  <a:latin typeface="Cambria Math" panose="02040503050406030204" pitchFamily="18" charset="0"/>
                                </a:rPr>
                                <m:t>2</m:t>
                              </m:r>
                              <m:r>
                                <a:rPr lang="en-GB" sz="2400" b="0" i="1" smtClean="0">
                                  <a:latin typeface="Cambria Math" panose="02040503050406030204" pitchFamily="18" charset="0"/>
                                </a:rPr>
                                <m:t>𝑏𝑥</m:t>
                              </m:r>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𝑎</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𝑏</m:t>
                                  </m:r>
                                </m:e>
                                <m:sup>
                                  <m:r>
                                    <a:rPr lang="en-GB" sz="2400" b="0" i="1" smtClean="0">
                                      <a:latin typeface="Cambria Math" panose="02040503050406030204" pitchFamily="18" charset="0"/>
                                    </a:rPr>
                                    <m:t>2</m:t>
                                  </m:r>
                                </m:sup>
                              </m:sSup>
                            </m:e>
                          </m:d>
                          <m:r>
                            <a:rPr lang="en-GB" sz="2400" i="1">
                              <a:latin typeface="Cambria Math" panose="02040503050406030204" pitchFamily="18" charset="0"/>
                            </a:rPr>
                            <m:t>𝑑𝑚</m:t>
                          </m:r>
                        </m:e>
                      </m:nary>
                    </m:oMath>
                  </m:oMathPara>
                </a14:m>
                <a:endParaRPr lang="en-US" sz="2400" dirty="0"/>
              </a:p>
              <a:p>
                <a:endParaRPr lang="en-US" sz="2400" dirty="0"/>
              </a:p>
            </p:txBody>
          </p:sp>
        </mc:Choice>
        <mc:Fallback>
          <p:sp>
            <p:nvSpPr>
              <p:cNvPr id="35" name="TextBox 34"/>
              <p:cNvSpPr txBox="1">
                <a:spLocks noRot="1" noChangeAspect="1" noMove="1" noResize="1" noEditPoints="1" noAdjustHandles="1" noChangeArrowheads="1" noChangeShapeType="1" noTextEdit="1"/>
              </p:cNvSpPr>
              <p:nvPr/>
            </p:nvSpPr>
            <p:spPr>
              <a:xfrm>
                <a:off x="-363637" y="1947469"/>
                <a:ext cx="9507637" cy="1338059"/>
              </a:xfrm>
              <a:prstGeom prst="rect">
                <a:avLst/>
              </a:prstGeom>
              <a:blipFill rotWithShape="1">
                <a:blip r:embed="rId3"/>
                <a:stretch>
                  <a:fillRect l="4" t="-42" b="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3779912" y="3841246"/>
                <a:ext cx="1166410" cy="72654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limLoc m:val="undOvr"/>
                          <m:subHide m:val="on"/>
                          <m:supHide m:val="on"/>
                          <m:ctrlPr>
                            <a:rPr lang="en-US" i="1" smtClean="0">
                              <a:latin typeface="Cambria Math" panose="02040503050406030204" pitchFamily="18" charset="0"/>
                            </a:rPr>
                          </m:ctrlPr>
                        </m:naryPr>
                        <m:sub/>
                        <m:sup/>
                        <m:e>
                          <m:r>
                            <a:rPr lang="en-GB" b="0" i="1" smtClean="0">
                              <a:latin typeface="Cambria Math" panose="02040503050406030204" pitchFamily="18" charset="0"/>
                            </a:rPr>
                            <m:t>𝑥𝑑𝑚</m:t>
                          </m:r>
                        </m:e>
                      </m:nary>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3779912" y="3841246"/>
                <a:ext cx="1166410" cy="726546"/>
              </a:xfrm>
              <a:prstGeom prst="rect">
                <a:avLst/>
              </a:prstGeom>
              <a:blipFill rotWithShape="1">
                <a:blip r:embed="rId4"/>
                <a:stretch>
                  <a:fillRect l="-34" t="-18" r="-2206" b="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6012160" y="3854582"/>
                <a:ext cx="1172822" cy="72654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limLoc m:val="undOvr"/>
                          <m:subHide m:val="on"/>
                          <m:supHide m:val="on"/>
                          <m:ctrlPr>
                            <a:rPr lang="en-US" i="1" smtClean="0">
                              <a:latin typeface="Cambria Math" panose="02040503050406030204" pitchFamily="18" charset="0"/>
                            </a:rPr>
                          </m:ctrlPr>
                        </m:naryPr>
                        <m:sub/>
                        <m:sup/>
                        <m:e>
                          <m:r>
                            <a:rPr lang="en-GB" b="0" i="1" smtClean="0">
                              <a:latin typeface="Cambria Math" panose="02040503050406030204" pitchFamily="18" charset="0"/>
                            </a:rPr>
                            <m:t>𝑦𝑑𝑚</m:t>
                          </m:r>
                        </m:e>
                      </m:nary>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6012160" y="3854582"/>
                <a:ext cx="1172822" cy="726546"/>
              </a:xfrm>
              <a:prstGeom prst="rect">
                <a:avLst/>
              </a:prstGeom>
              <a:blipFill rotWithShape="1">
                <a:blip r:embed="rId5"/>
                <a:stretch>
                  <a:fillRect l="-52" t="-18" r="-2169" b="33"/>
                </a:stretch>
              </a:blipFill>
            </p:spPr>
            <p:txBody>
              <a:bodyPr/>
              <a:lstStyle/>
              <a:p>
                <a:r>
                  <a:rPr lang="zh-CN" altLang="en-US">
                    <a:noFill/>
                  </a:rPr>
                  <a:t> </a:t>
                </a:r>
              </a:p>
            </p:txBody>
          </p:sp>
        </mc:Fallback>
      </mc:AlternateContent>
      <p:sp>
        <p:nvSpPr>
          <p:cNvPr id="5" name="TextBox 4"/>
          <p:cNvSpPr txBox="1"/>
          <p:nvPr/>
        </p:nvSpPr>
        <p:spPr>
          <a:xfrm>
            <a:off x="181330" y="3911489"/>
            <a:ext cx="2358338" cy="369332"/>
          </a:xfrm>
          <a:prstGeom prst="rect">
            <a:avLst/>
          </a:prstGeom>
          <a:noFill/>
        </p:spPr>
        <p:txBody>
          <a:bodyPr wrap="none" rtlCol="0">
            <a:spAutoFit/>
          </a:bodyPr>
          <a:lstStyle/>
          <a:p>
            <a:r>
              <a:rPr lang="en-GB" dirty="0"/>
              <a:t>O is the </a:t>
            </a:r>
            <a:r>
              <a:rPr lang="en-GB" dirty="0" err="1"/>
              <a:t>center</a:t>
            </a:r>
            <a:r>
              <a:rPr lang="en-GB" dirty="0"/>
              <a:t> of mass:</a:t>
            </a:r>
            <a:endParaRPr lang="en-US" dirty="0"/>
          </a:p>
        </p:txBody>
      </p:sp>
      <mc:AlternateContent xmlns:mc="http://schemas.openxmlformats.org/markup-compatibility/2006">
        <mc:Choice xmlns:a14="http://schemas.microsoft.com/office/drawing/2010/main" Requires="a14">
          <p:sp>
            <p:nvSpPr>
              <p:cNvPr id="46" name="TextBox 45"/>
              <p:cNvSpPr txBox="1"/>
              <p:nvPr/>
            </p:nvSpPr>
            <p:spPr>
              <a:xfrm>
                <a:off x="-31804" y="2765116"/>
                <a:ext cx="9507637" cy="133805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𝐼</m:t>
                          </m:r>
                        </m:e>
                        <m:sub>
                          <m:r>
                            <a:rPr lang="en-GB" sz="2400" b="0" i="1" smtClean="0">
                              <a:latin typeface="Cambria Math" panose="02040503050406030204" pitchFamily="18" charset="0"/>
                            </a:rPr>
                            <m:t>𝑝𝑎𝑟𝑎</m:t>
                          </m:r>
                        </m:sub>
                      </m:sSub>
                      <m:r>
                        <a:rPr lang="en-GB" sz="2400" b="0" i="1" smtClean="0">
                          <a:latin typeface="Cambria Math" panose="02040503050406030204" pitchFamily="18" charset="0"/>
                        </a:rPr>
                        <m:t>=</m:t>
                      </m:r>
                      <m:nary>
                        <m:naryPr>
                          <m:limLoc m:val="undOvr"/>
                          <m:subHide m:val="on"/>
                          <m:supHide m:val="on"/>
                          <m:ctrlPr>
                            <a:rPr lang="en-GB" sz="2400" i="1">
                              <a:latin typeface="Cambria Math" panose="02040503050406030204" pitchFamily="18" charset="0"/>
                            </a:rPr>
                          </m:ctrlPr>
                        </m:naryPr>
                        <m:sub/>
                        <m:sup/>
                        <m:e>
                          <m:d>
                            <m:dPr>
                              <m:ctrlPr>
                                <a:rPr lang="en-GB" sz="2400" i="1" smtClean="0">
                                  <a:latin typeface="Cambria Math" panose="02040503050406030204" pitchFamily="18" charset="0"/>
                                </a:rPr>
                              </m:ctrlPr>
                            </m:dPr>
                            <m:e>
                              <m:sSup>
                                <m:sSupPr>
                                  <m:ctrlPr>
                                    <a:rPr lang="en-GB" sz="2400" i="1">
                                      <a:latin typeface="Cambria Math" panose="02040503050406030204" pitchFamily="18" charset="0"/>
                                    </a:rPr>
                                  </m:ctrlPr>
                                </m:sSupPr>
                                <m:e>
                                  <m:r>
                                    <a:rPr lang="en-GB" sz="2400" i="1">
                                      <a:latin typeface="Cambria Math" panose="02040503050406030204" pitchFamily="18" charset="0"/>
                                    </a:rPr>
                                    <m:t>𝑥</m:t>
                                  </m:r>
                                </m:e>
                                <m:sup>
                                  <m:r>
                                    <a:rPr lang="en-GB" sz="2400" i="1">
                                      <a:latin typeface="Cambria Math" panose="02040503050406030204" pitchFamily="18" charset="0"/>
                                    </a:rPr>
                                    <m:t>2</m:t>
                                  </m:r>
                                </m:sup>
                              </m:sSup>
                              <m:r>
                                <a:rPr lang="en-GB" sz="2400" i="1">
                                  <a:latin typeface="Cambria Math" panose="02040503050406030204" pitchFamily="18" charset="0"/>
                                </a:rPr>
                                <m:t>+</m:t>
                              </m:r>
                              <m:sSup>
                                <m:sSupPr>
                                  <m:ctrlPr>
                                    <a:rPr lang="en-GB" sz="2400" i="1">
                                      <a:latin typeface="Cambria Math" panose="02040503050406030204" pitchFamily="18" charset="0"/>
                                    </a:rPr>
                                  </m:ctrlPr>
                                </m:sSupPr>
                                <m:e>
                                  <m:r>
                                    <a:rPr lang="en-GB" sz="2400" i="1">
                                      <a:latin typeface="Cambria Math" panose="02040503050406030204" pitchFamily="18" charset="0"/>
                                    </a:rPr>
                                    <m:t>𝑦</m:t>
                                  </m:r>
                                </m:e>
                                <m:sup>
                                  <m:r>
                                    <a:rPr lang="en-GB" sz="2400" i="1">
                                      <a:latin typeface="Cambria Math" panose="02040503050406030204" pitchFamily="18" charset="0"/>
                                    </a:rPr>
                                    <m:t>2</m:t>
                                  </m:r>
                                </m:sup>
                              </m:sSup>
                            </m:e>
                          </m:d>
                          <m:r>
                            <a:rPr lang="en-GB" sz="2400" i="1">
                              <a:latin typeface="Cambria Math" panose="02040503050406030204" pitchFamily="18" charset="0"/>
                            </a:rPr>
                            <m:t>𝑑𝑚</m:t>
                          </m:r>
                        </m:e>
                      </m:nary>
                      <m:r>
                        <a:rPr lang="en-GB" sz="2400" b="0" i="1" smtClean="0">
                          <a:latin typeface="Cambria Math" panose="02040503050406030204" pitchFamily="18" charset="0"/>
                        </a:rPr>
                        <m:t>−</m:t>
                      </m:r>
                      <m:r>
                        <a:rPr lang="en-GB" sz="2400" b="0" i="1" smtClean="0">
                          <a:latin typeface="Cambria Math" panose="02040503050406030204" pitchFamily="18" charset="0"/>
                        </a:rPr>
                        <m:t>2</m:t>
                      </m:r>
                      <m:r>
                        <a:rPr lang="en-GB" sz="2400" b="0" i="1" smtClean="0">
                          <a:latin typeface="Cambria Math" panose="02040503050406030204" pitchFamily="18" charset="0"/>
                        </a:rPr>
                        <m:t>𝑎</m:t>
                      </m:r>
                      <m:nary>
                        <m:naryPr>
                          <m:limLoc m:val="undOvr"/>
                          <m:subHide m:val="on"/>
                          <m:supHide m:val="on"/>
                          <m:ctrlPr>
                            <a:rPr lang="en-GB" sz="2400" b="0" i="1" smtClean="0">
                              <a:latin typeface="Cambria Math" panose="02040503050406030204" pitchFamily="18" charset="0"/>
                            </a:rPr>
                          </m:ctrlPr>
                        </m:naryPr>
                        <m:sub/>
                        <m:sup/>
                        <m:e>
                          <m:r>
                            <a:rPr lang="en-GB" sz="2400" b="0" i="1" smtClean="0">
                              <a:latin typeface="Cambria Math" panose="02040503050406030204" pitchFamily="18" charset="0"/>
                            </a:rPr>
                            <m:t>𝑥𝑑𝑚</m:t>
                          </m:r>
                        </m:e>
                      </m:nary>
                      <m:r>
                        <a:rPr lang="en-GB" sz="2400" b="0" i="1" smtClean="0">
                          <a:latin typeface="Cambria Math" panose="02040503050406030204" pitchFamily="18" charset="0"/>
                        </a:rPr>
                        <m:t>−</m:t>
                      </m:r>
                      <m:r>
                        <a:rPr lang="en-GB" sz="2400" b="0" i="1" smtClean="0">
                          <a:latin typeface="Cambria Math" panose="02040503050406030204" pitchFamily="18" charset="0"/>
                        </a:rPr>
                        <m:t>2</m:t>
                      </m:r>
                      <m:r>
                        <a:rPr lang="en-GB" sz="2400" b="0" i="1" smtClean="0">
                          <a:latin typeface="Cambria Math" panose="02040503050406030204" pitchFamily="18" charset="0"/>
                        </a:rPr>
                        <m:t>𝑏</m:t>
                      </m:r>
                      <m:nary>
                        <m:naryPr>
                          <m:limLoc m:val="undOvr"/>
                          <m:subHide m:val="on"/>
                          <m:supHide m:val="on"/>
                          <m:ctrlPr>
                            <a:rPr lang="en-GB" sz="2400" b="0" i="1" smtClean="0">
                              <a:latin typeface="Cambria Math" panose="02040503050406030204" pitchFamily="18" charset="0"/>
                            </a:rPr>
                          </m:ctrlPr>
                        </m:naryPr>
                        <m:sub/>
                        <m:sup/>
                        <m:e>
                          <m:r>
                            <a:rPr lang="en-GB" sz="2400" b="0" i="1" smtClean="0">
                              <a:latin typeface="Cambria Math" panose="02040503050406030204" pitchFamily="18" charset="0"/>
                            </a:rPr>
                            <m:t>𝑦𝑑𝑚</m:t>
                          </m:r>
                        </m:e>
                      </m:nary>
                      <m:r>
                        <a:rPr lang="en-GB" sz="2400" b="0" i="1" smtClean="0">
                          <a:latin typeface="Cambria Math" panose="02040503050406030204" pitchFamily="18" charset="0"/>
                        </a:rPr>
                        <m:t>+</m:t>
                      </m:r>
                      <m:nary>
                        <m:naryPr>
                          <m:limLoc m:val="undOvr"/>
                          <m:subHide m:val="on"/>
                          <m:supHide m:val="on"/>
                          <m:ctrlPr>
                            <a:rPr lang="en-GB" sz="2400" i="1">
                              <a:latin typeface="Cambria Math" panose="02040503050406030204" pitchFamily="18" charset="0"/>
                            </a:rPr>
                          </m:ctrlPr>
                        </m:naryPr>
                        <m:sub/>
                        <m:sup/>
                        <m:e>
                          <m:d>
                            <m:dPr>
                              <m:ctrlPr>
                                <a:rPr lang="en-GB" sz="2400" i="1">
                                  <a:latin typeface="Cambria Math" panose="02040503050406030204" pitchFamily="18" charset="0"/>
                                </a:rPr>
                              </m:ctrlPr>
                            </m:dPr>
                            <m:e>
                              <m:sSup>
                                <m:sSupPr>
                                  <m:ctrlPr>
                                    <a:rPr lang="en-GB" sz="2400" i="1">
                                      <a:latin typeface="Cambria Math" panose="02040503050406030204" pitchFamily="18" charset="0"/>
                                    </a:rPr>
                                  </m:ctrlPr>
                                </m:sSupPr>
                                <m:e>
                                  <m:r>
                                    <a:rPr lang="en-GB" sz="2400" b="0" i="1" smtClean="0">
                                      <a:latin typeface="Cambria Math" panose="02040503050406030204" pitchFamily="18" charset="0"/>
                                    </a:rPr>
                                    <m:t>𝑎</m:t>
                                  </m:r>
                                </m:e>
                                <m:sup>
                                  <m:r>
                                    <a:rPr lang="en-GB" sz="2400" i="1">
                                      <a:latin typeface="Cambria Math" panose="02040503050406030204" pitchFamily="18" charset="0"/>
                                    </a:rPr>
                                    <m:t>2</m:t>
                                  </m:r>
                                </m:sup>
                              </m:sSup>
                              <m:r>
                                <a:rPr lang="en-GB" sz="2400" i="1">
                                  <a:latin typeface="Cambria Math" panose="02040503050406030204" pitchFamily="18" charset="0"/>
                                </a:rPr>
                                <m:t>+</m:t>
                              </m:r>
                              <m:sSup>
                                <m:sSupPr>
                                  <m:ctrlPr>
                                    <a:rPr lang="en-GB" sz="2400" i="1">
                                      <a:latin typeface="Cambria Math" panose="02040503050406030204" pitchFamily="18" charset="0"/>
                                    </a:rPr>
                                  </m:ctrlPr>
                                </m:sSupPr>
                                <m:e>
                                  <m:r>
                                    <a:rPr lang="en-GB" sz="2400" b="0" i="1" smtClean="0">
                                      <a:latin typeface="Cambria Math" panose="02040503050406030204" pitchFamily="18" charset="0"/>
                                    </a:rPr>
                                    <m:t>𝑏</m:t>
                                  </m:r>
                                </m:e>
                                <m:sup>
                                  <m:r>
                                    <a:rPr lang="en-GB" sz="2400" i="1">
                                      <a:latin typeface="Cambria Math" panose="02040503050406030204" pitchFamily="18" charset="0"/>
                                    </a:rPr>
                                    <m:t>2</m:t>
                                  </m:r>
                                </m:sup>
                              </m:sSup>
                            </m:e>
                          </m:d>
                          <m:r>
                            <a:rPr lang="en-GB" sz="2400" i="1">
                              <a:latin typeface="Cambria Math" panose="02040503050406030204" pitchFamily="18" charset="0"/>
                            </a:rPr>
                            <m:t>𝑑𝑚</m:t>
                          </m:r>
                        </m:e>
                      </m:nary>
                    </m:oMath>
                  </m:oMathPara>
                </a14:m>
                <a:endParaRPr lang="en-US" sz="2400" dirty="0"/>
              </a:p>
              <a:p>
                <a:endParaRPr lang="en-US" sz="2400" dirty="0"/>
              </a:p>
            </p:txBody>
          </p:sp>
        </mc:Choice>
        <mc:Fallback>
          <p:sp>
            <p:nvSpPr>
              <p:cNvPr id="46" name="TextBox 45"/>
              <p:cNvSpPr txBox="1">
                <a:spLocks noRot="1" noChangeAspect="1" noMove="1" noResize="1" noEditPoints="1" noAdjustHandles="1" noChangeArrowheads="1" noChangeShapeType="1" noTextEdit="1"/>
              </p:cNvSpPr>
              <p:nvPr/>
            </p:nvSpPr>
            <p:spPr>
              <a:xfrm>
                <a:off x="-31804" y="2765116"/>
                <a:ext cx="9507637" cy="1338059"/>
              </a:xfrm>
              <a:prstGeom prst="rect">
                <a:avLst/>
              </a:prstGeom>
              <a:blipFill rotWithShape="1">
                <a:blip r:embed="rId6"/>
                <a:stretch>
                  <a:fillRect l="1" t="-24" r="4" b="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7" name="TextBox 46"/>
              <p:cNvSpPr txBox="1"/>
              <p:nvPr/>
            </p:nvSpPr>
            <p:spPr>
              <a:xfrm>
                <a:off x="-205791" y="4521616"/>
                <a:ext cx="9507637" cy="133805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𝐼</m:t>
                          </m:r>
                        </m:e>
                        <m:sub>
                          <m:r>
                            <a:rPr lang="en-GB" sz="2400" b="0" i="1" smtClean="0">
                              <a:latin typeface="Cambria Math" panose="02040503050406030204" pitchFamily="18" charset="0"/>
                            </a:rPr>
                            <m:t>𝑝𝑎𝑟𝑎</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𝐼</m:t>
                          </m:r>
                        </m:e>
                        <m:sub>
                          <m:r>
                            <a:rPr lang="en-GB" sz="2400" b="0" i="1" smtClean="0">
                              <a:latin typeface="Cambria Math" panose="02040503050406030204" pitchFamily="18" charset="0"/>
                            </a:rPr>
                            <m:t>𝑐𝑚</m:t>
                          </m:r>
                        </m:sub>
                      </m:sSub>
                      <m:r>
                        <a:rPr lang="en-GB" sz="2400" b="0" i="1" smtClean="0">
                          <a:latin typeface="Cambria Math" panose="02040503050406030204" pitchFamily="18" charset="0"/>
                        </a:rPr>
                        <m:t>+</m:t>
                      </m:r>
                      <m:nary>
                        <m:naryPr>
                          <m:limLoc m:val="undOvr"/>
                          <m:subHide m:val="on"/>
                          <m:supHide m:val="on"/>
                          <m:ctrlPr>
                            <a:rPr lang="en-GB" sz="2400" i="1">
                              <a:latin typeface="Cambria Math" panose="02040503050406030204" pitchFamily="18" charset="0"/>
                            </a:rPr>
                          </m:ctrlPr>
                        </m:naryPr>
                        <m:sub/>
                        <m:sup/>
                        <m:e>
                          <m:sSup>
                            <m:sSupPr>
                              <m:ctrlPr>
                                <a:rPr lang="en-GB" sz="2400" i="1">
                                  <a:latin typeface="Cambria Math" panose="02040503050406030204" pitchFamily="18" charset="0"/>
                                </a:rPr>
                              </m:ctrlPr>
                            </m:sSupPr>
                            <m:e>
                              <m:r>
                                <a:rPr lang="en-GB" sz="2400" i="1">
                                  <a:latin typeface="Cambria Math" panose="02040503050406030204" pitchFamily="18" charset="0"/>
                                </a:rPr>
                                <m:t>𝑑</m:t>
                              </m:r>
                            </m:e>
                            <m:sup>
                              <m:r>
                                <a:rPr lang="en-GB" sz="2400" i="1">
                                  <a:latin typeface="Cambria Math" panose="02040503050406030204" pitchFamily="18" charset="0"/>
                                </a:rPr>
                                <m:t>2</m:t>
                              </m:r>
                            </m:sup>
                          </m:sSup>
                          <m:r>
                            <a:rPr lang="en-GB" sz="2400" i="1">
                              <a:latin typeface="Cambria Math" panose="02040503050406030204" pitchFamily="18" charset="0"/>
                            </a:rPr>
                            <m:t>𝑑𝑚</m:t>
                          </m:r>
                        </m:e>
                      </m:nary>
                    </m:oMath>
                  </m:oMathPara>
                </a14:m>
                <a:endParaRPr lang="en-US" sz="2400" dirty="0"/>
              </a:p>
              <a:p>
                <a:endParaRPr lang="en-US" sz="2400" dirty="0"/>
              </a:p>
            </p:txBody>
          </p:sp>
        </mc:Choice>
        <mc:Fallback>
          <p:sp>
            <p:nvSpPr>
              <p:cNvPr id="47" name="TextBox 46"/>
              <p:cNvSpPr txBox="1">
                <a:spLocks noRot="1" noChangeAspect="1" noMove="1" noResize="1" noEditPoints="1" noAdjustHandles="1" noChangeArrowheads="1" noChangeShapeType="1" noTextEdit="1"/>
              </p:cNvSpPr>
              <p:nvPr/>
            </p:nvSpPr>
            <p:spPr>
              <a:xfrm>
                <a:off x="-205791" y="4521616"/>
                <a:ext cx="9507637" cy="1338059"/>
              </a:xfrm>
              <a:prstGeom prst="rect">
                <a:avLst/>
              </a:prstGeom>
              <a:blipFill rotWithShape="1">
                <a:blip r:embed="rId7"/>
                <a:stretch>
                  <a:fillRect l="1" t="-31" r="4" b="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TextBox 47"/>
              <p:cNvSpPr txBox="1"/>
              <p:nvPr/>
            </p:nvSpPr>
            <p:spPr>
              <a:xfrm>
                <a:off x="2987824" y="5491846"/>
                <a:ext cx="2867960" cy="77463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𝐼</m:t>
                          </m:r>
                        </m:e>
                        <m:sub>
                          <m:r>
                            <a:rPr lang="en-GB" sz="2400" b="0" i="1" smtClean="0">
                              <a:latin typeface="Cambria Math" panose="02040503050406030204" pitchFamily="18" charset="0"/>
                            </a:rPr>
                            <m:t>𝑝𝑎𝑟𝑎</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𝐼</m:t>
                          </m:r>
                        </m:e>
                        <m:sub>
                          <m:r>
                            <a:rPr lang="en-GB" sz="2400" b="0" i="1" smtClean="0">
                              <a:latin typeface="Cambria Math" panose="02040503050406030204" pitchFamily="18" charset="0"/>
                            </a:rPr>
                            <m:t>𝑐𝑚</m:t>
                          </m:r>
                        </m:sub>
                      </m:sSub>
                      <m:r>
                        <a:rPr lang="en-GB" sz="2400" b="0" i="1" smtClean="0">
                          <a:latin typeface="Cambria Math" panose="02040503050406030204" pitchFamily="18" charset="0"/>
                        </a:rPr>
                        <m:t>+</m:t>
                      </m:r>
                      <m:r>
                        <a:rPr lang="en-GB" sz="2400" b="0" i="1" smtClean="0">
                          <a:latin typeface="Cambria Math" panose="02040503050406030204" pitchFamily="18" charset="0"/>
                        </a:rPr>
                        <m:t>𝑀</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𝑑</m:t>
                          </m:r>
                        </m:e>
                        <m:sup>
                          <m:r>
                            <a:rPr lang="en-GB" sz="2400" b="0" i="1" smtClean="0">
                              <a:latin typeface="Cambria Math" panose="02040503050406030204" pitchFamily="18" charset="0"/>
                            </a:rPr>
                            <m:t>2</m:t>
                          </m:r>
                        </m:sup>
                      </m:sSup>
                    </m:oMath>
                  </m:oMathPara>
                </a14:m>
                <a:endParaRPr lang="en-US" sz="2400" dirty="0"/>
              </a:p>
              <a:p>
                <a:endParaRPr lang="en-US" sz="2400" dirty="0"/>
              </a:p>
            </p:txBody>
          </p:sp>
        </mc:Choice>
        <mc:Fallback>
          <p:sp>
            <p:nvSpPr>
              <p:cNvPr id="48" name="TextBox 47"/>
              <p:cNvSpPr txBox="1">
                <a:spLocks noRot="1" noChangeAspect="1" noMove="1" noResize="1" noEditPoints="1" noAdjustHandles="1" noChangeArrowheads="1" noChangeShapeType="1" noTextEdit="1"/>
              </p:cNvSpPr>
              <p:nvPr/>
            </p:nvSpPr>
            <p:spPr>
              <a:xfrm>
                <a:off x="2987824" y="5491846"/>
                <a:ext cx="2867960" cy="774636"/>
              </a:xfrm>
              <a:prstGeom prst="rect">
                <a:avLst/>
              </a:prstGeom>
              <a:blipFill rotWithShape="1">
                <a:blip r:embed="rId8"/>
                <a:stretch>
                  <a:fillRect l="-5" t="-47" r="16" b="39"/>
                </a:stretch>
              </a:blipFill>
            </p:spPr>
            <p:txBody>
              <a:bodyPr/>
              <a:lstStyle/>
              <a:p>
                <a:r>
                  <a:rPr lang="zh-CN" altLang="en-US">
                    <a:noFill/>
                  </a:rPr>
                  <a:t> </a:t>
                </a:r>
              </a:p>
            </p:txBody>
          </p:sp>
        </mc:Fallback>
      </mc:AlternateContent>
      <p:sp>
        <p:nvSpPr>
          <p:cNvPr id="6" name="Right Arrow 5"/>
          <p:cNvSpPr/>
          <p:nvPr/>
        </p:nvSpPr>
        <p:spPr>
          <a:xfrm>
            <a:off x="2771800" y="3841246"/>
            <a:ext cx="871237" cy="5238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9" name="TextBox 48"/>
              <p:cNvSpPr txBox="1"/>
              <p:nvPr/>
            </p:nvSpPr>
            <p:spPr>
              <a:xfrm>
                <a:off x="2533757" y="594656"/>
                <a:ext cx="3840475" cy="8073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𝐼</m:t>
                          </m:r>
                        </m:e>
                        <m:sub>
                          <m:r>
                            <a:rPr lang="en-GB" sz="2000" b="0" i="1" smtClean="0">
                              <a:latin typeface="Cambria Math" panose="02040503050406030204" pitchFamily="18" charset="0"/>
                            </a:rPr>
                            <m:t>𝑐𝑚</m:t>
                          </m:r>
                        </m:sub>
                      </m:sSub>
                      <m:r>
                        <a:rPr lang="en-GB" sz="2000" b="0" i="1" smtClean="0">
                          <a:latin typeface="Cambria Math" panose="02040503050406030204" pitchFamily="18" charset="0"/>
                        </a:rPr>
                        <m:t>=</m:t>
                      </m:r>
                      <m:nary>
                        <m:naryPr>
                          <m:limLoc m:val="undOvr"/>
                          <m:subHide m:val="on"/>
                          <m:supHide m:val="on"/>
                          <m:ctrlPr>
                            <a:rPr lang="en-GB" sz="2000" b="0" i="1" smtClean="0">
                              <a:latin typeface="Cambria Math" panose="02040503050406030204" pitchFamily="18" charset="0"/>
                            </a:rPr>
                          </m:ctrlPr>
                        </m:naryPr>
                        <m:sub/>
                        <m:sup/>
                        <m:e>
                          <m:sSup>
                            <m:sSupPr>
                              <m:ctrlPr>
                                <a:rPr lang="en-GB" sz="2000" b="0" i="1" smtClean="0">
                                  <a:latin typeface="Cambria Math" panose="02040503050406030204" pitchFamily="18" charset="0"/>
                                </a:rPr>
                              </m:ctrlPr>
                            </m:sSupP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𝑟</m:t>
                                  </m:r>
                                </m:e>
                                <m:sub>
                                  <m:r>
                                    <a:rPr lang="en-GB" sz="2000" b="0" i="1" smtClean="0">
                                      <a:latin typeface="Cambria Math" panose="02040503050406030204" pitchFamily="18" charset="0"/>
                                    </a:rPr>
                                    <m:t>𝑐𝑚</m:t>
                                  </m:r>
                                </m:sub>
                              </m:sSub>
                            </m:e>
                            <m:sup>
                              <m:r>
                                <a:rPr lang="en-GB" sz="2000" b="0" i="1" smtClean="0">
                                  <a:latin typeface="Cambria Math" panose="02040503050406030204" pitchFamily="18" charset="0"/>
                                </a:rPr>
                                <m:t>2</m:t>
                              </m:r>
                            </m:sup>
                          </m:sSup>
                          <m:r>
                            <a:rPr lang="en-GB" sz="2000" b="0" i="1" smtClean="0">
                              <a:latin typeface="Cambria Math" panose="02040503050406030204" pitchFamily="18" charset="0"/>
                            </a:rPr>
                            <m:t>𝑑𝑚</m:t>
                          </m:r>
                        </m:e>
                      </m:nary>
                      <m:r>
                        <a:rPr lang="en-GB" sz="2000" b="0" i="1" smtClean="0">
                          <a:latin typeface="Cambria Math" panose="02040503050406030204" pitchFamily="18" charset="0"/>
                        </a:rPr>
                        <m:t>=</m:t>
                      </m:r>
                      <m:nary>
                        <m:naryPr>
                          <m:limLoc m:val="undOvr"/>
                          <m:subHide m:val="on"/>
                          <m:supHide m:val="on"/>
                          <m:ctrlPr>
                            <a:rPr lang="en-GB" sz="2000" i="1">
                              <a:latin typeface="Cambria Math" panose="02040503050406030204" pitchFamily="18" charset="0"/>
                            </a:rPr>
                          </m:ctrlPr>
                        </m:naryPr>
                        <m:sub/>
                        <m:sup/>
                        <m:e>
                          <m:d>
                            <m:dPr>
                              <m:ctrlPr>
                                <a:rPr lang="en-GB" sz="2000" i="1" smtClean="0">
                                  <a:latin typeface="Cambria Math" panose="02040503050406030204" pitchFamily="18" charset="0"/>
                                </a:rPr>
                              </m:ctrlPr>
                            </m:dPr>
                            <m:e>
                              <m:sSup>
                                <m:sSupPr>
                                  <m:ctrlPr>
                                    <a:rPr lang="en-GB" sz="2000" i="1" smtClean="0">
                                      <a:latin typeface="Cambria Math" panose="02040503050406030204" pitchFamily="18" charset="0"/>
                                    </a:rPr>
                                  </m:ctrlPr>
                                </m:sSupPr>
                                <m:e>
                                  <m:r>
                                    <a:rPr lang="en-GB" sz="2000" b="0" i="1" smtClean="0">
                                      <a:latin typeface="Cambria Math" panose="02040503050406030204" pitchFamily="18" charset="0"/>
                                    </a:rPr>
                                    <m:t>𝑥</m:t>
                                  </m:r>
                                </m:e>
                                <m:sup>
                                  <m:r>
                                    <a:rPr lang="en-GB" sz="2000" b="0" i="1" smtClean="0">
                                      <a:latin typeface="Cambria Math" panose="02040503050406030204" pitchFamily="18" charset="0"/>
                                    </a:rPr>
                                    <m:t>2</m:t>
                                  </m:r>
                                </m:sup>
                              </m:sSup>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𝑦</m:t>
                                  </m:r>
                                </m:e>
                                <m:sup>
                                  <m:r>
                                    <a:rPr lang="en-GB" sz="2000" b="0" i="1" smtClean="0">
                                      <a:latin typeface="Cambria Math" panose="02040503050406030204" pitchFamily="18" charset="0"/>
                                    </a:rPr>
                                    <m:t>2</m:t>
                                  </m:r>
                                </m:sup>
                              </m:sSup>
                            </m:e>
                          </m:d>
                          <m:r>
                            <a:rPr lang="en-GB" sz="2000" i="1">
                              <a:latin typeface="Cambria Math" panose="02040503050406030204" pitchFamily="18" charset="0"/>
                            </a:rPr>
                            <m:t>𝑑𝑚</m:t>
                          </m:r>
                        </m:e>
                      </m:nary>
                    </m:oMath>
                  </m:oMathPara>
                </a14:m>
                <a:endParaRPr lang="en-US" sz="2000" dirty="0"/>
              </a:p>
            </p:txBody>
          </p:sp>
        </mc:Choice>
        <mc:Fallback>
          <p:sp>
            <p:nvSpPr>
              <p:cNvPr id="49" name="TextBox 48"/>
              <p:cNvSpPr txBox="1">
                <a:spLocks noRot="1" noChangeAspect="1" noMove="1" noResize="1" noEditPoints="1" noAdjustHandles="1" noChangeArrowheads="1" noChangeShapeType="1" noTextEdit="1"/>
              </p:cNvSpPr>
              <p:nvPr/>
            </p:nvSpPr>
            <p:spPr>
              <a:xfrm>
                <a:off x="2533757" y="594656"/>
                <a:ext cx="3840475" cy="807337"/>
              </a:xfrm>
              <a:prstGeom prst="rect">
                <a:avLst/>
              </a:prstGeom>
              <a:blipFill rotWithShape="1">
                <a:blip r:embed="rId9"/>
                <a:stretch>
                  <a:fillRect l="-3" t="-37" r="-1105" b="68"/>
                </a:stretch>
              </a:blipFill>
            </p:spPr>
            <p:txBody>
              <a:bodyPr/>
              <a:lstStyle/>
              <a:p>
                <a:r>
                  <a:rPr lang="zh-CN" altLang="en-US">
                    <a:noFill/>
                  </a:rPr>
                  <a:t> </a:t>
                </a:r>
              </a:p>
            </p:txBody>
          </p:sp>
        </mc:Fallback>
      </mc:AlternateContent>
      <p:sp>
        <p:nvSpPr>
          <p:cNvPr id="7" name="TextBox 6"/>
          <p:cNvSpPr txBox="1"/>
          <p:nvPr/>
        </p:nvSpPr>
        <p:spPr>
          <a:xfrm>
            <a:off x="6358370" y="4880217"/>
            <a:ext cx="2785630" cy="1200329"/>
          </a:xfrm>
          <a:prstGeom prst="rect">
            <a:avLst/>
          </a:prstGeom>
          <a:noFill/>
        </p:spPr>
        <p:txBody>
          <a:bodyPr wrap="square" rtlCol="0">
            <a:spAutoFit/>
          </a:bodyPr>
          <a:lstStyle/>
          <a:p>
            <a:r>
              <a:rPr lang="en-GB" dirty="0">
                <a:solidFill>
                  <a:srgbClr val="FF0000"/>
                </a:solidFill>
              </a:rPr>
              <a:t>You don’t need to remember the demonstration but you must to remember this result.</a:t>
            </a:r>
            <a:endParaRPr lang="en-US" dirty="0">
              <a:solidFill>
                <a:srgbClr val="FF0000"/>
              </a:solidFill>
            </a:endParaRPr>
          </a:p>
        </p:txBody>
      </p:sp>
      <mc:AlternateContent xmlns:mc="http://schemas.openxmlformats.org/markup-compatibility/2006">
        <mc:Choice xmlns:a14="http://schemas.microsoft.com/office/drawing/2010/main" Requires="a14">
          <p:sp>
            <p:nvSpPr>
              <p:cNvPr id="17" name="TextBox 16"/>
              <p:cNvSpPr txBox="1"/>
              <p:nvPr/>
            </p:nvSpPr>
            <p:spPr>
              <a:xfrm>
                <a:off x="1691680" y="6507883"/>
                <a:ext cx="3697872" cy="284309"/>
              </a:xfrm>
              <a:prstGeom prst="rect">
                <a:avLst/>
              </a:prstGeom>
              <a:noFill/>
            </p:spPr>
            <p:txBody>
              <a:bodyPr wrap="none" lIns="0" tIns="0" rIns="0" bIns="0" rtlCol="0">
                <a:spAutoFit/>
              </a:bodyPr>
              <a:lstStyle/>
              <a:p>
                <a14:m>
                  <m:oMath xmlns:m="http://schemas.openxmlformats.org/officeDocument/2006/math">
                    <m:nary>
                      <m:naryPr>
                        <m:limLoc m:val="undOvr"/>
                        <m:subHide m:val="on"/>
                        <m:supHide m:val="on"/>
                        <m:ctrlPr>
                          <a:rPr lang="en-US" sz="1600" i="1" smtClean="0">
                            <a:latin typeface="Cambria Math" panose="02040503050406030204" pitchFamily="18" charset="0"/>
                          </a:rPr>
                        </m:ctrlPr>
                      </m:naryPr>
                      <m:sub/>
                      <m:sup/>
                      <m:e>
                        <m:r>
                          <a:rPr lang="en-US" sz="1600" b="0" i="1" smtClean="0">
                            <a:latin typeface="Cambria Math" panose="02040503050406030204" pitchFamily="18" charset="0"/>
                          </a:rPr>
                          <m:t>𝑑𝑚</m:t>
                        </m:r>
                      </m:e>
                    </m:nary>
                    <m:r>
                      <a:rPr lang="en-US" sz="1600" b="0" i="1" smtClean="0">
                        <a:latin typeface="Cambria Math" panose="02040503050406030204" pitchFamily="18" charset="0"/>
                      </a:rPr>
                      <m:t>=</m:t>
                    </m:r>
                    <m:r>
                      <a:rPr lang="en-US" sz="1600" b="0" i="1" smtClean="0">
                        <a:latin typeface="Cambria Math" panose="02040503050406030204" pitchFamily="18" charset="0"/>
                      </a:rPr>
                      <m:t>𝑀</m:t>
                    </m:r>
                  </m:oMath>
                </a14:m>
                <a:r>
                  <a:rPr lang="en-US" sz="1600" dirty="0"/>
                  <a:t> is the total mass of the rigid body</a:t>
                </a:r>
                <a:endParaRPr lang="en-US" sz="1600" dirty="0"/>
              </a:p>
            </p:txBody>
          </p:sp>
        </mc:Choice>
        <mc:Fallback>
          <p:sp>
            <p:nvSpPr>
              <p:cNvPr id="17" name="TextBox 16"/>
              <p:cNvSpPr txBox="1">
                <a:spLocks noRot="1" noChangeAspect="1" noMove="1" noResize="1" noEditPoints="1" noAdjustHandles="1" noChangeArrowheads="1" noChangeShapeType="1" noTextEdit="1"/>
              </p:cNvSpPr>
              <p:nvPr/>
            </p:nvSpPr>
            <p:spPr>
              <a:xfrm>
                <a:off x="1691680" y="6507883"/>
                <a:ext cx="3697872" cy="284309"/>
              </a:xfrm>
              <a:prstGeom prst="rect">
                <a:avLst/>
              </a:prstGeom>
              <a:blipFill rotWithShape="1">
                <a:blip r:embed="rId10"/>
                <a:stretch>
                  <a:fillRect l="-1" t="-142" r="-95" b="82"/>
                </a:stretch>
              </a:blipFill>
            </p:spPr>
            <p:txBody>
              <a:bodyPr/>
              <a:lstStyle/>
              <a:p>
                <a:r>
                  <a:rPr lang="zh-CN" altLang="en-US">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217" y="-171400"/>
            <a:ext cx="8229600" cy="1143000"/>
          </a:xfrm>
        </p:spPr>
        <p:txBody>
          <a:bodyPr/>
          <a:lstStyle/>
          <a:p>
            <a:r>
              <a:rPr lang="en-GB" dirty="0"/>
              <a:t>Parallel axis theorem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3" name="TextBox 2"/>
              <p:cNvSpPr txBox="1"/>
              <p:nvPr/>
            </p:nvSpPr>
            <p:spPr>
              <a:xfrm>
                <a:off x="2627784" y="5044575"/>
                <a:ext cx="3810402" cy="60792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GB" sz="3600" b="0" i="1" smtClean="0">
                              <a:latin typeface="Cambria Math" panose="02040503050406030204" pitchFamily="18" charset="0"/>
                            </a:rPr>
                            <m:t>𝐼</m:t>
                          </m:r>
                        </m:e>
                        <m:sub>
                          <m:r>
                            <a:rPr lang="en-GB" sz="3600" b="0" i="1" smtClean="0">
                              <a:latin typeface="Cambria Math" panose="02040503050406030204" pitchFamily="18" charset="0"/>
                            </a:rPr>
                            <m:t>𝑝𝑎𝑟𝑎</m:t>
                          </m:r>
                        </m:sub>
                      </m:sSub>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𝐼</m:t>
                          </m:r>
                        </m:e>
                        <m:sub>
                          <m:r>
                            <a:rPr lang="en-GB" sz="3600" b="0" i="1" smtClean="0">
                              <a:latin typeface="Cambria Math" panose="02040503050406030204" pitchFamily="18" charset="0"/>
                            </a:rPr>
                            <m:t>𝑐𝑚</m:t>
                          </m:r>
                        </m:sub>
                      </m:sSub>
                      <m:r>
                        <a:rPr lang="en-GB" sz="3600" b="0" i="1" smtClean="0">
                          <a:latin typeface="Cambria Math" panose="02040503050406030204" pitchFamily="18" charset="0"/>
                        </a:rPr>
                        <m:t>+</m:t>
                      </m:r>
                      <m:r>
                        <a:rPr lang="en-GB" sz="3600" b="0" i="1" smtClean="0">
                          <a:latin typeface="Cambria Math" panose="02040503050406030204" pitchFamily="18" charset="0"/>
                        </a:rPr>
                        <m:t>𝑀</m:t>
                      </m:r>
                      <m:sSup>
                        <m:sSupPr>
                          <m:ctrlPr>
                            <a:rPr lang="en-GB" sz="3600" b="0" i="1" smtClean="0">
                              <a:latin typeface="Cambria Math" panose="02040503050406030204" pitchFamily="18" charset="0"/>
                            </a:rPr>
                          </m:ctrlPr>
                        </m:sSupPr>
                        <m:e>
                          <m:r>
                            <a:rPr lang="en-GB" sz="3600" b="0" i="1" smtClean="0">
                              <a:latin typeface="Cambria Math" panose="02040503050406030204" pitchFamily="18" charset="0"/>
                            </a:rPr>
                            <m:t>𝑑</m:t>
                          </m:r>
                        </m:e>
                        <m:sup>
                          <m:r>
                            <a:rPr lang="en-GB" sz="3600" b="0" i="1" smtClean="0">
                              <a:latin typeface="Cambria Math" panose="02040503050406030204" pitchFamily="18" charset="0"/>
                            </a:rPr>
                            <m:t>2</m:t>
                          </m:r>
                        </m:sup>
                      </m:sSup>
                    </m:oMath>
                  </m:oMathPara>
                </a14:m>
                <a:endParaRPr lang="en-US" sz="3600" dirty="0"/>
              </a:p>
            </p:txBody>
          </p:sp>
        </mc:Choice>
        <mc:Fallback>
          <p:sp>
            <p:nvSpPr>
              <p:cNvPr id="3" name="TextBox 2"/>
              <p:cNvSpPr txBox="1">
                <a:spLocks noRot="1" noChangeAspect="1" noMove="1" noResize="1" noEditPoints="1" noAdjustHandles="1" noChangeArrowheads="1" noChangeShapeType="1" noTextEdit="1"/>
              </p:cNvSpPr>
              <p:nvPr/>
            </p:nvSpPr>
            <p:spPr>
              <a:xfrm>
                <a:off x="2627784" y="5044575"/>
                <a:ext cx="3810402" cy="607923"/>
              </a:xfrm>
              <a:prstGeom prst="rect">
                <a:avLst/>
              </a:prstGeom>
              <a:blipFill rotWithShape="1">
                <a:blip r:embed="rId1"/>
                <a:stretch>
                  <a:fillRect l="-4" t="-22" r="-1335" b="60"/>
                </a:stretch>
              </a:blipFill>
            </p:spPr>
            <p:txBody>
              <a:bodyPr/>
              <a:lstStyle/>
              <a:p>
                <a:r>
                  <a:rPr lang="zh-CN" altLang="en-US">
                    <a:noFill/>
                  </a:rPr>
                  <a:t> </a:t>
                </a:r>
              </a:p>
            </p:txBody>
          </p:sp>
        </mc:Fallback>
      </mc:AlternateContent>
      <p:sp>
        <p:nvSpPr>
          <p:cNvPr id="5" name="Oval 4"/>
          <p:cNvSpPr/>
          <p:nvPr/>
        </p:nvSpPr>
        <p:spPr>
          <a:xfrm>
            <a:off x="3779912" y="1288131"/>
            <a:ext cx="2304256" cy="25294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779912" y="2276872"/>
            <a:ext cx="2304256" cy="648072"/>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V="1">
            <a:off x="4932040" y="858983"/>
            <a:ext cx="0" cy="31054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5796136" y="908720"/>
            <a:ext cx="0" cy="31054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932040" y="858983"/>
            <a:ext cx="86409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p:cNvSpPr txBox="1"/>
              <p:nvPr/>
            </p:nvSpPr>
            <p:spPr>
              <a:xfrm>
                <a:off x="5265054" y="557014"/>
                <a:ext cx="19806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5265054" y="557014"/>
                <a:ext cx="198068" cy="276999"/>
              </a:xfrm>
              <a:prstGeom prst="rect">
                <a:avLst/>
              </a:prstGeom>
              <a:blipFill rotWithShape="1">
                <a:blip r:embed="rId2"/>
                <a:stretch>
                  <a:fillRect l="-136" t="-43" r="-15279" b="9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539551" y="4376828"/>
                <a:ext cx="8784975" cy="667747"/>
              </a:xfrm>
              <a:prstGeom prst="rect">
                <a:avLst/>
              </a:prstGeom>
              <a:noFill/>
            </p:spPr>
            <p:txBody>
              <a:bodyPr wrap="square" rtlCol="0">
                <a:spAutoFit/>
              </a:bodyPr>
              <a:lstStyle/>
              <a:p>
                <a:r>
                  <a:rPr lang="en-GB" dirty="0"/>
                  <a:t>The moment of inertia </a:t>
                </a:r>
                <a14:m>
                  <m:oMath xmlns:m="http://schemas.openxmlformats.org/officeDocument/2006/math">
                    <m:sSub>
                      <m:sSubPr>
                        <m:ctrlPr>
                          <a:rPr lang="en-US"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𝑝𝑎𝑟𝑎</m:t>
                        </m:r>
                      </m:sub>
                    </m:sSub>
                  </m:oMath>
                </a14:m>
                <a:r>
                  <a:rPr lang="en-GB" dirty="0"/>
                  <a:t> of a body of mass M for a rotation around an axis parallel to an axis which pass through the </a:t>
                </a:r>
                <a:r>
                  <a:rPr lang="en-GB" dirty="0" err="1"/>
                  <a:t>center</a:t>
                </a:r>
                <a:r>
                  <a:rPr lang="en-GB" dirty="0"/>
                  <a:t> of mass is: </a:t>
                </a:r>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539551" y="4376828"/>
                <a:ext cx="8784975" cy="667747"/>
              </a:xfrm>
              <a:prstGeom prst="rect">
                <a:avLst/>
              </a:prstGeom>
              <a:blipFill rotWithShape="1">
                <a:blip r:embed="rId3"/>
                <a:stretch>
                  <a:fillRect l="-5" t="-61" r="2" b="2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617034" y="5914122"/>
                <a:ext cx="8673481" cy="646331"/>
              </a:xfrm>
              <a:prstGeom prst="rect">
                <a:avLst/>
              </a:prstGeom>
              <a:noFill/>
            </p:spPr>
            <p:txBody>
              <a:bodyPr wrap="square" rtlCol="0">
                <a:spAutoFit/>
              </a:bodyPr>
              <a:lstStyle/>
              <a:p>
                <a:r>
                  <a:rPr lang="en-GB" dirty="0"/>
                  <a:t>where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𝑐𝑚</m:t>
                        </m:r>
                      </m:sub>
                    </m:sSub>
                  </m:oMath>
                </a14:m>
                <a:r>
                  <a:rPr lang="en-GB" dirty="0"/>
                  <a:t> is the moment of inertia for a rotation around the axis which pass through the </a:t>
                </a:r>
                <a:r>
                  <a:rPr lang="en-GB" dirty="0" err="1"/>
                  <a:t>center</a:t>
                </a:r>
                <a:r>
                  <a:rPr lang="en-GB" dirty="0"/>
                  <a:t> of mass of the body and </a:t>
                </a:r>
                <a14:m>
                  <m:oMath xmlns:m="http://schemas.openxmlformats.org/officeDocument/2006/math">
                    <m:r>
                      <a:rPr lang="en-GB" b="0" i="1" smtClean="0">
                        <a:latin typeface="Cambria Math" panose="02040503050406030204" pitchFamily="18" charset="0"/>
                      </a:rPr>
                      <m:t>𝑑</m:t>
                    </m:r>
                  </m:oMath>
                </a14:m>
                <a:r>
                  <a:rPr lang="en-GB" dirty="0"/>
                  <a:t> the distance between both axes. </a:t>
                </a:r>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617034" y="5914122"/>
                <a:ext cx="8673481" cy="646331"/>
              </a:xfrm>
              <a:prstGeom prst="rect">
                <a:avLst/>
              </a:prstGeom>
              <a:blipFill rotWithShape="1">
                <a:blip r:embed="rId4"/>
                <a:stretch>
                  <a:fillRect l="-5" t="-57" r="5" b="41"/>
                </a:stretch>
              </a:blipFill>
            </p:spPr>
            <p:txBody>
              <a:bodyPr/>
              <a:lstStyle/>
              <a:p>
                <a:r>
                  <a:rPr lang="zh-CN" altLang="en-US">
                    <a:noFill/>
                  </a:rPr>
                  <a:t> </a:t>
                </a:r>
              </a:p>
            </p:txBody>
          </p:sp>
        </mc:Fallback>
      </mc:AlternateContent>
      <p:cxnSp>
        <p:nvCxnSpPr>
          <p:cNvPr id="16" name="Straight Arrow Connector 15"/>
          <p:cNvCxnSpPr/>
          <p:nvPr/>
        </p:nvCxnSpPr>
        <p:spPr>
          <a:xfrm>
            <a:off x="3491880" y="971600"/>
            <a:ext cx="1440159" cy="153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523002" y="771559"/>
            <a:ext cx="2160240" cy="923330"/>
          </a:xfrm>
          <a:prstGeom prst="rect">
            <a:avLst/>
          </a:prstGeom>
          <a:noFill/>
        </p:spPr>
        <p:txBody>
          <a:bodyPr wrap="square" rtlCol="0">
            <a:spAutoFit/>
          </a:bodyPr>
          <a:lstStyle/>
          <a:p>
            <a:r>
              <a:rPr lang="en-GB" dirty="0"/>
              <a:t>Axis which pass through the </a:t>
            </a:r>
            <a:r>
              <a:rPr lang="en-GB" dirty="0" err="1"/>
              <a:t>center</a:t>
            </a:r>
            <a:r>
              <a:rPr lang="en-GB" dirty="0"/>
              <a:t> of mass of the body  </a:t>
            </a:r>
            <a:endParaRPr lang="en-US" dirty="0"/>
          </a:p>
        </p:txBody>
      </p:sp>
      <p:cxnSp>
        <p:nvCxnSpPr>
          <p:cNvPr id="19" name="Straight Arrow Connector 18"/>
          <p:cNvCxnSpPr/>
          <p:nvPr/>
        </p:nvCxnSpPr>
        <p:spPr>
          <a:xfrm flipH="1">
            <a:off x="5868702" y="1233224"/>
            <a:ext cx="648420" cy="163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293344" y="838799"/>
            <a:ext cx="4001447" cy="369332"/>
          </a:xfrm>
          <a:prstGeom prst="rect">
            <a:avLst/>
          </a:prstGeom>
          <a:noFill/>
        </p:spPr>
        <p:txBody>
          <a:bodyPr wrap="square" rtlCol="0">
            <a:spAutoFit/>
          </a:bodyPr>
          <a:lstStyle/>
          <a:p>
            <a:r>
              <a:rPr lang="en-GB" dirty="0"/>
              <a:t>An axis parallel to the first axis</a:t>
            </a:r>
            <a:endParaRPr lang="en-US" dirty="0"/>
          </a:p>
        </p:txBody>
      </p:sp>
      <p:sp>
        <p:nvSpPr>
          <p:cNvPr id="7" name="TextBox 6"/>
          <p:cNvSpPr txBox="1"/>
          <p:nvPr/>
        </p:nvSpPr>
        <p:spPr>
          <a:xfrm flipH="1">
            <a:off x="6517122" y="5120209"/>
            <a:ext cx="2690585" cy="369332"/>
          </a:xfrm>
          <a:prstGeom prst="rect">
            <a:avLst/>
          </a:prstGeom>
          <a:noFill/>
        </p:spPr>
        <p:txBody>
          <a:bodyPr wrap="square" rtlCol="0">
            <a:spAutoFit/>
          </a:bodyPr>
          <a:lstStyle/>
          <a:p>
            <a:r>
              <a:rPr lang="en-GB" dirty="0">
                <a:solidFill>
                  <a:srgbClr val="FF0000"/>
                </a:solidFill>
              </a:rPr>
              <a:t>Important to remember</a:t>
            </a:r>
            <a:endParaRPr lang="en-US" dirty="0">
              <a:solidFill>
                <a:srgbClr val="FF0000"/>
              </a:solidFill>
            </a:endParaRPr>
          </a:p>
        </p:txBody>
      </p:sp>
      <mc:AlternateContent xmlns:mc="http://schemas.openxmlformats.org/markup-compatibility/2006">
        <mc:Choice xmlns:a14="http://schemas.microsoft.com/office/drawing/2010/main" Requires="a14">
          <p:sp>
            <p:nvSpPr>
              <p:cNvPr id="10" name="TextBox 9"/>
              <p:cNvSpPr txBox="1"/>
              <p:nvPr/>
            </p:nvSpPr>
            <p:spPr>
              <a:xfrm>
                <a:off x="4571427" y="2461456"/>
                <a:ext cx="36061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𝑚</m:t>
                          </m:r>
                        </m:sub>
                      </m:sSub>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4571427" y="2461456"/>
                <a:ext cx="360612" cy="276999"/>
              </a:xfrm>
              <a:prstGeom prst="rect">
                <a:avLst/>
              </a:prstGeom>
              <a:blipFill rotWithShape="1">
                <a:blip r:embed="rId5"/>
                <a:stretch>
                  <a:fillRect l="-17" t="-71" r="-8982" b="1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4834394" y="2448158"/>
                <a:ext cx="23083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4834394" y="2448158"/>
                <a:ext cx="230832" cy="276999"/>
              </a:xfrm>
              <a:prstGeom prst="rect">
                <a:avLst/>
              </a:prstGeom>
              <a:blipFill rotWithShape="1">
                <a:blip r:embed="rId6"/>
                <a:stretch>
                  <a:fillRect l="-60" t="-84" r="-14378" b="134"/>
                </a:stretch>
              </a:blipFill>
            </p:spPr>
            <p:txBody>
              <a:bodyPr/>
              <a:lstStyle/>
              <a:p>
                <a:r>
                  <a:rPr lang="zh-CN"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999" y="-99392"/>
            <a:ext cx="8229600" cy="1143000"/>
          </a:xfrm>
        </p:spPr>
        <p:txBody>
          <a:bodyPr/>
          <a:lstStyle/>
          <a:p>
            <a:r>
              <a:rPr lang="en-GB" dirty="0"/>
              <a:t>Ex. Moment of inertia of a solid cylinder</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3" name="TextBox 2"/>
              <p:cNvSpPr txBox="1"/>
              <p:nvPr/>
            </p:nvSpPr>
            <p:spPr>
              <a:xfrm flipH="1">
                <a:off x="816363" y="5729456"/>
                <a:ext cx="7848872" cy="1015663"/>
              </a:xfrm>
              <a:prstGeom prst="rect">
                <a:avLst/>
              </a:prstGeom>
              <a:noFill/>
            </p:spPr>
            <p:txBody>
              <a:bodyPr wrap="square" rtlCol="0">
                <a:spAutoFit/>
              </a:bodyPr>
              <a:lstStyle/>
              <a:p>
                <a:r>
                  <a:rPr lang="en-GB" sz="2000" dirty="0"/>
                  <a:t>A cylinder of length </a:t>
                </a:r>
                <a14:m>
                  <m:oMath xmlns:m="http://schemas.openxmlformats.org/officeDocument/2006/math">
                    <m:r>
                      <a:rPr lang="en-GB" sz="2000" b="0" i="1" smtClean="0">
                        <a:latin typeface="Cambria Math" panose="02040503050406030204" pitchFamily="18" charset="0"/>
                      </a:rPr>
                      <m:t>𝐿</m:t>
                    </m:r>
                  </m:oMath>
                </a14:m>
                <a:r>
                  <a:rPr lang="en-GB" sz="2000" dirty="0"/>
                  <a:t> (with uniform mass density </a:t>
                </a:r>
                <a14:m>
                  <m:oMath xmlns:m="http://schemas.openxmlformats.org/officeDocument/2006/math">
                    <m:r>
                      <a:rPr lang="en-GB" sz="2000" i="1" smtClean="0">
                        <a:latin typeface="Cambria Math" panose="02040503050406030204" pitchFamily="18" charset="0"/>
                        <a:ea typeface="Cambria Math" panose="02040503050406030204" pitchFamily="18" charset="0"/>
                      </a:rPr>
                      <m:t>𝜌</m:t>
                    </m:r>
                  </m:oMath>
                </a14:m>
                <a:r>
                  <a:rPr lang="en-GB" sz="2000" dirty="0"/>
                  <a:t>) is in rotation around its axis of rotational symmetry. Describe its moment of inertia </a:t>
                </a:r>
                <a14:m>
                  <m:oMath xmlns:m="http://schemas.openxmlformats.org/officeDocument/2006/math">
                    <m:r>
                      <a:rPr lang="en-GB" sz="2000" b="0" i="1" smtClean="0">
                        <a:latin typeface="Cambria Math" panose="02040503050406030204" pitchFamily="18" charset="0"/>
                      </a:rPr>
                      <m:t>𝐼</m:t>
                    </m:r>
                  </m:oMath>
                </a14:m>
                <a:r>
                  <a:rPr lang="en-US" sz="2000" dirty="0"/>
                  <a:t> in respect to M, its total mass, and R its radius (</a:t>
                </a:r>
                <a:r>
                  <a:rPr lang="en-US" sz="2000" b="1" dirty="0"/>
                  <a:t>5 minutes</a:t>
                </a:r>
                <a:r>
                  <a:rPr lang="en-US" sz="2000" dirty="0"/>
                  <a:t>).</a:t>
                </a:r>
                <a:endParaRPr lang="en-US" sz="2000" dirty="0"/>
              </a:p>
            </p:txBody>
          </p:sp>
        </mc:Choice>
        <mc:Fallback>
          <p:sp>
            <p:nvSpPr>
              <p:cNvPr id="3" name="TextBox 2"/>
              <p:cNvSpPr txBox="1">
                <a:spLocks noRot="1" noChangeAspect="1" noMove="1" noResize="1" noEditPoints="1" noAdjustHandles="1" noChangeArrowheads="1" noChangeShapeType="1" noTextEdit="1"/>
              </p:cNvSpPr>
              <p:nvPr/>
            </p:nvSpPr>
            <p:spPr>
              <a:xfrm flipH="1">
                <a:off x="816363" y="5729456"/>
                <a:ext cx="7848872" cy="1015663"/>
              </a:xfrm>
              <a:prstGeom prst="rect">
                <a:avLst/>
              </a:prstGeom>
              <a:blipFill rotWithShape="1">
                <a:blip r:embed="rId1"/>
                <a:stretch>
                  <a:fillRect l="-5" t="-48" b="15"/>
                </a:stretch>
              </a:blipFill>
            </p:spPr>
            <p:txBody>
              <a:bodyPr/>
              <a:lstStyle/>
              <a:p>
                <a:r>
                  <a:rPr lang="zh-CN" altLang="en-US">
                    <a:noFill/>
                  </a:rPr>
                  <a:t> </a:t>
                </a:r>
              </a:p>
            </p:txBody>
          </p:sp>
        </mc:Fallback>
      </mc:AlternateContent>
      <p:sp>
        <p:nvSpPr>
          <p:cNvPr id="6" name="Can 5"/>
          <p:cNvSpPr/>
          <p:nvPr/>
        </p:nvSpPr>
        <p:spPr>
          <a:xfrm>
            <a:off x="3696603" y="1700808"/>
            <a:ext cx="1728192" cy="29523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V="1">
            <a:off x="4572000" y="1268760"/>
            <a:ext cx="0" cy="36724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012160" y="1844824"/>
            <a:ext cx="0" cy="266429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p:cNvSpPr txBox="1"/>
              <p:nvPr/>
            </p:nvSpPr>
            <p:spPr>
              <a:xfrm>
                <a:off x="6115109" y="2822394"/>
                <a:ext cx="370165"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𝐿</m:t>
                      </m:r>
                    </m:oMath>
                  </m:oMathPara>
                </a14:m>
                <a:endParaRPr lang="en-US" sz="3600" dirty="0"/>
              </a:p>
            </p:txBody>
          </p:sp>
        </mc:Choice>
        <mc:Fallback>
          <p:sp>
            <p:nvSpPr>
              <p:cNvPr id="13" name="TextBox 12"/>
              <p:cNvSpPr txBox="1">
                <a:spLocks noRot="1" noChangeAspect="1" noMove="1" noResize="1" noEditPoints="1" noAdjustHandles="1" noChangeArrowheads="1" noChangeShapeType="1" noTextEdit="1"/>
              </p:cNvSpPr>
              <p:nvPr/>
            </p:nvSpPr>
            <p:spPr>
              <a:xfrm>
                <a:off x="6115109" y="2822394"/>
                <a:ext cx="370165" cy="553998"/>
              </a:xfrm>
              <a:prstGeom prst="rect">
                <a:avLst/>
              </a:prstGeom>
              <a:blipFill rotWithShape="1">
                <a:blip r:embed="rId2"/>
                <a:stretch>
                  <a:fillRect l="-16" t="-82" r="-16978" b="18"/>
                </a:stretch>
              </a:blipFill>
            </p:spPr>
            <p:txBody>
              <a:bodyPr/>
              <a:lstStyle/>
              <a:p>
                <a:r>
                  <a:rPr lang="zh-CN" altLang="en-US">
                    <a:noFill/>
                  </a:rPr>
                  <a:t> </a:t>
                </a:r>
              </a:p>
            </p:txBody>
          </p:sp>
        </mc:Fallback>
      </mc:AlternateContent>
      <p:cxnSp>
        <p:nvCxnSpPr>
          <p:cNvPr id="19" name="Straight Arrow Connector 18"/>
          <p:cNvCxnSpPr/>
          <p:nvPr/>
        </p:nvCxnSpPr>
        <p:spPr>
          <a:xfrm>
            <a:off x="4572000" y="1844824"/>
            <a:ext cx="85279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p:cNvSpPr txBox="1"/>
              <p:nvPr/>
            </p:nvSpPr>
            <p:spPr>
              <a:xfrm>
                <a:off x="4963061" y="1431551"/>
                <a:ext cx="21191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m:t>
                      </m:r>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4963061" y="1431551"/>
                <a:ext cx="211917" cy="276999"/>
              </a:xfrm>
              <a:prstGeom prst="rect">
                <a:avLst/>
              </a:prstGeom>
              <a:blipFill rotWithShape="1">
                <a:blip r:embed="rId3"/>
                <a:stretch>
                  <a:fillRect l="-253" t="-94" r="-13912" b="144"/>
                </a:stretch>
              </a:blipFill>
            </p:spPr>
            <p:txBody>
              <a:bodyPr/>
              <a:lstStyle/>
              <a:p>
                <a:r>
                  <a:rPr lang="zh-CN" altLang="en-US">
                    <a:noFill/>
                  </a:rPr>
                  <a:t> </a:t>
                </a:r>
              </a:p>
            </p:txBody>
          </p:sp>
        </mc:Fallback>
      </mc:AlternateContent>
      <p:sp>
        <p:nvSpPr>
          <p:cNvPr id="28" name="Curved Right Arrow 27"/>
          <p:cNvSpPr/>
          <p:nvPr/>
        </p:nvSpPr>
        <p:spPr>
          <a:xfrm>
            <a:off x="4125100" y="4922393"/>
            <a:ext cx="648072" cy="66747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217" y="-171400"/>
            <a:ext cx="8229600" cy="1143000"/>
          </a:xfrm>
        </p:spPr>
        <p:txBody>
          <a:bodyPr/>
          <a:lstStyle/>
          <a:p>
            <a:r>
              <a:rPr lang="en-GB" dirty="0"/>
              <a:t>Parallel axis theorem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Oval 4"/>
          <p:cNvSpPr/>
          <p:nvPr/>
        </p:nvSpPr>
        <p:spPr>
          <a:xfrm>
            <a:off x="3779912" y="1288131"/>
            <a:ext cx="2304256" cy="25294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779912" y="2276872"/>
            <a:ext cx="2304256" cy="648072"/>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V="1">
            <a:off x="4932040" y="858983"/>
            <a:ext cx="0" cy="31054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5796136" y="908720"/>
            <a:ext cx="0" cy="31054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932040" y="858983"/>
            <a:ext cx="86409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p:cNvSpPr txBox="1"/>
              <p:nvPr/>
            </p:nvSpPr>
            <p:spPr>
              <a:xfrm>
                <a:off x="5265054" y="557014"/>
                <a:ext cx="19806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5265054" y="557014"/>
                <a:ext cx="198068" cy="276999"/>
              </a:xfrm>
              <a:prstGeom prst="rect">
                <a:avLst/>
              </a:prstGeom>
              <a:blipFill rotWithShape="1">
                <a:blip r:embed="rId1"/>
                <a:stretch>
                  <a:fillRect l="-136" t="-43" r="-15279" b="93"/>
                </a:stretch>
              </a:blipFill>
            </p:spPr>
            <p:txBody>
              <a:bodyPr/>
              <a:lstStyle/>
              <a:p>
                <a:r>
                  <a:rPr lang="zh-CN" altLang="en-US">
                    <a:noFill/>
                  </a:rPr>
                  <a:t> </a:t>
                </a:r>
              </a:p>
            </p:txBody>
          </p:sp>
        </mc:Fallback>
      </mc:AlternateContent>
      <p:cxnSp>
        <p:nvCxnSpPr>
          <p:cNvPr id="16" name="Straight Arrow Connector 15"/>
          <p:cNvCxnSpPr/>
          <p:nvPr/>
        </p:nvCxnSpPr>
        <p:spPr>
          <a:xfrm>
            <a:off x="3491880" y="971600"/>
            <a:ext cx="1440159" cy="153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523002" y="771559"/>
            <a:ext cx="2160240" cy="923330"/>
          </a:xfrm>
          <a:prstGeom prst="rect">
            <a:avLst/>
          </a:prstGeom>
          <a:noFill/>
        </p:spPr>
        <p:txBody>
          <a:bodyPr wrap="square" rtlCol="0">
            <a:spAutoFit/>
          </a:bodyPr>
          <a:lstStyle/>
          <a:p>
            <a:r>
              <a:rPr lang="en-GB" dirty="0"/>
              <a:t>Axis which pass through the </a:t>
            </a:r>
            <a:r>
              <a:rPr lang="en-GB" dirty="0" err="1"/>
              <a:t>center</a:t>
            </a:r>
            <a:r>
              <a:rPr lang="en-GB" dirty="0"/>
              <a:t> of mass of the body  </a:t>
            </a:r>
            <a:endParaRPr lang="en-US" dirty="0"/>
          </a:p>
        </p:txBody>
      </p:sp>
      <p:cxnSp>
        <p:nvCxnSpPr>
          <p:cNvPr id="19" name="Straight Arrow Connector 18"/>
          <p:cNvCxnSpPr/>
          <p:nvPr/>
        </p:nvCxnSpPr>
        <p:spPr>
          <a:xfrm flipH="1">
            <a:off x="5868702" y="1233224"/>
            <a:ext cx="648420" cy="163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293344" y="838799"/>
            <a:ext cx="4001447" cy="369332"/>
          </a:xfrm>
          <a:prstGeom prst="rect">
            <a:avLst/>
          </a:prstGeom>
          <a:noFill/>
        </p:spPr>
        <p:txBody>
          <a:bodyPr wrap="square" rtlCol="0">
            <a:spAutoFit/>
          </a:bodyPr>
          <a:lstStyle/>
          <a:p>
            <a:r>
              <a:rPr lang="en-GB" dirty="0"/>
              <a:t>An axis parallel to the first axis</a:t>
            </a:r>
            <a:endParaRPr lang="en-US" dirty="0"/>
          </a:p>
        </p:txBody>
      </p:sp>
      <p:sp>
        <p:nvSpPr>
          <p:cNvPr id="7" name="TextBox 6"/>
          <p:cNvSpPr txBox="1"/>
          <p:nvPr/>
        </p:nvSpPr>
        <p:spPr>
          <a:xfrm>
            <a:off x="607217" y="4721409"/>
            <a:ext cx="7822583" cy="1569660"/>
          </a:xfrm>
          <a:prstGeom prst="rect">
            <a:avLst/>
          </a:prstGeom>
          <a:noFill/>
        </p:spPr>
        <p:txBody>
          <a:bodyPr wrap="square" rtlCol="0">
            <a:spAutoFit/>
          </a:bodyPr>
          <a:lstStyle/>
          <a:p>
            <a:r>
              <a:rPr lang="en-GB" sz="2400" dirty="0"/>
              <a:t>An interest of the parallel axis theorem: it is often much more easy to calculate the moment of inertia through the axis which pass through the </a:t>
            </a:r>
            <a:r>
              <a:rPr lang="en-GB" sz="2400" dirty="0" err="1"/>
              <a:t>center</a:t>
            </a:r>
            <a:r>
              <a:rPr lang="en-GB" sz="2400" dirty="0"/>
              <a:t> of mass ! </a:t>
            </a:r>
            <a:endParaRPr lang="en-GB" sz="2400" dirty="0"/>
          </a:p>
          <a:p>
            <a:endParaRPr lang="en-US" sz="2400" dirty="0"/>
          </a:p>
        </p:txBody>
      </p:sp>
      <mc:AlternateContent xmlns:mc="http://schemas.openxmlformats.org/markup-compatibility/2006">
        <mc:Choice xmlns:a14="http://schemas.microsoft.com/office/drawing/2010/main" Requires="a14">
          <p:sp>
            <p:nvSpPr>
              <p:cNvPr id="15" name="TextBox 14"/>
              <p:cNvSpPr txBox="1"/>
              <p:nvPr/>
            </p:nvSpPr>
            <p:spPr>
              <a:xfrm>
                <a:off x="4571427" y="2461456"/>
                <a:ext cx="36061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𝑚</m:t>
                          </m:r>
                        </m:sub>
                      </m:sSub>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4571427" y="2461456"/>
                <a:ext cx="360612" cy="276999"/>
              </a:xfrm>
              <a:prstGeom prst="rect">
                <a:avLst/>
              </a:prstGeom>
              <a:blipFill rotWithShape="1">
                <a:blip r:embed="rId2"/>
                <a:stretch>
                  <a:fillRect l="-17" t="-71" r="-8982" b="1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4834394" y="2448158"/>
                <a:ext cx="23083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4834394" y="2448158"/>
                <a:ext cx="230832" cy="276999"/>
              </a:xfrm>
              <a:prstGeom prst="rect">
                <a:avLst/>
              </a:prstGeom>
              <a:blipFill rotWithShape="1">
                <a:blip r:embed="rId3"/>
                <a:stretch>
                  <a:fillRect l="-60" t="-84" r="-14378" b="134"/>
                </a:stretch>
              </a:blipFill>
            </p:spPr>
            <p:txBody>
              <a:bodyPr/>
              <a:lstStyle/>
              <a:p>
                <a:r>
                  <a:rPr lang="zh-CN" alt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itle 4"/>
          <p:cNvSpPr>
            <a:spLocks noGrp="1"/>
          </p:cNvSpPr>
          <p:nvPr>
            <p:ph type="title"/>
          </p:nvPr>
        </p:nvSpPr>
        <p:spPr>
          <a:xfrm>
            <a:off x="620604" y="26035"/>
            <a:ext cx="8229600" cy="1143000"/>
          </a:xfrm>
        </p:spPr>
        <p:txBody>
          <a:bodyPr/>
          <a:lstStyle/>
          <a:p>
            <a:r>
              <a:rPr lang="en-GB" sz="3200" dirty="0"/>
              <a:t>Ex. Using the parallel axis theorem</a:t>
            </a:r>
            <a:endParaRPr lang="en-US" sz="3200" dirty="0"/>
          </a:p>
        </p:txBody>
      </p:sp>
      <mc:AlternateContent xmlns:mc="http://schemas.openxmlformats.org/markup-compatibility/2006">
        <mc:Choice xmlns:a14="http://schemas.microsoft.com/office/drawing/2010/main" Requires="a14">
          <p:sp>
            <p:nvSpPr>
              <p:cNvPr id="7" name="TextBox 6"/>
              <p:cNvSpPr txBox="1"/>
              <p:nvPr/>
            </p:nvSpPr>
            <p:spPr>
              <a:xfrm flipH="1">
                <a:off x="729634" y="692696"/>
                <a:ext cx="7658789" cy="1974964"/>
              </a:xfrm>
              <a:prstGeom prst="rect">
                <a:avLst/>
              </a:prstGeom>
              <a:noFill/>
            </p:spPr>
            <p:txBody>
              <a:bodyPr wrap="square" rtlCol="0">
                <a:spAutoFit/>
              </a:bodyPr>
              <a:lstStyle/>
              <a:p>
                <a:r>
                  <a:rPr lang="en-GB" sz="2400" dirty="0"/>
                  <a:t>A part of mechanical linkage has a mass </a:t>
                </a:r>
                <a14:m>
                  <m:oMath xmlns:m="http://schemas.openxmlformats.org/officeDocument/2006/math">
                    <m:r>
                      <a:rPr lang="en-GB" sz="2400" b="0" i="1" smtClean="0">
                        <a:latin typeface="Cambria Math" panose="02040503050406030204" pitchFamily="18" charset="0"/>
                      </a:rPr>
                      <m:t>𝑀</m:t>
                    </m:r>
                    <m:r>
                      <a:rPr lang="en-GB" sz="2400" b="0" i="1" smtClean="0">
                        <a:latin typeface="Cambria Math" panose="02040503050406030204" pitchFamily="18" charset="0"/>
                      </a:rPr>
                      <m:t>=</m:t>
                    </m:r>
                    <m:r>
                      <a:rPr lang="en-GB" sz="2400" b="0" i="1" smtClean="0">
                        <a:latin typeface="Cambria Math" panose="02040503050406030204" pitchFamily="18" charset="0"/>
                      </a:rPr>
                      <m:t>4</m:t>
                    </m:r>
                    <m:r>
                      <a:rPr lang="en-GB" sz="2400" b="0" i="1" smtClean="0">
                        <a:latin typeface="Cambria Math" panose="02040503050406030204" pitchFamily="18" charset="0"/>
                      </a:rPr>
                      <m:t>.</m:t>
                    </m:r>
                    <m:r>
                      <a:rPr lang="en-GB" sz="2400" b="0" i="1" smtClean="0">
                        <a:latin typeface="Cambria Math" panose="02040503050406030204" pitchFamily="18" charset="0"/>
                      </a:rPr>
                      <m:t>0</m:t>
                    </m:r>
                    <m:r>
                      <a:rPr lang="en-GB" sz="2400" b="0" i="1" smtClean="0">
                        <a:latin typeface="Cambria Math" panose="02040503050406030204" pitchFamily="18" charset="0"/>
                      </a:rPr>
                      <m:t> </m:t>
                    </m:r>
                    <m:r>
                      <a:rPr lang="en-GB" sz="2400" b="0" i="1" smtClean="0">
                        <a:latin typeface="Cambria Math" panose="02040503050406030204" pitchFamily="18" charset="0"/>
                      </a:rPr>
                      <m:t>𝑘𝑔</m:t>
                    </m:r>
                  </m:oMath>
                </a14:m>
                <a:r>
                  <a:rPr lang="en-GB" sz="2400" dirty="0"/>
                  <a:t>. We measure its moment of inertia </a:t>
                </a:r>
                <a14:m>
                  <m:oMath xmlns:m="http://schemas.openxmlformats.org/officeDocument/2006/math">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𝐼</m:t>
                        </m:r>
                      </m:e>
                      <m:sub>
                        <m:r>
                          <a:rPr lang="en-GB" sz="2400" b="0" i="1" smtClean="0">
                            <a:latin typeface="Cambria Math" panose="02040503050406030204" pitchFamily="18" charset="0"/>
                          </a:rPr>
                          <m:t>𝑝</m:t>
                        </m:r>
                      </m:sub>
                    </m:sSub>
                    <m:r>
                      <a:rPr lang="en-GB" sz="2400" b="0" i="1" smtClean="0">
                        <a:latin typeface="Cambria Math" panose="02040503050406030204" pitchFamily="18" charset="0"/>
                      </a:rPr>
                      <m:t>=</m:t>
                    </m:r>
                    <m:r>
                      <a:rPr lang="en-GB" sz="2400" b="0" i="1" smtClean="0">
                        <a:latin typeface="Cambria Math" panose="02040503050406030204" pitchFamily="18" charset="0"/>
                      </a:rPr>
                      <m:t>0</m:t>
                    </m:r>
                    <m:r>
                      <a:rPr lang="en-GB" sz="2400" b="0" i="1" smtClean="0">
                        <a:latin typeface="Cambria Math" panose="02040503050406030204" pitchFamily="18" charset="0"/>
                      </a:rPr>
                      <m:t>.</m:t>
                    </m:r>
                    <m:r>
                      <a:rPr lang="en-GB" sz="2400" b="0" i="1" smtClean="0">
                        <a:latin typeface="Cambria Math" panose="02040503050406030204" pitchFamily="18" charset="0"/>
                      </a:rPr>
                      <m:t>3</m:t>
                    </m:r>
                    <m:r>
                      <a:rPr lang="en-GB" sz="2400" b="0" i="1" smtClean="0">
                        <a:latin typeface="Cambria Math" panose="02040503050406030204" pitchFamily="18" charset="0"/>
                      </a:rPr>
                      <m:t> </m:t>
                    </m:r>
                    <m:r>
                      <a:rPr lang="en-GB" sz="2400" b="0" i="1" smtClean="0">
                        <a:latin typeface="Cambria Math" panose="02040503050406030204" pitchFamily="18" charset="0"/>
                      </a:rPr>
                      <m:t>𝑘𝑔</m:t>
                    </m:r>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𝑚</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 </m:t>
                    </m:r>
                  </m:oMath>
                </a14:m>
                <a:r>
                  <a:rPr lang="en-GB" sz="2400" dirty="0"/>
                  <a:t>about an axis at distance </a:t>
                </a:r>
                <a14:m>
                  <m:oMath xmlns:m="http://schemas.openxmlformats.org/officeDocument/2006/math">
                    <m:r>
                      <a:rPr lang="en-GB" sz="2400" b="0" i="1" smtClean="0">
                        <a:latin typeface="Cambria Math" panose="02040503050406030204" pitchFamily="18" charset="0"/>
                      </a:rPr>
                      <m:t>0</m:t>
                    </m:r>
                    <m:r>
                      <a:rPr lang="en-GB" sz="2400" b="0" i="1" smtClean="0">
                        <a:latin typeface="Cambria Math" panose="02040503050406030204" pitchFamily="18" charset="0"/>
                      </a:rPr>
                      <m:t>.</m:t>
                    </m:r>
                    <m:r>
                      <a:rPr lang="en-GB" sz="2400" b="0" i="1" smtClean="0">
                        <a:latin typeface="Cambria Math" panose="02040503050406030204" pitchFamily="18" charset="0"/>
                      </a:rPr>
                      <m:t>2</m:t>
                    </m:r>
                    <m:r>
                      <a:rPr lang="en-GB" sz="2400" b="0" i="1" smtClean="0">
                        <a:latin typeface="Cambria Math" panose="02040503050406030204" pitchFamily="18" charset="0"/>
                      </a:rPr>
                      <m:t> </m:t>
                    </m:r>
                    <m:r>
                      <a:rPr lang="en-GB" sz="2400" b="0" i="1" smtClean="0">
                        <a:latin typeface="Cambria Math" panose="02040503050406030204" pitchFamily="18" charset="0"/>
                      </a:rPr>
                      <m:t>𝑚</m:t>
                    </m:r>
                  </m:oMath>
                </a14:m>
                <a:r>
                  <a:rPr lang="en-US" sz="2400" dirty="0"/>
                  <a:t> from its center of mass. Calculate the moment of inertia about a parallel axis through the center of mass </a:t>
                </a:r>
                <a14:m>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𝐼</m:t>
                        </m:r>
                      </m:e>
                      <m:sub>
                        <m:r>
                          <a:rPr lang="en-GB" sz="2400" b="0" i="1" smtClean="0">
                            <a:latin typeface="Cambria Math" panose="02040503050406030204" pitchFamily="18" charset="0"/>
                          </a:rPr>
                          <m:t>𝑐𝑚</m:t>
                        </m:r>
                      </m:sub>
                    </m:sSub>
                  </m:oMath>
                </a14:m>
                <a:r>
                  <a:rPr lang="en-US" sz="2400" dirty="0"/>
                  <a:t>. (3 minutes)</a:t>
                </a:r>
                <a:endParaRPr lang="en-US" sz="2400" dirty="0"/>
              </a:p>
            </p:txBody>
          </p:sp>
        </mc:Choice>
        <mc:Fallback>
          <p:sp>
            <p:nvSpPr>
              <p:cNvPr id="7" name="TextBox 6"/>
              <p:cNvSpPr txBox="1">
                <a:spLocks noRot="1" noChangeAspect="1" noMove="1" noResize="1" noEditPoints="1" noAdjustHandles="1" noChangeArrowheads="1" noChangeShapeType="1" noTextEdit="1"/>
              </p:cNvSpPr>
              <p:nvPr/>
            </p:nvSpPr>
            <p:spPr>
              <a:xfrm flipH="1">
                <a:off x="729634" y="692696"/>
                <a:ext cx="7658789" cy="1974964"/>
              </a:xfrm>
              <a:prstGeom prst="rect">
                <a:avLst/>
              </a:prstGeom>
              <a:blipFill rotWithShape="1">
                <a:blip r:embed="rId1"/>
                <a:stretch>
                  <a:fillRect t="-28" r="1" b="1"/>
                </a:stretch>
              </a:blipFill>
            </p:spPr>
            <p:txBody>
              <a:bodyPr/>
              <a:lstStyle/>
              <a:p>
                <a:r>
                  <a:rPr lang="zh-CN" altLang="en-US">
                    <a:noFill/>
                  </a:rPr>
                  <a:t> </a:t>
                </a:r>
              </a:p>
            </p:txBody>
          </p:sp>
        </mc:Fallback>
      </mc:AlternateContent>
      <p:sp>
        <p:nvSpPr>
          <p:cNvPr id="11" name="TextBox 10"/>
          <p:cNvSpPr txBox="1"/>
          <p:nvPr/>
        </p:nvSpPr>
        <p:spPr>
          <a:xfrm flipH="1">
            <a:off x="620604" y="3155694"/>
            <a:ext cx="5184576" cy="369332"/>
          </a:xfrm>
          <a:prstGeom prst="rect">
            <a:avLst/>
          </a:prstGeom>
          <a:noFill/>
        </p:spPr>
        <p:txBody>
          <a:bodyPr wrap="square" rtlCol="0">
            <a:spAutoFit/>
          </a:bodyPr>
          <a:lstStyle/>
          <a:p>
            <a:r>
              <a:rPr lang="en-GB" dirty="0"/>
              <a:t>(no need a calculator for this one)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itle 4"/>
          <p:cNvSpPr>
            <a:spLocks noGrp="1"/>
          </p:cNvSpPr>
          <p:nvPr>
            <p:ph type="title"/>
          </p:nvPr>
        </p:nvSpPr>
        <p:spPr>
          <a:xfrm>
            <a:off x="620604" y="26035"/>
            <a:ext cx="8229600" cy="1143000"/>
          </a:xfrm>
        </p:spPr>
        <p:txBody>
          <a:bodyPr/>
          <a:lstStyle/>
          <a:p>
            <a:r>
              <a:rPr lang="en-GB" sz="3200" dirty="0"/>
              <a:t>Ex. Using the parallel axis theorem</a:t>
            </a:r>
            <a:endParaRPr lang="en-US" sz="3200" dirty="0"/>
          </a:p>
        </p:txBody>
      </p:sp>
      <mc:AlternateContent xmlns:mc="http://schemas.openxmlformats.org/markup-compatibility/2006">
        <mc:Choice xmlns:a14="http://schemas.microsoft.com/office/drawing/2010/main" Requires="a14">
          <p:sp>
            <p:nvSpPr>
              <p:cNvPr id="7" name="TextBox 6"/>
              <p:cNvSpPr txBox="1"/>
              <p:nvPr/>
            </p:nvSpPr>
            <p:spPr>
              <a:xfrm flipH="1">
                <a:off x="729634" y="692696"/>
                <a:ext cx="7658789" cy="1974964"/>
              </a:xfrm>
              <a:prstGeom prst="rect">
                <a:avLst/>
              </a:prstGeom>
              <a:noFill/>
            </p:spPr>
            <p:txBody>
              <a:bodyPr wrap="square" rtlCol="0">
                <a:spAutoFit/>
              </a:bodyPr>
              <a:lstStyle/>
              <a:p>
                <a:r>
                  <a:rPr lang="en-GB" sz="2400" dirty="0"/>
                  <a:t>A part of mechanical linkage has a mass </a:t>
                </a:r>
                <a14:m>
                  <m:oMath xmlns:m="http://schemas.openxmlformats.org/officeDocument/2006/math">
                    <m:r>
                      <a:rPr lang="en-GB" sz="2400" b="0" i="1" smtClean="0">
                        <a:latin typeface="Cambria Math" panose="02040503050406030204" pitchFamily="18" charset="0"/>
                      </a:rPr>
                      <m:t>𝑀</m:t>
                    </m:r>
                    <m:r>
                      <a:rPr lang="en-GB" sz="2400" b="0" i="1" smtClean="0">
                        <a:latin typeface="Cambria Math" panose="02040503050406030204" pitchFamily="18" charset="0"/>
                      </a:rPr>
                      <m:t>=</m:t>
                    </m:r>
                    <m:r>
                      <a:rPr lang="en-GB" sz="2400" b="0" i="1" smtClean="0">
                        <a:latin typeface="Cambria Math" panose="02040503050406030204" pitchFamily="18" charset="0"/>
                      </a:rPr>
                      <m:t>4</m:t>
                    </m:r>
                    <m:r>
                      <a:rPr lang="en-GB" sz="2400" b="0" i="1" smtClean="0">
                        <a:latin typeface="Cambria Math" panose="02040503050406030204" pitchFamily="18" charset="0"/>
                      </a:rPr>
                      <m:t>.</m:t>
                    </m:r>
                    <m:r>
                      <a:rPr lang="en-GB" sz="2400" b="0" i="1" smtClean="0">
                        <a:latin typeface="Cambria Math" panose="02040503050406030204" pitchFamily="18" charset="0"/>
                      </a:rPr>
                      <m:t>0</m:t>
                    </m:r>
                    <m:r>
                      <a:rPr lang="en-GB" sz="2400" b="0" i="1" smtClean="0">
                        <a:latin typeface="Cambria Math" panose="02040503050406030204" pitchFamily="18" charset="0"/>
                      </a:rPr>
                      <m:t> </m:t>
                    </m:r>
                    <m:r>
                      <a:rPr lang="en-GB" sz="2400" b="0" i="1" smtClean="0">
                        <a:latin typeface="Cambria Math" panose="02040503050406030204" pitchFamily="18" charset="0"/>
                      </a:rPr>
                      <m:t>𝑘𝑔</m:t>
                    </m:r>
                  </m:oMath>
                </a14:m>
                <a:r>
                  <a:rPr lang="en-GB" sz="2400" dirty="0"/>
                  <a:t>. We measure its moment of inertia </a:t>
                </a:r>
                <a14:m>
                  <m:oMath xmlns:m="http://schemas.openxmlformats.org/officeDocument/2006/math">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𝐼</m:t>
                        </m:r>
                      </m:e>
                      <m:sub>
                        <m:r>
                          <a:rPr lang="en-GB" sz="2400" b="0" i="1" smtClean="0">
                            <a:latin typeface="Cambria Math" panose="02040503050406030204" pitchFamily="18" charset="0"/>
                          </a:rPr>
                          <m:t>𝑝</m:t>
                        </m:r>
                      </m:sub>
                    </m:sSub>
                    <m:r>
                      <a:rPr lang="en-GB" sz="2400" b="0" i="1" smtClean="0">
                        <a:latin typeface="Cambria Math" panose="02040503050406030204" pitchFamily="18" charset="0"/>
                      </a:rPr>
                      <m:t>=</m:t>
                    </m:r>
                    <m:r>
                      <a:rPr lang="en-GB" sz="2400" b="0" i="1" smtClean="0">
                        <a:latin typeface="Cambria Math" panose="02040503050406030204" pitchFamily="18" charset="0"/>
                      </a:rPr>
                      <m:t>0</m:t>
                    </m:r>
                    <m:r>
                      <a:rPr lang="en-GB" sz="2400" b="0" i="1" smtClean="0">
                        <a:latin typeface="Cambria Math" panose="02040503050406030204" pitchFamily="18" charset="0"/>
                      </a:rPr>
                      <m:t>.</m:t>
                    </m:r>
                    <m:r>
                      <a:rPr lang="en-GB" sz="2400" b="0" i="1" smtClean="0">
                        <a:latin typeface="Cambria Math" panose="02040503050406030204" pitchFamily="18" charset="0"/>
                      </a:rPr>
                      <m:t>3</m:t>
                    </m:r>
                    <m:r>
                      <a:rPr lang="en-GB" sz="2400" b="0" i="1" smtClean="0">
                        <a:latin typeface="Cambria Math" panose="02040503050406030204" pitchFamily="18" charset="0"/>
                      </a:rPr>
                      <m:t> </m:t>
                    </m:r>
                    <m:r>
                      <a:rPr lang="en-GB" sz="2400" b="0" i="1" smtClean="0">
                        <a:latin typeface="Cambria Math" panose="02040503050406030204" pitchFamily="18" charset="0"/>
                      </a:rPr>
                      <m:t>𝑘𝑔</m:t>
                    </m:r>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𝑚</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 </m:t>
                    </m:r>
                  </m:oMath>
                </a14:m>
                <a:r>
                  <a:rPr lang="en-GB" sz="2400" dirty="0"/>
                  <a:t>about an axis at distance </a:t>
                </a:r>
                <a14:m>
                  <m:oMath xmlns:m="http://schemas.openxmlformats.org/officeDocument/2006/math">
                    <m:r>
                      <a:rPr lang="en-GB" sz="2400" b="0" i="1" smtClean="0">
                        <a:latin typeface="Cambria Math" panose="02040503050406030204" pitchFamily="18" charset="0"/>
                      </a:rPr>
                      <m:t>0</m:t>
                    </m:r>
                    <m:r>
                      <a:rPr lang="en-GB" sz="2400" b="0" i="1" smtClean="0">
                        <a:latin typeface="Cambria Math" panose="02040503050406030204" pitchFamily="18" charset="0"/>
                      </a:rPr>
                      <m:t>.</m:t>
                    </m:r>
                    <m:r>
                      <a:rPr lang="en-GB" sz="2400" b="0" i="1" smtClean="0">
                        <a:latin typeface="Cambria Math" panose="02040503050406030204" pitchFamily="18" charset="0"/>
                      </a:rPr>
                      <m:t>2</m:t>
                    </m:r>
                    <m:r>
                      <a:rPr lang="en-GB" sz="2400" b="0" i="1" smtClean="0">
                        <a:latin typeface="Cambria Math" panose="02040503050406030204" pitchFamily="18" charset="0"/>
                      </a:rPr>
                      <m:t> </m:t>
                    </m:r>
                    <m:r>
                      <a:rPr lang="en-GB" sz="2400" b="0" i="1" smtClean="0">
                        <a:latin typeface="Cambria Math" panose="02040503050406030204" pitchFamily="18" charset="0"/>
                      </a:rPr>
                      <m:t>𝑚</m:t>
                    </m:r>
                  </m:oMath>
                </a14:m>
                <a:r>
                  <a:rPr lang="en-US" sz="2400" dirty="0"/>
                  <a:t> from its center of mass. Calculate the moment of inertia about a parallel axis through the center of mass </a:t>
                </a:r>
                <a14:m>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𝐼</m:t>
                        </m:r>
                      </m:e>
                      <m:sub>
                        <m:r>
                          <a:rPr lang="en-GB" sz="2400" b="0" i="1" smtClean="0">
                            <a:latin typeface="Cambria Math" panose="02040503050406030204" pitchFamily="18" charset="0"/>
                          </a:rPr>
                          <m:t>𝑐𝑚</m:t>
                        </m:r>
                      </m:sub>
                    </m:sSub>
                  </m:oMath>
                </a14:m>
                <a:r>
                  <a:rPr lang="en-US" sz="2400" dirty="0"/>
                  <a:t>. (3 minutes)</a:t>
                </a:r>
                <a:endParaRPr lang="en-US" sz="2400" dirty="0"/>
              </a:p>
            </p:txBody>
          </p:sp>
        </mc:Choice>
        <mc:Fallback>
          <p:sp>
            <p:nvSpPr>
              <p:cNvPr id="7" name="TextBox 6"/>
              <p:cNvSpPr txBox="1">
                <a:spLocks noRot="1" noChangeAspect="1" noMove="1" noResize="1" noEditPoints="1" noAdjustHandles="1" noChangeArrowheads="1" noChangeShapeType="1" noTextEdit="1"/>
              </p:cNvSpPr>
              <p:nvPr/>
            </p:nvSpPr>
            <p:spPr>
              <a:xfrm flipH="1">
                <a:off x="729634" y="692696"/>
                <a:ext cx="7658789" cy="1974964"/>
              </a:xfrm>
              <a:prstGeom prst="rect">
                <a:avLst/>
              </a:prstGeom>
              <a:blipFill rotWithShape="1">
                <a:blip r:embed="rId1"/>
                <a:stretch>
                  <a:fillRect t="-28" r="1" b="1"/>
                </a:stretch>
              </a:blipFill>
            </p:spPr>
            <p:txBody>
              <a:bodyPr/>
              <a:lstStyle/>
              <a:p>
                <a:r>
                  <a:rPr lang="zh-CN" altLang="en-US">
                    <a:noFill/>
                  </a:rPr>
                  <a:t> </a:t>
                </a:r>
              </a:p>
            </p:txBody>
          </p:sp>
        </mc:Fallback>
      </mc:AlternateContent>
      <p:sp>
        <p:nvSpPr>
          <p:cNvPr id="2" name="TextBox 1"/>
          <p:cNvSpPr txBox="1"/>
          <p:nvPr/>
        </p:nvSpPr>
        <p:spPr>
          <a:xfrm>
            <a:off x="827584" y="2971520"/>
            <a:ext cx="1088760" cy="369332"/>
          </a:xfrm>
          <a:prstGeom prst="rect">
            <a:avLst/>
          </a:prstGeom>
          <a:noFill/>
        </p:spPr>
        <p:txBody>
          <a:bodyPr wrap="none" rtlCol="0">
            <a:spAutoFit/>
          </a:bodyPr>
          <a:lstStyle/>
          <a:p>
            <a:r>
              <a:rPr lang="en-GB" dirty="0"/>
              <a:t>Solution: </a:t>
            </a:r>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251520" y="3679205"/>
                <a:ext cx="3810402" cy="60792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GB" sz="3600" b="0" i="1" smtClean="0">
                              <a:latin typeface="Cambria Math" panose="02040503050406030204" pitchFamily="18" charset="0"/>
                            </a:rPr>
                            <m:t>𝐼</m:t>
                          </m:r>
                        </m:e>
                        <m:sub>
                          <m:r>
                            <a:rPr lang="en-GB" sz="3600" b="0" i="1" smtClean="0">
                              <a:latin typeface="Cambria Math" panose="02040503050406030204" pitchFamily="18" charset="0"/>
                            </a:rPr>
                            <m:t>𝑝𝑎𝑟𝑎</m:t>
                          </m:r>
                        </m:sub>
                      </m:sSub>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𝐼</m:t>
                          </m:r>
                        </m:e>
                        <m:sub>
                          <m:r>
                            <a:rPr lang="en-GB" sz="3600" b="0" i="1" smtClean="0">
                              <a:latin typeface="Cambria Math" panose="02040503050406030204" pitchFamily="18" charset="0"/>
                            </a:rPr>
                            <m:t>𝑐𝑚</m:t>
                          </m:r>
                        </m:sub>
                      </m:sSub>
                      <m:r>
                        <a:rPr lang="en-GB" sz="3600" b="0" i="1" smtClean="0">
                          <a:latin typeface="Cambria Math" panose="02040503050406030204" pitchFamily="18" charset="0"/>
                        </a:rPr>
                        <m:t>+</m:t>
                      </m:r>
                      <m:r>
                        <a:rPr lang="en-GB" sz="3600" b="0" i="1" smtClean="0">
                          <a:latin typeface="Cambria Math" panose="02040503050406030204" pitchFamily="18" charset="0"/>
                        </a:rPr>
                        <m:t>𝑀</m:t>
                      </m:r>
                      <m:sSup>
                        <m:sSupPr>
                          <m:ctrlPr>
                            <a:rPr lang="en-GB" sz="3600" b="0" i="1" smtClean="0">
                              <a:latin typeface="Cambria Math" panose="02040503050406030204" pitchFamily="18" charset="0"/>
                            </a:rPr>
                          </m:ctrlPr>
                        </m:sSupPr>
                        <m:e>
                          <m:r>
                            <a:rPr lang="en-GB" sz="3600" b="0" i="1" smtClean="0">
                              <a:latin typeface="Cambria Math" panose="02040503050406030204" pitchFamily="18" charset="0"/>
                            </a:rPr>
                            <m:t>𝑑</m:t>
                          </m:r>
                        </m:e>
                        <m:sup>
                          <m:r>
                            <a:rPr lang="en-GB" sz="3600" b="0" i="1" smtClean="0">
                              <a:latin typeface="Cambria Math" panose="02040503050406030204" pitchFamily="18" charset="0"/>
                            </a:rPr>
                            <m:t>2</m:t>
                          </m:r>
                        </m:sup>
                      </m:sSup>
                    </m:oMath>
                  </m:oMathPara>
                </a14:m>
                <a:endParaRPr lang="en-US" sz="3600" dirty="0"/>
              </a:p>
            </p:txBody>
          </p:sp>
        </mc:Choice>
        <mc:Fallback>
          <p:sp>
            <p:nvSpPr>
              <p:cNvPr id="6" name="TextBox 5"/>
              <p:cNvSpPr txBox="1">
                <a:spLocks noRot="1" noChangeAspect="1" noMove="1" noResize="1" noEditPoints="1" noAdjustHandles="1" noChangeArrowheads="1" noChangeShapeType="1" noTextEdit="1"/>
              </p:cNvSpPr>
              <p:nvPr/>
            </p:nvSpPr>
            <p:spPr>
              <a:xfrm>
                <a:off x="251520" y="3679205"/>
                <a:ext cx="3810402" cy="607923"/>
              </a:xfrm>
              <a:prstGeom prst="rect">
                <a:avLst/>
              </a:prstGeom>
              <a:blipFill rotWithShape="1">
                <a:blip r:embed="rId2"/>
                <a:stretch>
                  <a:fillRect l="-2" t="-2" r="-1338" b="40"/>
                </a:stretch>
              </a:blipFill>
            </p:spPr>
            <p:txBody>
              <a:bodyPr/>
              <a:lstStyle/>
              <a:p>
                <a:r>
                  <a:rPr lang="zh-CN" altLang="en-US">
                    <a:noFill/>
                  </a:rPr>
                  <a:t> </a:t>
                </a:r>
              </a:p>
            </p:txBody>
          </p:sp>
        </mc:Fallback>
      </mc:AlternateContent>
      <p:sp>
        <p:nvSpPr>
          <p:cNvPr id="3" name="Right Arrow 2"/>
          <p:cNvSpPr/>
          <p:nvPr/>
        </p:nvSpPr>
        <p:spPr>
          <a:xfrm>
            <a:off x="4064933" y="3780479"/>
            <a:ext cx="792088" cy="4635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p:cNvSpPr txBox="1"/>
              <p:nvPr/>
            </p:nvSpPr>
            <p:spPr>
              <a:xfrm>
                <a:off x="5055786" y="3679205"/>
                <a:ext cx="3810402" cy="60792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𝐼</m:t>
                          </m:r>
                        </m:e>
                        <m:sub>
                          <m:r>
                            <a:rPr lang="en-GB" sz="3600" b="0" i="1" smtClean="0">
                              <a:latin typeface="Cambria Math" panose="02040503050406030204" pitchFamily="18" charset="0"/>
                            </a:rPr>
                            <m:t>𝑐𝑚</m:t>
                          </m:r>
                        </m:sub>
                      </m:sSub>
                      <m:r>
                        <a:rPr lang="en-GB" sz="3600" b="0" i="1" smtClean="0">
                          <a:latin typeface="Cambria Math" panose="02040503050406030204" pitchFamily="18" charset="0"/>
                        </a:rPr>
                        <m:t>=</m:t>
                      </m:r>
                      <m:sSub>
                        <m:sSubPr>
                          <m:ctrlPr>
                            <a:rPr lang="en-US" sz="3600" i="1">
                              <a:latin typeface="Cambria Math" panose="02040503050406030204" pitchFamily="18" charset="0"/>
                            </a:rPr>
                          </m:ctrlPr>
                        </m:sSubPr>
                        <m:e>
                          <m:r>
                            <a:rPr lang="en-GB" sz="3600" i="1">
                              <a:latin typeface="Cambria Math" panose="02040503050406030204" pitchFamily="18" charset="0"/>
                            </a:rPr>
                            <m:t>𝐼</m:t>
                          </m:r>
                        </m:e>
                        <m:sub>
                          <m:r>
                            <a:rPr lang="en-GB" sz="3600" i="1">
                              <a:latin typeface="Cambria Math" panose="02040503050406030204" pitchFamily="18" charset="0"/>
                            </a:rPr>
                            <m:t>𝑝𝑎𝑟𝑎</m:t>
                          </m:r>
                        </m:sub>
                      </m:sSub>
                      <m:r>
                        <a:rPr lang="en-GB" sz="3600" b="0" i="1" smtClean="0">
                          <a:latin typeface="Cambria Math" panose="02040503050406030204" pitchFamily="18" charset="0"/>
                        </a:rPr>
                        <m:t>−</m:t>
                      </m:r>
                      <m:r>
                        <a:rPr lang="en-GB" sz="3600" b="0" i="1" smtClean="0">
                          <a:latin typeface="Cambria Math" panose="02040503050406030204" pitchFamily="18" charset="0"/>
                        </a:rPr>
                        <m:t>𝑀</m:t>
                      </m:r>
                      <m:sSup>
                        <m:sSupPr>
                          <m:ctrlPr>
                            <a:rPr lang="en-GB" sz="3600" b="0" i="1" smtClean="0">
                              <a:latin typeface="Cambria Math" panose="02040503050406030204" pitchFamily="18" charset="0"/>
                            </a:rPr>
                          </m:ctrlPr>
                        </m:sSupPr>
                        <m:e>
                          <m:r>
                            <a:rPr lang="en-GB" sz="3600" b="0" i="1" smtClean="0">
                              <a:latin typeface="Cambria Math" panose="02040503050406030204" pitchFamily="18" charset="0"/>
                            </a:rPr>
                            <m:t>𝑑</m:t>
                          </m:r>
                        </m:e>
                        <m:sup>
                          <m:r>
                            <a:rPr lang="en-GB" sz="3600" b="0" i="1" smtClean="0">
                              <a:latin typeface="Cambria Math" panose="02040503050406030204" pitchFamily="18" charset="0"/>
                            </a:rPr>
                            <m:t>2</m:t>
                          </m:r>
                        </m:sup>
                      </m:sSup>
                    </m:oMath>
                  </m:oMathPara>
                </a14:m>
                <a:endParaRPr lang="en-US" sz="3600" dirty="0"/>
              </a:p>
            </p:txBody>
          </p:sp>
        </mc:Choice>
        <mc:Fallback>
          <p:sp>
            <p:nvSpPr>
              <p:cNvPr id="8" name="TextBox 7"/>
              <p:cNvSpPr txBox="1">
                <a:spLocks noRot="1" noChangeAspect="1" noMove="1" noResize="1" noEditPoints="1" noAdjustHandles="1" noChangeArrowheads="1" noChangeShapeType="1" noTextEdit="1"/>
              </p:cNvSpPr>
              <p:nvPr/>
            </p:nvSpPr>
            <p:spPr>
              <a:xfrm>
                <a:off x="5055786" y="3679205"/>
                <a:ext cx="3810402" cy="607923"/>
              </a:xfrm>
              <a:prstGeom prst="rect">
                <a:avLst/>
              </a:prstGeom>
              <a:blipFill rotWithShape="1">
                <a:blip r:embed="rId3"/>
                <a:stretch>
                  <a:fillRect l="-14" t="-2" r="-1325" b="40"/>
                </a:stretch>
              </a:blipFill>
            </p:spPr>
            <p:txBody>
              <a:bodyPr/>
              <a:lstStyle/>
              <a:p>
                <a:r>
                  <a:rPr lang="zh-CN" altLang="en-US">
                    <a:noFill/>
                  </a:rPr>
                  <a:t> </a:t>
                </a:r>
              </a:p>
            </p:txBody>
          </p:sp>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itle 4"/>
          <p:cNvSpPr>
            <a:spLocks noGrp="1"/>
          </p:cNvSpPr>
          <p:nvPr>
            <p:ph type="title"/>
          </p:nvPr>
        </p:nvSpPr>
        <p:spPr>
          <a:xfrm>
            <a:off x="620604" y="26035"/>
            <a:ext cx="8229600" cy="1143000"/>
          </a:xfrm>
        </p:spPr>
        <p:txBody>
          <a:bodyPr/>
          <a:lstStyle/>
          <a:p>
            <a:r>
              <a:rPr lang="en-GB" sz="3200" dirty="0"/>
              <a:t>Ex. Using the parallel axis theorem</a:t>
            </a:r>
            <a:endParaRPr lang="en-US" sz="3200" dirty="0"/>
          </a:p>
        </p:txBody>
      </p:sp>
      <mc:AlternateContent xmlns:mc="http://schemas.openxmlformats.org/markup-compatibility/2006">
        <mc:Choice xmlns:a14="http://schemas.microsoft.com/office/drawing/2010/main" Requires="a14">
          <p:sp>
            <p:nvSpPr>
              <p:cNvPr id="7" name="TextBox 6"/>
              <p:cNvSpPr txBox="1"/>
              <p:nvPr/>
            </p:nvSpPr>
            <p:spPr>
              <a:xfrm flipH="1">
                <a:off x="729634" y="692696"/>
                <a:ext cx="7658789" cy="1974964"/>
              </a:xfrm>
              <a:prstGeom prst="rect">
                <a:avLst/>
              </a:prstGeom>
              <a:noFill/>
            </p:spPr>
            <p:txBody>
              <a:bodyPr wrap="square" rtlCol="0">
                <a:spAutoFit/>
              </a:bodyPr>
              <a:lstStyle/>
              <a:p>
                <a:r>
                  <a:rPr lang="en-GB" sz="2400" dirty="0"/>
                  <a:t>A part of mechanical linkage has a mass </a:t>
                </a:r>
                <a14:m>
                  <m:oMath xmlns:m="http://schemas.openxmlformats.org/officeDocument/2006/math">
                    <m:r>
                      <a:rPr lang="en-GB" sz="2400" b="0" i="1" smtClean="0">
                        <a:latin typeface="Cambria Math" panose="02040503050406030204" pitchFamily="18" charset="0"/>
                      </a:rPr>
                      <m:t>𝑀</m:t>
                    </m:r>
                    <m:r>
                      <a:rPr lang="en-GB" sz="2400" b="0" i="1" smtClean="0">
                        <a:latin typeface="Cambria Math" panose="02040503050406030204" pitchFamily="18" charset="0"/>
                      </a:rPr>
                      <m:t>=</m:t>
                    </m:r>
                    <m:r>
                      <a:rPr lang="en-GB" sz="2400" b="0" i="1" smtClean="0">
                        <a:latin typeface="Cambria Math" panose="02040503050406030204" pitchFamily="18" charset="0"/>
                      </a:rPr>
                      <m:t>4</m:t>
                    </m:r>
                    <m:r>
                      <a:rPr lang="en-GB" sz="2400" b="0" i="1" smtClean="0">
                        <a:latin typeface="Cambria Math" panose="02040503050406030204" pitchFamily="18" charset="0"/>
                      </a:rPr>
                      <m:t>.</m:t>
                    </m:r>
                    <m:r>
                      <a:rPr lang="en-GB" sz="2400" b="0" i="1" smtClean="0">
                        <a:latin typeface="Cambria Math" panose="02040503050406030204" pitchFamily="18" charset="0"/>
                      </a:rPr>
                      <m:t>0</m:t>
                    </m:r>
                    <m:r>
                      <a:rPr lang="en-GB" sz="2400" b="0" i="1" smtClean="0">
                        <a:latin typeface="Cambria Math" panose="02040503050406030204" pitchFamily="18" charset="0"/>
                      </a:rPr>
                      <m:t> </m:t>
                    </m:r>
                    <m:r>
                      <a:rPr lang="en-GB" sz="2400" b="0" i="1" smtClean="0">
                        <a:latin typeface="Cambria Math" panose="02040503050406030204" pitchFamily="18" charset="0"/>
                      </a:rPr>
                      <m:t>𝑘𝑔</m:t>
                    </m:r>
                  </m:oMath>
                </a14:m>
                <a:r>
                  <a:rPr lang="en-GB" sz="2400" dirty="0"/>
                  <a:t>. We measure its moment of inertia </a:t>
                </a:r>
                <a14:m>
                  <m:oMath xmlns:m="http://schemas.openxmlformats.org/officeDocument/2006/math">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𝐼</m:t>
                        </m:r>
                      </m:e>
                      <m:sub>
                        <m:r>
                          <a:rPr lang="en-GB" sz="2400" b="0" i="1" smtClean="0">
                            <a:latin typeface="Cambria Math" panose="02040503050406030204" pitchFamily="18" charset="0"/>
                          </a:rPr>
                          <m:t>𝑝</m:t>
                        </m:r>
                      </m:sub>
                    </m:sSub>
                    <m:r>
                      <a:rPr lang="en-GB" sz="2400" b="0" i="1" smtClean="0">
                        <a:latin typeface="Cambria Math" panose="02040503050406030204" pitchFamily="18" charset="0"/>
                      </a:rPr>
                      <m:t>=</m:t>
                    </m:r>
                    <m:r>
                      <a:rPr lang="en-GB" sz="2400" b="0" i="1" smtClean="0">
                        <a:latin typeface="Cambria Math" panose="02040503050406030204" pitchFamily="18" charset="0"/>
                      </a:rPr>
                      <m:t>0</m:t>
                    </m:r>
                    <m:r>
                      <a:rPr lang="en-GB" sz="2400" b="0" i="1" smtClean="0">
                        <a:latin typeface="Cambria Math" panose="02040503050406030204" pitchFamily="18" charset="0"/>
                      </a:rPr>
                      <m:t>.</m:t>
                    </m:r>
                    <m:r>
                      <a:rPr lang="en-GB" sz="2400" b="0" i="1" smtClean="0">
                        <a:latin typeface="Cambria Math" panose="02040503050406030204" pitchFamily="18" charset="0"/>
                      </a:rPr>
                      <m:t>3</m:t>
                    </m:r>
                    <m:r>
                      <a:rPr lang="en-GB" sz="2400" b="0" i="1" smtClean="0">
                        <a:latin typeface="Cambria Math" panose="02040503050406030204" pitchFamily="18" charset="0"/>
                      </a:rPr>
                      <m:t> </m:t>
                    </m:r>
                    <m:r>
                      <a:rPr lang="en-GB" sz="2400" b="0" i="1" smtClean="0">
                        <a:latin typeface="Cambria Math" panose="02040503050406030204" pitchFamily="18" charset="0"/>
                      </a:rPr>
                      <m:t>𝑘𝑔</m:t>
                    </m:r>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𝑚</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 </m:t>
                    </m:r>
                  </m:oMath>
                </a14:m>
                <a:r>
                  <a:rPr lang="en-GB" sz="2400" dirty="0"/>
                  <a:t>about an axis at distance </a:t>
                </a:r>
                <a14:m>
                  <m:oMath xmlns:m="http://schemas.openxmlformats.org/officeDocument/2006/math">
                    <m:r>
                      <a:rPr lang="en-GB" sz="2400" b="0" i="1" smtClean="0">
                        <a:latin typeface="Cambria Math" panose="02040503050406030204" pitchFamily="18" charset="0"/>
                      </a:rPr>
                      <m:t>0</m:t>
                    </m:r>
                    <m:r>
                      <a:rPr lang="en-GB" sz="2400" b="0" i="1" smtClean="0">
                        <a:latin typeface="Cambria Math" panose="02040503050406030204" pitchFamily="18" charset="0"/>
                      </a:rPr>
                      <m:t>.</m:t>
                    </m:r>
                    <m:r>
                      <a:rPr lang="en-GB" sz="2400" b="0" i="1" smtClean="0">
                        <a:latin typeface="Cambria Math" panose="02040503050406030204" pitchFamily="18" charset="0"/>
                      </a:rPr>
                      <m:t>2</m:t>
                    </m:r>
                    <m:r>
                      <a:rPr lang="en-GB" sz="2400" b="0" i="1" smtClean="0">
                        <a:latin typeface="Cambria Math" panose="02040503050406030204" pitchFamily="18" charset="0"/>
                      </a:rPr>
                      <m:t> </m:t>
                    </m:r>
                    <m:r>
                      <a:rPr lang="en-GB" sz="2400" b="0" i="1" smtClean="0">
                        <a:latin typeface="Cambria Math" panose="02040503050406030204" pitchFamily="18" charset="0"/>
                      </a:rPr>
                      <m:t>𝑚</m:t>
                    </m:r>
                  </m:oMath>
                </a14:m>
                <a:r>
                  <a:rPr lang="en-US" sz="2400" dirty="0"/>
                  <a:t> from its center of mass. Calculate the moment of inertia about a parallel axis through the center of mass </a:t>
                </a:r>
                <a14:m>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𝐼</m:t>
                        </m:r>
                      </m:e>
                      <m:sub>
                        <m:r>
                          <a:rPr lang="en-GB" sz="2400" b="0" i="1" smtClean="0">
                            <a:latin typeface="Cambria Math" panose="02040503050406030204" pitchFamily="18" charset="0"/>
                          </a:rPr>
                          <m:t>𝑐𝑚</m:t>
                        </m:r>
                      </m:sub>
                    </m:sSub>
                  </m:oMath>
                </a14:m>
                <a:r>
                  <a:rPr lang="en-US" sz="2400" dirty="0"/>
                  <a:t>. (3 minutes)</a:t>
                </a:r>
                <a:endParaRPr lang="en-US" sz="2400" dirty="0"/>
              </a:p>
            </p:txBody>
          </p:sp>
        </mc:Choice>
        <mc:Fallback>
          <p:sp>
            <p:nvSpPr>
              <p:cNvPr id="7" name="TextBox 6"/>
              <p:cNvSpPr txBox="1">
                <a:spLocks noRot="1" noChangeAspect="1" noMove="1" noResize="1" noEditPoints="1" noAdjustHandles="1" noChangeArrowheads="1" noChangeShapeType="1" noTextEdit="1"/>
              </p:cNvSpPr>
              <p:nvPr/>
            </p:nvSpPr>
            <p:spPr>
              <a:xfrm flipH="1">
                <a:off x="729634" y="692696"/>
                <a:ext cx="7658789" cy="1974964"/>
              </a:xfrm>
              <a:prstGeom prst="rect">
                <a:avLst/>
              </a:prstGeom>
              <a:blipFill rotWithShape="1">
                <a:blip r:embed="rId1"/>
                <a:stretch>
                  <a:fillRect t="-28" r="1" b="1"/>
                </a:stretch>
              </a:blipFill>
            </p:spPr>
            <p:txBody>
              <a:bodyPr/>
              <a:lstStyle/>
              <a:p>
                <a:r>
                  <a:rPr lang="zh-CN" altLang="en-US">
                    <a:noFill/>
                  </a:rPr>
                  <a:t> </a:t>
                </a:r>
              </a:p>
            </p:txBody>
          </p:sp>
        </mc:Fallback>
      </mc:AlternateContent>
      <p:sp>
        <p:nvSpPr>
          <p:cNvPr id="2" name="TextBox 1"/>
          <p:cNvSpPr txBox="1"/>
          <p:nvPr/>
        </p:nvSpPr>
        <p:spPr>
          <a:xfrm>
            <a:off x="827584" y="2971520"/>
            <a:ext cx="1088760" cy="369332"/>
          </a:xfrm>
          <a:prstGeom prst="rect">
            <a:avLst/>
          </a:prstGeom>
          <a:noFill/>
        </p:spPr>
        <p:txBody>
          <a:bodyPr wrap="none" rtlCol="0">
            <a:spAutoFit/>
          </a:bodyPr>
          <a:lstStyle/>
          <a:p>
            <a:r>
              <a:rPr lang="en-GB" dirty="0"/>
              <a:t>Solution: </a:t>
            </a:r>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251520" y="3679205"/>
                <a:ext cx="3810402" cy="60792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GB" sz="3600" b="0" i="1" smtClean="0">
                              <a:latin typeface="Cambria Math" panose="02040503050406030204" pitchFamily="18" charset="0"/>
                            </a:rPr>
                            <m:t>𝐼</m:t>
                          </m:r>
                        </m:e>
                        <m:sub>
                          <m:r>
                            <a:rPr lang="en-GB" sz="3600" b="0" i="1" smtClean="0">
                              <a:latin typeface="Cambria Math" panose="02040503050406030204" pitchFamily="18" charset="0"/>
                            </a:rPr>
                            <m:t>𝑝𝑎𝑟𝑎</m:t>
                          </m:r>
                        </m:sub>
                      </m:sSub>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𝐼</m:t>
                          </m:r>
                        </m:e>
                        <m:sub>
                          <m:r>
                            <a:rPr lang="en-GB" sz="3600" b="0" i="1" smtClean="0">
                              <a:latin typeface="Cambria Math" panose="02040503050406030204" pitchFamily="18" charset="0"/>
                            </a:rPr>
                            <m:t>𝑐𝑚</m:t>
                          </m:r>
                        </m:sub>
                      </m:sSub>
                      <m:r>
                        <a:rPr lang="en-GB" sz="3600" b="0" i="1" smtClean="0">
                          <a:latin typeface="Cambria Math" panose="02040503050406030204" pitchFamily="18" charset="0"/>
                        </a:rPr>
                        <m:t>+</m:t>
                      </m:r>
                      <m:r>
                        <a:rPr lang="en-GB" sz="3600" b="0" i="1" smtClean="0">
                          <a:latin typeface="Cambria Math" panose="02040503050406030204" pitchFamily="18" charset="0"/>
                        </a:rPr>
                        <m:t>𝑀</m:t>
                      </m:r>
                      <m:sSup>
                        <m:sSupPr>
                          <m:ctrlPr>
                            <a:rPr lang="en-GB" sz="3600" b="0" i="1" smtClean="0">
                              <a:latin typeface="Cambria Math" panose="02040503050406030204" pitchFamily="18" charset="0"/>
                            </a:rPr>
                          </m:ctrlPr>
                        </m:sSupPr>
                        <m:e>
                          <m:r>
                            <a:rPr lang="en-GB" sz="3600" b="0" i="1" smtClean="0">
                              <a:latin typeface="Cambria Math" panose="02040503050406030204" pitchFamily="18" charset="0"/>
                            </a:rPr>
                            <m:t>𝑑</m:t>
                          </m:r>
                        </m:e>
                        <m:sup>
                          <m:r>
                            <a:rPr lang="en-GB" sz="3600" b="0" i="1" smtClean="0">
                              <a:latin typeface="Cambria Math" panose="02040503050406030204" pitchFamily="18" charset="0"/>
                            </a:rPr>
                            <m:t>2</m:t>
                          </m:r>
                        </m:sup>
                      </m:sSup>
                    </m:oMath>
                  </m:oMathPara>
                </a14:m>
                <a:endParaRPr lang="en-US" sz="3600" dirty="0"/>
              </a:p>
            </p:txBody>
          </p:sp>
        </mc:Choice>
        <mc:Fallback>
          <p:sp>
            <p:nvSpPr>
              <p:cNvPr id="6" name="TextBox 5"/>
              <p:cNvSpPr txBox="1">
                <a:spLocks noRot="1" noChangeAspect="1" noMove="1" noResize="1" noEditPoints="1" noAdjustHandles="1" noChangeArrowheads="1" noChangeShapeType="1" noTextEdit="1"/>
              </p:cNvSpPr>
              <p:nvPr/>
            </p:nvSpPr>
            <p:spPr>
              <a:xfrm>
                <a:off x="251520" y="3679205"/>
                <a:ext cx="3810402" cy="607923"/>
              </a:xfrm>
              <a:prstGeom prst="rect">
                <a:avLst/>
              </a:prstGeom>
              <a:blipFill rotWithShape="1">
                <a:blip r:embed="rId2"/>
                <a:stretch>
                  <a:fillRect l="-2" t="-2" r="-1338" b="40"/>
                </a:stretch>
              </a:blipFill>
            </p:spPr>
            <p:txBody>
              <a:bodyPr/>
              <a:lstStyle/>
              <a:p>
                <a:r>
                  <a:rPr lang="zh-CN" altLang="en-US">
                    <a:noFill/>
                  </a:rPr>
                  <a:t> </a:t>
                </a:r>
              </a:p>
            </p:txBody>
          </p:sp>
        </mc:Fallback>
      </mc:AlternateContent>
      <p:sp>
        <p:nvSpPr>
          <p:cNvPr id="3" name="Right Arrow 2"/>
          <p:cNvSpPr/>
          <p:nvPr/>
        </p:nvSpPr>
        <p:spPr>
          <a:xfrm>
            <a:off x="4064933" y="3780479"/>
            <a:ext cx="792088" cy="4635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p:cNvSpPr txBox="1"/>
              <p:nvPr/>
            </p:nvSpPr>
            <p:spPr>
              <a:xfrm>
                <a:off x="5055786" y="3679205"/>
                <a:ext cx="3810402" cy="60792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𝐼</m:t>
                          </m:r>
                        </m:e>
                        <m:sub>
                          <m:r>
                            <a:rPr lang="en-GB" sz="3600" b="0" i="1" smtClean="0">
                              <a:latin typeface="Cambria Math" panose="02040503050406030204" pitchFamily="18" charset="0"/>
                            </a:rPr>
                            <m:t>𝑐𝑚</m:t>
                          </m:r>
                        </m:sub>
                      </m:sSub>
                      <m:r>
                        <a:rPr lang="en-GB" sz="3600" b="0" i="1" smtClean="0">
                          <a:latin typeface="Cambria Math" panose="02040503050406030204" pitchFamily="18" charset="0"/>
                        </a:rPr>
                        <m:t>=</m:t>
                      </m:r>
                      <m:sSub>
                        <m:sSubPr>
                          <m:ctrlPr>
                            <a:rPr lang="en-US" sz="3600" i="1">
                              <a:latin typeface="Cambria Math" panose="02040503050406030204" pitchFamily="18" charset="0"/>
                            </a:rPr>
                          </m:ctrlPr>
                        </m:sSubPr>
                        <m:e>
                          <m:r>
                            <a:rPr lang="en-GB" sz="3600" i="1">
                              <a:latin typeface="Cambria Math" panose="02040503050406030204" pitchFamily="18" charset="0"/>
                            </a:rPr>
                            <m:t>𝐼</m:t>
                          </m:r>
                        </m:e>
                        <m:sub>
                          <m:r>
                            <a:rPr lang="en-GB" sz="3600" i="1">
                              <a:latin typeface="Cambria Math" panose="02040503050406030204" pitchFamily="18" charset="0"/>
                            </a:rPr>
                            <m:t>𝑝𝑎𝑟𝑎</m:t>
                          </m:r>
                        </m:sub>
                      </m:sSub>
                      <m:r>
                        <a:rPr lang="en-GB" sz="3600" b="0" i="1" smtClean="0">
                          <a:latin typeface="Cambria Math" panose="02040503050406030204" pitchFamily="18" charset="0"/>
                        </a:rPr>
                        <m:t>−</m:t>
                      </m:r>
                      <m:r>
                        <a:rPr lang="en-GB" sz="3600" b="0" i="1" smtClean="0">
                          <a:latin typeface="Cambria Math" panose="02040503050406030204" pitchFamily="18" charset="0"/>
                        </a:rPr>
                        <m:t>𝑀</m:t>
                      </m:r>
                      <m:sSup>
                        <m:sSupPr>
                          <m:ctrlPr>
                            <a:rPr lang="en-GB" sz="3600" b="0" i="1" smtClean="0">
                              <a:latin typeface="Cambria Math" panose="02040503050406030204" pitchFamily="18" charset="0"/>
                            </a:rPr>
                          </m:ctrlPr>
                        </m:sSupPr>
                        <m:e>
                          <m:r>
                            <a:rPr lang="en-GB" sz="3600" b="0" i="1" smtClean="0">
                              <a:latin typeface="Cambria Math" panose="02040503050406030204" pitchFamily="18" charset="0"/>
                            </a:rPr>
                            <m:t>𝑑</m:t>
                          </m:r>
                        </m:e>
                        <m:sup>
                          <m:r>
                            <a:rPr lang="en-GB" sz="3600" b="0" i="1" smtClean="0">
                              <a:latin typeface="Cambria Math" panose="02040503050406030204" pitchFamily="18" charset="0"/>
                            </a:rPr>
                            <m:t>2</m:t>
                          </m:r>
                        </m:sup>
                      </m:sSup>
                    </m:oMath>
                  </m:oMathPara>
                </a14:m>
                <a:endParaRPr lang="en-US" sz="3600" dirty="0"/>
              </a:p>
            </p:txBody>
          </p:sp>
        </mc:Choice>
        <mc:Fallback>
          <p:sp>
            <p:nvSpPr>
              <p:cNvPr id="8" name="TextBox 7"/>
              <p:cNvSpPr txBox="1">
                <a:spLocks noRot="1" noChangeAspect="1" noMove="1" noResize="1" noEditPoints="1" noAdjustHandles="1" noChangeArrowheads="1" noChangeShapeType="1" noTextEdit="1"/>
              </p:cNvSpPr>
              <p:nvPr/>
            </p:nvSpPr>
            <p:spPr>
              <a:xfrm>
                <a:off x="5055786" y="3679205"/>
                <a:ext cx="3810402" cy="607923"/>
              </a:xfrm>
              <a:prstGeom prst="rect">
                <a:avLst/>
              </a:prstGeom>
              <a:blipFill rotWithShape="1">
                <a:blip r:embed="rId3"/>
                <a:stretch>
                  <a:fillRect l="-14" t="-2" r="-1325" b="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434009" y="4617820"/>
                <a:ext cx="7289303"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𝐼</m:t>
                          </m:r>
                        </m:e>
                        <m:sub>
                          <m:r>
                            <a:rPr lang="en-GB" sz="3600" b="0" i="1" smtClean="0">
                              <a:latin typeface="Cambria Math" panose="02040503050406030204" pitchFamily="18" charset="0"/>
                            </a:rPr>
                            <m:t>𝑐𝑚</m:t>
                          </m:r>
                        </m:sub>
                      </m:sSub>
                      <m:r>
                        <a:rPr lang="en-GB" sz="3600" i="1">
                          <a:latin typeface="Cambria Math" panose="02040503050406030204" pitchFamily="18" charset="0"/>
                        </a:rPr>
                        <m:t>=</m:t>
                      </m:r>
                      <m:r>
                        <a:rPr lang="en-GB" sz="3600" i="1">
                          <a:latin typeface="Cambria Math" panose="02040503050406030204" pitchFamily="18" charset="0"/>
                        </a:rPr>
                        <m:t>0</m:t>
                      </m:r>
                      <m:r>
                        <a:rPr lang="en-GB" sz="3600" i="1">
                          <a:latin typeface="Cambria Math" panose="02040503050406030204" pitchFamily="18" charset="0"/>
                        </a:rPr>
                        <m:t>.</m:t>
                      </m:r>
                      <m:r>
                        <a:rPr lang="en-GB" sz="3600" b="0" i="1" smtClean="0">
                          <a:latin typeface="Cambria Math" panose="02040503050406030204" pitchFamily="18" charset="0"/>
                        </a:rPr>
                        <m:t>3</m:t>
                      </m:r>
                      <m:r>
                        <a:rPr lang="en-GB" sz="3600" i="1">
                          <a:latin typeface="Cambria Math" panose="02040503050406030204" pitchFamily="18" charset="0"/>
                        </a:rPr>
                        <m:t> </m:t>
                      </m:r>
                      <m:r>
                        <a:rPr lang="en-GB" sz="3600" i="1">
                          <a:latin typeface="Cambria Math" panose="02040503050406030204" pitchFamily="18" charset="0"/>
                        </a:rPr>
                        <m:t>𝑘𝑔</m:t>
                      </m:r>
                      <m:r>
                        <a:rPr lang="en-GB" sz="3600" i="1">
                          <a:latin typeface="Cambria Math" panose="02040503050406030204" pitchFamily="18" charset="0"/>
                        </a:rPr>
                        <m:t>.</m:t>
                      </m:r>
                      <m:sSup>
                        <m:sSupPr>
                          <m:ctrlPr>
                            <a:rPr lang="en-GB" sz="3600" i="1">
                              <a:latin typeface="Cambria Math" panose="02040503050406030204" pitchFamily="18" charset="0"/>
                            </a:rPr>
                          </m:ctrlPr>
                        </m:sSupPr>
                        <m:e>
                          <m:r>
                            <a:rPr lang="en-GB" sz="3600" i="1">
                              <a:latin typeface="Cambria Math" panose="02040503050406030204" pitchFamily="18" charset="0"/>
                            </a:rPr>
                            <m:t>𝑚</m:t>
                          </m:r>
                        </m:e>
                        <m:sup>
                          <m:r>
                            <a:rPr lang="en-GB" sz="3600" i="1">
                              <a:latin typeface="Cambria Math" panose="02040503050406030204" pitchFamily="18" charset="0"/>
                            </a:rPr>
                            <m:t>2</m:t>
                          </m:r>
                        </m:sup>
                      </m:sSup>
                      <m:r>
                        <a:rPr lang="en-GB" sz="3600" b="0" i="1" smtClean="0">
                          <a:latin typeface="Cambria Math" panose="02040503050406030204" pitchFamily="18" charset="0"/>
                        </a:rPr>
                        <m:t>−(</m:t>
                      </m:r>
                      <m:r>
                        <a:rPr lang="en-GB" sz="3600" b="0" i="1" smtClean="0">
                          <a:latin typeface="Cambria Math" panose="02040503050406030204" pitchFamily="18" charset="0"/>
                        </a:rPr>
                        <m:t>4</m:t>
                      </m:r>
                      <m:r>
                        <a:rPr lang="en-GB" sz="3600" i="1">
                          <a:latin typeface="Cambria Math" panose="02040503050406030204" pitchFamily="18" charset="0"/>
                        </a:rPr>
                        <m:t>.</m:t>
                      </m:r>
                      <m:r>
                        <a:rPr lang="en-GB" sz="3600" b="0" i="1" smtClean="0">
                          <a:latin typeface="Cambria Math" panose="02040503050406030204" pitchFamily="18" charset="0"/>
                        </a:rPr>
                        <m:t>0</m:t>
                      </m:r>
                      <m:r>
                        <a:rPr lang="en-GB" sz="3600" i="1">
                          <a:latin typeface="Cambria Math" panose="02040503050406030204" pitchFamily="18" charset="0"/>
                        </a:rPr>
                        <m:t> </m:t>
                      </m:r>
                      <m:r>
                        <a:rPr lang="en-GB" sz="3600" i="1">
                          <a:latin typeface="Cambria Math" panose="02040503050406030204" pitchFamily="18" charset="0"/>
                        </a:rPr>
                        <m:t>𝑘𝑔</m:t>
                      </m:r>
                      <m:r>
                        <a:rPr lang="en-GB" sz="3600" b="0" i="1" smtClean="0">
                          <a:latin typeface="Cambria Math" panose="02040503050406030204" pitchFamily="18" charset="0"/>
                        </a:rPr>
                        <m:t>)</m:t>
                      </m:r>
                      <m:sSup>
                        <m:sSupPr>
                          <m:ctrlPr>
                            <a:rPr lang="en-GB" sz="3600" b="0" i="1" smtClean="0">
                              <a:latin typeface="Cambria Math" panose="02040503050406030204" pitchFamily="18" charset="0"/>
                            </a:rPr>
                          </m:ctrlPr>
                        </m:sSupPr>
                        <m:e>
                          <m:r>
                            <a:rPr lang="en-GB" sz="3600" i="1">
                              <a:latin typeface="Cambria Math" panose="02040503050406030204" pitchFamily="18" charset="0"/>
                            </a:rPr>
                            <m:t>(</m:t>
                          </m:r>
                          <m:r>
                            <a:rPr lang="en-GB" sz="3600" i="1">
                              <a:latin typeface="Cambria Math" panose="02040503050406030204" pitchFamily="18" charset="0"/>
                            </a:rPr>
                            <m:t>0</m:t>
                          </m:r>
                          <m:r>
                            <a:rPr lang="en-GB" sz="3600" i="1">
                              <a:latin typeface="Cambria Math" panose="02040503050406030204" pitchFamily="18" charset="0"/>
                            </a:rPr>
                            <m:t>.</m:t>
                          </m:r>
                          <m:r>
                            <a:rPr lang="en-GB" sz="3600" b="0" i="1" smtClean="0">
                              <a:latin typeface="Cambria Math" panose="02040503050406030204" pitchFamily="18" charset="0"/>
                            </a:rPr>
                            <m:t>2</m:t>
                          </m:r>
                          <m:r>
                            <a:rPr lang="en-GB" sz="3600" i="1">
                              <a:latin typeface="Cambria Math" panose="02040503050406030204" pitchFamily="18" charset="0"/>
                            </a:rPr>
                            <m:t> </m:t>
                          </m:r>
                          <m:r>
                            <a:rPr lang="en-GB" sz="3600" i="1">
                              <a:latin typeface="Cambria Math" panose="02040503050406030204" pitchFamily="18" charset="0"/>
                            </a:rPr>
                            <m:t>𝑚</m:t>
                          </m:r>
                          <m:r>
                            <a:rPr lang="en-GB" sz="3600" i="1">
                              <a:latin typeface="Cambria Math" panose="02040503050406030204" pitchFamily="18" charset="0"/>
                            </a:rPr>
                            <m:t>)</m:t>
                          </m:r>
                        </m:e>
                        <m:sup>
                          <m:r>
                            <a:rPr lang="en-GB" sz="3600" b="0" i="1" smtClean="0">
                              <a:latin typeface="Cambria Math" panose="02040503050406030204" pitchFamily="18" charset="0"/>
                            </a:rPr>
                            <m:t>2</m:t>
                          </m:r>
                        </m:sup>
                      </m:sSup>
                    </m:oMath>
                  </m:oMathPara>
                </a14:m>
                <a:endParaRPr lang="en-US" sz="3600" dirty="0"/>
              </a:p>
            </p:txBody>
          </p:sp>
        </mc:Choice>
        <mc:Fallback>
          <p:sp>
            <p:nvSpPr>
              <p:cNvPr id="9" name="TextBox 8"/>
              <p:cNvSpPr txBox="1">
                <a:spLocks noRot="1" noChangeAspect="1" noMove="1" noResize="1" noEditPoints="1" noAdjustHandles="1" noChangeArrowheads="1" noChangeShapeType="1" noTextEdit="1"/>
              </p:cNvSpPr>
              <p:nvPr/>
            </p:nvSpPr>
            <p:spPr>
              <a:xfrm>
                <a:off x="434009" y="4617820"/>
                <a:ext cx="7289303" cy="553998"/>
              </a:xfrm>
              <a:prstGeom prst="rect">
                <a:avLst/>
              </a:prstGeom>
              <a:blipFill rotWithShape="1">
                <a:blip r:embed="rId4"/>
                <a:stretch>
                  <a:fillRect l="-4" t="-18" r="-412" b="68"/>
                </a:stretch>
              </a:blipFill>
            </p:spPr>
            <p:txBody>
              <a:bodyPr/>
              <a:lstStyle/>
              <a:p>
                <a:r>
                  <a:rPr lang="zh-CN" altLang="en-US">
                    <a:noFill/>
                  </a:rPr>
                  <a:t> </a:t>
                </a: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itle 4"/>
          <p:cNvSpPr>
            <a:spLocks noGrp="1"/>
          </p:cNvSpPr>
          <p:nvPr>
            <p:ph type="title"/>
          </p:nvPr>
        </p:nvSpPr>
        <p:spPr>
          <a:xfrm>
            <a:off x="620604" y="26035"/>
            <a:ext cx="8229600" cy="1143000"/>
          </a:xfrm>
        </p:spPr>
        <p:txBody>
          <a:bodyPr/>
          <a:lstStyle/>
          <a:p>
            <a:r>
              <a:rPr lang="en-GB" sz="3200" dirty="0"/>
              <a:t>Ex. Using the parallel axis theorem</a:t>
            </a:r>
            <a:endParaRPr lang="en-US" sz="3200" dirty="0"/>
          </a:p>
        </p:txBody>
      </p:sp>
      <mc:AlternateContent xmlns:mc="http://schemas.openxmlformats.org/markup-compatibility/2006">
        <mc:Choice xmlns:a14="http://schemas.microsoft.com/office/drawing/2010/main" Requires="a14">
          <p:sp>
            <p:nvSpPr>
              <p:cNvPr id="7" name="TextBox 6"/>
              <p:cNvSpPr txBox="1"/>
              <p:nvPr/>
            </p:nvSpPr>
            <p:spPr>
              <a:xfrm flipH="1">
                <a:off x="729634" y="692696"/>
                <a:ext cx="7658789" cy="1974964"/>
              </a:xfrm>
              <a:prstGeom prst="rect">
                <a:avLst/>
              </a:prstGeom>
              <a:noFill/>
            </p:spPr>
            <p:txBody>
              <a:bodyPr wrap="square" rtlCol="0">
                <a:spAutoFit/>
              </a:bodyPr>
              <a:lstStyle/>
              <a:p>
                <a:r>
                  <a:rPr lang="en-GB" sz="2400" dirty="0"/>
                  <a:t>A part of mechanical linkage has a mass </a:t>
                </a:r>
                <a14:m>
                  <m:oMath xmlns:m="http://schemas.openxmlformats.org/officeDocument/2006/math">
                    <m:r>
                      <a:rPr lang="en-GB" sz="2400" b="0" i="1" smtClean="0">
                        <a:latin typeface="Cambria Math" panose="02040503050406030204" pitchFamily="18" charset="0"/>
                      </a:rPr>
                      <m:t>𝑀</m:t>
                    </m:r>
                    <m:r>
                      <a:rPr lang="en-GB" sz="2400" b="0" i="1" smtClean="0">
                        <a:latin typeface="Cambria Math" panose="02040503050406030204" pitchFamily="18" charset="0"/>
                      </a:rPr>
                      <m:t>=</m:t>
                    </m:r>
                    <m:r>
                      <a:rPr lang="en-GB" sz="2400" b="0" i="1" smtClean="0">
                        <a:latin typeface="Cambria Math" panose="02040503050406030204" pitchFamily="18" charset="0"/>
                      </a:rPr>
                      <m:t>4</m:t>
                    </m:r>
                    <m:r>
                      <a:rPr lang="en-GB" sz="2400" b="0" i="1" smtClean="0">
                        <a:latin typeface="Cambria Math" panose="02040503050406030204" pitchFamily="18" charset="0"/>
                      </a:rPr>
                      <m:t>.</m:t>
                    </m:r>
                    <m:r>
                      <a:rPr lang="en-GB" sz="2400" b="0" i="1" smtClean="0">
                        <a:latin typeface="Cambria Math" panose="02040503050406030204" pitchFamily="18" charset="0"/>
                      </a:rPr>
                      <m:t>0</m:t>
                    </m:r>
                    <m:r>
                      <a:rPr lang="en-GB" sz="2400" b="0" i="1" smtClean="0">
                        <a:latin typeface="Cambria Math" panose="02040503050406030204" pitchFamily="18" charset="0"/>
                      </a:rPr>
                      <m:t> </m:t>
                    </m:r>
                    <m:r>
                      <a:rPr lang="en-GB" sz="2400" b="0" i="1" smtClean="0">
                        <a:latin typeface="Cambria Math" panose="02040503050406030204" pitchFamily="18" charset="0"/>
                      </a:rPr>
                      <m:t>𝑘𝑔</m:t>
                    </m:r>
                  </m:oMath>
                </a14:m>
                <a:r>
                  <a:rPr lang="en-GB" sz="2400" dirty="0"/>
                  <a:t>. We measure its moment of inertia </a:t>
                </a:r>
                <a14:m>
                  <m:oMath xmlns:m="http://schemas.openxmlformats.org/officeDocument/2006/math">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𝐼</m:t>
                        </m:r>
                      </m:e>
                      <m:sub>
                        <m:r>
                          <a:rPr lang="en-GB" sz="2400" b="0" i="1" smtClean="0">
                            <a:latin typeface="Cambria Math" panose="02040503050406030204" pitchFamily="18" charset="0"/>
                          </a:rPr>
                          <m:t>𝑝</m:t>
                        </m:r>
                      </m:sub>
                    </m:sSub>
                    <m:r>
                      <a:rPr lang="en-GB" sz="2400" b="0" i="1" smtClean="0">
                        <a:latin typeface="Cambria Math" panose="02040503050406030204" pitchFamily="18" charset="0"/>
                      </a:rPr>
                      <m:t>=</m:t>
                    </m:r>
                    <m:r>
                      <a:rPr lang="en-GB" sz="2400" b="0" i="1" smtClean="0">
                        <a:latin typeface="Cambria Math" panose="02040503050406030204" pitchFamily="18" charset="0"/>
                      </a:rPr>
                      <m:t>0</m:t>
                    </m:r>
                    <m:r>
                      <a:rPr lang="en-GB" sz="2400" b="0" i="1" smtClean="0">
                        <a:latin typeface="Cambria Math" panose="02040503050406030204" pitchFamily="18" charset="0"/>
                      </a:rPr>
                      <m:t>.</m:t>
                    </m:r>
                    <m:r>
                      <a:rPr lang="en-GB" sz="2400" b="0" i="1" smtClean="0">
                        <a:latin typeface="Cambria Math" panose="02040503050406030204" pitchFamily="18" charset="0"/>
                      </a:rPr>
                      <m:t>3</m:t>
                    </m:r>
                    <m:r>
                      <a:rPr lang="en-GB" sz="2400" b="0" i="1" smtClean="0">
                        <a:latin typeface="Cambria Math" panose="02040503050406030204" pitchFamily="18" charset="0"/>
                      </a:rPr>
                      <m:t> </m:t>
                    </m:r>
                    <m:r>
                      <a:rPr lang="en-GB" sz="2400" b="0" i="1" smtClean="0">
                        <a:latin typeface="Cambria Math" panose="02040503050406030204" pitchFamily="18" charset="0"/>
                      </a:rPr>
                      <m:t>𝑘𝑔</m:t>
                    </m:r>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𝑚</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 </m:t>
                    </m:r>
                  </m:oMath>
                </a14:m>
                <a:r>
                  <a:rPr lang="en-GB" sz="2400" dirty="0"/>
                  <a:t>about an axis at distance </a:t>
                </a:r>
                <a14:m>
                  <m:oMath xmlns:m="http://schemas.openxmlformats.org/officeDocument/2006/math">
                    <m:r>
                      <a:rPr lang="en-GB" sz="2400" b="0" i="1" smtClean="0">
                        <a:latin typeface="Cambria Math" panose="02040503050406030204" pitchFamily="18" charset="0"/>
                      </a:rPr>
                      <m:t>0</m:t>
                    </m:r>
                    <m:r>
                      <a:rPr lang="en-GB" sz="2400" b="0" i="1" smtClean="0">
                        <a:latin typeface="Cambria Math" panose="02040503050406030204" pitchFamily="18" charset="0"/>
                      </a:rPr>
                      <m:t>.</m:t>
                    </m:r>
                    <m:r>
                      <a:rPr lang="en-GB" sz="2400" b="0" i="1" smtClean="0">
                        <a:latin typeface="Cambria Math" panose="02040503050406030204" pitchFamily="18" charset="0"/>
                      </a:rPr>
                      <m:t>2</m:t>
                    </m:r>
                    <m:r>
                      <a:rPr lang="en-GB" sz="2400" b="0" i="1" smtClean="0">
                        <a:latin typeface="Cambria Math" panose="02040503050406030204" pitchFamily="18" charset="0"/>
                      </a:rPr>
                      <m:t> </m:t>
                    </m:r>
                    <m:r>
                      <a:rPr lang="en-GB" sz="2400" b="0" i="1" smtClean="0">
                        <a:latin typeface="Cambria Math" panose="02040503050406030204" pitchFamily="18" charset="0"/>
                      </a:rPr>
                      <m:t>𝑚</m:t>
                    </m:r>
                  </m:oMath>
                </a14:m>
                <a:r>
                  <a:rPr lang="en-US" sz="2400" dirty="0"/>
                  <a:t> from its center of mass. Calculate the moment of inertia about a parallel axis through the center of mass </a:t>
                </a:r>
                <a14:m>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𝐼</m:t>
                        </m:r>
                      </m:e>
                      <m:sub>
                        <m:r>
                          <a:rPr lang="en-GB" sz="2400" b="0" i="1" smtClean="0">
                            <a:latin typeface="Cambria Math" panose="02040503050406030204" pitchFamily="18" charset="0"/>
                          </a:rPr>
                          <m:t>𝑐𝑚</m:t>
                        </m:r>
                      </m:sub>
                    </m:sSub>
                  </m:oMath>
                </a14:m>
                <a:r>
                  <a:rPr lang="en-US" sz="2400" dirty="0"/>
                  <a:t>. (3 minutes)</a:t>
                </a:r>
                <a:endParaRPr lang="en-US" sz="2400" dirty="0"/>
              </a:p>
            </p:txBody>
          </p:sp>
        </mc:Choice>
        <mc:Fallback>
          <p:sp>
            <p:nvSpPr>
              <p:cNvPr id="7" name="TextBox 6"/>
              <p:cNvSpPr txBox="1">
                <a:spLocks noRot="1" noChangeAspect="1" noMove="1" noResize="1" noEditPoints="1" noAdjustHandles="1" noChangeArrowheads="1" noChangeShapeType="1" noTextEdit="1"/>
              </p:cNvSpPr>
              <p:nvPr/>
            </p:nvSpPr>
            <p:spPr>
              <a:xfrm flipH="1">
                <a:off x="729634" y="692696"/>
                <a:ext cx="7658789" cy="1974964"/>
              </a:xfrm>
              <a:prstGeom prst="rect">
                <a:avLst/>
              </a:prstGeom>
              <a:blipFill rotWithShape="1">
                <a:blip r:embed="rId1"/>
                <a:stretch>
                  <a:fillRect t="-28" r="1" b="1"/>
                </a:stretch>
              </a:blipFill>
            </p:spPr>
            <p:txBody>
              <a:bodyPr/>
              <a:lstStyle/>
              <a:p>
                <a:r>
                  <a:rPr lang="zh-CN" altLang="en-US">
                    <a:noFill/>
                  </a:rPr>
                  <a:t> </a:t>
                </a:r>
              </a:p>
            </p:txBody>
          </p:sp>
        </mc:Fallback>
      </mc:AlternateContent>
      <p:sp>
        <p:nvSpPr>
          <p:cNvPr id="2" name="TextBox 1"/>
          <p:cNvSpPr txBox="1"/>
          <p:nvPr/>
        </p:nvSpPr>
        <p:spPr>
          <a:xfrm>
            <a:off x="827584" y="2971520"/>
            <a:ext cx="1088760" cy="369332"/>
          </a:xfrm>
          <a:prstGeom prst="rect">
            <a:avLst/>
          </a:prstGeom>
          <a:noFill/>
        </p:spPr>
        <p:txBody>
          <a:bodyPr wrap="none" rtlCol="0">
            <a:spAutoFit/>
          </a:bodyPr>
          <a:lstStyle/>
          <a:p>
            <a:r>
              <a:rPr lang="en-GB" dirty="0"/>
              <a:t>Solution: </a:t>
            </a:r>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251520" y="3679205"/>
                <a:ext cx="3810402" cy="60792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GB" sz="3600" b="0" i="1" smtClean="0">
                              <a:latin typeface="Cambria Math" panose="02040503050406030204" pitchFamily="18" charset="0"/>
                            </a:rPr>
                            <m:t>𝐼</m:t>
                          </m:r>
                        </m:e>
                        <m:sub>
                          <m:r>
                            <a:rPr lang="en-GB" sz="3600" b="0" i="1" smtClean="0">
                              <a:latin typeface="Cambria Math" panose="02040503050406030204" pitchFamily="18" charset="0"/>
                            </a:rPr>
                            <m:t>𝑝𝑎𝑟𝑎</m:t>
                          </m:r>
                        </m:sub>
                      </m:sSub>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𝐼</m:t>
                          </m:r>
                        </m:e>
                        <m:sub>
                          <m:r>
                            <a:rPr lang="en-GB" sz="3600" b="0" i="1" smtClean="0">
                              <a:latin typeface="Cambria Math" panose="02040503050406030204" pitchFamily="18" charset="0"/>
                            </a:rPr>
                            <m:t>𝑐𝑚</m:t>
                          </m:r>
                        </m:sub>
                      </m:sSub>
                      <m:r>
                        <a:rPr lang="en-GB" sz="3600" b="0" i="1" smtClean="0">
                          <a:latin typeface="Cambria Math" panose="02040503050406030204" pitchFamily="18" charset="0"/>
                        </a:rPr>
                        <m:t>+</m:t>
                      </m:r>
                      <m:r>
                        <a:rPr lang="en-GB" sz="3600" b="0" i="1" smtClean="0">
                          <a:latin typeface="Cambria Math" panose="02040503050406030204" pitchFamily="18" charset="0"/>
                        </a:rPr>
                        <m:t>𝑀</m:t>
                      </m:r>
                      <m:sSup>
                        <m:sSupPr>
                          <m:ctrlPr>
                            <a:rPr lang="en-GB" sz="3600" b="0" i="1" smtClean="0">
                              <a:latin typeface="Cambria Math" panose="02040503050406030204" pitchFamily="18" charset="0"/>
                            </a:rPr>
                          </m:ctrlPr>
                        </m:sSupPr>
                        <m:e>
                          <m:r>
                            <a:rPr lang="en-GB" sz="3600" b="0" i="1" smtClean="0">
                              <a:latin typeface="Cambria Math" panose="02040503050406030204" pitchFamily="18" charset="0"/>
                            </a:rPr>
                            <m:t>𝑑</m:t>
                          </m:r>
                        </m:e>
                        <m:sup>
                          <m:r>
                            <a:rPr lang="en-GB" sz="3600" b="0" i="1" smtClean="0">
                              <a:latin typeface="Cambria Math" panose="02040503050406030204" pitchFamily="18" charset="0"/>
                            </a:rPr>
                            <m:t>2</m:t>
                          </m:r>
                        </m:sup>
                      </m:sSup>
                    </m:oMath>
                  </m:oMathPara>
                </a14:m>
                <a:endParaRPr lang="en-US" sz="3600" dirty="0"/>
              </a:p>
            </p:txBody>
          </p:sp>
        </mc:Choice>
        <mc:Fallback>
          <p:sp>
            <p:nvSpPr>
              <p:cNvPr id="6" name="TextBox 5"/>
              <p:cNvSpPr txBox="1">
                <a:spLocks noRot="1" noChangeAspect="1" noMove="1" noResize="1" noEditPoints="1" noAdjustHandles="1" noChangeArrowheads="1" noChangeShapeType="1" noTextEdit="1"/>
              </p:cNvSpPr>
              <p:nvPr/>
            </p:nvSpPr>
            <p:spPr>
              <a:xfrm>
                <a:off x="251520" y="3679205"/>
                <a:ext cx="3810402" cy="607923"/>
              </a:xfrm>
              <a:prstGeom prst="rect">
                <a:avLst/>
              </a:prstGeom>
              <a:blipFill rotWithShape="1">
                <a:blip r:embed="rId2"/>
                <a:stretch>
                  <a:fillRect l="-2" t="-2" r="-1338" b="40"/>
                </a:stretch>
              </a:blipFill>
            </p:spPr>
            <p:txBody>
              <a:bodyPr/>
              <a:lstStyle/>
              <a:p>
                <a:r>
                  <a:rPr lang="zh-CN" altLang="en-US">
                    <a:noFill/>
                  </a:rPr>
                  <a:t> </a:t>
                </a:r>
              </a:p>
            </p:txBody>
          </p:sp>
        </mc:Fallback>
      </mc:AlternateContent>
      <p:sp>
        <p:nvSpPr>
          <p:cNvPr id="3" name="Right Arrow 2"/>
          <p:cNvSpPr/>
          <p:nvPr/>
        </p:nvSpPr>
        <p:spPr>
          <a:xfrm>
            <a:off x="4064933" y="3780479"/>
            <a:ext cx="792088" cy="4635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p:cNvSpPr txBox="1"/>
              <p:nvPr/>
            </p:nvSpPr>
            <p:spPr>
              <a:xfrm>
                <a:off x="5055786" y="3679205"/>
                <a:ext cx="3810402" cy="60792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𝐼</m:t>
                          </m:r>
                        </m:e>
                        <m:sub>
                          <m:r>
                            <a:rPr lang="en-GB" sz="3600" b="0" i="1" smtClean="0">
                              <a:latin typeface="Cambria Math" panose="02040503050406030204" pitchFamily="18" charset="0"/>
                            </a:rPr>
                            <m:t>𝑐𝑚</m:t>
                          </m:r>
                        </m:sub>
                      </m:sSub>
                      <m:r>
                        <a:rPr lang="en-GB" sz="3600" b="0" i="1" smtClean="0">
                          <a:latin typeface="Cambria Math" panose="02040503050406030204" pitchFamily="18" charset="0"/>
                        </a:rPr>
                        <m:t>=</m:t>
                      </m:r>
                      <m:sSub>
                        <m:sSubPr>
                          <m:ctrlPr>
                            <a:rPr lang="en-US" sz="3600" i="1">
                              <a:latin typeface="Cambria Math" panose="02040503050406030204" pitchFamily="18" charset="0"/>
                            </a:rPr>
                          </m:ctrlPr>
                        </m:sSubPr>
                        <m:e>
                          <m:r>
                            <a:rPr lang="en-GB" sz="3600" i="1">
                              <a:latin typeface="Cambria Math" panose="02040503050406030204" pitchFamily="18" charset="0"/>
                            </a:rPr>
                            <m:t>𝐼</m:t>
                          </m:r>
                        </m:e>
                        <m:sub>
                          <m:r>
                            <a:rPr lang="en-GB" sz="3600" i="1">
                              <a:latin typeface="Cambria Math" panose="02040503050406030204" pitchFamily="18" charset="0"/>
                            </a:rPr>
                            <m:t>𝑝𝑎𝑟𝑎</m:t>
                          </m:r>
                        </m:sub>
                      </m:sSub>
                      <m:r>
                        <a:rPr lang="en-GB" sz="3600" b="0" i="1" smtClean="0">
                          <a:latin typeface="Cambria Math" panose="02040503050406030204" pitchFamily="18" charset="0"/>
                        </a:rPr>
                        <m:t>−</m:t>
                      </m:r>
                      <m:r>
                        <a:rPr lang="en-GB" sz="3600" b="0" i="1" smtClean="0">
                          <a:latin typeface="Cambria Math" panose="02040503050406030204" pitchFamily="18" charset="0"/>
                        </a:rPr>
                        <m:t>𝑀</m:t>
                      </m:r>
                      <m:sSup>
                        <m:sSupPr>
                          <m:ctrlPr>
                            <a:rPr lang="en-GB" sz="3600" b="0" i="1" smtClean="0">
                              <a:latin typeface="Cambria Math" panose="02040503050406030204" pitchFamily="18" charset="0"/>
                            </a:rPr>
                          </m:ctrlPr>
                        </m:sSupPr>
                        <m:e>
                          <m:r>
                            <a:rPr lang="en-GB" sz="3600" b="0" i="1" smtClean="0">
                              <a:latin typeface="Cambria Math" panose="02040503050406030204" pitchFamily="18" charset="0"/>
                            </a:rPr>
                            <m:t>𝑑</m:t>
                          </m:r>
                        </m:e>
                        <m:sup>
                          <m:r>
                            <a:rPr lang="en-GB" sz="3600" b="0" i="1" smtClean="0">
                              <a:latin typeface="Cambria Math" panose="02040503050406030204" pitchFamily="18" charset="0"/>
                            </a:rPr>
                            <m:t>2</m:t>
                          </m:r>
                        </m:sup>
                      </m:sSup>
                    </m:oMath>
                  </m:oMathPara>
                </a14:m>
                <a:endParaRPr lang="en-US" sz="3600" dirty="0"/>
              </a:p>
            </p:txBody>
          </p:sp>
        </mc:Choice>
        <mc:Fallback>
          <p:sp>
            <p:nvSpPr>
              <p:cNvPr id="8" name="TextBox 7"/>
              <p:cNvSpPr txBox="1">
                <a:spLocks noRot="1" noChangeAspect="1" noMove="1" noResize="1" noEditPoints="1" noAdjustHandles="1" noChangeArrowheads="1" noChangeShapeType="1" noTextEdit="1"/>
              </p:cNvSpPr>
              <p:nvPr/>
            </p:nvSpPr>
            <p:spPr>
              <a:xfrm>
                <a:off x="5055786" y="3679205"/>
                <a:ext cx="3810402" cy="607923"/>
              </a:xfrm>
              <a:prstGeom prst="rect">
                <a:avLst/>
              </a:prstGeom>
              <a:blipFill rotWithShape="1">
                <a:blip r:embed="rId3"/>
                <a:stretch>
                  <a:fillRect l="-14" t="-2" r="-1325" b="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434009" y="4617820"/>
                <a:ext cx="7289303"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𝐼</m:t>
                          </m:r>
                        </m:e>
                        <m:sub>
                          <m:r>
                            <a:rPr lang="en-GB" sz="3600" b="0" i="1" smtClean="0">
                              <a:latin typeface="Cambria Math" panose="02040503050406030204" pitchFamily="18" charset="0"/>
                            </a:rPr>
                            <m:t>𝑐𝑚</m:t>
                          </m:r>
                        </m:sub>
                      </m:sSub>
                      <m:r>
                        <a:rPr lang="en-GB" sz="3600" i="1">
                          <a:latin typeface="Cambria Math" panose="02040503050406030204" pitchFamily="18" charset="0"/>
                        </a:rPr>
                        <m:t>=</m:t>
                      </m:r>
                      <m:r>
                        <a:rPr lang="en-GB" sz="3600" i="1">
                          <a:latin typeface="Cambria Math" panose="02040503050406030204" pitchFamily="18" charset="0"/>
                        </a:rPr>
                        <m:t>0</m:t>
                      </m:r>
                      <m:r>
                        <a:rPr lang="en-GB" sz="3600" i="1">
                          <a:latin typeface="Cambria Math" panose="02040503050406030204" pitchFamily="18" charset="0"/>
                        </a:rPr>
                        <m:t>.</m:t>
                      </m:r>
                      <m:r>
                        <a:rPr lang="en-GB" sz="3600" b="0" i="1" smtClean="0">
                          <a:latin typeface="Cambria Math" panose="02040503050406030204" pitchFamily="18" charset="0"/>
                        </a:rPr>
                        <m:t>3</m:t>
                      </m:r>
                      <m:r>
                        <a:rPr lang="en-GB" sz="3600" i="1">
                          <a:latin typeface="Cambria Math" panose="02040503050406030204" pitchFamily="18" charset="0"/>
                        </a:rPr>
                        <m:t> </m:t>
                      </m:r>
                      <m:r>
                        <a:rPr lang="en-GB" sz="3600" i="1">
                          <a:latin typeface="Cambria Math" panose="02040503050406030204" pitchFamily="18" charset="0"/>
                        </a:rPr>
                        <m:t>𝑘𝑔</m:t>
                      </m:r>
                      <m:r>
                        <a:rPr lang="en-GB" sz="3600" i="1">
                          <a:latin typeface="Cambria Math" panose="02040503050406030204" pitchFamily="18" charset="0"/>
                        </a:rPr>
                        <m:t>.</m:t>
                      </m:r>
                      <m:sSup>
                        <m:sSupPr>
                          <m:ctrlPr>
                            <a:rPr lang="en-GB" sz="3600" i="1">
                              <a:latin typeface="Cambria Math" panose="02040503050406030204" pitchFamily="18" charset="0"/>
                            </a:rPr>
                          </m:ctrlPr>
                        </m:sSupPr>
                        <m:e>
                          <m:r>
                            <a:rPr lang="en-GB" sz="3600" i="1">
                              <a:latin typeface="Cambria Math" panose="02040503050406030204" pitchFamily="18" charset="0"/>
                            </a:rPr>
                            <m:t>𝑚</m:t>
                          </m:r>
                        </m:e>
                        <m:sup>
                          <m:r>
                            <a:rPr lang="en-GB" sz="3600" i="1">
                              <a:latin typeface="Cambria Math" panose="02040503050406030204" pitchFamily="18" charset="0"/>
                            </a:rPr>
                            <m:t>2</m:t>
                          </m:r>
                        </m:sup>
                      </m:sSup>
                      <m:r>
                        <a:rPr lang="en-GB" sz="3600" b="0" i="1" smtClean="0">
                          <a:latin typeface="Cambria Math" panose="02040503050406030204" pitchFamily="18" charset="0"/>
                        </a:rPr>
                        <m:t>−(</m:t>
                      </m:r>
                      <m:r>
                        <a:rPr lang="en-GB" sz="3600" b="0" i="1" smtClean="0">
                          <a:latin typeface="Cambria Math" panose="02040503050406030204" pitchFamily="18" charset="0"/>
                        </a:rPr>
                        <m:t>4</m:t>
                      </m:r>
                      <m:r>
                        <a:rPr lang="en-GB" sz="3600" i="1">
                          <a:latin typeface="Cambria Math" panose="02040503050406030204" pitchFamily="18" charset="0"/>
                        </a:rPr>
                        <m:t>.</m:t>
                      </m:r>
                      <m:r>
                        <a:rPr lang="en-GB" sz="3600" b="0" i="1" smtClean="0">
                          <a:latin typeface="Cambria Math" panose="02040503050406030204" pitchFamily="18" charset="0"/>
                        </a:rPr>
                        <m:t>0</m:t>
                      </m:r>
                      <m:r>
                        <a:rPr lang="en-GB" sz="3600" i="1">
                          <a:latin typeface="Cambria Math" panose="02040503050406030204" pitchFamily="18" charset="0"/>
                        </a:rPr>
                        <m:t> </m:t>
                      </m:r>
                      <m:r>
                        <a:rPr lang="en-GB" sz="3600" i="1">
                          <a:latin typeface="Cambria Math" panose="02040503050406030204" pitchFamily="18" charset="0"/>
                        </a:rPr>
                        <m:t>𝑘𝑔</m:t>
                      </m:r>
                      <m:r>
                        <a:rPr lang="en-GB" sz="3600" b="0" i="1" smtClean="0">
                          <a:latin typeface="Cambria Math" panose="02040503050406030204" pitchFamily="18" charset="0"/>
                        </a:rPr>
                        <m:t>)</m:t>
                      </m:r>
                      <m:sSup>
                        <m:sSupPr>
                          <m:ctrlPr>
                            <a:rPr lang="en-GB" sz="3600" b="0" i="1" smtClean="0">
                              <a:latin typeface="Cambria Math" panose="02040503050406030204" pitchFamily="18" charset="0"/>
                            </a:rPr>
                          </m:ctrlPr>
                        </m:sSupPr>
                        <m:e>
                          <m:r>
                            <a:rPr lang="en-GB" sz="3600" i="1">
                              <a:latin typeface="Cambria Math" panose="02040503050406030204" pitchFamily="18" charset="0"/>
                            </a:rPr>
                            <m:t>(</m:t>
                          </m:r>
                          <m:r>
                            <a:rPr lang="en-GB" sz="3600" i="1">
                              <a:latin typeface="Cambria Math" panose="02040503050406030204" pitchFamily="18" charset="0"/>
                            </a:rPr>
                            <m:t>0</m:t>
                          </m:r>
                          <m:r>
                            <a:rPr lang="en-GB" sz="3600" i="1">
                              <a:latin typeface="Cambria Math" panose="02040503050406030204" pitchFamily="18" charset="0"/>
                            </a:rPr>
                            <m:t>.</m:t>
                          </m:r>
                          <m:r>
                            <a:rPr lang="en-GB" sz="3600" b="0" i="1" smtClean="0">
                              <a:latin typeface="Cambria Math" panose="02040503050406030204" pitchFamily="18" charset="0"/>
                            </a:rPr>
                            <m:t>2</m:t>
                          </m:r>
                          <m:r>
                            <a:rPr lang="en-GB" sz="3600" i="1">
                              <a:latin typeface="Cambria Math" panose="02040503050406030204" pitchFamily="18" charset="0"/>
                            </a:rPr>
                            <m:t> </m:t>
                          </m:r>
                          <m:r>
                            <a:rPr lang="en-GB" sz="3600" i="1">
                              <a:latin typeface="Cambria Math" panose="02040503050406030204" pitchFamily="18" charset="0"/>
                            </a:rPr>
                            <m:t>𝑚</m:t>
                          </m:r>
                          <m:r>
                            <a:rPr lang="en-GB" sz="3600" i="1">
                              <a:latin typeface="Cambria Math" panose="02040503050406030204" pitchFamily="18" charset="0"/>
                            </a:rPr>
                            <m:t>)</m:t>
                          </m:r>
                        </m:e>
                        <m:sup>
                          <m:r>
                            <a:rPr lang="en-GB" sz="3600" b="0" i="1" smtClean="0">
                              <a:latin typeface="Cambria Math" panose="02040503050406030204" pitchFamily="18" charset="0"/>
                            </a:rPr>
                            <m:t>2</m:t>
                          </m:r>
                        </m:sup>
                      </m:sSup>
                    </m:oMath>
                  </m:oMathPara>
                </a14:m>
                <a:endParaRPr lang="en-US" sz="3600" dirty="0"/>
              </a:p>
            </p:txBody>
          </p:sp>
        </mc:Choice>
        <mc:Fallback>
          <p:sp>
            <p:nvSpPr>
              <p:cNvPr id="9" name="TextBox 8"/>
              <p:cNvSpPr txBox="1">
                <a:spLocks noRot="1" noChangeAspect="1" noMove="1" noResize="1" noEditPoints="1" noAdjustHandles="1" noChangeArrowheads="1" noChangeShapeType="1" noTextEdit="1"/>
              </p:cNvSpPr>
              <p:nvPr/>
            </p:nvSpPr>
            <p:spPr>
              <a:xfrm>
                <a:off x="434009" y="4617820"/>
                <a:ext cx="7289303" cy="553998"/>
              </a:xfrm>
              <a:prstGeom prst="rect">
                <a:avLst/>
              </a:prstGeom>
              <a:blipFill rotWithShape="1">
                <a:blip r:embed="rId4"/>
                <a:stretch>
                  <a:fillRect l="-4" t="-18" r="-412" b="6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434009" y="5432541"/>
                <a:ext cx="3660426"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𝐼</m:t>
                          </m:r>
                        </m:e>
                        <m:sub>
                          <m:r>
                            <a:rPr lang="en-GB" sz="3600" b="0" i="1" smtClean="0">
                              <a:latin typeface="Cambria Math" panose="02040503050406030204" pitchFamily="18" charset="0"/>
                            </a:rPr>
                            <m:t>𝑐𝑚</m:t>
                          </m:r>
                        </m:sub>
                      </m:sSub>
                      <m:r>
                        <a:rPr lang="en-GB" sz="3600" i="1">
                          <a:latin typeface="Cambria Math" panose="02040503050406030204" pitchFamily="18" charset="0"/>
                        </a:rPr>
                        <m:t>=</m:t>
                      </m:r>
                      <m:r>
                        <a:rPr lang="en-GB" sz="3600" b="0" i="1" smtClean="0">
                          <a:latin typeface="Cambria Math" panose="02040503050406030204" pitchFamily="18" charset="0"/>
                        </a:rPr>
                        <m:t>0</m:t>
                      </m:r>
                      <m:r>
                        <a:rPr lang="en-GB" sz="3600" b="0" i="1" smtClean="0">
                          <a:latin typeface="Cambria Math" panose="02040503050406030204" pitchFamily="18" charset="0"/>
                        </a:rPr>
                        <m:t>.</m:t>
                      </m:r>
                      <m:r>
                        <a:rPr lang="en-GB" sz="3600" b="0" i="1" smtClean="0">
                          <a:latin typeface="Cambria Math" panose="02040503050406030204" pitchFamily="18" charset="0"/>
                        </a:rPr>
                        <m:t>14</m:t>
                      </m:r>
                      <m:r>
                        <a:rPr lang="en-GB" sz="3600" b="0" i="1" smtClean="0">
                          <a:latin typeface="Cambria Math" panose="02040503050406030204" pitchFamily="18" charset="0"/>
                        </a:rPr>
                        <m:t> </m:t>
                      </m:r>
                      <m:r>
                        <a:rPr lang="en-GB" sz="3600" i="1">
                          <a:latin typeface="Cambria Math" panose="02040503050406030204" pitchFamily="18" charset="0"/>
                        </a:rPr>
                        <m:t>𝑘𝑔</m:t>
                      </m:r>
                      <m:r>
                        <a:rPr lang="en-GB" sz="3600" i="1">
                          <a:latin typeface="Cambria Math" panose="02040503050406030204" pitchFamily="18" charset="0"/>
                        </a:rPr>
                        <m:t>.</m:t>
                      </m:r>
                      <m:sSup>
                        <m:sSupPr>
                          <m:ctrlPr>
                            <a:rPr lang="en-GB" sz="3600" i="1">
                              <a:latin typeface="Cambria Math" panose="02040503050406030204" pitchFamily="18" charset="0"/>
                            </a:rPr>
                          </m:ctrlPr>
                        </m:sSupPr>
                        <m:e>
                          <m:r>
                            <a:rPr lang="en-GB" sz="3600" i="1">
                              <a:latin typeface="Cambria Math" panose="02040503050406030204" pitchFamily="18" charset="0"/>
                            </a:rPr>
                            <m:t>𝑚</m:t>
                          </m:r>
                        </m:e>
                        <m:sup>
                          <m:r>
                            <a:rPr lang="en-GB" sz="3600" i="1">
                              <a:latin typeface="Cambria Math" panose="02040503050406030204" pitchFamily="18" charset="0"/>
                            </a:rPr>
                            <m:t>2</m:t>
                          </m:r>
                        </m:sup>
                      </m:sSup>
                    </m:oMath>
                  </m:oMathPara>
                </a14:m>
                <a:endParaRPr lang="en-US" sz="3600" dirty="0"/>
              </a:p>
            </p:txBody>
          </p:sp>
        </mc:Choice>
        <mc:Fallback>
          <p:sp>
            <p:nvSpPr>
              <p:cNvPr id="10" name="TextBox 9"/>
              <p:cNvSpPr txBox="1">
                <a:spLocks noRot="1" noChangeAspect="1" noMove="1" noResize="1" noEditPoints="1" noAdjustHandles="1" noChangeArrowheads="1" noChangeShapeType="1" noTextEdit="1"/>
              </p:cNvSpPr>
              <p:nvPr/>
            </p:nvSpPr>
            <p:spPr>
              <a:xfrm>
                <a:off x="434009" y="5432541"/>
                <a:ext cx="3660426" cy="553998"/>
              </a:xfrm>
              <a:prstGeom prst="rect">
                <a:avLst/>
              </a:prstGeom>
              <a:blipFill rotWithShape="1">
                <a:blip r:embed="rId5"/>
                <a:stretch>
                  <a:fillRect l="-8" t="-21" r="-1458" b="71"/>
                </a:stretch>
              </a:blipFill>
            </p:spPr>
            <p:txBody>
              <a:bodyPr/>
              <a:lstStyle/>
              <a:p>
                <a:r>
                  <a:rPr lang="zh-CN" altLang="en-US">
                    <a:noFill/>
                  </a:rPr>
                  <a:t> </a:t>
                </a:r>
              </a:p>
            </p:txBody>
          </p:sp>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420888"/>
            <a:ext cx="8229600" cy="1143000"/>
          </a:xfrm>
        </p:spPr>
        <p:txBody>
          <a:bodyPr/>
          <a:lstStyle/>
          <a:p>
            <a:r>
              <a:rPr lang="en-GB" dirty="0"/>
              <a:t>3.Torque by a force</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701" y="-141749"/>
            <a:ext cx="8229600" cy="1143000"/>
          </a:xfrm>
        </p:spPr>
        <p:txBody>
          <a:bodyPr/>
          <a:lstStyle/>
          <a:p>
            <a:r>
              <a:rPr lang="en-GB" dirty="0"/>
              <a:t>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827584" y="1124744"/>
            <a:ext cx="8172400" cy="369332"/>
          </a:xfrm>
          <a:prstGeom prst="rect">
            <a:avLst/>
          </a:prstGeom>
          <a:noFill/>
        </p:spPr>
        <p:txBody>
          <a:bodyPr wrap="square" rtlCol="0">
            <a:spAutoFit/>
          </a:bodyPr>
          <a:lstStyle/>
          <a:p>
            <a:r>
              <a:rPr lang="en-GB" dirty="0"/>
              <a:t>We have described how forces act on the translational motion of a body  </a:t>
            </a:r>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3635896" y="1617569"/>
                <a:ext cx="1678665" cy="62132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GB" sz="3600" b="0" i="1" smtClean="0">
                              <a:latin typeface="Cambria Math" panose="02040503050406030204" pitchFamily="18" charset="0"/>
                            </a:rPr>
                            <m:t>𝐹</m:t>
                          </m:r>
                        </m:e>
                      </m:acc>
                      <m:r>
                        <a:rPr lang="en-GB" sz="3600" b="0" i="1" smtClean="0">
                          <a:latin typeface="Cambria Math" panose="02040503050406030204" pitchFamily="18" charset="0"/>
                        </a:rPr>
                        <m:t>=</m:t>
                      </m:r>
                      <m:r>
                        <a:rPr lang="en-GB" sz="3600" b="0" i="1" smtClean="0">
                          <a:latin typeface="Cambria Math" panose="02040503050406030204" pitchFamily="18" charset="0"/>
                        </a:rPr>
                        <m:t>𝑚</m:t>
                      </m:r>
                      <m:acc>
                        <m:accPr>
                          <m:chr m:val="⃗"/>
                          <m:ctrlPr>
                            <a:rPr lang="en-GB" sz="3600" b="0" i="1" smtClean="0">
                              <a:latin typeface="Cambria Math" panose="02040503050406030204" pitchFamily="18" charset="0"/>
                            </a:rPr>
                          </m:ctrlPr>
                        </m:accPr>
                        <m:e>
                          <m:r>
                            <a:rPr lang="en-GB" sz="3600" b="0" i="1" smtClean="0">
                              <a:latin typeface="Cambria Math" panose="02040503050406030204" pitchFamily="18" charset="0"/>
                            </a:rPr>
                            <m:t>𝑎</m:t>
                          </m:r>
                        </m:e>
                      </m:acc>
                    </m:oMath>
                  </m:oMathPara>
                </a14:m>
                <a:endParaRPr lang="en-US" sz="3600" dirty="0"/>
              </a:p>
            </p:txBody>
          </p:sp>
        </mc:Choice>
        <mc:Fallback>
          <p:sp>
            <p:nvSpPr>
              <p:cNvPr id="6" name="TextBox 5"/>
              <p:cNvSpPr txBox="1">
                <a:spLocks noRot="1" noChangeAspect="1" noMove="1" noResize="1" noEditPoints="1" noAdjustHandles="1" noChangeArrowheads="1" noChangeShapeType="1" noTextEdit="1"/>
              </p:cNvSpPr>
              <p:nvPr/>
            </p:nvSpPr>
            <p:spPr>
              <a:xfrm>
                <a:off x="3635896" y="1617569"/>
                <a:ext cx="1678665" cy="621324"/>
              </a:xfrm>
              <a:prstGeom prst="rect">
                <a:avLst/>
              </a:prstGeom>
              <a:blipFill rotWithShape="1">
                <a:blip r:embed="rId1"/>
                <a:stretch>
                  <a:fillRect l="-31" t="-36" r="-2595" b="83"/>
                </a:stretch>
              </a:blipFill>
            </p:spPr>
            <p:txBody>
              <a:bodyPr/>
              <a:lstStyle/>
              <a:p>
                <a:r>
                  <a:rPr lang="zh-CN" altLang="en-US">
                    <a:noFill/>
                  </a:rPr>
                  <a:t> </a:t>
                </a:r>
              </a:p>
            </p:txBody>
          </p:sp>
        </mc:Fallback>
      </mc:AlternateContent>
      <p:cxnSp>
        <p:nvCxnSpPr>
          <p:cNvPr id="8" name="Straight Arrow Connector 7"/>
          <p:cNvCxnSpPr/>
          <p:nvPr/>
        </p:nvCxnSpPr>
        <p:spPr>
          <a:xfrm flipV="1">
            <a:off x="2915816" y="2238893"/>
            <a:ext cx="720080" cy="4700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15616" y="2895374"/>
            <a:ext cx="2421983" cy="646331"/>
          </a:xfrm>
          <a:prstGeom prst="rect">
            <a:avLst/>
          </a:prstGeom>
          <a:noFill/>
        </p:spPr>
        <p:txBody>
          <a:bodyPr wrap="square" rtlCol="0">
            <a:spAutoFit/>
          </a:bodyPr>
          <a:lstStyle/>
          <a:p>
            <a:r>
              <a:rPr lang="en-GB" dirty="0"/>
              <a:t>Net force on applied on a body</a:t>
            </a:r>
            <a:endParaRPr lang="en-US" dirty="0"/>
          </a:p>
        </p:txBody>
      </p:sp>
      <p:cxnSp>
        <p:nvCxnSpPr>
          <p:cNvPr id="11" name="Straight Arrow Connector 10"/>
          <p:cNvCxnSpPr/>
          <p:nvPr/>
        </p:nvCxnSpPr>
        <p:spPr>
          <a:xfrm flipV="1">
            <a:off x="4780839" y="2238893"/>
            <a:ext cx="0" cy="9796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61356" y="3496350"/>
            <a:ext cx="1838965" cy="369332"/>
          </a:xfrm>
          <a:prstGeom prst="rect">
            <a:avLst/>
          </a:prstGeom>
          <a:noFill/>
        </p:spPr>
        <p:txBody>
          <a:bodyPr wrap="none" rtlCol="0">
            <a:spAutoFit/>
          </a:bodyPr>
          <a:lstStyle/>
          <a:p>
            <a:r>
              <a:rPr lang="en-GB" dirty="0"/>
              <a:t>Mass of the body </a:t>
            </a:r>
            <a:endParaRPr lang="en-US" dirty="0"/>
          </a:p>
        </p:txBody>
      </p:sp>
      <p:cxnSp>
        <p:nvCxnSpPr>
          <p:cNvPr id="14" name="Straight Arrow Connector 13"/>
          <p:cNvCxnSpPr/>
          <p:nvPr/>
        </p:nvCxnSpPr>
        <p:spPr>
          <a:xfrm flipH="1" flipV="1">
            <a:off x="5342626" y="2224132"/>
            <a:ext cx="648072" cy="6564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925783" y="2964338"/>
            <a:ext cx="2376264" cy="923330"/>
          </a:xfrm>
          <a:prstGeom prst="rect">
            <a:avLst/>
          </a:prstGeom>
          <a:noFill/>
        </p:spPr>
        <p:txBody>
          <a:bodyPr wrap="square" rtlCol="0">
            <a:spAutoFit/>
          </a:bodyPr>
          <a:lstStyle/>
          <a:p>
            <a:r>
              <a:rPr lang="en-GB" dirty="0"/>
              <a:t>Acceleration vector of the </a:t>
            </a:r>
            <a:r>
              <a:rPr lang="en-GB" dirty="0" err="1"/>
              <a:t>center</a:t>
            </a:r>
            <a:r>
              <a:rPr lang="en-GB" dirty="0"/>
              <a:t> of mass of the body</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701" y="-141749"/>
            <a:ext cx="8229600" cy="1143000"/>
          </a:xfrm>
        </p:spPr>
        <p:txBody>
          <a:bodyPr/>
          <a:lstStyle/>
          <a:p>
            <a:r>
              <a:rPr lang="en-GB" dirty="0"/>
              <a:t>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827584" y="1124744"/>
            <a:ext cx="8172400" cy="369332"/>
          </a:xfrm>
          <a:prstGeom prst="rect">
            <a:avLst/>
          </a:prstGeom>
          <a:noFill/>
        </p:spPr>
        <p:txBody>
          <a:bodyPr wrap="square" rtlCol="0">
            <a:spAutoFit/>
          </a:bodyPr>
          <a:lstStyle/>
          <a:p>
            <a:r>
              <a:rPr lang="en-GB" dirty="0"/>
              <a:t>We have described how forces act on the translational motion of a body  </a:t>
            </a:r>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3635896" y="1617569"/>
                <a:ext cx="1678665" cy="62132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GB" sz="3600" b="0" i="1" smtClean="0">
                              <a:latin typeface="Cambria Math" panose="02040503050406030204" pitchFamily="18" charset="0"/>
                            </a:rPr>
                            <m:t>𝐹</m:t>
                          </m:r>
                        </m:e>
                      </m:acc>
                      <m:r>
                        <a:rPr lang="en-GB" sz="3600" b="0" i="1" smtClean="0">
                          <a:latin typeface="Cambria Math" panose="02040503050406030204" pitchFamily="18" charset="0"/>
                        </a:rPr>
                        <m:t>=</m:t>
                      </m:r>
                      <m:r>
                        <a:rPr lang="en-GB" sz="3600" b="0" i="1" smtClean="0">
                          <a:latin typeface="Cambria Math" panose="02040503050406030204" pitchFamily="18" charset="0"/>
                        </a:rPr>
                        <m:t>𝑚</m:t>
                      </m:r>
                      <m:acc>
                        <m:accPr>
                          <m:chr m:val="⃗"/>
                          <m:ctrlPr>
                            <a:rPr lang="en-GB" sz="3600" b="0" i="1" smtClean="0">
                              <a:latin typeface="Cambria Math" panose="02040503050406030204" pitchFamily="18" charset="0"/>
                            </a:rPr>
                          </m:ctrlPr>
                        </m:accPr>
                        <m:e>
                          <m:r>
                            <a:rPr lang="en-GB" sz="3600" b="0" i="1" smtClean="0">
                              <a:latin typeface="Cambria Math" panose="02040503050406030204" pitchFamily="18" charset="0"/>
                            </a:rPr>
                            <m:t>𝑎</m:t>
                          </m:r>
                        </m:e>
                      </m:acc>
                    </m:oMath>
                  </m:oMathPara>
                </a14:m>
                <a:endParaRPr lang="en-US" sz="3600" dirty="0"/>
              </a:p>
            </p:txBody>
          </p:sp>
        </mc:Choice>
        <mc:Fallback>
          <p:sp>
            <p:nvSpPr>
              <p:cNvPr id="6" name="TextBox 5"/>
              <p:cNvSpPr txBox="1">
                <a:spLocks noRot="1" noChangeAspect="1" noMove="1" noResize="1" noEditPoints="1" noAdjustHandles="1" noChangeArrowheads="1" noChangeShapeType="1" noTextEdit="1"/>
              </p:cNvSpPr>
              <p:nvPr/>
            </p:nvSpPr>
            <p:spPr>
              <a:xfrm>
                <a:off x="3635896" y="1617569"/>
                <a:ext cx="1678665" cy="621324"/>
              </a:xfrm>
              <a:prstGeom prst="rect">
                <a:avLst/>
              </a:prstGeom>
              <a:blipFill rotWithShape="1">
                <a:blip r:embed="rId1"/>
                <a:stretch>
                  <a:fillRect l="-31" t="-36" r="-2595" b="83"/>
                </a:stretch>
              </a:blipFill>
            </p:spPr>
            <p:txBody>
              <a:bodyPr/>
              <a:lstStyle/>
              <a:p>
                <a:r>
                  <a:rPr lang="zh-CN" altLang="en-US">
                    <a:noFill/>
                  </a:rPr>
                  <a:t> </a:t>
                </a:r>
              </a:p>
            </p:txBody>
          </p:sp>
        </mc:Fallback>
      </mc:AlternateContent>
      <p:cxnSp>
        <p:nvCxnSpPr>
          <p:cNvPr id="8" name="Straight Arrow Connector 7"/>
          <p:cNvCxnSpPr/>
          <p:nvPr/>
        </p:nvCxnSpPr>
        <p:spPr>
          <a:xfrm flipV="1">
            <a:off x="2915816" y="2238893"/>
            <a:ext cx="720080" cy="4700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15616" y="2895374"/>
            <a:ext cx="2421983" cy="646331"/>
          </a:xfrm>
          <a:prstGeom prst="rect">
            <a:avLst/>
          </a:prstGeom>
          <a:noFill/>
        </p:spPr>
        <p:txBody>
          <a:bodyPr wrap="square" rtlCol="0">
            <a:spAutoFit/>
          </a:bodyPr>
          <a:lstStyle/>
          <a:p>
            <a:r>
              <a:rPr lang="en-GB" dirty="0"/>
              <a:t>Net force on applied on a body</a:t>
            </a:r>
            <a:endParaRPr lang="en-US" dirty="0"/>
          </a:p>
        </p:txBody>
      </p:sp>
      <p:cxnSp>
        <p:nvCxnSpPr>
          <p:cNvPr id="11" name="Straight Arrow Connector 10"/>
          <p:cNvCxnSpPr/>
          <p:nvPr/>
        </p:nvCxnSpPr>
        <p:spPr>
          <a:xfrm flipV="1">
            <a:off x="4780839" y="2238893"/>
            <a:ext cx="0" cy="9796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61356" y="3496350"/>
            <a:ext cx="1838965" cy="369332"/>
          </a:xfrm>
          <a:prstGeom prst="rect">
            <a:avLst/>
          </a:prstGeom>
          <a:noFill/>
        </p:spPr>
        <p:txBody>
          <a:bodyPr wrap="none" rtlCol="0">
            <a:spAutoFit/>
          </a:bodyPr>
          <a:lstStyle/>
          <a:p>
            <a:r>
              <a:rPr lang="en-GB" dirty="0"/>
              <a:t>Mass of the body </a:t>
            </a:r>
            <a:endParaRPr lang="en-US" dirty="0"/>
          </a:p>
        </p:txBody>
      </p:sp>
      <p:cxnSp>
        <p:nvCxnSpPr>
          <p:cNvPr id="14" name="Straight Arrow Connector 13"/>
          <p:cNvCxnSpPr/>
          <p:nvPr/>
        </p:nvCxnSpPr>
        <p:spPr>
          <a:xfrm flipH="1" flipV="1">
            <a:off x="5342626" y="2224132"/>
            <a:ext cx="648072" cy="6564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925783" y="2964338"/>
            <a:ext cx="2376264" cy="923330"/>
          </a:xfrm>
          <a:prstGeom prst="rect">
            <a:avLst/>
          </a:prstGeom>
          <a:noFill/>
        </p:spPr>
        <p:txBody>
          <a:bodyPr wrap="square" rtlCol="0">
            <a:spAutoFit/>
          </a:bodyPr>
          <a:lstStyle/>
          <a:p>
            <a:r>
              <a:rPr lang="en-GB" dirty="0"/>
              <a:t>Acceleration vector of the </a:t>
            </a:r>
            <a:r>
              <a:rPr lang="en-GB" dirty="0" err="1"/>
              <a:t>center</a:t>
            </a:r>
            <a:r>
              <a:rPr lang="en-GB" dirty="0"/>
              <a:t> of mass of the body</a:t>
            </a:r>
            <a:endParaRPr lang="en-US" dirty="0"/>
          </a:p>
        </p:txBody>
      </p:sp>
      <p:sp>
        <p:nvSpPr>
          <p:cNvPr id="16" name="TextBox 15"/>
          <p:cNvSpPr txBox="1"/>
          <p:nvPr/>
        </p:nvSpPr>
        <p:spPr>
          <a:xfrm>
            <a:off x="449288" y="4465639"/>
            <a:ext cx="8928992" cy="1384995"/>
          </a:xfrm>
          <a:prstGeom prst="rect">
            <a:avLst/>
          </a:prstGeom>
          <a:noFill/>
        </p:spPr>
        <p:txBody>
          <a:bodyPr wrap="square" rtlCol="0">
            <a:spAutoFit/>
          </a:bodyPr>
          <a:lstStyle/>
          <a:p>
            <a:r>
              <a:rPr lang="en-GB" sz="2800" dirty="0"/>
              <a:t>But the Newton’s second law is not sufficient to describe the rotational motion of a body involved with the forces applied on it.</a:t>
            </a:r>
            <a:endParaRPr lang="en-US" sz="2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701" y="-141749"/>
            <a:ext cx="8229600" cy="1143000"/>
          </a:xfrm>
        </p:spPr>
        <p:txBody>
          <a:bodyPr/>
          <a:lstStyle/>
          <a:p>
            <a:r>
              <a:rPr lang="en-GB" dirty="0"/>
              <a:t>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extBox 2"/>
          <p:cNvSpPr txBox="1"/>
          <p:nvPr/>
        </p:nvSpPr>
        <p:spPr>
          <a:xfrm>
            <a:off x="983989" y="678085"/>
            <a:ext cx="3888432" cy="646331"/>
          </a:xfrm>
          <a:prstGeom prst="rect">
            <a:avLst/>
          </a:prstGeom>
          <a:noFill/>
        </p:spPr>
        <p:txBody>
          <a:bodyPr wrap="square" rtlCol="0">
            <a:spAutoFit/>
          </a:bodyPr>
          <a:lstStyle/>
          <a:p>
            <a:r>
              <a:rPr lang="en-GB" sz="3600" dirty="0"/>
              <a:t>Questions:</a:t>
            </a:r>
            <a:endParaRPr lang="en-US" sz="3600" dirty="0"/>
          </a:p>
        </p:txBody>
      </p:sp>
      <p:pic>
        <p:nvPicPr>
          <p:cNvPr id="7" name="Picture 6"/>
          <p:cNvPicPr>
            <a:picLocks noChangeAspect="1"/>
          </p:cNvPicPr>
          <p:nvPr/>
        </p:nvPicPr>
        <p:blipFill>
          <a:blip r:embed="rId1"/>
          <a:stretch>
            <a:fillRect/>
          </a:stretch>
        </p:blipFill>
        <p:spPr>
          <a:xfrm>
            <a:off x="5270543" y="914400"/>
            <a:ext cx="3232944" cy="5139552"/>
          </a:xfrm>
          <a:prstGeom prst="rect">
            <a:avLst/>
          </a:prstGeom>
        </p:spPr>
      </p:pic>
      <p:sp>
        <p:nvSpPr>
          <p:cNvPr id="10" name="Oval 9"/>
          <p:cNvSpPr/>
          <p:nvPr/>
        </p:nvSpPr>
        <p:spPr>
          <a:xfrm>
            <a:off x="6948264" y="3429000"/>
            <a:ext cx="208479" cy="25569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300192" y="3429000"/>
            <a:ext cx="208479" cy="25569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 name="TextBox 12"/>
              <p:cNvSpPr txBox="1"/>
              <p:nvPr/>
            </p:nvSpPr>
            <p:spPr>
              <a:xfrm>
                <a:off x="7129968" y="3231465"/>
                <a:ext cx="18594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1</m:t>
                      </m:r>
                    </m:oMath>
                  </m:oMathPara>
                </a14:m>
                <a:endParaRPr lang="en-US" dirty="0">
                  <a:solidFill>
                    <a:srgbClr val="FF0000"/>
                  </a:solidFill>
                </a:endParaRPr>
              </a:p>
            </p:txBody>
          </p:sp>
        </mc:Choice>
        <mc:Fallback>
          <p:sp>
            <p:nvSpPr>
              <p:cNvPr id="13" name="TextBox 12"/>
              <p:cNvSpPr txBox="1">
                <a:spLocks noRot="1" noChangeAspect="1" noMove="1" noResize="1" noEditPoints="1" noAdjustHandles="1" noChangeArrowheads="1" noChangeShapeType="1" noTextEdit="1"/>
              </p:cNvSpPr>
              <p:nvPr/>
            </p:nvSpPr>
            <p:spPr>
              <a:xfrm>
                <a:off x="7129968" y="3231465"/>
                <a:ext cx="185948" cy="276999"/>
              </a:xfrm>
              <a:prstGeom prst="rect">
                <a:avLst/>
              </a:prstGeom>
              <a:blipFill rotWithShape="1">
                <a:blip r:embed="rId2"/>
                <a:stretch>
                  <a:fillRect l="-101" t="-211" r="-17714" b="3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6464087" y="3194460"/>
                <a:ext cx="18594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2</m:t>
                      </m:r>
                    </m:oMath>
                  </m:oMathPara>
                </a14:m>
                <a:endParaRPr lang="en-US" dirty="0">
                  <a:solidFill>
                    <a:srgbClr val="FF0000"/>
                  </a:solidFill>
                </a:endParaRPr>
              </a:p>
            </p:txBody>
          </p:sp>
        </mc:Choice>
        <mc:Fallback>
          <p:sp>
            <p:nvSpPr>
              <p:cNvPr id="19" name="TextBox 18"/>
              <p:cNvSpPr txBox="1">
                <a:spLocks noRot="1" noChangeAspect="1" noMove="1" noResize="1" noEditPoints="1" noAdjustHandles="1" noChangeArrowheads="1" noChangeShapeType="1" noTextEdit="1"/>
              </p:cNvSpPr>
              <p:nvPr/>
            </p:nvSpPr>
            <p:spPr>
              <a:xfrm>
                <a:off x="6464087" y="3194460"/>
                <a:ext cx="185948" cy="276999"/>
              </a:xfrm>
              <a:prstGeom prst="rect">
                <a:avLst/>
              </a:prstGeom>
              <a:blipFill rotWithShape="1">
                <a:blip r:embed="rId3"/>
                <a:stretch>
                  <a:fillRect l="-227" t="-148" r="-17588" b="198"/>
                </a:stretch>
              </a:blipFill>
            </p:spPr>
            <p:txBody>
              <a:bodyPr/>
              <a:lstStyle/>
              <a:p>
                <a:r>
                  <a:rPr lang="zh-CN" altLang="en-US">
                    <a:noFill/>
                  </a:rPr>
                  <a:t> </a:t>
                </a:r>
              </a:p>
            </p:txBody>
          </p:sp>
        </mc:Fallback>
      </mc:AlternateContent>
      <p:sp>
        <p:nvSpPr>
          <p:cNvPr id="20" name="TextBox 19"/>
          <p:cNvSpPr txBox="1"/>
          <p:nvPr/>
        </p:nvSpPr>
        <p:spPr>
          <a:xfrm>
            <a:off x="424628" y="1337009"/>
            <a:ext cx="4392488" cy="1938992"/>
          </a:xfrm>
          <a:prstGeom prst="rect">
            <a:avLst/>
          </a:prstGeom>
          <a:noFill/>
        </p:spPr>
        <p:txBody>
          <a:bodyPr wrap="square" rtlCol="0">
            <a:spAutoFit/>
          </a:bodyPr>
          <a:lstStyle/>
          <a:p>
            <a:pPr marL="342900" indent="-342900">
              <a:buFont typeface="Arial" panose="020B0604020202020204" pitchFamily="34" charset="0"/>
              <a:buChar char="•"/>
            </a:pPr>
            <a:r>
              <a:rPr lang="en-GB" sz="2400" dirty="0"/>
              <a:t>Why the doorknob is at position 1 and not at position 2 ? </a:t>
            </a:r>
            <a:endParaRPr lang="en-GB" sz="2400" dirty="0"/>
          </a:p>
          <a:p>
            <a:endParaRPr lang="en-GB" sz="2400" dirty="0"/>
          </a:p>
          <a:p>
            <a:pPr marL="342900" indent="-342900">
              <a:buFont typeface="Arial" panose="020B0604020202020204" pitchFamily="34" charset="0"/>
              <a:buChar char="•"/>
            </a:pPr>
            <a:endParaRPr lang="en-GB"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701" y="-141749"/>
            <a:ext cx="8229600" cy="1143000"/>
          </a:xfrm>
        </p:spPr>
        <p:txBody>
          <a:bodyPr/>
          <a:lstStyle/>
          <a:p>
            <a:r>
              <a:rPr lang="en-GB" dirty="0"/>
              <a:t>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extBox 2"/>
          <p:cNvSpPr txBox="1"/>
          <p:nvPr/>
        </p:nvSpPr>
        <p:spPr>
          <a:xfrm>
            <a:off x="983989" y="678085"/>
            <a:ext cx="3888432" cy="646331"/>
          </a:xfrm>
          <a:prstGeom prst="rect">
            <a:avLst/>
          </a:prstGeom>
          <a:noFill/>
        </p:spPr>
        <p:txBody>
          <a:bodyPr wrap="square" rtlCol="0">
            <a:spAutoFit/>
          </a:bodyPr>
          <a:lstStyle/>
          <a:p>
            <a:r>
              <a:rPr lang="en-GB" sz="3600" dirty="0"/>
              <a:t>Questions:</a:t>
            </a:r>
            <a:endParaRPr lang="en-US" sz="3600" dirty="0"/>
          </a:p>
        </p:txBody>
      </p:sp>
      <p:pic>
        <p:nvPicPr>
          <p:cNvPr id="7" name="Picture 6"/>
          <p:cNvPicPr>
            <a:picLocks noChangeAspect="1"/>
          </p:cNvPicPr>
          <p:nvPr/>
        </p:nvPicPr>
        <p:blipFill>
          <a:blip r:embed="rId1"/>
          <a:stretch>
            <a:fillRect/>
          </a:stretch>
        </p:blipFill>
        <p:spPr>
          <a:xfrm>
            <a:off x="5270543" y="914400"/>
            <a:ext cx="3232944" cy="5139552"/>
          </a:xfrm>
          <a:prstGeom prst="rect">
            <a:avLst/>
          </a:prstGeom>
        </p:spPr>
      </p:pic>
      <p:sp>
        <p:nvSpPr>
          <p:cNvPr id="10" name="Oval 9"/>
          <p:cNvSpPr/>
          <p:nvPr/>
        </p:nvSpPr>
        <p:spPr>
          <a:xfrm>
            <a:off x="6948264" y="3429000"/>
            <a:ext cx="208479" cy="25569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300192" y="3429000"/>
            <a:ext cx="208479" cy="25569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 name="TextBox 12"/>
              <p:cNvSpPr txBox="1"/>
              <p:nvPr/>
            </p:nvSpPr>
            <p:spPr>
              <a:xfrm>
                <a:off x="7129968" y="3231465"/>
                <a:ext cx="18594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1</m:t>
                      </m:r>
                    </m:oMath>
                  </m:oMathPara>
                </a14:m>
                <a:endParaRPr lang="en-US" dirty="0">
                  <a:solidFill>
                    <a:srgbClr val="FF0000"/>
                  </a:solidFill>
                </a:endParaRPr>
              </a:p>
            </p:txBody>
          </p:sp>
        </mc:Choice>
        <mc:Fallback>
          <p:sp>
            <p:nvSpPr>
              <p:cNvPr id="13" name="TextBox 12"/>
              <p:cNvSpPr txBox="1">
                <a:spLocks noRot="1" noChangeAspect="1" noMove="1" noResize="1" noEditPoints="1" noAdjustHandles="1" noChangeArrowheads="1" noChangeShapeType="1" noTextEdit="1"/>
              </p:cNvSpPr>
              <p:nvPr/>
            </p:nvSpPr>
            <p:spPr>
              <a:xfrm>
                <a:off x="7129968" y="3231465"/>
                <a:ext cx="185948" cy="276999"/>
              </a:xfrm>
              <a:prstGeom prst="rect">
                <a:avLst/>
              </a:prstGeom>
              <a:blipFill rotWithShape="1">
                <a:blip r:embed="rId2"/>
                <a:stretch>
                  <a:fillRect l="-101" t="-211" r="-17714" b="3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6464087" y="3194460"/>
                <a:ext cx="18594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2</m:t>
                      </m:r>
                    </m:oMath>
                  </m:oMathPara>
                </a14:m>
                <a:endParaRPr lang="en-US" dirty="0">
                  <a:solidFill>
                    <a:srgbClr val="FF0000"/>
                  </a:solidFill>
                </a:endParaRPr>
              </a:p>
            </p:txBody>
          </p:sp>
        </mc:Choice>
        <mc:Fallback>
          <p:sp>
            <p:nvSpPr>
              <p:cNvPr id="19" name="TextBox 18"/>
              <p:cNvSpPr txBox="1">
                <a:spLocks noRot="1" noChangeAspect="1" noMove="1" noResize="1" noEditPoints="1" noAdjustHandles="1" noChangeArrowheads="1" noChangeShapeType="1" noTextEdit="1"/>
              </p:cNvSpPr>
              <p:nvPr/>
            </p:nvSpPr>
            <p:spPr>
              <a:xfrm>
                <a:off x="6464087" y="3194460"/>
                <a:ext cx="185948" cy="276999"/>
              </a:xfrm>
              <a:prstGeom prst="rect">
                <a:avLst/>
              </a:prstGeom>
              <a:blipFill rotWithShape="1">
                <a:blip r:embed="rId3"/>
                <a:stretch>
                  <a:fillRect l="-227" t="-148" r="-17588" b="198"/>
                </a:stretch>
              </a:blipFill>
            </p:spPr>
            <p:txBody>
              <a:bodyPr/>
              <a:lstStyle/>
              <a:p>
                <a:r>
                  <a:rPr lang="zh-CN" altLang="en-US">
                    <a:noFill/>
                  </a:rPr>
                  <a:t> </a:t>
                </a:r>
              </a:p>
            </p:txBody>
          </p:sp>
        </mc:Fallback>
      </mc:AlternateContent>
      <p:sp>
        <p:nvSpPr>
          <p:cNvPr id="20" name="TextBox 19"/>
          <p:cNvSpPr txBox="1"/>
          <p:nvPr/>
        </p:nvSpPr>
        <p:spPr>
          <a:xfrm>
            <a:off x="424628" y="1337009"/>
            <a:ext cx="4392488" cy="3046988"/>
          </a:xfrm>
          <a:prstGeom prst="rect">
            <a:avLst/>
          </a:prstGeom>
          <a:noFill/>
        </p:spPr>
        <p:txBody>
          <a:bodyPr wrap="square" rtlCol="0">
            <a:spAutoFit/>
          </a:bodyPr>
          <a:lstStyle/>
          <a:p>
            <a:pPr marL="342900" indent="-342900">
              <a:buFont typeface="Arial" panose="020B0604020202020204" pitchFamily="34" charset="0"/>
              <a:buChar char="•"/>
            </a:pPr>
            <a:r>
              <a:rPr lang="en-GB" sz="2400" dirty="0"/>
              <a:t>Why the doorknob is at position 1 and not at position 2 ? </a:t>
            </a:r>
            <a:endParaRPr lang="en-GB" sz="2400" dirty="0"/>
          </a:p>
          <a:p>
            <a:endParaRPr lang="en-GB" sz="2400" dirty="0"/>
          </a:p>
          <a:p>
            <a:pPr marL="342900" indent="-342900">
              <a:buFont typeface="Arial" panose="020B0604020202020204" pitchFamily="34" charset="0"/>
              <a:buChar char="•"/>
            </a:pPr>
            <a:r>
              <a:rPr lang="en-GB" sz="2400" dirty="0"/>
              <a:t>When you open a door, what is the direction of the force applied by your end and why ?</a:t>
            </a:r>
            <a:endParaRPr lang="en-GB" sz="2400" dirty="0"/>
          </a:p>
          <a:p>
            <a:pPr marL="342900" indent="-342900">
              <a:buFont typeface="Arial" panose="020B0604020202020204" pitchFamily="34" charset="0"/>
              <a:buChar char="•"/>
            </a:pPr>
            <a:endParaRPr lang="en-GB"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999" y="-99392"/>
            <a:ext cx="8229600" cy="1143000"/>
          </a:xfrm>
        </p:spPr>
        <p:txBody>
          <a:bodyPr/>
          <a:lstStyle/>
          <a:p>
            <a:r>
              <a:rPr lang="en-GB" dirty="0"/>
              <a:t>Ex. Moment of inertia of a solid cylinder</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Can 5"/>
          <p:cNvSpPr/>
          <p:nvPr/>
        </p:nvSpPr>
        <p:spPr>
          <a:xfrm>
            <a:off x="539552" y="1700808"/>
            <a:ext cx="1728192" cy="29523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V="1">
            <a:off x="1414949" y="1268760"/>
            <a:ext cx="0" cy="36724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414949" y="1844824"/>
            <a:ext cx="85279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p:cNvSpPr txBox="1"/>
              <p:nvPr/>
            </p:nvSpPr>
            <p:spPr>
              <a:xfrm>
                <a:off x="1806010" y="1431551"/>
                <a:ext cx="21191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m:t>
                      </m:r>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1806010" y="1431551"/>
                <a:ext cx="211917" cy="276999"/>
              </a:xfrm>
              <a:prstGeom prst="rect">
                <a:avLst/>
              </a:prstGeom>
              <a:blipFill rotWithShape="1">
                <a:blip r:embed="rId1"/>
                <a:stretch>
                  <a:fillRect l="-33" t="-94" r="-14132" b="144"/>
                </a:stretch>
              </a:blipFill>
            </p:spPr>
            <p:txBody>
              <a:bodyPr/>
              <a:lstStyle/>
              <a:p>
                <a:r>
                  <a:rPr lang="zh-CN" altLang="en-US">
                    <a:noFill/>
                  </a:rPr>
                  <a:t> </a:t>
                </a:r>
              </a:p>
            </p:txBody>
          </p:sp>
        </mc:Fallback>
      </mc:AlternateContent>
      <p:sp>
        <p:nvSpPr>
          <p:cNvPr id="28" name="Curved Right Arrow 27"/>
          <p:cNvSpPr/>
          <p:nvPr/>
        </p:nvSpPr>
        <p:spPr>
          <a:xfrm>
            <a:off x="968049" y="4922393"/>
            <a:ext cx="648072" cy="66747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5" name="TextBox 4"/>
              <p:cNvSpPr txBox="1"/>
              <p:nvPr/>
            </p:nvSpPr>
            <p:spPr>
              <a:xfrm>
                <a:off x="1562951" y="2644146"/>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1562951" y="2644146"/>
                <a:ext cx="171777" cy="276999"/>
              </a:xfrm>
              <a:prstGeom prst="rect">
                <a:avLst/>
              </a:prstGeom>
              <a:blipFill rotWithShape="1">
                <a:blip r:embed="rId2"/>
                <a:stretch>
                  <a:fillRect l="-126" t="-2" r="-18167" b="52"/>
                </a:stretch>
              </a:blipFill>
            </p:spPr>
            <p:txBody>
              <a:bodyPr/>
              <a:lstStyle/>
              <a:p>
                <a:r>
                  <a:rPr lang="zh-CN" altLang="en-US">
                    <a:noFill/>
                  </a:rPr>
                  <a:t> </a:t>
                </a:r>
              </a:p>
            </p:txBody>
          </p:sp>
        </mc:Fallback>
      </mc:AlternateContent>
      <p:cxnSp>
        <p:nvCxnSpPr>
          <p:cNvPr id="9" name="Straight Connector 8"/>
          <p:cNvCxnSpPr/>
          <p:nvPr/>
        </p:nvCxnSpPr>
        <p:spPr>
          <a:xfrm>
            <a:off x="1400329" y="2937704"/>
            <a:ext cx="4970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an 10"/>
          <p:cNvSpPr/>
          <p:nvPr/>
        </p:nvSpPr>
        <p:spPr>
          <a:xfrm>
            <a:off x="968049" y="1708550"/>
            <a:ext cx="943919" cy="2944586"/>
          </a:xfrm>
          <a:prstGeom prst="can">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1911968" y="2937704"/>
            <a:ext cx="1059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2017927" y="1844824"/>
            <a:ext cx="0" cy="266429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p:cNvSpPr txBox="1"/>
              <p:nvPr/>
            </p:nvSpPr>
            <p:spPr>
              <a:xfrm>
                <a:off x="2340465" y="3391101"/>
                <a:ext cx="30482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𝑑𝑟</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2340465" y="3391101"/>
                <a:ext cx="304827" cy="276999"/>
              </a:xfrm>
              <a:prstGeom prst="rect">
                <a:avLst/>
              </a:prstGeom>
              <a:blipFill rotWithShape="1">
                <a:blip r:embed="rId3"/>
                <a:stretch>
                  <a:fillRect l="-161" t="-73" r="-10246" b="123"/>
                </a:stretch>
              </a:blipFill>
            </p:spPr>
            <p:txBody>
              <a:bodyPr/>
              <a:lstStyle/>
              <a:p>
                <a:r>
                  <a:rPr lang="zh-CN" altLang="en-US">
                    <a:noFill/>
                  </a:rPr>
                  <a:t> </a:t>
                </a:r>
              </a:p>
            </p:txBody>
          </p:sp>
        </mc:Fallback>
      </mc:AlternateContent>
      <p:cxnSp>
        <p:nvCxnSpPr>
          <p:cNvPr id="22" name="Straight Connector 21"/>
          <p:cNvCxnSpPr/>
          <p:nvPr/>
        </p:nvCxnSpPr>
        <p:spPr>
          <a:xfrm flipH="1" flipV="1">
            <a:off x="1953322" y="2985924"/>
            <a:ext cx="375287" cy="5436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3170890" y="1196752"/>
                <a:ext cx="5760640" cy="646331"/>
              </a:xfrm>
              <a:prstGeom prst="rect">
                <a:avLst/>
              </a:prstGeom>
              <a:noFill/>
            </p:spPr>
            <p:txBody>
              <a:bodyPr wrap="square" rtlCol="0">
                <a:spAutoFit/>
              </a:bodyPr>
              <a:lstStyle/>
              <a:p>
                <a:r>
                  <a:rPr lang="en-GB" dirty="0"/>
                  <a:t>As infinitesimal volume, we choose the space between the cylinder of radius r and the cylinder of radius </a:t>
                </a:r>
                <a14:m>
                  <m:oMath xmlns:m="http://schemas.openxmlformats.org/officeDocument/2006/math">
                    <m:r>
                      <a:rPr lang="en-GB" i="1" dirty="0" smtClean="0">
                        <a:latin typeface="Cambria Math" panose="02040503050406030204" pitchFamily="18" charset="0"/>
                      </a:rPr>
                      <m:t>𝑟</m:t>
                    </m:r>
                    <m:r>
                      <a:rPr lang="en-GB" i="1" dirty="0" smtClean="0">
                        <a:latin typeface="Cambria Math" panose="02040503050406030204" pitchFamily="18" charset="0"/>
                      </a:rPr>
                      <m:t>+</m:t>
                    </m:r>
                    <m:r>
                      <a:rPr lang="en-GB" i="1" dirty="0" smtClean="0">
                        <a:latin typeface="Cambria Math" panose="02040503050406030204" pitchFamily="18" charset="0"/>
                      </a:rPr>
                      <m:t>𝑑𝑟</m:t>
                    </m:r>
                  </m:oMath>
                </a14:m>
                <a:r>
                  <a:rPr lang="en-US" dirty="0"/>
                  <a:t>:</a:t>
                </a:r>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3170890" y="1196752"/>
                <a:ext cx="5760640" cy="646331"/>
              </a:xfrm>
              <a:prstGeom prst="rect">
                <a:avLst/>
              </a:prstGeom>
              <a:blipFill rotWithShape="1">
                <a:blip r:embed="rId4"/>
                <a:stretch>
                  <a:fillRect l="-6" t="-64" r="4" b="48"/>
                </a:stretch>
              </a:blipFill>
            </p:spPr>
            <p:txBody>
              <a:bodyPr/>
              <a:lstStyle/>
              <a:p>
                <a:r>
                  <a:rPr lang="zh-CN" altLang="en-US">
                    <a:noFill/>
                  </a:rPr>
                  <a:t> </a:t>
                </a:r>
              </a:p>
            </p:txBody>
          </p:sp>
        </mc:Fallback>
      </mc:AlternateContent>
      <p:cxnSp>
        <p:nvCxnSpPr>
          <p:cNvPr id="25" name="Straight Arrow Connector 24"/>
          <p:cNvCxnSpPr/>
          <p:nvPr/>
        </p:nvCxnSpPr>
        <p:spPr>
          <a:xfrm>
            <a:off x="478792" y="1844824"/>
            <a:ext cx="0" cy="266429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138445" y="2822394"/>
                <a:ext cx="370165"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𝐿</m:t>
                      </m:r>
                    </m:oMath>
                  </m:oMathPara>
                </a14:m>
                <a:endParaRPr lang="en-US" sz="3600" dirty="0"/>
              </a:p>
            </p:txBody>
          </p:sp>
        </mc:Choice>
        <mc:Fallback>
          <p:sp>
            <p:nvSpPr>
              <p:cNvPr id="26" name="TextBox 25"/>
              <p:cNvSpPr txBox="1">
                <a:spLocks noRot="1" noChangeAspect="1" noMove="1" noResize="1" noEditPoints="1" noAdjustHandles="1" noChangeArrowheads="1" noChangeShapeType="1" noTextEdit="1"/>
              </p:cNvSpPr>
              <p:nvPr/>
            </p:nvSpPr>
            <p:spPr>
              <a:xfrm>
                <a:off x="138445" y="2822394"/>
                <a:ext cx="370165" cy="553998"/>
              </a:xfrm>
              <a:prstGeom prst="rect">
                <a:avLst/>
              </a:prstGeom>
              <a:blipFill rotWithShape="1">
                <a:blip r:embed="rId5"/>
                <a:stretch>
                  <a:fillRect l="-4" t="-82" r="-16990" b="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4499992" y="1973107"/>
                <a:ext cx="2162772"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𝑑𝑉</m:t>
                      </m:r>
                      <m:r>
                        <a:rPr lang="en-GB" sz="2800" b="0" i="1" smtClean="0">
                          <a:latin typeface="Cambria Math" panose="02040503050406030204" pitchFamily="18" charset="0"/>
                        </a:rPr>
                        <m:t>=</m:t>
                      </m:r>
                      <m:r>
                        <a:rPr lang="en-GB" sz="2800" b="0" i="1" smtClean="0">
                          <a:latin typeface="Cambria Math" panose="02040503050406030204" pitchFamily="18" charset="0"/>
                        </a:rPr>
                        <m:t>2</m:t>
                      </m:r>
                      <m:r>
                        <a:rPr lang="en-GB" sz="2800" b="0" i="1" smtClean="0">
                          <a:latin typeface="Cambria Math" panose="02040503050406030204" pitchFamily="18" charset="0"/>
                          <a:ea typeface="Cambria Math" panose="02040503050406030204" pitchFamily="18" charset="0"/>
                        </a:rPr>
                        <m:t>𝜋</m:t>
                      </m:r>
                      <m:r>
                        <a:rPr lang="en-GB" sz="2800" b="0" i="1" smtClean="0">
                          <a:latin typeface="Cambria Math" panose="02040503050406030204" pitchFamily="18" charset="0"/>
                          <a:ea typeface="Cambria Math" panose="02040503050406030204" pitchFamily="18" charset="0"/>
                        </a:rPr>
                        <m:t>𝑟𝑑𝑟𝐿</m:t>
                      </m:r>
                    </m:oMath>
                  </m:oMathPara>
                </a14:m>
                <a:endParaRPr lang="en-US" sz="2800" dirty="0"/>
              </a:p>
            </p:txBody>
          </p:sp>
        </mc:Choice>
        <mc:Fallback>
          <p:sp>
            <p:nvSpPr>
              <p:cNvPr id="24" name="TextBox 23"/>
              <p:cNvSpPr txBox="1">
                <a:spLocks noRot="1" noChangeAspect="1" noMove="1" noResize="1" noEditPoints="1" noAdjustHandles="1" noChangeArrowheads="1" noChangeShapeType="1" noTextEdit="1"/>
              </p:cNvSpPr>
              <p:nvPr/>
            </p:nvSpPr>
            <p:spPr>
              <a:xfrm>
                <a:off x="4499992" y="1973107"/>
                <a:ext cx="2162772" cy="430887"/>
              </a:xfrm>
              <a:prstGeom prst="rect">
                <a:avLst/>
              </a:prstGeom>
              <a:blipFill rotWithShape="1">
                <a:blip r:embed="rId6"/>
                <a:stretch>
                  <a:fillRect l="-18" t="-38" r="-1540" b="120"/>
                </a:stretch>
              </a:blipFill>
            </p:spPr>
            <p:txBody>
              <a:bodyPr/>
              <a:lstStyle/>
              <a:p>
                <a:r>
                  <a:rPr lang="zh-CN" altLang="en-US">
                    <a:noFill/>
                  </a:rPr>
                  <a:t> </a:t>
                </a:r>
              </a:p>
            </p:txBody>
          </p:sp>
        </mc:Fallback>
      </mc:AlternateContent>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701" y="-141749"/>
            <a:ext cx="8229600" cy="1143000"/>
          </a:xfrm>
        </p:spPr>
        <p:txBody>
          <a:bodyPr/>
          <a:lstStyle/>
          <a:p>
            <a:r>
              <a:rPr lang="en-GB" dirty="0"/>
              <a:t>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extBox 2"/>
          <p:cNvSpPr txBox="1"/>
          <p:nvPr/>
        </p:nvSpPr>
        <p:spPr>
          <a:xfrm>
            <a:off x="983989" y="678085"/>
            <a:ext cx="3888432" cy="646331"/>
          </a:xfrm>
          <a:prstGeom prst="rect">
            <a:avLst/>
          </a:prstGeom>
          <a:noFill/>
        </p:spPr>
        <p:txBody>
          <a:bodyPr wrap="square" rtlCol="0">
            <a:spAutoFit/>
          </a:bodyPr>
          <a:lstStyle/>
          <a:p>
            <a:r>
              <a:rPr lang="en-GB" sz="3600" dirty="0"/>
              <a:t>Questions:</a:t>
            </a:r>
            <a:endParaRPr lang="en-US" sz="3600" dirty="0"/>
          </a:p>
        </p:txBody>
      </p:sp>
      <p:pic>
        <p:nvPicPr>
          <p:cNvPr id="7" name="Picture 6"/>
          <p:cNvPicPr>
            <a:picLocks noChangeAspect="1"/>
          </p:cNvPicPr>
          <p:nvPr/>
        </p:nvPicPr>
        <p:blipFill>
          <a:blip r:embed="rId1"/>
          <a:stretch>
            <a:fillRect/>
          </a:stretch>
        </p:blipFill>
        <p:spPr>
          <a:xfrm>
            <a:off x="5270543" y="914400"/>
            <a:ext cx="3232944" cy="5139552"/>
          </a:xfrm>
          <a:prstGeom prst="rect">
            <a:avLst/>
          </a:prstGeom>
        </p:spPr>
      </p:pic>
      <p:sp>
        <p:nvSpPr>
          <p:cNvPr id="10" name="Oval 9"/>
          <p:cNvSpPr/>
          <p:nvPr/>
        </p:nvSpPr>
        <p:spPr>
          <a:xfrm>
            <a:off x="6948264" y="3429000"/>
            <a:ext cx="208479" cy="25569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300192" y="3429000"/>
            <a:ext cx="208479" cy="25569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 name="TextBox 12"/>
              <p:cNvSpPr txBox="1"/>
              <p:nvPr/>
            </p:nvSpPr>
            <p:spPr>
              <a:xfrm>
                <a:off x="7129968" y="3231465"/>
                <a:ext cx="18594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1</m:t>
                      </m:r>
                    </m:oMath>
                  </m:oMathPara>
                </a14:m>
                <a:endParaRPr lang="en-US" dirty="0">
                  <a:solidFill>
                    <a:srgbClr val="FF0000"/>
                  </a:solidFill>
                </a:endParaRPr>
              </a:p>
            </p:txBody>
          </p:sp>
        </mc:Choice>
        <mc:Fallback>
          <p:sp>
            <p:nvSpPr>
              <p:cNvPr id="13" name="TextBox 12"/>
              <p:cNvSpPr txBox="1">
                <a:spLocks noRot="1" noChangeAspect="1" noMove="1" noResize="1" noEditPoints="1" noAdjustHandles="1" noChangeArrowheads="1" noChangeShapeType="1" noTextEdit="1"/>
              </p:cNvSpPr>
              <p:nvPr/>
            </p:nvSpPr>
            <p:spPr>
              <a:xfrm>
                <a:off x="7129968" y="3231465"/>
                <a:ext cx="185948" cy="276999"/>
              </a:xfrm>
              <a:prstGeom prst="rect">
                <a:avLst/>
              </a:prstGeom>
              <a:blipFill rotWithShape="1">
                <a:blip r:embed="rId2"/>
                <a:stretch>
                  <a:fillRect l="-101" t="-211" r="-17714" b="3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6464087" y="3194460"/>
                <a:ext cx="18594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2</m:t>
                      </m:r>
                    </m:oMath>
                  </m:oMathPara>
                </a14:m>
                <a:endParaRPr lang="en-US" dirty="0">
                  <a:solidFill>
                    <a:srgbClr val="FF0000"/>
                  </a:solidFill>
                </a:endParaRPr>
              </a:p>
            </p:txBody>
          </p:sp>
        </mc:Choice>
        <mc:Fallback>
          <p:sp>
            <p:nvSpPr>
              <p:cNvPr id="19" name="TextBox 18"/>
              <p:cNvSpPr txBox="1">
                <a:spLocks noRot="1" noChangeAspect="1" noMove="1" noResize="1" noEditPoints="1" noAdjustHandles="1" noChangeArrowheads="1" noChangeShapeType="1" noTextEdit="1"/>
              </p:cNvSpPr>
              <p:nvPr/>
            </p:nvSpPr>
            <p:spPr>
              <a:xfrm>
                <a:off x="6464087" y="3194460"/>
                <a:ext cx="185948" cy="276999"/>
              </a:xfrm>
              <a:prstGeom prst="rect">
                <a:avLst/>
              </a:prstGeom>
              <a:blipFill rotWithShape="1">
                <a:blip r:embed="rId3"/>
                <a:stretch>
                  <a:fillRect l="-227" t="-148" r="-17588" b="198"/>
                </a:stretch>
              </a:blipFill>
            </p:spPr>
            <p:txBody>
              <a:bodyPr/>
              <a:lstStyle/>
              <a:p>
                <a:r>
                  <a:rPr lang="zh-CN" altLang="en-US">
                    <a:noFill/>
                  </a:rPr>
                  <a:t> </a:t>
                </a:r>
              </a:p>
            </p:txBody>
          </p:sp>
        </mc:Fallback>
      </mc:AlternateContent>
      <p:sp>
        <p:nvSpPr>
          <p:cNvPr id="20" name="TextBox 19"/>
          <p:cNvSpPr txBox="1"/>
          <p:nvPr/>
        </p:nvSpPr>
        <p:spPr>
          <a:xfrm>
            <a:off x="424628" y="1337009"/>
            <a:ext cx="4392488" cy="4524315"/>
          </a:xfrm>
          <a:prstGeom prst="rect">
            <a:avLst/>
          </a:prstGeom>
          <a:noFill/>
        </p:spPr>
        <p:txBody>
          <a:bodyPr wrap="square" rtlCol="0">
            <a:spAutoFit/>
          </a:bodyPr>
          <a:lstStyle/>
          <a:p>
            <a:pPr marL="342900" indent="-342900">
              <a:buFont typeface="Arial" panose="020B0604020202020204" pitchFamily="34" charset="0"/>
              <a:buChar char="•"/>
            </a:pPr>
            <a:r>
              <a:rPr lang="en-GB" sz="2400" dirty="0"/>
              <a:t>Why the doorknob is at position 1 and not at position 2 ? </a:t>
            </a:r>
            <a:endParaRPr lang="en-GB" sz="2400" dirty="0"/>
          </a:p>
          <a:p>
            <a:endParaRPr lang="en-GB" sz="2400" dirty="0"/>
          </a:p>
          <a:p>
            <a:pPr marL="342900" indent="-342900">
              <a:buFont typeface="Arial" panose="020B0604020202020204" pitchFamily="34" charset="0"/>
              <a:buChar char="•"/>
            </a:pPr>
            <a:r>
              <a:rPr lang="en-GB" sz="2400" dirty="0"/>
              <a:t>When you open a door, what is the direction of the force applied by your end and why ?</a:t>
            </a:r>
            <a:endParaRPr lang="en-GB" sz="2400" dirty="0"/>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If there is no doorknob, what will be the point of application of the force done by the hand   ? </a:t>
            </a:r>
            <a:endParaRPr 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701" y="-141749"/>
            <a:ext cx="8229600" cy="1143000"/>
          </a:xfrm>
        </p:spPr>
        <p:txBody>
          <a:bodyPr/>
          <a:lstStyle/>
          <a:p>
            <a:r>
              <a:rPr lang="en-GB" dirty="0"/>
              <a:t>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extBox 2"/>
          <p:cNvSpPr txBox="1"/>
          <p:nvPr/>
        </p:nvSpPr>
        <p:spPr>
          <a:xfrm>
            <a:off x="983989" y="678085"/>
            <a:ext cx="3888432" cy="646331"/>
          </a:xfrm>
          <a:prstGeom prst="rect">
            <a:avLst/>
          </a:prstGeom>
          <a:noFill/>
        </p:spPr>
        <p:txBody>
          <a:bodyPr wrap="square" rtlCol="0">
            <a:spAutoFit/>
          </a:bodyPr>
          <a:lstStyle/>
          <a:p>
            <a:r>
              <a:rPr lang="en-GB" sz="3600" dirty="0"/>
              <a:t>Questions:</a:t>
            </a:r>
            <a:endParaRPr lang="en-US" sz="3600" dirty="0"/>
          </a:p>
        </p:txBody>
      </p:sp>
      <p:pic>
        <p:nvPicPr>
          <p:cNvPr id="7" name="Picture 6"/>
          <p:cNvPicPr>
            <a:picLocks noChangeAspect="1"/>
          </p:cNvPicPr>
          <p:nvPr/>
        </p:nvPicPr>
        <p:blipFill>
          <a:blip r:embed="rId1"/>
          <a:stretch>
            <a:fillRect/>
          </a:stretch>
        </p:blipFill>
        <p:spPr>
          <a:xfrm>
            <a:off x="5270543" y="914400"/>
            <a:ext cx="3232944" cy="5139552"/>
          </a:xfrm>
          <a:prstGeom prst="rect">
            <a:avLst/>
          </a:prstGeom>
        </p:spPr>
      </p:pic>
      <p:sp>
        <p:nvSpPr>
          <p:cNvPr id="10" name="Oval 9"/>
          <p:cNvSpPr/>
          <p:nvPr/>
        </p:nvSpPr>
        <p:spPr>
          <a:xfrm>
            <a:off x="6948264" y="3429000"/>
            <a:ext cx="208479" cy="25569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300192" y="3429000"/>
            <a:ext cx="208479" cy="25569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 name="TextBox 12"/>
              <p:cNvSpPr txBox="1"/>
              <p:nvPr/>
            </p:nvSpPr>
            <p:spPr>
              <a:xfrm>
                <a:off x="7129968" y="3231465"/>
                <a:ext cx="18594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1</m:t>
                      </m:r>
                    </m:oMath>
                  </m:oMathPara>
                </a14:m>
                <a:endParaRPr lang="en-US" dirty="0">
                  <a:solidFill>
                    <a:srgbClr val="FF0000"/>
                  </a:solidFill>
                </a:endParaRPr>
              </a:p>
            </p:txBody>
          </p:sp>
        </mc:Choice>
        <mc:Fallback>
          <p:sp>
            <p:nvSpPr>
              <p:cNvPr id="13" name="TextBox 12"/>
              <p:cNvSpPr txBox="1">
                <a:spLocks noRot="1" noChangeAspect="1" noMove="1" noResize="1" noEditPoints="1" noAdjustHandles="1" noChangeArrowheads="1" noChangeShapeType="1" noTextEdit="1"/>
              </p:cNvSpPr>
              <p:nvPr/>
            </p:nvSpPr>
            <p:spPr>
              <a:xfrm>
                <a:off x="7129968" y="3231465"/>
                <a:ext cx="185948" cy="276999"/>
              </a:xfrm>
              <a:prstGeom prst="rect">
                <a:avLst/>
              </a:prstGeom>
              <a:blipFill rotWithShape="1">
                <a:blip r:embed="rId2"/>
                <a:stretch>
                  <a:fillRect l="-101" t="-211" r="-17714" b="3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6464087" y="3194460"/>
                <a:ext cx="18594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2</m:t>
                      </m:r>
                    </m:oMath>
                  </m:oMathPara>
                </a14:m>
                <a:endParaRPr lang="en-US" dirty="0">
                  <a:solidFill>
                    <a:srgbClr val="FF0000"/>
                  </a:solidFill>
                </a:endParaRPr>
              </a:p>
            </p:txBody>
          </p:sp>
        </mc:Choice>
        <mc:Fallback>
          <p:sp>
            <p:nvSpPr>
              <p:cNvPr id="19" name="TextBox 18"/>
              <p:cNvSpPr txBox="1">
                <a:spLocks noRot="1" noChangeAspect="1" noMove="1" noResize="1" noEditPoints="1" noAdjustHandles="1" noChangeArrowheads="1" noChangeShapeType="1" noTextEdit="1"/>
              </p:cNvSpPr>
              <p:nvPr/>
            </p:nvSpPr>
            <p:spPr>
              <a:xfrm>
                <a:off x="6464087" y="3194460"/>
                <a:ext cx="185948" cy="276999"/>
              </a:xfrm>
              <a:prstGeom prst="rect">
                <a:avLst/>
              </a:prstGeom>
              <a:blipFill rotWithShape="1">
                <a:blip r:embed="rId3"/>
                <a:stretch>
                  <a:fillRect l="-227" t="-148" r="-17588" b="198"/>
                </a:stretch>
              </a:blipFill>
            </p:spPr>
            <p:txBody>
              <a:bodyPr/>
              <a:lstStyle/>
              <a:p>
                <a:r>
                  <a:rPr lang="zh-CN" altLang="en-US">
                    <a:noFill/>
                  </a:rPr>
                  <a:t> </a:t>
                </a:r>
              </a:p>
            </p:txBody>
          </p:sp>
        </mc:Fallback>
      </mc:AlternateContent>
      <p:sp>
        <p:nvSpPr>
          <p:cNvPr id="20" name="TextBox 19"/>
          <p:cNvSpPr txBox="1"/>
          <p:nvPr/>
        </p:nvSpPr>
        <p:spPr>
          <a:xfrm>
            <a:off x="424628" y="1337009"/>
            <a:ext cx="4392488" cy="4524315"/>
          </a:xfrm>
          <a:prstGeom prst="rect">
            <a:avLst/>
          </a:prstGeom>
          <a:noFill/>
        </p:spPr>
        <p:txBody>
          <a:bodyPr wrap="square" rtlCol="0">
            <a:spAutoFit/>
          </a:bodyPr>
          <a:lstStyle/>
          <a:p>
            <a:pPr marL="342900" indent="-342900">
              <a:buFont typeface="Arial" panose="020B0604020202020204" pitchFamily="34" charset="0"/>
              <a:buChar char="•"/>
            </a:pPr>
            <a:r>
              <a:rPr lang="en-GB" sz="2400" dirty="0"/>
              <a:t>Why the doorknob is at position 1 and not at position 2 ? </a:t>
            </a:r>
            <a:endParaRPr lang="en-GB" sz="2400" dirty="0"/>
          </a:p>
          <a:p>
            <a:endParaRPr lang="en-GB" sz="2400" dirty="0"/>
          </a:p>
          <a:p>
            <a:pPr marL="342900" indent="-342900">
              <a:buFont typeface="Arial" panose="020B0604020202020204" pitchFamily="34" charset="0"/>
              <a:buChar char="•"/>
            </a:pPr>
            <a:r>
              <a:rPr lang="en-GB" sz="2400" dirty="0"/>
              <a:t>When you open a door, what is the direction of the force applied by your end and why ?</a:t>
            </a:r>
            <a:endParaRPr lang="en-GB" sz="2400" dirty="0"/>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If there is no doorknob, what will be the point of application of the force done by the hand   ? </a:t>
            </a:r>
            <a:endParaRPr lang="en-US" sz="2400" dirty="0"/>
          </a:p>
        </p:txBody>
      </p:sp>
      <p:sp>
        <p:nvSpPr>
          <p:cNvPr id="22" name="Right Arrow 21"/>
          <p:cNvSpPr/>
          <p:nvPr/>
        </p:nvSpPr>
        <p:spPr>
          <a:xfrm>
            <a:off x="583617" y="6176632"/>
            <a:ext cx="634931" cy="3759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318668" y="6076454"/>
            <a:ext cx="6480720" cy="646331"/>
          </a:xfrm>
          <a:prstGeom prst="rect">
            <a:avLst/>
          </a:prstGeom>
          <a:noFill/>
        </p:spPr>
        <p:txBody>
          <a:bodyPr wrap="square" rtlCol="0">
            <a:spAutoFit/>
          </a:bodyPr>
          <a:lstStyle/>
          <a:p>
            <a:r>
              <a:rPr lang="en-GB" dirty="0"/>
              <a:t>Without to knowing it, you apply a maximum torque (for a given force strength of the your hand exerted on the door) </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701" y="-141749"/>
            <a:ext cx="8229600" cy="1143000"/>
          </a:xfrm>
        </p:spPr>
        <p:txBody>
          <a:bodyPr/>
          <a:lstStyle/>
          <a:p>
            <a:r>
              <a:rPr lang="en-GB" dirty="0"/>
              <a:t>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extBox 2"/>
          <p:cNvSpPr txBox="1"/>
          <p:nvPr/>
        </p:nvSpPr>
        <p:spPr>
          <a:xfrm>
            <a:off x="930331" y="678085"/>
            <a:ext cx="3888432" cy="646331"/>
          </a:xfrm>
          <a:prstGeom prst="rect">
            <a:avLst/>
          </a:prstGeom>
          <a:noFill/>
        </p:spPr>
        <p:txBody>
          <a:bodyPr wrap="square" rtlCol="0">
            <a:spAutoFit/>
          </a:bodyPr>
          <a:lstStyle/>
          <a:p>
            <a:r>
              <a:rPr lang="en-GB" sz="3600" dirty="0"/>
              <a:t>The torque</a:t>
            </a:r>
            <a:endParaRPr lang="en-US" sz="3600" dirty="0"/>
          </a:p>
        </p:txBody>
      </p:sp>
      <p:pic>
        <p:nvPicPr>
          <p:cNvPr id="7" name="Picture 6"/>
          <p:cNvPicPr>
            <a:picLocks noChangeAspect="1"/>
          </p:cNvPicPr>
          <p:nvPr/>
        </p:nvPicPr>
        <p:blipFill>
          <a:blip r:embed="rId1"/>
          <a:stretch>
            <a:fillRect/>
          </a:stretch>
        </p:blipFill>
        <p:spPr>
          <a:xfrm>
            <a:off x="5275795" y="934912"/>
            <a:ext cx="3232944" cy="5139552"/>
          </a:xfrm>
          <a:prstGeom prst="rect">
            <a:avLst/>
          </a:prstGeom>
        </p:spPr>
      </p:pic>
      <p:sp>
        <p:nvSpPr>
          <p:cNvPr id="22" name="Right Arrow 21"/>
          <p:cNvSpPr/>
          <p:nvPr/>
        </p:nvSpPr>
        <p:spPr>
          <a:xfrm>
            <a:off x="307235" y="1633103"/>
            <a:ext cx="634931" cy="3759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41905" y="1560731"/>
            <a:ext cx="3934151" cy="646331"/>
          </a:xfrm>
          <a:prstGeom prst="rect">
            <a:avLst/>
          </a:prstGeom>
          <a:noFill/>
        </p:spPr>
        <p:txBody>
          <a:bodyPr wrap="square" rtlCol="0">
            <a:spAutoFit/>
          </a:bodyPr>
          <a:lstStyle/>
          <a:p>
            <a:r>
              <a:rPr lang="en-GB" dirty="0"/>
              <a:t>is maximum far away the axis of rotation of the door. </a:t>
            </a:r>
            <a:endParaRPr lang="en-US" dirty="0"/>
          </a:p>
        </p:txBody>
      </p:sp>
      <p:cxnSp>
        <p:nvCxnSpPr>
          <p:cNvPr id="11" name="Straight Arrow Connector 10"/>
          <p:cNvCxnSpPr/>
          <p:nvPr/>
        </p:nvCxnSpPr>
        <p:spPr>
          <a:xfrm>
            <a:off x="6229002" y="3573016"/>
            <a:ext cx="6472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p:cNvSpPr txBox="1"/>
              <p:nvPr/>
            </p:nvSpPr>
            <p:spPr>
              <a:xfrm>
                <a:off x="6552629" y="3291698"/>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6552629" y="3291698"/>
                <a:ext cx="171777" cy="276999"/>
              </a:xfrm>
              <a:prstGeom prst="rect">
                <a:avLst/>
              </a:prstGeom>
              <a:blipFill rotWithShape="1">
                <a:blip r:embed="rId2"/>
                <a:stretch>
                  <a:fillRect l="-37" t="-178" r="-18256" b="22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6688701" y="3291698"/>
                <a:ext cx="517769"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solidFill>
                            <a:srgbClr val="FF0000"/>
                          </a:solidFill>
                          <a:latin typeface="Cambria Math" panose="02040503050406030204" pitchFamily="18" charset="0"/>
                          <a:ea typeface="Cambria Math" panose="02040503050406030204" pitchFamily="18" charset="0"/>
                        </a:rPr>
                        <m:t>⨂</m:t>
                      </m:r>
                    </m:oMath>
                  </m:oMathPara>
                </a14:m>
                <a:endParaRPr lang="en-US" sz="3600" dirty="0">
                  <a:solidFill>
                    <a:srgbClr val="FF0000"/>
                  </a:solidFill>
                </a:endParaRPr>
              </a:p>
            </p:txBody>
          </p:sp>
        </mc:Choice>
        <mc:Fallback>
          <p:sp>
            <p:nvSpPr>
              <p:cNvPr id="14" name="TextBox 13"/>
              <p:cNvSpPr txBox="1">
                <a:spLocks noRot="1" noChangeAspect="1" noMove="1" noResize="1" noEditPoints="1" noAdjustHandles="1" noChangeArrowheads="1" noChangeShapeType="1" noTextEdit="1"/>
              </p:cNvSpPr>
              <p:nvPr/>
            </p:nvSpPr>
            <p:spPr>
              <a:xfrm>
                <a:off x="6688701" y="3291698"/>
                <a:ext cx="517769" cy="553998"/>
              </a:xfrm>
              <a:prstGeom prst="rect">
                <a:avLst/>
              </a:prstGeom>
              <a:blipFill rotWithShape="1">
                <a:blip r:embed="rId3"/>
                <a:stretch>
                  <a:fillRect l="-48" t="-89" r="-12783" b="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7163011" y="3356941"/>
                <a:ext cx="20781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𝐹</m:t>
                          </m:r>
                        </m:e>
                      </m:acc>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7163011" y="3356941"/>
                <a:ext cx="207814" cy="310598"/>
              </a:xfrm>
              <a:prstGeom prst="rect">
                <a:avLst/>
              </a:prstGeom>
              <a:blipFill rotWithShape="1">
                <a:blip r:embed="rId4"/>
                <a:stretch>
                  <a:fillRect l="-102" t="-107" r="-13873" b="133"/>
                </a:stretch>
              </a:blipFill>
            </p:spPr>
            <p:txBody>
              <a:bodyPr/>
              <a:lstStyle/>
              <a:p>
                <a:r>
                  <a:rPr lang="zh-CN" altLang="en-US">
                    <a:noFill/>
                  </a:rPr>
                  <a:t> </a:t>
                </a:r>
              </a:p>
            </p:txBody>
          </p:sp>
        </mc:Fallback>
      </mc:AlternateContent>
      <p:cxnSp>
        <p:nvCxnSpPr>
          <p:cNvPr id="29" name="Straight Arrow Connector 28"/>
          <p:cNvCxnSpPr/>
          <p:nvPr/>
        </p:nvCxnSpPr>
        <p:spPr>
          <a:xfrm>
            <a:off x="6228184" y="4574414"/>
            <a:ext cx="6472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 name="TextBox 29"/>
              <p:cNvSpPr txBox="1"/>
              <p:nvPr/>
            </p:nvSpPr>
            <p:spPr>
              <a:xfrm>
                <a:off x="6551811" y="4293096"/>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6551811" y="4293096"/>
                <a:ext cx="171777" cy="276999"/>
              </a:xfrm>
              <a:prstGeom prst="rect">
                <a:avLst/>
              </a:prstGeom>
              <a:blipFill rotWithShape="1">
                <a:blip r:embed="rId2"/>
                <a:stretch>
                  <a:fillRect l="-300" t="-179" r="-1799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7206470" y="4255179"/>
                <a:ext cx="20781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𝐹</m:t>
                          </m:r>
                        </m:e>
                      </m:acc>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7206470" y="4255179"/>
                <a:ext cx="207814" cy="310598"/>
              </a:xfrm>
              <a:prstGeom prst="rect">
                <a:avLst/>
              </a:prstGeom>
              <a:blipFill rotWithShape="1">
                <a:blip r:embed="rId4"/>
                <a:stretch>
                  <a:fillRect l="-236" t="-14" r="-13739" b="41"/>
                </a:stretch>
              </a:blipFill>
            </p:spPr>
            <p:txBody>
              <a:bodyPr/>
              <a:lstStyle/>
              <a:p>
                <a:r>
                  <a:rPr lang="zh-CN" altLang="en-US">
                    <a:noFill/>
                  </a:rPr>
                  <a:t> </a:t>
                </a:r>
              </a:p>
            </p:txBody>
          </p:sp>
        </mc:Fallback>
      </mc:AlternateContent>
      <p:cxnSp>
        <p:nvCxnSpPr>
          <p:cNvPr id="33" name="Straight Arrow Connector 32"/>
          <p:cNvCxnSpPr/>
          <p:nvPr/>
        </p:nvCxnSpPr>
        <p:spPr>
          <a:xfrm>
            <a:off x="6875438" y="4570095"/>
            <a:ext cx="49456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238489" y="2774214"/>
            <a:ext cx="6472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7" name="TextBox 36"/>
              <p:cNvSpPr txBox="1"/>
              <p:nvPr/>
            </p:nvSpPr>
            <p:spPr>
              <a:xfrm>
                <a:off x="6562116" y="2492896"/>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37" name="TextBox 36"/>
              <p:cNvSpPr txBox="1">
                <a:spLocks noRot="1" noChangeAspect="1" noMove="1" noResize="1" noEditPoints="1" noAdjustHandles="1" noChangeArrowheads="1" noChangeShapeType="1" noTextEdit="1"/>
              </p:cNvSpPr>
              <p:nvPr/>
            </p:nvSpPr>
            <p:spPr>
              <a:xfrm>
                <a:off x="6562116" y="2492896"/>
                <a:ext cx="171777" cy="276999"/>
              </a:xfrm>
              <a:prstGeom prst="rect">
                <a:avLst/>
              </a:prstGeom>
              <a:blipFill rotWithShape="1">
                <a:blip r:embed="rId2"/>
                <a:stretch>
                  <a:fillRect l="-15" t="-188" r="-18278" b="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TextBox 37"/>
              <p:cNvSpPr txBox="1"/>
              <p:nvPr/>
            </p:nvSpPr>
            <p:spPr>
              <a:xfrm>
                <a:off x="6698188" y="2492896"/>
                <a:ext cx="517769"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solidFill>
                            <a:srgbClr val="FF0000"/>
                          </a:solidFill>
                          <a:latin typeface="Cambria Math" panose="02040503050406030204" pitchFamily="18" charset="0"/>
                          <a:ea typeface="Cambria Math" panose="02040503050406030204" pitchFamily="18" charset="0"/>
                        </a:rPr>
                        <m:t>⨀</m:t>
                      </m:r>
                    </m:oMath>
                  </m:oMathPara>
                </a14:m>
                <a:endParaRPr lang="en-US" sz="3600" dirty="0">
                  <a:solidFill>
                    <a:srgbClr val="FF0000"/>
                  </a:solidFill>
                </a:endParaRPr>
              </a:p>
            </p:txBody>
          </p:sp>
        </mc:Choice>
        <mc:Fallback>
          <p:sp>
            <p:nvSpPr>
              <p:cNvPr id="38" name="TextBox 37"/>
              <p:cNvSpPr txBox="1">
                <a:spLocks noRot="1" noChangeAspect="1" noMove="1" noResize="1" noEditPoints="1" noAdjustHandles="1" noChangeArrowheads="1" noChangeShapeType="1" noTextEdit="1"/>
              </p:cNvSpPr>
              <p:nvPr/>
            </p:nvSpPr>
            <p:spPr>
              <a:xfrm>
                <a:off x="6698188" y="2492896"/>
                <a:ext cx="517769" cy="553998"/>
              </a:xfrm>
              <a:prstGeom prst="rect">
                <a:avLst/>
              </a:prstGeom>
              <a:blipFill rotWithShape="1">
                <a:blip r:embed="rId5"/>
                <a:stretch>
                  <a:fillRect l="-40" t="-94" r="-12790" b="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7172498" y="2558139"/>
                <a:ext cx="20781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𝐹</m:t>
                          </m:r>
                        </m:e>
                      </m:acc>
                    </m:oMath>
                  </m:oMathPara>
                </a14:m>
                <a:endParaRPr lang="en-US" dirty="0"/>
              </a:p>
            </p:txBody>
          </p:sp>
        </mc:Choice>
        <mc:Fallback>
          <p:sp>
            <p:nvSpPr>
              <p:cNvPr id="39" name="TextBox 38"/>
              <p:cNvSpPr txBox="1">
                <a:spLocks noRot="1" noChangeAspect="1" noMove="1" noResize="1" noEditPoints="1" noAdjustHandles="1" noChangeArrowheads="1" noChangeShapeType="1" noTextEdit="1"/>
              </p:cNvSpPr>
              <p:nvPr/>
            </p:nvSpPr>
            <p:spPr>
              <a:xfrm>
                <a:off x="7172498" y="2558139"/>
                <a:ext cx="207814" cy="310598"/>
              </a:xfrm>
              <a:prstGeom prst="rect">
                <a:avLst/>
              </a:prstGeom>
              <a:blipFill rotWithShape="1">
                <a:blip r:embed="rId4"/>
                <a:stretch>
                  <a:fillRect l="-83" t="-116" r="-13891" b="142"/>
                </a:stretch>
              </a:blipFill>
            </p:spPr>
            <p:txBody>
              <a:bodyPr/>
              <a:lstStyle/>
              <a:p>
                <a:r>
                  <a:rPr lang="zh-CN" altLang="en-US">
                    <a:noFill/>
                  </a:rPr>
                  <a:t> </a:t>
                </a:r>
              </a:p>
            </p:txBody>
          </p:sp>
        </mc:Fallback>
      </mc:AlternateContent>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701" y="-141749"/>
            <a:ext cx="8229600" cy="1143000"/>
          </a:xfrm>
        </p:spPr>
        <p:txBody>
          <a:bodyPr/>
          <a:lstStyle/>
          <a:p>
            <a:r>
              <a:rPr lang="en-GB" dirty="0"/>
              <a:t>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extBox 2"/>
          <p:cNvSpPr txBox="1"/>
          <p:nvPr/>
        </p:nvSpPr>
        <p:spPr>
          <a:xfrm>
            <a:off x="930331" y="678085"/>
            <a:ext cx="3888432" cy="646331"/>
          </a:xfrm>
          <a:prstGeom prst="rect">
            <a:avLst/>
          </a:prstGeom>
          <a:noFill/>
        </p:spPr>
        <p:txBody>
          <a:bodyPr wrap="square" rtlCol="0">
            <a:spAutoFit/>
          </a:bodyPr>
          <a:lstStyle/>
          <a:p>
            <a:r>
              <a:rPr lang="en-GB" sz="3600" dirty="0"/>
              <a:t>The torque</a:t>
            </a:r>
            <a:endParaRPr lang="en-US" sz="3600" dirty="0"/>
          </a:p>
        </p:txBody>
      </p:sp>
      <p:pic>
        <p:nvPicPr>
          <p:cNvPr id="7" name="Picture 6"/>
          <p:cNvPicPr>
            <a:picLocks noChangeAspect="1"/>
          </p:cNvPicPr>
          <p:nvPr/>
        </p:nvPicPr>
        <p:blipFill>
          <a:blip r:embed="rId1"/>
          <a:stretch>
            <a:fillRect/>
          </a:stretch>
        </p:blipFill>
        <p:spPr>
          <a:xfrm>
            <a:off x="5275795" y="934912"/>
            <a:ext cx="3232944" cy="5139552"/>
          </a:xfrm>
          <a:prstGeom prst="rect">
            <a:avLst/>
          </a:prstGeom>
        </p:spPr>
      </p:pic>
      <p:sp>
        <p:nvSpPr>
          <p:cNvPr id="22" name="Right Arrow 21"/>
          <p:cNvSpPr/>
          <p:nvPr/>
        </p:nvSpPr>
        <p:spPr>
          <a:xfrm>
            <a:off x="307235" y="1633103"/>
            <a:ext cx="634931" cy="3759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41905" y="1560731"/>
            <a:ext cx="3934151" cy="646331"/>
          </a:xfrm>
          <a:prstGeom prst="rect">
            <a:avLst/>
          </a:prstGeom>
          <a:noFill/>
        </p:spPr>
        <p:txBody>
          <a:bodyPr wrap="square" rtlCol="0">
            <a:spAutoFit/>
          </a:bodyPr>
          <a:lstStyle/>
          <a:p>
            <a:r>
              <a:rPr lang="en-GB" dirty="0"/>
              <a:t>is maximum far away the axis of rotation of the door. </a:t>
            </a:r>
            <a:endParaRPr lang="en-US" dirty="0"/>
          </a:p>
        </p:txBody>
      </p:sp>
      <p:sp>
        <p:nvSpPr>
          <p:cNvPr id="17" name="Right Arrow 16"/>
          <p:cNvSpPr/>
          <p:nvPr/>
        </p:nvSpPr>
        <p:spPr>
          <a:xfrm>
            <a:off x="323528" y="2476972"/>
            <a:ext cx="634931" cy="3759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4" name="TextBox 23"/>
              <p:cNvSpPr txBox="1"/>
              <p:nvPr/>
            </p:nvSpPr>
            <p:spPr>
              <a:xfrm>
                <a:off x="1110502" y="2335782"/>
                <a:ext cx="3934151" cy="923330"/>
              </a:xfrm>
              <a:prstGeom prst="rect">
                <a:avLst/>
              </a:prstGeom>
              <a:noFill/>
            </p:spPr>
            <p:txBody>
              <a:bodyPr wrap="square" rtlCol="0">
                <a:spAutoFit/>
              </a:bodyPr>
              <a:lstStyle/>
              <a:p>
                <a:r>
                  <a:rPr lang="en-GB" dirty="0"/>
                  <a:t>decrease when </a:t>
                </a:r>
                <a14:m>
                  <m:oMath xmlns:m="http://schemas.openxmlformats.org/officeDocument/2006/math">
                    <m:r>
                      <a:rPr lang="en-GB" b="0" i="1" smtClean="0">
                        <a:latin typeface="Cambria Math" panose="02040503050406030204" pitchFamily="18" charset="0"/>
                      </a:rPr>
                      <m:t>𝑟</m:t>
                    </m:r>
                  </m:oMath>
                </a14:m>
                <a:r>
                  <a:rPr lang="en-US" dirty="0"/>
                  <a:t> decrease, where </a:t>
                </a:r>
                <a14:m>
                  <m:oMath xmlns:m="http://schemas.openxmlformats.org/officeDocument/2006/math">
                    <m:r>
                      <a:rPr lang="en-GB" b="0" i="1" smtClean="0">
                        <a:latin typeface="Cambria Math" panose="02040503050406030204" pitchFamily="18" charset="0"/>
                      </a:rPr>
                      <m:t>𝑟</m:t>
                    </m:r>
                  </m:oMath>
                </a14:m>
                <a:r>
                  <a:rPr lang="en-US" dirty="0"/>
                  <a:t> is the distance between the axis of rotation and where is applied the force, </a:t>
                </a:r>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1110502" y="2335782"/>
                <a:ext cx="3934151" cy="923330"/>
              </a:xfrm>
              <a:prstGeom prst="rect">
                <a:avLst/>
              </a:prstGeom>
              <a:blipFill rotWithShape="1">
                <a:blip r:embed="rId2"/>
                <a:stretch>
                  <a:fillRect l="-13" t="-27" r="5" b="32"/>
                </a:stretch>
              </a:blipFill>
            </p:spPr>
            <p:txBody>
              <a:bodyPr/>
              <a:lstStyle/>
              <a:p>
                <a:r>
                  <a:rPr lang="zh-CN" altLang="en-US">
                    <a:noFill/>
                  </a:rPr>
                  <a:t> </a:t>
                </a:r>
              </a:p>
            </p:txBody>
          </p:sp>
        </mc:Fallback>
      </mc:AlternateContent>
      <p:cxnSp>
        <p:nvCxnSpPr>
          <p:cNvPr id="11" name="Straight Arrow Connector 10"/>
          <p:cNvCxnSpPr/>
          <p:nvPr/>
        </p:nvCxnSpPr>
        <p:spPr>
          <a:xfrm>
            <a:off x="6229002" y="3573016"/>
            <a:ext cx="6472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p:cNvSpPr txBox="1"/>
              <p:nvPr/>
            </p:nvSpPr>
            <p:spPr>
              <a:xfrm>
                <a:off x="6552629" y="3291698"/>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6552629" y="3291698"/>
                <a:ext cx="171777" cy="276999"/>
              </a:xfrm>
              <a:prstGeom prst="rect">
                <a:avLst/>
              </a:prstGeom>
              <a:blipFill rotWithShape="1">
                <a:blip r:embed="rId3"/>
                <a:stretch>
                  <a:fillRect l="-37" t="-178" r="-18256" b="22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6688701" y="3291698"/>
                <a:ext cx="517769"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solidFill>
                            <a:srgbClr val="FF0000"/>
                          </a:solidFill>
                          <a:latin typeface="Cambria Math" panose="02040503050406030204" pitchFamily="18" charset="0"/>
                          <a:ea typeface="Cambria Math" panose="02040503050406030204" pitchFamily="18" charset="0"/>
                        </a:rPr>
                        <m:t>⨂</m:t>
                      </m:r>
                    </m:oMath>
                  </m:oMathPara>
                </a14:m>
                <a:endParaRPr lang="en-US" sz="3600" dirty="0">
                  <a:solidFill>
                    <a:srgbClr val="FF0000"/>
                  </a:solidFill>
                </a:endParaRPr>
              </a:p>
            </p:txBody>
          </p:sp>
        </mc:Choice>
        <mc:Fallback>
          <p:sp>
            <p:nvSpPr>
              <p:cNvPr id="14" name="TextBox 13"/>
              <p:cNvSpPr txBox="1">
                <a:spLocks noRot="1" noChangeAspect="1" noMove="1" noResize="1" noEditPoints="1" noAdjustHandles="1" noChangeArrowheads="1" noChangeShapeType="1" noTextEdit="1"/>
              </p:cNvSpPr>
              <p:nvPr/>
            </p:nvSpPr>
            <p:spPr>
              <a:xfrm>
                <a:off x="6688701" y="3291698"/>
                <a:ext cx="517769" cy="553998"/>
              </a:xfrm>
              <a:prstGeom prst="rect">
                <a:avLst/>
              </a:prstGeom>
              <a:blipFill rotWithShape="1">
                <a:blip r:embed="rId4"/>
                <a:stretch>
                  <a:fillRect l="-48" t="-89" r="-12783" b="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7163011" y="3356941"/>
                <a:ext cx="20781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𝐹</m:t>
                          </m:r>
                        </m:e>
                      </m:acc>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7163011" y="3356941"/>
                <a:ext cx="207814" cy="310598"/>
              </a:xfrm>
              <a:prstGeom prst="rect">
                <a:avLst/>
              </a:prstGeom>
              <a:blipFill rotWithShape="1">
                <a:blip r:embed="rId5"/>
                <a:stretch>
                  <a:fillRect l="-102" t="-107" r="-13873" b="133"/>
                </a:stretch>
              </a:blipFill>
            </p:spPr>
            <p:txBody>
              <a:bodyPr/>
              <a:lstStyle/>
              <a:p>
                <a:r>
                  <a:rPr lang="zh-CN" altLang="en-US">
                    <a:noFill/>
                  </a:rPr>
                  <a:t> </a:t>
                </a:r>
              </a:p>
            </p:txBody>
          </p:sp>
        </mc:Fallback>
      </mc:AlternateContent>
      <p:cxnSp>
        <p:nvCxnSpPr>
          <p:cNvPr id="29" name="Straight Arrow Connector 28"/>
          <p:cNvCxnSpPr/>
          <p:nvPr/>
        </p:nvCxnSpPr>
        <p:spPr>
          <a:xfrm>
            <a:off x="6228184" y="4574414"/>
            <a:ext cx="6472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 name="TextBox 29"/>
              <p:cNvSpPr txBox="1"/>
              <p:nvPr/>
            </p:nvSpPr>
            <p:spPr>
              <a:xfrm>
                <a:off x="6551811" y="4293096"/>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6551811" y="4293096"/>
                <a:ext cx="171777" cy="276999"/>
              </a:xfrm>
              <a:prstGeom prst="rect">
                <a:avLst/>
              </a:prstGeom>
              <a:blipFill rotWithShape="1">
                <a:blip r:embed="rId3"/>
                <a:stretch>
                  <a:fillRect l="-300" t="-179" r="-1799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7206470" y="4255179"/>
                <a:ext cx="20781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𝐹</m:t>
                          </m:r>
                        </m:e>
                      </m:acc>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7206470" y="4255179"/>
                <a:ext cx="207814" cy="310598"/>
              </a:xfrm>
              <a:prstGeom prst="rect">
                <a:avLst/>
              </a:prstGeom>
              <a:blipFill rotWithShape="1">
                <a:blip r:embed="rId5"/>
                <a:stretch>
                  <a:fillRect l="-236" t="-14" r="-13739" b="41"/>
                </a:stretch>
              </a:blipFill>
            </p:spPr>
            <p:txBody>
              <a:bodyPr/>
              <a:lstStyle/>
              <a:p>
                <a:r>
                  <a:rPr lang="zh-CN" altLang="en-US">
                    <a:noFill/>
                  </a:rPr>
                  <a:t> </a:t>
                </a:r>
              </a:p>
            </p:txBody>
          </p:sp>
        </mc:Fallback>
      </mc:AlternateContent>
      <p:cxnSp>
        <p:nvCxnSpPr>
          <p:cNvPr id="33" name="Straight Arrow Connector 32"/>
          <p:cNvCxnSpPr/>
          <p:nvPr/>
        </p:nvCxnSpPr>
        <p:spPr>
          <a:xfrm>
            <a:off x="6875438" y="4570095"/>
            <a:ext cx="49456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238489" y="2774214"/>
            <a:ext cx="6472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7" name="TextBox 36"/>
              <p:cNvSpPr txBox="1"/>
              <p:nvPr/>
            </p:nvSpPr>
            <p:spPr>
              <a:xfrm>
                <a:off x="6562116" y="2492896"/>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37" name="TextBox 36"/>
              <p:cNvSpPr txBox="1">
                <a:spLocks noRot="1" noChangeAspect="1" noMove="1" noResize="1" noEditPoints="1" noAdjustHandles="1" noChangeArrowheads="1" noChangeShapeType="1" noTextEdit="1"/>
              </p:cNvSpPr>
              <p:nvPr/>
            </p:nvSpPr>
            <p:spPr>
              <a:xfrm>
                <a:off x="6562116" y="2492896"/>
                <a:ext cx="171777" cy="276999"/>
              </a:xfrm>
              <a:prstGeom prst="rect">
                <a:avLst/>
              </a:prstGeom>
              <a:blipFill rotWithShape="1">
                <a:blip r:embed="rId3"/>
                <a:stretch>
                  <a:fillRect l="-15" t="-188" r="-18278" b="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TextBox 37"/>
              <p:cNvSpPr txBox="1"/>
              <p:nvPr/>
            </p:nvSpPr>
            <p:spPr>
              <a:xfrm>
                <a:off x="6698188" y="2492896"/>
                <a:ext cx="517769"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solidFill>
                            <a:srgbClr val="FF0000"/>
                          </a:solidFill>
                          <a:latin typeface="Cambria Math" panose="02040503050406030204" pitchFamily="18" charset="0"/>
                          <a:ea typeface="Cambria Math" panose="02040503050406030204" pitchFamily="18" charset="0"/>
                        </a:rPr>
                        <m:t>⨀</m:t>
                      </m:r>
                    </m:oMath>
                  </m:oMathPara>
                </a14:m>
                <a:endParaRPr lang="en-US" sz="3600" dirty="0">
                  <a:solidFill>
                    <a:srgbClr val="FF0000"/>
                  </a:solidFill>
                </a:endParaRPr>
              </a:p>
            </p:txBody>
          </p:sp>
        </mc:Choice>
        <mc:Fallback>
          <p:sp>
            <p:nvSpPr>
              <p:cNvPr id="38" name="TextBox 37"/>
              <p:cNvSpPr txBox="1">
                <a:spLocks noRot="1" noChangeAspect="1" noMove="1" noResize="1" noEditPoints="1" noAdjustHandles="1" noChangeArrowheads="1" noChangeShapeType="1" noTextEdit="1"/>
              </p:cNvSpPr>
              <p:nvPr/>
            </p:nvSpPr>
            <p:spPr>
              <a:xfrm>
                <a:off x="6698188" y="2492896"/>
                <a:ext cx="517769" cy="553998"/>
              </a:xfrm>
              <a:prstGeom prst="rect">
                <a:avLst/>
              </a:prstGeom>
              <a:blipFill rotWithShape="1">
                <a:blip r:embed="rId6"/>
                <a:stretch>
                  <a:fillRect l="-40" t="-94" r="-12790" b="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7172498" y="2558139"/>
                <a:ext cx="20781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𝐹</m:t>
                          </m:r>
                        </m:e>
                      </m:acc>
                    </m:oMath>
                  </m:oMathPara>
                </a14:m>
                <a:endParaRPr lang="en-US" dirty="0"/>
              </a:p>
            </p:txBody>
          </p:sp>
        </mc:Choice>
        <mc:Fallback>
          <p:sp>
            <p:nvSpPr>
              <p:cNvPr id="39" name="TextBox 38"/>
              <p:cNvSpPr txBox="1">
                <a:spLocks noRot="1" noChangeAspect="1" noMove="1" noResize="1" noEditPoints="1" noAdjustHandles="1" noChangeArrowheads="1" noChangeShapeType="1" noTextEdit="1"/>
              </p:cNvSpPr>
              <p:nvPr/>
            </p:nvSpPr>
            <p:spPr>
              <a:xfrm>
                <a:off x="7172498" y="2558139"/>
                <a:ext cx="207814" cy="310598"/>
              </a:xfrm>
              <a:prstGeom prst="rect">
                <a:avLst/>
              </a:prstGeom>
              <a:blipFill rotWithShape="1">
                <a:blip r:embed="rId5"/>
                <a:stretch>
                  <a:fillRect l="-83" t="-116" r="-13891" b="142"/>
                </a:stretch>
              </a:blipFill>
            </p:spPr>
            <p:txBody>
              <a:bodyPr/>
              <a:lstStyle/>
              <a:p>
                <a:r>
                  <a:rPr lang="zh-CN" altLang="en-US">
                    <a:noFill/>
                  </a:rPr>
                  <a:t> </a:t>
                </a:r>
              </a:p>
            </p:txBody>
          </p:sp>
        </mc:Fallback>
      </mc:AlternateContent>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701" y="-141749"/>
            <a:ext cx="8229600" cy="1143000"/>
          </a:xfrm>
        </p:spPr>
        <p:txBody>
          <a:bodyPr/>
          <a:lstStyle/>
          <a:p>
            <a:r>
              <a:rPr lang="en-GB" dirty="0"/>
              <a:t>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extBox 2"/>
          <p:cNvSpPr txBox="1"/>
          <p:nvPr/>
        </p:nvSpPr>
        <p:spPr>
          <a:xfrm>
            <a:off x="930331" y="678085"/>
            <a:ext cx="3888432" cy="646331"/>
          </a:xfrm>
          <a:prstGeom prst="rect">
            <a:avLst/>
          </a:prstGeom>
          <a:noFill/>
        </p:spPr>
        <p:txBody>
          <a:bodyPr wrap="square" rtlCol="0">
            <a:spAutoFit/>
          </a:bodyPr>
          <a:lstStyle/>
          <a:p>
            <a:r>
              <a:rPr lang="en-GB" sz="3600" dirty="0"/>
              <a:t>The torque</a:t>
            </a:r>
            <a:endParaRPr lang="en-US" sz="3600" dirty="0"/>
          </a:p>
        </p:txBody>
      </p:sp>
      <p:pic>
        <p:nvPicPr>
          <p:cNvPr id="7" name="Picture 6"/>
          <p:cNvPicPr>
            <a:picLocks noChangeAspect="1"/>
          </p:cNvPicPr>
          <p:nvPr/>
        </p:nvPicPr>
        <p:blipFill>
          <a:blip r:embed="rId1"/>
          <a:stretch>
            <a:fillRect/>
          </a:stretch>
        </p:blipFill>
        <p:spPr>
          <a:xfrm>
            <a:off x="5275795" y="934912"/>
            <a:ext cx="3232944" cy="5139552"/>
          </a:xfrm>
          <a:prstGeom prst="rect">
            <a:avLst/>
          </a:prstGeom>
        </p:spPr>
      </p:pic>
      <p:sp>
        <p:nvSpPr>
          <p:cNvPr id="22" name="Right Arrow 21"/>
          <p:cNvSpPr/>
          <p:nvPr/>
        </p:nvSpPr>
        <p:spPr>
          <a:xfrm>
            <a:off x="307235" y="1633103"/>
            <a:ext cx="634931" cy="3759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41905" y="1560731"/>
            <a:ext cx="3934151" cy="646331"/>
          </a:xfrm>
          <a:prstGeom prst="rect">
            <a:avLst/>
          </a:prstGeom>
          <a:noFill/>
        </p:spPr>
        <p:txBody>
          <a:bodyPr wrap="square" rtlCol="0">
            <a:spAutoFit/>
          </a:bodyPr>
          <a:lstStyle/>
          <a:p>
            <a:r>
              <a:rPr lang="en-GB" dirty="0"/>
              <a:t>is maximum far away the axis of rotation of the door. </a:t>
            </a:r>
            <a:endParaRPr lang="en-US" dirty="0"/>
          </a:p>
        </p:txBody>
      </p:sp>
      <p:sp>
        <p:nvSpPr>
          <p:cNvPr id="17" name="Right Arrow 16"/>
          <p:cNvSpPr/>
          <p:nvPr/>
        </p:nvSpPr>
        <p:spPr>
          <a:xfrm>
            <a:off x="323528" y="2476972"/>
            <a:ext cx="634931" cy="3759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4" name="TextBox 23"/>
              <p:cNvSpPr txBox="1"/>
              <p:nvPr/>
            </p:nvSpPr>
            <p:spPr>
              <a:xfrm>
                <a:off x="1110502" y="2335782"/>
                <a:ext cx="3934151" cy="923330"/>
              </a:xfrm>
              <a:prstGeom prst="rect">
                <a:avLst/>
              </a:prstGeom>
              <a:noFill/>
            </p:spPr>
            <p:txBody>
              <a:bodyPr wrap="square" rtlCol="0">
                <a:spAutoFit/>
              </a:bodyPr>
              <a:lstStyle/>
              <a:p>
                <a:r>
                  <a:rPr lang="en-GB" dirty="0"/>
                  <a:t>decrease when </a:t>
                </a:r>
                <a14:m>
                  <m:oMath xmlns:m="http://schemas.openxmlformats.org/officeDocument/2006/math">
                    <m:r>
                      <a:rPr lang="en-GB" b="0" i="1" smtClean="0">
                        <a:latin typeface="Cambria Math" panose="02040503050406030204" pitchFamily="18" charset="0"/>
                      </a:rPr>
                      <m:t>𝑟</m:t>
                    </m:r>
                  </m:oMath>
                </a14:m>
                <a:r>
                  <a:rPr lang="en-US" dirty="0"/>
                  <a:t> decrease, where </a:t>
                </a:r>
                <a14:m>
                  <m:oMath xmlns:m="http://schemas.openxmlformats.org/officeDocument/2006/math">
                    <m:r>
                      <a:rPr lang="en-GB" b="0" i="1" smtClean="0">
                        <a:latin typeface="Cambria Math" panose="02040503050406030204" pitchFamily="18" charset="0"/>
                      </a:rPr>
                      <m:t>𝑟</m:t>
                    </m:r>
                  </m:oMath>
                </a14:m>
                <a:r>
                  <a:rPr lang="en-US" dirty="0"/>
                  <a:t> is the distance between the axis of rotation and where is applied the force, </a:t>
                </a:r>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1110502" y="2335782"/>
                <a:ext cx="3934151" cy="923330"/>
              </a:xfrm>
              <a:prstGeom prst="rect">
                <a:avLst/>
              </a:prstGeom>
              <a:blipFill rotWithShape="1">
                <a:blip r:embed="rId2"/>
                <a:stretch>
                  <a:fillRect l="-13" t="-27" r="5" b="32"/>
                </a:stretch>
              </a:blipFill>
            </p:spPr>
            <p:txBody>
              <a:bodyPr/>
              <a:lstStyle/>
              <a:p>
                <a:r>
                  <a:rPr lang="zh-CN" altLang="en-US">
                    <a:noFill/>
                  </a:rPr>
                  <a:t> </a:t>
                </a:r>
              </a:p>
            </p:txBody>
          </p:sp>
        </mc:Fallback>
      </mc:AlternateContent>
      <p:cxnSp>
        <p:nvCxnSpPr>
          <p:cNvPr id="11" name="Straight Arrow Connector 10"/>
          <p:cNvCxnSpPr/>
          <p:nvPr/>
        </p:nvCxnSpPr>
        <p:spPr>
          <a:xfrm>
            <a:off x="6229002" y="3573016"/>
            <a:ext cx="6472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ight Arrow 24"/>
          <p:cNvSpPr/>
          <p:nvPr/>
        </p:nvSpPr>
        <p:spPr>
          <a:xfrm>
            <a:off x="395536" y="3557092"/>
            <a:ext cx="634931" cy="3759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6" name="TextBox 25"/>
              <p:cNvSpPr txBox="1"/>
              <p:nvPr/>
            </p:nvSpPr>
            <p:spPr>
              <a:xfrm>
                <a:off x="1187624" y="3429000"/>
                <a:ext cx="3934151" cy="679930"/>
              </a:xfrm>
              <a:prstGeom prst="rect">
                <a:avLst/>
              </a:prstGeom>
              <a:noFill/>
            </p:spPr>
            <p:txBody>
              <a:bodyPr wrap="square" rtlCol="0">
                <a:spAutoFit/>
              </a:bodyPr>
              <a:lstStyle/>
              <a:p>
                <a:r>
                  <a:rPr lang="en-US" dirty="0"/>
                  <a:t>is maximum if the force </a:t>
                </a:r>
                <a14:m>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oMath>
                </a14:m>
                <a:r>
                  <a:rPr lang="en-US" dirty="0"/>
                  <a:t> exerted by the hand is perpendicular with door </a:t>
                </a:r>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a:off x="1187624" y="3429000"/>
                <a:ext cx="3934151" cy="679930"/>
              </a:xfrm>
              <a:prstGeom prst="rect">
                <a:avLst/>
              </a:prstGeom>
              <a:blipFill rotWithShape="1">
                <a:blip r:embed="rId3"/>
                <a:stretch>
                  <a:fillRect l="-4" r="13" b="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6552629" y="3291698"/>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6552629" y="3291698"/>
                <a:ext cx="171777" cy="276999"/>
              </a:xfrm>
              <a:prstGeom prst="rect">
                <a:avLst/>
              </a:prstGeom>
              <a:blipFill rotWithShape="1">
                <a:blip r:embed="rId4"/>
                <a:stretch>
                  <a:fillRect l="-37" t="-178" r="-18256" b="22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6688701" y="3291698"/>
                <a:ext cx="517769"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solidFill>
                            <a:srgbClr val="FF0000"/>
                          </a:solidFill>
                          <a:latin typeface="Cambria Math" panose="02040503050406030204" pitchFamily="18" charset="0"/>
                          <a:ea typeface="Cambria Math" panose="02040503050406030204" pitchFamily="18" charset="0"/>
                        </a:rPr>
                        <m:t>⨂</m:t>
                      </m:r>
                    </m:oMath>
                  </m:oMathPara>
                </a14:m>
                <a:endParaRPr lang="en-US" sz="3600" dirty="0">
                  <a:solidFill>
                    <a:srgbClr val="FF0000"/>
                  </a:solidFill>
                </a:endParaRPr>
              </a:p>
            </p:txBody>
          </p:sp>
        </mc:Choice>
        <mc:Fallback>
          <p:sp>
            <p:nvSpPr>
              <p:cNvPr id="14" name="TextBox 13"/>
              <p:cNvSpPr txBox="1">
                <a:spLocks noRot="1" noChangeAspect="1" noMove="1" noResize="1" noEditPoints="1" noAdjustHandles="1" noChangeArrowheads="1" noChangeShapeType="1" noTextEdit="1"/>
              </p:cNvSpPr>
              <p:nvPr/>
            </p:nvSpPr>
            <p:spPr>
              <a:xfrm>
                <a:off x="6688701" y="3291698"/>
                <a:ext cx="517769" cy="553998"/>
              </a:xfrm>
              <a:prstGeom prst="rect">
                <a:avLst/>
              </a:prstGeom>
              <a:blipFill rotWithShape="1">
                <a:blip r:embed="rId5"/>
                <a:stretch>
                  <a:fillRect l="-48" t="-89" r="-12783" b="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7163011" y="3356941"/>
                <a:ext cx="20781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𝐹</m:t>
                          </m:r>
                        </m:e>
                      </m:acc>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7163011" y="3356941"/>
                <a:ext cx="207814" cy="310598"/>
              </a:xfrm>
              <a:prstGeom prst="rect">
                <a:avLst/>
              </a:prstGeom>
              <a:blipFill rotWithShape="1">
                <a:blip r:embed="rId6"/>
                <a:stretch>
                  <a:fillRect l="-102" t="-107" r="-13873" b="133"/>
                </a:stretch>
              </a:blipFill>
            </p:spPr>
            <p:txBody>
              <a:bodyPr/>
              <a:lstStyle/>
              <a:p>
                <a:r>
                  <a:rPr lang="zh-CN" altLang="en-US">
                    <a:noFill/>
                  </a:rPr>
                  <a:t> </a:t>
                </a:r>
              </a:p>
            </p:txBody>
          </p:sp>
        </mc:Fallback>
      </mc:AlternateContent>
      <p:cxnSp>
        <p:nvCxnSpPr>
          <p:cNvPr id="29" name="Straight Arrow Connector 28"/>
          <p:cNvCxnSpPr/>
          <p:nvPr/>
        </p:nvCxnSpPr>
        <p:spPr>
          <a:xfrm>
            <a:off x="6228184" y="4574414"/>
            <a:ext cx="6472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 name="TextBox 29"/>
              <p:cNvSpPr txBox="1"/>
              <p:nvPr/>
            </p:nvSpPr>
            <p:spPr>
              <a:xfrm>
                <a:off x="6551811" y="4293096"/>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6551811" y="4293096"/>
                <a:ext cx="171777" cy="276999"/>
              </a:xfrm>
              <a:prstGeom prst="rect">
                <a:avLst/>
              </a:prstGeom>
              <a:blipFill rotWithShape="1">
                <a:blip r:embed="rId4"/>
                <a:stretch>
                  <a:fillRect l="-300" t="-179" r="-1799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7206470" y="4255179"/>
                <a:ext cx="20781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𝐹</m:t>
                          </m:r>
                        </m:e>
                      </m:acc>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7206470" y="4255179"/>
                <a:ext cx="207814" cy="310598"/>
              </a:xfrm>
              <a:prstGeom prst="rect">
                <a:avLst/>
              </a:prstGeom>
              <a:blipFill rotWithShape="1">
                <a:blip r:embed="rId6"/>
                <a:stretch>
                  <a:fillRect l="-236" t="-14" r="-13739" b="41"/>
                </a:stretch>
              </a:blipFill>
            </p:spPr>
            <p:txBody>
              <a:bodyPr/>
              <a:lstStyle/>
              <a:p>
                <a:r>
                  <a:rPr lang="zh-CN" altLang="en-US">
                    <a:noFill/>
                  </a:rPr>
                  <a:t> </a:t>
                </a:r>
              </a:p>
            </p:txBody>
          </p:sp>
        </mc:Fallback>
      </mc:AlternateContent>
      <p:cxnSp>
        <p:nvCxnSpPr>
          <p:cNvPr id="33" name="Straight Arrow Connector 32"/>
          <p:cNvCxnSpPr/>
          <p:nvPr/>
        </p:nvCxnSpPr>
        <p:spPr>
          <a:xfrm>
            <a:off x="6875438" y="4570095"/>
            <a:ext cx="49456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238489" y="2774214"/>
            <a:ext cx="6472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7" name="TextBox 36"/>
              <p:cNvSpPr txBox="1"/>
              <p:nvPr/>
            </p:nvSpPr>
            <p:spPr>
              <a:xfrm>
                <a:off x="6562116" y="2492896"/>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37" name="TextBox 36"/>
              <p:cNvSpPr txBox="1">
                <a:spLocks noRot="1" noChangeAspect="1" noMove="1" noResize="1" noEditPoints="1" noAdjustHandles="1" noChangeArrowheads="1" noChangeShapeType="1" noTextEdit="1"/>
              </p:cNvSpPr>
              <p:nvPr/>
            </p:nvSpPr>
            <p:spPr>
              <a:xfrm>
                <a:off x="6562116" y="2492896"/>
                <a:ext cx="171777" cy="276999"/>
              </a:xfrm>
              <a:prstGeom prst="rect">
                <a:avLst/>
              </a:prstGeom>
              <a:blipFill rotWithShape="1">
                <a:blip r:embed="rId4"/>
                <a:stretch>
                  <a:fillRect l="-15" t="-188" r="-18278" b="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TextBox 37"/>
              <p:cNvSpPr txBox="1"/>
              <p:nvPr/>
            </p:nvSpPr>
            <p:spPr>
              <a:xfrm>
                <a:off x="6698188" y="2492896"/>
                <a:ext cx="517769"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solidFill>
                            <a:srgbClr val="FF0000"/>
                          </a:solidFill>
                          <a:latin typeface="Cambria Math" panose="02040503050406030204" pitchFamily="18" charset="0"/>
                          <a:ea typeface="Cambria Math" panose="02040503050406030204" pitchFamily="18" charset="0"/>
                        </a:rPr>
                        <m:t>⨀</m:t>
                      </m:r>
                    </m:oMath>
                  </m:oMathPara>
                </a14:m>
                <a:endParaRPr lang="en-US" sz="3600" dirty="0">
                  <a:solidFill>
                    <a:srgbClr val="FF0000"/>
                  </a:solidFill>
                </a:endParaRPr>
              </a:p>
            </p:txBody>
          </p:sp>
        </mc:Choice>
        <mc:Fallback>
          <p:sp>
            <p:nvSpPr>
              <p:cNvPr id="38" name="TextBox 37"/>
              <p:cNvSpPr txBox="1">
                <a:spLocks noRot="1" noChangeAspect="1" noMove="1" noResize="1" noEditPoints="1" noAdjustHandles="1" noChangeArrowheads="1" noChangeShapeType="1" noTextEdit="1"/>
              </p:cNvSpPr>
              <p:nvPr/>
            </p:nvSpPr>
            <p:spPr>
              <a:xfrm>
                <a:off x="6698188" y="2492896"/>
                <a:ext cx="517769" cy="553998"/>
              </a:xfrm>
              <a:prstGeom prst="rect">
                <a:avLst/>
              </a:prstGeom>
              <a:blipFill rotWithShape="1">
                <a:blip r:embed="rId7"/>
                <a:stretch>
                  <a:fillRect l="-40" t="-94" r="-12790" b="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7172498" y="2558139"/>
                <a:ext cx="20781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𝐹</m:t>
                          </m:r>
                        </m:e>
                      </m:acc>
                    </m:oMath>
                  </m:oMathPara>
                </a14:m>
                <a:endParaRPr lang="en-US" dirty="0"/>
              </a:p>
            </p:txBody>
          </p:sp>
        </mc:Choice>
        <mc:Fallback>
          <p:sp>
            <p:nvSpPr>
              <p:cNvPr id="39" name="TextBox 38"/>
              <p:cNvSpPr txBox="1">
                <a:spLocks noRot="1" noChangeAspect="1" noMove="1" noResize="1" noEditPoints="1" noAdjustHandles="1" noChangeArrowheads="1" noChangeShapeType="1" noTextEdit="1"/>
              </p:cNvSpPr>
              <p:nvPr/>
            </p:nvSpPr>
            <p:spPr>
              <a:xfrm>
                <a:off x="7172498" y="2558139"/>
                <a:ext cx="207814" cy="310598"/>
              </a:xfrm>
              <a:prstGeom prst="rect">
                <a:avLst/>
              </a:prstGeom>
              <a:blipFill rotWithShape="1">
                <a:blip r:embed="rId6"/>
                <a:stretch>
                  <a:fillRect l="-83" t="-116" r="-13891" b="142"/>
                </a:stretch>
              </a:blipFill>
            </p:spPr>
            <p:txBody>
              <a:bodyPr/>
              <a:lstStyle/>
              <a:p>
                <a:r>
                  <a:rPr lang="zh-CN" altLang="en-US">
                    <a:noFill/>
                  </a:rPr>
                  <a:t> </a:t>
                </a:r>
              </a:p>
            </p:txBody>
          </p:sp>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701" y="-141749"/>
            <a:ext cx="8229600" cy="1143000"/>
          </a:xfrm>
        </p:spPr>
        <p:txBody>
          <a:bodyPr/>
          <a:lstStyle/>
          <a:p>
            <a:r>
              <a:rPr lang="en-GB" dirty="0"/>
              <a:t>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extBox 2"/>
          <p:cNvSpPr txBox="1"/>
          <p:nvPr/>
        </p:nvSpPr>
        <p:spPr>
          <a:xfrm>
            <a:off x="930331" y="678085"/>
            <a:ext cx="3888432" cy="646331"/>
          </a:xfrm>
          <a:prstGeom prst="rect">
            <a:avLst/>
          </a:prstGeom>
          <a:noFill/>
        </p:spPr>
        <p:txBody>
          <a:bodyPr wrap="square" rtlCol="0">
            <a:spAutoFit/>
          </a:bodyPr>
          <a:lstStyle/>
          <a:p>
            <a:r>
              <a:rPr lang="en-GB" sz="3600" dirty="0"/>
              <a:t>The torque</a:t>
            </a:r>
            <a:endParaRPr lang="en-US" sz="3600" dirty="0"/>
          </a:p>
        </p:txBody>
      </p:sp>
      <p:pic>
        <p:nvPicPr>
          <p:cNvPr id="7" name="Picture 6"/>
          <p:cNvPicPr>
            <a:picLocks noChangeAspect="1"/>
          </p:cNvPicPr>
          <p:nvPr/>
        </p:nvPicPr>
        <p:blipFill>
          <a:blip r:embed="rId1"/>
          <a:stretch>
            <a:fillRect/>
          </a:stretch>
        </p:blipFill>
        <p:spPr>
          <a:xfrm>
            <a:off x="5275795" y="934912"/>
            <a:ext cx="3232944" cy="5139552"/>
          </a:xfrm>
          <a:prstGeom prst="rect">
            <a:avLst/>
          </a:prstGeom>
        </p:spPr>
      </p:pic>
      <p:sp>
        <p:nvSpPr>
          <p:cNvPr id="22" name="Right Arrow 21"/>
          <p:cNvSpPr/>
          <p:nvPr/>
        </p:nvSpPr>
        <p:spPr>
          <a:xfrm>
            <a:off x="307235" y="1633103"/>
            <a:ext cx="634931" cy="3759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41905" y="1560731"/>
            <a:ext cx="3934151" cy="646331"/>
          </a:xfrm>
          <a:prstGeom prst="rect">
            <a:avLst/>
          </a:prstGeom>
          <a:noFill/>
        </p:spPr>
        <p:txBody>
          <a:bodyPr wrap="square" rtlCol="0">
            <a:spAutoFit/>
          </a:bodyPr>
          <a:lstStyle/>
          <a:p>
            <a:r>
              <a:rPr lang="en-GB" dirty="0"/>
              <a:t>is maximum far away the axis of rotation of the door. </a:t>
            </a:r>
            <a:endParaRPr lang="en-US" dirty="0"/>
          </a:p>
        </p:txBody>
      </p:sp>
      <p:sp>
        <p:nvSpPr>
          <p:cNvPr id="17" name="Right Arrow 16"/>
          <p:cNvSpPr/>
          <p:nvPr/>
        </p:nvSpPr>
        <p:spPr>
          <a:xfrm>
            <a:off x="323528" y="2476972"/>
            <a:ext cx="634931" cy="3759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4" name="TextBox 23"/>
              <p:cNvSpPr txBox="1"/>
              <p:nvPr/>
            </p:nvSpPr>
            <p:spPr>
              <a:xfrm>
                <a:off x="1110502" y="2335782"/>
                <a:ext cx="3934151" cy="923330"/>
              </a:xfrm>
              <a:prstGeom prst="rect">
                <a:avLst/>
              </a:prstGeom>
              <a:noFill/>
            </p:spPr>
            <p:txBody>
              <a:bodyPr wrap="square" rtlCol="0">
                <a:spAutoFit/>
              </a:bodyPr>
              <a:lstStyle/>
              <a:p>
                <a:r>
                  <a:rPr lang="en-GB" dirty="0"/>
                  <a:t>decrease when </a:t>
                </a:r>
                <a14:m>
                  <m:oMath xmlns:m="http://schemas.openxmlformats.org/officeDocument/2006/math">
                    <m:r>
                      <a:rPr lang="en-GB" b="0" i="1" smtClean="0">
                        <a:latin typeface="Cambria Math" panose="02040503050406030204" pitchFamily="18" charset="0"/>
                      </a:rPr>
                      <m:t>𝑟</m:t>
                    </m:r>
                  </m:oMath>
                </a14:m>
                <a:r>
                  <a:rPr lang="en-US" dirty="0"/>
                  <a:t> decrease, where </a:t>
                </a:r>
                <a14:m>
                  <m:oMath xmlns:m="http://schemas.openxmlformats.org/officeDocument/2006/math">
                    <m:r>
                      <a:rPr lang="en-GB" b="0" i="1" smtClean="0">
                        <a:latin typeface="Cambria Math" panose="02040503050406030204" pitchFamily="18" charset="0"/>
                      </a:rPr>
                      <m:t>𝑟</m:t>
                    </m:r>
                  </m:oMath>
                </a14:m>
                <a:r>
                  <a:rPr lang="en-US" dirty="0"/>
                  <a:t> is the distance between the axis of rotation and where is applied the force, </a:t>
                </a:r>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1110502" y="2335782"/>
                <a:ext cx="3934151" cy="923330"/>
              </a:xfrm>
              <a:prstGeom prst="rect">
                <a:avLst/>
              </a:prstGeom>
              <a:blipFill rotWithShape="1">
                <a:blip r:embed="rId2"/>
                <a:stretch>
                  <a:fillRect l="-13" t="-27" r="5" b="32"/>
                </a:stretch>
              </a:blipFill>
            </p:spPr>
            <p:txBody>
              <a:bodyPr/>
              <a:lstStyle/>
              <a:p>
                <a:r>
                  <a:rPr lang="zh-CN" altLang="en-US">
                    <a:noFill/>
                  </a:rPr>
                  <a:t> </a:t>
                </a:r>
              </a:p>
            </p:txBody>
          </p:sp>
        </mc:Fallback>
      </mc:AlternateContent>
      <p:cxnSp>
        <p:nvCxnSpPr>
          <p:cNvPr id="11" name="Straight Arrow Connector 10"/>
          <p:cNvCxnSpPr/>
          <p:nvPr/>
        </p:nvCxnSpPr>
        <p:spPr>
          <a:xfrm>
            <a:off x="6229002" y="3573016"/>
            <a:ext cx="6472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ight Arrow 24"/>
          <p:cNvSpPr/>
          <p:nvPr/>
        </p:nvSpPr>
        <p:spPr>
          <a:xfrm>
            <a:off x="395536" y="3557092"/>
            <a:ext cx="634931" cy="3759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6" name="TextBox 25"/>
              <p:cNvSpPr txBox="1"/>
              <p:nvPr/>
            </p:nvSpPr>
            <p:spPr>
              <a:xfrm>
                <a:off x="1187624" y="3429000"/>
                <a:ext cx="3934151" cy="679930"/>
              </a:xfrm>
              <a:prstGeom prst="rect">
                <a:avLst/>
              </a:prstGeom>
              <a:noFill/>
            </p:spPr>
            <p:txBody>
              <a:bodyPr wrap="square" rtlCol="0">
                <a:spAutoFit/>
              </a:bodyPr>
              <a:lstStyle/>
              <a:p>
                <a:r>
                  <a:rPr lang="en-US" dirty="0"/>
                  <a:t>is maximum if the force </a:t>
                </a:r>
                <a14:m>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oMath>
                </a14:m>
                <a:r>
                  <a:rPr lang="en-US" dirty="0"/>
                  <a:t> exerted by the hand is perpendicular with door </a:t>
                </a:r>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a:off x="1187624" y="3429000"/>
                <a:ext cx="3934151" cy="679930"/>
              </a:xfrm>
              <a:prstGeom prst="rect">
                <a:avLst/>
              </a:prstGeom>
              <a:blipFill rotWithShape="1">
                <a:blip r:embed="rId3"/>
                <a:stretch>
                  <a:fillRect l="-4" r="13" b="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6552629" y="3291698"/>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6552629" y="3291698"/>
                <a:ext cx="171777" cy="276999"/>
              </a:xfrm>
              <a:prstGeom prst="rect">
                <a:avLst/>
              </a:prstGeom>
              <a:blipFill rotWithShape="1">
                <a:blip r:embed="rId4"/>
                <a:stretch>
                  <a:fillRect l="-37" t="-178" r="-18256" b="22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6688701" y="3291698"/>
                <a:ext cx="517769"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solidFill>
                            <a:srgbClr val="FF0000"/>
                          </a:solidFill>
                          <a:latin typeface="Cambria Math" panose="02040503050406030204" pitchFamily="18" charset="0"/>
                          <a:ea typeface="Cambria Math" panose="02040503050406030204" pitchFamily="18" charset="0"/>
                        </a:rPr>
                        <m:t>⨂</m:t>
                      </m:r>
                    </m:oMath>
                  </m:oMathPara>
                </a14:m>
                <a:endParaRPr lang="en-US" sz="3600" dirty="0">
                  <a:solidFill>
                    <a:srgbClr val="FF0000"/>
                  </a:solidFill>
                </a:endParaRPr>
              </a:p>
            </p:txBody>
          </p:sp>
        </mc:Choice>
        <mc:Fallback>
          <p:sp>
            <p:nvSpPr>
              <p:cNvPr id="14" name="TextBox 13"/>
              <p:cNvSpPr txBox="1">
                <a:spLocks noRot="1" noChangeAspect="1" noMove="1" noResize="1" noEditPoints="1" noAdjustHandles="1" noChangeArrowheads="1" noChangeShapeType="1" noTextEdit="1"/>
              </p:cNvSpPr>
              <p:nvPr/>
            </p:nvSpPr>
            <p:spPr>
              <a:xfrm>
                <a:off x="6688701" y="3291698"/>
                <a:ext cx="517769" cy="553998"/>
              </a:xfrm>
              <a:prstGeom prst="rect">
                <a:avLst/>
              </a:prstGeom>
              <a:blipFill rotWithShape="1">
                <a:blip r:embed="rId5"/>
                <a:stretch>
                  <a:fillRect l="-48" t="-89" r="-12783" b="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7163011" y="3356941"/>
                <a:ext cx="20781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𝐹</m:t>
                          </m:r>
                        </m:e>
                      </m:acc>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7163011" y="3356941"/>
                <a:ext cx="207814" cy="310598"/>
              </a:xfrm>
              <a:prstGeom prst="rect">
                <a:avLst/>
              </a:prstGeom>
              <a:blipFill rotWithShape="1">
                <a:blip r:embed="rId6"/>
                <a:stretch>
                  <a:fillRect l="-102" t="-107" r="-13873" b="133"/>
                </a:stretch>
              </a:blipFill>
            </p:spPr>
            <p:txBody>
              <a:bodyPr/>
              <a:lstStyle/>
              <a:p>
                <a:r>
                  <a:rPr lang="zh-CN" altLang="en-US">
                    <a:noFill/>
                  </a:rPr>
                  <a:t> </a:t>
                </a:r>
              </a:p>
            </p:txBody>
          </p:sp>
        </mc:Fallback>
      </mc:AlternateContent>
      <p:sp>
        <p:nvSpPr>
          <p:cNvPr id="27" name="Right Arrow 26"/>
          <p:cNvSpPr/>
          <p:nvPr/>
        </p:nvSpPr>
        <p:spPr>
          <a:xfrm>
            <a:off x="395536" y="4637212"/>
            <a:ext cx="634931" cy="3759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8" name="TextBox 27"/>
              <p:cNvSpPr txBox="1"/>
              <p:nvPr/>
            </p:nvSpPr>
            <p:spPr>
              <a:xfrm>
                <a:off x="1141905" y="4549270"/>
                <a:ext cx="3934151" cy="679930"/>
              </a:xfrm>
              <a:prstGeom prst="rect">
                <a:avLst/>
              </a:prstGeom>
              <a:noFill/>
            </p:spPr>
            <p:txBody>
              <a:bodyPr wrap="square" rtlCol="0">
                <a:spAutoFit/>
              </a:bodyPr>
              <a:lstStyle/>
              <a:p>
                <a:r>
                  <a:rPr lang="en-US" dirty="0"/>
                  <a:t>equals zero if the force </a:t>
                </a:r>
                <a14:m>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oMath>
                </a14:m>
                <a:r>
                  <a:rPr lang="en-US" dirty="0"/>
                  <a:t> exerted by the hand is directed on the plane of door. </a:t>
                </a:r>
                <a:endParaRPr lang="en-US" dirty="0"/>
              </a:p>
            </p:txBody>
          </p:sp>
        </mc:Choice>
        <mc:Fallback>
          <p:sp>
            <p:nvSpPr>
              <p:cNvPr id="28" name="TextBox 27"/>
              <p:cNvSpPr txBox="1">
                <a:spLocks noRot="1" noChangeAspect="1" noMove="1" noResize="1" noEditPoints="1" noAdjustHandles="1" noChangeArrowheads="1" noChangeShapeType="1" noTextEdit="1"/>
              </p:cNvSpPr>
              <p:nvPr/>
            </p:nvSpPr>
            <p:spPr>
              <a:xfrm>
                <a:off x="1141905" y="4549270"/>
                <a:ext cx="3934151" cy="679930"/>
              </a:xfrm>
              <a:prstGeom prst="rect">
                <a:avLst/>
              </a:prstGeom>
              <a:blipFill rotWithShape="1">
                <a:blip r:embed="rId7"/>
                <a:stretch>
                  <a:fillRect l="-4" t="-19" r="13" b="90"/>
                </a:stretch>
              </a:blipFill>
            </p:spPr>
            <p:txBody>
              <a:bodyPr/>
              <a:lstStyle/>
              <a:p>
                <a:r>
                  <a:rPr lang="zh-CN" altLang="en-US">
                    <a:noFill/>
                  </a:rPr>
                  <a:t> </a:t>
                </a:r>
              </a:p>
            </p:txBody>
          </p:sp>
        </mc:Fallback>
      </mc:AlternateContent>
      <p:cxnSp>
        <p:nvCxnSpPr>
          <p:cNvPr id="29" name="Straight Arrow Connector 28"/>
          <p:cNvCxnSpPr/>
          <p:nvPr/>
        </p:nvCxnSpPr>
        <p:spPr>
          <a:xfrm>
            <a:off x="6228184" y="4574414"/>
            <a:ext cx="6472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 name="TextBox 29"/>
              <p:cNvSpPr txBox="1"/>
              <p:nvPr/>
            </p:nvSpPr>
            <p:spPr>
              <a:xfrm>
                <a:off x="6551811" y="4293096"/>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6551811" y="4293096"/>
                <a:ext cx="171777" cy="276999"/>
              </a:xfrm>
              <a:prstGeom prst="rect">
                <a:avLst/>
              </a:prstGeom>
              <a:blipFill rotWithShape="1">
                <a:blip r:embed="rId4"/>
                <a:stretch>
                  <a:fillRect l="-300" t="-179" r="-1799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7206470" y="4255179"/>
                <a:ext cx="20781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𝐹</m:t>
                          </m:r>
                        </m:e>
                      </m:acc>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7206470" y="4255179"/>
                <a:ext cx="207814" cy="310598"/>
              </a:xfrm>
              <a:prstGeom prst="rect">
                <a:avLst/>
              </a:prstGeom>
              <a:blipFill rotWithShape="1">
                <a:blip r:embed="rId6"/>
                <a:stretch>
                  <a:fillRect l="-236" t="-14" r="-13739" b="41"/>
                </a:stretch>
              </a:blipFill>
            </p:spPr>
            <p:txBody>
              <a:bodyPr/>
              <a:lstStyle/>
              <a:p>
                <a:r>
                  <a:rPr lang="zh-CN" altLang="en-US">
                    <a:noFill/>
                  </a:rPr>
                  <a:t> </a:t>
                </a:r>
              </a:p>
            </p:txBody>
          </p:sp>
        </mc:Fallback>
      </mc:AlternateContent>
      <p:cxnSp>
        <p:nvCxnSpPr>
          <p:cNvPr id="33" name="Straight Arrow Connector 32"/>
          <p:cNvCxnSpPr/>
          <p:nvPr/>
        </p:nvCxnSpPr>
        <p:spPr>
          <a:xfrm>
            <a:off x="6875438" y="4570095"/>
            <a:ext cx="49456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238489" y="2774214"/>
            <a:ext cx="6472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7" name="TextBox 36"/>
              <p:cNvSpPr txBox="1"/>
              <p:nvPr/>
            </p:nvSpPr>
            <p:spPr>
              <a:xfrm>
                <a:off x="6562116" y="2492896"/>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37" name="TextBox 36"/>
              <p:cNvSpPr txBox="1">
                <a:spLocks noRot="1" noChangeAspect="1" noMove="1" noResize="1" noEditPoints="1" noAdjustHandles="1" noChangeArrowheads="1" noChangeShapeType="1" noTextEdit="1"/>
              </p:cNvSpPr>
              <p:nvPr/>
            </p:nvSpPr>
            <p:spPr>
              <a:xfrm>
                <a:off x="6562116" y="2492896"/>
                <a:ext cx="171777" cy="276999"/>
              </a:xfrm>
              <a:prstGeom prst="rect">
                <a:avLst/>
              </a:prstGeom>
              <a:blipFill rotWithShape="1">
                <a:blip r:embed="rId4"/>
                <a:stretch>
                  <a:fillRect l="-15" t="-188" r="-18278" b="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TextBox 37"/>
              <p:cNvSpPr txBox="1"/>
              <p:nvPr/>
            </p:nvSpPr>
            <p:spPr>
              <a:xfrm>
                <a:off x="6698188" y="2492896"/>
                <a:ext cx="517769"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solidFill>
                            <a:srgbClr val="FF0000"/>
                          </a:solidFill>
                          <a:latin typeface="Cambria Math" panose="02040503050406030204" pitchFamily="18" charset="0"/>
                          <a:ea typeface="Cambria Math" panose="02040503050406030204" pitchFamily="18" charset="0"/>
                        </a:rPr>
                        <m:t>⨀</m:t>
                      </m:r>
                    </m:oMath>
                  </m:oMathPara>
                </a14:m>
                <a:endParaRPr lang="en-US" sz="3600" dirty="0">
                  <a:solidFill>
                    <a:srgbClr val="FF0000"/>
                  </a:solidFill>
                </a:endParaRPr>
              </a:p>
            </p:txBody>
          </p:sp>
        </mc:Choice>
        <mc:Fallback>
          <p:sp>
            <p:nvSpPr>
              <p:cNvPr id="38" name="TextBox 37"/>
              <p:cNvSpPr txBox="1">
                <a:spLocks noRot="1" noChangeAspect="1" noMove="1" noResize="1" noEditPoints="1" noAdjustHandles="1" noChangeArrowheads="1" noChangeShapeType="1" noTextEdit="1"/>
              </p:cNvSpPr>
              <p:nvPr/>
            </p:nvSpPr>
            <p:spPr>
              <a:xfrm>
                <a:off x="6698188" y="2492896"/>
                <a:ext cx="517769" cy="553998"/>
              </a:xfrm>
              <a:prstGeom prst="rect">
                <a:avLst/>
              </a:prstGeom>
              <a:blipFill rotWithShape="1">
                <a:blip r:embed="rId8"/>
                <a:stretch>
                  <a:fillRect l="-40" t="-94" r="-12790" b="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7172498" y="2558139"/>
                <a:ext cx="20781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𝐹</m:t>
                          </m:r>
                        </m:e>
                      </m:acc>
                    </m:oMath>
                  </m:oMathPara>
                </a14:m>
                <a:endParaRPr lang="en-US" dirty="0"/>
              </a:p>
            </p:txBody>
          </p:sp>
        </mc:Choice>
        <mc:Fallback>
          <p:sp>
            <p:nvSpPr>
              <p:cNvPr id="39" name="TextBox 38"/>
              <p:cNvSpPr txBox="1">
                <a:spLocks noRot="1" noChangeAspect="1" noMove="1" noResize="1" noEditPoints="1" noAdjustHandles="1" noChangeArrowheads="1" noChangeShapeType="1" noTextEdit="1"/>
              </p:cNvSpPr>
              <p:nvPr/>
            </p:nvSpPr>
            <p:spPr>
              <a:xfrm>
                <a:off x="7172498" y="2558139"/>
                <a:ext cx="207814" cy="310598"/>
              </a:xfrm>
              <a:prstGeom prst="rect">
                <a:avLst/>
              </a:prstGeom>
              <a:blipFill rotWithShape="1">
                <a:blip r:embed="rId6"/>
                <a:stretch>
                  <a:fillRect l="-83" t="-116" r="-13891" b="142"/>
                </a:stretch>
              </a:blipFill>
            </p:spPr>
            <p:txBody>
              <a:bodyPr/>
              <a:lstStyle/>
              <a:p>
                <a:r>
                  <a:rPr lang="zh-CN" altLang="en-US">
                    <a:noFill/>
                  </a:rPr>
                  <a:t> </a:t>
                </a:r>
              </a:p>
            </p:txBody>
          </p:sp>
        </mc:Fallback>
      </mc:AlternateContent>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701" y="-141749"/>
            <a:ext cx="8229600" cy="1143000"/>
          </a:xfrm>
        </p:spPr>
        <p:txBody>
          <a:bodyPr/>
          <a:lstStyle/>
          <a:p>
            <a:r>
              <a:rPr lang="en-GB" dirty="0"/>
              <a:t>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extBox 2"/>
          <p:cNvSpPr txBox="1"/>
          <p:nvPr/>
        </p:nvSpPr>
        <p:spPr>
          <a:xfrm>
            <a:off x="930331" y="678085"/>
            <a:ext cx="3888432" cy="646331"/>
          </a:xfrm>
          <a:prstGeom prst="rect">
            <a:avLst/>
          </a:prstGeom>
          <a:noFill/>
        </p:spPr>
        <p:txBody>
          <a:bodyPr wrap="square" rtlCol="0">
            <a:spAutoFit/>
          </a:bodyPr>
          <a:lstStyle/>
          <a:p>
            <a:r>
              <a:rPr lang="en-GB" sz="3600" dirty="0"/>
              <a:t>The torque</a:t>
            </a:r>
            <a:endParaRPr lang="en-US" sz="3600" dirty="0"/>
          </a:p>
        </p:txBody>
      </p:sp>
      <p:pic>
        <p:nvPicPr>
          <p:cNvPr id="7" name="Picture 6"/>
          <p:cNvPicPr>
            <a:picLocks noChangeAspect="1"/>
          </p:cNvPicPr>
          <p:nvPr/>
        </p:nvPicPr>
        <p:blipFill>
          <a:blip r:embed="rId1"/>
          <a:stretch>
            <a:fillRect/>
          </a:stretch>
        </p:blipFill>
        <p:spPr>
          <a:xfrm>
            <a:off x="5275795" y="934912"/>
            <a:ext cx="3232944" cy="5139552"/>
          </a:xfrm>
          <a:prstGeom prst="rect">
            <a:avLst/>
          </a:prstGeom>
        </p:spPr>
      </p:pic>
      <p:sp>
        <p:nvSpPr>
          <p:cNvPr id="22" name="Right Arrow 21"/>
          <p:cNvSpPr/>
          <p:nvPr/>
        </p:nvSpPr>
        <p:spPr>
          <a:xfrm>
            <a:off x="307235" y="1633103"/>
            <a:ext cx="634931" cy="3759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41905" y="1560731"/>
            <a:ext cx="3934151" cy="646331"/>
          </a:xfrm>
          <a:prstGeom prst="rect">
            <a:avLst/>
          </a:prstGeom>
          <a:noFill/>
        </p:spPr>
        <p:txBody>
          <a:bodyPr wrap="square" rtlCol="0">
            <a:spAutoFit/>
          </a:bodyPr>
          <a:lstStyle/>
          <a:p>
            <a:r>
              <a:rPr lang="en-GB" dirty="0"/>
              <a:t>is maximum far away the axis of rotation of the door. </a:t>
            </a:r>
            <a:endParaRPr lang="en-US" dirty="0"/>
          </a:p>
        </p:txBody>
      </p:sp>
      <p:sp>
        <p:nvSpPr>
          <p:cNvPr id="17" name="Right Arrow 16"/>
          <p:cNvSpPr/>
          <p:nvPr/>
        </p:nvSpPr>
        <p:spPr>
          <a:xfrm>
            <a:off x="323528" y="2476972"/>
            <a:ext cx="634931" cy="3759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4" name="TextBox 23"/>
              <p:cNvSpPr txBox="1"/>
              <p:nvPr/>
            </p:nvSpPr>
            <p:spPr>
              <a:xfrm>
                <a:off x="1110502" y="2335782"/>
                <a:ext cx="3934151" cy="923330"/>
              </a:xfrm>
              <a:prstGeom prst="rect">
                <a:avLst/>
              </a:prstGeom>
              <a:noFill/>
            </p:spPr>
            <p:txBody>
              <a:bodyPr wrap="square" rtlCol="0">
                <a:spAutoFit/>
              </a:bodyPr>
              <a:lstStyle/>
              <a:p>
                <a:r>
                  <a:rPr lang="en-GB" dirty="0"/>
                  <a:t>decrease when </a:t>
                </a:r>
                <a14:m>
                  <m:oMath xmlns:m="http://schemas.openxmlformats.org/officeDocument/2006/math">
                    <m:r>
                      <a:rPr lang="en-GB" b="0" i="1" smtClean="0">
                        <a:latin typeface="Cambria Math" panose="02040503050406030204" pitchFamily="18" charset="0"/>
                      </a:rPr>
                      <m:t>𝑟</m:t>
                    </m:r>
                  </m:oMath>
                </a14:m>
                <a:r>
                  <a:rPr lang="en-US" dirty="0"/>
                  <a:t> decrease, where </a:t>
                </a:r>
                <a14:m>
                  <m:oMath xmlns:m="http://schemas.openxmlformats.org/officeDocument/2006/math">
                    <m:r>
                      <a:rPr lang="en-GB" b="0" i="1" smtClean="0">
                        <a:latin typeface="Cambria Math" panose="02040503050406030204" pitchFamily="18" charset="0"/>
                      </a:rPr>
                      <m:t>𝑟</m:t>
                    </m:r>
                  </m:oMath>
                </a14:m>
                <a:r>
                  <a:rPr lang="en-US" dirty="0"/>
                  <a:t> is the distance between the axis of rotation and where is applied the force, </a:t>
                </a:r>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1110502" y="2335782"/>
                <a:ext cx="3934151" cy="923330"/>
              </a:xfrm>
              <a:prstGeom prst="rect">
                <a:avLst/>
              </a:prstGeom>
              <a:blipFill rotWithShape="1">
                <a:blip r:embed="rId2"/>
                <a:stretch>
                  <a:fillRect l="-13" t="-27" r="5" b="32"/>
                </a:stretch>
              </a:blipFill>
            </p:spPr>
            <p:txBody>
              <a:bodyPr/>
              <a:lstStyle/>
              <a:p>
                <a:r>
                  <a:rPr lang="zh-CN" altLang="en-US">
                    <a:noFill/>
                  </a:rPr>
                  <a:t> </a:t>
                </a:r>
              </a:p>
            </p:txBody>
          </p:sp>
        </mc:Fallback>
      </mc:AlternateContent>
      <p:cxnSp>
        <p:nvCxnSpPr>
          <p:cNvPr id="11" name="Straight Arrow Connector 10"/>
          <p:cNvCxnSpPr/>
          <p:nvPr/>
        </p:nvCxnSpPr>
        <p:spPr>
          <a:xfrm>
            <a:off x="6229002" y="3573016"/>
            <a:ext cx="6472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ight Arrow 24"/>
          <p:cNvSpPr/>
          <p:nvPr/>
        </p:nvSpPr>
        <p:spPr>
          <a:xfrm>
            <a:off x="395536" y="3557092"/>
            <a:ext cx="634931" cy="3759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6" name="TextBox 25"/>
              <p:cNvSpPr txBox="1"/>
              <p:nvPr/>
            </p:nvSpPr>
            <p:spPr>
              <a:xfrm>
                <a:off x="1187624" y="3429000"/>
                <a:ext cx="3934151" cy="679930"/>
              </a:xfrm>
              <a:prstGeom prst="rect">
                <a:avLst/>
              </a:prstGeom>
              <a:noFill/>
            </p:spPr>
            <p:txBody>
              <a:bodyPr wrap="square" rtlCol="0">
                <a:spAutoFit/>
              </a:bodyPr>
              <a:lstStyle/>
              <a:p>
                <a:r>
                  <a:rPr lang="en-US" dirty="0"/>
                  <a:t>is maximum if the force </a:t>
                </a:r>
                <a14:m>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oMath>
                </a14:m>
                <a:r>
                  <a:rPr lang="en-US" dirty="0"/>
                  <a:t> exerted by the hand is perpendicular with door </a:t>
                </a:r>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a:off x="1187624" y="3429000"/>
                <a:ext cx="3934151" cy="679930"/>
              </a:xfrm>
              <a:prstGeom prst="rect">
                <a:avLst/>
              </a:prstGeom>
              <a:blipFill rotWithShape="1">
                <a:blip r:embed="rId3"/>
                <a:stretch>
                  <a:fillRect l="-4" r="13" b="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6552629" y="3291698"/>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6552629" y="3291698"/>
                <a:ext cx="171777" cy="276999"/>
              </a:xfrm>
              <a:prstGeom prst="rect">
                <a:avLst/>
              </a:prstGeom>
              <a:blipFill rotWithShape="1">
                <a:blip r:embed="rId4"/>
                <a:stretch>
                  <a:fillRect l="-37" t="-178" r="-18256" b="22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6688701" y="3291698"/>
                <a:ext cx="517769"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solidFill>
                            <a:srgbClr val="FF0000"/>
                          </a:solidFill>
                          <a:latin typeface="Cambria Math" panose="02040503050406030204" pitchFamily="18" charset="0"/>
                          <a:ea typeface="Cambria Math" panose="02040503050406030204" pitchFamily="18" charset="0"/>
                        </a:rPr>
                        <m:t>⨂</m:t>
                      </m:r>
                    </m:oMath>
                  </m:oMathPara>
                </a14:m>
                <a:endParaRPr lang="en-US" sz="3600" dirty="0">
                  <a:solidFill>
                    <a:srgbClr val="FF0000"/>
                  </a:solidFill>
                </a:endParaRPr>
              </a:p>
            </p:txBody>
          </p:sp>
        </mc:Choice>
        <mc:Fallback>
          <p:sp>
            <p:nvSpPr>
              <p:cNvPr id="14" name="TextBox 13"/>
              <p:cNvSpPr txBox="1">
                <a:spLocks noRot="1" noChangeAspect="1" noMove="1" noResize="1" noEditPoints="1" noAdjustHandles="1" noChangeArrowheads="1" noChangeShapeType="1" noTextEdit="1"/>
              </p:cNvSpPr>
              <p:nvPr/>
            </p:nvSpPr>
            <p:spPr>
              <a:xfrm>
                <a:off x="6688701" y="3291698"/>
                <a:ext cx="517769" cy="553998"/>
              </a:xfrm>
              <a:prstGeom prst="rect">
                <a:avLst/>
              </a:prstGeom>
              <a:blipFill rotWithShape="1">
                <a:blip r:embed="rId5"/>
                <a:stretch>
                  <a:fillRect l="-48" t="-89" r="-12783" b="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7163011" y="3356941"/>
                <a:ext cx="20781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𝐹</m:t>
                          </m:r>
                        </m:e>
                      </m:acc>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7163011" y="3356941"/>
                <a:ext cx="207814" cy="310598"/>
              </a:xfrm>
              <a:prstGeom prst="rect">
                <a:avLst/>
              </a:prstGeom>
              <a:blipFill rotWithShape="1">
                <a:blip r:embed="rId6"/>
                <a:stretch>
                  <a:fillRect l="-102" t="-107" r="-13873" b="133"/>
                </a:stretch>
              </a:blipFill>
            </p:spPr>
            <p:txBody>
              <a:bodyPr/>
              <a:lstStyle/>
              <a:p>
                <a:r>
                  <a:rPr lang="zh-CN" altLang="en-US">
                    <a:noFill/>
                  </a:rPr>
                  <a:t> </a:t>
                </a:r>
              </a:p>
            </p:txBody>
          </p:sp>
        </mc:Fallback>
      </mc:AlternateContent>
      <p:sp>
        <p:nvSpPr>
          <p:cNvPr id="27" name="Right Arrow 26"/>
          <p:cNvSpPr/>
          <p:nvPr/>
        </p:nvSpPr>
        <p:spPr>
          <a:xfrm>
            <a:off x="395536" y="4637212"/>
            <a:ext cx="634931" cy="3759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8" name="TextBox 27"/>
              <p:cNvSpPr txBox="1"/>
              <p:nvPr/>
            </p:nvSpPr>
            <p:spPr>
              <a:xfrm>
                <a:off x="1141905" y="4549270"/>
                <a:ext cx="3934151" cy="679930"/>
              </a:xfrm>
              <a:prstGeom prst="rect">
                <a:avLst/>
              </a:prstGeom>
              <a:noFill/>
            </p:spPr>
            <p:txBody>
              <a:bodyPr wrap="square" rtlCol="0">
                <a:spAutoFit/>
              </a:bodyPr>
              <a:lstStyle/>
              <a:p>
                <a:r>
                  <a:rPr lang="en-US" dirty="0"/>
                  <a:t>equals zero if the force </a:t>
                </a:r>
                <a14:m>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oMath>
                </a14:m>
                <a:r>
                  <a:rPr lang="en-US" dirty="0"/>
                  <a:t> exerted by the hand is directed on the plane of door. </a:t>
                </a:r>
                <a:endParaRPr lang="en-US" dirty="0"/>
              </a:p>
            </p:txBody>
          </p:sp>
        </mc:Choice>
        <mc:Fallback>
          <p:sp>
            <p:nvSpPr>
              <p:cNvPr id="28" name="TextBox 27"/>
              <p:cNvSpPr txBox="1">
                <a:spLocks noRot="1" noChangeAspect="1" noMove="1" noResize="1" noEditPoints="1" noAdjustHandles="1" noChangeArrowheads="1" noChangeShapeType="1" noTextEdit="1"/>
              </p:cNvSpPr>
              <p:nvPr/>
            </p:nvSpPr>
            <p:spPr>
              <a:xfrm>
                <a:off x="1141905" y="4549270"/>
                <a:ext cx="3934151" cy="679930"/>
              </a:xfrm>
              <a:prstGeom prst="rect">
                <a:avLst/>
              </a:prstGeom>
              <a:blipFill rotWithShape="1">
                <a:blip r:embed="rId7"/>
                <a:stretch>
                  <a:fillRect l="-4" t="-19" r="13" b="90"/>
                </a:stretch>
              </a:blipFill>
            </p:spPr>
            <p:txBody>
              <a:bodyPr/>
              <a:lstStyle/>
              <a:p>
                <a:r>
                  <a:rPr lang="zh-CN" altLang="en-US">
                    <a:noFill/>
                  </a:rPr>
                  <a:t> </a:t>
                </a:r>
              </a:p>
            </p:txBody>
          </p:sp>
        </mc:Fallback>
      </mc:AlternateContent>
      <p:cxnSp>
        <p:nvCxnSpPr>
          <p:cNvPr id="29" name="Straight Arrow Connector 28"/>
          <p:cNvCxnSpPr/>
          <p:nvPr/>
        </p:nvCxnSpPr>
        <p:spPr>
          <a:xfrm>
            <a:off x="6228184" y="4574414"/>
            <a:ext cx="6472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 name="TextBox 29"/>
              <p:cNvSpPr txBox="1"/>
              <p:nvPr/>
            </p:nvSpPr>
            <p:spPr>
              <a:xfrm>
                <a:off x="6551811" y="4293096"/>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6551811" y="4293096"/>
                <a:ext cx="171777" cy="276999"/>
              </a:xfrm>
              <a:prstGeom prst="rect">
                <a:avLst/>
              </a:prstGeom>
              <a:blipFill rotWithShape="1">
                <a:blip r:embed="rId4"/>
                <a:stretch>
                  <a:fillRect l="-300" t="-179" r="-1799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7206470" y="4255179"/>
                <a:ext cx="20781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𝐹</m:t>
                          </m:r>
                        </m:e>
                      </m:acc>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7206470" y="4255179"/>
                <a:ext cx="207814" cy="310598"/>
              </a:xfrm>
              <a:prstGeom prst="rect">
                <a:avLst/>
              </a:prstGeom>
              <a:blipFill rotWithShape="1">
                <a:blip r:embed="rId6"/>
                <a:stretch>
                  <a:fillRect l="-236" t="-14" r="-13739" b="41"/>
                </a:stretch>
              </a:blipFill>
            </p:spPr>
            <p:txBody>
              <a:bodyPr/>
              <a:lstStyle/>
              <a:p>
                <a:r>
                  <a:rPr lang="zh-CN" altLang="en-US">
                    <a:noFill/>
                  </a:rPr>
                  <a:t> </a:t>
                </a:r>
              </a:p>
            </p:txBody>
          </p:sp>
        </mc:Fallback>
      </mc:AlternateContent>
      <p:cxnSp>
        <p:nvCxnSpPr>
          <p:cNvPr id="33" name="Straight Arrow Connector 32"/>
          <p:cNvCxnSpPr/>
          <p:nvPr/>
        </p:nvCxnSpPr>
        <p:spPr>
          <a:xfrm>
            <a:off x="6875438" y="4570095"/>
            <a:ext cx="49456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Right Arrow 33"/>
          <p:cNvSpPr/>
          <p:nvPr/>
        </p:nvSpPr>
        <p:spPr>
          <a:xfrm>
            <a:off x="395536" y="5517232"/>
            <a:ext cx="634931" cy="3759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5" name="TextBox 34"/>
              <p:cNvSpPr txBox="1"/>
              <p:nvPr/>
            </p:nvSpPr>
            <p:spPr>
              <a:xfrm>
                <a:off x="1187624" y="5373216"/>
                <a:ext cx="3024336" cy="679930"/>
              </a:xfrm>
              <a:prstGeom prst="rect">
                <a:avLst/>
              </a:prstGeom>
              <a:noFill/>
            </p:spPr>
            <p:txBody>
              <a:bodyPr wrap="square" rtlCol="0">
                <a:spAutoFit/>
              </a:bodyPr>
              <a:lstStyle/>
              <a:p>
                <a:r>
                  <a:rPr lang="en-GB" dirty="0"/>
                  <a:t>depends to the magnitude of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𝐹</m:t>
                        </m:r>
                      </m:e>
                    </m:acc>
                  </m:oMath>
                </a14:m>
                <a:r>
                  <a:rPr lang="en-US" dirty="0"/>
                  <a:t> (i.e. the force strength)</a:t>
                </a:r>
                <a:endParaRPr lang="en-US" dirty="0"/>
              </a:p>
            </p:txBody>
          </p:sp>
        </mc:Choice>
        <mc:Fallback>
          <p:sp>
            <p:nvSpPr>
              <p:cNvPr id="35" name="TextBox 34"/>
              <p:cNvSpPr txBox="1">
                <a:spLocks noRot="1" noChangeAspect="1" noMove="1" noResize="1" noEditPoints="1" noAdjustHandles="1" noChangeArrowheads="1" noChangeShapeType="1" noTextEdit="1"/>
              </p:cNvSpPr>
              <p:nvPr/>
            </p:nvSpPr>
            <p:spPr>
              <a:xfrm>
                <a:off x="1187624" y="5373216"/>
                <a:ext cx="3024336" cy="679930"/>
              </a:xfrm>
              <a:prstGeom prst="rect">
                <a:avLst/>
              </a:prstGeom>
              <a:blipFill rotWithShape="1">
                <a:blip r:embed="rId8"/>
                <a:stretch>
                  <a:fillRect l="-6" t="-71" b="48"/>
                </a:stretch>
              </a:blipFill>
            </p:spPr>
            <p:txBody>
              <a:bodyPr/>
              <a:lstStyle/>
              <a:p>
                <a:r>
                  <a:rPr lang="zh-CN" altLang="en-US">
                    <a:noFill/>
                  </a:rPr>
                  <a:t> </a:t>
                </a:r>
              </a:p>
            </p:txBody>
          </p:sp>
        </mc:Fallback>
      </mc:AlternateContent>
      <p:cxnSp>
        <p:nvCxnSpPr>
          <p:cNvPr id="36" name="Straight Arrow Connector 35"/>
          <p:cNvCxnSpPr/>
          <p:nvPr/>
        </p:nvCxnSpPr>
        <p:spPr>
          <a:xfrm>
            <a:off x="6238489" y="2774214"/>
            <a:ext cx="6472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7" name="TextBox 36"/>
              <p:cNvSpPr txBox="1"/>
              <p:nvPr/>
            </p:nvSpPr>
            <p:spPr>
              <a:xfrm>
                <a:off x="6562116" y="2492896"/>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37" name="TextBox 36"/>
              <p:cNvSpPr txBox="1">
                <a:spLocks noRot="1" noChangeAspect="1" noMove="1" noResize="1" noEditPoints="1" noAdjustHandles="1" noChangeArrowheads="1" noChangeShapeType="1" noTextEdit="1"/>
              </p:cNvSpPr>
              <p:nvPr/>
            </p:nvSpPr>
            <p:spPr>
              <a:xfrm>
                <a:off x="6562116" y="2492896"/>
                <a:ext cx="171777" cy="276999"/>
              </a:xfrm>
              <a:prstGeom prst="rect">
                <a:avLst/>
              </a:prstGeom>
              <a:blipFill rotWithShape="1">
                <a:blip r:embed="rId4"/>
                <a:stretch>
                  <a:fillRect l="-15" t="-188" r="-18278" b="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TextBox 37"/>
              <p:cNvSpPr txBox="1"/>
              <p:nvPr/>
            </p:nvSpPr>
            <p:spPr>
              <a:xfrm>
                <a:off x="6698188" y="2492896"/>
                <a:ext cx="517769"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solidFill>
                            <a:srgbClr val="FF0000"/>
                          </a:solidFill>
                          <a:latin typeface="Cambria Math" panose="02040503050406030204" pitchFamily="18" charset="0"/>
                          <a:ea typeface="Cambria Math" panose="02040503050406030204" pitchFamily="18" charset="0"/>
                        </a:rPr>
                        <m:t>⨀</m:t>
                      </m:r>
                    </m:oMath>
                  </m:oMathPara>
                </a14:m>
                <a:endParaRPr lang="en-US" sz="3600" dirty="0">
                  <a:solidFill>
                    <a:srgbClr val="FF0000"/>
                  </a:solidFill>
                </a:endParaRPr>
              </a:p>
            </p:txBody>
          </p:sp>
        </mc:Choice>
        <mc:Fallback>
          <p:sp>
            <p:nvSpPr>
              <p:cNvPr id="38" name="TextBox 37"/>
              <p:cNvSpPr txBox="1">
                <a:spLocks noRot="1" noChangeAspect="1" noMove="1" noResize="1" noEditPoints="1" noAdjustHandles="1" noChangeArrowheads="1" noChangeShapeType="1" noTextEdit="1"/>
              </p:cNvSpPr>
              <p:nvPr/>
            </p:nvSpPr>
            <p:spPr>
              <a:xfrm>
                <a:off x="6698188" y="2492896"/>
                <a:ext cx="517769" cy="553998"/>
              </a:xfrm>
              <a:prstGeom prst="rect">
                <a:avLst/>
              </a:prstGeom>
              <a:blipFill rotWithShape="1">
                <a:blip r:embed="rId9"/>
                <a:stretch>
                  <a:fillRect l="-40" t="-94" r="-12790" b="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7172498" y="2558139"/>
                <a:ext cx="20781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𝐹</m:t>
                          </m:r>
                        </m:e>
                      </m:acc>
                    </m:oMath>
                  </m:oMathPara>
                </a14:m>
                <a:endParaRPr lang="en-US" dirty="0"/>
              </a:p>
            </p:txBody>
          </p:sp>
        </mc:Choice>
        <mc:Fallback>
          <p:sp>
            <p:nvSpPr>
              <p:cNvPr id="39" name="TextBox 38"/>
              <p:cNvSpPr txBox="1">
                <a:spLocks noRot="1" noChangeAspect="1" noMove="1" noResize="1" noEditPoints="1" noAdjustHandles="1" noChangeArrowheads="1" noChangeShapeType="1" noTextEdit="1"/>
              </p:cNvSpPr>
              <p:nvPr/>
            </p:nvSpPr>
            <p:spPr>
              <a:xfrm>
                <a:off x="7172498" y="2558139"/>
                <a:ext cx="207814" cy="310598"/>
              </a:xfrm>
              <a:prstGeom prst="rect">
                <a:avLst/>
              </a:prstGeom>
              <a:blipFill rotWithShape="1">
                <a:blip r:embed="rId6"/>
                <a:stretch>
                  <a:fillRect l="-83" t="-116" r="-13891" b="142"/>
                </a:stretch>
              </a:blipFill>
            </p:spPr>
            <p:txBody>
              <a:bodyPr/>
              <a:lstStyle/>
              <a:p>
                <a:r>
                  <a:rPr lang="zh-CN" altLang="en-US">
                    <a:noFill/>
                  </a:rPr>
                  <a:t> </a:t>
                </a:r>
              </a:p>
            </p:txBody>
          </p:sp>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2204864"/>
            <a:ext cx="8229600" cy="1143000"/>
          </a:xfrm>
        </p:spPr>
        <p:txBody>
          <a:bodyPr/>
          <a:lstStyle/>
          <a:p>
            <a:r>
              <a:rPr lang="en-US" dirty="0"/>
              <a:t>Rest time (5 minutes)</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547664" y="1529908"/>
            <a:ext cx="5822805" cy="1022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4701" y="-141749"/>
            <a:ext cx="8229600" cy="1143000"/>
          </a:xfrm>
        </p:spPr>
        <p:txBody>
          <a:bodyPr/>
          <a:lstStyle/>
          <a:p>
            <a:r>
              <a:rPr lang="en-GB" dirty="0"/>
              <a:t>The torque</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0" name="TextBox 9"/>
          <p:cNvSpPr txBox="1"/>
          <p:nvPr/>
        </p:nvSpPr>
        <p:spPr>
          <a:xfrm>
            <a:off x="6447671" y="2534569"/>
            <a:ext cx="1351717" cy="369332"/>
          </a:xfrm>
          <a:prstGeom prst="rect">
            <a:avLst/>
          </a:prstGeom>
          <a:noFill/>
        </p:spPr>
        <p:txBody>
          <a:bodyPr wrap="none" rtlCol="0">
            <a:spAutoFit/>
          </a:bodyPr>
          <a:lstStyle/>
          <a:p>
            <a:r>
              <a:rPr lang="en-GB" dirty="0"/>
              <a:t>A rigid body</a:t>
            </a:r>
            <a:endParaRPr lang="en-US" dirty="0"/>
          </a:p>
        </p:txBody>
      </p:sp>
      <mc:AlternateContent xmlns:mc="http://schemas.openxmlformats.org/markup-compatibility/2006">
        <mc:Choice xmlns:a14="http://schemas.microsoft.com/office/drawing/2010/main" Requires="a14">
          <p:sp>
            <p:nvSpPr>
              <p:cNvPr id="13" name="TextBox 12"/>
              <p:cNvSpPr txBox="1"/>
              <p:nvPr/>
            </p:nvSpPr>
            <p:spPr>
              <a:xfrm>
                <a:off x="5160312" y="2267938"/>
                <a:ext cx="460061"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m:t>
                      </m:r>
                    </m:oMath>
                  </m:oMathPara>
                </a14:m>
                <a:endParaRPr lang="en-US" sz="3600" dirty="0"/>
              </a:p>
            </p:txBody>
          </p:sp>
        </mc:Choice>
        <mc:Fallback>
          <p:sp>
            <p:nvSpPr>
              <p:cNvPr id="13" name="TextBox 12"/>
              <p:cNvSpPr txBox="1">
                <a:spLocks noRot="1" noChangeAspect="1" noMove="1" noResize="1" noEditPoints="1" noAdjustHandles="1" noChangeArrowheads="1" noChangeShapeType="1" noTextEdit="1"/>
              </p:cNvSpPr>
              <p:nvPr/>
            </p:nvSpPr>
            <p:spPr>
              <a:xfrm>
                <a:off x="5160312" y="2267938"/>
                <a:ext cx="460061" cy="553998"/>
              </a:xfrm>
              <a:prstGeom prst="rect">
                <a:avLst/>
              </a:prstGeom>
              <a:blipFill rotWithShape="1">
                <a:blip r:embed="rId1"/>
                <a:stretch>
                  <a:fillRect l="-66" t="-64" r="-14633" b="114"/>
                </a:stretch>
              </a:blipFill>
            </p:spPr>
            <p:txBody>
              <a:bodyPr/>
              <a:lstStyle/>
              <a:p>
                <a:r>
                  <a:rPr lang="zh-CN" altLang="en-US">
                    <a:noFill/>
                  </a:rPr>
                  <a:t> </a:t>
                </a:r>
              </a:p>
            </p:txBody>
          </p:sp>
        </mc:Fallback>
      </mc:AlternateContent>
      <p:cxnSp>
        <p:nvCxnSpPr>
          <p:cNvPr id="18" name="Straight Arrow Connector 17"/>
          <p:cNvCxnSpPr/>
          <p:nvPr/>
        </p:nvCxnSpPr>
        <p:spPr>
          <a:xfrm flipV="1">
            <a:off x="5390342" y="848280"/>
            <a:ext cx="0" cy="16047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5516466" y="692981"/>
                <a:ext cx="20781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𝐹</m:t>
                          </m:r>
                        </m:e>
                      </m:acc>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5516466" y="692981"/>
                <a:ext cx="207814" cy="310598"/>
              </a:xfrm>
              <a:prstGeom prst="rect">
                <a:avLst/>
              </a:prstGeom>
              <a:blipFill rotWithShape="1">
                <a:blip r:embed="rId2"/>
                <a:stretch>
                  <a:fillRect l="-106" t="-63" r="-13868" b="90"/>
                </a:stretch>
              </a:blipFill>
            </p:spPr>
            <p:txBody>
              <a:bodyPr/>
              <a:lstStyle/>
              <a:p>
                <a:r>
                  <a:rPr lang="zh-CN" altLang="en-US">
                    <a:noFill/>
                  </a:rPr>
                  <a:t> </a:t>
                </a:r>
              </a:p>
            </p:txBody>
          </p:sp>
        </mc:Fallback>
      </mc:AlternateContent>
      <p:sp>
        <p:nvSpPr>
          <p:cNvPr id="20" name="TextBox 19"/>
          <p:cNvSpPr txBox="1"/>
          <p:nvPr/>
        </p:nvSpPr>
        <p:spPr>
          <a:xfrm>
            <a:off x="5780545" y="603717"/>
            <a:ext cx="1904636" cy="646331"/>
          </a:xfrm>
          <a:prstGeom prst="rect">
            <a:avLst/>
          </a:prstGeom>
          <a:noFill/>
        </p:spPr>
        <p:txBody>
          <a:bodyPr wrap="square" rtlCol="0">
            <a:spAutoFit/>
          </a:bodyPr>
          <a:lstStyle/>
          <a:p>
            <a:r>
              <a:rPr lang="en-GB" dirty="0"/>
              <a:t>Force exerted on the body</a:t>
            </a:r>
            <a:endParaRPr lang="en-US" dirty="0"/>
          </a:p>
        </p:txBody>
      </p:sp>
      <p:cxnSp>
        <p:nvCxnSpPr>
          <p:cNvPr id="31" name="Straight Arrow Connector 30"/>
          <p:cNvCxnSpPr/>
          <p:nvPr/>
        </p:nvCxnSpPr>
        <p:spPr>
          <a:xfrm>
            <a:off x="2370767" y="2041030"/>
            <a:ext cx="3019575" cy="5111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0" name="TextBox 39"/>
              <p:cNvSpPr txBox="1"/>
              <p:nvPr/>
            </p:nvSpPr>
            <p:spPr>
              <a:xfrm>
                <a:off x="5413457" y="2637665"/>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40" name="TextBox 39"/>
              <p:cNvSpPr txBox="1">
                <a:spLocks noRot="1" noChangeAspect="1" noMove="1" noResize="1" noEditPoints="1" noAdjustHandles="1" noChangeArrowheads="1" noChangeShapeType="1" noTextEdit="1"/>
              </p:cNvSpPr>
              <p:nvPr/>
            </p:nvSpPr>
            <p:spPr>
              <a:xfrm>
                <a:off x="5413457" y="2637665"/>
                <a:ext cx="206018" cy="276999"/>
              </a:xfrm>
              <a:prstGeom prst="rect">
                <a:avLst/>
              </a:prstGeom>
              <a:blipFill rotWithShape="1">
                <a:blip r:embed="rId3"/>
                <a:stretch>
                  <a:fillRect l="-40" t="-184" r="-14928" b="5"/>
                </a:stretch>
              </a:blipFill>
            </p:spPr>
            <p:txBody>
              <a:bodyPr/>
              <a:lstStyle/>
              <a:p>
                <a:r>
                  <a:rPr lang="zh-CN" altLang="en-US">
                    <a:noFill/>
                  </a:rPr>
                  <a:t> </a:t>
                </a:r>
              </a:p>
            </p:txBody>
          </p:sp>
        </mc:Fallback>
      </mc:AlternateContent>
      <p:sp>
        <p:nvSpPr>
          <p:cNvPr id="41" name="TextBox 40"/>
          <p:cNvSpPr txBox="1"/>
          <p:nvPr/>
        </p:nvSpPr>
        <p:spPr>
          <a:xfrm>
            <a:off x="3139631" y="3070701"/>
            <a:ext cx="4262180" cy="646331"/>
          </a:xfrm>
          <a:prstGeom prst="rect">
            <a:avLst/>
          </a:prstGeom>
          <a:noFill/>
        </p:spPr>
        <p:txBody>
          <a:bodyPr wrap="square" rtlCol="0">
            <a:spAutoFit/>
          </a:bodyPr>
          <a:lstStyle/>
          <a:p>
            <a:r>
              <a:rPr lang="en-GB" dirty="0"/>
              <a:t>Point of application of the force on the body (important to study the torque !)</a:t>
            </a:r>
            <a:endParaRPr lang="en-US" dirty="0"/>
          </a:p>
        </p:txBody>
      </p:sp>
      <mc:AlternateContent xmlns:mc="http://schemas.openxmlformats.org/markup-compatibility/2006">
        <mc:Choice xmlns:a14="http://schemas.microsoft.com/office/drawing/2010/main" Requires="a14">
          <p:sp>
            <p:nvSpPr>
              <p:cNvPr id="42" name="TextBox 41"/>
              <p:cNvSpPr txBox="1"/>
              <p:nvPr/>
            </p:nvSpPr>
            <p:spPr>
              <a:xfrm>
                <a:off x="3910334" y="1692316"/>
                <a:ext cx="383182"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rPr>
                          </m:ctrlPr>
                        </m:accPr>
                        <m:e>
                          <m:r>
                            <a:rPr lang="en-GB" sz="4000" b="0" i="1" smtClean="0">
                              <a:latin typeface="Cambria Math" panose="02040503050406030204" pitchFamily="18" charset="0"/>
                            </a:rPr>
                            <m:t>𝑟</m:t>
                          </m:r>
                        </m:e>
                      </m:acc>
                    </m:oMath>
                  </m:oMathPara>
                </a14:m>
                <a:endParaRPr lang="en-US" sz="4000" dirty="0"/>
              </a:p>
            </p:txBody>
          </p:sp>
        </mc:Choice>
        <mc:Fallback>
          <p:sp>
            <p:nvSpPr>
              <p:cNvPr id="42" name="TextBox 41"/>
              <p:cNvSpPr txBox="1">
                <a:spLocks noRot="1" noChangeAspect="1" noMove="1" noResize="1" noEditPoints="1" noAdjustHandles="1" noChangeArrowheads="1" noChangeShapeType="1" noTextEdit="1"/>
              </p:cNvSpPr>
              <p:nvPr/>
            </p:nvSpPr>
            <p:spPr>
              <a:xfrm>
                <a:off x="3910334" y="1692316"/>
                <a:ext cx="383182" cy="615553"/>
              </a:xfrm>
              <a:prstGeom prst="rect">
                <a:avLst/>
              </a:prstGeom>
              <a:blipFill rotWithShape="1">
                <a:blip r:embed="rId4"/>
                <a:stretch>
                  <a:fillRect l="-1" t="-7" r="-18156" b="-264"/>
                </a:stretch>
              </a:blipFill>
            </p:spPr>
            <p:txBody>
              <a:bodyPr/>
              <a:lstStyle/>
              <a:p>
                <a:r>
                  <a:rPr lang="zh-CN" altLang="en-US">
                    <a:noFill/>
                  </a:rPr>
                  <a:t> </a:t>
                </a:r>
              </a:p>
            </p:txBody>
          </p:sp>
        </mc:Fallback>
      </mc:AlternateContent>
      <p:cxnSp>
        <p:nvCxnSpPr>
          <p:cNvPr id="45" name="Straight Arrow Connector 44"/>
          <p:cNvCxnSpPr/>
          <p:nvPr/>
        </p:nvCxnSpPr>
        <p:spPr>
          <a:xfrm flipV="1">
            <a:off x="4572000" y="2776164"/>
            <a:ext cx="588312" cy="2945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785551" y="1723094"/>
            <a:ext cx="814647" cy="584775"/>
          </a:xfrm>
          <a:prstGeom prst="rect">
            <a:avLst/>
          </a:prstGeom>
          <a:noFill/>
        </p:spPr>
        <p:txBody>
          <a:bodyPr wrap="none" rtlCol="0">
            <a:spAutoFit/>
          </a:bodyPr>
          <a:lstStyle/>
          <a:p>
            <a:r>
              <a:rPr lang="en-GB" sz="3200" dirty="0"/>
              <a:t>O +</a:t>
            </a:r>
            <a:endParaRPr lang="en-US" sz="32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ounded Rectangle 46"/>
          <p:cNvSpPr/>
          <p:nvPr/>
        </p:nvSpPr>
        <p:spPr>
          <a:xfrm>
            <a:off x="2483768" y="4581128"/>
            <a:ext cx="2906574"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47664" y="1529908"/>
            <a:ext cx="5822805" cy="1022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4701" y="-141749"/>
            <a:ext cx="8229600" cy="1143000"/>
          </a:xfrm>
        </p:spPr>
        <p:txBody>
          <a:bodyPr/>
          <a:lstStyle/>
          <a:p>
            <a:r>
              <a:rPr lang="en-GB" dirty="0"/>
              <a:t>The torque</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0" name="TextBox 9"/>
          <p:cNvSpPr txBox="1"/>
          <p:nvPr/>
        </p:nvSpPr>
        <p:spPr>
          <a:xfrm>
            <a:off x="6447671" y="2534569"/>
            <a:ext cx="1351717" cy="369332"/>
          </a:xfrm>
          <a:prstGeom prst="rect">
            <a:avLst/>
          </a:prstGeom>
          <a:noFill/>
        </p:spPr>
        <p:txBody>
          <a:bodyPr wrap="none" rtlCol="0">
            <a:spAutoFit/>
          </a:bodyPr>
          <a:lstStyle/>
          <a:p>
            <a:r>
              <a:rPr lang="en-GB" dirty="0"/>
              <a:t>A rigid body</a:t>
            </a:r>
            <a:endParaRPr lang="en-US" dirty="0"/>
          </a:p>
        </p:txBody>
      </p:sp>
      <mc:AlternateContent xmlns:mc="http://schemas.openxmlformats.org/markup-compatibility/2006">
        <mc:Choice xmlns:a14="http://schemas.microsoft.com/office/drawing/2010/main" Requires="a14">
          <p:sp>
            <p:nvSpPr>
              <p:cNvPr id="13" name="TextBox 12"/>
              <p:cNvSpPr txBox="1"/>
              <p:nvPr/>
            </p:nvSpPr>
            <p:spPr>
              <a:xfrm>
                <a:off x="5160312" y="2267938"/>
                <a:ext cx="460061"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m:t>
                      </m:r>
                    </m:oMath>
                  </m:oMathPara>
                </a14:m>
                <a:endParaRPr lang="en-US" sz="3600" dirty="0"/>
              </a:p>
            </p:txBody>
          </p:sp>
        </mc:Choice>
        <mc:Fallback>
          <p:sp>
            <p:nvSpPr>
              <p:cNvPr id="13" name="TextBox 12"/>
              <p:cNvSpPr txBox="1">
                <a:spLocks noRot="1" noChangeAspect="1" noMove="1" noResize="1" noEditPoints="1" noAdjustHandles="1" noChangeArrowheads="1" noChangeShapeType="1" noTextEdit="1"/>
              </p:cNvSpPr>
              <p:nvPr/>
            </p:nvSpPr>
            <p:spPr>
              <a:xfrm>
                <a:off x="5160312" y="2267938"/>
                <a:ext cx="460061" cy="553998"/>
              </a:xfrm>
              <a:prstGeom prst="rect">
                <a:avLst/>
              </a:prstGeom>
              <a:blipFill rotWithShape="1">
                <a:blip r:embed="rId1"/>
                <a:stretch>
                  <a:fillRect l="-66" t="-64" r="-14633" b="114"/>
                </a:stretch>
              </a:blipFill>
            </p:spPr>
            <p:txBody>
              <a:bodyPr/>
              <a:lstStyle/>
              <a:p>
                <a:r>
                  <a:rPr lang="zh-CN" altLang="en-US">
                    <a:noFill/>
                  </a:rPr>
                  <a:t> </a:t>
                </a:r>
              </a:p>
            </p:txBody>
          </p:sp>
        </mc:Fallback>
      </mc:AlternateContent>
      <p:cxnSp>
        <p:nvCxnSpPr>
          <p:cNvPr id="18" name="Straight Arrow Connector 17"/>
          <p:cNvCxnSpPr/>
          <p:nvPr/>
        </p:nvCxnSpPr>
        <p:spPr>
          <a:xfrm flipV="1">
            <a:off x="5390342" y="848280"/>
            <a:ext cx="0" cy="16047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5516466" y="692981"/>
                <a:ext cx="20781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𝐹</m:t>
                          </m:r>
                        </m:e>
                      </m:acc>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5516466" y="692981"/>
                <a:ext cx="207814" cy="310598"/>
              </a:xfrm>
              <a:prstGeom prst="rect">
                <a:avLst/>
              </a:prstGeom>
              <a:blipFill rotWithShape="1">
                <a:blip r:embed="rId2"/>
                <a:stretch>
                  <a:fillRect l="-106" t="-63" r="-13868" b="90"/>
                </a:stretch>
              </a:blipFill>
            </p:spPr>
            <p:txBody>
              <a:bodyPr/>
              <a:lstStyle/>
              <a:p>
                <a:r>
                  <a:rPr lang="zh-CN" altLang="en-US">
                    <a:noFill/>
                  </a:rPr>
                  <a:t> </a:t>
                </a:r>
              </a:p>
            </p:txBody>
          </p:sp>
        </mc:Fallback>
      </mc:AlternateContent>
      <p:sp>
        <p:nvSpPr>
          <p:cNvPr id="20" name="TextBox 19"/>
          <p:cNvSpPr txBox="1"/>
          <p:nvPr/>
        </p:nvSpPr>
        <p:spPr>
          <a:xfrm>
            <a:off x="5780545" y="603717"/>
            <a:ext cx="1904636" cy="646331"/>
          </a:xfrm>
          <a:prstGeom prst="rect">
            <a:avLst/>
          </a:prstGeom>
          <a:noFill/>
        </p:spPr>
        <p:txBody>
          <a:bodyPr wrap="square" rtlCol="0">
            <a:spAutoFit/>
          </a:bodyPr>
          <a:lstStyle/>
          <a:p>
            <a:r>
              <a:rPr lang="en-GB" dirty="0"/>
              <a:t>Force exerted on the body</a:t>
            </a:r>
            <a:endParaRPr lang="en-US" dirty="0"/>
          </a:p>
        </p:txBody>
      </p:sp>
      <p:cxnSp>
        <p:nvCxnSpPr>
          <p:cNvPr id="31" name="Straight Arrow Connector 30"/>
          <p:cNvCxnSpPr/>
          <p:nvPr/>
        </p:nvCxnSpPr>
        <p:spPr>
          <a:xfrm>
            <a:off x="2370767" y="2041030"/>
            <a:ext cx="3019575" cy="5111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0" name="TextBox 39"/>
              <p:cNvSpPr txBox="1"/>
              <p:nvPr/>
            </p:nvSpPr>
            <p:spPr>
              <a:xfrm>
                <a:off x="5413457" y="2637665"/>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40" name="TextBox 39"/>
              <p:cNvSpPr txBox="1">
                <a:spLocks noRot="1" noChangeAspect="1" noMove="1" noResize="1" noEditPoints="1" noAdjustHandles="1" noChangeArrowheads="1" noChangeShapeType="1" noTextEdit="1"/>
              </p:cNvSpPr>
              <p:nvPr/>
            </p:nvSpPr>
            <p:spPr>
              <a:xfrm>
                <a:off x="5413457" y="2637665"/>
                <a:ext cx="206018" cy="276999"/>
              </a:xfrm>
              <a:prstGeom prst="rect">
                <a:avLst/>
              </a:prstGeom>
              <a:blipFill rotWithShape="1">
                <a:blip r:embed="rId3"/>
                <a:stretch>
                  <a:fillRect l="-40" t="-184" r="-14928" b="5"/>
                </a:stretch>
              </a:blipFill>
            </p:spPr>
            <p:txBody>
              <a:bodyPr/>
              <a:lstStyle/>
              <a:p>
                <a:r>
                  <a:rPr lang="zh-CN" altLang="en-US">
                    <a:noFill/>
                  </a:rPr>
                  <a:t> </a:t>
                </a:r>
              </a:p>
            </p:txBody>
          </p:sp>
        </mc:Fallback>
      </mc:AlternateContent>
      <p:sp>
        <p:nvSpPr>
          <p:cNvPr id="41" name="TextBox 40"/>
          <p:cNvSpPr txBox="1"/>
          <p:nvPr/>
        </p:nvSpPr>
        <p:spPr>
          <a:xfrm>
            <a:off x="3139631" y="3070701"/>
            <a:ext cx="4262180" cy="646331"/>
          </a:xfrm>
          <a:prstGeom prst="rect">
            <a:avLst/>
          </a:prstGeom>
          <a:noFill/>
        </p:spPr>
        <p:txBody>
          <a:bodyPr wrap="square" rtlCol="0">
            <a:spAutoFit/>
          </a:bodyPr>
          <a:lstStyle/>
          <a:p>
            <a:r>
              <a:rPr lang="en-GB" dirty="0"/>
              <a:t>Point of application of the force on the body (important to study the torque !)</a:t>
            </a:r>
            <a:endParaRPr lang="en-US" dirty="0"/>
          </a:p>
        </p:txBody>
      </p:sp>
      <mc:AlternateContent xmlns:mc="http://schemas.openxmlformats.org/markup-compatibility/2006">
        <mc:Choice xmlns:a14="http://schemas.microsoft.com/office/drawing/2010/main" Requires="a14">
          <p:sp>
            <p:nvSpPr>
              <p:cNvPr id="42" name="TextBox 41"/>
              <p:cNvSpPr txBox="1"/>
              <p:nvPr/>
            </p:nvSpPr>
            <p:spPr>
              <a:xfrm>
                <a:off x="3910334" y="1692316"/>
                <a:ext cx="383182"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rPr>
                          </m:ctrlPr>
                        </m:accPr>
                        <m:e>
                          <m:r>
                            <a:rPr lang="en-GB" sz="4000" b="0" i="1" smtClean="0">
                              <a:latin typeface="Cambria Math" panose="02040503050406030204" pitchFamily="18" charset="0"/>
                            </a:rPr>
                            <m:t>𝑟</m:t>
                          </m:r>
                        </m:e>
                      </m:acc>
                    </m:oMath>
                  </m:oMathPara>
                </a14:m>
                <a:endParaRPr lang="en-US" sz="4000" dirty="0"/>
              </a:p>
            </p:txBody>
          </p:sp>
        </mc:Choice>
        <mc:Fallback>
          <p:sp>
            <p:nvSpPr>
              <p:cNvPr id="42" name="TextBox 41"/>
              <p:cNvSpPr txBox="1">
                <a:spLocks noRot="1" noChangeAspect="1" noMove="1" noResize="1" noEditPoints="1" noAdjustHandles="1" noChangeArrowheads="1" noChangeShapeType="1" noTextEdit="1"/>
              </p:cNvSpPr>
              <p:nvPr/>
            </p:nvSpPr>
            <p:spPr>
              <a:xfrm>
                <a:off x="3910334" y="1692316"/>
                <a:ext cx="383182" cy="615553"/>
              </a:xfrm>
              <a:prstGeom prst="rect">
                <a:avLst/>
              </a:prstGeom>
              <a:blipFill rotWithShape="1">
                <a:blip r:embed="rId4"/>
                <a:stretch>
                  <a:fillRect l="-1" t="-7" r="-18156" b="-26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3" name="TextBox 42"/>
              <p:cNvSpPr txBox="1"/>
              <p:nvPr/>
            </p:nvSpPr>
            <p:spPr>
              <a:xfrm>
                <a:off x="359350" y="4034114"/>
                <a:ext cx="4895443" cy="402931"/>
              </a:xfrm>
              <a:prstGeom prst="rect">
                <a:avLst/>
              </a:prstGeom>
              <a:noFill/>
            </p:spPr>
            <p:txBody>
              <a:bodyPr wrap="none" rtlCol="0">
                <a:spAutoFit/>
              </a:bodyPr>
              <a:lstStyle/>
              <a:p>
                <a:r>
                  <a:rPr lang="en-GB" dirty="0"/>
                  <a:t>The torque </a:t>
                </a:r>
                <a14:m>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ea typeface="Cambria Math" panose="02040503050406030204" pitchFamily="18" charset="0"/>
                          </a:rPr>
                          <m:t>𝜏</m:t>
                        </m:r>
                      </m:e>
                    </m:acc>
                  </m:oMath>
                </a14:m>
                <a:r>
                  <a:rPr lang="en-GB" dirty="0"/>
                  <a:t> done by the force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𝐹</m:t>
                        </m:r>
                      </m:e>
                    </m:acc>
                  </m:oMath>
                </a14:m>
                <a:r>
                  <a:rPr lang="en-US" dirty="0"/>
                  <a:t> about point O is: </a:t>
                </a:r>
                <a:endParaRPr lang="en-US" dirty="0"/>
              </a:p>
            </p:txBody>
          </p:sp>
        </mc:Choice>
        <mc:Fallback>
          <p:sp>
            <p:nvSpPr>
              <p:cNvPr id="43" name="TextBox 42"/>
              <p:cNvSpPr txBox="1">
                <a:spLocks noRot="1" noChangeAspect="1" noMove="1" noResize="1" noEditPoints="1" noAdjustHandles="1" noChangeArrowheads="1" noChangeShapeType="1" noTextEdit="1"/>
              </p:cNvSpPr>
              <p:nvPr/>
            </p:nvSpPr>
            <p:spPr>
              <a:xfrm>
                <a:off x="359350" y="4034114"/>
                <a:ext cx="4895443" cy="402931"/>
              </a:xfrm>
              <a:prstGeom prst="rect">
                <a:avLst/>
              </a:prstGeom>
              <a:blipFill rotWithShape="1">
                <a:blip r:embed="rId5"/>
                <a:stretch>
                  <a:fillRect l="-12" t="-147" r="3" b="74"/>
                </a:stretch>
              </a:blipFill>
            </p:spPr>
            <p:txBody>
              <a:bodyPr/>
              <a:lstStyle/>
              <a:p>
                <a:r>
                  <a:rPr lang="zh-CN" altLang="en-US">
                    <a:noFill/>
                  </a:rPr>
                  <a:t> </a:t>
                </a:r>
              </a:p>
            </p:txBody>
          </p:sp>
        </mc:Fallback>
      </mc:AlternateContent>
      <p:cxnSp>
        <p:nvCxnSpPr>
          <p:cNvPr id="45" name="Straight Arrow Connector 44"/>
          <p:cNvCxnSpPr/>
          <p:nvPr/>
        </p:nvCxnSpPr>
        <p:spPr>
          <a:xfrm flipV="1">
            <a:off x="4572000" y="2776164"/>
            <a:ext cx="588312" cy="2945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6" name="TextBox 45"/>
              <p:cNvSpPr txBox="1"/>
              <p:nvPr/>
            </p:nvSpPr>
            <p:spPr>
              <a:xfrm>
                <a:off x="2844769" y="4700160"/>
                <a:ext cx="2225674" cy="69025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rPr>
                          </m:ctrlPr>
                        </m:accPr>
                        <m:e>
                          <m:r>
                            <a:rPr lang="en-US" sz="4000" i="1" smtClean="0">
                              <a:latin typeface="Cambria Math" panose="02040503050406030204" pitchFamily="18" charset="0"/>
                              <a:ea typeface="Cambria Math" panose="02040503050406030204" pitchFamily="18" charset="0"/>
                            </a:rPr>
                            <m:t>𝜏</m:t>
                          </m:r>
                        </m:e>
                      </m:acc>
                      <m:r>
                        <a:rPr lang="en-GB" sz="4000" b="0" i="1" smtClean="0">
                          <a:latin typeface="Cambria Math" panose="02040503050406030204" pitchFamily="18" charset="0"/>
                        </a:rPr>
                        <m:t>=</m:t>
                      </m:r>
                      <m:acc>
                        <m:accPr>
                          <m:chr m:val="⃗"/>
                          <m:ctrlPr>
                            <a:rPr lang="en-GB" sz="4000" b="0" i="1" smtClean="0">
                              <a:latin typeface="Cambria Math" panose="02040503050406030204" pitchFamily="18" charset="0"/>
                            </a:rPr>
                          </m:ctrlPr>
                        </m:accPr>
                        <m:e>
                          <m:r>
                            <a:rPr lang="en-GB" sz="4000" b="0" i="1" smtClean="0">
                              <a:latin typeface="Cambria Math" panose="02040503050406030204" pitchFamily="18" charset="0"/>
                            </a:rPr>
                            <m:t>𝑟</m:t>
                          </m:r>
                        </m:e>
                      </m:acc>
                      <m:r>
                        <a:rPr lang="en-US" sz="4000" i="1" smtClean="0">
                          <a:latin typeface="Cambria Math" panose="02040503050406030204" pitchFamily="18" charset="0"/>
                          <a:ea typeface="Cambria Math" panose="02040503050406030204" pitchFamily="18" charset="0"/>
                        </a:rPr>
                        <m:t>×</m:t>
                      </m:r>
                      <m:acc>
                        <m:accPr>
                          <m:chr m:val="⃗"/>
                          <m:ctrlPr>
                            <a:rPr lang="en-US" sz="4000" i="1" smtClean="0">
                              <a:latin typeface="Cambria Math" panose="02040503050406030204" pitchFamily="18" charset="0"/>
                              <a:ea typeface="Cambria Math" panose="02040503050406030204" pitchFamily="18" charset="0"/>
                            </a:rPr>
                          </m:ctrlPr>
                        </m:accPr>
                        <m:e>
                          <m:r>
                            <a:rPr lang="en-GB" sz="4000" b="0" i="1" smtClean="0">
                              <a:latin typeface="Cambria Math" panose="02040503050406030204" pitchFamily="18" charset="0"/>
                              <a:ea typeface="Cambria Math" panose="02040503050406030204" pitchFamily="18" charset="0"/>
                            </a:rPr>
                            <m:t>𝐹</m:t>
                          </m:r>
                        </m:e>
                      </m:acc>
                    </m:oMath>
                  </m:oMathPara>
                </a14:m>
                <a:endParaRPr lang="en-US" sz="4000" dirty="0"/>
              </a:p>
            </p:txBody>
          </p:sp>
        </mc:Choice>
        <mc:Fallback>
          <p:sp>
            <p:nvSpPr>
              <p:cNvPr id="46" name="TextBox 45"/>
              <p:cNvSpPr txBox="1">
                <a:spLocks noRot="1" noChangeAspect="1" noMove="1" noResize="1" noEditPoints="1" noAdjustHandles="1" noChangeArrowheads="1" noChangeShapeType="1" noTextEdit="1"/>
              </p:cNvSpPr>
              <p:nvPr/>
            </p:nvSpPr>
            <p:spPr>
              <a:xfrm>
                <a:off x="2844769" y="4700160"/>
                <a:ext cx="2225674" cy="690254"/>
              </a:xfrm>
              <a:prstGeom prst="rect">
                <a:avLst/>
              </a:prstGeom>
              <a:blipFill rotWithShape="1">
                <a:blip r:embed="rId6"/>
                <a:stretch>
                  <a:fillRect l="-27" t="-76" r="-2141" b="77"/>
                </a:stretch>
              </a:blipFill>
            </p:spPr>
            <p:txBody>
              <a:bodyPr/>
              <a:lstStyle/>
              <a:p>
                <a:r>
                  <a:rPr lang="zh-CN" altLang="en-US">
                    <a:noFill/>
                  </a:rPr>
                  <a:t> </a:t>
                </a:r>
              </a:p>
            </p:txBody>
          </p:sp>
        </mc:Fallback>
      </mc:AlternateContent>
      <p:sp>
        <p:nvSpPr>
          <p:cNvPr id="48" name="TextBox 47"/>
          <p:cNvSpPr txBox="1"/>
          <p:nvPr/>
        </p:nvSpPr>
        <p:spPr>
          <a:xfrm>
            <a:off x="5868144" y="4887743"/>
            <a:ext cx="2313454" cy="369332"/>
          </a:xfrm>
          <a:prstGeom prst="rect">
            <a:avLst/>
          </a:prstGeom>
          <a:noFill/>
        </p:spPr>
        <p:txBody>
          <a:bodyPr wrap="none" rtlCol="0">
            <a:spAutoFit/>
          </a:bodyPr>
          <a:lstStyle/>
          <a:p>
            <a:r>
              <a:rPr lang="en-GB" dirty="0">
                <a:solidFill>
                  <a:srgbClr val="FF0000"/>
                </a:solidFill>
              </a:rPr>
              <a:t>important to remember</a:t>
            </a:r>
            <a:endParaRPr lang="en-US" dirty="0">
              <a:solidFill>
                <a:srgbClr val="FF0000"/>
              </a:solidFill>
            </a:endParaRPr>
          </a:p>
        </p:txBody>
      </p:sp>
      <p:sp>
        <p:nvSpPr>
          <p:cNvPr id="49" name="TextBox 48"/>
          <p:cNvSpPr txBox="1"/>
          <p:nvPr/>
        </p:nvSpPr>
        <p:spPr>
          <a:xfrm>
            <a:off x="1785551" y="1723094"/>
            <a:ext cx="814647" cy="584775"/>
          </a:xfrm>
          <a:prstGeom prst="rect">
            <a:avLst/>
          </a:prstGeom>
          <a:noFill/>
        </p:spPr>
        <p:txBody>
          <a:bodyPr wrap="none" rtlCol="0">
            <a:spAutoFit/>
          </a:bodyPr>
          <a:lstStyle/>
          <a:p>
            <a:r>
              <a:rPr lang="en-GB" sz="3200" dirty="0"/>
              <a:t>O +</a:t>
            </a:r>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999" y="-99392"/>
            <a:ext cx="8229600" cy="1143000"/>
          </a:xfrm>
        </p:spPr>
        <p:txBody>
          <a:bodyPr/>
          <a:lstStyle/>
          <a:p>
            <a:r>
              <a:rPr lang="en-GB" dirty="0"/>
              <a:t>Ex. Moment of inertia of a solid cylinder</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Can 5"/>
          <p:cNvSpPr/>
          <p:nvPr/>
        </p:nvSpPr>
        <p:spPr>
          <a:xfrm>
            <a:off x="539552" y="1700808"/>
            <a:ext cx="1728192" cy="29523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V="1">
            <a:off x="1414949" y="1268760"/>
            <a:ext cx="0" cy="36724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414949" y="1844824"/>
            <a:ext cx="85279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p:cNvSpPr txBox="1"/>
              <p:nvPr/>
            </p:nvSpPr>
            <p:spPr>
              <a:xfrm>
                <a:off x="1806010" y="1431551"/>
                <a:ext cx="21191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m:t>
                      </m:r>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1806010" y="1431551"/>
                <a:ext cx="211917" cy="276999"/>
              </a:xfrm>
              <a:prstGeom prst="rect">
                <a:avLst/>
              </a:prstGeom>
              <a:blipFill rotWithShape="1">
                <a:blip r:embed="rId1"/>
                <a:stretch>
                  <a:fillRect l="-33" t="-94" r="-14132" b="144"/>
                </a:stretch>
              </a:blipFill>
            </p:spPr>
            <p:txBody>
              <a:bodyPr/>
              <a:lstStyle/>
              <a:p>
                <a:r>
                  <a:rPr lang="zh-CN" altLang="en-US">
                    <a:noFill/>
                  </a:rPr>
                  <a:t> </a:t>
                </a:r>
              </a:p>
            </p:txBody>
          </p:sp>
        </mc:Fallback>
      </mc:AlternateContent>
      <p:sp>
        <p:nvSpPr>
          <p:cNvPr id="28" name="Curved Right Arrow 27"/>
          <p:cNvSpPr/>
          <p:nvPr/>
        </p:nvSpPr>
        <p:spPr>
          <a:xfrm>
            <a:off x="968049" y="4922393"/>
            <a:ext cx="648072" cy="66747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5" name="TextBox 4"/>
              <p:cNvSpPr txBox="1"/>
              <p:nvPr/>
            </p:nvSpPr>
            <p:spPr>
              <a:xfrm>
                <a:off x="1562951" y="2644146"/>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1562951" y="2644146"/>
                <a:ext cx="171777" cy="276999"/>
              </a:xfrm>
              <a:prstGeom prst="rect">
                <a:avLst/>
              </a:prstGeom>
              <a:blipFill rotWithShape="1">
                <a:blip r:embed="rId2"/>
                <a:stretch>
                  <a:fillRect l="-126" t="-2" r="-18167" b="52"/>
                </a:stretch>
              </a:blipFill>
            </p:spPr>
            <p:txBody>
              <a:bodyPr/>
              <a:lstStyle/>
              <a:p>
                <a:r>
                  <a:rPr lang="zh-CN" altLang="en-US">
                    <a:noFill/>
                  </a:rPr>
                  <a:t> </a:t>
                </a:r>
              </a:p>
            </p:txBody>
          </p:sp>
        </mc:Fallback>
      </mc:AlternateContent>
      <p:cxnSp>
        <p:nvCxnSpPr>
          <p:cNvPr id="9" name="Straight Connector 8"/>
          <p:cNvCxnSpPr/>
          <p:nvPr/>
        </p:nvCxnSpPr>
        <p:spPr>
          <a:xfrm>
            <a:off x="1400329" y="2937704"/>
            <a:ext cx="4970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an 10"/>
          <p:cNvSpPr/>
          <p:nvPr/>
        </p:nvSpPr>
        <p:spPr>
          <a:xfrm>
            <a:off x="968049" y="1708550"/>
            <a:ext cx="943919" cy="2944586"/>
          </a:xfrm>
          <a:prstGeom prst="can">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1911968" y="2937704"/>
            <a:ext cx="1059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2017927" y="1844824"/>
            <a:ext cx="0" cy="266429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p:cNvSpPr txBox="1"/>
              <p:nvPr/>
            </p:nvSpPr>
            <p:spPr>
              <a:xfrm>
                <a:off x="2340465" y="3391101"/>
                <a:ext cx="30482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𝑑𝑟</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2340465" y="3391101"/>
                <a:ext cx="304827" cy="276999"/>
              </a:xfrm>
              <a:prstGeom prst="rect">
                <a:avLst/>
              </a:prstGeom>
              <a:blipFill rotWithShape="1">
                <a:blip r:embed="rId3"/>
                <a:stretch>
                  <a:fillRect l="-161" t="-73" r="-10246" b="123"/>
                </a:stretch>
              </a:blipFill>
            </p:spPr>
            <p:txBody>
              <a:bodyPr/>
              <a:lstStyle/>
              <a:p>
                <a:r>
                  <a:rPr lang="zh-CN" altLang="en-US">
                    <a:noFill/>
                  </a:rPr>
                  <a:t> </a:t>
                </a:r>
              </a:p>
            </p:txBody>
          </p:sp>
        </mc:Fallback>
      </mc:AlternateContent>
      <p:cxnSp>
        <p:nvCxnSpPr>
          <p:cNvPr id="22" name="Straight Connector 21"/>
          <p:cNvCxnSpPr/>
          <p:nvPr/>
        </p:nvCxnSpPr>
        <p:spPr>
          <a:xfrm flipH="1" flipV="1">
            <a:off x="1953322" y="2985924"/>
            <a:ext cx="375287" cy="5436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3170890" y="1196752"/>
                <a:ext cx="5760640" cy="646331"/>
              </a:xfrm>
              <a:prstGeom prst="rect">
                <a:avLst/>
              </a:prstGeom>
              <a:noFill/>
            </p:spPr>
            <p:txBody>
              <a:bodyPr wrap="square" rtlCol="0">
                <a:spAutoFit/>
              </a:bodyPr>
              <a:lstStyle/>
              <a:p>
                <a:r>
                  <a:rPr lang="en-GB" dirty="0"/>
                  <a:t>As infinitesimal volume, we choose the space between the cylinder of radius r and the cylinder of radius </a:t>
                </a:r>
                <a14:m>
                  <m:oMath xmlns:m="http://schemas.openxmlformats.org/officeDocument/2006/math">
                    <m:r>
                      <a:rPr lang="en-GB" i="1" dirty="0" smtClean="0">
                        <a:latin typeface="Cambria Math" panose="02040503050406030204" pitchFamily="18" charset="0"/>
                      </a:rPr>
                      <m:t>𝑟</m:t>
                    </m:r>
                    <m:r>
                      <a:rPr lang="en-GB" i="1" dirty="0" smtClean="0">
                        <a:latin typeface="Cambria Math" panose="02040503050406030204" pitchFamily="18" charset="0"/>
                      </a:rPr>
                      <m:t>+</m:t>
                    </m:r>
                    <m:r>
                      <a:rPr lang="en-GB" i="1" dirty="0" smtClean="0">
                        <a:latin typeface="Cambria Math" panose="02040503050406030204" pitchFamily="18" charset="0"/>
                      </a:rPr>
                      <m:t>𝑑𝑟</m:t>
                    </m:r>
                  </m:oMath>
                </a14:m>
                <a:r>
                  <a:rPr lang="en-US" dirty="0"/>
                  <a:t>:</a:t>
                </a:r>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3170890" y="1196752"/>
                <a:ext cx="5760640" cy="646331"/>
              </a:xfrm>
              <a:prstGeom prst="rect">
                <a:avLst/>
              </a:prstGeom>
              <a:blipFill rotWithShape="1">
                <a:blip r:embed="rId4"/>
                <a:stretch>
                  <a:fillRect l="-6" t="-64" r="4" b="48"/>
                </a:stretch>
              </a:blipFill>
            </p:spPr>
            <p:txBody>
              <a:bodyPr/>
              <a:lstStyle/>
              <a:p>
                <a:r>
                  <a:rPr lang="zh-CN" altLang="en-US">
                    <a:noFill/>
                  </a:rPr>
                  <a:t> </a:t>
                </a:r>
              </a:p>
            </p:txBody>
          </p:sp>
        </mc:Fallback>
      </mc:AlternateContent>
      <p:cxnSp>
        <p:nvCxnSpPr>
          <p:cNvPr id="25" name="Straight Arrow Connector 24"/>
          <p:cNvCxnSpPr/>
          <p:nvPr/>
        </p:nvCxnSpPr>
        <p:spPr>
          <a:xfrm>
            <a:off x="478792" y="1844824"/>
            <a:ext cx="0" cy="266429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138445" y="2822394"/>
                <a:ext cx="370165"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𝐿</m:t>
                      </m:r>
                    </m:oMath>
                  </m:oMathPara>
                </a14:m>
                <a:endParaRPr lang="en-US" sz="3600" dirty="0"/>
              </a:p>
            </p:txBody>
          </p:sp>
        </mc:Choice>
        <mc:Fallback>
          <p:sp>
            <p:nvSpPr>
              <p:cNvPr id="26" name="TextBox 25"/>
              <p:cNvSpPr txBox="1">
                <a:spLocks noRot="1" noChangeAspect="1" noMove="1" noResize="1" noEditPoints="1" noAdjustHandles="1" noChangeArrowheads="1" noChangeShapeType="1" noTextEdit="1"/>
              </p:cNvSpPr>
              <p:nvPr/>
            </p:nvSpPr>
            <p:spPr>
              <a:xfrm>
                <a:off x="138445" y="2822394"/>
                <a:ext cx="370165" cy="553998"/>
              </a:xfrm>
              <a:prstGeom prst="rect">
                <a:avLst/>
              </a:prstGeom>
              <a:blipFill rotWithShape="1">
                <a:blip r:embed="rId5"/>
                <a:stretch>
                  <a:fillRect l="-4" t="-82" r="-16990" b="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4499992" y="1973107"/>
                <a:ext cx="2162772"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𝑑𝑉</m:t>
                      </m:r>
                      <m:r>
                        <a:rPr lang="en-GB" sz="2800" b="0" i="1" smtClean="0">
                          <a:latin typeface="Cambria Math" panose="02040503050406030204" pitchFamily="18" charset="0"/>
                        </a:rPr>
                        <m:t>=</m:t>
                      </m:r>
                      <m:r>
                        <a:rPr lang="en-GB" sz="2800" b="0" i="1" smtClean="0">
                          <a:latin typeface="Cambria Math" panose="02040503050406030204" pitchFamily="18" charset="0"/>
                        </a:rPr>
                        <m:t>2</m:t>
                      </m:r>
                      <m:r>
                        <a:rPr lang="en-GB" sz="2800" b="0" i="1" smtClean="0">
                          <a:latin typeface="Cambria Math" panose="02040503050406030204" pitchFamily="18" charset="0"/>
                          <a:ea typeface="Cambria Math" panose="02040503050406030204" pitchFamily="18" charset="0"/>
                        </a:rPr>
                        <m:t>𝜋</m:t>
                      </m:r>
                      <m:r>
                        <a:rPr lang="en-GB" sz="2800" b="0" i="1" smtClean="0">
                          <a:latin typeface="Cambria Math" panose="02040503050406030204" pitchFamily="18" charset="0"/>
                          <a:ea typeface="Cambria Math" panose="02040503050406030204" pitchFamily="18" charset="0"/>
                        </a:rPr>
                        <m:t>𝑟𝑑𝑟𝐿</m:t>
                      </m:r>
                    </m:oMath>
                  </m:oMathPara>
                </a14:m>
                <a:endParaRPr lang="en-US" sz="2800" dirty="0"/>
              </a:p>
            </p:txBody>
          </p:sp>
        </mc:Choice>
        <mc:Fallback>
          <p:sp>
            <p:nvSpPr>
              <p:cNvPr id="24" name="TextBox 23"/>
              <p:cNvSpPr txBox="1">
                <a:spLocks noRot="1" noChangeAspect="1" noMove="1" noResize="1" noEditPoints="1" noAdjustHandles="1" noChangeArrowheads="1" noChangeShapeType="1" noTextEdit="1"/>
              </p:cNvSpPr>
              <p:nvPr/>
            </p:nvSpPr>
            <p:spPr>
              <a:xfrm>
                <a:off x="4499992" y="1973107"/>
                <a:ext cx="2162772" cy="430887"/>
              </a:xfrm>
              <a:prstGeom prst="rect">
                <a:avLst/>
              </a:prstGeom>
              <a:blipFill rotWithShape="1">
                <a:blip r:embed="rId6"/>
                <a:stretch>
                  <a:fillRect l="-18" t="-38" r="-1540" b="12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3491880" y="2552906"/>
                <a:ext cx="4675318" cy="113018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𝐼</m:t>
                      </m:r>
                      <m:r>
                        <a:rPr lang="en-GB" sz="2800" b="0" i="1" smtClean="0">
                          <a:latin typeface="Cambria Math" panose="02040503050406030204" pitchFamily="18" charset="0"/>
                        </a:rPr>
                        <m:t>=</m:t>
                      </m:r>
                      <m:nary>
                        <m:naryPr>
                          <m:limLoc m:val="undOvr"/>
                          <m:subHide m:val="on"/>
                          <m:supHide m:val="on"/>
                          <m:ctrlPr>
                            <a:rPr lang="en-GB" sz="2800" b="0" i="1" smtClean="0">
                              <a:latin typeface="Cambria Math" panose="02040503050406030204" pitchFamily="18" charset="0"/>
                            </a:rPr>
                          </m:ctrlPr>
                        </m:naryPr>
                        <m:sub/>
                        <m:sup/>
                        <m:e>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𝑟</m:t>
                              </m:r>
                            </m:e>
                            <m:sup>
                              <m:r>
                                <a:rPr lang="en-GB" sz="2800" b="0" i="1" smtClean="0">
                                  <a:latin typeface="Cambria Math" panose="02040503050406030204" pitchFamily="18" charset="0"/>
                                </a:rPr>
                                <m:t>2</m:t>
                              </m:r>
                            </m:sup>
                          </m:sSup>
                          <m:r>
                            <a:rPr lang="en-GB" sz="2800" b="0" i="1" smtClean="0">
                              <a:latin typeface="Cambria Math" panose="02040503050406030204" pitchFamily="18" charset="0"/>
                              <a:ea typeface="Cambria Math" panose="02040503050406030204" pitchFamily="18" charset="0"/>
                            </a:rPr>
                            <m:t>𝜌</m:t>
                          </m:r>
                          <m:r>
                            <a:rPr lang="en-GB" sz="2800" b="0" i="1" smtClean="0">
                              <a:latin typeface="Cambria Math" panose="02040503050406030204" pitchFamily="18" charset="0"/>
                              <a:ea typeface="Cambria Math" panose="02040503050406030204" pitchFamily="18" charset="0"/>
                            </a:rPr>
                            <m:t>𝑑𝑉</m:t>
                          </m:r>
                        </m:e>
                      </m:nary>
                      <m:r>
                        <a:rPr lang="en-GB" sz="2800" b="0" i="1" smtClean="0">
                          <a:latin typeface="Cambria Math" panose="02040503050406030204" pitchFamily="18" charset="0"/>
                        </a:rPr>
                        <m:t>=</m:t>
                      </m:r>
                      <m:nary>
                        <m:naryPr>
                          <m:limLoc m:val="undOvr"/>
                          <m:subHide m:val="on"/>
                          <m:supHide m:val="on"/>
                          <m:ctrlPr>
                            <a:rPr lang="en-GB" sz="2800" i="1">
                              <a:latin typeface="Cambria Math" panose="02040503050406030204" pitchFamily="18" charset="0"/>
                            </a:rPr>
                          </m:ctrlPr>
                        </m:naryPr>
                        <m:sub/>
                        <m:sup/>
                        <m:e>
                          <m:sSup>
                            <m:sSupPr>
                              <m:ctrlPr>
                                <a:rPr lang="en-GB" sz="2800" i="1">
                                  <a:latin typeface="Cambria Math" panose="02040503050406030204" pitchFamily="18" charset="0"/>
                                </a:rPr>
                              </m:ctrlPr>
                            </m:sSupPr>
                            <m:e>
                              <m:r>
                                <a:rPr lang="en-GB" sz="2800" i="1">
                                  <a:latin typeface="Cambria Math" panose="02040503050406030204" pitchFamily="18" charset="0"/>
                                </a:rPr>
                                <m:t>𝑟</m:t>
                              </m:r>
                            </m:e>
                            <m:sup>
                              <m:r>
                                <a:rPr lang="en-GB" sz="2800" i="1">
                                  <a:latin typeface="Cambria Math" panose="02040503050406030204" pitchFamily="18" charset="0"/>
                                </a:rPr>
                                <m:t>2</m:t>
                              </m:r>
                            </m:sup>
                          </m:sSup>
                          <m:r>
                            <a:rPr lang="en-GB" sz="2800" i="1">
                              <a:latin typeface="Cambria Math" panose="02040503050406030204" pitchFamily="18" charset="0"/>
                              <a:ea typeface="Cambria Math" panose="02040503050406030204" pitchFamily="18" charset="0"/>
                            </a:rPr>
                            <m:t>𝜌</m:t>
                          </m:r>
                          <m:r>
                            <a:rPr lang="en-GB" sz="2800" i="1">
                              <a:latin typeface="Cambria Math" panose="02040503050406030204" pitchFamily="18" charset="0"/>
                            </a:rPr>
                            <m:t>2</m:t>
                          </m:r>
                          <m:r>
                            <a:rPr lang="en-GB" sz="2800" i="1">
                              <a:latin typeface="Cambria Math" panose="02040503050406030204" pitchFamily="18" charset="0"/>
                              <a:ea typeface="Cambria Math" panose="02040503050406030204" pitchFamily="18" charset="0"/>
                            </a:rPr>
                            <m:t>𝜋</m:t>
                          </m:r>
                          <m:r>
                            <a:rPr lang="en-GB" sz="2800" i="1">
                              <a:latin typeface="Cambria Math" panose="02040503050406030204" pitchFamily="18" charset="0"/>
                              <a:ea typeface="Cambria Math" panose="02040503050406030204" pitchFamily="18" charset="0"/>
                            </a:rPr>
                            <m:t>𝑟𝐿𝑑𝑟</m:t>
                          </m:r>
                          <m:r>
                            <m:rPr>
                              <m:nor/>
                            </m:rPr>
                            <a:rPr lang="en-US" sz="2800" dirty="0">
                              <a:latin typeface="Cambria Math" panose="02040503050406030204" pitchFamily="18" charset="0"/>
                            </a:rPr>
                            <m:t> </m:t>
                          </m:r>
                        </m:e>
                      </m:nary>
                    </m:oMath>
                  </m:oMathPara>
                </a14:m>
                <a:endParaRPr lang="en-US" sz="2800" dirty="0"/>
              </a:p>
            </p:txBody>
          </p:sp>
        </mc:Choice>
        <mc:Fallback>
          <p:sp>
            <p:nvSpPr>
              <p:cNvPr id="29" name="TextBox 28"/>
              <p:cNvSpPr txBox="1">
                <a:spLocks noRot="1" noChangeAspect="1" noMove="1" noResize="1" noEditPoints="1" noAdjustHandles="1" noChangeArrowheads="1" noChangeShapeType="1" noTextEdit="1"/>
              </p:cNvSpPr>
              <p:nvPr/>
            </p:nvSpPr>
            <p:spPr>
              <a:xfrm>
                <a:off x="3491880" y="2552906"/>
                <a:ext cx="4675318" cy="1130181"/>
              </a:xfrm>
              <a:prstGeom prst="rect">
                <a:avLst/>
              </a:prstGeom>
              <a:blipFill rotWithShape="1">
                <a:blip r:embed="rId7"/>
                <a:stretch>
                  <a:fillRect t="-18" r="10" b="8"/>
                </a:stretch>
              </a:blipFill>
            </p:spPr>
            <p:txBody>
              <a:bodyPr/>
              <a:lstStyle/>
              <a:p>
                <a:r>
                  <a:rPr lang="zh-CN" altLang="en-US">
                    <a:noFill/>
                  </a:rPr>
                  <a:t> </a:t>
                </a:r>
              </a:p>
            </p:txBody>
          </p:sp>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ounded Rectangle 46"/>
          <p:cNvSpPr/>
          <p:nvPr/>
        </p:nvSpPr>
        <p:spPr>
          <a:xfrm>
            <a:off x="2483768" y="4581128"/>
            <a:ext cx="2906574"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47664" y="1529908"/>
            <a:ext cx="5822805" cy="1022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4701" y="-141749"/>
            <a:ext cx="8229600" cy="1143000"/>
          </a:xfrm>
        </p:spPr>
        <p:txBody>
          <a:bodyPr/>
          <a:lstStyle/>
          <a:p>
            <a:r>
              <a:rPr lang="en-GB" dirty="0"/>
              <a:t>The torque</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0" name="TextBox 9"/>
          <p:cNvSpPr txBox="1"/>
          <p:nvPr/>
        </p:nvSpPr>
        <p:spPr>
          <a:xfrm>
            <a:off x="6447671" y="2534569"/>
            <a:ext cx="1351717" cy="369332"/>
          </a:xfrm>
          <a:prstGeom prst="rect">
            <a:avLst/>
          </a:prstGeom>
          <a:noFill/>
        </p:spPr>
        <p:txBody>
          <a:bodyPr wrap="none" rtlCol="0">
            <a:spAutoFit/>
          </a:bodyPr>
          <a:lstStyle/>
          <a:p>
            <a:r>
              <a:rPr lang="en-GB" dirty="0"/>
              <a:t>A rigid body</a:t>
            </a:r>
            <a:endParaRPr lang="en-US" dirty="0"/>
          </a:p>
        </p:txBody>
      </p:sp>
      <mc:AlternateContent xmlns:mc="http://schemas.openxmlformats.org/markup-compatibility/2006">
        <mc:Choice xmlns:a14="http://schemas.microsoft.com/office/drawing/2010/main" Requires="a14">
          <p:sp>
            <p:nvSpPr>
              <p:cNvPr id="13" name="TextBox 12"/>
              <p:cNvSpPr txBox="1"/>
              <p:nvPr/>
            </p:nvSpPr>
            <p:spPr>
              <a:xfrm>
                <a:off x="5160312" y="2267938"/>
                <a:ext cx="460061"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m:t>
                      </m:r>
                    </m:oMath>
                  </m:oMathPara>
                </a14:m>
                <a:endParaRPr lang="en-US" sz="3600" dirty="0"/>
              </a:p>
            </p:txBody>
          </p:sp>
        </mc:Choice>
        <mc:Fallback>
          <p:sp>
            <p:nvSpPr>
              <p:cNvPr id="13" name="TextBox 12"/>
              <p:cNvSpPr txBox="1">
                <a:spLocks noRot="1" noChangeAspect="1" noMove="1" noResize="1" noEditPoints="1" noAdjustHandles="1" noChangeArrowheads="1" noChangeShapeType="1" noTextEdit="1"/>
              </p:cNvSpPr>
              <p:nvPr/>
            </p:nvSpPr>
            <p:spPr>
              <a:xfrm>
                <a:off x="5160312" y="2267938"/>
                <a:ext cx="460061" cy="553998"/>
              </a:xfrm>
              <a:prstGeom prst="rect">
                <a:avLst/>
              </a:prstGeom>
              <a:blipFill rotWithShape="1">
                <a:blip r:embed="rId1"/>
                <a:stretch>
                  <a:fillRect l="-66" t="-64" r="-14633" b="114"/>
                </a:stretch>
              </a:blipFill>
            </p:spPr>
            <p:txBody>
              <a:bodyPr/>
              <a:lstStyle/>
              <a:p>
                <a:r>
                  <a:rPr lang="zh-CN" altLang="en-US">
                    <a:noFill/>
                  </a:rPr>
                  <a:t> </a:t>
                </a:r>
              </a:p>
            </p:txBody>
          </p:sp>
        </mc:Fallback>
      </mc:AlternateContent>
      <p:cxnSp>
        <p:nvCxnSpPr>
          <p:cNvPr id="18" name="Straight Arrow Connector 17"/>
          <p:cNvCxnSpPr/>
          <p:nvPr/>
        </p:nvCxnSpPr>
        <p:spPr>
          <a:xfrm flipV="1">
            <a:off x="5390342" y="848280"/>
            <a:ext cx="0" cy="16047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5516466" y="692981"/>
                <a:ext cx="20781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𝐹</m:t>
                          </m:r>
                        </m:e>
                      </m:acc>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5516466" y="692981"/>
                <a:ext cx="207814" cy="310598"/>
              </a:xfrm>
              <a:prstGeom prst="rect">
                <a:avLst/>
              </a:prstGeom>
              <a:blipFill rotWithShape="1">
                <a:blip r:embed="rId2"/>
                <a:stretch>
                  <a:fillRect l="-106" t="-63" r="-13868" b="90"/>
                </a:stretch>
              </a:blipFill>
            </p:spPr>
            <p:txBody>
              <a:bodyPr/>
              <a:lstStyle/>
              <a:p>
                <a:r>
                  <a:rPr lang="zh-CN" altLang="en-US">
                    <a:noFill/>
                  </a:rPr>
                  <a:t> </a:t>
                </a:r>
              </a:p>
            </p:txBody>
          </p:sp>
        </mc:Fallback>
      </mc:AlternateContent>
      <p:sp>
        <p:nvSpPr>
          <p:cNvPr id="20" name="TextBox 19"/>
          <p:cNvSpPr txBox="1"/>
          <p:nvPr/>
        </p:nvSpPr>
        <p:spPr>
          <a:xfrm>
            <a:off x="5780545" y="603717"/>
            <a:ext cx="1904636" cy="646331"/>
          </a:xfrm>
          <a:prstGeom prst="rect">
            <a:avLst/>
          </a:prstGeom>
          <a:noFill/>
        </p:spPr>
        <p:txBody>
          <a:bodyPr wrap="square" rtlCol="0">
            <a:spAutoFit/>
          </a:bodyPr>
          <a:lstStyle/>
          <a:p>
            <a:r>
              <a:rPr lang="en-GB" dirty="0"/>
              <a:t>Force exerted on the body</a:t>
            </a:r>
            <a:endParaRPr lang="en-US" dirty="0"/>
          </a:p>
        </p:txBody>
      </p:sp>
      <p:cxnSp>
        <p:nvCxnSpPr>
          <p:cNvPr id="31" name="Straight Arrow Connector 30"/>
          <p:cNvCxnSpPr/>
          <p:nvPr/>
        </p:nvCxnSpPr>
        <p:spPr>
          <a:xfrm>
            <a:off x="2370767" y="2041030"/>
            <a:ext cx="3019575" cy="5111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0" name="TextBox 39"/>
              <p:cNvSpPr txBox="1"/>
              <p:nvPr/>
            </p:nvSpPr>
            <p:spPr>
              <a:xfrm>
                <a:off x="5413457" y="2637665"/>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40" name="TextBox 39"/>
              <p:cNvSpPr txBox="1">
                <a:spLocks noRot="1" noChangeAspect="1" noMove="1" noResize="1" noEditPoints="1" noAdjustHandles="1" noChangeArrowheads="1" noChangeShapeType="1" noTextEdit="1"/>
              </p:cNvSpPr>
              <p:nvPr/>
            </p:nvSpPr>
            <p:spPr>
              <a:xfrm>
                <a:off x="5413457" y="2637665"/>
                <a:ext cx="206018" cy="276999"/>
              </a:xfrm>
              <a:prstGeom prst="rect">
                <a:avLst/>
              </a:prstGeom>
              <a:blipFill rotWithShape="1">
                <a:blip r:embed="rId3"/>
                <a:stretch>
                  <a:fillRect l="-40" t="-184" r="-14928" b="5"/>
                </a:stretch>
              </a:blipFill>
            </p:spPr>
            <p:txBody>
              <a:bodyPr/>
              <a:lstStyle/>
              <a:p>
                <a:r>
                  <a:rPr lang="zh-CN" altLang="en-US">
                    <a:noFill/>
                  </a:rPr>
                  <a:t> </a:t>
                </a:r>
              </a:p>
            </p:txBody>
          </p:sp>
        </mc:Fallback>
      </mc:AlternateContent>
      <p:sp>
        <p:nvSpPr>
          <p:cNvPr id="41" name="TextBox 40"/>
          <p:cNvSpPr txBox="1"/>
          <p:nvPr/>
        </p:nvSpPr>
        <p:spPr>
          <a:xfrm>
            <a:off x="3139631" y="3070701"/>
            <a:ext cx="4262180" cy="646331"/>
          </a:xfrm>
          <a:prstGeom prst="rect">
            <a:avLst/>
          </a:prstGeom>
          <a:noFill/>
        </p:spPr>
        <p:txBody>
          <a:bodyPr wrap="square" rtlCol="0">
            <a:spAutoFit/>
          </a:bodyPr>
          <a:lstStyle/>
          <a:p>
            <a:r>
              <a:rPr lang="en-GB" dirty="0"/>
              <a:t>Point of application of the force on the body (important to study the torque !)</a:t>
            </a:r>
            <a:endParaRPr lang="en-US" dirty="0"/>
          </a:p>
        </p:txBody>
      </p:sp>
      <mc:AlternateContent xmlns:mc="http://schemas.openxmlformats.org/markup-compatibility/2006">
        <mc:Choice xmlns:a14="http://schemas.microsoft.com/office/drawing/2010/main" Requires="a14">
          <p:sp>
            <p:nvSpPr>
              <p:cNvPr id="42" name="TextBox 41"/>
              <p:cNvSpPr txBox="1"/>
              <p:nvPr/>
            </p:nvSpPr>
            <p:spPr>
              <a:xfrm>
                <a:off x="3910334" y="1692316"/>
                <a:ext cx="383182"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rPr>
                          </m:ctrlPr>
                        </m:accPr>
                        <m:e>
                          <m:r>
                            <a:rPr lang="en-GB" sz="4000" b="0" i="1" smtClean="0">
                              <a:latin typeface="Cambria Math" panose="02040503050406030204" pitchFamily="18" charset="0"/>
                            </a:rPr>
                            <m:t>𝑟</m:t>
                          </m:r>
                        </m:e>
                      </m:acc>
                    </m:oMath>
                  </m:oMathPara>
                </a14:m>
                <a:endParaRPr lang="en-US" sz="4000" dirty="0"/>
              </a:p>
            </p:txBody>
          </p:sp>
        </mc:Choice>
        <mc:Fallback>
          <p:sp>
            <p:nvSpPr>
              <p:cNvPr id="42" name="TextBox 41"/>
              <p:cNvSpPr txBox="1">
                <a:spLocks noRot="1" noChangeAspect="1" noMove="1" noResize="1" noEditPoints="1" noAdjustHandles="1" noChangeArrowheads="1" noChangeShapeType="1" noTextEdit="1"/>
              </p:cNvSpPr>
              <p:nvPr/>
            </p:nvSpPr>
            <p:spPr>
              <a:xfrm>
                <a:off x="3910334" y="1692316"/>
                <a:ext cx="383182" cy="615553"/>
              </a:xfrm>
              <a:prstGeom prst="rect">
                <a:avLst/>
              </a:prstGeom>
              <a:blipFill rotWithShape="1">
                <a:blip r:embed="rId4"/>
                <a:stretch>
                  <a:fillRect l="-1" t="-7" r="-18156" b="-26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3" name="TextBox 42"/>
              <p:cNvSpPr txBox="1"/>
              <p:nvPr/>
            </p:nvSpPr>
            <p:spPr>
              <a:xfrm>
                <a:off x="359350" y="4034114"/>
                <a:ext cx="4895443" cy="402931"/>
              </a:xfrm>
              <a:prstGeom prst="rect">
                <a:avLst/>
              </a:prstGeom>
              <a:noFill/>
            </p:spPr>
            <p:txBody>
              <a:bodyPr wrap="none" rtlCol="0">
                <a:spAutoFit/>
              </a:bodyPr>
              <a:lstStyle/>
              <a:p>
                <a:r>
                  <a:rPr lang="en-GB" dirty="0"/>
                  <a:t>The torque </a:t>
                </a:r>
                <a14:m>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ea typeface="Cambria Math" panose="02040503050406030204" pitchFamily="18" charset="0"/>
                          </a:rPr>
                          <m:t>𝜏</m:t>
                        </m:r>
                      </m:e>
                    </m:acc>
                  </m:oMath>
                </a14:m>
                <a:r>
                  <a:rPr lang="en-GB" dirty="0"/>
                  <a:t> done by the force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𝐹</m:t>
                        </m:r>
                      </m:e>
                    </m:acc>
                  </m:oMath>
                </a14:m>
                <a:r>
                  <a:rPr lang="en-US" dirty="0"/>
                  <a:t> about point O is: </a:t>
                </a:r>
                <a:endParaRPr lang="en-US" dirty="0"/>
              </a:p>
            </p:txBody>
          </p:sp>
        </mc:Choice>
        <mc:Fallback>
          <p:sp>
            <p:nvSpPr>
              <p:cNvPr id="43" name="TextBox 42"/>
              <p:cNvSpPr txBox="1">
                <a:spLocks noRot="1" noChangeAspect="1" noMove="1" noResize="1" noEditPoints="1" noAdjustHandles="1" noChangeArrowheads="1" noChangeShapeType="1" noTextEdit="1"/>
              </p:cNvSpPr>
              <p:nvPr/>
            </p:nvSpPr>
            <p:spPr>
              <a:xfrm>
                <a:off x="359350" y="4034114"/>
                <a:ext cx="4895443" cy="402931"/>
              </a:xfrm>
              <a:prstGeom prst="rect">
                <a:avLst/>
              </a:prstGeom>
              <a:blipFill rotWithShape="1">
                <a:blip r:embed="rId5"/>
                <a:stretch>
                  <a:fillRect l="-12" t="-147" r="3" b="74"/>
                </a:stretch>
              </a:blipFill>
            </p:spPr>
            <p:txBody>
              <a:bodyPr/>
              <a:lstStyle/>
              <a:p>
                <a:r>
                  <a:rPr lang="zh-CN" altLang="en-US">
                    <a:noFill/>
                  </a:rPr>
                  <a:t> </a:t>
                </a:r>
              </a:p>
            </p:txBody>
          </p:sp>
        </mc:Fallback>
      </mc:AlternateContent>
      <p:cxnSp>
        <p:nvCxnSpPr>
          <p:cNvPr id="45" name="Straight Arrow Connector 44"/>
          <p:cNvCxnSpPr/>
          <p:nvPr/>
        </p:nvCxnSpPr>
        <p:spPr>
          <a:xfrm flipV="1">
            <a:off x="4572000" y="2776164"/>
            <a:ext cx="588312" cy="2945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6" name="TextBox 45"/>
              <p:cNvSpPr txBox="1"/>
              <p:nvPr/>
            </p:nvSpPr>
            <p:spPr>
              <a:xfrm>
                <a:off x="2844769" y="4700160"/>
                <a:ext cx="2225674" cy="69025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rPr>
                          </m:ctrlPr>
                        </m:accPr>
                        <m:e>
                          <m:r>
                            <a:rPr lang="en-US" sz="4000" i="1" smtClean="0">
                              <a:latin typeface="Cambria Math" panose="02040503050406030204" pitchFamily="18" charset="0"/>
                              <a:ea typeface="Cambria Math" panose="02040503050406030204" pitchFamily="18" charset="0"/>
                            </a:rPr>
                            <m:t>𝜏</m:t>
                          </m:r>
                        </m:e>
                      </m:acc>
                      <m:r>
                        <a:rPr lang="en-GB" sz="4000" b="0" i="1" smtClean="0">
                          <a:latin typeface="Cambria Math" panose="02040503050406030204" pitchFamily="18" charset="0"/>
                        </a:rPr>
                        <m:t>=</m:t>
                      </m:r>
                      <m:acc>
                        <m:accPr>
                          <m:chr m:val="⃗"/>
                          <m:ctrlPr>
                            <a:rPr lang="en-GB" sz="4000" b="0" i="1" smtClean="0">
                              <a:latin typeface="Cambria Math" panose="02040503050406030204" pitchFamily="18" charset="0"/>
                            </a:rPr>
                          </m:ctrlPr>
                        </m:accPr>
                        <m:e>
                          <m:r>
                            <a:rPr lang="en-GB" sz="4000" b="0" i="1" smtClean="0">
                              <a:latin typeface="Cambria Math" panose="02040503050406030204" pitchFamily="18" charset="0"/>
                            </a:rPr>
                            <m:t>𝑟</m:t>
                          </m:r>
                        </m:e>
                      </m:acc>
                      <m:r>
                        <a:rPr lang="en-US" sz="4000" i="1" smtClean="0">
                          <a:latin typeface="Cambria Math" panose="02040503050406030204" pitchFamily="18" charset="0"/>
                          <a:ea typeface="Cambria Math" panose="02040503050406030204" pitchFamily="18" charset="0"/>
                        </a:rPr>
                        <m:t>×</m:t>
                      </m:r>
                      <m:acc>
                        <m:accPr>
                          <m:chr m:val="⃗"/>
                          <m:ctrlPr>
                            <a:rPr lang="en-US" sz="4000" i="1" smtClean="0">
                              <a:latin typeface="Cambria Math" panose="02040503050406030204" pitchFamily="18" charset="0"/>
                              <a:ea typeface="Cambria Math" panose="02040503050406030204" pitchFamily="18" charset="0"/>
                            </a:rPr>
                          </m:ctrlPr>
                        </m:accPr>
                        <m:e>
                          <m:r>
                            <a:rPr lang="en-GB" sz="4000" b="0" i="1" smtClean="0">
                              <a:latin typeface="Cambria Math" panose="02040503050406030204" pitchFamily="18" charset="0"/>
                              <a:ea typeface="Cambria Math" panose="02040503050406030204" pitchFamily="18" charset="0"/>
                            </a:rPr>
                            <m:t>𝐹</m:t>
                          </m:r>
                        </m:e>
                      </m:acc>
                    </m:oMath>
                  </m:oMathPara>
                </a14:m>
                <a:endParaRPr lang="en-US" sz="4000" dirty="0"/>
              </a:p>
            </p:txBody>
          </p:sp>
        </mc:Choice>
        <mc:Fallback>
          <p:sp>
            <p:nvSpPr>
              <p:cNvPr id="46" name="TextBox 45"/>
              <p:cNvSpPr txBox="1">
                <a:spLocks noRot="1" noChangeAspect="1" noMove="1" noResize="1" noEditPoints="1" noAdjustHandles="1" noChangeArrowheads="1" noChangeShapeType="1" noTextEdit="1"/>
              </p:cNvSpPr>
              <p:nvPr/>
            </p:nvSpPr>
            <p:spPr>
              <a:xfrm>
                <a:off x="2844769" y="4700160"/>
                <a:ext cx="2225674" cy="690254"/>
              </a:xfrm>
              <a:prstGeom prst="rect">
                <a:avLst/>
              </a:prstGeom>
              <a:blipFill rotWithShape="1">
                <a:blip r:embed="rId6"/>
                <a:stretch>
                  <a:fillRect l="-27" t="-76" r="-2141" b="77"/>
                </a:stretch>
              </a:blipFill>
            </p:spPr>
            <p:txBody>
              <a:bodyPr/>
              <a:lstStyle/>
              <a:p>
                <a:r>
                  <a:rPr lang="zh-CN" altLang="en-US">
                    <a:noFill/>
                  </a:rPr>
                  <a:t> </a:t>
                </a:r>
              </a:p>
            </p:txBody>
          </p:sp>
        </mc:Fallback>
      </mc:AlternateContent>
      <p:sp>
        <p:nvSpPr>
          <p:cNvPr id="48" name="TextBox 47"/>
          <p:cNvSpPr txBox="1"/>
          <p:nvPr/>
        </p:nvSpPr>
        <p:spPr>
          <a:xfrm>
            <a:off x="5868144" y="4887743"/>
            <a:ext cx="2313454" cy="369332"/>
          </a:xfrm>
          <a:prstGeom prst="rect">
            <a:avLst/>
          </a:prstGeom>
          <a:noFill/>
        </p:spPr>
        <p:txBody>
          <a:bodyPr wrap="none" rtlCol="0">
            <a:spAutoFit/>
          </a:bodyPr>
          <a:lstStyle/>
          <a:p>
            <a:r>
              <a:rPr lang="en-GB" dirty="0">
                <a:solidFill>
                  <a:srgbClr val="FF0000"/>
                </a:solidFill>
              </a:rPr>
              <a:t>important to remember</a:t>
            </a:r>
            <a:endParaRPr lang="en-US" dirty="0">
              <a:solidFill>
                <a:srgbClr val="FF0000"/>
              </a:solidFill>
            </a:endParaRPr>
          </a:p>
        </p:txBody>
      </p:sp>
      <p:sp>
        <p:nvSpPr>
          <p:cNvPr id="49" name="TextBox 48"/>
          <p:cNvSpPr txBox="1"/>
          <p:nvPr/>
        </p:nvSpPr>
        <p:spPr>
          <a:xfrm>
            <a:off x="1785551" y="1723094"/>
            <a:ext cx="814647" cy="584775"/>
          </a:xfrm>
          <a:prstGeom prst="rect">
            <a:avLst/>
          </a:prstGeom>
          <a:noFill/>
        </p:spPr>
        <p:txBody>
          <a:bodyPr wrap="none" rtlCol="0">
            <a:spAutoFit/>
          </a:bodyPr>
          <a:lstStyle/>
          <a:p>
            <a:r>
              <a:rPr lang="en-GB" sz="3200" dirty="0"/>
              <a:t>O +</a:t>
            </a:r>
            <a:endParaRPr lang="en-US" sz="3200" dirty="0"/>
          </a:p>
        </p:txBody>
      </p:sp>
      <p:sp>
        <p:nvSpPr>
          <p:cNvPr id="50" name="TextBox 49"/>
          <p:cNvSpPr txBox="1"/>
          <p:nvPr/>
        </p:nvSpPr>
        <p:spPr>
          <a:xfrm>
            <a:off x="593988" y="5648828"/>
            <a:ext cx="7968998" cy="369332"/>
          </a:xfrm>
          <a:prstGeom prst="rect">
            <a:avLst/>
          </a:prstGeom>
          <a:noFill/>
        </p:spPr>
        <p:txBody>
          <a:bodyPr wrap="square" rtlCol="0">
            <a:spAutoFit/>
          </a:bodyPr>
          <a:lstStyle/>
          <a:p>
            <a:r>
              <a:rPr lang="en-GB" dirty="0">
                <a:solidFill>
                  <a:srgbClr val="FF0000"/>
                </a:solidFill>
              </a:rPr>
              <a:t>Warning: </a:t>
            </a:r>
            <a:r>
              <a:rPr lang="en-GB" dirty="0"/>
              <a:t>The torque is always defined about a point (the point O here)</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593988" y="6018160"/>
            <a:ext cx="7587610" cy="7034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a:off x="2483768" y="4581128"/>
            <a:ext cx="2906574"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47664" y="1529908"/>
            <a:ext cx="5822805" cy="1022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4701" y="-141749"/>
            <a:ext cx="8229600" cy="1143000"/>
          </a:xfrm>
        </p:spPr>
        <p:txBody>
          <a:bodyPr/>
          <a:lstStyle/>
          <a:p>
            <a:r>
              <a:rPr lang="en-GB" dirty="0"/>
              <a:t>The torque</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0" name="TextBox 9"/>
          <p:cNvSpPr txBox="1"/>
          <p:nvPr/>
        </p:nvSpPr>
        <p:spPr>
          <a:xfrm>
            <a:off x="6447671" y="2534569"/>
            <a:ext cx="1351717" cy="369332"/>
          </a:xfrm>
          <a:prstGeom prst="rect">
            <a:avLst/>
          </a:prstGeom>
          <a:noFill/>
        </p:spPr>
        <p:txBody>
          <a:bodyPr wrap="none" rtlCol="0">
            <a:spAutoFit/>
          </a:bodyPr>
          <a:lstStyle/>
          <a:p>
            <a:r>
              <a:rPr lang="en-GB" dirty="0"/>
              <a:t>A rigid body</a:t>
            </a:r>
            <a:endParaRPr lang="en-US" dirty="0"/>
          </a:p>
        </p:txBody>
      </p:sp>
      <mc:AlternateContent xmlns:mc="http://schemas.openxmlformats.org/markup-compatibility/2006">
        <mc:Choice xmlns:a14="http://schemas.microsoft.com/office/drawing/2010/main" Requires="a14">
          <p:sp>
            <p:nvSpPr>
              <p:cNvPr id="13" name="TextBox 12"/>
              <p:cNvSpPr txBox="1"/>
              <p:nvPr/>
            </p:nvSpPr>
            <p:spPr>
              <a:xfrm>
                <a:off x="5160312" y="2267938"/>
                <a:ext cx="460061"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m:t>
                      </m:r>
                    </m:oMath>
                  </m:oMathPara>
                </a14:m>
                <a:endParaRPr lang="en-US" sz="3600" dirty="0"/>
              </a:p>
            </p:txBody>
          </p:sp>
        </mc:Choice>
        <mc:Fallback>
          <p:sp>
            <p:nvSpPr>
              <p:cNvPr id="13" name="TextBox 12"/>
              <p:cNvSpPr txBox="1">
                <a:spLocks noRot="1" noChangeAspect="1" noMove="1" noResize="1" noEditPoints="1" noAdjustHandles="1" noChangeArrowheads="1" noChangeShapeType="1" noTextEdit="1"/>
              </p:cNvSpPr>
              <p:nvPr/>
            </p:nvSpPr>
            <p:spPr>
              <a:xfrm>
                <a:off x="5160312" y="2267938"/>
                <a:ext cx="460061" cy="553998"/>
              </a:xfrm>
              <a:prstGeom prst="rect">
                <a:avLst/>
              </a:prstGeom>
              <a:blipFill rotWithShape="1">
                <a:blip r:embed="rId1"/>
                <a:stretch>
                  <a:fillRect l="-66" t="-64" r="-14633" b="114"/>
                </a:stretch>
              </a:blipFill>
            </p:spPr>
            <p:txBody>
              <a:bodyPr/>
              <a:lstStyle/>
              <a:p>
                <a:r>
                  <a:rPr lang="zh-CN" altLang="en-US">
                    <a:noFill/>
                  </a:rPr>
                  <a:t> </a:t>
                </a:r>
              </a:p>
            </p:txBody>
          </p:sp>
        </mc:Fallback>
      </mc:AlternateContent>
      <p:cxnSp>
        <p:nvCxnSpPr>
          <p:cNvPr id="18" name="Straight Arrow Connector 17"/>
          <p:cNvCxnSpPr/>
          <p:nvPr/>
        </p:nvCxnSpPr>
        <p:spPr>
          <a:xfrm flipV="1">
            <a:off x="5390342" y="848280"/>
            <a:ext cx="0" cy="16047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5516466" y="692981"/>
                <a:ext cx="20781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𝐹</m:t>
                          </m:r>
                        </m:e>
                      </m:acc>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5516466" y="692981"/>
                <a:ext cx="207814" cy="310598"/>
              </a:xfrm>
              <a:prstGeom prst="rect">
                <a:avLst/>
              </a:prstGeom>
              <a:blipFill rotWithShape="1">
                <a:blip r:embed="rId2"/>
                <a:stretch>
                  <a:fillRect l="-106" t="-63" r="-13868" b="90"/>
                </a:stretch>
              </a:blipFill>
            </p:spPr>
            <p:txBody>
              <a:bodyPr/>
              <a:lstStyle/>
              <a:p>
                <a:r>
                  <a:rPr lang="zh-CN" altLang="en-US">
                    <a:noFill/>
                  </a:rPr>
                  <a:t> </a:t>
                </a:r>
              </a:p>
            </p:txBody>
          </p:sp>
        </mc:Fallback>
      </mc:AlternateContent>
      <p:sp>
        <p:nvSpPr>
          <p:cNvPr id="20" name="TextBox 19"/>
          <p:cNvSpPr txBox="1"/>
          <p:nvPr/>
        </p:nvSpPr>
        <p:spPr>
          <a:xfrm>
            <a:off x="5780545" y="603717"/>
            <a:ext cx="1904636" cy="646331"/>
          </a:xfrm>
          <a:prstGeom prst="rect">
            <a:avLst/>
          </a:prstGeom>
          <a:noFill/>
        </p:spPr>
        <p:txBody>
          <a:bodyPr wrap="square" rtlCol="0">
            <a:spAutoFit/>
          </a:bodyPr>
          <a:lstStyle/>
          <a:p>
            <a:r>
              <a:rPr lang="en-GB" dirty="0"/>
              <a:t>Force exerted on the body</a:t>
            </a:r>
            <a:endParaRPr lang="en-US" dirty="0"/>
          </a:p>
        </p:txBody>
      </p:sp>
      <p:cxnSp>
        <p:nvCxnSpPr>
          <p:cNvPr id="31" name="Straight Arrow Connector 30"/>
          <p:cNvCxnSpPr/>
          <p:nvPr/>
        </p:nvCxnSpPr>
        <p:spPr>
          <a:xfrm>
            <a:off x="2370767" y="2041030"/>
            <a:ext cx="3019575" cy="5111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0" name="TextBox 39"/>
              <p:cNvSpPr txBox="1"/>
              <p:nvPr/>
            </p:nvSpPr>
            <p:spPr>
              <a:xfrm>
                <a:off x="5413457" y="2637665"/>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40" name="TextBox 39"/>
              <p:cNvSpPr txBox="1">
                <a:spLocks noRot="1" noChangeAspect="1" noMove="1" noResize="1" noEditPoints="1" noAdjustHandles="1" noChangeArrowheads="1" noChangeShapeType="1" noTextEdit="1"/>
              </p:cNvSpPr>
              <p:nvPr/>
            </p:nvSpPr>
            <p:spPr>
              <a:xfrm>
                <a:off x="5413457" y="2637665"/>
                <a:ext cx="206018" cy="276999"/>
              </a:xfrm>
              <a:prstGeom prst="rect">
                <a:avLst/>
              </a:prstGeom>
              <a:blipFill rotWithShape="1">
                <a:blip r:embed="rId3"/>
                <a:stretch>
                  <a:fillRect l="-40" t="-184" r="-14928" b="5"/>
                </a:stretch>
              </a:blipFill>
            </p:spPr>
            <p:txBody>
              <a:bodyPr/>
              <a:lstStyle/>
              <a:p>
                <a:r>
                  <a:rPr lang="zh-CN" altLang="en-US">
                    <a:noFill/>
                  </a:rPr>
                  <a:t> </a:t>
                </a:r>
              </a:p>
            </p:txBody>
          </p:sp>
        </mc:Fallback>
      </mc:AlternateContent>
      <p:sp>
        <p:nvSpPr>
          <p:cNvPr id="41" name="TextBox 40"/>
          <p:cNvSpPr txBox="1"/>
          <p:nvPr/>
        </p:nvSpPr>
        <p:spPr>
          <a:xfrm>
            <a:off x="3139631" y="3070701"/>
            <a:ext cx="4262180" cy="646331"/>
          </a:xfrm>
          <a:prstGeom prst="rect">
            <a:avLst/>
          </a:prstGeom>
          <a:noFill/>
        </p:spPr>
        <p:txBody>
          <a:bodyPr wrap="square" rtlCol="0">
            <a:spAutoFit/>
          </a:bodyPr>
          <a:lstStyle/>
          <a:p>
            <a:r>
              <a:rPr lang="en-GB" dirty="0"/>
              <a:t>Point of application of the force on the body (important to study the torque !)</a:t>
            </a:r>
            <a:endParaRPr lang="en-US" dirty="0"/>
          </a:p>
        </p:txBody>
      </p:sp>
      <mc:AlternateContent xmlns:mc="http://schemas.openxmlformats.org/markup-compatibility/2006">
        <mc:Choice xmlns:a14="http://schemas.microsoft.com/office/drawing/2010/main" Requires="a14">
          <p:sp>
            <p:nvSpPr>
              <p:cNvPr id="42" name="TextBox 41"/>
              <p:cNvSpPr txBox="1"/>
              <p:nvPr/>
            </p:nvSpPr>
            <p:spPr>
              <a:xfrm>
                <a:off x="3910334" y="1692316"/>
                <a:ext cx="383182"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rPr>
                          </m:ctrlPr>
                        </m:accPr>
                        <m:e>
                          <m:r>
                            <a:rPr lang="en-GB" sz="4000" b="0" i="1" smtClean="0">
                              <a:latin typeface="Cambria Math" panose="02040503050406030204" pitchFamily="18" charset="0"/>
                            </a:rPr>
                            <m:t>𝑟</m:t>
                          </m:r>
                        </m:e>
                      </m:acc>
                    </m:oMath>
                  </m:oMathPara>
                </a14:m>
                <a:endParaRPr lang="en-US" sz="4000" dirty="0"/>
              </a:p>
            </p:txBody>
          </p:sp>
        </mc:Choice>
        <mc:Fallback>
          <p:sp>
            <p:nvSpPr>
              <p:cNvPr id="42" name="TextBox 41"/>
              <p:cNvSpPr txBox="1">
                <a:spLocks noRot="1" noChangeAspect="1" noMove="1" noResize="1" noEditPoints="1" noAdjustHandles="1" noChangeArrowheads="1" noChangeShapeType="1" noTextEdit="1"/>
              </p:cNvSpPr>
              <p:nvPr/>
            </p:nvSpPr>
            <p:spPr>
              <a:xfrm>
                <a:off x="3910334" y="1692316"/>
                <a:ext cx="383182" cy="615553"/>
              </a:xfrm>
              <a:prstGeom prst="rect">
                <a:avLst/>
              </a:prstGeom>
              <a:blipFill rotWithShape="1">
                <a:blip r:embed="rId4"/>
                <a:stretch>
                  <a:fillRect l="-1" t="-7" r="-18156" b="-26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3" name="TextBox 42"/>
              <p:cNvSpPr txBox="1"/>
              <p:nvPr/>
            </p:nvSpPr>
            <p:spPr>
              <a:xfrm>
                <a:off x="359350" y="4034114"/>
                <a:ext cx="4895443" cy="402931"/>
              </a:xfrm>
              <a:prstGeom prst="rect">
                <a:avLst/>
              </a:prstGeom>
              <a:noFill/>
            </p:spPr>
            <p:txBody>
              <a:bodyPr wrap="none" rtlCol="0">
                <a:spAutoFit/>
              </a:bodyPr>
              <a:lstStyle/>
              <a:p>
                <a:r>
                  <a:rPr lang="en-GB" dirty="0"/>
                  <a:t>The torque </a:t>
                </a:r>
                <a14:m>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ea typeface="Cambria Math" panose="02040503050406030204" pitchFamily="18" charset="0"/>
                          </a:rPr>
                          <m:t>𝜏</m:t>
                        </m:r>
                      </m:e>
                    </m:acc>
                  </m:oMath>
                </a14:m>
                <a:r>
                  <a:rPr lang="en-GB" dirty="0"/>
                  <a:t> done by the force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𝐹</m:t>
                        </m:r>
                      </m:e>
                    </m:acc>
                  </m:oMath>
                </a14:m>
                <a:r>
                  <a:rPr lang="en-US" dirty="0"/>
                  <a:t> about point O is: </a:t>
                </a:r>
                <a:endParaRPr lang="en-US" dirty="0"/>
              </a:p>
            </p:txBody>
          </p:sp>
        </mc:Choice>
        <mc:Fallback>
          <p:sp>
            <p:nvSpPr>
              <p:cNvPr id="43" name="TextBox 42"/>
              <p:cNvSpPr txBox="1">
                <a:spLocks noRot="1" noChangeAspect="1" noMove="1" noResize="1" noEditPoints="1" noAdjustHandles="1" noChangeArrowheads="1" noChangeShapeType="1" noTextEdit="1"/>
              </p:cNvSpPr>
              <p:nvPr/>
            </p:nvSpPr>
            <p:spPr>
              <a:xfrm>
                <a:off x="359350" y="4034114"/>
                <a:ext cx="4895443" cy="402931"/>
              </a:xfrm>
              <a:prstGeom prst="rect">
                <a:avLst/>
              </a:prstGeom>
              <a:blipFill rotWithShape="1">
                <a:blip r:embed="rId5"/>
                <a:stretch>
                  <a:fillRect l="-12" t="-147" r="3" b="74"/>
                </a:stretch>
              </a:blipFill>
            </p:spPr>
            <p:txBody>
              <a:bodyPr/>
              <a:lstStyle/>
              <a:p>
                <a:r>
                  <a:rPr lang="zh-CN" altLang="en-US">
                    <a:noFill/>
                  </a:rPr>
                  <a:t> </a:t>
                </a:r>
              </a:p>
            </p:txBody>
          </p:sp>
        </mc:Fallback>
      </mc:AlternateContent>
      <p:cxnSp>
        <p:nvCxnSpPr>
          <p:cNvPr id="45" name="Straight Arrow Connector 44"/>
          <p:cNvCxnSpPr/>
          <p:nvPr/>
        </p:nvCxnSpPr>
        <p:spPr>
          <a:xfrm flipV="1">
            <a:off x="4572000" y="2776164"/>
            <a:ext cx="588312" cy="2945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6" name="TextBox 45"/>
              <p:cNvSpPr txBox="1"/>
              <p:nvPr/>
            </p:nvSpPr>
            <p:spPr>
              <a:xfrm>
                <a:off x="2844769" y="4700160"/>
                <a:ext cx="2225674" cy="69025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rPr>
                          </m:ctrlPr>
                        </m:accPr>
                        <m:e>
                          <m:r>
                            <a:rPr lang="en-US" sz="4000" i="1" smtClean="0">
                              <a:latin typeface="Cambria Math" panose="02040503050406030204" pitchFamily="18" charset="0"/>
                              <a:ea typeface="Cambria Math" panose="02040503050406030204" pitchFamily="18" charset="0"/>
                            </a:rPr>
                            <m:t>𝜏</m:t>
                          </m:r>
                        </m:e>
                      </m:acc>
                      <m:r>
                        <a:rPr lang="en-GB" sz="4000" b="0" i="1" smtClean="0">
                          <a:latin typeface="Cambria Math" panose="02040503050406030204" pitchFamily="18" charset="0"/>
                        </a:rPr>
                        <m:t>=</m:t>
                      </m:r>
                      <m:acc>
                        <m:accPr>
                          <m:chr m:val="⃗"/>
                          <m:ctrlPr>
                            <a:rPr lang="en-GB" sz="4000" b="0" i="1" smtClean="0">
                              <a:latin typeface="Cambria Math" panose="02040503050406030204" pitchFamily="18" charset="0"/>
                            </a:rPr>
                          </m:ctrlPr>
                        </m:accPr>
                        <m:e>
                          <m:r>
                            <a:rPr lang="en-GB" sz="4000" b="0" i="1" smtClean="0">
                              <a:latin typeface="Cambria Math" panose="02040503050406030204" pitchFamily="18" charset="0"/>
                            </a:rPr>
                            <m:t>𝑟</m:t>
                          </m:r>
                        </m:e>
                      </m:acc>
                      <m:r>
                        <a:rPr lang="en-US" sz="4000" i="1" smtClean="0">
                          <a:latin typeface="Cambria Math" panose="02040503050406030204" pitchFamily="18" charset="0"/>
                          <a:ea typeface="Cambria Math" panose="02040503050406030204" pitchFamily="18" charset="0"/>
                        </a:rPr>
                        <m:t>×</m:t>
                      </m:r>
                      <m:acc>
                        <m:accPr>
                          <m:chr m:val="⃗"/>
                          <m:ctrlPr>
                            <a:rPr lang="en-US" sz="4000" i="1" smtClean="0">
                              <a:latin typeface="Cambria Math" panose="02040503050406030204" pitchFamily="18" charset="0"/>
                              <a:ea typeface="Cambria Math" panose="02040503050406030204" pitchFamily="18" charset="0"/>
                            </a:rPr>
                          </m:ctrlPr>
                        </m:accPr>
                        <m:e>
                          <m:r>
                            <a:rPr lang="en-GB" sz="4000" b="0" i="1" smtClean="0">
                              <a:latin typeface="Cambria Math" panose="02040503050406030204" pitchFamily="18" charset="0"/>
                              <a:ea typeface="Cambria Math" panose="02040503050406030204" pitchFamily="18" charset="0"/>
                            </a:rPr>
                            <m:t>𝐹</m:t>
                          </m:r>
                        </m:e>
                      </m:acc>
                    </m:oMath>
                  </m:oMathPara>
                </a14:m>
                <a:endParaRPr lang="en-US" sz="4000" dirty="0"/>
              </a:p>
            </p:txBody>
          </p:sp>
        </mc:Choice>
        <mc:Fallback>
          <p:sp>
            <p:nvSpPr>
              <p:cNvPr id="46" name="TextBox 45"/>
              <p:cNvSpPr txBox="1">
                <a:spLocks noRot="1" noChangeAspect="1" noMove="1" noResize="1" noEditPoints="1" noAdjustHandles="1" noChangeArrowheads="1" noChangeShapeType="1" noTextEdit="1"/>
              </p:cNvSpPr>
              <p:nvPr/>
            </p:nvSpPr>
            <p:spPr>
              <a:xfrm>
                <a:off x="2844769" y="4700160"/>
                <a:ext cx="2225674" cy="690254"/>
              </a:xfrm>
              <a:prstGeom prst="rect">
                <a:avLst/>
              </a:prstGeom>
              <a:blipFill rotWithShape="1">
                <a:blip r:embed="rId6"/>
                <a:stretch>
                  <a:fillRect l="-27" t="-76" r="-2141" b="77"/>
                </a:stretch>
              </a:blipFill>
            </p:spPr>
            <p:txBody>
              <a:bodyPr/>
              <a:lstStyle/>
              <a:p>
                <a:r>
                  <a:rPr lang="zh-CN" altLang="en-US">
                    <a:noFill/>
                  </a:rPr>
                  <a:t> </a:t>
                </a:r>
              </a:p>
            </p:txBody>
          </p:sp>
        </mc:Fallback>
      </mc:AlternateContent>
      <p:sp>
        <p:nvSpPr>
          <p:cNvPr id="48" name="TextBox 47"/>
          <p:cNvSpPr txBox="1"/>
          <p:nvPr/>
        </p:nvSpPr>
        <p:spPr>
          <a:xfrm>
            <a:off x="5868144" y="4887743"/>
            <a:ext cx="2313454" cy="369332"/>
          </a:xfrm>
          <a:prstGeom prst="rect">
            <a:avLst/>
          </a:prstGeom>
          <a:noFill/>
        </p:spPr>
        <p:txBody>
          <a:bodyPr wrap="none" rtlCol="0">
            <a:spAutoFit/>
          </a:bodyPr>
          <a:lstStyle/>
          <a:p>
            <a:r>
              <a:rPr lang="en-GB" dirty="0">
                <a:solidFill>
                  <a:srgbClr val="FF0000"/>
                </a:solidFill>
              </a:rPr>
              <a:t>important to remember</a:t>
            </a:r>
            <a:endParaRPr lang="en-US" dirty="0">
              <a:solidFill>
                <a:srgbClr val="FF0000"/>
              </a:solidFill>
            </a:endParaRPr>
          </a:p>
        </p:txBody>
      </p:sp>
      <p:sp>
        <p:nvSpPr>
          <p:cNvPr id="49" name="TextBox 48"/>
          <p:cNvSpPr txBox="1"/>
          <p:nvPr/>
        </p:nvSpPr>
        <p:spPr>
          <a:xfrm>
            <a:off x="1785551" y="1723094"/>
            <a:ext cx="814647" cy="584775"/>
          </a:xfrm>
          <a:prstGeom prst="rect">
            <a:avLst/>
          </a:prstGeom>
          <a:noFill/>
        </p:spPr>
        <p:txBody>
          <a:bodyPr wrap="none" rtlCol="0">
            <a:spAutoFit/>
          </a:bodyPr>
          <a:lstStyle/>
          <a:p>
            <a:r>
              <a:rPr lang="en-GB" sz="3200" dirty="0"/>
              <a:t>O +</a:t>
            </a:r>
            <a:endParaRPr lang="en-US" sz="3200" dirty="0"/>
          </a:p>
        </p:txBody>
      </p:sp>
      <p:sp>
        <p:nvSpPr>
          <p:cNvPr id="50" name="TextBox 49"/>
          <p:cNvSpPr txBox="1"/>
          <p:nvPr/>
        </p:nvSpPr>
        <p:spPr>
          <a:xfrm>
            <a:off x="593988" y="5648828"/>
            <a:ext cx="7968998" cy="369332"/>
          </a:xfrm>
          <a:prstGeom prst="rect">
            <a:avLst/>
          </a:prstGeom>
          <a:noFill/>
        </p:spPr>
        <p:txBody>
          <a:bodyPr wrap="square" rtlCol="0">
            <a:spAutoFit/>
          </a:bodyPr>
          <a:lstStyle/>
          <a:p>
            <a:r>
              <a:rPr lang="en-GB" dirty="0">
                <a:solidFill>
                  <a:srgbClr val="FF0000"/>
                </a:solidFill>
              </a:rPr>
              <a:t>Warning: </a:t>
            </a:r>
            <a:r>
              <a:rPr lang="en-GB" dirty="0"/>
              <a:t>The torque is always defined about a point (the point O here)</a:t>
            </a:r>
            <a:endParaRPr lang="en-US" dirty="0"/>
          </a:p>
        </p:txBody>
      </p:sp>
      <p:sp>
        <p:nvSpPr>
          <p:cNvPr id="51" name="TextBox 50"/>
          <p:cNvSpPr txBox="1"/>
          <p:nvPr/>
        </p:nvSpPr>
        <p:spPr>
          <a:xfrm>
            <a:off x="694562" y="6075326"/>
            <a:ext cx="7868423" cy="646331"/>
          </a:xfrm>
          <a:prstGeom prst="rect">
            <a:avLst/>
          </a:prstGeom>
          <a:noFill/>
        </p:spPr>
        <p:txBody>
          <a:bodyPr wrap="square" rtlCol="0">
            <a:spAutoFit/>
          </a:bodyPr>
          <a:lstStyle/>
          <a:p>
            <a:r>
              <a:rPr lang="en-GB" dirty="0"/>
              <a:t>The torque on a body about a point is the tendency of a force to cause rotation around this point. </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ounded Rectangle 46"/>
          <p:cNvSpPr/>
          <p:nvPr/>
        </p:nvSpPr>
        <p:spPr>
          <a:xfrm>
            <a:off x="3177594" y="908720"/>
            <a:ext cx="2906574"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4701" y="-141749"/>
            <a:ext cx="8229600" cy="1143000"/>
          </a:xfrm>
        </p:spPr>
        <p:txBody>
          <a:bodyPr/>
          <a:lstStyle/>
          <a:p>
            <a:r>
              <a:rPr lang="en-GB" dirty="0"/>
              <a:t>The torque</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46" name="TextBox 45"/>
              <p:cNvSpPr txBox="1"/>
              <p:nvPr/>
            </p:nvSpPr>
            <p:spPr>
              <a:xfrm>
                <a:off x="3538595" y="1027752"/>
                <a:ext cx="2225674" cy="69025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rPr>
                          </m:ctrlPr>
                        </m:accPr>
                        <m:e>
                          <m:r>
                            <a:rPr lang="en-US" sz="4000" i="1" smtClean="0">
                              <a:latin typeface="Cambria Math" panose="02040503050406030204" pitchFamily="18" charset="0"/>
                              <a:ea typeface="Cambria Math" panose="02040503050406030204" pitchFamily="18" charset="0"/>
                            </a:rPr>
                            <m:t>𝜏</m:t>
                          </m:r>
                        </m:e>
                      </m:acc>
                      <m:r>
                        <a:rPr lang="en-GB" sz="4000" b="0" i="1" smtClean="0">
                          <a:latin typeface="Cambria Math" panose="02040503050406030204" pitchFamily="18" charset="0"/>
                        </a:rPr>
                        <m:t>=</m:t>
                      </m:r>
                      <m:acc>
                        <m:accPr>
                          <m:chr m:val="⃗"/>
                          <m:ctrlPr>
                            <a:rPr lang="en-GB" sz="4000" b="0" i="1" smtClean="0">
                              <a:latin typeface="Cambria Math" panose="02040503050406030204" pitchFamily="18" charset="0"/>
                            </a:rPr>
                          </m:ctrlPr>
                        </m:accPr>
                        <m:e>
                          <m:r>
                            <a:rPr lang="en-GB" sz="4000" b="0" i="1" smtClean="0">
                              <a:latin typeface="Cambria Math" panose="02040503050406030204" pitchFamily="18" charset="0"/>
                            </a:rPr>
                            <m:t>𝑟</m:t>
                          </m:r>
                        </m:e>
                      </m:acc>
                      <m:r>
                        <a:rPr lang="en-US" sz="4000" i="1" smtClean="0">
                          <a:latin typeface="Cambria Math" panose="02040503050406030204" pitchFamily="18" charset="0"/>
                          <a:ea typeface="Cambria Math" panose="02040503050406030204" pitchFamily="18" charset="0"/>
                        </a:rPr>
                        <m:t>×</m:t>
                      </m:r>
                      <m:acc>
                        <m:accPr>
                          <m:chr m:val="⃗"/>
                          <m:ctrlPr>
                            <a:rPr lang="en-US" sz="4000" i="1" smtClean="0">
                              <a:latin typeface="Cambria Math" panose="02040503050406030204" pitchFamily="18" charset="0"/>
                              <a:ea typeface="Cambria Math" panose="02040503050406030204" pitchFamily="18" charset="0"/>
                            </a:rPr>
                          </m:ctrlPr>
                        </m:accPr>
                        <m:e>
                          <m:r>
                            <a:rPr lang="en-GB" sz="4000" b="0" i="1" smtClean="0">
                              <a:latin typeface="Cambria Math" panose="02040503050406030204" pitchFamily="18" charset="0"/>
                              <a:ea typeface="Cambria Math" panose="02040503050406030204" pitchFamily="18" charset="0"/>
                            </a:rPr>
                            <m:t>𝐹</m:t>
                          </m:r>
                        </m:e>
                      </m:acc>
                    </m:oMath>
                  </m:oMathPara>
                </a14:m>
                <a:endParaRPr lang="en-US" sz="4000" dirty="0"/>
              </a:p>
            </p:txBody>
          </p:sp>
        </mc:Choice>
        <mc:Fallback>
          <p:sp>
            <p:nvSpPr>
              <p:cNvPr id="46" name="TextBox 45"/>
              <p:cNvSpPr txBox="1">
                <a:spLocks noRot="1" noChangeAspect="1" noMove="1" noResize="1" noEditPoints="1" noAdjustHandles="1" noChangeArrowheads="1" noChangeShapeType="1" noTextEdit="1"/>
              </p:cNvSpPr>
              <p:nvPr/>
            </p:nvSpPr>
            <p:spPr>
              <a:xfrm>
                <a:off x="3538595" y="1027752"/>
                <a:ext cx="2225674" cy="690254"/>
              </a:xfrm>
              <a:prstGeom prst="rect">
                <a:avLst/>
              </a:prstGeom>
              <a:blipFill rotWithShape="1">
                <a:blip r:embed="rId1"/>
                <a:stretch>
                  <a:fillRect l="-17" t="-47" r="-2152" b="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827584" y="2060848"/>
                <a:ext cx="6469720" cy="402931"/>
              </a:xfrm>
              <a:prstGeom prst="rect">
                <a:avLst/>
              </a:prstGeom>
              <a:noFill/>
            </p:spPr>
            <p:txBody>
              <a:bodyPr wrap="none" rtlCol="0">
                <a:spAutoFit/>
              </a:bodyPr>
              <a:lstStyle/>
              <a:p>
                <a:r>
                  <a:rPr lang="en-GB" dirty="0"/>
                  <a:t>The torque is a vector perpendicular to the plane defined by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𝑟</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oMath>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827584" y="2060848"/>
                <a:ext cx="6469720" cy="402931"/>
              </a:xfrm>
              <a:prstGeom prst="rect">
                <a:avLst/>
              </a:prstGeom>
              <a:blipFill rotWithShape="1">
                <a:blip r:embed="rId2"/>
                <a:stretch>
                  <a:fillRect l="-3" t="-68" r="8" b="152"/>
                </a:stretch>
              </a:blipFill>
            </p:spPr>
            <p:txBody>
              <a:bodyPr/>
              <a:lstStyle/>
              <a:p>
                <a:r>
                  <a:rPr lang="zh-CN" altLang="en-US">
                    <a:noFill/>
                  </a:rPr>
                  <a:t> </a:t>
                </a:r>
              </a:p>
            </p:txBody>
          </p:sp>
        </mc:Fallback>
      </mc:AlternateContent>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ounded Rectangle 46"/>
          <p:cNvSpPr/>
          <p:nvPr/>
        </p:nvSpPr>
        <p:spPr>
          <a:xfrm>
            <a:off x="3177594" y="908720"/>
            <a:ext cx="2906574"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4701" y="-141749"/>
            <a:ext cx="8229600" cy="1143000"/>
          </a:xfrm>
        </p:spPr>
        <p:txBody>
          <a:bodyPr/>
          <a:lstStyle/>
          <a:p>
            <a:r>
              <a:rPr lang="en-GB" dirty="0"/>
              <a:t>The torque</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46" name="TextBox 45"/>
              <p:cNvSpPr txBox="1"/>
              <p:nvPr/>
            </p:nvSpPr>
            <p:spPr>
              <a:xfrm>
                <a:off x="3538595" y="1027752"/>
                <a:ext cx="2225674" cy="69025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rPr>
                          </m:ctrlPr>
                        </m:accPr>
                        <m:e>
                          <m:r>
                            <a:rPr lang="en-US" sz="4000" i="1" smtClean="0">
                              <a:latin typeface="Cambria Math" panose="02040503050406030204" pitchFamily="18" charset="0"/>
                              <a:ea typeface="Cambria Math" panose="02040503050406030204" pitchFamily="18" charset="0"/>
                            </a:rPr>
                            <m:t>𝜏</m:t>
                          </m:r>
                        </m:e>
                      </m:acc>
                      <m:r>
                        <a:rPr lang="en-GB" sz="4000" b="0" i="1" smtClean="0">
                          <a:latin typeface="Cambria Math" panose="02040503050406030204" pitchFamily="18" charset="0"/>
                        </a:rPr>
                        <m:t>=</m:t>
                      </m:r>
                      <m:acc>
                        <m:accPr>
                          <m:chr m:val="⃗"/>
                          <m:ctrlPr>
                            <a:rPr lang="en-GB" sz="4000" b="0" i="1" smtClean="0">
                              <a:latin typeface="Cambria Math" panose="02040503050406030204" pitchFamily="18" charset="0"/>
                            </a:rPr>
                          </m:ctrlPr>
                        </m:accPr>
                        <m:e>
                          <m:r>
                            <a:rPr lang="en-GB" sz="4000" b="0" i="1" smtClean="0">
                              <a:latin typeface="Cambria Math" panose="02040503050406030204" pitchFamily="18" charset="0"/>
                            </a:rPr>
                            <m:t>𝑟</m:t>
                          </m:r>
                        </m:e>
                      </m:acc>
                      <m:r>
                        <a:rPr lang="en-US" sz="4000" i="1" smtClean="0">
                          <a:latin typeface="Cambria Math" panose="02040503050406030204" pitchFamily="18" charset="0"/>
                          <a:ea typeface="Cambria Math" panose="02040503050406030204" pitchFamily="18" charset="0"/>
                        </a:rPr>
                        <m:t>×</m:t>
                      </m:r>
                      <m:acc>
                        <m:accPr>
                          <m:chr m:val="⃗"/>
                          <m:ctrlPr>
                            <a:rPr lang="en-US" sz="4000" i="1" smtClean="0">
                              <a:latin typeface="Cambria Math" panose="02040503050406030204" pitchFamily="18" charset="0"/>
                              <a:ea typeface="Cambria Math" panose="02040503050406030204" pitchFamily="18" charset="0"/>
                            </a:rPr>
                          </m:ctrlPr>
                        </m:accPr>
                        <m:e>
                          <m:r>
                            <a:rPr lang="en-GB" sz="4000" b="0" i="1" smtClean="0">
                              <a:latin typeface="Cambria Math" panose="02040503050406030204" pitchFamily="18" charset="0"/>
                              <a:ea typeface="Cambria Math" panose="02040503050406030204" pitchFamily="18" charset="0"/>
                            </a:rPr>
                            <m:t>𝐹</m:t>
                          </m:r>
                        </m:e>
                      </m:acc>
                    </m:oMath>
                  </m:oMathPara>
                </a14:m>
                <a:endParaRPr lang="en-US" sz="4000" dirty="0"/>
              </a:p>
            </p:txBody>
          </p:sp>
        </mc:Choice>
        <mc:Fallback>
          <p:sp>
            <p:nvSpPr>
              <p:cNvPr id="46" name="TextBox 45"/>
              <p:cNvSpPr txBox="1">
                <a:spLocks noRot="1" noChangeAspect="1" noMove="1" noResize="1" noEditPoints="1" noAdjustHandles="1" noChangeArrowheads="1" noChangeShapeType="1" noTextEdit="1"/>
              </p:cNvSpPr>
              <p:nvPr/>
            </p:nvSpPr>
            <p:spPr>
              <a:xfrm>
                <a:off x="3538595" y="1027752"/>
                <a:ext cx="2225674" cy="690254"/>
              </a:xfrm>
              <a:prstGeom prst="rect">
                <a:avLst/>
              </a:prstGeom>
              <a:blipFill rotWithShape="1">
                <a:blip r:embed="rId1"/>
                <a:stretch>
                  <a:fillRect l="-17" t="-47" r="-2152" b="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827584" y="2060848"/>
                <a:ext cx="6469720" cy="402931"/>
              </a:xfrm>
              <a:prstGeom prst="rect">
                <a:avLst/>
              </a:prstGeom>
              <a:noFill/>
            </p:spPr>
            <p:txBody>
              <a:bodyPr wrap="none" rtlCol="0">
                <a:spAutoFit/>
              </a:bodyPr>
              <a:lstStyle/>
              <a:p>
                <a:r>
                  <a:rPr lang="en-GB" dirty="0"/>
                  <a:t>The torque is a vector perpendicular to the plane defined by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𝑟</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oMath>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827584" y="2060848"/>
                <a:ext cx="6469720" cy="402931"/>
              </a:xfrm>
              <a:prstGeom prst="rect">
                <a:avLst/>
              </a:prstGeom>
              <a:blipFill rotWithShape="1">
                <a:blip r:embed="rId2"/>
                <a:stretch>
                  <a:fillRect l="-3" t="-68" r="8" b="152"/>
                </a:stretch>
              </a:blipFill>
            </p:spPr>
            <p:txBody>
              <a:bodyPr/>
              <a:lstStyle/>
              <a:p>
                <a:r>
                  <a:rPr lang="zh-CN" altLang="en-US">
                    <a:noFill/>
                  </a:rPr>
                  <a:t> </a:t>
                </a:r>
              </a:p>
            </p:txBody>
          </p:sp>
        </mc:Fallback>
      </mc:AlternateContent>
      <p:pic>
        <p:nvPicPr>
          <p:cNvPr id="8" name="Picture 7"/>
          <p:cNvPicPr>
            <a:picLocks noChangeAspect="1"/>
          </p:cNvPicPr>
          <p:nvPr/>
        </p:nvPicPr>
        <p:blipFill>
          <a:blip r:embed="rId3"/>
          <a:stretch>
            <a:fillRect/>
          </a:stretch>
        </p:blipFill>
        <p:spPr>
          <a:xfrm>
            <a:off x="2267744" y="3049135"/>
            <a:ext cx="4235921" cy="3876510"/>
          </a:xfrm>
          <a:prstGeom prst="rect">
            <a:avLst/>
          </a:prstGeom>
        </p:spPr>
      </p:pic>
      <p:cxnSp>
        <p:nvCxnSpPr>
          <p:cNvPr id="12" name="Straight Arrow Connector 11"/>
          <p:cNvCxnSpPr/>
          <p:nvPr/>
        </p:nvCxnSpPr>
        <p:spPr>
          <a:xfrm>
            <a:off x="2987824" y="3573016"/>
            <a:ext cx="648072" cy="8640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3075694" y="4003831"/>
                <a:ext cx="24782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𝑎</m:t>
                          </m:r>
                        </m:sub>
                      </m:sSub>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3075694" y="4003831"/>
                <a:ext cx="247824" cy="276999"/>
              </a:xfrm>
              <a:prstGeom prst="rect">
                <a:avLst/>
              </a:prstGeom>
              <a:blipFill rotWithShape="1">
                <a:blip r:embed="rId4"/>
                <a:stretch>
                  <a:fillRect l="-157" t="-56" r="-19759" b="106"/>
                </a:stretch>
              </a:blipFill>
            </p:spPr>
            <p:txBody>
              <a:bodyPr/>
              <a:lstStyle/>
              <a:p>
                <a:r>
                  <a:rPr lang="zh-CN" altLang="en-US">
                    <a:noFill/>
                  </a:rPr>
                  <a:t> </a:t>
                </a:r>
              </a:p>
            </p:txBody>
          </p:sp>
        </mc:Fallback>
      </mc:AlternateContent>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1115616" y="5612126"/>
            <a:ext cx="6181688" cy="6251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 name="TextBox 10"/>
              <p:cNvSpPr txBox="1"/>
              <p:nvPr/>
            </p:nvSpPr>
            <p:spPr>
              <a:xfrm>
                <a:off x="2485100" y="3943970"/>
                <a:ext cx="689291" cy="73866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4800" i="1" smtClean="0">
                          <a:latin typeface="Cambria Math" panose="02040503050406030204" pitchFamily="18" charset="0"/>
                          <a:ea typeface="Cambria Math" panose="02040503050406030204" pitchFamily="18" charset="0"/>
                        </a:rPr>
                        <m:t>⨀</m:t>
                      </m:r>
                    </m:oMath>
                  </m:oMathPara>
                </a14:m>
                <a:endParaRPr lang="en-US" sz="4800" dirty="0"/>
              </a:p>
            </p:txBody>
          </p:sp>
        </mc:Choice>
        <mc:Fallback>
          <p:sp>
            <p:nvSpPr>
              <p:cNvPr id="11" name="TextBox 10"/>
              <p:cNvSpPr txBox="1">
                <a:spLocks noRot="1" noChangeAspect="1" noMove="1" noResize="1" noEditPoints="1" noAdjustHandles="1" noChangeArrowheads="1" noChangeShapeType="1" noTextEdit="1"/>
              </p:cNvSpPr>
              <p:nvPr/>
            </p:nvSpPr>
            <p:spPr>
              <a:xfrm>
                <a:off x="2485100" y="3943970"/>
                <a:ext cx="689291" cy="738664"/>
              </a:xfrm>
              <a:prstGeom prst="rect">
                <a:avLst/>
              </a:prstGeom>
              <a:blipFill rotWithShape="1">
                <a:blip r:embed="rId1"/>
                <a:stretch>
                  <a:fillRect l="-50" t="-84" r="-12986" b="19"/>
                </a:stretch>
              </a:blipFill>
            </p:spPr>
            <p:txBody>
              <a:bodyPr/>
              <a:lstStyle/>
              <a:p>
                <a:r>
                  <a:rPr lang="zh-CN" altLang="en-US">
                    <a:noFill/>
                  </a:rPr>
                  <a:t> </a:t>
                </a:r>
              </a:p>
            </p:txBody>
          </p:sp>
        </mc:Fallback>
      </mc:AlternateContent>
      <p:pic>
        <p:nvPicPr>
          <p:cNvPr id="5" name="Picture 4"/>
          <p:cNvPicPr>
            <a:picLocks noChangeAspect="1"/>
          </p:cNvPicPr>
          <p:nvPr/>
        </p:nvPicPr>
        <p:blipFill>
          <a:blip r:embed="rId2"/>
          <a:stretch>
            <a:fillRect/>
          </a:stretch>
        </p:blipFill>
        <p:spPr>
          <a:xfrm>
            <a:off x="3638108" y="5065468"/>
            <a:ext cx="1019175" cy="371475"/>
          </a:xfrm>
          <a:prstGeom prst="rect">
            <a:avLst/>
          </a:prstGeom>
        </p:spPr>
      </p:pic>
      <p:sp>
        <p:nvSpPr>
          <p:cNvPr id="47" name="Rounded Rectangle 46"/>
          <p:cNvSpPr/>
          <p:nvPr/>
        </p:nvSpPr>
        <p:spPr>
          <a:xfrm>
            <a:off x="3177594" y="908720"/>
            <a:ext cx="2906574"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4701" y="-141749"/>
            <a:ext cx="8229600" cy="1143000"/>
          </a:xfrm>
        </p:spPr>
        <p:txBody>
          <a:bodyPr/>
          <a:lstStyle/>
          <a:p>
            <a:r>
              <a:rPr lang="en-GB" dirty="0"/>
              <a:t>The torque</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46" name="TextBox 45"/>
              <p:cNvSpPr txBox="1"/>
              <p:nvPr/>
            </p:nvSpPr>
            <p:spPr>
              <a:xfrm>
                <a:off x="3538595" y="1027752"/>
                <a:ext cx="2225674" cy="69025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rPr>
                          </m:ctrlPr>
                        </m:accPr>
                        <m:e>
                          <m:r>
                            <a:rPr lang="en-US" sz="4000" i="1" smtClean="0">
                              <a:latin typeface="Cambria Math" panose="02040503050406030204" pitchFamily="18" charset="0"/>
                              <a:ea typeface="Cambria Math" panose="02040503050406030204" pitchFamily="18" charset="0"/>
                            </a:rPr>
                            <m:t>𝜏</m:t>
                          </m:r>
                        </m:e>
                      </m:acc>
                      <m:r>
                        <a:rPr lang="en-GB" sz="4000" b="0" i="1" smtClean="0">
                          <a:latin typeface="Cambria Math" panose="02040503050406030204" pitchFamily="18" charset="0"/>
                        </a:rPr>
                        <m:t>=</m:t>
                      </m:r>
                      <m:acc>
                        <m:accPr>
                          <m:chr m:val="⃗"/>
                          <m:ctrlPr>
                            <a:rPr lang="en-GB" sz="4000" b="0" i="1" smtClean="0">
                              <a:latin typeface="Cambria Math" panose="02040503050406030204" pitchFamily="18" charset="0"/>
                            </a:rPr>
                          </m:ctrlPr>
                        </m:accPr>
                        <m:e>
                          <m:r>
                            <a:rPr lang="en-GB" sz="4000" b="0" i="1" smtClean="0">
                              <a:latin typeface="Cambria Math" panose="02040503050406030204" pitchFamily="18" charset="0"/>
                            </a:rPr>
                            <m:t>𝑟</m:t>
                          </m:r>
                        </m:e>
                      </m:acc>
                      <m:r>
                        <a:rPr lang="en-US" sz="4000" i="1" smtClean="0">
                          <a:latin typeface="Cambria Math" panose="02040503050406030204" pitchFamily="18" charset="0"/>
                          <a:ea typeface="Cambria Math" panose="02040503050406030204" pitchFamily="18" charset="0"/>
                        </a:rPr>
                        <m:t>×</m:t>
                      </m:r>
                      <m:acc>
                        <m:accPr>
                          <m:chr m:val="⃗"/>
                          <m:ctrlPr>
                            <a:rPr lang="en-US" sz="4000" i="1" smtClean="0">
                              <a:latin typeface="Cambria Math" panose="02040503050406030204" pitchFamily="18" charset="0"/>
                              <a:ea typeface="Cambria Math" panose="02040503050406030204" pitchFamily="18" charset="0"/>
                            </a:rPr>
                          </m:ctrlPr>
                        </m:accPr>
                        <m:e>
                          <m:r>
                            <a:rPr lang="en-GB" sz="4000" b="0" i="1" smtClean="0">
                              <a:latin typeface="Cambria Math" panose="02040503050406030204" pitchFamily="18" charset="0"/>
                              <a:ea typeface="Cambria Math" panose="02040503050406030204" pitchFamily="18" charset="0"/>
                            </a:rPr>
                            <m:t>𝐹</m:t>
                          </m:r>
                        </m:e>
                      </m:acc>
                    </m:oMath>
                  </m:oMathPara>
                </a14:m>
                <a:endParaRPr lang="en-US" sz="4000" dirty="0"/>
              </a:p>
            </p:txBody>
          </p:sp>
        </mc:Choice>
        <mc:Fallback>
          <p:sp>
            <p:nvSpPr>
              <p:cNvPr id="46" name="TextBox 45"/>
              <p:cNvSpPr txBox="1">
                <a:spLocks noRot="1" noChangeAspect="1" noMove="1" noResize="1" noEditPoints="1" noAdjustHandles="1" noChangeArrowheads="1" noChangeShapeType="1" noTextEdit="1"/>
              </p:cNvSpPr>
              <p:nvPr/>
            </p:nvSpPr>
            <p:spPr>
              <a:xfrm>
                <a:off x="3538595" y="1027752"/>
                <a:ext cx="2225674" cy="690254"/>
              </a:xfrm>
              <a:prstGeom prst="rect">
                <a:avLst/>
              </a:prstGeom>
              <a:blipFill rotWithShape="1">
                <a:blip r:embed="rId3"/>
                <a:stretch>
                  <a:fillRect l="-17" t="-47" r="-2152" b="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827584" y="2060848"/>
                <a:ext cx="6469720" cy="402931"/>
              </a:xfrm>
              <a:prstGeom prst="rect">
                <a:avLst/>
              </a:prstGeom>
              <a:noFill/>
            </p:spPr>
            <p:txBody>
              <a:bodyPr wrap="none" rtlCol="0">
                <a:spAutoFit/>
              </a:bodyPr>
              <a:lstStyle/>
              <a:p>
                <a:r>
                  <a:rPr lang="en-GB" dirty="0"/>
                  <a:t>The torque is a vector perpendicular to the plane defined by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𝑟</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oMath>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827584" y="2060848"/>
                <a:ext cx="6469720" cy="402931"/>
              </a:xfrm>
              <a:prstGeom prst="rect">
                <a:avLst/>
              </a:prstGeom>
              <a:blipFill rotWithShape="1">
                <a:blip r:embed="rId4"/>
                <a:stretch>
                  <a:fillRect l="-3" t="-68" r="8" b="152"/>
                </a:stretch>
              </a:blipFill>
            </p:spPr>
            <p:txBody>
              <a:bodyPr/>
              <a:lstStyle/>
              <a:p>
                <a:r>
                  <a:rPr lang="zh-CN" altLang="en-US">
                    <a:noFill/>
                  </a:rPr>
                  <a:t> </a:t>
                </a:r>
              </a:p>
            </p:txBody>
          </p:sp>
        </mc:Fallback>
      </mc:AlternateContent>
      <p:sp>
        <p:nvSpPr>
          <p:cNvPr id="7" name="TextBox 6"/>
          <p:cNvSpPr txBox="1"/>
          <p:nvPr/>
        </p:nvSpPr>
        <p:spPr>
          <a:xfrm>
            <a:off x="797563" y="2679803"/>
            <a:ext cx="6768752" cy="369332"/>
          </a:xfrm>
          <a:prstGeom prst="rect">
            <a:avLst/>
          </a:prstGeom>
          <a:noFill/>
        </p:spPr>
        <p:txBody>
          <a:bodyPr wrap="square" rtlCol="0">
            <a:spAutoFit/>
          </a:bodyPr>
          <a:lstStyle/>
          <a:p>
            <a:r>
              <a:rPr lang="en-GB" dirty="0"/>
              <a:t>To find the direction of the torque, you can use a right-hand rule:  </a:t>
            </a:r>
            <a:endParaRPr lang="en-US" dirty="0"/>
          </a:p>
        </p:txBody>
      </p:sp>
      <mc:AlternateContent xmlns:mc="http://schemas.openxmlformats.org/markup-compatibility/2006">
        <mc:Choice xmlns:a14="http://schemas.microsoft.com/office/drawing/2010/main" Requires="a14">
          <p:sp>
            <p:nvSpPr>
              <p:cNvPr id="16" name="TextBox 15"/>
              <p:cNvSpPr txBox="1"/>
              <p:nvPr/>
            </p:nvSpPr>
            <p:spPr>
              <a:xfrm flipH="1">
                <a:off x="4842498" y="3601817"/>
                <a:ext cx="3039566" cy="1259640"/>
              </a:xfrm>
              <a:prstGeom prst="rect">
                <a:avLst/>
              </a:prstGeom>
              <a:noFill/>
            </p:spPr>
            <p:txBody>
              <a:bodyPr wrap="square" rtlCol="0">
                <a:spAutoFit/>
              </a:bodyPr>
              <a:lstStyle/>
              <a:p>
                <a:r>
                  <a:rPr lang="en-GB" dirty="0"/>
                  <a:t>The thumb shows the direction of the torque </a:t>
                </a:r>
                <a14:m>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ea typeface="Cambria Math" panose="02040503050406030204" pitchFamily="18" charset="0"/>
                          </a:rPr>
                          <m:t>𝜏</m:t>
                        </m:r>
                      </m:e>
                    </m:acc>
                  </m:oMath>
                </a14:m>
                <a:r>
                  <a:rPr lang="en-US" dirty="0"/>
                  <a:t>.</a:t>
                </a:r>
                <a:endParaRPr lang="en-US" dirty="0"/>
              </a:p>
              <a:p>
                <a:r>
                  <a:rPr lang="en-GB" dirty="0"/>
                  <a:t>The curl of the fingers shows the rotation from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𝑟</m:t>
                        </m:r>
                      </m:e>
                    </m:acc>
                  </m:oMath>
                </a14:m>
                <a:r>
                  <a:rPr lang="en-GB" dirty="0"/>
                  <a:t> to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𝐹</m:t>
                        </m:r>
                      </m:e>
                    </m:acc>
                  </m:oMath>
                </a14:m>
                <a:r>
                  <a:rPr lang="en-US" dirty="0"/>
                  <a:t>.</a:t>
                </a:r>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flipH="1">
                <a:off x="4842498" y="3601817"/>
                <a:ext cx="3039566" cy="1259640"/>
              </a:xfrm>
              <a:prstGeom prst="rect">
                <a:avLst/>
              </a:prstGeom>
              <a:blipFill rotWithShape="1">
                <a:blip r:embed="rId5"/>
                <a:stretch>
                  <a:fillRect l="-20" t="-8" r="15" b="42"/>
                </a:stretch>
              </a:blipFill>
            </p:spPr>
            <p:txBody>
              <a:bodyPr/>
              <a:lstStyle/>
              <a:p>
                <a:r>
                  <a:rPr lang="zh-CN" altLang="en-US">
                    <a:noFill/>
                  </a:rPr>
                  <a:t> </a:t>
                </a:r>
              </a:p>
            </p:txBody>
          </p:sp>
        </mc:Fallback>
      </mc:AlternateContent>
      <p:pic>
        <p:nvPicPr>
          <p:cNvPr id="17" name="Picture 16"/>
          <p:cNvPicPr>
            <a:picLocks noChangeAspect="1"/>
          </p:cNvPicPr>
          <p:nvPr/>
        </p:nvPicPr>
        <p:blipFill>
          <a:blip r:embed="rId6"/>
          <a:stretch>
            <a:fillRect/>
          </a:stretch>
        </p:blipFill>
        <p:spPr>
          <a:xfrm>
            <a:off x="3308601" y="3415226"/>
            <a:ext cx="1533897" cy="1665845"/>
          </a:xfrm>
          <a:prstGeom prst="rect">
            <a:avLst/>
          </a:prstGeom>
        </p:spPr>
      </p:pic>
      <p:cxnSp>
        <p:nvCxnSpPr>
          <p:cNvPr id="23" name="Straight Arrow Connector 22"/>
          <p:cNvCxnSpPr/>
          <p:nvPr/>
        </p:nvCxnSpPr>
        <p:spPr>
          <a:xfrm flipV="1">
            <a:off x="4075550" y="3429000"/>
            <a:ext cx="3259" cy="14891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843808" y="4365104"/>
            <a:ext cx="123174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3308601" y="3759304"/>
                <a:ext cx="345158"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solidFill>
                                <a:srgbClr val="FF0000"/>
                              </a:solidFill>
                              <a:latin typeface="Cambria Math" panose="02040503050406030204" pitchFamily="18" charset="0"/>
                            </a:rPr>
                          </m:ctrlPr>
                        </m:accPr>
                        <m:e>
                          <m:r>
                            <a:rPr lang="en-GB" sz="3600" b="0" i="1" smtClean="0">
                              <a:solidFill>
                                <a:srgbClr val="FF0000"/>
                              </a:solidFill>
                              <a:latin typeface="Cambria Math" panose="02040503050406030204" pitchFamily="18" charset="0"/>
                            </a:rPr>
                            <m:t>𝑟</m:t>
                          </m:r>
                        </m:e>
                      </m:acc>
                    </m:oMath>
                  </m:oMathPara>
                </a14:m>
                <a:endParaRPr lang="en-US" sz="3600" dirty="0">
                  <a:solidFill>
                    <a:srgbClr val="FF0000"/>
                  </a:solidFill>
                </a:endParaRPr>
              </a:p>
            </p:txBody>
          </p:sp>
        </mc:Choice>
        <mc:Fallback>
          <p:sp>
            <p:nvSpPr>
              <p:cNvPr id="10" name="TextBox 9"/>
              <p:cNvSpPr txBox="1">
                <a:spLocks noRot="1" noChangeAspect="1" noMove="1" noResize="1" noEditPoints="1" noAdjustHandles="1" noChangeArrowheads="1" noChangeShapeType="1" noTextEdit="1"/>
              </p:cNvSpPr>
              <p:nvPr/>
            </p:nvSpPr>
            <p:spPr>
              <a:xfrm>
                <a:off x="3308601" y="3759304"/>
                <a:ext cx="345158" cy="553998"/>
              </a:xfrm>
              <a:prstGeom prst="rect">
                <a:avLst/>
              </a:prstGeom>
              <a:blipFill rotWithShape="1">
                <a:blip r:embed="rId7"/>
                <a:stretch>
                  <a:fillRect l="-73" t="-19" r="-18038" b="-4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2327889" y="3704921"/>
                <a:ext cx="415562" cy="62132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GB" sz="3600" b="0" i="1" smtClean="0">
                              <a:latin typeface="Cambria Math" panose="02040503050406030204" pitchFamily="18" charset="0"/>
                            </a:rPr>
                            <m:t>𝐹</m:t>
                          </m:r>
                        </m:e>
                      </m:acc>
                    </m:oMath>
                  </m:oMathPara>
                </a14:m>
                <a:endParaRPr lang="en-US" sz="3600" dirty="0"/>
              </a:p>
            </p:txBody>
          </p:sp>
        </mc:Choice>
        <mc:Fallback>
          <p:sp>
            <p:nvSpPr>
              <p:cNvPr id="13" name="TextBox 12"/>
              <p:cNvSpPr txBox="1">
                <a:spLocks noRot="1" noChangeAspect="1" noMove="1" noResize="1" noEditPoints="1" noAdjustHandles="1" noChangeArrowheads="1" noChangeShapeType="1" noTextEdit="1"/>
              </p:cNvSpPr>
              <p:nvPr/>
            </p:nvSpPr>
            <p:spPr>
              <a:xfrm>
                <a:off x="2327889" y="3704921"/>
                <a:ext cx="415562" cy="621324"/>
              </a:xfrm>
              <a:prstGeom prst="rect">
                <a:avLst/>
              </a:prstGeom>
              <a:blipFill rotWithShape="1">
                <a:blip r:embed="rId8"/>
                <a:stretch>
                  <a:fillRect l="-148" t="-53" r="-13998" b="10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4010162" y="3073128"/>
                <a:ext cx="16844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𝜏</m:t>
                          </m:r>
                        </m:e>
                      </m:acc>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4010162" y="3073128"/>
                <a:ext cx="168443" cy="276999"/>
              </a:xfrm>
              <a:prstGeom prst="rect">
                <a:avLst/>
              </a:prstGeom>
              <a:blipFill rotWithShape="1">
                <a:blip r:embed="rId9"/>
                <a:stretch>
                  <a:fillRect l="-81" t="-131" r="-18668" b="181"/>
                </a:stretch>
              </a:blipFill>
            </p:spPr>
            <p:txBody>
              <a:bodyPr/>
              <a:lstStyle/>
              <a:p>
                <a:r>
                  <a:rPr lang="zh-CN" altLang="en-US">
                    <a:noFill/>
                  </a:rPr>
                  <a:t> </a:t>
                </a:r>
              </a:p>
            </p:txBody>
          </p:sp>
        </mc:Fallback>
      </mc:AlternateContent>
      <p:sp>
        <p:nvSpPr>
          <p:cNvPr id="24" name="TextBox 23"/>
          <p:cNvSpPr txBox="1"/>
          <p:nvPr/>
        </p:nvSpPr>
        <p:spPr>
          <a:xfrm>
            <a:off x="1197674" y="5612126"/>
            <a:ext cx="6099747" cy="461665"/>
          </a:xfrm>
          <a:prstGeom prst="rect">
            <a:avLst/>
          </a:prstGeom>
          <a:noFill/>
        </p:spPr>
        <p:txBody>
          <a:bodyPr wrap="none" rtlCol="0">
            <a:spAutoFit/>
          </a:bodyPr>
          <a:lstStyle/>
          <a:p>
            <a:r>
              <a:rPr lang="en-GB" sz="2400" dirty="0"/>
              <a:t>The torque is directed along the axis of rotation </a:t>
            </a:r>
            <a:endParaRPr 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8" name="TextBox 7"/>
              <p:cNvSpPr txBox="1"/>
              <p:nvPr/>
            </p:nvSpPr>
            <p:spPr>
              <a:xfrm>
                <a:off x="-2739508" y="4067545"/>
                <a:ext cx="8044187" cy="78342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smtClean="0">
                              <a:latin typeface="Cambria Math" panose="02040503050406030204" pitchFamily="18" charset="0"/>
                              <a:ea typeface="Cambria Math" panose="02040503050406030204" pitchFamily="18" charset="0"/>
                            </a:rPr>
                            <m:t>𝜏</m:t>
                          </m:r>
                        </m:e>
                      </m:acc>
                      <m:r>
                        <a:rPr lang="en-GB" sz="2400" b="0" i="1" smtClean="0">
                          <a:latin typeface="Cambria Math" panose="02040503050406030204" pitchFamily="18" charset="0"/>
                        </a:rPr>
                        <m:t>=</m:t>
                      </m:r>
                      <m:acc>
                        <m:accPr>
                          <m:chr m:val="⃗"/>
                          <m:ctrlPr>
                            <a:rPr lang="en-US" sz="2400" i="1">
                              <a:latin typeface="Cambria Math" panose="02040503050406030204" pitchFamily="18" charset="0"/>
                              <a:ea typeface="Cambria Math" panose="02040503050406030204" pitchFamily="18" charset="0"/>
                            </a:rPr>
                          </m:ctrlPr>
                        </m:accPr>
                        <m:e>
                          <m:r>
                            <a:rPr lang="en-GB" sz="2400" i="1">
                              <a:latin typeface="Cambria Math" panose="02040503050406030204" pitchFamily="18" charset="0"/>
                              <a:ea typeface="Cambria Math" panose="02040503050406030204" pitchFamily="18" charset="0"/>
                            </a:rPr>
                            <m:t>𝑟</m:t>
                          </m:r>
                        </m:e>
                      </m:acc>
                      <m:r>
                        <a:rPr lang="en-US" sz="2400" i="1">
                          <a:latin typeface="Cambria Math" panose="02040503050406030204" pitchFamily="18" charset="0"/>
                          <a:ea typeface="Cambria Math" panose="02040503050406030204" pitchFamily="18" charset="0"/>
                        </a:rPr>
                        <m:t>×</m:t>
                      </m:r>
                      <m:acc>
                        <m:accPr>
                          <m:chr m:val="⃗"/>
                          <m:ctrlPr>
                            <a:rPr lang="en-US" sz="2400" i="1" smtClean="0">
                              <a:latin typeface="Cambria Math" panose="02040503050406030204" pitchFamily="18" charset="0"/>
                              <a:ea typeface="Cambria Math" panose="02040503050406030204" pitchFamily="18" charset="0"/>
                            </a:rPr>
                          </m:ctrlPr>
                        </m:accPr>
                        <m:e>
                          <m:r>
                            <a:rPr lang="en-GB" sz="2400" b="0" i="1" smtClean="0">
                              <a:latin typeface="Cambria Math" panose="02040503050406030204" pitchFamily="18" charset="0"/>
                              <a:ea typeface="Cambria Math" panose="02040503050406030204" pitchFamily="18" charset="0"/>
                            </a:rPr>
                            <m:t>𝐹</m:t>
                          </m:r>
                        </m:e>
                      </m:acc>
                    </m:oMath>
                  </m:oMathPara>
                </a14:m>
                <a:endParaRPr lang="en-US" sz="2400" dirty="0">
                  <a:solidFill>
                    <a:srgbClr val="FF0000"/>
                  </a:solidFill>
                </a:endParaRPr>
              </a:p>
              <a:p>
                <a:endParaRPr lang="en-US" sz="2400" dirty="0"/>
              </a:p>
            </p:txBody>
          </p:sp>
        </mc:Choice>
        <mc:Fallback>
          <p:sp>
            <p:nvSpPr>
              <p:cNvPr id="8" name="TextBox 7"/>
              <p:cNvSpPr txBox="1">
                <a:spLocks noRot="1" noChangeAspect="1" noMove="1" noResize="1" noEditPoints="1" noAdjustHandles="1" noChangeArrowheads="1" noChangeShapeType="1" noTextEdit="1"/>
              </p:cNvSpPr>
              <p:nvPr/>
            </p:nvSpPr>
            <p:spPr>
              <a:xfrm>
                <a:off x="-2739508" y="4067545"/>
                <a:ext cx="8044187" cy="783420"/>
              </a:xfrm>
              <a:prstGeom prst="rect">
                <a:avLst/>
              </a:prstGeom>
              <a:blipFill rotWithShape="1">
                <a:blip r:embed="rId1"/>
                <a:stretch>
                  <a:fillRect l="1" t="-47" r="7" b="26"/>
                </a:stretch>
              </a:blipFill>
            </p:spPr>
            <p:txBody>
              <a:bodyPr/>
              <a:lstStyle/>
              <a:p>
                <a:r>
                  <a:rPr lang="zh-CN" altLang="en-US">
                    <a:noFill/>
                  </a:rPr>
                  <a:t> </a:t>
                </a:r>
              </a:p>
            </p:txBody>
          </p:sp>
        </mc:Fallback>
      </mc:AlternateContent>
      <p:sp>
        <p:nvSpPr>
          <p:cNvPr id="11" name="Title 1"/>
          <p:cNvSpPr>
            <a:spLocks noGrp="1"/>
          </p:cNvSpPr>
          <p:nvPr>
            <p:ph type="title"/>
          </p:nvPr>
        </p:nvSpPr>
        <p:spPr>
          <a:xfrm>
            <a:off x="624701" y="-141749"/>
            <a:ext cx="8229600" cy="1143000"/>
          </a:xfrm>
        </p:spPr>
        <p:txBody>
          <a:bodyPr/>
          <a:lstStyle/>
          <a:p>
            <a:r>
              <a:rPr lang="en-GB" dirty="0"/>
              <a:t>The torque</a:t>
            </a:r>
            <a:endParaRPr lang="en-US" dirty="0"/>
          </a:p>
        </p:txBody>
      </p:sp>
      <p:pic>
        <p:nvPicPr>
          <p:cNvPr id="22" name="Picture 21"/>
          <p:cNvPicPr>
            <a:picLocks noChangeAspect="1"/>
          </p:cNvPicPr>
          <p:nvPr/>
        </p:nvPicPr>
        <p:blipFill>
          <a:blip r:embed="rId2"/>
          <a:stretch>
            <a:fillRect/>
          </a:stretch>
        </p:blipFill>
        <p:spPr>
          <a:xfrm>
            <a:off x="1921193" y="656986"/>
            <a:ext cx="5134281" cy="3332120"/>
          </a:xfrm>
          <a:prstGeom prst="rect">
            <a:avLst/>
          </a:prstGeom>
        </p:spPr>
      </p:pic>
      <p:cxnSp>
        <p:nvCxnSpPr>
          <p:cNvPr id="25" name="Straight Arrow Connector 24"/>
          <p:cNvCxnSpPr/>
          <p:nvPr/>
        </p:nvCxnSpPr>
        <p:spPr>
          <a:xfrm>
            <a:off x="2297216" y="1404631"/>
            <a:ext cx="3494823" cy="8471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p:cNvSpPr txBox="1"/>
              <p:nvPr/>
            </p:nvSpPr>
            <p:spPr>
              <a:xfrm>
                <a:off x="4381793" y="1354582"/>
                <a:ext cx="307199"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GB" sz="3200" b="0" i="1" smtClean="0">
                              <a:latin typeface="Cambria Math" panose="02040503050406030204" pitchFamily="18" charset="0"/>
                            </a:rPr>
                            <m:t>𝑟</m:t>
                          </m:r>
                        </m:e>
                      </m:acc>
                    </m:oMath>
                  </m:oMathPara>
                </a14:m>
                <a:endParaRPr lang="en-US" sz="3200" dirty="0"/>
              </a:p>
            </p:txBody>
          </p:sp>
        </mc:Choice>
        <mc:Fallback>
          <p:sp>
            <p:nvSpPr>
              <p:cNvPr id="32" name="TextBox 31"/>
              <p:cNvSpPr txBox="1">
                <a:spLocks noRot="1" noChangeAspect="1" noMove="1" noResize="1" noEditPoints="1" noAdjustHandles="1" noChangeArrowheads="1" noChangeShapeType="1" noTextEdit="1"/>
              </p:cNvSpPr>
              <p:nvPr/>
            </p:nvSpPr>
            <p:spPr>
              <a:xfrm>
                <a:off x="4381793" y="1354582"/>
                <a:ext cx="307199" cy="492443"/>
              </a:xfrm>
              <a:prstGeom prst="rect">
                <a:avLst/>
              </a:prstGeom>
              <a:blipFill rotWithShape="1">
                <a:blip r:embed="rId3"/>
                <a:stretch>
                  <a:fillRect l="-95" t="-26" r="-17934" b="-39"/>
                </a:stretch>
              </a:blipFill>
            </p:spPr>
            <p:txBody>
              <a:bodyPr/>
              <a:lstStyle/>
              <a:p>
                <a:r>
                  <a:rPr lang="zh-CN" altLang="en-US">
                    <a:noFill/>
                  </a:rPr>
                  <a:t> </a:t>
                </a:r>
              </a:p>
            </p:txBody>
          </p:sp>
        </mc:Fallback>
      </mc:AlternateContent>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8" name="TextBox 7"/>
              <p:cNvSpPr txBox="1"/>
              <p:nvPr/>
            </p:nvSpPr>
            <p:spPr>
              <a:xfrm>
                <a:off x="-2739508" y="4067545"/>
                <a:ext cx="8044187" cy="78342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smtClean="0">
                              <a:latin typeface="Cambria Math" panose="02040503050406030204" pitchFamily="18" charset="0"/>
                              <a:ea typeface="Cambria Math" panose="02040503050406030204" pitchFamily="18" charset="0"/>
                            </a:rPr>
                            <m:t>𝜏</m:t>
                          </m:r>
                        </m:e>
                      </m:acc>
                      <m:r>
                        <a:rPr lang="en-GB" sz="2400" b="0" i="1" smtClean="0">
                          <a:latin typeface="Cambria Math" panose="02040503050406030204" pitchFamily="18" charset="0"/>
                        </a:rPr>
                        <m:t>=</m:t>
                      </m:r>
                      <m:acc>
                        <m:accPr>
                          <m:chr m:val="⃗"/>
                          <m:ctrlPr>
                            <a:rPr lang="en-US" sz="2400" i="1">
                              <a:latin typeface="Cambria Math" panose="02040503050406030204" pitchFamily="18" charset="0"/>
                              <a:ea typeface="Cambria Math" panose="02040503050406030204" pitchFamily="18" charset="0"/>
                            </a:rPr>
                          </m:ctrlPr>
                        </m:accPr>
                        <m:e>
                          <m:r>
                            <a:rPr lang="en-GB" sz="2400" i="1">
                              <a:latin typeface="Cambria Math" panose="02040503050406030204" pitchFamily="18" charset="0"/>
                              <a:ea typeface="Cambria Math" panose="02040503050406030204" pitchFamily="18" charset="0"/>
                            </a:rPr>
                            <m:t>𝑟</m:t>
                          </m:r>
                        </m:e>
                      </m:acc>
                      <m:r>
                        <a:rPr lang="en-US" sz="2400" i="1">
                          <a:latin typeface="Cambria Math" panose="02040503050406030204" pitchFamily="18" charset="0"/>
                          <a:ea typeface="Cambria Math" panose="02040503050406030204" pitchFamily="18" charset="0"/>
                        </a:rPr>
                        <m:t>×</m:t>
                      </m:r>
                      <m:acc>
                        <m:accPr>
                          <m:chr m:val="⃗"/>
                          <m:ctrlPr>
                            <a:rPr lang="en-US" sz="2400" i="1" smtClean="0">
                              <a:latin typeface="Cambria Math" panose="02040503050406030204" pitchFamily="18" charset="0"/>
                              <a:ea typeface="Cambria Math" panose="02040503050406030204" pitchFamily="18" charset="0"/>
                            </a:rPr>
                          </m:ctrlPr>
                        </m:accPr>
                        <m:e>
                          <m:r>
                            <a:rPr lang="en-GB" sz="2400" b="0" i="1" smtClean="0">
                              <a:latin typeface="Cambria Math" panose="02040503050406030204" pitchFamily="18" charset="0"/>
                              <a:ea typeface="Cambria Math" panose="02040503050406030204" pitchFamily="18" charset="0"/>
                            </a:rPr>
                            <m:t>𝐹</m:t>
                          </m:r>
                        </m:e>
                      </m:acc>
                    </m:oMath>
                  </m:oMathPara>
                </a14:m>
                <a:endParaRPr lang="en-US" sz="2400" dirty="0">
                  <a:solidFill>
                    <a:srgbClr val="FF0000"/>
                  </a:solidFill>
                </a:endParaRPr>
              </a:p>
              <a:p>
                <a:endParaRPr lang="en-US" sz="2400" dirty="0"/>
              </a:p>
            </p:txBody>
          </p:sp>
        </mc:Choice>
        <mc:Fallback>
          <p:sp>
            <p:nvSpPr>
              <p:cNvPr id="8" name="TextBox 7"/>
              <p:cNvSpPr txBox="1">
                <a:spLocks noRot="1" noChangeAspect="1" noMove="1" noResize="1" noEditPoints="1" noAdjustHandles="1" noChangeArrowheads="1" noChangeShapeType="1" noTextEdit="1"/>
              </p:cNvSpPr>
              <p:nvPr/>
            </p:nvSpPr>
            <p:spPr>
              <a:xfrm>
                <a:off x="-2739508" y="4067545"/>
                <a:ext cx="8044187" cy="783420"/>
              </a:xfrm>
              <a:prstGeom prst="rect">
                <a:avLst/>
              </a:prstGeom>
              <a:blipFill rotWithShape="1">
                <a:blip r:embed="rId1"/>
                <a:stretch>
                  <a:fillRect l="1" t="-47" r="7" b="26"/>
                </a:stretch>
              </a:blipFill>
            </p:spPr>
            <p:txBody>
              <a:bodyPr/>
              <a:lstStyle/>
              <a:p>
                <a:r>
                  <a:rPr lang="zh-CN" altLang="en-US">
                    <a:noFill/>
                  </a:rPr>
                  <a:t> </a:t>
                </a:r>
              </a:p>
            </p:txBody>
          </p:sp>
        </mc:Fallback>
      </mc:AlternateContent>
      <p:sp>
        <p:nvSpPr>
          <p:cNvPr id="11" name="Title 1"/>
          <p:cNvSpPr>
            <a:spLocks noGrp="1"/>
          </p:cNvSpPr>
          <p:nvPr>
            <p:ph type="title"/>
          </p:nvPr>
        </p:nvSpPr>
        <p:spPr>
          <a:xfrm>
            <a:off x="624701" y="-141749"/>
            <a:ext cx="8229600" cy="1143000"/>
          </a:xfrm>
        </p:spPr>
        <p:txBody>
          <a:bodyPr/>
          <a:lstStyle/>
          <a:p>
            <a:r>
              <a:rPr lang="en-GB" dirty="0"/>
              <a:t>The torque</a:t>
            </a:r>
            <a:endParaRPr lang="en-US" dirty="0"/>
          </a:p>
        </p:txBody>
      </p:sp>
      <p:sp>
        <p:nvSpPr>
          <p:cNvPr id="10" name="Right Arrow 9"/>
          <p:cNvSpPr/>
          <p:nvPr/>
        </p:nvSpPr>
        <p:spPr>
          <a:xfrm>
            <a:off x="2279705" y="4125038"/>
            <a:ext cx="708837" cy="6572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2"/>
          <a:stretch>
            <a:fillRect/>
          </a:stretch>
        </p:blipFill>
        <p:spPr>
          <a:xfrm>
            <a:off x="1921193" y="656986"/>
            <a:ext cx="5134281" cy="3332120"/>
          </a:xfrm>
          <a:prstGeom prst="rect">
            <a:avLst/>
          </a:prstGeom>
        </p:spPr>
      </p:pic>
      <p:cxnSp>
        <p:nvCxnSpPr>
          <p:cNvPr id="25" name="Straight Arrow Connector 24"/>
          <p:cNvCxnSpPr/>
          <p:nvPr/>
        </p:nvCxnSpPr>
        <p:spPr>
          <a:xfrm>
            <a:off x="2297216" y="1404631"/>
            <a:ext cx="3494823" cy="8471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p:cNvSpPr txBox="1"/>
              <p:nvPr/>
            </p:nvSpPr>
            <p:spPr>
              <a:xfrm>
                <a:off x="4381793" y="1354582"/>
                <a:ext cx="307199"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GB" sz="3200" b="0" i="1" smtClean="0">
                              <a:latin typeface="Cambria Math" panose="02040503050406030204" pitchFamily="18" charset="0"/>
                            </a:rPr>
                            <m:t>𝑟</m:t>
                          </m:r>
                        </m:e>
                      </m:acc>
                    </m:oMath>
                  </m:oMathPara>
                </a14:m>
                <a:endParaRPr lang="en-US" sz="3200" dirty="0"/>
              </a:p>
            </p:txBody>
          </p:sp>
        </mc:Choice>
        <mc:Fallback>
          <p:sp>
            <p:nvSpPr>
              <p:cNvPr id="32" name="TextBox 31"/>
              <p:cNvSpPr txBox="1">
                <a:spLocks noRot="1" noChangeAspect="1" noMove="1" noResize="1" noEditPoints="1" noAdjustHandles="1" noChangeArrowheads="1" noChangeShapeType="1" noTextEdit="1"/>
              </p:cNvSpPr>
              <p:nvPr/>
            </p:nvSpPr>
            <p:spPr>
              <a:xfrm>
                <a:off x="4381793" y="1354582"/>
                <a:ext cx="307199" cy="492443"/>
              </a:xfrm>
              <a:prstGeom prst="rect">
                <a:avLst/>
              </a:prstGeom>
              <a:blipFill rotWithShape="1">
                <a:blip r:embed="rId3"/>
                <a:stretch>
                  <a:fillRect l="-95" t="-26" r="-17934" b="-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Rectangle 32"/>
              <p:cNvSpPr/>
              <p:nvPr/>
            </p:nvSpPr>
            <p:spPr>
              <a:xfrm>
                <a:off x="3104835" y="4105356"/>
                <a:ext cx="1584665" cy="4001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ea typeface="Cambria Math" panose="02040503050406030204" pitchFamily="18" charset="0"/>
                        </a:rPr>
                        <m:t>𝜏</m:t>
                      </m:r>
                      <m:r>
                        <a:rPr lang="en-GB" sz="2000" i="1">
                          <a:latin typeface="Cambria Math" panose="02040503050406030204" pitchFamily="18" charset="0"/>
                        </a:rPr>
                        <m:t>=</m:t>
                      </m:r>
                      <m:r>
                        <a:rPr lang="en-GB" sz="2000" i="1">
                          <a:latin typeface="Cambria Math" panose="02040503050406030204" pitchFamily="18" charset="0"/>
                        </a:rPr>
                        <m:t>𝑟𝐹</m:t>
                      </m:r>
                      <m:func>
                        <m:funcPr>
                          <m:ctrlPr>
                            <a:rPr lang="en-GB" sz="2000" i="1">
                              <a:latin typeface="Cambria Math" panose="02040503050406030204" pitchFamily="18" charset="0"/>
                            </a:rPr>
                          </m:ctrlPr>
                        </m:funcPr>
                        <m:fName>
                          <m:r>
                            <m:rPr>
                              <m:sty m:val="p"/>
                            </m:rPr>
                            <a:rPr lang="en-GB" sz="2000">
                              <a:latin typeface="Cambria Math" panose="02040503050406030204" pitchFamily="18" charset="0"/>
                            </a:rPr>
                            <m:t>sin</m:t>
                          </m:r>
                        </m:fName>
                        <m:e>
                          <m:r>
                            <a:rPr lang="en-GB" sz="2000" i="1">
                              <a:latin typeface="Cambria Math" panose="02040503050406030204" pitchFamily="18" charset="0"/>
                              <a:ea typeface="Cambria Math" panose="02040503050406030204" pitchFamily="18" charset="0"/>
                            </a:rPr>
                            <m:t>𝜙</m:t>
                          </m:r>
                        </m:e>
                      </m:func>
                    </m:oMath>
                  </m:oMathPara>
                </a14:m>
                <a:endParaRPr lang="en-US" sz="2000" dirty="0"/>
              </a:p>
            </p:txBody>
          </p:sp>
        </mc:Choice>
        <mc:Fallback>
          <p:sp>
            <p:nvSpPr>
              <p:cNvPr id="33" name="Rectangle 32"/>
              <p:cNvSpPr>
                <a:spLocks noRot="1" noChangeAspect="1" noMove="1" noResize="1" noEditPoints="1" noAdjustHandles="1" noChangeArrowheads="1" noChangeShapeType="1" noTextEdit="1"/>
              </p:cNvSpPr>
              <p:nvPr/>
            </p:nvSpPr>
            <p:spPr>
              <a:xfrm>
                <a:off x="3104835" y="4105356"/>
                <a:ext cx="1584665" cy="400110"/>
              </a:xfrm>
              <a:prstGeom prst="rect">
                <a:avLst/>
              </a:prstGeom>
              <a:blipFill rotWithShape="1">
                <a:blip r:embed="rId4"/>
                <a:stretch>
                  <a:fillRect l="-20" t="-20" r="2" b="35"/>
                </a:stretch>
              </a:blipFill>
            </p:spPr>
            <p:txBody>
              <a:bodyPr/>
              <a:lstStyle/>
              <a:p>
                <a:r>
                  <a:rPr lang="zh-CN" altLang="en-US">
                    <a:noFill/>
                  </a:rPr>
                  <a:t> </a:t>
                </a:r>
              </a:p>
            </p:txBody>
          </p:sp>
        </mc:Fallback>
      </mc:AlternateContent>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8" name="TextBox 7"/>
              <p:cNvSpPr txBox="1"/>
              <p:nvPr/>
            </p:nvSpPr>
            <p:spPr>
              <a:xfrm>
                <a:off x="-2739508" y="4067545"/>
                <a:ext cx="8044187" cy="78342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smtClean="0">
                              <a:latin typeface="Cambria Math" panose="02040503050406030204" pitchFamily="18" charset="0"/>
                              <a:ea typeface="Cambria Math" panose="02040503050406030204" pitchFamily="18" charset="0"/>
                            </a:rPr>
                            <m:t>𝜏</m:t>
                          </m:r>
                        </m:e>
                      </m:acc>
                      <m:r>
                        <a:rPr lang="en-GB" sz="2400" b="0" i="1" smtClean="0">
                          <a:latin typeface="Cambria Math" panose="02040503050406030204" pitchFamily="18" charset="0"/>
                        </a:rPr>
                        <m:t>=</m:t>
                      </m:r>
                      <m:acc>
                        <m:accPr>
                          <m:chr m:val="⃗"/>
                          <m:ctrlPr>
                            <a:rPr lang="en-US" sz="2400" i="1">
                              <a:latin typeface="Cambria Math" panose="02040503050406030204" pitchFamily="18" charset="0"/>
                              <a:ea typeface="Cambria Math" panose="02040503050406030204" pitchFamily="18" charset="0"/>
                            </a:rPr>
                          </m:ctrlPr>
                        </m:accPr>
                        <m:e>
                          <m:r>
                            <a:rPr lang="en-GB" sz="2400" i="1">
                              <a:latin typeface="Cambria Math" panose="02040503050406030204" pitchFamily="18" charset="0"/>
                              <a:ea typeface="Cambria Math" panose="02040503050406030204" pitchFamily="18" charset="0"/>
                            </a:rPr>
                            <m:t>𝑟</m:t>
                          </m:r>
                        </m:e>
                      </m:acc>
                      <m:r>
                        <a:rPr lang="en-US" sz="2400" i="1">
                          <a:latin typeface="Cambria Math" panose="02040503050406030204" pitchFamily="18" charset="0"/>
                          <a:ea typeface="Cambria Math" panose="02040503050406030204" pitchFamily="18" charset="0"/>
                        </a:rPr>
                        <m:t>×</m:t>
                      </m:r>
                      <m:acc>
                        <m:accPr>
                          <m:chr m:val="⃗"/>
                          <m:ctrlPr>
                            <a:rPr lang="en-US" sz="2400" i="1" smtClean="0">
                              <a:latin typeface="Cambria Math" panose="02040503050406030204" pitchFamily="18" charset="0"/>
                              <a:ea typeface="Cambria Math" panose="02040503050406030204" pitchFamily="18" charset="0"/>
                            </a:rPr>
                          </m:ctrlPr>
                        </m:accPr>
                        <m:e>
                          <m:r>
                            <a:rPr lang="en-GB" sz="2400" b="0" i="1" smtClean="0">
                              <a:latin typeface="Cambria Math" panose="02040503050406030204" pitchFamily="18" charset="0"/>
                              <a:ea typeface="Cambria Math" panose="02040503050406030204" pitchFamily="18" charset="0"/>
                            </a:rPr>
                            <m:t>𝐹</m:t>
                          </m:r>
                        </m:e>
                      </m:acc>
                    </m:oMath>
                  </m:oMathPara>
                </a14:m>
                <a:endParaRPr lang="en-US" sz="2400" dirty="0">
                  <a:solidFill>
                    <a:srgbClr val="FF0000"/>
                  </a:solidFill>
                </a:endParaRPr>
              </a:p>
              <a:p>
                <a:endParaRPr lang="en-US" sz="2400" dirty="0"/>
              </a:p>
            </p:txBody>
          </p:sp>
        </mc:Choice>
        <mc:Fallback>
          <p:sp>
            <p:nvSpPr>
              <p:cNvPr id="8" name="TextBox 7"/>
              <p:cNvSpPr txBox="1">
                <a:spLocks noRot="1" noChangeAspect="1" noMove="1" noResize="1" noEditPoints="1" noAdjustHandles="1" noChangeArrowheads="1" noChangeShapeType="1" noTextEdit="1"/>
              </p:cNvSpPr>
              <p:nvPr/>
            </p:nvSpPr>
            <p:spPr>
              <a:xfrm>
                <a:off x="-2739508" y="4067545"/>
                <a:ext cx="8044187" cy="783420"/>
              </a:xfrm>
              <a:prstGeom prst="rect">
                <a:avLst/>
              </a:prstGeom>
              <a:blipFill rotWithShape="1">
                <a:blip r:embed="rId1"/>
                <a:stretch>
                  <a:fillRect l="1" t="-47" r="7" b="26"/>
                </a:stretch>
              </a:blipFill>
            </p:spPr>
            <p:txBody>
              <a:bodyPr/>
              <a:lstStyle/>
              <a:p>
                <a:r>
                  <a:rPr lang="zh-CN" altLang="en-US">
                    <a:noFill/>
                  </a:rPr>
                  <a:t> </a:t>
                </a:r>
              </a:p>
            </p:txBody>
          </p:sp>
        </mc:Fallback>
      </mc:AlternateContent>
      <p:sp>
        <p:nvSpPr>
          <p:cNvPr id="11" name="Title 1"/>
          <p:cNvSpPr>
            <a:spLocks noGrp="1"/>
          </p:cNvSpPr>
          <p:nvPr>
            <p:ph type="title"/>
          </p:nvPr>
        </p:nvSpPr>
        <p:spPr>
          <a:xfrm>
            <a:off x="624701" y="-141749"/>
            <a:ext cx="8229600" cy="1143000"/>
          </a:xfrm>
        </p:spPr>
        <p:txBody>
          <a:bodyPr/>
          <a:lstStyle/>
          <a:p>
            <a:r>
              <a:rPr lang="en-GB" dirty="0"/>
              <a:t>The torque</a:t>
            </a:r>
            <a:endParaRPr lang="en-US" dirty="0"/>
          </a:p>
        </p:txBody>
      </p:sp>
      <p:sp>
        <p:nvSpPr>
          <p:cNvPr id="10" name="Right Arrow 9"/>
          <p:cNvSpPr/>
          <p:nvPr/>
        </p:nvSpPr>
        <p:spPr>
          <a:xfrm>
            <a:off x="2279705" y="4125038"/>
            <a:ext cx="708837" cy="6572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 name="TextBox 11"/>
              <p:cNvSpPr txBox="1"/>
              <p:nvPr/>
            </p:nvSpPr>
            <p:spPr>
              <a:xfrm>
                <a:off x="5609028" y="4168651"/>
                <a:ext cx="1229118"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𝜏</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𝑙𝐹</m:t>
                      </m:r>
                    </m:oMath>
                  </m:oMathPara>
                </a14:m>
                <a:endParaRPr lang="en-US" sz="3200" dirty="0"/>
              </a:p>
            </p:txBody>
          </p:sp>
        </mc:Choice>
        <mc:Fallback>
          <p:sp>
            <p:nvSpPr>
              <p:cNvPr id="12" name="TextBox 11"/>
              <p:cNvSpPr txBox="1">
                <a:spLocks noRot="1" noChangeAspect="1" noMove="1" noResize="1" noEditPoints="1" noAdjustHandles="1" noChangeArrowheads="1" noChangeShapeType="1" noTextEdit="1"/>
              </p:cNvSpPr>
              <p:nvPr/>
            </p:nvSpPr>
            <p:spPr>
              <a:xfrm>
                <a:off x="5609028" y="4168651"/>
                <a:ext cx="1229118" cy="492443"/>
              </a:xfrm>
              <a:prstGeom prst="rect">
                <a:avLst/>
              </a:prstGeom>
              <a:blipFill rotWithShape="1">
                <a:blip r:embed="rId2"/>
                <a:stretch>
                  <a:fillRect l="-6" t="-104" r="-3630" b="39"/>
                </a:stretch>
              </a:blipFill>
            </p:spPr>
            <p:txBody>
              <a:bodyPr/>
              <a:lstStyle/>
              <a:p>
                <a:r>
                  <a:rPr lang="zh-CN" altLang="en-US">
                    <a:noFill/>
                  </a:rPr>
                  <a:t> </a:t>
                </a:r>
              </a:p>
            </p:txBody>
          </p:sp>
        </mc:Fallback>
      </mc:AlternateContent>
      <p:pic>
        <p:nvPicPr>
          <p:cNvPr id="22" name="Picture 21"/>
          <p:cNvPicPr>
            <a:picLocks noChangeAspect="1"/>
          </p:cNvPicPr>
          <p:nvPr/>
        </p:nvPicPr>
        <p:blipFill>
          <a:blip r:embed="rId3"/>
          <a:stretch>
            <a:fillRect/>
          </a:stretch>
        </p:blipFill>
        <p:spPr>
          <a:xfrm>
            <a:off x="1921193" y="656986"/>
            <a:ext cx="5134281" cy="3332120"/>
          </a:xfrm>
          <a:prstGeom prst="rect">
            <a:avLst/>
          </a:prstGeom>
        </p:spPr>
      </p:pic>
      <p:cxnSp>
        <p:nvCxnSpPr>
          <p:cNvPr id="25" name="Straight Arrow Connector 24"/>
          <p:cNvCxnSpPr/>
          <p:nvPr/>
        </p:nvCxnSpPr>
        <p:spPr>
          <a:xfrm>
            <a:off x="2297216" y="1404631"/>
            <a:ext cx="3494823" cy="8471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p:cNvSpPr txBox="1"/>
              <p:nvPr/>
            </p:nvSpPr>
            <p:spPr>
              <a:xfrm>
                <a:off x="4381793" y="1354582"/>
                <a:ext cx="307199"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GB" sz="3200" b="0" i="1" smtClean="0">
                              <a:latin typeface="Cambria Math" panose="02040503050406030204" pitchFamily="18" charset="0"/>
                            </a:rPr>
                            <m:t>𝑟</m:t>
                          </m:r>
                        </m:e>
                      </m:acc>
                    </m:oMath>
                  </m:oMathPara>
                </a14:m>
                <a:endParaRPr lang="en-US" sz="3200" dirty="0"/>
              </a:p>
            </p:txBody>
          </p:sp>
        </mc:Choice>
        <mc:Fallback>
          <p:sp>
            <p:nvSpPr>
              <p:cNvPr id="32" name="TextBox 31"/>
              <p:cNvSpPr txBox="1">
                <a:spLocks noRot="1" noChangeAspect="1" noMove="1" noResize="1" noEditPoints="1" noAdjustHandles="1" noChangeArrowheads="1" noChangeShapeType="1" noTextEdit="1"/>
              </p:cNvSpPr>
              <p:nvPr/>
            </p:nvSpPr>
            <p:spPr>
              <a:xfrm>
                <a:off x="4381793" y="1354582"/>
                <a:ext cx="307199" cy="492443"/>
              </a:xfrm>
              <a:prstGeom prst="rect">
                <a:avLst/>
              </a:prstGeom>
              <a:blipFill rotWithShape="1">
                <a:blip r:embed="rId4"/>
                <a:stretch>
                  <a:fillRect l="-95" t="-26" r="-17934" b="-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Rectangle 32"/>
              <p:cNvSpPr/>
              <p:nvPr/>
            </p:nvSpPr>
            <p:spPr>
              <a:xfrm>
                <a:off x="3104835" y="4105356"/>
                <a:ext cx="1584665" cy="4001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ea typeface="Cambria Math" panose="02040503050406030204" pitchFamily="18" charset="0"/>
                        </a:rPr>
                        <m:t>𝜏</m:t>
                      </m:r>
                      <m:r>
                        <a:rPr lang="en-GB" sz="2000" i="1">
                          <a:latin typeface="Cambria Math" panose="02040503050406030204" pitchFamily="18" charset="0"/>
                        </a:rPr>
                        <m:t>=</m:t>
                      </m:r>
                      <m:r>
                        <a:rPr lang="en-GB" sz="2000" i="1">
                          <a:latin typeface="Cambria Math" panose="02040503050406030204" pitchFamily="18" charset="0"/>
                        </a:rPr>
                        <m:t>𝑟𝐹</m:t>
                      </m:r>
                      <m:func>
                        <m:funcPr>
                          <m:ctrlPr>
                            <a:rPr lang="en-GB" sz="2000" i="1">
                              <a:latin typeface="Cambria Math" panose="02040503050406030204" pitchFamily="18" charset="0"/>
                            </a:rPr>
                          </m:ctrlPr>
                        </m:funcPr>
                        <m:fName>
                          <m:r>
                            <m:rPr>
                              <m:sty m:val="p"/>
                            </m:rPr>
                            <a:rPr lang="en-GB" sz="2000">
                              <a:latin typeface="Cambria Math" panose="02040503050406030204" pitchFamily="18" charset="0"/>
                            </a:rPr>
                            <m:t>sin</m:t>
                          </m:r>
                        </m:fName>
                        <m:e>
                          <m:r>
                            <a:rPr lang="en-GB" sz="2000" i="1">
                              <a:latin typeface="Cambria Math" panose="02040503050406030204" pitchFamily="18" charset="0"/>
                              <a:ea typeface="Cambria Math" panose="02040503050406030204" pitchFamily="18" charset="0"/>
                            </a:rPr>
                            <m:t>𝜙</m:t>
                          </m:r>
                        </m:e>
                      </m:func>
                    </m:oMath>
                  </m:oMathPara>
                </a14:m>
                <a:endParaRPr lang="en-US" sz="2000" dirty="0"/>
              </a:p>
            </p:txBody>
          </p:sp>
        </mc:Choice>
        <mc:Fallback>
          <p:sp>
            <p:nvSpPr>
              <p:cNvPr id="33" name="Rectangle 32"/>
              <p:cNvSpPr>
                <a:spLocks noRot="1" noChangeAspect="1" noMove="1" noResize="1" noEditPoints="1" noAdjustHandles="1" noChangeArrowheads="1" noChangeShapeType="1" noTextEdit="1"/>
              </p:cNvSpPr>
              <p:nvPr/>
            </p:nvSpPr>
            <p:spPr>
              <a:xfrm>
                <a:off x="3104835" y="4105356"/>
                <a:ext cx="1584665" cy="400110"/>
              </a:xfrm>
              <a:prstGeom prst="rect">
                <a:avLst/>
              </a:prstGeom>
              <a:blipFill rotWithShape="1">
                <a:blip r:embed="rId5"/>
                <a:stretch>
                  <a:fillRect l="-20" t="-20" r="2" b="35"/>
                </a:stretch>
              </a:blipFill>
            </p:spPr>
            <p:txBody>
              <a:bodyPr/>
              <a:lstStyle/>
              <a:p>
                <a:r>
                  <a:rPr lang="zh-CN" altLang="en-US">
                    <a:noFill/>
                  </a:rPr>
                  <a:t> </a:t>
                </a:r>
              </a:p>
            </p:txBody>
          </p:sp>
        </mc:Fallback>
      </mc:AlternateContent>
      <p:sp>
        <p:nvSpPr>
          <p:cNvPr id="34" name="Right Arrow 33"/>
          <p:cNvSpPr/>
          <p:nvPr/>
        </p:nvSpPr>
        <p:spPr>
          <a:xfrm>
            <a:off x="4799267" y="4077072"/>
            <a:ext cx="708837" cy="6572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8" name="TextBox 7"/>
              <p:cNvSpPr txBox="1"/>
              <p:nvPr/>
            </p:nvSpPr>
            <p:spPr>
              <a:xfrm>
                <a:off x="-2739508" y="4067545"/>
                <a:ext cx="8044187" cy="78342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smtClean="0">
                              <a:latin typeface="Cambria Math" panose="02040503050406030204" pitchFamily="18" charset="0"/>
                              <a:ea typeface="Cambria Math" panose="02040503050406030204" pitchFamily="18" charset="0"/>
                            </a:rPr>
                            <m:t>𝜏</m:t>
                          </m:r>
                        </m:e>
                      </m:acc>
                      <m:r>
                        <a:rPr lang="en-GB" sz="2400" b="0" i="1" smtClean="0">
                          <a:latin typeface="Cambria Math" panose="02040503050406030204" pitchFamily="18" charset="0"/>
                        </a:rPr>
                        <m:t>=</m:t>
                      </m:r>
                      <m:acc>
                        <m:accPr>
                          <m:chr m:val="⃗"/>
                          <m:ctrlPr>
                            <a:rPr lang="en-US" sz="2400" i="1">
                              <a:latin typeface="Cambria Math" panose="02040503050406030204" pitchFamily="18" charset="0"/>
                              <a:ea typeface="Cambria Math" panose="02040503050406030204" pitchFamily="18" charset="0"/>
                            </a:rPr>
                          </m:ctrlPr>
                        </m:accPr>
                        <m:e>
                          <m:r>
                            <a:rPr lang="en-GB" sz="2400" i="1">
                              <a:latin typeface="Cambria Math" panose="02040503050406030204" pitchFamily="18" charset="0"/>
                              <a:ea typeface="Cambria Math" panose="02040503050406030204" pitchFamily="18" charset="0"/>
                            </a:rPr>
                            <m:t>𝑟</m:t>
                          </m:r>
                        </m:e>
                      </m:acc>
                      <m:r>
                        <a:rPr lang="en-US" sz="2400" i="1">
                          <a:latin typeface="Cambria Math" panose="02040503050406030204" pitchFamily="18" charset="0"/>
                          <a:ea typeface="Cambria Math" panose="02040503050406030204" pitchFamily="18" charset="0"/>
                        </a:rPr>
                        <m:t>×</m:t>
                      </m:r>
                      <m:acc>
                        <m:accPr>
                          <m:chr m:val="⃗"/>
                          <m:ctrlPr>
                            <a:rPr lang="en-US" sz="2400" i="1" smtClean="0">
                              <a:latin typeface="Cambria Math" panose="02040503050406030204" pitchFamily="18" charset="0"/>
                              <a:ea typeface="Cambria Math" panose="02040503050406030204" pitchFamily="18" charset="0"/>
                            </a:rPr>
                          </m:ctrlPr>
                        </m:accPr>
                        <m:e>
                          <m:r>
                            <a:rPr lang="en-GB" sz="2400" b="0" i="1" smtClean="0">
                              <a:latin typeface="Cambria Math" panose="02040503050406030204" pitchFamily="18" charset="0"/>
                              <a:ea typeface="Cambria Math" panose="02040503050406030204" pitchFamily="18" charset="0"/>
                            </a:rPr>
                            <m:t>𝐹</m:t>
                          </m:r>
                        </m:e>
                      </m:acc>
                    </m:oMath>
                  </m:oMathPara>
                </a14:m>
                <a:endParaRPr lang="en-US" sz="2400" dirty="0">
                  <a:solidFill>
                    <a:srgbClr val="FF0000"/>
                  </a:solidFill>
                </a:endParaRPr>
              </a:p>
              <a:p>
                <a:endParaRPr lang="en-US" sz="2400" dirty="0"/>
              </a:p>
            </p:txBody>
          </p:sp>
        </mc:Choice>
        <mc:Fallback>
          <p:sp>
            <p:nvSpPr>
              <p:cNvPr id="8" name="TextBox 7"/>
              <p:cNvSpPr txBox="1">
                <a:spLocks noRot="1" noChangeAspect="1" noMove="1" noResize="1" noEditPoints="1" noAdjustHandles="1" noChangeArrowheads="1" noChangeShapeType="1" noTextEdit="1"/>
              </p:cNvSpPr>
              <p:nvPr/>
            </p:nvSpPr>
            <p:spPr>
              <a:xfrm>
                <a:off x="-2739508" y="4067545"/>
                <a:ext cx="8044187" cy="783420"/>
              </a:xfrm>
              <a:prstGeom prst="rect">
                <a:avLst/>
              </a:prstGeom>
              <a:blipFill rotWithShape="1">
                <a:blip r:embed="rId1"/>
                <a:stretch>
                  <a:fillRect l="1" t="-47" r="7" b="26"/>
                </a:stretch>
              </a:blipFill>
            </p:spPr>
            <p:txBody>
              <a:bodyPr/>
              <a:lstStyle/>
              <a:p>
                <a:r>
                  <a:rPr lang="zh-CN" altLang="en-US">
                    <a:noFill/>
                  </a:rPr>
                  <a:t> </a:t>
                </a:r>
              </a:p>
            </p:txBody>
          </p:sp>
        </mc:Fallback>
      </mc:AlternateContent>
      <p:sp>
        <p:nvSpPr>
          <p:cNvPr id="11" name="Title 1"/>
          <p:cNvSpPr>
            <a:spLocks noGrp="1"/>
          </p:cNvSpPr>
          <p:nvPr>
            <p:ph type="title"/>
          </p:nvPr>
        </p:nvSpPr>
        <p:spPr>
          <a:xfrm>
            <a:off x="624701" y="-141749"/>
            <a:ext cx="8229600" cy="1143000"/>
          </a:xfrm>
        </p:spPr>
        <p:txBody>
          <a:bodyPr/>
          <a:lstStyle/>
          <a:p>
            <a:r>
              <a:rPr lang="en-GB" dirty="0"/>
              <a:t>The torque</a:t>
            </a:r>
            <a:endParaRPr lang="en-US" dirty="0"/>
          </a:p>
        </p:txBody>
      </p:sp>
      <p:sp>
        <p:nvSpPr>
          <p:cNvPr id="10" name="Right Arrow 9"/>
          <p:cNvSpPr/>
          <p:nvPr/>
        </p:nvSpPr>
        <p:spPr>
          <a:xfrm>
            <a:off x="2279705" y="4125038"/>
            <a:ext cx="708837" cy="6572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 name="TextBox 11"/>
              <p:cNvSpPr txBox="1"/>
              <p:nvPr/>
            </p:nvSpPr>
            <p:spPr>
              <a:xfrm>
                <a:off x="5609028" y="4168651"/>
                <a:ext cx="1229118"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𝜏</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𝑙𝐹</m:t>
                      </m:r>
                    </m:oMath>
                  </m:oMathPara>
                </a14:m>
                <a:endParaRPr lang="en-US" sz="3200" dirty="0"/>
              </a:p>
            </p:txBody>
          </p:sp>
        </mc:Choice>
        <mc:Fallback>
          <p:sp>
            <p:nvSpPr>
              <p:cNvPr id="12" name="TextBox 11"/>
              <p:cNvSpPr txBox="1">
                <a:spLocks noRot="1" noChangeAspect="1" noMove="1" noResize="1" noEditPoints="1" noAdjustHandles="1" noChangeArrowheads="1" noChangeShapeType="1" noTextEdit="1"/>
              </p:cNvSpPr>
              <p:nvPr/>
            </p:nvSpPr>
            <p:spPr>
              <a:xfrm>
                <a:off x="5609028" y="4168651"/>
                <a:ext cx="1229118" cy="492443"/>
              </a:xfrm>
              <a:prstGeom prst="rect">
                <a:avLst/>
              </a:prstGeom>
              <a:blipFill rotWithShape="1">
                <a:blip r:embed="rId2"/>
                <a:stretch>
                  <a:fillRect l="-6" t="-104" r="-3630" b="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2451970" y="4964443"/>
                <a:ext cx="1929823"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𝑙</m:t>
                      </m:r>
                      <m:r>
                        <a:rPr lang="en-GB" sz="3200" b="0" i="1" smtClean="0">
                          <a:latin typeface="Cambria Math" panose="02040503050406030204" pitchFamily="18" charset="0"/>
                        </a:rPr>
                        <m:t>=</m:t>
                      </m:r>
                      <m:r>
                        <a:rPr lang="en-GB" sz="3200" b="0" i="1" smtClean="0">
                          <a:latin typeface="Cambria Math" panose="02040503050406030204" pitchFamily="18" charset="0"/>
                        </a:rPr>
                        <m:t>𝑟</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sin</m:t>
                          </m:r>
                        </m:fName>
                        <m:e>
                          <m:r>
                            <a:rPr lang="en-GB" sz="3200" b="0" i="1" smtClean="0">
                              <a:latin typeface="Cambria Math" panose="02040503050406030204" pitchFamily="18" charset="0"/>
                              <a:ea typeface="Cambria Math" panose="02040503050406030204" pitchFamily="18" charset="0"/>
                            </a:rPr>
                            <m:t>𝜙</m:t>
                          </m:r>
                        </m:e>
                      </m:func>
                    </m:oMath>
                  </m:oMathPara>
                </a14:m>
                <a:endParaRPr lang="en-US" sz="1400" dirty="0"/>
              </a:p>
            </p:txBody>
          </p:sp>
        </mc:Choice>
        <mc:Fallback>
          <p:sp>
            <p:nvSpPr>
              <p:cNvPr id="16" name="TextBox 15"/>
              <p:cNvSpPr txBox="1">
                <a:spLocks noRot="1" noChangeAspect="1" noMove="1" noResize="1" noEditPoints="1" noAdjustHandles="1" noChangeArrowheads="1" noChangeShapeType="1" noTextEdit="1"/>
              </p:cNvSpPr>
              <p:nvPr/>
            </p:nvSpPr>
            <p:spPr>
              <a:xfrm>
                <a:off x="2451970" y="4964443"/>
                <a:ext cx="1929823" cy="492443"/>
              </a:xfrm>
              <a:prstGeom prst="rect">
                <a:avLst/>
              </a:prstGeom>
              <a:blipFill rotWithShape="1">
                <a:blip r:embed="rId3"/>
                <a:stretch>
                  <a:fillRect l="-12" t="-3" r="15" b="67"/>
                </a:stretch>
              </a:blipFill>
            </p:spPr>
            <p:txBody>
              <a:bodyPr/>
              <a:lstStyle/>
              <a:p>
                <a:r>
                  <a:rPr lang="zh-CN" altLang="en-US">
                    <a:noFill/>
                  </a:rPr>
                  <a:t> </a:t>
                </a:r>
              </a:p>
            </p:txBody>
          </p:sp>
        </mc:Fallback>
      </mc:AlternateContent>
      <p:sp>
        <p:nvSpPr>
          <p:cNvPr id="19" name="TextBox 18"/>
          <p:cNvSpPr txBox="1"/>
          <p:nvPr/>
        </p:nvSpPr>
        <p:spPr>
          <a:xfrm flipH="1">
            <a:off x="4624649" y="4892143"/>
            <a:ext cx="4229652" cy="646331"/>
          </a:xfrm>
          <a:prstGeom prst="rect">
            <a:avLst/>
          </a:prstGeom>
          <a:noFill/>
        </p:spPr>
        <p:txBody>
          <a:bodyPr wrap="square" rtlCol="0">
            <a:spAutoFit/>
          </a:bodyPr>
          <a:lstStyle/>
          <a:p>
            <a:r>
              <a:rPr lang="en-GB" sz="3600" dirty="0"/>
              <a:t>is the lever arm</a:t>
            </a:r>
            <a:endParaRPr lang="en-US" sz="3600" dirty="0"/>
          </a:p>
        </p:txBody>
      </p:sp>
      <p:pic>
        <p:nvPicPr>
          <p:cNvPr id="22" name="Picture 21"/>
          <p:cNvPicPr>
            <a:picLocks noChangeAspect="1"/>
          </p:cNvPicPr>
          <p:nvPr/>
        </p:nvPicPr>
        <p:blipFill>
          <a:blip r:embed="rId4"/>
          <a:stretch>
            <a:fillRect/>
          </a:stretch>
        </p:blipFill>
        <p:spPr>
          <a:xfrm>
            <a:off x="1921193" y="656986"/>
            <a:ext cx="5134281" cy="3332120"/>
          </a:xfrm>
          <a:prstGeom prst="rect">
            <a:avLst/>
          </a:prstGeom>
        </p:spPr>
      </p:pic>
      <p:cxnSp>
        <p:nvCxnSpPr>
          <p:cNvPr id="25" name="Straight Arrow Connector 24"/>
          <p:cNvCxnSpPr/>
          <p:nvPr/>
        </p:nvCxnSpPr>
        <p:spPr>
          <a:xfrm>
            <a:off x="2297216" y="1404631"/>
            <a:ext cx="3494823" cy="8471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p:cNvSpPr txBox="1"/>
              <p:nvPr/>
            </p:nvSpPr>
            <p:spPr>
              <a:xfrm>
                <a:off x="4381793" y="1354582"/>
                <a:ext cx="307199"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GB" sz="3200" b="0" i="1" smtClean="0">
                              <a:latin typeface="Cambria Math" panose="02040503050406030204" pitchFamily="18" charset="0"/>
                            </a:rPr>
                            <m:t>𝑟</m:t>
                          </m:r>
                        </m:e>
                      </m:acc>
                    </m:oMath>
                  </m:oMathPara>
                </a14:m>
                <a:endParaRPr lang="en-US" sz="3200" dirty="0"/>
              </a:p>
            </p:txBody>
          </p:sp>
        </mc:Choice>
        <mc:Fallback>
          <p:sp>
            <p:nvSpPr>
              <p:cNvPr id="32" name="TextBox 31"/>
              <p:cNvSpPr txBox="1">
                <a:spLocks noRot="1" noChangeAspect="1" noMove="1" noResize="1" noEditPoints="1" noAdjustHandles="1" noChangeArrowheads="1" noChangeShapeType="1" noTextEdit="1"/>
              </p:cNvSpPr>
              <p:nvPr/>
            </p:nvSpPr>
            <p:spPr>
              <a:xfrm>
                <a:off x="4381793" y="1354582"/>
                <a:ext cx="307199" cy="492443"/>
              </a:xfrm>
              <a:prstGeom prst="rect">
                <a:avLst/>
              </a:prstGeom>
              <a:blipFill rotWithShape="1">
                <a:blip r:embed="rId5"/>
                <a:stretch>
                  <a:fillRect l="-95" t="-26" r="-17934" b="-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Rectangle 32"/>
              <p:cNvSpPr/>
              <p:nvPr/>
            </p:nvSpPr>
            <p:spPr>
              <a:xfrm>
                <a:off x="3104835" y="4105356"/>
                <a:ext cx="1584665" cy="4001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ea typeface="Cambria Math" panose="02040503050406030204" pitchFamily="18" charset="0"/>
                        </a:rPr>
                        <m:t>𝜏</m:t>
                      </m:r>
                      <m:r>
                        <a:rPr lang="en-GB" sz="2000" i="1">
                          <a:latin typeface="Cambria Math" panose="02040503050406030204" pitchFamily="18" charset="0"/>
                        </a:rPr>
                        <m:t>=</m:t>
                      </m:r>
                      <m:r>
                        <a:rPr lang="en-GB" sz="2000" i="1">
                          <a:latin typeface="Cambria Math" panose="02040503050406030204" pitchFamily="18" charset="0"/>
                        </a:rPr>
                        <m:t>𝑟𝐹</m:t>
                      </m:r>
                      <m:func>
                        <m:funcPr>
                          <m:ctrlPr>
                            <a:rPr lang="en-GB" sz="2000" i="1">
                              <a:latin typeface="Cambria Math" panose="02040503050406030204" pitchFamily="18" charset="0"/>
                            </a:rPr>
                          </m:ctrlPr>
                        </m:funcPr>
                        <m:fName>
                          <m:r>
                            <m:rPr>
                              <m:sty m:val="p"/>
                            </m:rPr>
                            <a:rPr lang="en-GB" sz="2000">
                              <a:latin typeface="Cambria Math" panose="02040503050406030204" pitchFamily="18" charset="0"/>
                            </a:rPr>
                            <m:t>sin</m:t>
                          </m:r>
                        </m:fName>
                        <m:e>
                          <m:r>
                            <a:rPr lang="en-GB" sz="2000" i="1">
                              <a:latin typeface="Cambria Math" panose="02040503050406030204" pitchFamily="18" charset="0"/>
                              <a:ea typeface="Cambria Math" panose="02040503050406030204" pitchFamily="18" charset="0"/>
                            </a:rPr>
                            <m:t>𝜙</m:t>
                          </m:r>
                        </m:e>
                      </m:func>
                    </m:oMath>
                  </m:oMathPara>
                </a14:m>
                <a:endParaRPr lang="en-US" sz="2000" dirty="0"/>
              </a:p>
            </p:txBody>
          </p:sp>
        </mc:Choice>
        <mc:Fallback>
          <p:sp>
            <p:nvSpPr>
              <p:cNvPr id="33" name="Rectangle 32"/>
              <p:cNvSpPr>
                <a:spLocks noRot="1" noChangeAspect="1" noMove="1" noResize="1" noEditPoints="1" noAdjustHandles="1" noChangeArrowheads="1" noChangeShapeType="1" noTextEdit="1"/>
              </p:cNvSpPr>
              <p:nvPr/>
            </p:nvSpPr>
            <p:spPr>
              <a:xfrm>
                <a:off x="3104835" y="4105356"/>
                <a:ext cx="1584665" cy="400110"/>
              </a:xfrm>
              <a:prstGeom prst="rect">
                <a:avLst/>
              </a:prstGeom>
              <a:blipFill rotWithShape="1">
                <a:blip r:embed="rId6"/>
                <a:stretch>
                  <a:fillRect l="-20" t="-20" r="2" b="35"/>
                </a:stretch>
              </a:blipFill>
            </p:spPr>
            <p:txBody>
              <a:bodyPr/>
              <a:lstStyle/>
              <a:p>
                <a:r>
                  <a:rPr lang="zh-CN" altLang="en-US">
                    <a:noFill/>
                  </a:rPr>
                  <a:t> </a:t>
                </a:r>
              </a:p>
            </p:txBody>
          </p:sp>
        </mc:Fallback>
      </mc:AlternateContent>
      <p:sp>
        <p:nvSpPr>
          <p:cNvPr id="34" name="Right Arrow 33"/>
          <p:cNvSpPr/>
          <p:nvPr/>
        </p:nvSpPr>
        <p:spPr>
          <a:xfrm>
            <a:off x="4799267" y="4077072"/>
            <a:ext cx="708837" cy="6572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a:xfrm>
            <a:off x="624701" y="5760234"/>
            <a:ext cx="7403683" cy="8898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8" name="TextBox 7"/>
              <p:cNvSpPr txBox="1"/>
              <p:nvPr/>
            </p:nvSpPr>
            <p:spPr>
              <a:xfrm>
                <a:off x="-2739508" y="4067545"/>
                <a:ext cx="8044187" cy="78342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smtClean="0">
                              <a:latin typeface="Cambria Math" panose="02040503050406030204" pitchFamily="18" charset="0"/>
                              <a:ea typeface="Cambria Math" panose="02040503050406030204" pitchFamily="18" charset="0"/>
                            </a:rPr>
                            <m:t>𝜏</m:t>
                          </m:r>
                        </m:e>
                      </m:acc>
                      <m:r>
                        <a:rPr lang="en-GB" sz="2400" b="0" i="1" smtClean="0">
                          <a:latin typeface="Cambria Math" panose="02040503050406030204" pitchFamily="18" charset="0"/>
                        </a:rPr>
                        <m:t>=</m:t>
                      </m:r>
                      <m:acc>
                        <m:accPr>
                          <m:chr m:val="⃗"/>
                          <m:ctrlPr>
                            <a:rPr lang="en-US" sz="2400" i="1">
                              <a:latin typeface="Cambria Math" panose="02040503050406030204" pitchFamily="18" charset="0"/>
                              <a:ea typeface="Cambria Math" panose="02040503050406030204" pitchFamily="18" charset="0"/>
                            </a:rPr>
                          </m:ctrlPr>
                        </m:accPr>
                        <m:e>
                          <m:r>
                            <a:rPr lang="en-GB" sz="2400" i="1">
                              <a:latin typeface="Cambria Math" panose="02040503050406030204" pitchFamily="18" charset="0"/>
                              <a:ea typeface="Cambria Math" panose="02040503050406030204" pitchFamily="18" charset="0"/>
                            </a:rPr>
                            <m:t>𝑟</m:t>
                          </m:r>
                        </m:e>
                      </m:acc>
                      <m:r>
                        <a:rPr lang="en-US" sz="2400" i="1">
                          <a:latin typeface="Cambria Math" panose="02040503050406030204" pitchFamily="18" charset="0"/>
                          <a:ea typeface="Cambria Math" panose="02040503050406030204" pitchFamily="18" charset="0"/>
                        </a:rPr>
                        <m:t>×</m:t>
                      </m:r>
                      <m:acc>
                        <m:accPr>
                          <m:chr m:val="⃗"/>
                          <m:ctrlPr>
                            <a:rPr lang="en-US" sz="2400" i="1" smtClean="0">
                              <a:latin typeface="Cambria Math" panose="02040503050406030204" pitchFamily="18" charset="0"/>
                              <a:ea typeface="Cambria Math" panose="02040503050406030204" pitchFamily="18" charset="0"/>
                            </a:rPr>
                          </m:ctrlPr>
                        </m:accPr>
                        <m:e>
                          <m:r>
                            <a:rPr lang="en-GB" sz="2400" b="0" i="1" smtClean="0">
                              <a:latin typeface="Cambria Math" panose="02040503050406030204" pitchFamily="18" charset="0"/>
                              <a:ea typeface="Cambria Math" panose="02040503050406030204" pitchFamily="18" charset="0"/>
                            </a:rPr>
                            <m:t>𝐹</m:t>
                          </m:r>
                        </m:e>
                      </m:acc>
                    </m:oMath>
                  </m:oMathPara>
                </a14:m>
                <a:endParaRPr lang="en-US" sz="2400" dirty="0">
                  <a:solidFill>
                    <a:srgbClr val="FF0000"/>
                  </a:solidFill>
                </a:endParaRPr>
              </a:p>
              <a:p>
                <a:endParaRPr lang="en-US" sz="2400" dirty="0"/>
              </a:p>
            </p:txBody>
          </p:sp>
        </mc:Choice>
        <mc:Fallback>
          <p:sp>
            <p:nvSpPr>
              <p:cNvPr id="8" name="TextBox 7"/>
              <p:cNvSpPr txBox="1">
                <a:spLocks noRot="1" noChangeAspect="1" noMove="1" noResize="1" noEditPoints="1" noAdjustHandles="1" noChangeArrowheads="1" noChangeShapeType="1" noTextEdit="1"/>
              </p:cNvSpPr>
              <p:nvPr/>
            </p:nvSpPr>
            <p:spPr>
              <a:xfrm>
                <a:off x="-2739508" y="4067545"/>
                <a:ext cx="8044187" cy="783420"/>
              </a:xfrm>
              <a:prstGeom prst="rect">
                <a:avLst/>
              </a:prstGeom>
              <a:blipFill rotWithShape="1">
                <a:blip r:embed="rId1"/>
                <a:stretch>
                  <a:fillRect l="1" t="-47" r="7" b="26"/>
                </a:stretch>
              </a:blipFill>
            </p:spPr>
            <p:txBody>
              <a:bodyPr/>
              <a:lstStyle/>
              <a:p>
                <a:r>
                  <a:rPr lang="zh-CN" altLang="en-US">
                    <a:noFill/>
                  </a:rPr>
                  <a:t> </a:t>
                </a:r>
              </a:p>
            </p:txBody>
          </p:sp>
        </mc:Fallback>
      </mc:AlternateContent>
      <p:sp>
        <p:nvSpPr>
          <p:cNvPr id="11" name="Title 1"/>
          <p:cNvSpPr>
            <a:spLocks noGrp="1"/>
          </p:cNvSpPr>
          <p:nvPr>
            <p:ph type="title"/>
          </p:nvPr>
        </p:nvSpPr>
        <p:spPr>
          <a:xfrm>
            <a:off x="624701" y="-141749"/>
            <a:ext cx="8229600" cy="1143000"/>
          </a:xfrm>
        </p:spPr>
        <p:txBody>
          <a:bodyPr/>
          <a:lstStyle/>
          <a:p>
            <a:r>
              <a:rPr lang="en-GB" dirty="0"/>
              <a:t>The torque</a:t>
            </a:r>
            <a:endParaRPr lang="en-US" dirty="0"/>
          </a:p>
        </p:txBody>
      </p:sp>
      <p:sp>
        <p:nvSpPr>
          <p:cNvPr id="9" name="Right Arrow 8"/>
          <p:cNvSpPr/>
          <p:nvPr/>
        </p:nvSpPr>
        <p:spPr>
          <a:xfrm>
            <a:off x="4526281" y="6255557"/>
            <a:ext cx="4571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2279705" y="4125038"/>
            <a:ext cx="708837" cy="6572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 name="TextBox 11"/>
              <p:cNvSpPr txBox="1"/>
              <p:nvPr/>
            </p:nvSpPr>
            <p:spPr>
              <a:xfrm>
                <a:off x="5609028" y="4168651"/>
                <a:ext cx="1229118"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𝜏</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𝑙𝐹</m:t>
                      </m:r>
                    </m:oMath>
                  </m:oMathPara>
                </a14:m>
                <a:endParaRPr lang="en-US" sz="3200" dirty="0"/>
              </a:p>
            </p:txBody>
          </p:sp>
        </mc:Choice>
        <mc:Fallback>
          <p:sp>
            <p:nvSpPr>
              <p:cNvPr id="12" name="TextBox 11"/>
              <p:cNvSpPr txBox="1">
                <a:spLocks noRot="1" noChangeAspect="1" noMove="1" noResize="1" noEditPoints="1" noAdjustHandles="1" noChangeArrowheads="1" noChangeShapeType="1" noTextEdit="1"/>
              </p:cNvSpPr>
              <p:nvPr/>
            </p:nvSpPr>
            <p:spPr>
              <a:xfrm>
                <a:off x="5609028" y="4168651"/>
                <a:ext cx="1229118" cy="492443"/>
              </a:xfrm>
              <a:prstGeom prst="rect">
                <a:avLst/>
              </a:prstGeom>
              <a:blipFill rotWithShape="1">
                <a:blip r:embed="rId2"/>
                <a:stretch>
                  <a:fillRect l="-6" t="-104" r="-3630" b="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2451970" y="4964443"/>
                <a:ext cx="1929823"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𝑙</m:t>
                      </m:r>
                      <m:r>
                        <a:rPr lang="en-GB" sz="3200" b="0" i="1" smtClean="0">
                          <a:latin typeface="Cambria Math" panose="02040503050406030204" pitchFamily="18" charset="0"/>
                        </a:rPr>
                        <m:t>=</m:t>
                      </m:r>
                      <m:r>
                        <a:rPr lang="en-GB" sz="3200" b="0" i="1" smtClean="0">
                          <a:latin typeface="Cambria Math" panose="02040503050406030204" pitchFamily="18" charset="0"/>
                        </a:rPr>
                        <m:t>𝑟</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sin</m:t>
                          </m:r>
                        </m:fName>
                        <m:e>
                          <m:r>
                            <a:rPr lang="en-GB" sz="3200" b="0" i="1" smtClean="0">
                              <a:latin typeface="Cambria Math" panose="02040503050406030204" pitchFamily="18" charset="0"/>
                              <a:ea typeface="Cambria Math" panose="02040503050406030204" pitchFamily="18" charset="0"/>
                            </a:rPr>
                            <m:t>𝜙</m:t>
                          </m:r>
                        </m:e>
                      </m:func>
                    </m:oMath>
                  </m:oMathPara>
                </a14:m>
                <a:endParaRPr lang="en-US" sz="1400" dirty="0"/>
              </a:p>
            </p:txBody>
          </p:sp>
        </mc:Choice>
        <mc:Fallback>
          <p:sp>
            <p:nvSpPr>
              <p:cNvPr id="16" name="TextBox 15"/>
              <p:cNvSpPr txBox="1">
                <a:spLocks noRot="1" noChangeAspect="1" noMove="1" noResize="1" noEditPoints="1" noAdjustHandles="1" noChangeArrowheads="1" noChangeShapeType="1" noTextEdit="1"/>
              </p:cNvSpPr>
              <p:nvPr/>
            </p:nvSpPr>
            <p:spPr>
              <a:xfrm>
                <a:off x="2451970" y="4964443"/>
                <a:ext cx="1929823" cy="492443"/>
              </a:xfrm>
              <a:prstGeom prst="rect">
                <a:avLst/>
              </a:prstGeom>
              <a:blipFill rotWithShape="1">
                <a:blip r:embed="rId3"/>
                <a:stretch>
                  <a:fillRect l="-12" t="-3" r="15" b="67"/>
                </a:stretch>
              </a:blipFill>
            </p:spPr>
            <p:txBody>
              <a:bodyPr/>
              <a:lstStyle/>
              <a:p>
                <a:r>
                  <a:rPr lang="zh-CN" altLang="en-US">
                    <a:noFill/>
                  </a:rPr>
                  <a:t> </a:t>
                </a:r>
              </a:p>
            </p:txBody>
          </p:sp>
        </mc:Fallback>
      </mc:AlternateContent>
      <p:sp>
        <p:nvSpPr>
          <p:cNvPr id="19" name="TextBox 18"/>
          <p:cNvSpPr txBox="1"/>
          <p:nvPr/>
        </p:nvSpPr>
        <p:spPr>
          <a:xfrm flipH="1">
            <a:off x="4624649" y="4892143"/>
            <a:ext cx="4229652" cy="646331"/>
          </a:xfrm>
          <a:prstGeom prst="rect">
            <a:avLst/>
          </a:prstGeom>
          <a:noFill/>
        </p:spPr>
        <p:txBody>
          <a:bodyPr wrap="square" rtlCol="0">
            <a:spAutoFit/>
          </a:bodyPr>
          <a:lstStyle/>
          <a:p>
            <a:r>
              <a:rPr lang="en-GB" sz="3600" dirty="0"/>
              <a:t>is the lever arm</a:t>
            </a:r>
            <a:endParaRPr lang="en-US" sz="3600" dirty="0"/>
          </a:p>
        </p:txBody>
      </p:sp>
      <mc:AlternateContent xmlns:mc="http://schemas.openxmlformats.org/markup-compatibility/2006">
        <mc:Choice xmlns:a14="http://schemas.microsoft.com/office/drawing/2010/main" Requires="a14">
          <p:sp>
            <p:nvSpPr>
              <p:cNvPr id="21" name="TextBox 20"/>
              <p:cNvSpPr txBox="1"/>
              <p:nvPr/>
            </p:nvSpPr>
            <p:spPr>
              <a:xfrm>
                <a:off x="876935" y="5760234"/>
                <a:ext cx="7432730" cy="954107"/>
              </a:xfrm>
              <a:prstGeom prst="rect">
                <a:avLst/>
              </a:prstGeom>
              <a:noFill/>
            </p:spPr>
            <p:txBody>
              <a:bodyPr wrap="square" rtlCol="0">
                <a:spAutoFit/>
              </a:bodyPr>
              <a:lstStyle/>
              <a:p>
                <a:r>
                  <a:rPr lang="en-GB" sz="2800" dirty="0"/>
                  <a:t>For a given force </a:t>
                </a:r>
                <a14:m>
                  <m:oMath xmlns:m="http://schemas.openxmlformats.org/officeDocument/2006/math">
                    <m:r>
                      <a:rPr lang="en-GB" sz="2800" b="0" i="1" smtClean="0">
                        <a:latin typeface="Cambria Math" panose="02040503050406030204" pitchFamily="18" charset="0"/>
                      </a:rPr>
                      <m:t>𝐹</m:t>
                    </m:r>
                  </m:oMath>
                </a14:m>
                <a:r>
                  <a:rPr lang="en-US" sz="2800" dirty="0"/>
                  <a:t>, the biggest is the lever arm, the biggest is the torque.</a:t>
                </a:r>
                <a:endParaRPr lang="en-US" sz="2800" dirty="0"/>
              </a:p>
            </p:txBody>
          </p:sp>
        </mc:Choice>
        <mc:Fallback>
          <p:sp>
            <p:nvSpPr>
              <p:cNvPr id="21" name="TextBox 20"/>
              <p:cNvSpPr txBox="1">
                <a:spLocks noRot="1" noChangeAspect="1" noMove="1" noResize="1" noEditPoints="1" noAdjustHandles="1" noChangeArrowheads="1" noChangeShapeType="1" noTextEdit="1"/>
              </p:cNvSpPr>
              <p:nvPr/>
            </p:nvSpPr>
            <p:spPr>
              <a:xfrm>
                <a:off x="876935" y="5760234"/>
                <a:ext cx="7432730" cy="954107"/>
              </a:xfrm>
              <a:prstGeom prst="rect">
                <a:avLst/>
              </a:prstGeom>
              <a:blipFill rotWithShape="1">
                <a:blip r:embed="rId4"/>
                <a:stretch>
                  <a:fillRect t="-16" r="1" b="51"/>
                </a:stretch>
              </a:blipFill>
            </p:spPr>
            <p:txBody>
              <a:bodyPr/>
              <a:lstStyle/>
              <a:p>
                <a:r>
                  <a:rPr lang="zh-CN" altLang="en-US">
                    <a:noFill/>
                  </a:rPr>
                  <a:t> </a:t>
                </a:r>
              </a:p>
            </p:txBody>
          </p:sp>
        </mc:Fallback>
      </mc:AlternateContent>
      <p:pic>
        <p:nvPicPr>
          <p:cNvPr id="22" name="Picture 21"/>
          <p:cNvPicPr>
            <a:picLocks noChangeAspect="1"/>
          </p:cNvPicPr>
          <p:nvPr/>
        </p:nvPicPr>
        <p:blipFill>
          <a:blip r:embed="rId5"/>
          <a:stretch>
            <a:fillRect/>
          </a:stretch>
        </p:blipFill>
        <p:spPr>
          <a:xfrm>
            <a:off x="1921193" y="656986"/>
            <a:ext cx="5134281" cy="3332120"/>
          </a:xfrm>
          <a:prstGeom prst="rect">
            <a:avLst/>
          </a:prstGeom>
        </p:spPr>
      </p:pic>
      <p:cxnSp>
        <p:nvCxnSpPr>
          <p:cNvPr id="25" name="Straight Arrow Connector 24"/>
          <p:cNvCxnSpPr/>
          <p:nvPr/>
        </p:nvCxnSpPr>
        <p:spPr>
          <a:xfrm>
            <a:off x="2297216" y="1404631"/>
            <a:ext cx="3494823" cy="8471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p:cNvSpPr txBox="1"/>
              <p:nvPr/>
            </p:nvSpPr>
            <p:spPr>
              <a:xfrm>
                <a:off x="4381793" y="1354582"/>
                <a:ext cx="307199"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GB" sz="3200" b="0" i="1" smtClean="0">
                              <a:latin typeface="Cambria Math" panose="02040503050406030204" pitchFamily="18" charset="0"/>
                            </a:rPr>
                            <m:t>𝑟</m:t>
                          </m:r>
                        </m:e>
                      </m:acc>
                    </m:oMath>
                  </m:oMathPara>
                </a14:m>
                <a:endParaRPr lang="en-US" sz="3200" dirty="0"/>
              </a:p>
            </p:txBody>
          </p:sp>
        </mc:Choice>
        <mc:Fallback>
          <p:sp>
            <p:nvSpPr>
              <p:cNvPr id="32" name="TextBox 31"/>
              <p:cNvSpPr txBox="1">
                <a:spLocks noRot="1" noChangeAspect="1" noMove="1" noResize="1" noEditPoints="1" noAdjustHandles="1" noChangeArrowheads="1" noChangeShapeType="1" noTextEdit="1"/>
              </p:cNvSpPr>
              <p:nvPr/>
            </p:nvSpPr>
            <p:spPr>
              <a:xfrm>
                <a:off x="4381793" y="1354582"/>
                <a:ext cx="307199" cy="492443"/>
              </a:xfrm>
              <a:prstGeom prst="rect">
                <a:avLst/>
              </a:prstGeom>
              <a:blipFill rotWithShape="1">
                <a:blip r:embed="rId6"/>
                <a:stretch>
                  <a:fillRect l="-95" t="-26" r="-17934" b="-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Rectangle 32"/>
              <p:cNvSpPr/>
              <p:nvPr/>
            </p:nvSpPr>
            <p:spPr>
              <a:xfrm>
                <a:off x="3104835" y="4105356"/>
                <a:ext cx="1584665" cy="4001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ea typeface="Cambria Math" panose="02040503050406030204" pitchFamily="18" charset="0"/>
                        </a:rPr>
                        <m:t>𝜏</m:t>
                      </m:r>
                      <m:r>
                        <a:rPr lang="en-GB" sz="2000" i="1">
                          <a:latin typeface="Cambria Math" panose="02040503050406030204" pitchFamily="18" charset="0"/>
                        </a:rPr>
                        <m:t>=</m:t>
                      </m:r>
                      <m:r>
                        <a:rPr lang="en-GB" sz="2000" i="1">
                          <a:latin typeface="Cambria Math" panose="02040503050406030204" pitchFamily="18" charset="0"/>
                        </a:rPr>
                        <m:t>𝑟𝐹</m:t>
                      </m:r>
                      <m:func>
                        <m:funcPr>
                          <m:ctrlPr>
                            <a:rPr lang="en-GB" sz="2000" i="1">
                              <a:latin typeface="Cambria Math" panose="02040503050406030204" pitchFamily="18" charset="0"/>
                            </a:rPr>
                          </m:ctrlPr>
                        </m:funcPr>
                        <m:fName>
                          <m:r>
                            <m:rPr>
                              <m:sty m:val="p"/>
                            </m:rPr>
                            <a:rPr lang="en-GB" sz="2000">
                              <a:latin typeface="Cambria Math" panose="02040503050406030204" pitchFamily="18" charset="0"/>
                            </a:rPr>
                            <m:t>sin</m:t>
                          </m:r>
                        </m:fName>
                        <m:e>
                          <m:r>
                            <a:rPr lang="en-GB" sz="2000" i="1">
                              <a:latin typeface="Cambria Math" panose="02040503050406030204" pitchFamily="18" charset="0"/>
                              <a:ea typeface="Cambria Math" panose="02040503050406030204" pitchFamily="18" charset="0"/>
                            </a:rPr>
                            <m:t>𝜙</m:t>
                          </m:r>
                        </m:e>
                      </m:func>
                    </m:oMath>
                  </m:oMathPara>
                </a14:m>
                <a:endParaRPr lang="en-US" sz="2000" dirty="0"/>
              </a:p>
            </p:txBody>
          </p:sp>
        </mc:Choice>
        <mc:Fallback>
          <p:sp>
            <p:nvSpPr>
              <p:cNvPr id="33" name="Rectangle 32"/>
              <p:cNvSpPr>
                <a:spLocks noRot="1" noChangeAspect="1" noMove="1" noResize="1" noEditPoints="1" noAdjustHandles="1" noChangeArrowheads="1" noChangeShapeType="1" noTextEdit="1"/>
              </p:cNvSpPr>
              <p:nvPr/>
            </p:nvSpPr>
            <p:spPr>
              <a:xfrm>
                <a:off x="3104835" y="4105356"/>
                <a:ext cx="1584665" cy="400110"/>
              </a:xfrm>
              <a:prstGeom prst="rect">
                <a:avLst/>
              </a:prstGeom>
              <a:blipFill rotWithShape="1">
                <a:blip r:embed="rId7"/>
                <a:stretch>
                  <a:fillRect l="-20" t="-20" r="2" b="35"/>
                </a:stretch>
              </a:blipFill>
            </p:spPr>
            <p:txBody>
              <a:bodyPr/>
              <a:lstStyle/>
              <a:p>
                <a:r>
                  <a:rPr lang="zh-CN" altLang="en-US">
                    <a:noFill/>
                  </a:rPr>
                  <a:t> </a:t>
                </a:r>
              </a:p>
            </p:txBody>
          </p:sp>
        </mc:Fallback>
      </mc:AlternateContent>
      <p:sp>
        <p:nvSpPr>
          <p:cNvPr id="34" name="Right Arrow 33"/>
          <p:cNvSpPr/>
          <p:nvPr/>
        </p:nvSpPr>
        <p:spPr>
          <a:xfrm>
            <a:off x="4799267" y="4077072"/>
            <a:ext cx="708837" cy="6572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999" y="-99392"/>
            <a:ext cx="8229600" cy="1143000"/>
          </a:xfrm>
        </p:spPr>
        <p:txBody>
          <a:bodyPr/>
          <a:lstStyle/>
          <a:p>
            <a:r>
              <a:rPr lang="en-GB" dirty="0"/>
              <a:t>Ex. Moment of inertia of a solid cylinder</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Can 5"/>
          <p:cNvSpPr/>
          <p:nvPr/>
        </p:nvSpPr>
        <p:spPr>
          <a:xfrm>
            <a:off x="539552" y="1700808"/>
            <a:ext cx="1728192" cy="29523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V="1">
            <a:off x="1414949" y="1268760"/>
            <a:ext cx="0" cy="36724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414949" y="1844824"/>
            <a:ext cx="85279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p:cNvSpPr txBox="1"/>
              <p:nvPr/>
            </p:nvSpPr>
            <p:spPr>
              <a:xfrm>
                <a:off x="1806010" y="1431551"/>
                <a:ext cx="21191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m:t>
                      </m:r>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1806010" y="1431551"/>
                <a:ext cx="211917" cy="276999"/>
              </a:xfrm>
              <a:prstGeom prst="rect">
                <a:avLst/>
              </a:prstGeom>
              <a:blipFill rotWithShape="1">
                <a:blip r:embed="rId1"/>
                <a:stretch>
                  <a:fillRect l="-33" t="-94" r="-14132" b="144"/>
                </a:stretch>
              </a:blipFill>
            </p:spPr>
            <p:txBody>
              <a:bodyPr/>
              <a:lstStyle/>
              <a:p>
                <a:r>
                  <a:rPr lang="zh-CN" altLang="en-US">
                    <a:noFill/>
                  </a:rPr>
                  <a:t> </a:t>
                </a:r>
              </a:p>
            </p:txBody>
          </p:sp>
        </mc:Fallback>
      </mc:AlternateContent>
      <p:sp>
        <p:nvSpPr>
          <p:cNvPr id="28" name="Curved Right Arrow 27"/>
          <p:cNvSpPr/>
          <p:nvPr/>
        </p:nvSpPr>
        <p:spPr>
          <a:xfrm>
            <a:off x="968049" y="4922393"/>
            <a:ext cx="648072" cy="66747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5" name="TextBox 4"/>
              <p:cNvSpPr txBox="1"/>
              <p:nvPr/>
            </p:nvSpPr>
            <p:spPr>
              <a:xfrm>
                <a:off x="1562951" y="2644146"/>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1562951" y="2644146"/>
                <a:ext cx="171777" cy="276999"/>
              </a:xfrm>
              <a:prstGeom prst="rect">
                <a:avLst/>
              </a:prstGeom>
              <a:blipFill rotWithShape="1">
                <a:blip r:embed="rId2"/>
                <a:stretch>
                  <a:fillRect l="-126" t="-2" r="-18167" b="52"/>
                </a:stretch>
              </a:blipFill>
            </p:spPr>
            <p:txBody>
              <a:bodyPr/>
              <a:lstStyle/>
              <a:p>
                <a:r>
                  <a:rPr lang="zh-CN" altLang="en-US">
                    <a:noFill/>
                  </a:rPr>
                  <a:t> </a:t>
                </a:r>
              </a:p>
            </p:txBody>
          </p:sp>
        </mc:Fallback>
      </mc:AlternateContent>
      <p:cxnSp>
        <p:nvCxnSpPr>
          <p:cNvPr id="9" name="Straight Connector 8"/>
          <p:cNvCxnSpPr/>
          <p:nvPr/>
        </p:nvCxnSpPr>
        <p:spPr>
          <a:xfrm>
            <a:off x="1400329" y="2937704"/>
            <a:ext cx="4970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an 10"/>
          <p:cNvSpPr/>
          <p:nvPr/>
        </p:nvSpPr>
        <p:spPr>
          <a:xfrm>
            <a:off x="968049" y="1708550"/>
            <a:ext cx="943919" cy="2944586"/>
          </a:xfrm>
          <a:prstGeom prst="can">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1911968" y="2937704"/>
            <a:ext cx="1059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2017927" y="1844824"/>
            <a:ext cx="0" cy="266429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p:cNvSpPr txBox="1"/>
              <p:nvPr/>
            </p:nvSpPr>
            <p:spPr>
              <a:xfrm>
                <a:off x="2340465" y="3391101"/>
                <a:ext cx="30482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𝑑𝑟</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2340465" y="3391101"/>
                <a:ext cx="304827" cy="276999"/>
              </a:xfrm>
              <a:prstGeom prst="rect">
                <a:avLst/>
              </a:prstGeom>
              <a:blipFill rotWithShape="1">
                <a:blip r:embed="rId3"/>
                <a:stretch>
                  <a:fillRect l="-161" t="-73" r="-10246" b="123"/>
                </a:stretch>
              </a:blipFill>
            </p:spPr>
            <p:txBody>
              <a:bodyPr/>
              <a:lstStyle/>
              <a:p>
                <a:r>
                  <a:rPr lang="zh-CN" altLang="en-US">
                    <a:noFill/>
                  </a:rPr>
                  <a:t> </a:t>
                </a:r>
              </a:p>
            </p:txBody>
          </p:sp>
        </mc:Fallback>
      </mc:AlternateContent>
      <p:cxnSp>
        <p:nvCxnSpPr>
          <p:cNvPr id="22" name="Straight Connector 21"/>
          <p:cNvCxnSpPr/>
          <p:nvPr/>
        </p:nvCxnSpPr>
        <p:spPr>
          <a:xfrm flipH="1" flipV="1">
            <a:off x="1953322" y="2985924"/>
            <a:ext cx="375287" cy="5436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3170890" y="1196752"/>
                <a:ext cx="5760640" cy="646331"/>
              </a:xfrm>
              <a:prstGeom prst="rect">
                <a:avLst/>
              </a:prstGeom>
              <a:noFill/>
            </p:spPr>
            <p:txBody>
              <a:bodyPr wrap="square" rtlCol="0">
                <a:spAutoFit/>
              </a:bodyPr>
              <a:lstStyle/>
              <a:p>
                <a:r>
                  <a:rPr lang="en-GB" dirty="0"/>
                  <a:t>As infinitesimal volume, we choose the space between the cylinder of radius r and the cylinder of radius </a:t>
                </a:r>
                <a14:m>
                  <m:oMath xmlns:m="http://schemas.openxmlformats.org/officeDocument/2006/math">
                    <m:r>
                      <a:rPr lang="en-GB" i="1" dirty="0" smtClean="0">
                        <a:latin typeface="Cambria Math" panose="02040503050406030204" pitchFamily="18" charset="0"/>
                      </a:rPr>
                      <m:t>𝑟</m:t>
                    </m:r>
                    <m:r>
                      <a:rPr lang="en-GB" i="1" dirty="0" smtClean="0">
                        <a:latin typeface="Cambria Math" panose="02040503050406030204" pitchFamily="18" charset="0"/>
                      </a:rPr>
                      <m:t>+</m:t>
                    </m:r>
                    <m:r>
                      <a:rPr lang="en-GB" i="1" dirty="0" smtClean="0">
                        <a:latin typeface="Cambria Math" panose="02040503050406030204" pitchFamily="18" charset="0"/>
                      </a:rPr>
                      <m:t>𝑑𝑟</m:t>
                    </m:r>
                  </m:oMath>
                </a14:m>
                <a:r>
                  <a:rPr lang="en-US" dirty="0"/>
                  <a:t>:</a:t>
                </a:r>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3170890" y="1196752"/>
                <a:ext cx="5760640" cy="646331"/>
              </a:xfrm>
              <a:prstGeom prst="rect">
                <a:avLst/>
              </a:prstGeom>
              <a:blipFill rotWithShape="1">
                <a:blip r:embed="rId4"/>
                <a:stretch>
                  <a:fillRect l="-6" t="-64" r="4" b="48"/>
                </a:stretch>
              </a:blipFill>
            </p:spPr>
            <p:txBody>
              <a:bodyPr/>
              <a:lstStyle/>
              <a:p>
                <a:r>
                  <a:rPr lang="zh-CN" altLang="en-US">
                    <a:noFill/>
                  </a:rPr>
                  <a:t> </a:t>
                </a:r>
              </a:p>
            </p:txBody>
          </p:sp>
        </mc:Fallback>
      </mc:AlternateContent>
      <p:cxnSp>
        <p:nvCxnSpPr>
          <p:cNvPr id="25" name="Straight Arrow Connector 24"/>
          <p:cNvCxnSpPr/>
          <p:nvPr/>
        </p:nvCxnSpPr>
        <p:spPr>
          <a:xfrm>
            <a:off x="478792" y="1844824"/>
            <a:ext cx="0" cy="266429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138445" y="2822394"/>
                <a:ext cx="370165"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𝐿</m:t>
                      </m:r>
                    </m:oMath>
                  </m:oMathPara>
                </a14:m>
                <a:endParaRPr lang="en-US" sz="3600" dirty="0"/>
              </a:p>
            </p:txBody>
          </p:sp>
        </mc:Choice>
        <mc:Fallback>
          <p:sp>
            <p:nvSpPr>
              <p:cNvPr id="26" name="TextBox 25"/>
              <p:cNvSpPr txBox="1">
                <a:spLocks noRot="1" noChangeAspect="1" noMove="1" noResize="1" noEditPoints="1" noAdjustHandles="1" noChangeArrowheads="1" noChangeShapeType="1" noTextEdit="1"/>
              </p:cNvSpPr>
              <p:nvPr/>
            </p:nvSpPr>
            <p:spPr>
              <a:xfrm>
                <a:off x="138445" y="2822394"/>
                <a:ext cx="370165" cy="553998"/>
              </a:xfrm>
              <a:prstGeom prst="rect">
                <a:avLst/>
              </a:prstGeom>
              <a:blipFill rotWithShape="1">
                <a:blip r:embed="rId5"/>
                <a:stretch>
                  <a:fillRect l="-4" t="-82" r="-16990" b="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4499992" y="1973107"/>
                <a:ext cx="2162772"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𝑑𝑉</m:t>
                      </m:r>
                      <m:r>
                        <a:rPr lang="en-GB" sz="2800" b="0" i="1" smtClean="0">
                          <a:latin typeface="Cambria Math" panose="02040503050406030204" pitchFamily="18" charset="0"/>
                        </a:rPr>
                        <m:t>=</m:t>
                      </m:r>
                      <m:r>
                        <a:rPr lang="en-GB" sz="2800" b="0" i="1" smtClean="0">
                          <a:latin typeface="Cambria Math" panose="02040503050406030204" pitchFamily="18" charset="0"/>
                        </a:rPr>
                        <m:t>2</m:t>
                      </m:r>
                      <m:r>
                        <a:rPr lang="en-GB" sz="2800" b="0" i="1" smtClean="0">
                          <a:latin typeface="Cambria Math" panose="02040503050406030204" pitchFamily="18" charset="0"/>
                          <a:ea typeface="Cambria Math" panose="02040503050406030204" pitchFamily="18" charset="0"/>
                        </a:rPr>
                        <m:t>𝜋</m:t>
                      </m:r>
                      <m:r>
                        <a:rPr lang="en-GB" sz="2800" b="0" i="1" smtClean="0">
                          <a:latin typeface="Cambria Math" panose="02040503050406030204" pitchFamily="18" charset="0"/>
                          <a:ea typeface="Cambria Math" panose="02040503050406030204" pitchFamily="18" charset="0"/>
                        </a:rPr>
                        <m:t>𝑟𝑑𝑟𝐿</m:t>
                      </m:r>
                    </m:oMath>
                  </m:oMathPara>
                </a14:m>
                <a:endParaRPr lang="en-US" sz="2800" dirty="0"/>
              </a:p>
            </p:txBody>
          </p:sp>
        </mc:Choice>
        <mc:Fallback>
          <p:sp>
            <p:nvSpPr>
              <p:cNvPr id="24" name="TextBox 23"/>
              <p:cNvSpPr txBox="1">
                <a:spLocks noRot="1" noChangeAspect="1" noMove="1" noResize="1" noEditPoints="1" noAdjustHandles="1" noChangeArrowheads="1" noChangeShapeType="1" noTextEdit="1"/>
              </p:cNvSpPr>
              <p:nvPr/>
            </p:nvSpPr>
            <p:spPr>
              <a:xfrm>
                <a:off x="4499992" y="1973107"/>
                <a:ext cx="2162772" cy="430887"/>
              </a:xfrm>
              <a:prstGeom prst="rect">
                <a:avLst/>
              </a:prstGeom>
              <a:blipFill rotWithShape="1">
                <a:blip r:embed="rId6"/>
                <a:stretch>
                  <a:fillRect l="-18" t="-38" r="-1540" b="12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3491880" y="2552906"/>
                <a:ext cx="4675318" cy="113018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𝐼</m:t>
                      </m:r>
                      <m:r>
                        <a:rPr lang="en-GB" sz="2800" b="0" i="1" smtClean="0">
                          <a:latin typeface="Cambria Math" panose="02040503050406030204" pitchFamily="18" charset="0"/>
                        </a:rPr>
                        <m:t>=</m:t>
                      </m:r>
                      <m:nary>
                        <m:naryPr>
                          <m:limLoc m:val="undOvr"/>
                          <m:subHide m:val="on"/>
                          <m:supHide m:val="on"/>
                          <m:ctrlPr>
                            <a:rPr lang="en-GB" sz="2800" b="0" i="1" smtClean="0">
                              <a:latin typeface="Cambria Math" panose="02040503050406030204" pitchFamily="18" charset="0"/>
                            </a:rPr>
                          </m:ctrlPr>
                        </m:naryPr>
                        <m:sub/>
                        <m:sup/>
                        <m:e>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𝑟</m:t>
                              </m:r>
                            </m:e>
                            <m:sup>
                              <m:r>
                                <a:rPr lang="en-GB" sz="2800" b="0" i="1" smtClean="0">
                                  <a:latin typeface="Cambria Math" panose="02040503050406030204" pitchFamily="18" charset="0"/>
                                </a:rPr>
                                <m:t>2</m:t>
                              </m:r>
                            </m:sup>
                          </m:sSup>
                          <m:r>
                            <a:rPr lang="en-GB" sz="2800" b="0" i="1" smtClean="0">
                              <a:latin typeface="Cambria Math" panose="02040503050406030204" pitchFamily="18" charset="0"/>
                              <a:ea typeface="Cambria Math" panose="02040503050406030204" pitchFamily="18" charset="0"/>
                            </a:rPr>
                            <m:t>𝜌</m:t>
                          </m:r>
                          <m:r>
                            <a:rPr lang="en-GB" sz="2800" b="0" i="1" smtClean="0">
                              <a:latin typeface="Cambria Math" panose="02040503050406030204" pitchFamily="18" charset="0"/>
                              <a:ea typeface="Cambria Math" panose="02040503050406030204" pitchFamily="18" charset="0"/>
                            </a:rPr>
                            <m:t>𝑑𝑉</m:t>
                          </m:r>
                        </m:e>
                      </m:nary>
                      <m:r>
                        <a:rPr lang="en-GB" sz="2800" b="0" i="1" smtClean="0">
                          <a:latin typeface="Cambria Math" panose="02040503050406030204" pitchFamily="18" charset="0"/>
                        </a:rPr>
                        <m:t>=</m:t>
                      </m:r>
                      <m:nary>
                        <m:naryPr>
                          <m:limLoc m:val="undOvr"/>
                          <m:subHide m:val="on"/>
                          <m:supHide m:val="on"/>
                          <m:ctrlPr>
                            <a:rPr lang="en-GB" sz="2800" i="1">
                              <a:latin typeface="Cambria Math" panose="02040503050406030204" pitchFamily="18" charset="0"/>
                            </a:rPr>
                          </m:ctrlPr>
                        </m:naryPr>
                        <m:sub/>
                        <m:sup/>
                        <m:e>
                          <m:sSup>
                            <m:sSupPr>
                              <m:ctrlPr>
                                <a:rPr lang="en-GB" sz="2800" i="1">
                                  <a:latin typeface="Cambria Math" panose="02040503050406030204" pitchFamily="18" charset="0"/>
                                </a:rPr>
                              </m:ctrlPr>
                            </m:sSupPr>
                            <m:e>
                              <m:r>
                                <a:rPr lang="en-GB" sz="2800" i="1">
                                  <a:latin typeface="Cambria Math" panose="02040503050406030204" pitchFamily="18" charset="0"/>
                                </a:rPr>
                                <m:t>𝑟</m:t>
                              </m:r>
                            </m:e>
                            <m:sup>
                              <m:r>
                                <a:rPr lang="en-GB" sz="2800" i="1">
                                  <a:latin typeface="Cambria Math" panose="02040503050406030204" pitchFamily="18" charset="0"/>
                                </a:rPr>
                                <m:t>2</m:t>
                              </m:r>
                            </m:sup>
                          </m:sSup>
                          <m:r>
                            <a:rPr lang="en-GB" sz="2800" i="1">
                              <a:latin typeface="Cambria Math" panose="02040503050406030204" pitchFamily="18" charset="0"/>
                              <a:ea typeface="Cambria Math" panose="02040503050406030204" pitchFamily="18" charset="0"/>
                            </a:rPr>
                            <m:t>𝜌</m:t>
                          </m:r>
                          <m:r>
                            <a:rPr lang="en-GB" sz="2800" i="1">
                              <a:latin typeface="Cambria Math" panose="02040503050406030204" pitchFamily="18" charset="0"/>
                            </a:rPr>
                            <m:t>2</m:t>
                          </m:r>
                          <m:r>
                            <a:rPr lang="en-GB" sz="2800" i="1">
                              <a:latin typeface="Cambria Math" panose="02040503050406030204" pitchFamily="18" charset="0"/>
                              <a:ea typeface="Cambria Math" panose="02040503050406030204" pitchFamily="18" charset="0"/>
                            </a:rPr>
                            <m:t>𝜋</m:t>
                          </m:r>
                          <m:r>
                            <a:rPr lang="en-GB" sz="2800" i="1">
                              <a:latin typeface="Cambria Math" panose="02040503050406030204" pitchFamily="18" charset="0"/>
                              <a:ea typeface="Cambria Math" panose="02040503050406030204" pitchFamily="18" charset="0"/>
                            </a:rPr>
                            <m:t>𝑟𝐿𝑑𝑟</m:t>
                          </m:r>
                          <m:r>
                            <m:rPr>
                              <m:nor/>
                            </m:rPr>
                            <a:rPr lang="en-US" sz="2800" dirty="0">
                              <a:latin typeface="Cambria Math" panose="02040503050406030204" pitchFamily="18" charset="0"/>
                            </a:rPr>
                            <m:t> </m:t>
                          </m:r>
                        </m:e>
                      </m:nary>
                    </m:oMath>
                  </m:oMathPara>
                </a14:m>
                <a:endParaRPr lang="en-US" sz="2800" dirty="0"/>
              </a:p>
            </p:txBody>
          </p:sp>
        </mc:Choice>
        <mc:Fallback>
          <p:sp>
            <p:nvSpPr>
              <p:cNvPr id="29" name="TextBox 28"/>
              <p:cNvSpPr txBox="1">
                <a:spLocks noRot="1" noChangeAspect="1" noMove="1" noResize="1" noEditPoints="1" noAdjustHandles="1" noChangeArrowheads="1" noChangeShapeType="1" noTextEdit="1"/>
              </p:cNvSpPr>
              <p:nvPr/>
            </p:nvSpPr>
            <p:spPr>
              <a:xfrm>
                <a:off x="3491880" y="2552906"/>
                <a:ext cx="4675318" cy="1130181"/>
              </a:xfrm>
              <a:prstGeom prst="rect">
                <a:avLst/>
              </a:prstGeom>
              <a:blipFill rotWithShape="1">
                <a:blip r:embed="rId7"/>
                <a:stretch>
                  <a:fillRect t="-18" r="10" b="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3431015" y="3418086"/>
                <a:ext cx="3017108" cy="12987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𝐼</m:t>
                      </m:r>
                      <m:r>
                        <a:rPr lang="en-GB" sz="2800" b="0" i="1" smtClean="0">
                          <a:latin typeface="Cambria Math" panose="02040503050406030204" pitchFamily="18" charset="0"/>
                          <a:ea typeface="Cambria Math" panose="02040503050406030204" pitchFamily="18" charset="0"/>
                        </a:rPr>
                        <m:t>=</m:t>
                      </m:r>
                      <m:r>
                        <a:rPr lang="en-GB" sz="2800" i="1">
                          <a:latin typeface="Cambria Math" panose="02040503050406030204" pitchFamily="18" charset="0"/>
                        </a:rPr>
                        <m:t>2</m:t>
                      </m:r>
                      <m:r>
                        <a:rPr lang="en-GB" sz="2800" i="1">
                          <a:latin typeface="Cambria Math" panose="02040503050406030204" pitchFamily="18" charset="0"/>
                          <a:ea typeface="Cambria Math" panose="02040503050406030204" pitchFamily="18" charset="0"/>
                        </a:rPr>
                        <m:t>𝜋𝜌</m:t>
                      </m:r>
                      <m:r>
                        <a:rPr lang="en-GB" sz="2800" i="1">
                          <a:latin typeface="Cambria Math" panose="02040503050406030204" pitchFamily="18" charset="0"/>
                          <a:ea typeface="Cambria Math" panose="02040503050406030204" pitchFamily="18" charset="0"/>
                        </a:rPr>
                        <m:t>𝐿</m:t>
                      </m:r>
                      <m:nary>
                        <m:naryPr>
                          <m:limLoc m:val="undOvr"/>
                          <m:ctrlPr>
                            <a:rPr lang="en-GB" sz="2800" b="0" i="1" smtClean="0">
                              <a:latin typeface="Cambria Math" panose="02040503050406030204" pitchFamily="18" charset="0"/>
                              <a:ea typeface="Cambria Math" panose="02040503050406030204" pitchFamily="18" charset="0"/>
                            </a:rPr>
                          </m:ctrlPr>
                        </m:naryPr>
                        <m:sub>
                          <m:r>
                            <m:rPr>
                              <m:brk m:alnAt="24"/>
                            </m:rPr>
                            <a:rPr lang="en-GB" sz="2800" b="0" i="1" smtClean="0">
                              <a:latin typeface="Cambria Math" panose="02040503050406030204" pitchFamily="18" charset="0"/>
                              <a:ea typeface="Cambria Math" panose="02040503050406030204" pitchFamily="18" charset="0"/>
                            </a:rPr>
                            <m:t>𝑟</m:t>
                          </m:r>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0</m:t>
                          </m:r>
                        </m:sub>
                        <m:sup>
                          <m:r>
                            <a:rPr lang="en-GB" sz="2800" b="0" i="1" smtClean="0">
                              <a:latin typeface="Cambria Math" panose="02040503050406030204" pitchFamily="18" charset="0"/>
                              <a:ea typeface="Cambria Math" panose="02040503050406030204" pitchFamily="18" charset="0"/>
                            </a:rPr>
                            <m:t>𝑟</m:t>
                          </m:r>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𝑅</m:t>
                          </m:r>
                        </m:sup>
                        <m:e>
                          <m:sSup>
                            <m:sSupPr>
                              <m:ctrlPr>
                                <a:rPr lang="en-GB" sz="2800" b="0" i="1" smtClean="0">
                                  <a:latin typeface="Cambria Math" panose="02040503050406030204" pitchFamily="18" charset="0"/>
                                  <a:ea typeface="Cambria Math" panose="02040503050406030204" pitchFamily="18" charset="0"/>
                                </a:rPr>
                              </m:ctrlPr>
                            </m:sSupPr>
                            <m:e>
                              <m:r>
                                <a:rPr lang="en-GB" sz="2800" b="0" i="1" smtClean="0">
                                  <a:latin typeface="Cambria Math" panose="02040503050406030204" pitchFamily="18" charset="0"/>
                                  <a:ea typeface="Cambria Math" panose="02040503050406030204" pitchFamily="18" charset="0"/>
                                </a:rPr>
                                <m:t>𝑟</m:t>
                              </m:r>
                            </m:e>
                            <m:sup>
                              <m:r>
                                <a:rPr lang="en-GB" sz="2800" b="0" i="1" smtClean="0">
                                  <a:latin typeface="Cambria Math" panose="02040503050406030204" pitchFamily="18" charset="0"/>
                                  <a:ea typeface="Cambria Math" panose="02040503050406030204" pitchFamily="18" charset="0"/>
                                </a:rPr>
                                <m:t>3</m:t>
                              </m:r>
                            </m:sup>
                          </m:sSup>
                          <m:r>
                            <a:rPr lang="en-GB" sz="2800" b="0" i="1" smtClean="0">
                              <a:latin typeface="Cambria Math" panose="02040503050406030204" pitchFamily="18" charset="0"/>
                              <a:ea typeface="Cambria Math" panose="02040503050406030204" pitchFamily="18" charset="0"/>
                            </a:rPr>
                            <m:t>𝑑𝑟</m:t>
                          </m:r>
                        </m:e>
                      </m:nary>
                    </m:oMath>
                  </m:oMathPara>
                </a14:m>
                <a:endParaRPr lang="en-US" sz="2800" dirty="0"/>
              </a:p>
            </p:txBody>
          </p:sp>
        </mc:Choice>
        <mc:Fallback>
          <p:sp>
            <p:nvSpPr>
              <p:cNvPr id="30" name="TextBox 29"/>
              <p:cNvSpPr txBox="1">
                <a:spLocks noRot="1" noChangeAspect="1" noMove="1" noResize="1" noEditPoints="1" noAdjustHandles="1" noChangeArrowheads="1" noChangeShapeType="1" noTextEdit="1"/>
              </p:cNvSpPr>
              <p:nvPr/>
            </p:nvSpPr>
            <p:spPr>
              <a:xfrm>
                <a:off x="3431015" y="3418086"/>
                <a:ext cx="3017108" cy="1298753"/>
              </a:xfrm>
              <a:prstGeom prst="rect">
                <a:avLst/>
              </a:prstGeom>
              <a:blipFill rotWithShape="1">
                <a:blip r:embed="rId8"/>
                <a:stretch>
                  <a:fillRect l="-4" t="-40" r="11" b="5"/>
                </a:stretch>
              </a:blipFill>
            </p:spPr>
            <p:txBody>
              <a:bodyPr/>
              <a:lstStyle/>
              <a:p>
                <a:r>
                  <a:rPr lang="zh-CN" altLang="en-US">
                    <a:noFill/>
                  </a:rPr>
                  <a:t> </a:t>
                </a:r>
              </a:p>
            </p:txBody>
          </p:sp>
        </mc:Fallback>
      </mc:AlternateContent>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5" name="Picture 4"/>
          <p:cNvPicPr>
            <a:picLocks noChangeAspect="1"/>
          </p:cNvPicPr>
          <p:nvPr/>
        </p:nvPicPr>
        <p:blipFill>
          <a:blip r:embed="rId1"/>
          <a:stretch>
            <a:fillRect/>
          </a:stretch>
        </p:blipFill>
        <p:spPr>
          <a:xfrm rot="8159254" flipV="1">
            <a:off x="1742527" y="1812096"/>
            <a:ext cx="4457700" cy="2260610"/>
          </a:xfrm>
          <a:prstGeom prst="rect">
            <a:avLst/>
          </a:prstGeom>
        </p:spPr>
      </p:pic>
      <mc:AlternateContent xmlns:mc="http://schemas.openxmlformats.org/markup-compatibility/2006">
        <mc:Choice xmlns:a14="http://schemas.microsoft.com/office/drawing/2010/main" Requires="a14">
          <p:sp>
            <p:nvSpPr>
              <p:cNvPr id="7" name="TextBox 6"/>
              <p:cNvSpPr txBox="1"/>
              <p:nvPr/>
            </p:nvSpPr>
            <p:spPr>
              <a:xfrm>
                <a:off x="3586848" y="2233113"/>
                <a:ext cx="421141"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400" i="1" smtClean="0">
                              <a:solidFill>
                                <a:schemeClr val="accent6"/>
                              </a:solidFill>
                              <a:latin typeface="Cambria Math" panose="02040503050406030204" pitchFamily="18" charset="0"/>
                            </a:rPr>
                          </m:ctrlPr>
                        </m:accPr>
                        <m:e>
                          <m:r>
                            <a:rPr lang="en-GB" sz="4400" b="0" i="1" smtClean="0">
                              <a:solidFill>
                                <a:schemeClr val="accent6"/>
                              </a:solidFill>
                              <a:latin typeface="Cambria Math" panose="02040503050406030204" pitchFamily="18" charset="0"/>
                            </a:rPr>
                            <m:t>𝑟</m:t>
                          </m:r>
                        </m:e>
                      </m:acc>
                    </m:oMath>
                  </m:oMathPara>
                </a14:m>
                <a:endParaRPr lang="en-US" sz="4400" dirty="0">
                  <a:solidFill>
                    <a:schemeClr val="accent6"/>
                  </a:solidFill>
                </a:endParaRPr>
              </a:p>
            </p:txBody>
          </p:sp>
        </mc:Choice>
        <mc:Fallback>
          <p:sp>
            <p:nvSpPr>
              <p:cNvPr id="7" name="TextBox 6"/>
              <p:cNvSpPr txBox="1">
                <a:spLocks noRot="1" noChangeAspect="1" noMove="1" noResize="1" noEditPoints="1" noAdjustHandles="1" noChangeArrowheads="1" noChangeShapeType="1" noTextEdit="1"/>
              </p:cNvSpPr>
              <p:nvPr/>
            </p:nvSpPr>
            <p:spPr>
              <a:xfrm>
                <a:off x="3586848" y="2233113"/>
                <a:ext cx="421141" cy="677108"/>
              </a:xfrm>
              <a:prstGeom prst="rect">
                <a:avLst/>
              </a:prstGeom>
              <a:blipFill rotWithShape="1">
                <a:blip r:embed="rId2"/>
                <a:stretch>
                  <a:fillRect l="-87" t="-67" r="-18276" b="-185"/>
                </a:stretch>
              </a:blipFill>
            </p:spPr>
            <p:txBody>
              <a:bodyPr/>
              <a:lstStyle/>
              <a:p>
                <a:r>
                  <a:rPr lang="zh-CN" altLang="en-US">
                    <a:noFill/>
                  </a:rPr>
                  <a:t> </a:t>
                </a:r>
              </a:p>
            </p:txBody>
          </p:sp>
        </mc:Fallback>
      </mc:AlternateContent>
      <p:sp>
        <p:nvSpPr>
          <p:cNvPr id="11" name="Title 1"/>
          <p:cNvSpPr>
            <a:spLocks noGrp="1"/>
          </p:cNvSpPr>
          <p:nvPr>
            <p:ph type="title"/>
          </p:nvPr>
        </p:nvSpPr>
        <p:spPr>
          <a:xfrm>
            <a:off x="624701" y="-141749"/>
            <a:ext cx="8229600" cy="1143000"/>
          </a:xfrm>
        </p:spPr>
        <p:txBody>
          <a:bodyPr/>
          <a:lstStyle/>
          <a:p>
            <a:r>
              <a:rPr lang="en-GB" dirty="0"/>
              <a:t>The torque</a:t>
            </a:r>
            <a:endParaRPr lang="en-US" dirty="0"/>
          </a:p>
        </p:txBody>
      </p:sp>
      <p:sp>
        <p:nvSpPr>
          <p:cNvPr id="14" name="Freeform 13"/>
          <p:cNvSpPr/>
          <p:nvPr/>
        </p:nvSpPr>
        <p:spPr>
          <a:xfrm>
            <a:off x="3989963" y="774871"/>
            <a:ext cx="1907177" cy="3984172"/>
          </a:xfrm>
          <a:custGeom>
            <a:avLst/>
            <a:gdLst>
              <a:gd name="connsiteX0" fmla="*/ 0 w 1907177"/>
              <a:gd name="connsiteY0" fmla="*/ 0 h 3984172"/>
              <a:gd name="connsiteX1" fmla="*/ 1423851 w 1907177"/>
              <a:gd name="connsiteY1" fmla="*/ 1619795 h 3984172"/>
              <a:gd name="connsiteX2" fmla="*/ 1907177 w 1907177"/>
              <a:gd name="connsiteY2" fmla="*/ 3984172 h 3984172"/>
            </a:gdLst>
            <a:ahLst/>
            <a:cxnLst>
              <a:cxn ang="0">
                <a:pos x="connsiteX0" y="connsiteY0"/>
              </a:cxn>
              <a:cxn ang="0">
                <a:pos x="connsiteX1" y="connsiteY1"/>
              </a:cxn>
              <a:cxn ang="0">
                <a:pos x="connsiteX2" y="connsiteY2"/>
              </a:cxn>
            </a:cxnLst>
            <a:rect l="l" t="t" r="r" b="b"/>
            <a:pathLst>
              <a:path w="1907177" h="3984172">
                <a:moveTo>
                  <a:pt x="0" y="0"/>
                </a:moveTo>
                <a:cubicBezTo>
                  <a:pt x="552994" y="477883"/>
                  <a:pt x="1105988" y="955766"/>
                  <a:pt x="1423851" y="1619795"/>
                </a:cubicBezTo>
                <a:cubicBezTo>
                  <a:pt x="1741714" y="2283824"/>
                  <a:pt x="1824445" y="3133998"/>
                  <a:pt x="1907177" y="3984172"/>
                </a:cubicBezTo>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flipV="1">
            <a:off x="5525576" y="2282872"/>
            <a:ext cx="1584176" cy="39637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7127224" y="1889078"/>
                <a:ext cx="915764"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4000" i="1" smtClean="0">
                              <a:solidFill>
                                <a:srgbClr val="00B050"/>
                              </a:solidFill>
                              <a:latin typeface="Cambria Math" panose="02040503050406030204" pitchFamily="18" charset="0"/>
                            </a:rPr>
                          </m:ctrlPr>
                        </m:sSubPr>
                        <m:e>
                          <m:r>
                            <a:rPr lang="en-GB" sz="4000" b="0" i="1" smtClean="0">
                              <a:solidFill>
                                <a:srgbClr val="00B050"/>
                              </a:solidFill>
                              <a:latin typeface="Cambria Math" panose="02040503050406030204" pitchFamily="18" charset="0"/>
                            </a:rPr>
                            <m:t>𝐹</m:t>
                          </m:r>
                        </m:e>
                        <m:sub>
                          <m:r>
                            <a:rPr lang="en-GB" sz="4000" b="0" i="1" smtClean="0">
                              <a:solidFill>
                                <a:srgbClr val="00B050"/>
                              </a:solidFill>
                              <a:latin typeface="Cambria Math" panose="02040503050406030204" pitchFamily="18" charset="0"/>
                            </a:rPr>
                            <m:t>𝑛</m:t>
                          </m:r>
                        </m:sub>
                      </m:sSub>
                      <m:acc>
                        <m:accPr>
                          <m:ctrlPr>
                            <a:rPr lang="en-GB" sz="4000" b="0" i="1" smtClean="0">
                              <a:solidFill>
                                <a:srgbClr val="00B050"/>
                              </a:solidFill>
                              <a:latin typeface="Cambria Math" panose="02040503050406030204" pitchFamily="18" charset="0"/>
                            </a:rPr>
                          </m:ctrlPr>
                        </m:accPr>
                        <m:e>
                          <m:r>
                            <a:rPr lang="en-GB" sz="4000" b="0" i="1" smtClean="0">
                              <a:solidFill>
                                <a:srgbClr val="00B050"/>
                              </a:solidFill>
                              <a:latin typeface="Cambria Math" panose="02040503050406030204" pitchFamily="18" charset="0"/>
                            </a:rPr>
                            <m:t>𝑛</m:t>
                          </m:r>
                        </m:e>
                      </m:acc>
                    </m:oMath>
                  </m:oMathPara>
                </a14:m>
                <a:endParaRPr lang="en-US" sz="4000" dirty="0">
                  <a:solidFill>
                    <a:srgbClr val="00B050"/>
                  </a:solidFill>
                </a:endParaRPr>
              </a:p>
            </p:txBody>
          </p:sp>
        </mc:Choice>
        <mc:Fallback>
          <p:sp>
            <p:nvSpPr>
              <p:cNvPr id="24" name="TextBox 23"/>
              <p:cNvSpPr txBox="1">
                <a:spLocks noRot="1" noChangeAspect="1" noMove="1" noResize="1" noEditPoints="1" noAdjustHandles="1" noChangeArrowheads="1" noChangeShapeType="1" noTextEdit="1"/>
              </p:cNvSpPr>
              <p:nvPr/>
            </p:nvSpPr>
            <p:spPr>
              <a:xfrm>
                <a:off x="7127224" y="1889078"/>
                <a:ext cx="915764" cy="615553"/>
              </a:xfrm>
              <a:prstGeom prst="rect">
                <a:avLst/>
              </a:prstGeom>
              <a:blipFill rotWithShape="1">
                <a:blip r:embed="rId3"/>
                <a:stretch>
                  <a:fillRect l="-68" t="-96" r="-12334" b="3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5016424" y="2107899"/>
                <a:ext cx="947375" cy="101566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6600" i="1" smtClean="0">
                          <a:latin typeface="Cambria Math" panose="02040503050406030204" pitchFamily="18" charset="0"/>
                          <a:ea typeface="Cambria Math" panose="02040503050406030204" pitchFamily="18" charset="0"/>
                        </a:rPr>
                        <m:t>⨀</m:t>
                      </m:r>
                    </m:oMath>
                  </m:oMathPara>
                </a14:m>
                <a:endParaRPr lang="en-US" sz="6600" dirty="0"/>
              </a:p>
            </p:txBody>
          </p:sp>
        </mc:Choice>
        <mc:Fallback>
          <p:sp>
            <p:nvSpPr>
              <p:cNvPr id="26" name="TextBox 25"/>
              <p:cNvSpPr txBox="1">
                <a:spLocks noRot="1" noChangeAspect="1" noMove="1" noResize="1" noEditPoints="1" noAdjustHandles="1" noChangeArrowheads="1" noChangeShapeType="1" noTextEdit="1"/>
              </p:cNvSpPr>
              <p:nvPr/>
            </p:nvSpPr>
            <p:spPr>
              <a:xfrm>
                <a:off x="5016424" y="2107899"/>
                <a:ext cx="947375" cy="1015663"/>
              </a:xfrm>
              <a:prstGeom prst="rect">
                <a:avLst/>
              </a:prstGeom>
              <a:blipFill rotWithShape="1">
                <a:blip r:embed="rId4"/>
                <a:stretch>
                  <a:fillRect l="-59" t="-33" r="-13016" b="6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5685014" y="2697229"/>
                <a:ext cx="780278" cy="58368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GB" sz="3600" b="0" i="1" smtClean="0">
                              <a:latin typeface="Cambria Math" panose="02040503050406030204" pitchFamily="18" charset="0"/>
                            </a:rPr>
                            <m:t>𝐹</m:t>
                          </m:r>
                        </m:e>
                        <m:sub>
                          <m:r>
                            <a:rPr lang="en-GB" sz="3600" b="0" i="1" smtClean="0">
                              <a:latin typeface="Cambria Math" panose="02040503050406030204" pitchFamily="18" charset="0"/>
                            </a:rPr>
                            <m:t>𝑧</m:t>
                          </m:r>
                        </m:sub>
                      </m:sSub>
                      <m:acc>
                        <m:accPr>
                          <m:ctrlPr>
                            <a:rPr lang="en-US" sz="3600" i="1" smtClean="0">
                              <a:latin typeface="Cambria Math" panose="02040503050406030204" pitchFamily="18" charset="0"/>
                            </a:rPr>
                          </m:ctrlPr>
                        </m:accPr>
                        <m:e>
                          <m:r>
                            <a:rPr lang="en-GB" sz="3600" b="0" i="1" smtClean="0">
                              <a:latin typeface="Cambria Math" panose="02040503050406030204" pitchFamily="18" charset="0"/>
                            </a:rPr>
                            <m:t>𝑘</m:t>
                          </m:r>
                        </m:e>
                      </m:acc>
                    </m:oMath>
                  </m:oMathPara>
                </a14:m>
                <a:endParaRPr lang="en-US" sz="3600" dirty="0"/>
              </a:p>
            </p:txBody>
          </p:sp>
        </mc:Choice>
        <mc:Fallback>
          <p:sp>
            <p:nvSpPr>
              <p:cNvPr id="27" name="TextBox 26"/>
              <p:cNvSpPr txBox="1">
                <a:spLocks noRot="1" noChangeAspect="1" noMove="1" noResize="1" noEditPoints="1" noAdjustHandles="1" noChangeArrowheads="1" noChangeShapeType="1" noTextEdit="1"/>
              </p:cNvSpPr>
              <p:nvPr/>
            </p:nvSpPr>
            <p:spPr>
              <a:xfrm>
                <a:off x="5685014" y="2697229"/>
                <a:ext cx="780278" cy="583686"/>
              </a:xfrm>
              <a:prstGeom prst="rect">
                <a:avLst/>
              </a:prstGeom>
              <a:blipFill rotWithShape="1">
                <a:blip r:embed="rId5"/>
                <a:stretch>
                  <a:fillRect l="-63" t="-66" r="-12568" b="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Rectangle 27"/>
              <p:cNvSpPr/>
              <p:nvPr/>
            </p:nvSpPr>
            <p:spPr>
              <a:xfrm>
                <a:off x="624701" y="4655962"/>
                <a:ext cx="6077561" cy="1200329"/>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𝑡</m:t>
                        </m:r>
                      </m:sub>
                    </m:sSub>
                  </m:oMath>
                </a14:m>
                <a:r>
                  <a:rPr lang="en-US" dirty="0">
                    <a:latin typeface="Cambria Math" panose="02040503050406030204" pitchFamily="18" charset="0"/>
                  </a:rPr>
                  <a:t>: </a:t>
                </a:r>
                <a:r>
                  <a:rPr lang="en-US" dirty="0">
                    <a:cs typeface="Times New Roman" panose="02020603050405020304" pitchFamily="18" charset="0"/>
                  </a:rPr>
                  <a:t>tangential component </a:t>
                </a:r>
                <a:endParaRPr lang="en-US" dirty="0">
                  <a:cs typeface="Times New Roman" panose="02020603050405020304" pitchFamily="18" charset="0"/>
                </a:endParaRPr>
              </a:p>
              <a:p>
                <a14:m>
                  <m:oMath xmlns:m="http://schemas.openxmlformats.org/officeDocument/2006/math">
                    <m:sSub>
                      <m:sSubPr>
                        <m:ctrlPr>
                          <a:rPr lang="en-US" i="1" smtClean="0">
                            <a:latin typeface="Cambria Math" panose="02040503050406030204" pitchFamily="18" charset="0"/>
                          </a:rPr>
                        </m:ctrlPr>
                      </m:sSubPr>
                      <m:e>
                        <m:r>
                          <a:rPr lang="en-GB" i="1">
                            <a:latin typeface="Cambria Math" panose="02040503050406030204" pitchFamily="18" charset="0"/>
                          </a:rPr>
                          <m:t>𝐹</m:t>
                        </m:r>
                      </m:e>
                      <m:sub>
                        <m:r>
                          <a:rPr lang="en-GB" i="1">
                            <a:latin typeface="Cambria Math" panose="02040503050406030204" pitchFamily="18" charset="0"/>
                          </a:rPr>
                          <m:t>𝑛</m:t>
                        </m:r>
                      </m:sub>
                    </m:sSub>
                  </m:oMath>
                </a14:m>
                <a:r>
                  <a:rPr lang="en-US" dirty="0"/>
                  <a:t>: normal component (also named radial component)</a:t>
                </a:r>
                <a:endParaRPr lang="en-US" dirty="0"/>
              </a:p>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𝑧</m:t>
                        </m:r>
                      </m:sub>
                    </m:sSub>
                  </m:oMath>
                </a14:m>
                <a:r>
                  <a:rPr lang="en-US" dirty="0"/>
                  <a:t>: component along the z-axis, which is the axis of the rotation</a:t>
                </a:r>
                <a:endParaRPr lang="en-US" dirty="0"/>
              </a:p>
              <a:p>
                <a:endParaRPr lang="en-US" dirty="0"/>
              </a:p>
            </p:txBody>
          </p:sp>
        </mc:Choice>
        <mc:Fallback>
          <p:sp>
            <p:nvSpPr>
              <p:cNvPr id="28" name="Rectangle 27"/>
              <p:cNvSpPr>
                <a:spLocks noRot="1" noChangeAspect="1" noMove="1" noResize="1" noEditPoints="1" noAdjustHandles="1" noChangeArrowheads="1" noChangeShapeType="1" noTextEdit="1"/>
              </p:cNvSpPr>
              <p:nvPr/>
            </p:nvSpPr>
            <p:spPr>
              <a:xfrm>
                <a:off x="624701" y="4655962"/>
                <a:ext cx="6077561" cy="1200329"/>
              </a:xfrm>
              <a:prstGeom prst="rect">
                <a:avLst/>
              </a:prstGeom>
              <a:blipFill rotWithShape="1">
                <a:blip r:embed="rId6"/>
                <a:stretch>
                  <a:fillRect l="-8" t="-12" r="8" b="2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1778400" y="3008666"/>
                <a:ext cx="1008112" cy="135421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8800" i="1" smtClean="0">
                          <a:solidFill>
                            <a:srgbClr val="FF0000"/>
                          </a:solidFill>
                          <a:latin typeface="Cambria Math" panose="02040503050406030204" pitchFamily="18" charset="0"/>
                          <a:ea typeface="Cambria Math" panose="02040503050406030204" pitchFamily="18" charset="0"/>
                        </a:rPr>
                        <m:t>⨀</m:t>
                      </m:r>
                    </m:oMath>
                  </m:oMathPara>
                </a14:m>
                <a:endParaRPr lang="en-US" sz="8800" dirty="0">
                  <a:solidFill>
                    <a:srgbClr val="FF0000"/>
                  </a:solidFill>
                </a:endParaRPr>
              </a:p>
            </p:txBody>
          </p:sp>
        </mc:Choice>
        <mc:Fallback>
          <p:sp>
            <p:nvSpPr>
              <p:cNvPr id="29" name="TextBox 28"/>
              <p:cNvSpPr txBox="1">
                <a:spLocks noRot="1" noChangeAspect="1" noMove="1" noResize="1" noEditPoints="1" noAdjustHandles="1" noChangeArrowheads="1" noChangeShapeType="1" noTextEdit="1"/>
              </p:cNvSpPr>
              <p:nvPr/>
            </p:nvSpPr>
            <p:spPr>
              <a:xfrm>
                <a:off x="1778400" y="3008666"/>
                <a:ext cx="1008112" cy="1354217"/>
              </a:xfrm>
              <a:prstGeom prst="rect">
                <a:avLst/>
              </a:prstGeom>
              <a:blipFill rotWithShape="1">
                <a:blip r:embed="rId7"/>
                <a:stretch>
                  <a:fillRect l="-40" t="-3" r="13" b="3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891234" y="3634771"/>
                <a:ext cx="88716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𝑧</m:t>
                      </m:r>
                      <m:r>
                        <a:rPr lang="en-GB" b="0" i="1" smtClean="0">
                          <a:solidFill>
                            <a:srgbClr val="FF0000"/>
                          </a:solidFill>
                          <a:latin typeface="Cambria Math" panose="02040503050406030204" pitchFamily="18" charset="0"/>
                        </a:rPr>
                        <m:t>−</m:t>
                      </m:r>
                      <m:r>
                        <a:rPr lang="en-GB" b="0" i="1" smtClean="0">
                          <a:solidFill>
                            <a:srgbClr val="FF0000"/>
                          </a:solidFill>
                          <a:latin typeface="Cambria Math" panose="02040503050406030204" pitchFamily="18" charset="0"/>
                        </a:rPr>
                        <m:t>𝑎𝑥𝑖𝑠</m:t>
                      </m:r>
                    </m:oMath>
                  </m:oMathPara>
                </a14:m>
                <a:endParaRPr lang="en-US" dirty="0">
                  <a:solidFill>
                    <a:srgbClr val="FF0000"/>
                  </a:solidFill>
                </a:endParaRPr>
              </a:p>
            </p:txBody>
          </p:sp>
        </mc:Choice>
        <mc:Fallback>
          <p:sp>
            <p:nvSpPr>
              <p:cNvPr id="30" name="TextBox 29"/>
              <p:cNvSpPr txBox="1">
                <a:spLocks noRot="1" noChangeAspect="1" noMove="1" noResize="1" noEditPoints="1" noAdjustHandles="1" noChangeArrowheads="1" noChangeShapeType="1" noTextEdit="1"/>
              </p:cNvSpPr>
              <p:nvPr/>
            </p:nvSpPr>
            <p:spPr>
              <a:xfrm>
                <a:off x="891234" y="3634771"/>
                <a:ext cx="887166" cy="276999"/>
              </a:xfrm>
              <a:prstGeom prst="rect">
                <a:avLst/>
              </a:prstGeom>
              <a:blipFill rotWithShape="1">
                <a:blip r:embed="rId8"/>
                <a:stretch>
                  <a:fillRect l="-37" t="-11" r="-2818" b="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Rectangle 30"/>
              <p:cNvSpPr/>
              <p:nvPr/>
            </p:nvSpPr>
            <p:spPr>
              <a:xfrm>
                <a:off x="6317664" y="4799932"/>
                <a:ext cx="2307298" cy="40293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r>
                        <a:rPr lang="en-GB" b="0" i="1" smtClean="0">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𝐹</m:t>
                          </m:r>
                        </m:e>
                        <m:sub>
                          <m:r>
                            <a:rPr lang="en-GB" i="1">
                              <a:latin typeface="Cambria Math" panose="02040503050406030204" pitchFamily="18" charset="0"/>
                            </a:rPr>
                            <m:t>𝑡</m:t>
                          </m:r>
                        </m:sub>
                      </m:sSub>
                      <m:acc>
                        <m:accPr>
                          <m:ctrlPr>
                            <a:rPr lang="en-US" i="1">
                              <a:latin typeface="Cambria Math" panose="02040503050406030204" pitchFamily="18" charset="0"/>
                            </a:rPr>
                          </m:ctrlPr>
                        </m:accPr>
                        <m:e>
                          <m:r>
                            <a:rPr lang="en-GB" i="1">
                              <a:latin typeface="Cambria Math" panose="02040503050406030204" pitchFamily="18" charset="0"/>
                            </a:rPr>
                            <m:t>𝑡</m:t>
                          </m:r>
                        </m:e>
                      </m:acc>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𝐹</m:t>
                          </m:r>
                        </m:e>
                        <m:sub>
                          <m:r>
                            <a:rPr lang="en-GB" i="1">
                              <a:latin typeface="Cambria Math" panose="02040503050406030204" pitchFamily="18" charset="0"/>
                            </a:rPr>
                            <m:t>𝑛</m:t>
                          </m:r>
                        </m:sub>
                      </m:sSub>
                      <m:acc>
                        <m:accPr>
                          <m:ctrlPr>
                            <a:rPr lang="en-GB" i="1" smtClean="0">
                              <a:latin typeface="Cambria Math" panose="02040503050406030204" pitchFamily="18" charset="0"/>
                            </a:rPr>
                          </m:ctrlPr>
                        </m:accPr>
                        <m:e>
                          <m:r>
                            <a:rPr lang="en-GB" b="0" i="1" smtClean="0">
                              <a:latin typeface="Cambria Math" panose="02040503050406030204" pitchFamily="18" charset="0"/>
                            </a:rPr>
                            <m:t>𝑛</m:t>
                          </m:r>
                        </m:e>
                      </m:acc>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𝐹</m:t>
                          </m:r>
                        </m:e>
                        <m:sub>
                          <m:r>
                            <a:rPr lang="en-GB" i="1">
                              <a:latin typeface="Cambria Math" panose="02040503050406030204" pitchFamily="18" charset="0"/>
                            </a:rPr>
                            <m:t>𝑧</m:t>
                          </m:r>
                        </m:sub>
                      </m:sSub>
                      <m:acc>
                        <m:accPr>
                          <m:ctrlPr>
                            <a:rPr lang="en-GB" i="1">
                              <a:latin typeface="Cambria Math" panose="02040503050406030204" pitchFamily="18" charset="0"/>
                            </a:rPr>
                          </m:ctrlPr>
                        </m:accPr>
                        <m:e>
                          <m:r>
                            <a:rPr lang="en-GB" i="1">
                              <a:latin typeface="Cambria Math" panose="02040503050406030204" pitchFamily="18" charset="0"/>
                            </a:rPr>
                            <m:t>𝑘</m:t>
                          </m:r>
                        </m:e>
                      </m:acc>
                    </m:oMath>
                  </m:oMathPara>
                </a14:m>
                <a:endParaRPr lang="en-US" dirty="0"/>
              </a:p>
            </p:txBody>
          </p:sp>
        </mc:Choice>
        <mc:Fallback>
          <p:sp>
            <p:nvSpPr>
              <p:cNvPr id="31" name="Rectangle 30"/>
              <p:cNvSpPr>
                <a:spLocks noRot="1" noChangeAspect="1" noMove="1" noResize="1" noEditPoints="1" noAdjustHandles="1" noChangeArrowheads="1" noChangeShapeType="1" noTextEdit="1"/>
              </p:cNvSpPr>
              <p:nvPr/>
            </p:nvSpPr>
            <p:spPr>
              <a:xfrm>
                <a:off x="6317664" y="4799932"/>
                <a:ext cx="2307298" cy="402931"/>
              </a:xfrm>
              <a:prstGeom prst="rect">
                <a:avLst/>
              </a:prstGeom>
              <a:blipFill rotWithShape="1">
                <a:blip r:embed="rId9"/>
                <a:stretch>
                  <a:fillRect l="-2" t="-149" r="17" b="7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3294645" y="708926"/>
                <a:ext cx="4572000" cy="707886"/>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4000" i="1" smtClean="0">
                              <a:solidFill>
                                <a:srgbClr val="FF0000"/>
                              </a:solidFill>
                              <a:latin typeface="Cambria Math" panose="02040503050406030204" pitchFamily="18" charset="0"/>
                            </a:rPr>
                          </m:ctrlPr>
                        </m:sSubPr>
                        <m:e>
                          <m:r>
                            <a:rPr lang="en-GB" sz="4000" i="1">
                              <a:solidFill>
                                <a:srgbClr val="FF0000"/>
                              </a:solidFill>
                              <a:latin typeface="Cambria Math" panose="02040503050406030204" pitchFamily="18" charset="0"/>
                            </a:rPr>
                            <m:t>𝐹</m:t>
                          </m:r>
                        </m:e>
                        <m:sub>
                          <m:r>
                            <a:rPr lang="en-GB" sz="4000" i="1">
                              <a:solidFill>
                                <a:srgbClr val="FF0000"/>
                              </a:solidFill>
                              <a:latin typeface="Cambria Math" panose="02040503050406030204" pitchFamily="18" charset="0"/>
                            </a:rPr>
                            <m:t>𝑡</m:t>
                          </m:r>
                        </m:sub>
                      </m:sSub>
                      <m:acc>
                        <m:accPr>
                          <m:ctrlPr>
                            <a:rPr lang="en-US" sz="4000" i="1">
                              <a:solidFill>
                                <a:srgbClr val="FF0000"/>
                              </a:solidFill>
                              <a:latin typeface="Cambria Math" panose="02040503050406030204" pitchFamily="18" charset="0"/>
                            </a:rPr>
                          </m:ctrlPr>
                        </m:accPr>
                        <m:e>
                          <m:r>
                            <a:rPr lang="en-GB" sz="4000" i="1">
                              <a:solidFill>
                                <a:srgbClr val="FF0000"/>
                              </a:solidFill>
                              <a:latin typeface="Cambria Math" panose="02040503050406030204" pitchFamily="18" charset="0"/>
                            </a:rPr>
                            <m:t>𝑡</m:t>
                          </m:r>
                        </m:e>
                      </m:acc>
                    </m:oMath>
                  </m:oMathPara>
                </a14:m>
                <a:endParaRPr lang="en-US" sz="4000" dirty="0"/>
              </a:p>
            </p:txBody>
          </p:sp>
        </mc:Choice>
        <mc:Fallback>
          <p:sp>
            <p:nvSpPr>
              <p:cNvPr id="21" name="TextBox 20"/>
              <p:cNvSpPr txBox="1">
                <a:spLocks noRot="1" noChangeAspect="1" noMove="1" noResize="1" noEditPoints="1" noAdjustHandles="1" noChangeArrowheads="1" noChangeShapeType="1" noTextEdit="1"/>
              </p:cNvSpPr>
              <p:nvPr/>
            </p:nvSpPr>
            <p:spPr>
              <a:xfrm>
                <a:off x="3294645" y="708926"/>
                <a:ext cx="4572000" cy="707886"/>
              </a:xfrm>
              <a:prstGeom prst="rect">
                <a:avLst/>
              </a:prstGeom>
              <a:blipFill rotWithShape="1">
                <a:blip r:embed="rId10"/>
                <a:stretch>
                  <a:fillRect l="-6" t="-38" r="6" b="18"/>
                </a:stretch>
              </a:blipFill>
            </p:spPr>
            <p:txBody>
              <a:bodyPr/>
              <a:lstStyle/>
              <a:p>
                <a:r>
                  <a:rPr lang="zh-CN" altLang="en-US">
                    <a:noFill/>
                  </a:rPr>
                  <a:t> </a:t>
                </a:r>
              </a:p>
            </p:txBody>
          </p:sp>
        </mc:Fallback>
      </mc:AlternateContent>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5" name="Picture 4"/>
          <p:cNvPicPr>
            <a:picLocks noChangeAspect="1"/>
          </p:cNvPicPr>
          <p:nvPr/>
        </p:nvPicPr>
        <p:blipFill>
          <a:blip r:embed="rId1"/>
          <a:stretch>
            <a:fillRect/>
          </a:stretch>
        </p:blipFill>
        <p:spPr>
          <a:xfrm rot="8159254" flipV="1">
            <a:off x="1742527" y="1812096"/>
            <a:ext cx="4457700" cy="2260610"/>
          </a:xfrm>
          <a:prstGeom prst="rect">
            <a:avLst/>
          </a:prstGeom>
        </p:spPr>
      </p:pic>
      <mc:AlternateContent xmlns:mc="http://schemas.openxmlformats.org/markup-compatibility/2006">
        <mc:Choice xmlns:a14="http://schemas.microsoft.com/office/drawing/2010/main" Requires="a14">
          <p:sp>
            <p:nvSpPr>
              <p:cNvPr id="7" name="TextBox 6"/>
              <p:cNvSpPr txBox="1"/>
              <p:nvPr/>
            </p:nvSpPr>
            <p:spPr>
              <a:xfrm>
                <a:off x="3586848" y="2233113"/>
                <a:ext cx="421141"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400" i="1" smtClean="0">
                              <a:solidFill>
                                <a:schemeClr val="accent6"/>
                              </a:solidFill>
                              <a:latin typeface="Cambria Math" panose="02040503050406030204" pitchFamily="18" charset="0"/>
                            </a:rPr>
                          </m:ctrlPr>
                        </m:accPr>
                        <m:e>
                          <m:r>
                            <a:rPr lang="en-GB" sz="4400" b="0" i="1" smtClean="0">
                              <a:solidFill>
                                <a:schemeClr val="accent6"/>
                              </a:solidFill>
                              <a:latin typeface="Cambria Math" panose="02040503050406030204" pitchFamily="18" charset="0"/>
                            </a:rPr>
                            <m:t>𝑟</m:t>
                          </m:r>
                        </m:e>
                      </m:acc>
                    </m:oMath>
                  </m:oMathPara>
                </a14:m>
                <a:endParaRPr lang="en-US" sz="4400" dirty="0">
                  <a:solidFill>
                    <a:schemeClr val="accent6"/>
                  </a:solidFill>
                </a:endParaRPr>
              </a:p>
            </p:txBody>
          </p:sp>
        </mc:Choice>
        <mc:Fallback>
          <p:sp>
            <p:nvSpPr>
              <p:cNvPr id="7" name="TextBox 6"/>
              <p:cNvSpPr txBox="1">
                <a:spLocks noRot="1" noChangeAspect="1" noMove="1" noResize="1" noEditPoints="1" noAdjustHandles="1" noChangeArrowheads="1" noChangeShapeType="1" noTextEdit="1"/>
              </p:cNvSpPr>
              <p:nvPr/>
            </p:nvSpPr>
            <p:spPr>
              <a:xfrm>
                <a:off x="3586848" y="2233113"/>
                <a:ext cx="421141" cy="677108"/>
              </a:xfrm>
              <a:prstGeom prst="rect">
                <a:avLst/>
              </a:prstGeom>
              <a:blipFill rotWithShape="1">
                <a:blip r:embed="rId2"/>
                <a:stretch>
                  <a:fillRect l="-87" t="-67" r="-18276" b="-18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390947" y="5626821"/>
                <a:ext cx="8044187" cy="62132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US" sz="3600" i="1" smtClean="0">
                              <a:latin typeface="Cambria Math" panose="02040503050406030204" pitchFamily="18" charset="0"/>
                              <a:ea typeface="Cambria Math" panose="02040503050406030204" pitchFamily="18" charset="0"/>
                            </a:rPr>
                            <m:t>𝜏</m:t>
                          </m:r>
                        </m:e>
                      </m:acc>
                      <m:r>
                        <a:rPr lang="en-GB" sz="3600" b="0" i="1" smtClean="0">
                          <a:latin typeface="Cambria Math" panose="02040503050406030204" pitchFamily="18" charset="0"/>
                        </a:rPr>
                        <m:t>=</m:t>
                      </m:r>
                      <m:acc>
                        <m:accPr>
                          <m:chr m:val="⃗"/>
                          <m:ctrlPr>
                            <a:rPr lang="en-GB" sz="3600" i="1">
                              <a:latin typeface="Cambria Math" panose="02040503050406030204" pitchFamily="18" charset="0"/>
                            </a:rPr>
                          </m:ctrlPr>
                        </m:accPr>
                        <m:e>
                          <m:r>
                            <a:rPr lang="en-GB" sz="3600" i="1">
                              <a:latin typeface="Cambria Math" panose="02040503050406030204" pitchFamily="18" charset="0"/>
                            </a:rPr>
                            <m:t>𝑟</m:t>
                          </m:r>
                        </m:e>
                      </m:acc>
                      <m:r>
                        <a:rPr lang="en-US" sz="3600" i="1">
                          <a:latin typeface="Cambria Math" panose="02040503050406030204" pitchFamily="18" charset="0"/>
                          <a:ea typeface="Cambria Math" panose="02040503050406030204" pitchFamily="18" charset="0"/>
                        </a:rPr>
                        <m:t>×</m:t>
                      </m:r>
                      <m:acc>
                        <m:accPr>
                          <m:chr m:val="⃗"/>
                          <m:ctrlPr>
                            <a:rPr lang="en-US" sz="3600" i="1">
                              <a:latin typeface="Cambria Math" panose="02040503050406030204" pitchFamily="18" charset="0"/>
                            </a:rPr>
                          </m:ctrlPr>
                        </m:accPr>
                        <m:e>
                          <m:r>
                            <a:rPr lang="en-GB" sz="3600" i="1">
                              <a:latin typeface="Cambria Math" panose="02040503050406030204" pitchFamily="18" charset="0"/>
                            </a:rPr>
                            <m:t>𝐹</m:t>
                          </m:r>
                        </m:e>
                      </m:acc>
                      <m:r>
                        <a:rPr lang="en-US" sz="3600" b="0" i="1" smtClean="0">
                          <a:latin typeface="Cambria Math" panose="02040503050406030204" pitchFamily="18" charset="0"/>
                        </a:rPr>
                        <m:t>=</m:t>
                      </m:r>
                      <m:acc>
                        <m:accPr>
                          <m:chr m:val="⃗"/>
                          <m:ctrlPr>
                            <a:rPr lang="en-GB" sz="3600" b="0" i="1" smtClean="0">
                              <a:latin typeface="Cambria Math" panose="02040503050406030204" pitchFamily="18" charset="0"/>
                            </a:rPr>
                          </m:ctrlPr>
                        </m:accPr>
                        <m:e>
                          <m:r>
                            <a:rPr lang="en-GB" sz="3600" b="0" i="1" smtClean="0">
                              <a:latin typeface="Cambria Math" panose="02040503050406030204" pitchFamily="18" charset="0"/>
                            </a:rPr>
                            <m:t>𝑟</m:t>
                          </m:r>
                        </m:e>
                      </m:acc>
                      <m:r>
                        <a:rPr lang="en-US" sz="3600" i="1" smtClean="0">
                          <a:latin typeface="Cambria Math" panose="02040503050406030204" pitchFamily="18" charset="0"/>
                          <a:ea typeface="Cambria Math" panose="02040503050406030204" pitchFamily="18" charset="0"/>
                        </a:rPr>
                        <m:t>×</m:t>
                      </m:r>
                      <m:sSub>
                        <m:sSubPr>
                          <m:ctrlPr>
                            <a:rPr lang="en-US" sz="3600" i="1">
                              <a:solidFill>
                                <a:srgbClr val="FF0000"/>
                              </a:solidFill>
                              <a:latin typeface="Cambria Math" panose="02040503050406030204" pitchFamily="18" charset="0"/>
                            </a:rPr>
                          </m:ctrlPr>
                        </m:sSubPr>
                        <m:e>
                          <m:r>
                            <a:rPr lang="en-GB" sz="3600" i="1">
                              <a:solidFill>
                                <a:srgbClr val="FF0000"/>
                              </a:solidFill>
                              <a:latin typeface="Cambria Math" panose="02040503050406030204" pitchFamily="18" charset="0"/>
                            </a:rPr>
                            <m:t>𝐹</m:t>
                          </m:r>
                        </m:e>
                        <m:sub>
                          <m:r>
                            <a:rPr lang="en-GB" sz="3600" i="1">
                              <a:solidFill>
                                <a:srgbClr val="FF0000"/>
                              </a:solidFill>
                              <a:latin typeface="Cambria Math" panose="02040503050406030204" pitchFamily="18" charset="0"/>
                            </a:rPr>
                            <m:t>𝑡</m:t>
                          </m:r>
                        </m:sub>
                      </m:sSub>
                      <m:acc>
                        <m:accPr>
                          <m:ctrlPr>
                            <a:rPr lang="en-US" sz="3600" i="1">
                              <a:solidFill>
                                <a:srgbClr val="FF0000"/>
                              </a:solidFill>
                              <a:latin typeface="Cambria Math" panose="02040503050406030204" pitchFamily="18" charset="0"/>
                            </a:rPr>
                          </m:ctrlPr>
                        </m:accPr>
                        <m:e>
                          <m:r>
                            <a:rPr lang="en-GB" sz="3600" i="1">
                              <a:solidFill>
                                <a:srgbClr val="FF0000"/>
                              </a:solidFill>
                              <a:latin typeface="Cambria Math" panose="02040503050406030204" pitchFamily="18" charset="0"/>
                            </a:rPr>
                            <m:t>𝑡</m:t>
                          </m:r>
                        </m:e>
                      </m:acc>
                    </m:oMath>
                  </m:oMathPara>
                </a14:m>
                <a:endParaRPr lang="en-US" sz="3600" dirty="0">
                  <a:solidFill>
                    <a:srgbClr val="FF0000"/>
                  </a:solidFill>
                </a:endParaRPr>
              </a:p>
            </p:txBody>
          </p:sp>
        </mc:Choice>
        <mc:Fallback>
          <p:sp>
            <p:nvSpPr>
              <p:cNvPr id="8" name="TextBox 7"/>
              <p:cNvSpPr txBox="1">
                <a:spLocks noRot="1" noChangeAspect="1" noMove="1" noResize="1" noEditPoints="1" noAdjustHandles="1" noChangeArrowheads="1" noChangeShapeType="1" noTextEdit="1"/>
              </p:cNvSpPr>
              <p:nvPr/>
            </p:nvSpPr>
            <p:spPr>
              <a:xfrm>
                <a:off x="390947" y="5626821"/>
                <a:ext cx="8044187" cy="621324"/>
              </a:xfrm>
              <a:prstGeom prst="rect">
                <a:avLst/>
              </a:prstGeom>
              <a:blipFill rotWithShape="1">
                <a:blip r:embed="rId3"/>
                <a:stretch>
                  <a:fillRect l="-5" t="-14" r="5" b="61"/>
                </a:stretch>
              </a:blipFill>
            </p:spPr>
            <p:txBody>
              <a:bodyPr/>
              <a:lstStyle/>
              <a:p>
                <a:r>
                  <a:rPr lang="zh-CN" altLang="en-US">
                    <a:noFill/>
                  </a:rPr>
                  <a:t> </a:t>
                </a:r>
              </a:p>
            </p:txBody>
          </p:sp>
        </mc:Fallback>
      </mc:AlternateContent>
      <p:sp>
        <p:nvSpPr>
          <p:cNvPr id="11" name="Title 1"/>
          <p:cNvSpPr>
            <a:spLocks noGrp="1"/>
          </p:cNvSpPr>
          <p:nvPr>
            <p:ph type="title"/>
          </p:nvPr>
        </p:nvSpPr>
        <p:spPr>
          <a:xfrm>
            <a:off x="624701" y="-141749"/>
            <a:ext cx="8229600" cy="1143000"/>
          </a:xfrm>
        </p:spPr>
        <p:txBody>
          <a:bodyPr/>
          <a:lstStyle/>
          <a:p>
            <a:r>
              <a:rPr lang="en-GB" dirty="0"/>
              <a:t>The torque</a:t>
            </a:r>
            <a:endParaRPr lang="en-US" dirty="0"/>
          </a:p>
        </p:txBody>
      </p:sp>
      <p:sp>
        <p:nvSpPr>
          <p:cNvPr id="13" name="TextBox 12"/>
          <p:cNvSpPr txBox="1"/>
          <p:nvPr/>
        </p:nvSpPr>
        <p:spPr>
          <a:xfrm>
            <a:off x="827584" y="6288852"/>
            <a:ext cx="8026717" cy="369332"/>
          </a:xfrm>
          <a:prstGeom prst="rect">
            <a:avLst/>
          </a:prstGeom>
          <a:noFill/>
        </p:spPr>
        <p:txBody>
          <a:bodyPr wrap="square" rtlCol="0">
            <a:spAutoFit/>
          </a:bodyPr>
          <a:lstStyle/>
          <a:p>
            <a:r>
              <a:rPr lang="en-GB" dirty="0"/>
              <a:t>Only the tangential component of the acting force is involved with its torque.</a:t>
            </a:r>
            <a:endParaRPr lang="en-US" dirty="0"/>
          </a:p>
        </p:txBody>
      </p:sp>
      <p:sp>
        <p:nvSpPr>
          <p:cNvPr id="14" name="Freeform 13"/>
          <p:cNvSpPr/>
          <p:nvPr/>
        </p:nvSpPr>
        <p:spPr>
          <a:xfrm>
            <a:off x="3989963" y="774871"/>
            <a:ext cx="1907177" cy="3984172"/>
          </a:xfrm>
          <a:custGeom>
            <a:avLst/>
            <a:gdLst>
              <a:gd name="connsiteX0" fmla="*/ 0 w 1907177"/>
              <a:gd name="connsiteY0" fmla="*/ 0 h 3984172"/>
              <a:gd name="connsiteX1" fmla="*/ 1423851 w 1907177"/>
              <a:gd name="connsiteY1" fmla="*/ 1619795 h 3984172"/>
              <a:gd name="connsiteX2" fmla="*/ 1907177 w 1907177"/>
              <a:gd name="connsiteY2" fmla="*/ 3984172 h 3984172"/>
            </a:gdLst>
            <a:ahLst/>
            <a:cxnLst>
              <a:cxn ang="0">
                <a:pos x="connsiteX0" y="connsiteY0"/>
              </a:cxn>
              <a:cxn ang="0">
                <a:pos x="connsiteX1" y="connsiteY1"/>
              </a:cxn>
              <a:cxn ang="0">
                <a:pos x="connsiteX2" y="connsiteY2"/>
              </a:cxn>
            </a:cxnLst>
            <a:rect l="l" t="t" r="r" b="b"/>
            <a:pathLst>
              <a:path w="1907177" h="3984172">
                <a:moveTo>
                  <a:pt x="0" y="0"/>
                </a:moveTo>
                <a:cubicBezTo>
                  <a:pt x="552994" y="477883"/>
                  <a:pt x="1105988" y="955766"/>
                  <a:pt x="1423851" y="1619795"/>
                </a:cubicBezTo>
                <a:cubicBezTo>
                  <a:pt x="1741714" y="2283824"/>
                  <a:pt x="1824445" y="3133998"/>
                  <a:pt x="1907177" y="3984172"/>
                </a:cubicBezTo>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flipV="1">
            <a:off x="5525576" y="2282872"/>
            <a:ext cx="1584176" cy="39637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7127224" y="1889078"/>
                <a:ext cx="915764"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4000" i="1" smtClean="0">
                              <a:solidFill>
                                <a:srgbClr val="00B050"/>
                              </a:solidFill>
                              <a:latin typeface="Cambria Math" panose="02040503050406030204" pitchFamily="18" charset="0"/>
                            </a:rPr>
                          </m:ctrlPr>
                        </m:sSubPr>
                        <m:e>
                          <m:r>
                            <a:rPr lang="en-GB" sz="4000" b="0" i="1" smtClean="0">
                              <a:solidFill>
                                <a:srgbClr val="00B050"/>
                              </a:solidFill>
                              <a:latin typeface="Cambria Math" panose="02040503050406030204" pitchFamily="18" charset="0"/>
                            </a:rPr>
                            <m:t>𝐹</m:t>
                          </m:r>
                        </m:e>
                        <m:sub>
                          <m:r>
                            <a:rPr lang="en-GB" sz="4000" b="0" i="1" smtClean="0">
                              <a:solidFill>
                                <a:srgbClr val="00B050"/>
                              </a:solidFill>
                              <a:latin typeface="Cambria Math" panose="02040503050406030204" pitchFamily="18" charset="0"/>
                            </a:rPr>
                            <m:t>𝑛</m:t>
                          </m:r>
                        </m:sub>
                      </m:sSub>
                      <m:acc>
                        <m:accPr>
                          <m:ctrlPr>
                            <a:rPr lang="en-GB" sz="4000" b="0" i="1" smtClean="0">
                              <a:solidFill>
                                <a:srgbClr val="00B050"/>
                              </a:solidFill>
                              <a:latin typeface="Cambria Math" panose="02040503050406030204" pitchFamily="18" charset="0"/>
                            </a:rPr>
                          </m:ctrlPr>
                        </m:accPr>
                        <m:e>
                          <m:r>
                            <a:rPr lang="en-GB" sz="4000" b="0" i="1" smtClean="0">
                              <a:solidFill>
                                <a:srgbClr val="00B050"/>
                              </a:solidFill>
                              <a:latin typeface="Cambria Math" panose="02040503050406030204" pitchFamily="18" charset="0"/>
                            </a:rPr>
                            <m:t>𝑛</m:t>
                          </m:r>
                        </m:e>
                      </m:acc>
                    </m:oMath>
                  </m:oMathPara>
                </a14:m>
                <a:endParaRPr lang="en-US" sz="4000" dirty="0">
                  <a:solidFill>
                    <a:srgbClr val="00B050"/>
                  </a:solidFill>
                </a:endParaRPr>
              </a:p>
            </p:txBody>
          </p:sp>
        </mc:Choice>
        <mc:Fallback>
          <p:sp>
            <p:nvSpPr>
              <p:cNvPr id="24" name="TextBox 23"/>
              <p:cNvSpPr txBox="1">
                <a:spLocks noRot="1" noChangeAspect="1" noMove="1" noResize="1" noEditPoints="1" noAdjustHandles="1" noChangeArrowheads="1" noChangeShapeType="1" noTextEdit="1"/>
              </p:cNvSpPr>
              <p:nvPr/>
            </p:nvSpPr>
            <p:spPr>
              <a:xfrm>
                <a:off x="7127224" y="1889078"/>
                <a:ext cx="915764" cy="615553"/>
              </a:xfrm>
              <a:prstGeom prst="rect">
                <a:avLst/>
              </a:prstGeom>
              <a:blipFill rotWithShape="1">
                <a:blip r:embed="rId4"/>
                <a:stretch>
                  <a:fillRect l="-68" t="-96" r="-12334" b="3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5016424" y="2107899"/>
                <a:ext cx="947375" cy="101566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6600" i="1" smtClean="0">
                          <a:latin typeface="Cambria Math" panose="02040503050406030204" pitchFamily="18" charset="0"/>
                          <a:ea typeface="Cambria Math" panose="02040503050406030204" pitchFamily="18" charset="0"/>
                        </a:rPr>
                        <m:t>⨀</m:t>
                      </m:r>
                    </m:oMath>
                  </m:oMathPara>
                </a14:m>
                <a:endParaRPr lang="en-US" sz="6600" dirty="0"/>
              </a:p>
            </p:txBody>
          </p:sp>
        </mc:Choice>
        <mc:Fallback>
          <p:sp>
            <p:nvSpPr>
              <p:cNvPr id="26" name="TextBox 25"/>
              <p:cNvSpPr txBox="1">
                <a:spLocks noRot="1" noChangeAspect="1" noMove="1" noResize="1" noEditPoints="1" noAdjustHandles="1" noChangeArrowheads="1" noChangeShapeType="1" noTextEdit="1"/>
              </p:cNvSpPr>
              <p:nvPr/>
            </p:nvSpPr>
            <p:spPr>
              <a:xfrm>
                <a:off x="5016424" y="2107899"/>
                <a:ext cx="947375" cy="1015663"/>
              </a:xfrm>
              <a:prstGeom prst="rect">
                <a:avLst/>
              </a:prstGeom>
              <a:blipFill rotWithShape="1">
                <a:blip r:embed="rId5"/>
                <a:stretch>
                  <a:fillRect l="-59" t="-33" r="-13016" b="6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5685014" y="2697229"/>
                <a:ext cx="780278" cy="58368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GB" sz="3600" b="0" i="1" smtClean="0">
                              <a:latin typeface="Cambria Math" panose="02040503050406030204" pitchFamily="18" charset="0"/>
                            </a:rPr>
                            <m:t>𝐹</m:t>
                          </m:r>
                        </m:e>
                        <m:sub>
                          <m:r>
                            <a:rPr lang="en-GB" sz="3600" b="0" i="1" smtClean="0">
                              <a:latin typeface="Cambria Math" panose="02040503050406030204" pitchFamily="18" charset="0"/>
                            </a:rPr>
                            <m:t>𝑧</m:t>
                          </m:r>
                        </m:sub>
                      </m:sSub>
                      <m:acc>
                        <m:accPr>
                          <m:ctrlPr>
                            <a:rPr lang="en-US" sz="3600" i="1" smtClean="0">
                              <a:latin typeface="Cambria Math" panose="02040503050406030204" pitchFamily="18" charset="0"/>
                            </a:rPr>
                          </m:ctrlPr>
                        </m:accPr>
                        <m:e>
                          <m:r>
                            <a:rPr lang="en-GB" sz="3600" b="0" i="1" smtClean="0">
                              <a:latin typeface="Cambria Math" panose="02040503050406030204" pitchFamily="18" charset="0"/>
                            </a:rPr>
                            <m:t>𝑘</m:t>
                          </m:r>
                        </m:e>
                      </m:acc>
                    </m:oMath>
                  </m:oMathPara>
                </a14:m>
                <a:endParaRPr lang="en-US" sz="3600" dirty="0"/>
              </a:p>
            </p:txBody>
          </p:sp>
        </mc:Choice>
        <mc:Fallback>
          <p:sp>
            <p:nvSpPr>
              <p:cNvPr id="27" name="TextBox 26"/>
              <p:cNvSpPr txBox="1">
                <a:spLocks noRot="1" noChangeAspect="1" noMove="1" noResize="1" noEditPoints="1" noAdjustHandles="1" noChangeArrowheads="1" noChangeShapeType="1" noTextEdit="1"/>
              </p:cNvSpPr>
              <p:nvPr/>
            </p:nvSpPr>
            <p:spPr>
              <a:xfrm>
                <a:off x="5685014" y="2697229"/>
                <a:ext cx="780278" cy="583686"/>
              </a:xfrm>
              <a:prstGeom prst="rect">
                <a:avLst/>
              </a:prstGeom>
              <a:blipFill rotWithShape="1">
                <a:blip r:embed="rId6"/>
                <a:stretch>
                  <a:fillRect l="-63" t="-66" r="-12568" b="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Rectangle 27"/>
              <p:cNvSpPr/>
              <p:nvPr/>
            </p:nvSpPr>
            <p:spPr>
              <a:xfrm>
                <a:off x="624701" y="4655962"/>
                <a:ext cx="6077561" cy="1200329"/>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𝑡</m:t>
                        </m:r>
                      </m:sub>
                    </m:sSub>
                  </m:oMath>
                </a14:m>
                <a:r>
                  <a:rPr lang="en-US" dirty="0">
                    <a:latin typeface="Cambria Math" panose="02040503050406030204" pitchFamily="18" charset="0"/>
                  </a:rPr>
                  <a:t>: </a:t>
                </a:r>
                <a:r>
                  <a:rPr lang="en-US" dirty="0">
                    <a:cs typeface="Times New Roman" panose="02020603050405020304" pitchFamily="18" charset="0"/>
                  </a:rPr>
                  <a:t>tangential component </a:t>
                </a:r>
                <a:endParaRPr lang="en-US" dirty="0">
                  <a:cs typeface="Times New Roman" panose="02020603050405020304" pitchFamily="18" charset="0"/>
                </a:endParaRPr>
              </a:p>
              <a:p>
                <a14:m>
                  <m:oMath xmlns:m="http://schemas.openxmlformats.org/officeDocument/2006/math">
                    <m:sSub>
                      <m:sSubPr>
                        <m:ctrlPr>
                          <a:rPr lang="en-US" i="1" smtClean="0">
                            <a:latin typeface="Cambria Math" panose="02040503050406030204" pitchFamily="18" charset="0"/>
                          </a:rPr>
                        </m:ctrlPr>
                      </m:sSubPr>
                      <m:e>
                        <m:r>
                          <a:rPr lang="en-GB" i="1">
                            <a:latin typeface="Cambria Math" panose="02040503050406030204" pitchFamily="18" charset="0"/>
                          </a:rPr>
                          <m:t>𝐹</m:t>
                        </m:r>
                      </m:e>
                      <m:sub>
                        <m:r>
                          <a:rPr lang="en-GB" i="1">
                            <a:latin typeface="Cambria Math" panose="02040503050406030204" pitchFamily="18" charset="0"/>
                          </a:rPr>
                          <m:t>𝑛</m:t>
                        </m:r>
                      </m:sub>
                    </m:sSub>
                  </m:oMath>
                </a14:m>
                <a:r>
                  <a:rPr lang="en-US" dirty="0"/>
                  <a:t>: normal component (also named radial component)</a:t>
                </a:r>
                <a:endParaRPr lang="en-US" dirty="0"/>
              </a:p>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𝑧</m:t>
                        </m:r>
                      </m:sub>
                    </m:sSub>
                  </m:oMath>
                </a14:m>
                <a:r>
                  <a:rPr lang="en-US" dirty="0"/>
                  <a:t>: component along the z-axis, which is the axis of the rotation</a:t>
                </a:r>
                <a:endParaRPr lang="en-US" dirty="0"/>
              </a:p>
              <a:p>
                <a:endParaRPr lang="en-US" dirty="0"/>
              </a:p>
            </p:txBody>
          </p:sp>
        </mc:Choice>
        <mc:Fallback>
          <p:sp>
            <p:nvSpPr>
              <p:cNvPr id="28" name="Rectangle 27"/>
              <p:cNvSpPr>
                <a:spLocks noRot="1" noChangeAspect="1" noMove="1" noResize="1" noEditPoints="1" noAdjustHandles="1" noChangeArrowheads="1" noChangeShapeType="1" noTextEdit="1"/>
              </p:cNvSpPr>
              <p:nvPr/>
            </p:nvSpPr>
            <p:spPr>
              <a:xfrm>
                <a:off x="624701" y="4655962"/>
                <a:ext cx="6077561" cy="1200329"/>
              </a:xfrm>
              <a:prstGeom prst="rect">
                <a:avLst/>
              </a:prstGeom>
              <a:blipFill rotWithShape="1">
                <a:blip r:embed="rId7"/>
                <a:stretch>
                  <a:fillRect l="-8" t="-12" r="8" b="2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1778400" y="3008666"/>
                <a:ext cx="1008112" cy="135421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8800" i="1" smtClean="0">
                          <a:solidFill>
                            <a:srgbClr val="FF0000"/>
                          </a:solidFill>
                          <a:latin typeface="Cambria Math" panose="02040503050406030204" pitchFamily="18" charset="0"/>
                          <a:ea typeface="Cambria Math" panose="02040503050406030204" pitchFamily="18" charset="0"/>
                        </a:rPr>
                        <m:t>⨀</m:t>
                      </m:r>
                    </m:oMath>
                  </m:oMathPara>
                </a14:m>
                <a:endParaRPr lang="en-US" sz="8800" dirty="0">
                  <a:solidFill>
                    <a:srgbClr val="FF0000"/>
                  </a:solidFill>
                </a:endParaRPr>
              </a:p>
            </p:txBody>
          </p:sp>
        </mc:Choice>
        <mc:Fallback>
          <p:sp>
            <p:nvSpPr>
              <p:cNvPr id="29" name="TextBox 28"/>
              <p:cNvSpPr txBox="1">
                <a:spLocks noRot="1" noChangeAspect="1" noMove="1" noResize="1" noEditPoints="1" noAdjustHandles="1" noChangeArrowheads="1" noChangeShapeType="1" noTextEdit="1"/>
              </p:cNvSpPr>
              <p:nvPr/>
            </p:nvSpPr>
            <p:spPr>
              <a:xfrm>
                <a:off x="1778400" y="3008666"/>
                <a:ext cx="1008112" cy="1354217"/>
              </a:xfrm>
              <a:prstGeom prst="rect">
                <a:avLst/>
              </a:prstGeom>
              <a:blipFill rotWithShape="1">
                <a:blip r:embed="rId8"/>
                <a:stretch>
                  <a:fillRect l="-40" t="-3" r="13" b="3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891234" y="3634771"/>
                <a:ext cx="88716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𝑧</m:t>
                      </m:r>
                      <m:r>
                        <a:rPr lang="en-GB" b="0" i="1" smtClean="0">
                          <a:solidFill>
                            <a:srgbClr val="FF0000"/>
                          </a:solidFill>
                          <a:latin typeface="Cambria Math" panose="02040503050406030204" pitchFamily="18" charset="0"/>
                        </a:rPr>
                        <m:t>−</m:t>
                      </m:r>
                      <m:r>
                        <a:rPr lang="en-GB" b="0" i="1" smtClean="0">
                          <a:solidFill>
                            <a:srgbClr val="FF0000"/>
                          </a:solidFill>
                          <a:latin typeface="Cambria Math" panose="02040503050406030204" pitchFamily="18" charset="0"/>
                        </a:rPr>
                        <m:t>𝑎𝑥𝑖𝑠</m:t>
                      </m:r>
                    </m:oMath>
                  </m:oMathPara>
                </a14:m>
                <a:endParaRPr lang="en-US" dirty="0">
                  <a:solidFill>
                    <a:srgbClr val="FF0000"/>
                  </a:solidFill>
                </a:endParaRPr>
              </a:p>
            </p:txBody>
          </p:sp>
        </mc:Choice>
        <mc:Fallback>
          <p:sp>
            <p:nvSpPr>
              <p:cNvPr id="30" name="TextBox 29"/>
              <p:cNvSpPr txBox="1">
                <a:spLocks noRot="1" noChangeAspect="1" noMove="1" noResize="1" noEditPoints="1" noAdjustHandles="1" noChangeArrowheads="1" noChangeShapeType="1" noTextEdit="1"/>
              </p:cNvSpPr>
              <p:nvPr/>
            </p:nvSpPr>
            <p:spPr>
              <a:xfrm>
                <a:off x="891234" y="3634771"/>
                <a:ext cx="887166" cy="276999"/>
              </a:xfrm>
              <a:prstGeom prst="rect">
                <a:avLst/>
              </a:prstGeom>
              <a:blipFill rotWithShape="1">
                <a:blip r:embed="rId9"/>
                <a:stretch>
                  <a:fillRect l="-37" t="-11" r="-2818" b="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Rectangle 30"/>
              <p:cNvSpPr/>
              <p:nvPr/>
            </p:nvSpPr>
            <p:spPr>
              <a:xfrm>
                <a:off x="6317664" y="4799932"/>
                <a:ext cx="2307298" cy="40293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r>
                        <a:rPr lang="en-GB" b="0" i="1" smtClean="0">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𝐹</m:t>
                          </m:r>
                        </m:e>
                        <m:sub>
                          <m:r>
                            <a:rPr lang="en-GB" i="1">
                              <a:latin typeface="Cambria Math" panose="02040503050406030204" pitchFamily="18" charset="0"/>
                            </a:rPr>
                            <m:t>𝑡</m:t>
                          </m:r>
                        </m:sub>
                      </m:sSub>
                      <m:acc>
                        <m:accPr>
                          <m:ctrlPr>
                            <a:rPr lang="en-US" i="1">
                              <a:latin typeface="Cambria Math" panose="02040503050406030204" pitchFamily="18" charset="0"/>
                            </a:rPr>
                          </m:ctrlPr>
                        </m:accPr>
                        <m:e>
                          <m:r>
                            <a:rPr lang="en-GB" i="1">
                              <a:latin typeface="Cambria Math" panose="02040503050406030204" pitchFamily="18" charset="0"/>
                            </a:rPr>
                            <m:t>𝑡</m:t>
                          </m:r>
                        </m:e>
                      </m:acc>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𝐹</m:t>
                          </m:r>
                        </m:e>
                        <m:sub>
                          <m:r>
                            <a:rPr lang="en-GB" i="1">
                              <a:latin typeface="Cambria Math" panose="02040503050406030204" pitchFamily="18" charset="0"/>
                            </a:rPr>
                            <m:t>𝑛</m:t>
                          </m:r>
                        </m:sub>
                      </m:sSub>
                      <m:acc>
                        <m:accPr>
                          <m:ctrlPr>
                            <a:rPr lang="en-GB" i="1" smtClean="0">
                              <a:latin typeface="Cambria Math" panose="02040503050406030204" pitchFamily="18" charset="0"/>
                            </a:rPr>
                          </m:ctrlPr>
                        </m:accPr>
                        <m:e>
                          <m:r>
                            <a:rPr lang="en-GB" b="0" i="1" smtClean="0">
                              <a:latin typeface="Cambria Math" panose="02040503050406030204" pitchFamily="18" charset="0"/>
                            </a:rPr>
                            <m:t>𝑛</m:t>
                          </m:r>
                        </m:e>
                      </m:acc>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𝐹</m:t>
                          </m:r>
                        </m:e>
                        <m:sub>
                          <m:r>
                            <a:rPr lang="en-GB" i="1">
                              <a:latin typeface="Cambria Math" panose="02040503050406030204" pitchFamily="18" charset="0"/>
                            </a:rPr>
                            <m:t>𝑧</m:t>
                          </m:r>
                        </m:sub>
                      </m:sSub>
                      <m:acc>
                        <m:accPr>
                          <m:ctrlPr>
                            <a:rPr lang="en-GB" i="1">
                              <a:latin typeface="Cambria Math" panose="02040503050406030204" pitchFamily="18" charset="0"/>
                            </a:rPr>
                          </m:ctrlPr>
                        </m:accPr>
                        <m:e>
                          <m:r>
                            <a:rPr lang="en-GB" i="1">
                              <a:latin typeface="Cambria Math" panose="02040503050406030204" pitchFamily="18" charset="0"/>
                            </a:rPr>
                            <m:t>𝑘</m:t>
                          </m:r>
                        </m:e>
                      </m:acc>
                    </m:oMath>
                  </m:oMathPara>
                </a14:m>
                <a:endParaRPr lang="en-US" dirty="0"/>
              </a:p>
            </p:txBody>
          </p:sp>
        </mc:Choice>
        <mc:Fallback>
          <p:sp>
            <p:nvSpPr>
              <p:cNvPr id="31" name="Rectangle 30"/>
              <p:cNvSpPr>
                <a:spLocks noRot="1" noChangeAspect="1" noMove="1" noResize="1" noEditPoints="1" noAdjustHandles="1" noChangeArrowheads="1" noChangeShapeType="1" noTextEdit="1"/>
              </p:cNvSpPr>
              <p:nvPr/>
            </p:nvSpPr>
            <p:spPr>
              <a:xfrm>
                <a:off x="6317664" y="4799932"/>
                <a:ext cx="2307298" cy="402931"/>
              </a:xfrm>
              <a:prstGeom prst="rect">
                <a:avLst/>
              </a:prstGeom>
              <a:blipFill rotWithShape="1">
                <a:blip r:embed="rId10"/>
                <a:stretch>
                  <a:fillRect l="-2" t="-149" r="17" b="7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3294645" y="708926"/>
                <a:ext cx="4572000" cy="707886"/>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4000" i="1" smtClean="0">
                              <a:solidFill>
                                <a:srgbClr val="FF0000"/>
                              </a:solidFill>
                              <a:latin typeface="Cambria Math" panose="02040503050406030204" pitchFamily="18" charset="0"/>
                            </a:rPr>
                          </m:ctrlPr>
                        </m:sSubPr>
                        <m:e>
                          <m:r>
                            <a:rPr lang="en-GB" sz="4000" i="1">
                              <a:solidFill>
                                <a:srgbClr val="FF0000"/>
                              </a:solidFill>
                              <a:latin typeface="Cambria Math" panose="02040503050406030204" pitchFamily="18" charset="0"/>
                            </a:rPr>
                            <m:t>𝐹</m:t>
                          </m:r>
                        </m:e>
                        <m:sub>
                          <m:r>
                            <a:rPr lang="en-GB" sz="4000" i="1">
                              <a:solidFill>
                                <a:srgbClr val="FF0000"/>
                              </a:solidFill>
                              <a:latin typeface="Cambria Math" panose="02040503050406030204" pitchFamily="18" charset="0"/>
                            </a:rPr>
                            <m:t>𝑡</m:t>
                          </m:r>
                        </m:sub>
                      </m:sSub>
                      <m:acc>
                        <m:accPr>
                          <m:ctrlPr>
                            <a:rPr lang="en-US" sz="4000" i="1">
                              <a:solidFill>
                                <a:srgbClr val="FF0000"/>
                              </a:solidFill>
                              <a:latin typeface="Cambria Math" panose="02040503050406030204" pitchFamily="18" charset="0"/>
                            </a:rPr>
                          </m:ctrlPr>
                        </m:accPr>
                        <m:e>
                          <m:r>
                            <a:rPr lang="en-GB" sz="4000" i="1">
                              <a:solidFill>
                                <a:srgbClr val="FF0000"/>
                              </a:solidFill>
                              <a:latin typeface="Cambria Math" panose="02040503050406030204" pitchFamily="18" charset="0"/>
                            </a:rPr>
                            <m:t>𝑡</m:t>
                          </m:r>
                        </m:e>
                      </m:acc>
                    </m:oMath>
                  </m:oMathPara>
                </a14:m>
                <a:endParaRPr lang="en-US" sz="4000" dirty="0"/>
              </a:p>
            </p:txBody>
          </p:sp>
        </mc:Choice>
        <mc:Fallback>
          <p:sp>
            <p:nvSpPr>
              <p:cNvPr id="17" name="TextBox 16"/>
              <p:cNvSpPr txBox="1">
                <a:spLocks noRot="1" noChangeAspect="1" noMove="1" noResize="1" noEditPoints="1" noAdjustHandles="1" noChangeArrowheads="1" noChangeShapeType="1" noTextEdit="1"/>
              </p:cNvSpPr>
              <p:nvPr/>
            </p:nvSpPr>
            <p:spPr>
              <a:xfrm>
                <a:off x="3294645" y="708926"/>
                <a:ext cx="4572000" cy="707886"/>
              </a:xfrm>
              <a:prstGeom prst="rect">
                <a:avLst/>
              </a:prstGeom>
              <a:blipFill rotWithShape="1">
                <a:blip r:embed="rId11"/>
                <a:stretch>
                  <a:fillRect l="-6" t="-38" r="6" b="18"/>
                </a:stretch>
              </a:blipFill>
            </p:spPr>
            <p:txBody>
              <a:bodyPr/>
              <a:lstStyle/>
              <a:p>
                <a:r>
                  <a:rPr lang="zh-CN" altLang="en-US">
                    <a:noFill/>
                  </a:rPr>
                  <a:t> </a:t>
                </a:r>
              </a:p>
            </p:txBody>
          </p:sp>
        </mc:Fallback>
      </mc:AlternateContent>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811" y="-169862"/>
            <a:ext cx="8229600" cy="1143000"/>
          </a:xfrm>
        </p:spPr>
        <p:txBody>
          <a:bodyPr/>
          <a:lstStyle/>
          <a:p>
            <a:r>
              <a:rPr lang="en-GB" sz="3600" dirty="0"/>
              <a:t>Net torque on a rigid body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Freeform 4"/>
          <p:cNvSpPr/>
          <p:nvPr/>
        </p:nvSpPr>
        <p:spPr>
          <a:xfrm>
            <a:off x="535230" y="1597064"/>
            <a:ext cx="5044882" cy="3126367"/>
          </a:xfrm>
          <a:custGeom>
            <a:avLst/>
            <a:gdLst>
              <a:gd name="connsiteX0" fmla="*/ 876711 w 3831250"/>
              <a:gd name="connsiteY0" fmla="*/ 2078058 h 2118951"/>
              <a:gd name="connsiteX1" fmla="*/ 16099 w 3831250"/>
              <a:gd name="connsiteY1" fmla="*/ 1002293 h 2118951"/>
              <a:gd name="connsiteX2" fmla="*/ 1441488 w 3831250"/>
              <a:gd name="connsiteY2" fmla="*/ 356834 h 2118951"/>
              <a:gd name="connsiteX3" fmla="*/ 1441488 w 3831250"/>
              <a:gd name="connsiteY3" fmla="*/ 356834 h 2118951"/>
              <a:gd name="connsiteX4" fmla="*/ 2194523 w 3831250"/>
              <a:gd name="connsiteY4" fmla="*/ 60999 h 2118951"/>
              <a:gd name="connsiteX5" fmla="*/ 3808170 w 3831250"/>
              <a:gd name="connsiteY5" fmla="*/ 1714987 h 2118951"/>
              <a:gd name="connsiteX6" fmla="*/ 876711 w 3831250"/>
              <a:gd name="connsiteY6" fmla="*/ 2078058 h 211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1250" h="2118951">
                <a:moveTo>
                  <a:pt x="876711" y="2078058"/>
                </a:moveTo>
                <a:cubicBezTo>
                  <a:pt x="244699" y="1959276"/>
                  <a:pt x="-78030" y="1289164"/>
                  <a:pt x="16099" y="1002293"/>
                </a:cubicBezTo>
                <a:cubicBezTo>
                  <a:pt x="110228" y="715422"/>
                  <a:pt x="1441488" y="356834"/>
                  <a:pt x="1441488" y="356834"/>
                </a:cubicBezTo>
                <a:lnTo>
                  <a:pt x="1441488" y="356834"/>
                </a:lnTo>
                <a:cubicBezTo>
                  <a:pt x="1566994" y="307528"/>
                  <a:pt x="1800076" y="-165360"/>
                  <a:pt x="2194523" y="60999"/>
                </a:cubicBezTo>
                <a:cubicBezTo>
                  <a:pt x="2588970" y="287358"/>
                  <a:pt x="4030046" y="1378811"/>
                  <a:pt x="3808170" y="1714987"/>
                </a:cubicBezTo>
                <a:cubicBezTo>
                  <a:pt x="3586294" y="2051163"/>
                  <a:pt x="1508723" y="2196840"/>
                  <a:pt x="876711" y="2078058"/>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V="1">
            <a:off x="1001677" y="1597064"/>
            <a:ext cx="834019" cy="10801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851807" y="4572247"/>
            <a:ext cx="522058" cy="13770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p:cNvSpPr txBox="1"/>
              <p:nvPr/>
            </p:nvSpPr>
            <p:spPr>
              <a:xfrm>
                <a:off x="2567370" y="2304370"/>
                <a:ext cx="340606"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𝑂</m:t>
                      </m:r>
                    </m:oMath>
                  </m:oMathPara>
                </a14:m>
                <a:endParaRPr lang="en-US" sz="2800" dirty="0"/>
              </a:p>
            </p:txBody>
          </p:sp>
        </mc:Choice>
        <mc:Fallback>
          <p:sp>
            <p:nvSpPr>
              <p:cNvPr id="12" name="TextBox 11"/>
              <p:cNvSpPr txBox="1">
                <a:spLocks noRot="1" noChangeAspect="1" noMove="1" noResize="1" noEditPoints="1" noAdjustHandles="1" noChangeArrowheads="1" noChangeShapeType="1" noTextEdit="1"/>
              </p:cNvSpPr>
              <p:nvPr/>
            </p:nvSpPr>
            <p:spPr>
              <a:xfrm>
                <a:off x="2567370" y="2304370"/>
                <a:ext cx="340606" cy="430887"/>
              </a:xfrm>
              <a:prstGeom prst="rect">
                <a:avLst/>
              </a:prstGeom>
              <a:blipFill rotWithShape="1">
                <a:blip r:embed="rId1"/>
                <a:stretch>
                  <a:fillRect l="-19" t="-137" r="-14264" b="72"/>
                </a:stretch>
              </a:blipFill>
            </p:spPr>
            <p:txBody>
              <a:bodyPr/>
              <a:lstStyle/>
              <a:p>
                <a:r>
                  <a:rPr lang="zh-CN" altLang="en-US">
                    <a:noFill/>
                  </a:rPr>
                  <a:t> </a:t>
                </a:r>
              </a:p>
            </p:txBody>
          </p:sp>
        </mc:Fallback>
      </mc:AlternateContent>
      <p:cxnSp>
        <p:nvCxnSpPr>
          <p:cNvPr id="13" name="Straight Arrow Connector 12"/>
          <p:cNvCxnSpPr/>
          <p:nvPr/>
        </p:nvCxnSpPr>
        <p:spPr>
          <a:xfrm>
            <a:off x="2879813" y="2735257"/>
            <a:ext cx="1548171" cy="1852255"/>
          </a:xfrm>
          <a:prstGeom prst="straightConnector1">
            <a:avLst/>
          </a:prstGeom>
          <a:ln w="38100">
            <a:solidFill>
              <a:srgbClr val="9900FF"/>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1055203" y="2677184"/>
            <a:ext cx="1824610" cy="58073"/>
          </a:xfrm>
          <a:prstGeom prst="straightConnector1">
            <a:avLst/>
          </a:prstGeom>
          <a:ln w="38100">
            <a:solidFill>
              <a:srgbClr val="99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904719" y="2097753"/>
                <a:ext cx="275525"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1</m:t>
                          </m:r>
                        </m:sub>
                      </m:sSub>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904719" y="2097753"/>
                <a:ext cx="275525" cy="310598"/>
              </a:xfrm>
              <a:prstGeom prst="rect">
                <a:avLst/>
              </a:prstGeom>
              <a:blipFill rotWithShape="1">
                <a:blip r:embed="rId2"/>
                <a:stretch>
                  <a:fillRect l="-174" t="-112" r="-16904" b="1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3707904" y="5319423"/>
                <a:ext cx="210814" cy="31059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2</m:t>
                          </m:r>
                        </m:sub>
                      </m:sSub>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3707904" y="5319423"/>
                <a:ext cx="210814" cy="310598"/>
              </a:xfrm>
              <a:prstGeom prst="rect">
                <a:avLst/>
              </a:prstGeom>
              <a:blipFill rotWithShape="1">
                <a:blip r:embed="rId3"/>
                <a:stretch>
                  <a:fillRect l="-66" t="-9" r="-15600" b="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1907704" y="2901201"/>
                <a:ext cx="2433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1</m:t>
                          </m:r>
                        </m:sub>
                      </m:sSub>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1907704" y="2901201"/>
                <a:ext cx="243335" cy="276999"/>
              </a:xfrm>
              <a:prstGeom prst="rect">
                <a:avLst/>
              </a:prstGeom>
              <a:blipFill rotWithShape="1">
                <a:blip r:embed="rId4"/>
                <a:stretch>
                  <a:fillRect l="-67" t="-188" r="-19712" b="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3590588" y="3244595"/>
                <a:ext cx="24865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2</m:t>
                          </m:r>
                        </m:sub>
                      </m:sSub>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3590588" y="3244595"/>
                <a:ext cx="248658" cy="276999"/>
              </a:xfrm>
              <a:prstGeom prst="rect">
                <a:avLst/>
              </a:prstGeom>
              <a:blipFill rotWithShape="1">
                <a:blip r:embed="rId5"/>
                <a:stretch>
                  <a:fillRect l="-120" t="-137" r="-18117" b="187"/>
                </a:stretch>
              </a:blipFill>
            </p:spPr>
            <p:txBody>
              <a:bodyPr/>
              <a:lstStyle/>
              <a:p>
                <a:r>
                  <a:rPr lang="zh-CN" altLang="en-US">
                    <a:noFill/>
                  </a:rPr>
                  <a:t> </a:t>
                </a:r>
              </a:p>
            </p:txBody>
          </p:sp>
        </mc:Fallback>
      </mc:AlternateContent>
      <p:cxnSp>
        <p:nvCxnSpPr>
          <p:cNvPr id="28" name="Straight Arrow Connector 27"/>
          <p:cNvCxnSpPr/>
          <p:nvPr/>
        </p:nvCxnSpPr>
        <p:spPr>
          <a:xfrm flipH="1">
            <a:off x="1001677" y="4601714"/>
            <a:ext cx="519641" cy="8117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1521318" y="2811119"/>
            <a:ext cx="1346233" cy="1747357"/>
          </a:xfrm>
          <a:prstGeom prst="straightConnector1">
            <a:avLst/>
          </a:prstGeom>
          <a:ln w="38100">
            <a:solidFill>
              <a:srgbClr val="99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p:cNvSpPr txBox="1"/>
              <p:nvPr/>
            </p:nvSpPr>
            <p:spPr>
              <a:xfrm>
                <a:off x="1001677" y="5455393"/>
                <a:ext cx="280846"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3</m:t>
                          </m:r>
                        </m:sub>
                      </m:sSub>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1001677" y="5455393"/>
                <a:ext cx="280846" cy="310598"/>
              </a:xfrm>
              <a:prstGeom prst="rect">
                <a:avLst/>
              </a:prstGeom>
              <a:blipFill rotWithShape="1">
                <a:blip r:embed="rId6"/>
                <a:stretch>
                  <a:fillRect l="-100" t="-35" r="-15890" b="61"/>
                </a:stretch>
              </a:blipFill>
            </p:spPr>
            <p:txBody>
              <a:bodyPr/>
              <a:lstStyle/>
              <a:p>
                <a:r>
                  <a:rPr lang="zh-CN" altLang="en-US">
                    <a:noFill/>
                  </a:rPr>
                  <a:t> </a:t>
                </a:r>
              </a:p>
            </p:txBody>
          </p:sp>
        </mc:Fallback>
      </mc:AlternateContent>
      <p:cxnSp>
        <p:nvCxnSpPr>
          <p:cNvPr id="34" name="Straight Connector 33"/>
          <p:cNvCxnSpPr/>
          <p:nvPr/>
        </p:nvCxnSpPr>
        <p:spPr>
          <a:xfrm flipV="1">
            <a:off x="1001677" y="836712"/>
            <a:ext cx="1482091" cy="184047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3590588" y="4581128"/>
            <a:ext cx="765388" cy="206891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731853" y="671757"/>
            <a:ext cx="595035" cy="369332"/>
          </a:xfrm>
          <a:prstGeom prst="rect">
            <a:avLst/>
          </a:prstGeom>
          <a:noFill/>
        </p:spPr>
        <p:txBody>
          <a:bodyPr wrap="none" rtlCol="0">
            <a:spAutoFit/>
          </a:bodyPr>
          <a:lstStyle/>
          <a:p>
            <a:r>
              <a:rPr lang="en-GB" dirty="0"/>
              <a:t>rope</a:t>
            </a:r>
            <a:endParaRPr lang="en-US" dirty="0"/>
          </a:p>
        </p:txBody>
      </p:sp>
      <p:sp>
        <p:nvSpPr>
          <p:cNvPr id="38" name="TextBox 37"/>
          <p:cNvSpPr txBox="1"/>
          <p:nvPr/>
        </p:nvSpPr>
        <p:spPr>
          <a:xfrm>
            <a:off x="3131840" y="6156012"/>
            <a:ext cx="595035" cy="369332"/>
          </a:xfrm>
          <a:prstGeom prst="rect">
            <a:avLst/>
          </a:prstGeom>
          <a:noFill/>
        </p:spPr>
        <p:txBody>
          <a:bodyPr wrap="none" rtlCol="0">
            <a:spAutoFit/>
          </a:bodyPr>
          <a:lstStyle/>
          <a:p>
            <a:r>
              <a:rPr lang="en-GB" dirty="0"/>
              <a:t>rope</a:t>
            </a:r>
            <a:endParaRPr lang="en-US" dirty="0"/>
          </a:p>
        </p:txBody>
      </p:sp>
      <mc:AlternateContent xmlns:mc="http://schemas.openxmlformats.org/markup-compatibility/2006">
        <mc:Choice xmlns:a14="http://schemas.microsoft.com/office/drawing/2010/main" Requires="a14">
          <p:sp>
            <p:nvSpPr>
              <p:cNvPr id="39" name="TextBox 38"/>
              <p:cNvSpPr txBox="1"/>
              <p:nvPr/>
            </p:nvSpPr>
            <p:spPr>
              <a:xfrm>
                <a:off x="2339752" y="3573016"/>
                <a:ext cx="24865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3</m:t>
                          </m:r>
                        </m:sub>
                      </m:sSub>
                    </m:oMath>
                  </m:oMathPara>
                </a14:m>
                <a:endParaRPr lang="en-US" dirty="0"/>
              </a:p>
            </p:txBody>
          </p:sp>
        </mc:Choice>
        <mc:Fallback>
          <p:sp>
            <p:nvSpPr>
              <p:cNvPr id="39" name="TextBox 38"/>
              <p:cNvSpPr txBox="1">
                <a:spLocks noRot="1" noChangeAspect="1" noMove="1" noResize="1" noEditPoints="1" noAdjustHandles="1" noChangeArrowheads="1" noChangeShapeType="1" noTextEdit="1"/>
              </p:cNvSpPr>
              <p:nvPr/>
            </p:nvSpPr>
            <p:spPr>
              <a:xfrm>
                <a:off x="2339752" y="3573016"/>
                <a:ext cx="248658" cy="276999"/>
              </a:xfrm>
              <a:prstGeom prst="rect">
                <a:avLst/>
              </a:prstGeom>
              <a:blipFill rotWithShape="1">
                <a:blip r:embed="rId7"/>
                <a:stretch>
                  <a:fillRect l="-166" t="-183" r="-18071" b="4"/>
                </a:stretch>
              </a:blipFill>
            </p:spPr>
            <p:txBody>
              <a:bodyPr/>
              <a:lstStyle/>
              <a:p>
                <a:r>
                  <a:rPr lang="zh-CN" altLang="en-US">
                    <a:noFill/>
                  </a:rPr>
                  <a:t> </a:t>
                </a:r>
              </a:p>
            </p:txBody>
          </p:sp>
        </mc:Fallback>
      </mc:AlternateContent>
      <p:sp>
        <p:nvSpPr>
          <p:cNvPr id="40" name="TextBox 39"/>
          <p:cNvSpPr txBox="1"/>
          <p:nvPr/>
        </p:nvSpPr>
        <p:spPr>
          <a:xfrm>
            <a:off x="4590187" y="1015953"/>
            <a:ext cx="4498582" cy="923330"/>
          </a:xfrm>
          <a:prstGeom prst="rect">
            <a:avLst/>
          </a:prstGeom>
          <a:noFill/>
        </p:spPr>
        <p:txBody>
          <a:bodyPr wrap="square" rtlCol="0">
            <a:spAutoFit/>
          </a:bodyPr>
          <a:lstStyle/>
          <a:p>
            <a:r>
              <a:rPr lang="en-GB" dirty="0"/>
              <a:t>The net torque on a rigid body about a point O  is the sum of all the torques acting on the body:</a:t>
            </a:r>
            <a:endParaRPr lang="en-US" dirty="0"/>
          </a:p>
        </p:txBody>
      </p:sp>
      <mc:AlternateContent xmlns:mc="http://schemas.openxmlformats.org/markup-compatibility/2006">
        <mc:Choice xmlns:a14="http://schemas.microsoft.com/office/drawing/2010/main" Requires="a14">
          <p:sp>
            <p:nvSpPr>
              <p:cNvPr id="41" name="TextBox 40"/>
              <p:cNvSpPr txBox="1"/>
              <p:nvPr/>
            </p:nvSpPr>
            <p:spPr>
              <a:xfrm>
                <a:off x="4834250" y="1751016"/>
                <a:ext cx="4010457" cy="119500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US" sz="3200" i="1" smtClean="0">
                              <a:latin typeface="Cambria Math" panose="02040503050406030204" pitchFamily="18" charset="0"/>
                              <a:ea typeface="Cambria Math" panose="02040503050406030204" pitchFamily="18" charset="0"/>
                            </a:rPr>
                            <m:t>𝜏</m:t>
                          </m:r>
                        </m:e>
                      </m:acc>
                      <m:r>
                        <a:rPr lang="en-GB" sz="3200" b="0" i="1" smtClean="0">
                          <a:latin typeface="Cambria Math" panose="02040503050406030204" pitchFamily="18" charset="0"/>
                        </a:rPr>
                        <m:t>=</m:t>
                      </m:r>
                      <m:nary>
                        <m:naryPr>
                          <m:chr m:val="∑"/>
                          <m:supHide m:val="on"/>
                          <m:ctrlPr>
                            <a:rPr lang="en-GB" sz="3200" b="0" i="1" smtClean="0">
                              <a:latin typeface="Cambria Math" panose="02040503050406030204" pitchFamily="18" charset="0"/>
                            </a:rPr>
                          </m:ctrlPr>
                        </m:naryPr>
                        <m:sub>
                          <m:r>
                            <m:rPr>
                              <m:brk m:alnAt="7"/>
                            </m:rPr>
                            <a:rPr lang="en-GB" sz="3200" b="0" i="1" smtClean="0">
                              <a:latin typeface="Cambria Math" panose="02040503050406030204" pitchFamily="18" charset="0"/>
                            </a:rPr>
                            <m:t>𝑖</m:t>
                          </m:r>
                        </m:sub>
                        <m:sup/>
                        <m:e>
                          <m:acc>
                            <m:accPr>
                              <m:chr m:val="⃗"/>
                              <m:ctrlPr>
                                <a:rPr lang="en-GB" sz="3200" b="0" i="1" smtClean="0">
                                  <a:latin typeface="Cambria Math" panose="02040503050406030204" pitchFamily="18" charset="0"/>
                                </a:rPr>
                              </m:ctrlPr>
                            </m:accPr>
                            <m:e>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𝜏</m:t>
                                  </m:r>
                                </m:e>
                                <m:sub>
                                  <m:r>
                                    <a:rPr lang="en-GB" sz="3200" b="0" i="1" smtClean="0">
                                      <a:latin typeface="Cambria Math" panose="02040503050406030204" pitchFamily="18" charset="0"/>
                                    </a:rPr>
                                    <m:t>𝑖</m:t>
                                  </m:r>
                                </m:sub>
                              </m:sSub>
                            </m:e>
                          </m:acc>
                        </m:e>
                      </m:nary>
                      <m:r>
                        <a:rPr lang="en-GB" sz="3200" b="0" i="1" smtClean="0">
                          <a:latin typeface="Cambria Math" panose="02040503050406030204" pitchFamily="18" charset="0"/>
                        </a:rPr>
                        <m:t>=</m:t>
                      </m:r>
                      <m:nary>
                        <m:naryPr>
                          <m:chr m:val="∑"/>
                          <m:supHide m:val="on"/>
                          <m:ctrlPr>
                            <a:rPr lang="en-GB" sz="3200" i="1">
                              <a:latin typeface="Cambria Math" panose="02040503050406030204" pitchFamily="18" charset="0"/>
                            </a:rPr>
                          </m:ctrlPr>
                        </m:naryPr>
                        <m:sub>
                          <m:r>
                            <m:rPr>
                              <m:brk m:alnAt="7"/>
                            </m:rPr>
                            <a:rPr lang="en-GB" sz="3200" i="1">
                              <a:latin typeface="Cambria Math" panose="02040503050406030204" pitchFamily="18" charset="0"/>
                            </a:rPr>
                            <m:t>𝑖</m:t>
                          </m:r>
                        </m:sub>
                        <m:sup/>
                        <m:e>
                          <m:acc>
                            <m:accPr>
                              <m:chr m:val="⃗"/>
                              <m:ctrlPr>
                                <a:rPr lang="en-GB" sz="3200" i="1">
                                  <a:latin typeface="Cambria Math" panose="02040503050406030204" pitchFamily="18" charset="0"/>
                                </a:rPr>
                              </m:ctrlPr>
                            </m:accPr>
                            <m:e>
                              <m:sSub>
                                <m:sSubPr>
                                  <m:ctrlPr>
                                    <a:rPr lang="en-GB" sz="3200" i="1">
                                      <a:latin typeface="Cambria Math" panose="02040503050406030204" pitchFamily="18" charset="0"/>
                                    </a:rPr>
                                  </m:ctrlPr>
                                </m:sSubPr>
                                <m:e>
                                  <m:r>
                                    <a:rPr lang="en-GB" sz="3200" b="0" i="1" smtClean="0">
                                      <a:latin typeface="Cambria Math" panose="02040503050406030204" pitchFamily="18" charset="0"/>
                                    </a:rPr>
                                    <m:t>𝑟</m:t>
                                  </m:r>
                                </m:e>
                                <m:sub>
                                  <m:r>
                                    <a:rPr lang="en-GB" sz="3200" i="1">
                                      <a:latin typeface="Cambria Math" panose="02040503050406030204" pitchFamily="18" charset="0"/>
                                    </a:rPr>
                                    <m:t>𝑖</m:t>
                                  </m:r>
                                </m:sub>
                              </m:sSub>
                            </m:e>
                          </m:acc>
                          <m:r>
                            <a:rPr lang="en-GB" sz="3200" i="1" smtClean="0">
                              <a:latin typeface="Cambria Math" panose="02040503050406030204" pitchFamily="18" charset="0"/>
                              <a:ea typeface="Cambria Math" panose="02040503050406030204" pitchFamily="18" charset="0"/>
                            </a:rPr>
                            <m:t>×</m:t>
                          </m:r>
                          <m:acc>
                            <m:accPr>
                              <m:chr m:val="⃗"/>
                              <m:ctrlPr>
                                <a:rPr lang="en-GB" sz="3200" i="1" smtClean="0">
                                  <a:latin typeface="Cambria Math" panose="02040503050406030204" pitchFamily="18" charset="0"/>
                                  <a:ea typeface="Cambria Math" panose="02040503050406030204" pitchFamily="18" charset="0"/>
                                </a:rPr>
                              </m:ctrlPr>
                            </m:accPr>
                            <m:e>
                              <m:sSub>
                                <m:sSubPr>
                                  <m:ctrlPr>
                                    <a:rPr lang="en-GB" sz="3200" i="1" smtClean="0">
                                      <a:latin typeface="Cambria Math" panose="02040503050406030204" pitchFamily="18" charset="0"/>
                                      <a:ea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𝐹</m:t>
                                  </m:r>
                                </m:e>
                                <m:sub>
                                  <m:r>
                                    <a:rPr lang="en-GB" sz="3200" b="0" i="1" smtClean="0">
                                      <a:latin typeface="Cambria Math" panose="02040503050406030204" pitchFamily="18" charset="0"/>
                                      <a:ea typeface="Cambria Math" panose="02040503050406030204" pitchFamily="18" charset="0"/>
                                    </a:rPr>
                                    <m:t>𝑖</m:t>
                                  </m:r>
                                </m:sub>
                              </m:sSub>
                            </m:e>
                          </m:acc>
                        </m:e>
                      </m:nary>
                    </m:oMath>
                  </m:oMathPara>
                </a14:m>
                <a:endParaRPr lang="en-US" sz="3200" dirty="0"/>
              </a:p>
            </p:txBody>
          </p:sp>
        </mc:Choice>
        <mc:Fallback>
          <p:sp>
            <p:nvSpPr>
              <p:cNvPr id="41" name="TextBox 40"/>
              <p:cNvSpPr txBox="1">
                <a:spLocks noRot="1" noChangeAspect="1" noMove="1" noResize="1" noEditPoints="1" noAdjustHandles="1" noChangeArrowheads="1" noChangeShapeType="1" noTextEdit="1"/>
              </p:cNvSpPr>
              <p:nvPr/>
            </p:nvSpPr>
            <p:spPr>
              <a:xfrm>
                <a:off x="4834250" y="1751016"/>
                <a:ext cx="4010457" cy="1195007"/>
              </a:xfrm>
              <a:prstGeom prst="rect">
                <a:avLst/>
              </a:prstGeom>
              <a:blipFill rotWithShape="1">
                <a:blip r:embed="rId8"/>
                <a:stretch>
                  <a:fillRect l="-16" t="-27" r="-1573" b="22"/>
                </a:stretch>
              </a:blipFill>
            </p:spPr>
            <p:txBody>
              <a:bodyPr/>
              <a:lstStyle/>
              <a:p>
                <a:r>
                  <a:rPr lang="zh-CN" altLang="en-US">
                    <a:noFill/>
                  </a:rPr>
                  <a:t> </a:t>
                </a:r>
              </a:p>
            </p:txBody>
          </p:sp>
        </mc:Fallback>
      </mc:AlternateContent>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5689893" y="3160247"/>
            <a:ext cx="3454107" cy="9862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66811" y="-169862"/>
            <a:ext cx="8229600" cy="1143000"/>
          </a:xfrm>
        </p:spPr>
        <p:txBody>
          <a:bodyPr/>
          <a:lstStyle/>
          <a:p>
            <a:r>
              <a:rPr lang="en-GB" sz="3600" dirty="0"/>
              <a:t>Net torque on a rigid body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Freeform 4"/>
          <p:cNvSpPr/>
          <p:nvPr/>
        </p:nvSpPr>
        <p:spPr>
          <a:xfrm>
            <a:off x="535230" y="1597064"/>
            <a:ext cx="5044882" cy="3126367"/>
          </a:xfrm>
          <a:custGeom>
            <a:avLst/>
            <a:gdLst>
              <a:gd name="connsiteX0" fmla="*/ 876711 w 3831250"/>
              <a:gd name="connsiteY0" fmla="*/ 2078058 h 2118951"/>
              <a:gd name="connsiteX1" fmla="*/ 16099 w 3831250"/>
              <a:gd name="connsiteY1" fmla="*/ 1002293 h 2118951"/>
              <a:gd name="connsiteX2" fmla="*/ 1441488 w 3831250"/>
              <a:gd name="connsiteY2" fmla="*/ 356834 h 2118951"/>
              <a:gd name="connsiteX3" fmla="*/ 1441488 w 3831250"/>
              <a:gd name="connsiteY3" fmla="*/ 356834 h 2118951"/>
              <a:gd name="connsiteX4" fmla="*/ 2194523 w 3831250"/>
              <a:gd name="connsiteY4" fmla="*/ 60999 h 2118951"/>
              <a:gd name="connsiteX5" fmla="*/ 3808170 w 3831250"/>
              <a:gd name="connsiteY5" fmla="*/ 1714987 h 2118951"/>
              <a:gd name="connsiteX6" fmla="*/ 876711 w 3831250"/>
              <a:gd name="connsiteY6" fmla="*/ 2078058 h 211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1250" h="2118951">
                <a:moveTo>
                  <a:pt x="876711" y="2078058"/>
                </a:moveTo>
                <a:cubicBezTo>
                  <a:pt x="244699" y="1959276"/>
                  <a:pt x="-78030" y="1289164"/>
                  <a:pt x="16099" y="1002293"/>
                </a:cubicBezTo>
                <a:cubicBezTo>
                  <a:pt x="110228" y="715422"/>
                  <a:pt x="1441488" y="356834"/>
                  <a:pt x="1441488" y="356834"/>
                </a:cubicBezTo>
                <a:lnTo>
                  <a:pt x="1441488" y="356834"/>
                </a:lnTo>
                <a:cubicBezTo>
                  <a:pt x="1566994" y="307528"/>
                  <a:pt x="1800076" y="-165360"/>
                  <a:pt x="2194523" y="60999"/>
                </a:cubicBezTo>
                <a:cubicBezTo>
                  <a:pt x="2588970" y="287358"/>
                  <a:pt x="4030046" y="1378811"/>
                  <a:pt x="3808170" y="1714987"/>
                </a:cubicBezTo>
                <a:cubicBezTo>
                  <a:pt x="3586294" y="2051163"/>
                  <a:pt x="1508723" y="2196840"/>
                  <a:pt x="876711" y="2078058"/>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V="1">
            <a:off x="1001677" y="1597064"/>
            <a:ext cx="834019" cy="10801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851807" y="4572247"/>
            <a:ext cx="522058" cy="13770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p:cNvSpPr txBox="1"/>
              <p:nvPr/>
            </p:nvSpPr>
            <p:spPr>
              <a:xfrm>
                <a:off x="2567370" y="2304370"/>
                <a:ext cx="340606"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𝑂</m:t>
                      </m:r>
                    </m:oMath>
                  </m:oMathPara>
                </a14:m>
                <a:endParaRPr lang="en-US" sz="2800" dirty="0"/>
              </a:p>
            </p:txBody>
          </p:sp>
        </mc:Choice>
        <mc:Fallback>
          <p:sp>
            <p:nvSpPr>
              <p:cNvPr id="12" name="TextBox 11"/>
              <p:cNvSpPr txBox="1">
                <a:spLocks noRot="1" noChangeAspect="1" noMove="1" noResize="1" noEditPoints="1" noAdjustHandles="1" noChangeArrowheads="1" noChangeShapeType="1" noTextEdit="1"/>
              </p:cNvSpPr>
              <p:nvPr/>
            </p:nvSpPr>
            <p:spPr>
              <a:xfrm>
                <a:off x="2567370" y="2304370"/>
                <a:ext cx="340606" cy="430887"/>
              </a:xfrm>
              <a:prstGeom prst="rect">
                <a:avLst/>
              </a:prstGeom>
              <a:blipFill rotWithShape="1">
                <a:blip r:embed="rId1"/>
                <a:stretch>
                  <a:fillRect l="-19" t="-137" r="-14264" b="72"/>
                </a:stretch>
              </a:blipFill>
            </p:spPr>
            <p:txBody>
              <a:bodyPr/>
              <a:lstStyle/>
              <a:p>
                <a:r>
                  <a:rPr lang="zh-CN" altLang="en-US">
                    <a:noFill/>
                  </a:rPr>
                  <a:t> </a:t>
                </a:r>
              </a:p>
            </p:txBody>
          </p:sp>
        </mc:Fallback>
      </mc:AlternateContent>
      <p:cxnSp>
        <p:nvCxnSpPr>
          <p:cNvPr id="13" name="Straight Arrow Connector 12"/>
          <p:cNvCxnSpPr/>
          <p:nvPr/>
        </p:nvCxnSpPr>
        <p:spPr>
          <a:xfrm>
            <a:off x="2879813" y="2735257"/>
            <a:ext cx="1548171" cy="1852255"/>
          </a:xfrm>
          <a:prstGeom prst="straightConnector1">
            <a:avLst/>
          </a:prstGeom>
          <a:ln w="38100">
            <a:solidFill>
              <a:srgbClr val="9900FF"/>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1055203" y="2677184"/>
            <a:ext cx="1824610" cy="58073"/>
          </a:xfrm>
          <a:prstGeom prst="straightConnector1">
            <a:avLst/>
          </a:prstGeom>
          <a:ln w="38100">
            <a:solidFill>
              <a:srgbClr val="99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904719" y="2097753"/>
                <a:ext cx="275525"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1</m:t>
                          </m:r>
                        </m:sub>
                      </m:sSub>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904719" y="2097753"/>
                <a:ext cx="275525" cy="310598"/>
              </a:xfrm>
              <a:prstGeom prst="rect">
                <a:avLst/>
              </a:prstGeom>
              <a:blipFill rotWithShape="1">
                <a:blip r:embed="rId2"/>
                <a:stretch>
                  <a:fillRect l="-174" t="-112" r="-16904" b="1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3707904" y="5319423"/>
                <a:ext cx="210814" cy="31059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2</m:t>
                          </m:r>
                        </m:sub>
                      </m:sSub>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3707904" y="5319423"/>
                <a:ext cx="210814" cy="310598"/>
              </a:xfrm>
              <a:prstGeom prst="rect">
                <a:avLst/>
              </a:prstGeom>
              <a:blipFill rotWithShape="1">
                <a:blip r:embed="rId3"/>
                <a:stretch>
                  <a:fillRect l="-66" t="-9" r="-15600" b="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1907704" y="2901201"/>
                <a:ext cx="2433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1</m:t>
                          </m:r>
                        </m:sub>
                      </m:sSub>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1907704" y="2901201"/>
                <a:ext cx="243335" cy="276999"/>
              </a:xfrm>
              <a:prstGeom prst="rect">
                <a:avLst/>
              </a:prstGeom>
              <a:blipFill rotWithShape="1">
                <a:blip r:embed="rId4"/>
                <a:stretch>
                  <a:fillRect l="-67" t="-188" r="-19712" b="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3590588" y="3244595"/>
                <a:ext cx="24865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2</m:t>
                          </m:r>
                        </m:sub>
                      </m:sSub>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3590588" y="3244595"/>
                <a:ext cx="248658" cy="276999"/>
              </a:xfrm>
              <a:prstGeom prst="rect">
                <a:avLst/>
              </a:prstGeom>
              <a:blipFill rotWithShape="1">
                <a:blip r:embed="rId5"/>
                <a:stretch>
                  <a:fillRect l="-120" t="-137" r="-18117" b="187"/>
                </a:stretch>
              </a:blipFill>
            </p:spPr>
            <p:txBody>
              <a:bodyPr/>
              <a:lstStyle/>
              <a:p>
                <a:r>
                  <a:rPr lang="zh-CN" altLang="en-US">
                    <a:noFill/>
                  </a:rPr>
                  <a:t> </a:t>
                </a:r>
              </a:p>
            </p:txBody>
          </p:sp>
        </mc:Fallback>
      </mc:AlternateContent>
      <p:cxnSp>
        <p:nvCxnSpPr>
          <p:cNvPr id="28" name="Straight Arrow Connector 27"/>
          <p:cNvCxnSpPr/>
          <p:nvPr/>
        </p:nvCxnSpPr>
        <p:spPr>
          <a:xfrm flipH="1">
            <a:off x="1001677" y="4601714"/>
            <a:ext cx="519641" cy="8117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1521318" y="2811119"/>
            <a:ext cx="1346233" cy="1747357"/>
          </a:xfrm>
          <a:prstGeom prst="straightConnector1">
            <a:avLst/>
          </a:prstGeom>
          <a:ln w="38100">
            <a:solidFill>
              <a:srgbClr val="99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p:cNvSpPr txBox="1"/>
              <p:nvPr/>
            </p:nvSpPr>
            <p:spPr>
              <a:xfrm>
                <a:off x="1001677" y="5455393"/>
                <a:ext cx="280846"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3</m:t>
                          </m:r>
                        </m:sub>
                      </m:sSub>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1001677" y="5455393"/>
                <a:ext cx="280846" cy="310598"/>
              </a:xfrm>
              <a:prstGeom prst="rect">
                <a:avLst/>
              </a:prstGeom>
              <a:blipFill rotWithShape="1">
                <a:blip r:embed="rId6"/>
                <a:stretch>
                  <a:fillRect l="-100" t="-35" r="-15890" b="61"/>
                </a:stretch>
              </a:blipFill>
            </p:spPr>
            <p:txBody>
              <a:bodyPr/>
              <a:lstStyle/>
              <a:p>
                <a:r>
                  <a:rPr lang="zh-CN" altLang="en-US">
                    <a:noFill/>
                  </a:rPr>
                  <a:t> </a:t>
                </a:r>
              </a:p>
            </p:txBody>
          </p:sp>
        </mc:Fallback>
      </mc:AlternateContent>
      <p:cxnSp>
        <p:nvCxnSpPr>
          <p:cNvPr id="34" name="Straight Connector 33"/>
          <p:cNvCxnSpPr/>
          <p:nvPr/>
        </p:nvCxnSpPr>
        <p:spPr>
          <a:xfrm flipV="1">
            <a:off x="1001677" y="836712"/>
            <a:ext cx="1482091" cy="184047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3590588" y="4581128"/>
            <a:ext cx="765388" cy="206891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731853" y="671757"/>
            <a:ext cx="595035" cy="369332"/>
          </a:xfrm>
          <a:prstGeom prst="rect">
            <a:avLst/>
          </a:prstGeom>
          <a:noFill/>
        </p:spPr>
        <p:txBody>
          <a:bodyPr wrap="none" rtlCol="0">
            <a:spAutoFit/>
          </a:bodyPr>
          <a:lstStyle/>
          <a:p>
            <a:r>
              <a:rPr lang="en-GB" dirty="0"/>
              <a:t>rope</a:t>
            </a:r>
            <a:endParaRPr lang="en-US" dirty="0"/>
          </a:p>
        </p:txBody>
      </p:sp>
      <p:sp>
        <p:nvSpPr>
          <p:cNvPr id="38" name="TextBox 37"/>
          <p:cNvSpPr txBox="1"/>
          <p:nvPr/>
        </p:nvSpPr>
        <p:spPr>
          <a:xfrm>
            <a:off x="3131840" y="6156012"/>
            <a:ext cx="595035" cy="369332"/>
          </a:xfrm>
          <a:prstGeom prst="rect">
            <a:avLst/>
          </a:prstGeom>
          <a:noFill/>
        </p:spPr>
        <p:txBody>
          <a:bodyPr wrap="none" rtlCol="0">
            <a:spAutoFit/>
          </a:bodyPr>
          <a:lstStyle/>
          <a:p>
            <a:r>
              <a:rPr lang="en-GB" dirty="0"/>
              <a:t>rope</a:t>
            </a:r>
            <a:endParaRPr lang="en-US" dirty="0"/>
          </a:p>
        </p:txBody>
      </p:sp>
      <mc:AlternateContent xmlns:mc="http://schemas.openxmlformats.org/markup-compatibility/2006">
        <mc:Choice xmlns:a14="http://schemas.microsoft.com/office/drawing/2010/main" Requires="a14">
          <p:sp>
            <p:nvSpPr>
              <p:cNvPr id="39" name="TextBox 38"/>
              <p:cNvSpPr txBox="1"/>
              <p:nvPr/>
            </p:nvSpPr>
            <p:spPr>
              <a:xfrm>
                <a:off x="2339752" y="3573016"/>
                <a:ext cx="24865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3</m:t>
                          </m:r>
                        </m:sub>
                      </m:sSub>
                    </m:oMath>
                  </m:oMathPara>
                </a14:m>
                <a:endParaRPr lang="en-US" dirty="0"/>
              </a:p>
            </p:txBody>
          </p:sp>
        </mc:Choice>
        <mc:Fallback>
          <p:sp>
            <p:nvSpPr>
              <p:cNvPr id="39" name="TextBox 38"/>
              <p:cNvSpPr txBox="1">
                <a:spLocks noRot="1" noChangeAspect="1" noMove="1" noResize="1" noEditPoints="1" noAdjustHandles="1" noChangeArrowheads="1" noChangeShapeType="1" noTextEdit="1"/>
              </p:cNvSpPr>
              <p:nvPr/>
            </p:nvSpPr>
            <p:spPr>
              <a:xfrm>
                <a:off x="2339752" y="3573016"/>
                <a:ext cx="248658" cy="276999"/>
              </a:xfrm>
              <a:prstGeom prst="rect">
                <a:avLst/>
              </a:prstGeom>
              <a:blipFill rotWithShape="1">
                <a:blip r:embed="rId7"/>
                <a:stretch>
                  <a:fillRect l="-166" t="-183" r="-18071" b="4"/>
                </a:stretch>
              </a:blipFill>
            </p:spPr>
            <p:txBody>
              <a:bodyPr/>
              <a:lstStyle/>
              <a:p>
                <a:r>
                  <a:rPr lang="zh-CN" altLang="en-US">
                    <a:noFill/>
                  </a:rPr>
                  <a:t> </a:t>
                </a:r>
              </a:p>
            </p:txBody>
          </p:sp>
        </mc:Fallback>
      </mc:AlternateContent>
      <p:sp>
        <p:nvSpPr>
          <p:cNvPr id="40" name="TextBox 39"/>
          <p:cNvSpPr txBox="1"/>
          <p:nvPr/>
        </p:nvSpPr>
        <p:spPr>
          <a:xfrm>
            <a:off x="4590187" y="1015953"/>
            <a:ext cx="4498582" cy="923330"/>
          </a:xfrm>
          <a:prstGeom prst="rect">
            <a:avLst/>
          </a:prstGeom>
          <a:noFill/>
        </p:spPr>
        <p:txBody>
          <a:bodyPr wrap="square" rtlCol="0">
            <a:spAutoFit/>
          </a:bodyPr>
          <a:lstStyle/>
          <a:p>
            <a:r>
              <a:rPr lang="en-GB" dirty="0"/>
              <a:t>The net torque on a rigid body about a point O  is the sum of all the torques acting on the body:</a:t>
            </a:r>
            <a:endParaRPr lang="en-US" dirty="0"/>
          </a:p>
        </p:txBody>
      </p:sp>
      <mc:AlternateContent xmlns:mc="http://schemas.openxmlformats.org/markup-compatibility/2006">
        <mc:Choice xmlns:a14="http://schemas.microsoft.com/office/drawing/2010/main" Requires="a14">
          <p:sp>
            <p:nvSpPr>
              <p:cNvPr id="41" name="TextBox 40"/>
              <p:cNvSpPr txBox="1"/>
              <p:nvPr/>
            </p:nvSpPr>
            <p:spPr>
              <a:xfrm>
                <a:off x="4834250" y="1751016"/>
                <a:ext cx="4010457" cy="119500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US" sz="3200" i="1" smtClean="0">
                              <a:latin typeface="Cambria Math" panose="02040503050406030204" pitchFamily="18" charset="0"/>
                              <a:ea typeface="Cambria Math" panose="02040503050406030204" pitchFamily="18" charset="0"/>
                            </a:rPr>
                            <m:t>𝜏</m:t>
                          </m:r>
                        </m:e>
                      </m:acc>
                      <m:r>
                        <a:rPr lang="en-GB" sz="3200" b="0" i="1" smtClean="0">
                          <a:latin typeface="Cambria Math" panose="02040503050406030204" pitchFamily="18" charset="0"/>
                        </a:rPr>
                        <m:t>=</m:t>
                      </m:r>
                      <m:nary>
                        <m:naryPr>
                          <m:chr m:val="∑"/>
                          <m:supHide m:val="on"/>
                          <m:ctrlPr>
                            <a:rPr lang="en-GB" sz="3200" b="0" i="1" smtClean="0">
                              <a:latin typeface="Cambria Math" panose="02040503050406030204" pitchFamily="18" charset="0"/>
                            </a:rPr>
                          </m:ctrlPr>
                        </m:naryPr>
                        <m:sub>
                          <m:r>
                            <m:rPr>
                              <m:brk m:alnAt="7"/>
                            </m:rPr>
                            <a:rPr lang="en-GB" sz="3200" b="0" i="1" smtClean="0">
                              <a:latin typeface="Cambria Math" panose="02040503050406030204" pitchFamily="18" charset="0"/>
                            </a:rPr>
                            <m:t>𝑖</m:t>
                          </m:r>
                        </m:sub>
                        <m:sup/>
                        <m:e>
                          <m:acc>
                            <m:accPr>
                              <m:chr m:val="⃗"/>
                              <m:ctrlPr>
                                <a:rPr lang="en-GB" sz="3200" b="0" i="1" smtClean="0">
                                  <a:latin typeface="Cambria Math" panose="02040503050406030204" pitchFamily="18" charset="0"/>
                                </a:rPr>
                              </m:ctrlPr>
                            </m:accPr>
                            <m:e>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𝜏</m:t>
                                  </m:r>
                                </m:e>
                                <m:sub>
                                  <m:r>
                                    <a:rPr lang="en-GB" sz="3200" b="0" i="1" smtClean="0">
                                      <a:latin typeface="Cambria Math" panose="02040503050406030204" pitchFamily="18" charset="0"/>
                                    </a:rPr>
                                    <m:t>𝑖</m:t>
                                  </m:r>
                                </m:sub>
                              </m:sSub>
                            </m:e>
                          </m:acc>
                        </m:e>
                      </m:nary>
                      <m:r>
                        <a:rPr lang="en-GB" sz="3200" b="0" i="1" smtClean="0">
                          <a:latin typeface="Cambria Math" panose="02040503050406030204" pitchFamily="18" charset="0"/>
                        </a:rPr>
                        <m:t>=</m:t>
                      </m:r>
                      <m:nary>
                        <m:naryPr>
                          <m:chr m:val="∑"/>
                          <m:supHide m:val="on"/>
                          <m:ctrlPr>
                            <a:rPr lang="en-GB" sz="3200" i="1">
                              <a:latin typeface="Cambria Math" panose="02040503050406030204" pitchFamily="18" charset="0"/>
                            </a:rPr>
                          </m:ctrlPr>
                        </m:naryPr>
                        <m:sub>
                          <m:r>
                            <m:rPr>
                              <m:brk m:alnAt="7"/>
                            </m:rPr>
                            <a:rPr lang="en-GB" sz="3200" i="1">
                              <a:latin typeface="Cambria Math" panose="02040503050406030204" pitchFamily="18" charset="0"/>
                            </a:rPr>
                            <m:t>𝑖</m:t>
                          </m:r>
                        </m:sub>
                        <m:sup/>
                        <m:e>
                          <m:acc>
                            <m:accPr>
                              <m:chr m:val="⃗"/>
                              <m:ctrlPr>
                                <a:rPr lang="en-GB" sz="3200" i="1">
                                  <a:latin typeface="Cambria Math" panose="02040503050406030204" pitchFamily="18" charset="0"/>
                                </a:rPr>
                              </m:ctrlPr>
                            </m:accPr>
                            <m:e>
                              <m:sSub>
                                <m:sSubPr>
                                  <m:ctrlPr>
                                    <a:rPr lang="en-GB" sz="3200" i="1">
                                      <a:latin typeface="Cambria Math" panose="02040503050406030204" pitchFamily="18" charset="0"/>
                                    </a:rPr>
                                  </m:ctrlPr>
                                </m:sSubPr>
                                <m:e>
                                  <m:r>
                                    <a:rPr lang="en-GB" sz="3200" b="0" i="1" smtClean="0">
                                      <a:latin typeface="Cambria Math" panose="02040503050406030204" pitchFamily="18" charset="0"/>
                                    </a:rPr>
                                    <m:t>𝑟</m:t>
                                  </m:r>
                                </m:e>
                                <m:sub>
                                  <m:r>
                                    <a:rPr lang="en-GB" sz="3200" i="1">
                                      <a:latin typeface="Cambria Math" panose="02040503050406030204" pitchFamily="18" charset="0"/>
                                    </a:rPr>
                                    <m:t>𝑖</m:t>
                                  </m:r>
                                </m:sub>
                              </m:sSub>
                            </m:e>
                          </m:acc>
                          <m:r>
                            <a:rPr lang="en-GB" sz="3200" i="1" smtClean="0">
                              <a:latin typeface="Cambria Math" panose="02040503050406030204" pitchFamily="18" charset="0"/>
                              <a:ea typeface="Cambria Math" panose="02040503050406030204" pitchFamily="18" charset="0"/>
                            </a:rPr>
                            <m:t>×</m:t>
                          </m:r>
                          <m:acc>
                            <m:accPr>
                              <m:chr m:val="⃗"/>
                              <m:ctrlPr>
                                <a:rPr lang="en-GB" sz="3200" i="1" smtClean="0">
                                  <a:latin typeface="Cambria Math" panose="02040503050406030204" pitchFamily="18" charset="0"/>
                                  <a:ea typeface="Cambria Math" panose="02040503050406030204" pitchFamily="18" charset="0"/>
                                </a:rPr>
                              </m:ctrlPr>
                            </m:accPr>
                            <m:e>
                              <m:sSub>
                                <m:sSubPr>
                                  <m:ctrlPr>
                                    <a:rPr lang="en-GB" sz="3200" i="1" smtClean="0">
                                      <a:latin typeface="Cambria Math" panose="02040503050406030204" pitchFamily="18" charset="0"/>
                                      <a:ea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𝐹</m:t>
                                  </m:r>
                                </m:e>
                                <m:sub>
                                  <m:r>
                                    <a:rPr lang="en-GB" sz="3200" b="0" i="1" smtClean="0">
                                      <a:latin typeface="Cambria Math" panose="02040503050406030204" pitchFamily="18" charset="0"/>
                                      <a:ea typeface="Cambria Math" panose="02040503050406030204" pitchFamily="18" charset="0"/>
                                    </a:rPr>
                                    <m:t>𝑖</m:t>
                                  </m:r>
                                </m:sub>
                              </m:sSub>
                            </m:e>
                          </m:acc>
                        </m:e>
                      </m:nary>
                    </m:oMath>
                  </m:oMathPara>
                </a14:m>
                <a:endParaRPr lang="en-US" sz="3200" dirty="0"/>
              </a:p>
            </p:txBody>
          </p:sp>
        </mc:Choice>
        <mc:Fallback>
          <p:sp>
            <p:nvSpPr>
              <p:cNvPr id="41" name="TextBox 40"/>
              <p:cNvSpPr txBox="1">
                <a:spLocks noRot="1" noChangeAspect="1" noMove="1" noResize="1" noEditPoints="1" noAdjustHandles="1" noChangeArrowheads="1" noChangeShapeType="1" noTextEdit="1"/>
              </p:cNvSpPr>
              <p:nvPr/>
            </p:nvSpPr>
            <p:spPr>
              <a:xfrm>
                <a:off x="4834250" y="1751016"/>
                <a:ext cx="4010457" cy="1195007"/>
              </a:xfrm>
              <a:prstGeom prst="rect">
                <a:avLst/>
              </a:prstGeom>
              <a:blipFill rotWithShape="1">
                <a:blip r:embed="rId8"/>
                <a:stretch>
                  <a:fillRect l="-16" t="-27" r="-1573" b="22"/>
                </a:stretch>
              </a:blipFill>
            </p:spPr>
            <p:txBody>
              <a:bodyPr/>
              <a:lstStyle/>
              <a:p>
                <a:r>
                  <a:rPr lang="zh-CN" altLang="en-US">
                    <a:noFill/>
                  </a:rPr>
                  <a:t> </a:t>
                </a:r>
              </a:p>
            </p:txBody>
          </p:sp>
        </mc:Fallback>
      </mc:AlternateContent>
      <p:sp>
        <p:nvSpPr>
          <p:cNvPr id="3" name="TextBox 2"/>
          <p:cNvSpPr txBox="1"/>
          <p:nvPr/>
        </p:nvSpPr>
        <p:spPr>
          <a:xfrm>
            <a:off x="5689893" y="3223132"/>
            <a:ext cx="3384376" cy="923330"/>
          </a:xfrm>
          <a:prstGeom prst="rect">
            <a:avLst/>
          </a:prstGeom>
          <a:noFill/>
        </p:spPr>
        <p:txBody>
          <a:bodyPr wrap="square" rtlCol="0">
            <a:spAutoFit/>
          </a:bodyPr>
          <a:lstStyle/>
          <a:p>
            <a:r>
              <a:rPr lang="en-GB" dirty="0"/>
              <a:t>The point O could be any point chosen, not only a point of the axis of rotation.</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5689893" y="3160247"/>
            <a:ext cx="3454107" cy="9862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66811" y="-169862"/>
            <a:ext cx="8229600" cy="1143000"/>
          </a:xfrm>
        </p:spPr>
        <p:txBody>
          <a:bodyPr/>
          <a:lstStyle/>
          <a:p>
            <a:r>
              <a:rPr lang="en-GB" sz="3600" dirty="0"/>
              <a:t>Net torque on a rigid body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Freeform 4"/>
          <p:cNvSpPr/>
          <p:nvPr/>
        </p:nvSpPr>
        <p:spPr>
          <a:xfrm>
            <a:off x="535230" y="1597064"/>
            <a:ext cx="5044882" cy="3126367"/>
          </a:xfrm>
          <a:custGeom>
            <a:avLst/>
            <a:gdLst>
              <a:gd name="connsiteX0" fmla="*/ 876711 w 3831250"/>
              <a:gd name="connsiteY0" fmla="*/ 2078058 h 2118951"/>
              <a:gd name="connsiteX1" fmla="*/ 16099 w 3831250"/>
              <a:gd name="connsiteY1" fmla="*/ 1002293 h 2118951"/>
              <a:gd name="connsiteX2" fmla="*/ 1441488 w 3831250"/>
              <a:gd name="connsiteY2" fmla="*/ 356834 h 2118951"/>
              <a:gd name="connsiteX3" fmla="*/ 1441488 w 3831250"/>
              <a:gd name="connsiteY3" fmla="*/ 356834 h 2118951"/>
              <a:gd name="connsiteX4" fmla="*/ 2194523 w 3831250"/>
              <a:gd name="connsiteY4" fmla="*/ 60999 h 2118951"/>
              <a:gd name="connsiteX5" fmla="*/ 3808170 w 3831250"/>
              <a:gd name="connsiteY5" fmla="*/ 1714987 h 2118951"/>
              <a:gd name="connsiteX6" fmla="*/ 876711 w 3831250"/>
              <a:gd name="connsiteY6" fmla="*/ 2078058 h 211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1250" h="2118951">
                <a:moveTo>
                  <a:pt x="876711" y="2078058"/>
                </a:moveTo>
                <a:cubicBezTo>
                  <a:pt x="244699" y="1959276"/>
                  <a:pt x="-78030" y="1289164"/>
                  <a:pt x="16099" y="1002293"/>
                </a:cubicBezTo>
                <a:cubicBezTo>
                  <a:pt x="110228" y="715422"/>
                  <a:pt x="1441488" y="356834"/>
                  <a:pt x="1441488" y="356834"/>
                </a:cubicBezTo>
                <a:lnTo>
                  <a:pt x="1441488" y="356834"/>
                </a:lnTo>
                <a:cubicBezTo>
                  <a:pt x="1566994" y="307528"/>
                  <a:pt x="1800076" y="-165360"/>
                  <a:pt x="2194523" y="60999"/>
                </a:cubicBezTo>
                <a:cubicBezTo>
                  <a:pt x="2588970" y="287358"/>
                  <a:pt x="4030046" y="1378811"/>
                  <a:pt x="3808170" y="1714987"/>
                </a:cubicBezTo>
                <a:cubicBezTo>
                  <a:pt x="3586294" y="2051163"/>
                  <a:pt x="1508723" y="2196840"/>
                  <a:pt x="876711" y="2078058"/>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V="1">
            <a:off x="1001677" y="1597064"/>
            <a:ext cx="834019" cy="10801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851807" y="4572247"/>
            <a:ext cx="522058" cy="13770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p:cNvSpPr txBox="1"/>
              <p:nvPr/>
            </p:nvSpPr>
            <p:spPr>
              <a:xfrm>
                <a:off x="2567370" y="2304370"/>
                <a:ext cx="340606"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𝑂</m:t>
                      </m:r>
                    </m:oMath>
                  </m:oMathPara>
                </a14:m>
                <a:endParaRPr lang="en-US" sz="2800" dirty="0"/>
              </a:p>
            </p:txBody>
          </p:sp>
        </mc:Choice>
        <mc:Fallback>
          <p:sp>
            <p:nvSpPr>
              <p:cNvPr id="12" name="TextBox 11"/>
              <p:cNvSpPr txBox="1">
                <a:spLocks noRot="1" noChangeAspect="1" noMove="1" noResize="1" noEditPoints="1" noAdjustHandles="1" noChangeArrowheads="1" noChangeShapeType="1" noTextEdit="1"/>
              </p:cNvSpPr>
              <p:nvPr/>
            </p:nvSpPr>
            <p:spPr>
              <a:xfrm>
                <a:off x="2567370" y="2304370"/>
                <a:ext cx="340606" cy="430887"/>
              </a:xfrm>
              <a:prstGeom prst="rect">
                <a:avLst/>
              </a:prstGeom>
              <a:blipFill rotWithShape="1">
                <a:blip r:embed="rId1"/>
                <a:stretch>
                  <a:fillRect l="-19" t="-137" r="-14264" b="72"/>
                </a:stretch>
              </a:blipFill>
            </p:spPr>
            <p:txBody>
              <a:bodyPr/>
              <a:lstStyle/>
              <a:p>
                <a:r>
                  <a:rPr lang="zh-CN" altLang="en-US">
                    <a:noFill/>
                  </a:rPr>
                  <a:t> </a:t>
                </a:r>
              </a:p>
            </p:txBody>
          </p:sp>
        </mc:Fallback>
      </mc:AlternateContent>
      <p:cxnSp>
        <p:nvCxnSpPr>
          <p:cNvPr id="13" name="Straight Arrow Connector 12"/>
          <p:cNvCxnSpPr/>
          <p:nvPr/>
        </p:nvCxnSpPr>
        <p:spPr>
          <a:xfrm>
            <a:off x="2879813" y="2735257"/>
            <a:ext cx="1548171" cy="1852255"/>
          </a:xfrm>
          <a:prstGeom prst="straightConnector1">
            <a:avLst/>
          </a:prstGeom>
          <a:ln w="38100">
            <a:solidFill>
              <a:srgbClr val="9900FF"/>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1055203" y="2677184"/>
            <a:ext cx="1824610" cy="58073"/>
          </a:xfrm>
          <a:prstGeom prst="straightConnector1">
            <a:avLst/>
          </a:prstGeom>
          <a:ln w="38100">
            <a:solidFill>
              <a:srgbClr val="99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904719" y="2097753"/>
                <a:ext cx="275525"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1</m:t>
                          </m:r>
                        </m:sub>
                      </m:sSub>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904719" y="2097753"/>
                <a:ext cx="275525" cy="310598"/>
              </a:xfrm>
              <a:prstGeom prst="rect">
                <a:avLst/>
              </a:prstGeom>
              <a:blipFill rotWithShape="1">
                <a:blip r:embed="rId2"/>
                <a:stretch>
                  <a:fillRect l="-174" t="-112" r="-16904" b="1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3707904" y="5319423"/>
                <a:ext cx="210814" cy="31059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2</m:t>
                          </m:r>
                        </m:sub>
                      </m:sSub>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3707904" y="5319423"/>
                <a:ext cx="210814" cy="310598"/>
              </a:xfrm>
              <a:prstGeom prst="rect">
                <a:avLst/>
              </a:prstGeom>
              <a:blipFill rotWithShape="1">
                <a:blip r:embed="rId3"/>
                <a:stretch>
                  <a:fillRect l="-66" t="-9" r="-15600" b="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1907704" y="2901201"/>
                <a:ext cx="2433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1</m:t>
                          </m:r>
                        </m:sub>
                      </m:sSub>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1907704" y="2901201"/>
                <a:ext cx="243335" cy="276999"/>
              </a:xfrm>
              <a:prstGeom prst="rect">
                <a:avLst/>
              </a:prstGeom>
              <a:blipFill rotWithShape="1">
                <a:blip r:embed="rId4"/>
                <a:stretch>
                  <a:fillRect l="-67" t="-188" r="-19712" b="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3590588" y="3244595"/>
                <a:ext cx="24865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2</m:t>
                          </m:r>
                        </m:sub>
                      </m:sSub>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3590588" y="3244595"/>
                <a:ext cx="248658" cy="276999"/>
              </a:xfrm>
              <a:prstGeom prst="rect">
                <a:avLst/>
              </a:prstGeom>
              <a:blipFill rotWithShape="1">
                <a:blip r:embed="rId5"/>
                <a:stretch>
                  <a:fillRect l="-120" t="-137" r="-18117" b="187"/>
                </a:stretch>
              </a:blipFill>
            </p:spPr>
            <p:txBody>
              <a:bodyPr/>
              <a:lstStyle/>
              <a:p>
                <a:r>
                  <a:rPr lang="zh-CN" altLang="en-US">
                    <a:noFill/>
                  </a:rPr>
                  <a:t> </a:t>
                </a:r>
              </a:p>
            </p:txBody>
          </p:sp>
        </mc:Fallback>
      </mc:AlternateContent>
      <p:cxnSp>
        <p:nvCxnSpPr>
          <p:cNvPr id="28" name="Straight Arrow Connector 27"/>
          <p:cNvCxnSpPr/>
          <p:nvPr/>
        </p:nvCxnSpPr>
        <p:spPr>
          <a:xfrm flipH="1">
            <a:off x="1001677" y="4601714"/>
            <a:ext cx="519641" cy="8117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1521318" y="2811119"/>
            <a:ext cx="1346233" cy="1747357"/>
          </a:xfrm>
          <a:prstGeom prst="straightConnector1">
            <a:avLst/>
          </a:prstGeom>
          <a:ln w="38100">
            <a:solidFill>
              <a:srgbClr val="99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p:cNvSpPr txBox="1"/>
              <p:nvPr/>
            </p:nvSpPr>
            <p:spPr>
              <a:xfrm>
                <a:off x="1001677" y="5455393"/>
                <a:ext cx="280846"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3</m:t>
                          </m:r>
                        </m:sub>
                      </m:sSub>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1001677" y="5455393"/>
                <a:ext cx="280846" cy="310598"/>
              </a:xfrm>
              <a:prstGeom prst="rect">
                <a:avLst/>
              </a:prstGeom>
              <a:blipFill rotWithShape="1">
                <a:blip r:embed="rId6"/>
                <a:stretch>
                  <a:fillRect l="-100" t="-35" r="-15890" b="61"/>
                </a:stretch>
              </a:blipFill>
            </p:spPr>
            <p:txBody>
              <a:bodyPr/>
              <a:lstStyle/>
              <a:p>
                <a:r>
                  <a:rPr lang="zh-CN" altLang="en-US">
                    <a:noFill/>
                  </a:rPr>
                  <a:t> </a:t>
                </a:r>
              </a:p>
            </p:txBody>
          </p:sp>
        </mc:Fallback>
      </mc:AlternateContent>
      <p:cxnSp>
        <p:nvCxnSpPr>
          <p:cNvPr id="34" name="Straight Connector 33"/>
          <p:cNvCxnSpPr/>
          <p:nvPr/>
        </p:nvCxnSpPr>
        <p:spPr>
          <a:xfrm flipV="1">
            <a:off x="1001677" y="836712"/>
            <a:ext cx="1482091" cy="184047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3590588" y="4581128"/>
            <a:ext cx="765388" cy="206891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731853" y="671757"/>
            <a:ext cx="595035" cy="369332"/>
          </a:xfrm>
          <a:prstGeom prst="rect">
            <a:avLst/>
          </a:prstGeom>
          <a:noFill/>
        </p:spPr>
        <p:txBody>
          <a:bodyPr wrap="none" rtlCol="0">
            <a:spAutoFit/>
          </a:bodyPr>
          <a:lstStyle/>
          <a:p>
            <a:r>
              <a:rPr lang="en-GB" dirty="0"/>
              <a:t>rope</a:t>
            </a:r>
            <a:endParaRPr lang="en-US" dirty="0"/>
          </a:p>
        </p:txBody>
      </p:sp>
      <p:sp>
        <p:nvSpPr>
          <p:cNvPr id="38" name="TextBox 37"/>
          <p:cNvSpPr txBox="1"/>
          <p:nvPr/>
        </p:nvSpPr>
        <p:spPr>
          <a:xfrm>
            <a:off x="3131840" y="6156012"/>
            <a:ext cx="595035" cy="369332"/>
          </a:xfrm>
          <a:prstGeom prst="rect">
            <a:avLst/>
          </a:prstGeom>
          <a:noFill/>
        </p:spPr>
        <p:txBody>
          <a:bodyPr wrap="none" rtlCol="0">
            <a:spAutoFit/>
          </a:bodyPr>
          <a:lstStyle/>
          <a:p>
            <a:r>
              <a:rPr lang="en-GB" dirty="0"/>
              <a:t>rope</a:t>
            </a:r>
            <a:endParaRPr lang="en-US" dirty="0"/>
          </a:p>
        </p:txBody>
      </p:sp>
      <mc:AlternateContent xmlns:mc="http://schemas.openxmlformats.org/markup-compatibility/2006">
        <mc:Choice xmlns:a14="http://schemas.microsoft.com/office/drawing/2010/main" Requires="a14">
          <p:sp>
            <p:nvSpPr>
              <p:cNvPr id="39" name="TextBox 38"/>
              <p:cNvSpPr txBox="1"/>
              <p:nvPr/>
            </p:nvSpPr>
            <p:spPr>
              <a:xfrm>
                <a:off x="2339752" y="3573016"/>
                <a:ext cx="24865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3</m:t>
                          </m:r>
                        </m:sub>
                      </m:sSub>
                    </m:oMath>
                  </m:oMathPara>
                </a14:m>
                <a:endParaRPr lang="en-US" dirty="0"/>
              </a:p>
            </p:txBody>
          </p:sp>
        </mc:Choice>
        <mc:Fallback>
          <p:sp>
            <p:nvSpPr>
              <p:cNvPr id="39" name="TextBox 38"/>
              <p:cNvSpPr txBox="1">
                <a:spLocks noRot="1" noChangeAspect="1" noMove="1" noResize="1" noEditPoints="1" noAdjustHandles="1" noChangeArrowheads="1" noChangeShapeType="1" noTextEdit="1"/>
              </p:cNvSpPr>
              <p:nvPr/>
            </p:nvSpPr>
            <p:spPr>
              <a:xfrm>
                <a:off x="2339752" y="3573016"/>
                <a:ext cx="248658" cy="276999"/>
              </a:xfrm>
              <a:prstGeom prst="rect">
                <a:avLst/>
              </a:prstGeom>
              <a:blipFill rotWithShape="1">
                <a:blip r:embed="rId7"/>
                <a:stretch>
                  <a:fillRect l="-166" t="-183" r="-18071" b="4"/>
                </a:stretch>
              </a:blipFill>
            </p:spPr>
            <p:txBody>
              <a:bodyPr/>
              <a:lstStyle/>
              <a:p>
                <a:r>
                  <a:rPr lang="zh-CN" altLang="en-US">
                    <a:noFill/>
                  </a:rPr>
                  <a:t> </a:t>
                </a:r>
              </a:p>
            </p:txBody>
          </p:sp>
        </mc:Fallback>
      </mc:AlternateContent>
      <p:sp>
        <p:nvSpPr>
          <p:cNvPr id="40" name="TextBox 39"/>
          <p:cNvSpPr txBox="1"/>
          <p:nvPr/>
        </p:nvSpPr>
        <p:spPr>
          <a:xfrm>
            <a:off x="4590187" y="1015953"/>
            <a:ext cx="4498582" cy="923330"/>
          </a:xfrm>
          <a:prstGeom prst="rect">
            <a:avLst/>
          </a:prstGeom>
          <a:noFill/>
        </p:spPr>
        <p:txBody>
          <a:bodyPr wrap="square" rtlCol="0">
            <a:spAutoFit/>
          </a:bodyPr>
          <a:lstStyle/>
          <a:p>
            <a:r>
              <a:rPr lang="en-GB" dirty="0"/>
              <a:t>The net torque on a rigid body about a point O  is the sum of all the torques acting on the body:</a:t>
            </a:r>
            <a:endParaRPr lang="en-US" dirty="0"/>
          </a:p>
        </p:txBody>
      </p:sp>
      <mc:AlternateContent xmlns:mc="http://schemas.openxmlformats.org/markup-compatibility/2006">
        <mc:Choice xmlns:a14="http://schemas.microsoft.com/office/drawing/2010/main" Requires="a14">
          <p:sp>
            <p:nvSpPr>
              <p:cNvPr id="41" name="TextBox 40"/>
              <p:cNvSpPr txBox="1"/>
              <p:nvPr/>
            </p:nvSpPr>
            <p:spPr>
              <a:xfrm>
                <a:off x="4834250" y="1751016"/>
                <a:ext cx="4010457" cy="119500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US" sz="3200" i="1" smtClean="0">
                              <a:latin typeface="Cambria Math" panose="02040503050406030204" pitchFamily="18" charset="0"/>
                              <a:ea typeface="Cambria Math" panose="02040503050406030204" pitchFamily="18" charset="0"/>
                            </a:rPr>
                            <m:t>𝜏</m:t>
                          </m:r>
                        </m:e>
                      </m:acc>
                      <m:r>
                        <a:rPr lang="en-GB" sz="3200" b="0" i="1" smtClean="0">
                          <a:latin typeface="Cambria Math" panose="02040503050406030204" pitchFamily="18" charset="0"/>
                        </a:rPr>
                        <m:t>=</m:t>
                      </m:r>
                      <m:nary>
                        <m:naryPr>
                          <m:chr m:val="∑"/>
                          <m:supHide m:val="on"/>
                          <m:ctrlPr>
                            <a:rPr lang="en-GB" sz="3200" b="0" i="1" smtClean="0">
                              <a:latin typeface="Cambria Math" panose="02040503050406030204" pitchFamily="18" charset="0"/>
                            </a:rPr>
                          </m:ctrlPr>
                        </m:naryPr>
                        <m:sub>
                          <m:r>
                            <m:rPr>
                              <m:brk m:alnAt="7"/>
                            </m:rPr>
                            <a:rPr lang="en-GB" sz="3200" b="0" i="1" smtClean="0">
                              <a:latin typeface="Cambria Math" panose="02040503050406030204" pitchFamily="18" charset="0"/>
                            </a:rPr>
                            <m:t>𝑖</m:t>
                          </m:r>
                        </m:sub>
                        <m:sup/>
                        <m:e>
                          <m:acc>
                            <m:accPr>
                              <m:chr m:val="⃗"/>
                              <m:ctrlPr>
                                <a:rPr lang="en-GB" sz="3200" b="0" i="1" smtClean="0">
                                  <a:latin typeface="Cambria Math" panose="02040503050406030204" pitchFamily="18" charset="0"/>
                                </a:rPr>
                              </m:ctrlPr>
                            </m:accPr>
                            <m:e>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𝜏</m:t>
                                  </m:r>
                                </m:e>
                                <m:sub>
                                  <m:r>
                                    <a:rPr lang="en-GB" sz="3200" b="0" i="1" smtClean="0">
                                      <a:latin typeface="Cambria Math" panose="02040503050406030204" pitchFamily="18" charset="0"/>
                                    </a:rPr>
                                    <m:t>𝑖</m:t>
                                  </m:r>
                                </m:sub>
                              </m:sSub>
                            </m:e>
                          </m:acc>
                        </m:e>
                      </m:nary>
                      <m:r>
                        <a:rPr lang="en-GB" sz="3200" b="0" i="1" smtClean="0">
                          <a:latin typeface="Cambria Math" panose="02040503050406030204" pitchFamily="18" charset="0"/>
                        </a:rPr>
                        <m:t>=</m:t>
                      </m:r>
                      <m:nary>
                        <m:naryPr>
                          <m:chr m:val="∑"/>
                          <m:supHide m:val="on"/>
                          <m:ctrlPr>
                            <a:rPr lang="en-GB" sz="3200" i="1">
                              <a:latin typeface="Cambria Math" panose="02040503050406030204" pitchFamily="18" charset="0"/>
                            </a:rPr>
                          </m:ctrlPr>
                        </m:naryPr>
                        <m:sub>
                          <m:r>
                            <m:rPr>
                              <m:brk m:alnAt="7"/>
                            </m:rPr>
                            <a:rPr lang="en-GB" sz="3200" i="1">
                              <a:latin typeface="Cambria Math" panose="02040503050406030204" pitchFamily="18" charset="0"/>
                            </a:rPr>
                            <m:t>𝑖</m:t>
                          </m:r>
                        </m:sub>
                        <m:sup/>
                        <m:e>
                          <m:acc>
                            <m:accPr>
                              <m:chr m:val="⃗"/>
                              <m:ctrlPr>
                                <a:rPr lang="en-GB" sz="3200" i="1">
                                  <a:latin typeface="Cambria Math" panose="02040503050406030204" pitchFamily="18" charset="0"/>
                                </a:rPr>
                              </m:ctrlPr>
                            </m:accPr>
                            <m:e>
                              <m:sSub>
                                <m:sSubPr>
                                  <m:ctrlPr>
                                    <a:rPr lang="en-GB" sz="3200" i="1">
                                      <a:latin typeface="Cambria Math" panose="02040503050406030204" pitchFamily="18" charset="0"/>
                                    </a:rPr>
                                  </m:ctrlPr>
                                </m:sSubPr>
                                <m:e>
                                  <m:r>
                                    <a:rPr lang="en-GB" sz="3200" b="0" i="1" smtClean="0">
                                      <a:latin typeface="Cambria Math" panose="02040503050406030204" pitchFamily="18" charset="0"/>
                                    </a:rPr>
                                    <m:t>𝑟</m:t>
                                  </m:r>
                                </m:e>
                                <m:sub>
                                  <m:r>
                                    <a:rPr lang="en-GB" sz="3200" i="1">
                                      <a:latin typeface="Cambria Math" panose="02040503050406030204" pitchFamily="18" charset="0"/>
                                    </a:rPr>
                                    <m:t>𝑖</m:t>
                                  </m:r>
                                </m:sub>
                              </m:sSub>
                            </m:e>
                          </m:acc>
                          <m:r>
                            <a:rPr lang="en-GB" sz="3200" i="1" smtClean="0">
                              <a:latin typeface="Cambria Math" panose="02040503050406030204" pitchFamily="18" charset="0"/>
                              <a:ea typeface="Cambria Math" panose="02040503050406030204" pitchFamily="18" charset="0"/>
                            </a:rPr>
                            <m:t>×</m:t>
                          </m:r>
                          <m:acc>
                            <m:accPr>
                              <m:chr m:val="⃗"/>
                              <m:ctrlPr>
                                <a:rPr lang="en-GB" sz="3200" i="1" smtClean="0">
                                  <a:latin typeface="Cambria Math" panose="02040503050406030204" pitchFamily="18" charset="0"/>
                                  <a:ea typeface="Cambria Math" panose="02040503050406030204" pitchFamily="18" charset="0"/>
                                </a:rPr>
                              </m:ctrlPr>
                            </m:accPr>
                            <m:e>
                              <m:sSub>
                                <m:sSubPr>
                                  <m:ctrlPr>
                                    <a:rPr lang="en-GB" sz="3200" i="1" smtClean="0">
                                      <a:latin typeface="Cambria Math" panose="02040503050406030204" pitchFamily="18" charset="0"/>
                                      <a:ea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𝐹</m:t>
                                  </m:r>
                                </m:e>
                                <m:sub>
                                  <m:r>
                                    <a:rPr lang="en-GB" sz="3200" b="0" i="1" smtClean="0">
                                      <a:latin typeface="Cambria Math" panose="02040503050406030204" pitchFamily="18" charset="0"/>
                                      <a:ea typeface="Cambria Math" panose="02040503050406030204" pitchFamily="18" charset="0"/>
                                    </a:rPr>
                                    <m:t>𝑖</m:t>
                                  </m:r>
                                </m:sub>
                              </m:sSub>
                            </m:e>
                          </m:acc>
                        </m:e>
                      </m:nary>
                    </m:oMath>
                  </m:oMathPara>
                </a14:m>
                <a:endParaRPr lang="en-US" sz="3200" dirty="0"/>
              </a:p>
            </p:txBody>
          </p:sp>
        </mc:Choice>
        <mc:Fallback>
          <p:sp>
            <p:nvSpPr>
              <p:cNvPr id="41" name="TextBox 40"/>
              <p:cNvSpPr txBox="1">
                <a:spLocks noRot="1" noChangeAspect="1" noMove="1" noResize="1" noEditPoints="1" noAdjustHandles="1" noChangeArrowheads="1" noChangeShapeType="1" noTextEdit="1"/>
              </p:cNvSpPr>
              <p:nvPr/>
            </p:nvSpPr>
            <p:spPr>
              <a:xfrm>
                <a:off x="4834250" y="1751016"/>
                <a:ext cx="4010457" cy="1195007"/>
              </a:xfrm>
              <a:prstGeom prst="rect">
                <a:avLst/>
              </a:prstGeom>
              <a:blipFill rotWithShape="1">
                <a:blip r:embed="rId8"/>
                <a:stretch>
                  <a:fillRect l="-16" t="-27" r="-1573" b="22"/>
                </a:stretch>
              </a:blipFill>
            </p:spPr>
            <p:txBody>
              <a:bodyPr/>
              <a:lstStyle/>
              <a:p>
                <a:r>
                  <a:rPr lang="zh-CN" altLang="en-US">
                    <a:noFill/>
                  </a:rPr>
                  <a:t> </a:t>
                </a:r>
              </a:p>
            </p:txBody>
          </p:sp>
        </mc:Fallback>
      </mc:AlternateContent>
      <p:sp>
        <p:nvSpPr>
          <p:cNvPr id="3" name="TextBox 2"/>
          <p:cNvSpPr txBox="1"/>
          <p:nvPr/>
        </p:nvSpPr>
        <p:spPr>
          <a:xfrm>
            <a:off x="5689893" y="3223132"/>
            <a:ext cx="3384376" cy="923330"/>
          </a:xfrm>
          <a:prstGeom prst="rect">
            <a:avLst/>
          </a:prstGeom>
          <a:noFill/>
        </p:spPr>
        <p:txBody>
          <a:bodyPr wrap="square" rtlCol="0">
            <a:spAutoFit/>
          </a:bodyPr>
          <a:lstStyle/>
          <a:p>
            <a:r>
              <a:rPr lang="en-GB" dirty="0"/>
              <a:t>The point O could be any point chosen, not only a point of the axis of rotation.</a:t>
            </a:r>
            <a:endParaRPr lang="en-US" dirty="0"/>
          </a:p>
        </p:txBody>
      </p:sp>
      <p:sp>
        <p:nvSpPr>
          <p:cNvPr id="7" name="TextBox 6"/>
          <p:cNvSpPr txBox="1"/>
          <p:nvPr/>
        </p:nvSpPr>
        <p:spPr>
          <a:xfrm>
            <a:off x="5076056" y="4601714"/>
            <a:ext cx="3559414" cy="646331"/>
          </a:xfrm>
          <a:prstGeom prst="rect">
            <a:avLst/>
          </a:prstGeom>
          <a:noFill/>
        </p:spPr>
        <p:txBody>
          <a:bodyPr wrap="square" rtlCol="0">
            <a:spAutoFit/>
          </a:bodyPr>
          <a:lstStyle/>
          <a:p>
            <a:r>
              <a:rPr lang="en-GB" dirty="0"/>
              <a:t>But we will mainly study torques about a point of the axis of rotation.</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31"/>
          <p:cNvSpPr/>
          <p:nvPr/>
        </p:nvSpPr>
        <p:spPr>
          <a:xfrm>
            <a:off x="535230" y="980728"/>
            <a:ext cx="5044882" cy="3126367"/>
          </a:xfrm>
          <a:custGeom>
            <a:avLst/>
            <a:gdLst>
              <a:gd name="connsiteX0" fmla="*/ 876711 w 3831250"/>
              <a:gd name="connsiteY0" fmla="*/ 2078058 h 2118951"/>
              <a:gd name="connsiteX1" fmla="*/ 16099 w 3831250"/>
              <a:gd name="connsiteY1" fmla="*/ 1002293 h 2118951"/>
              <a:gd name="connsiteX2" fmla="*/ 1441488 w 3831250"/>
              <a:gd name="connsiteY2" fmla="*/ 356834 h 2118951"/>
              <a:gd name="connsiteX3" fmla="*/ 1441488 w 3831250"/>
              <a:gd name="connsiteY3" fmla="*/ 356834 h 2118951"/>
              <a:gd name="connsiteX4" fmla="*/ 2194523 w 3831250"/>
              <a:gd name="connsiteY4" fmla="*/ 60999 h 2118951"/>
              <a:gd name="connsiteX5" fmla="*/ 3808170 w 3831250"/>
              <a:gd name="connsiteY5" fmla="*/ 1714987 h 2118951"/>
              <a:gd name="connsiteX6" fmla="*/ 876711 w 3831250"/>
              <a:gd name="connsiteY6" fmla="*/ 2078058 h 211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1250" h="2118951">
                <a:moveTo>
                  <a:pt x="876711" y="2078058"/>
                </a:moveTo>
                <a:cubicBezTo>
                  <a:pt x="244699" y="1959276"/>
                  <a:pt x="-78030" y="1289164"/>
                  <a:pt x="16099" y="1002293"/>
                </a:cubicBezTo>
                <a:cubicBezTo>
                  <a:pt x="110228" y="715422"/>
                  <a:pt x="1441488" y="356834"/>
                  <a:pt x="1441488" y="356834"/>
                </a:cubicBezTo>
                <a:lnTo>
                  <a:pt x="1441488" y="356834"/>
                </a:lnTo>
                <a:cubicBezTo>
                  <a:pt x="1566994" y="307528"/>
                  <a:pt x="1800076" y="-165360"/>
                  <a:pt x="2194523" y="60999"/>
                </a:cubicBezTo>
                <a:cubicBezTo>
                  <a:pt x="2588970" y="287358"/>
                  <a:pt x="4030046" y="1378811"/>
                  <a:pt x="3808170" y="1714987"/>
                </a:cubicBezTo>
                <a:cubicBezTo>
                  <a:pt x="3586294" y="2051163"/>
                  <a:pt x="1508723" y="2196840"/>
                  <a:pt x="876711" y="2078058"/>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23909" y="0"/>
            <a:ext cx="8229600" cy="1143000"/>
          </a:xfrm>
        </p:spPr>
        <p:txBody>
          <a:bodyPr/>
          <a:lstStyle/>
          <a:p>
            <a:r>
              <a:rPr lang="en-GB" sz="2800" dirty="0"/>
              <a:t>What about torques done by internal forces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Oval 4"/>
          <p:cNvSpPr/>
          <p:nvPr/>
        </p:nvSpPr>
        <p:spPr>
          <a:xfrm>
            <a:off x="1115616" y="2924944"/>
            <a:ext cx="360040"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851920" y="2924944"/>
            <a:ext cx="360040"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611560" y="3068960"/>
            <a:ext cx="3816424"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760897" y="893798"/>
            <a:ext cx="4105291" cy="923330"/>
          </a:xfrm>
          <a:prstGeom prst="rect">
            <a:avLst/>
          </a:prstGeom>
          <a:noFill/>
        </p:spPr>
        <p:txBody>
          <a:bodyPr wrap="square" rtlCol="0">
            <a:spAutoFit/>
          </a:bodyPr>
          <a:lstStyle/>
          <a:p>
            <a:r>
              <a:rPr lang="en-GB" dirty="0"/>
              <a:t>Two parts of a body exert a force on each other (for instance gravitational force) and a corresponding torque about point O.</a:t>
            </a:r>
            <a:endParaRPr lang="en-US" dirty="0"/>
          </a:p>
        </p:txBody>
      </p:sp>
      <p:cxnSp>
        <p:nvCxnSpPr>
          <p:cNvPr id="17" name="Straight Arrow Connector 16"/>
          <p:cNvCxnSpPr/>
          <p:nvPr/>
        </p:nvCxnSpPr>
        <p:spPr>
          <a:xfrm>
            <a:off x="1331640" y="3068960"/>
            <a:ext cx="57606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3473878" y="3062881"/>
            <a:ext cx="522058" cy="60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2915816" y="2060848"/>
            <a:ext cx="0" cy="1008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p:cNvSpPr txBox="1"/>
              <p:nvPr/>
            </p:nvSpPr>
            <p:spPr>
              <a:xfrm>
                <a:off x="2567370" y="1688034"/>
                <a:ext cx="340606"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𝑂</m:t>
                      </m:r>
                    </m:oMath>
                  </m:oMathPara>
                </a14:m>
                <a:endParaRPr lang="en-US" sz="2800" dirty="0"/>
              </a:p>
            </p:txBody>
          </p:sp>
        </mc:Choice>
        <mc:Fallback>
          <p:sp>
            <p:nvSpPr>
              <p:cNvPr id="35" name="TextBox 34"/>
              <p:cNvSpPr txBox="1">
                <a:spLocks noRot="1" noChangeAspect="1" noMove="1" noResize="1" noEditPoints="1" noAdjustHandles="1" noChangeArrowheads="1" noChangeShapeType="1" noTextEdit="1"/>
              </p:cNvSpPr>
              <p:nvPr/>
            </p:nvSpPr>
            <p:spPr>
              <a:xfrm>
                <a:off x="2567370" y="1688034"/>
                <a:ext cx="340606" cy="430887"/>
              </a:xfrm>
              <a:prstGeom prst="rect">
                <a:avLst/>
              </a:prstGeom>
              <a:blipFill rotWithShape="1">
                <a:blip r:embed="rId1"/>
                <a:stretch>
                  <a:fillRect l="-19" t="-47" r="-14264" b="130"/>
                </a:stretch>
              </a:blipFill>
            </p:spPr>
            <p:txBody>
              <a:bodyPr/>
              <a:lstStyle/>
              <a:p>
                <a:r>
                  <a:rPr lang="zh-CN" altLang="en-US">
                    <a:noFill/>
                  </a:rPr>
                  <a:t> </a:t>
                </a:r>
              </a:p>
            </p:txBody>
          </p:sp>
        </mc:Fallback>
      </mc:AlternateContent>
      <p:cxnSp>
        <p:nvCxnSpPr>
          <p:cNvPr id="39" name="Straight Arrow Connector 38"/>
          <p:cNvCxnSpPr/>
          <p:nvPr/>
        </p:nvCxnSpPr>
        <p:spPr>
          <a:xfrm>
            <a:off x="2915816" y="2060848"/>
            <a:ext cx="1116124" cy="1002033"/>
          </a:xfrm>
          <a:prstGeom prst="straightConnector1">
            <a:avLst/>
          </a:prstGeom>
          <a:ln w="38100">
            <a:solidFill>
              <a:srgbClr val="990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1358953" y="2118921"/>
            <a:ext cx="1520859" cy="943960"/>
          </a:xfrm>
          <a:prstGeom prst="straightConnector1">
            <a:avLst/>
          </a:prstGeom>
          <a:ln w="38100">
            <a:solidFill>
              <a:srgbClr val="99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TextBox 42"/>
              <p:cNvSpPr txBox="1"/>
              <p:nvPr/>
            </p:nvSpPr>
            <p:spPr>
              <a:xfrm>
                <a:off x="2628877" y="1780367"/>
                <a:ext cx="573875"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rPr>
                        <m:t>⨀</m:t>
                      </m:r>
                    </m:oMath>
                  </m:oMathPara>
                </a14:m>
                <a:endParaRPr lang="en-US" sz="4000" dirty="0"/>
              </a:p>
            </p:txBody>
          </p:sp>
        </mc:Choice>
        <mc:Fallback>
          <p:sp>
            <p:nvSpPr>
              <p:cNvPr id="43" name="TextBox 42"/>
              <p:cNvSpPr txBox="1">
                <a:spLocks noRot="1" noChangeAspect="1" noMove="1" noResize="1" noEditPoints="1" noAdjustHandles="1" noChangeArrowheads="1" noChangeShapeType="1" noTextEdit="1"/>
              </p:cNvSpPr>
              <p:nvPr/>
            </p:nvSpPr>
            <p:spPr>
              <a:xfrm>
                <a:off x="2628877" y="1780367"/>
                <a:ext cx="573875" cy="615553"/>
              </a:xfrm>
              <a:prstGeom prst="rect">
                <a:avLst/>
              </a:prstGeom>
              <a:blipFill rotWithShape="1">
                <a:blip r:embed="rId2"/>
                <a:stretch>
                  <a:fillRect l="-107" t="-75" r="-12868" b="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3030295" y="1688034"/>
                <a:ext cx="88716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𝑎𝑥𝑖𝑠</m:t>
                      </m:r>
                    </m:oMath>
                  </m:oMathPara>
                </a14:m>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3030295" y="1688034"/>
                <a:ext cx="887166" cy="276999"/>
              </a:xfrm>
              <a:prstGeom prst="rect">
                <a:avLst/>
              </a:prstGeom>
              <a:blipFill rotWithShape="1">
                <a:blip r:embed="rId3"/>
                <a:stretch>
                  <a:fillRect l="-8" t="-74" r="-2847" b="1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a:off x="1289709" y="2678433"/>
                <a:ext cx="18594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m:t>
                      </m:r>
                    </m:oMath>
                  </m:oMathPara>
                </a14:m>
                <a:endParaRPr lang="en-US" dirty="0"/>
              </a:p>
            </p:txBody>
          </p:sp>
        </mc:Choice>
        <mc:Fallback>
          <p:sp>
            <p:nvSpPr>
              <p:cNvPr id="45" name="TextBox 44"/>
              <p:cNvSpPr txBox="1">
                <a:spLocks noRot="1" noChangeAspect="1" noMove="1" noResize="1" noEditPoints="1" noAdjustHandles="1" noChangeArrowheads="1" noChangeShapeType="1" noTextEdit="1"/>
              </p:cNvSpPr>
              <p:nvPr/>
            </p:nvSpPr>
            <p:spPr>
              <a:xfrm>
                <a:off x="1289709" y="2678433"/>
                <a:ext cx="185948" cy="276999"/>
              </a:xfrm>
              <a:prstGeom prst="rect">
                <a:avLst/>
              </a:prstGeom>
              <a:blipFill rotWithShape="1">
                <a:blip r:embed="rId4"/>
                <a:stretch>
                  <a:fillRect l="-13" t="-1" r="-17802" b="5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4139952" y="2708920"/>
                <a:ext cx="18594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m:t>
                      </m:r>
                    </m:oMath>
                  </m:oMathPara>
                </a14:m>
                <a:endParaRPr lang="en-US" dirty="0"/>
              </a:p>
            </p:txBody>
          </p:sp>
        </mc:Choice>
        <mc:Fallback>
          <p:sp>
            <p:nvSpPr>
              <p:cNvPr id="46" name="TextBox 45"/>
              <p:cNvSpPr txBox="1">
                <a:spLocks noRot="1" noChangeAspect="1" noMove="1" noResize="1" noEditPoints="1" noAdjustHandles="1" noChangeArrowheads="1" noChangeShapeType="1" noTextEdit="1"/>
              </p:cNvSpPr>
              <p:nvPr/>
            </p:nvSpPr>
            <p:spPr>
              <a:xfrm>
                <a:off x="4139952" y="2708920"/>
                <a:ext cx="185948" cy="276999"/>
              </a:xfrm>
              <a:prstGeom prst="rect">
                <a:avLst/>
              </a:prstGeom>
              <a:blipFill rotWithShape="1">
                <a:blip r:embed="rId5"/>
                <a:stretch>
                  <a:fillRect l="-208" t="-4" r="-17607" b="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TextBox 47"/>
              <p:cNvSpPr txBox="1"/>
              <p:nvPr/>
            </p:nvSpPr>
            <p:spPr>
              <a:xfrm>
                <a:off x="1475656" y="3118975"/>
                <a:ext cx="461986" cy="34182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2</m:t>
                          </m:r>
                          <m:r>
                            <a:rPr lang="en-GB" b="0" i="1" smtClean="0">
                              <a:latin typeface="Cambria Math" panose="02040503050406030204" pitchFamily="18" charset="0"/>
                            </a:rPr>
                            <m:t>/</m:t>
                          </m:r>
                          <m:r>
                            <a:rPr lang="en-GB" b="0" i="1" smtClean="0">
                              <a:latin typeface="Cambria Math" panose="02040503050406030204" pitchFamily="18" charset="0"/>
                            </a:rPr>
                            <m:t>1</m:t>
                          </m:r>
                        </m:sub>
                      </m:sSub>
                    </m:oMath>
                  </m:oMathPara>
                </a14:m>
                <a:endParaRPr lang="en-US" dirty="0"/>
              </a:p>
            </p:txBody>
          </p:sp>
        </mc:Choice>
        <mc:Fallback>
          <p:sp>
            <p:nvSpPr>
              <p:cNvPr id="48" name="TextBox 47"/>
              <p:cNvSpPr txBox="1">
                <a:spLocks noRot="1" noChangeAspect="1" noMove="1" noResize="1" noEditPoints="1" noAdjustHandles="1" noChangeArrowheads="1" noChangeShapeType="1" noTextEdit="1"/>
              </p:cNvSpPr>
              <p:nvPr/>
            </p:nvSpPr>
            <p:spPr>
              <a:xfrm>
                <a:off x="1475656" y="3118975"/>
                <a:ext cx="461986" cy="341825"/>
              </a:xfrm>
              <a:prstGeom prst="rect">
                <a:avLst/>
              </a:prstGeom>
              <a:blipFill rotWithShape="1">
                <a:blip r:embed="rId6"/>
                <a:stretch>
                  <a:fillRect l="-119" t="-143" r="-9016" b="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TextBox 48"/>
              <p:cNvSpPr txBox="1"/>
              <p:nvPr/>
            </p:nvSpPr>
            <p:spPr>
              <a:xfrm>
                <a:off x="3605958" y="3140968"/>
                <a:ext cx="456663" cy="34182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2</m:t>
                          </m:r>
                        </m:sub>
                      </m:sSub>
                    </m:oMath>
                  </m:oMathPara>
                </a14:m>
                <a:endParaRPr lang="en-US" dirty="0"/>
              </a:p>
            </p:txBody>
          </p:sp>
        </mc:Choice>
        <mc:Fallback>
          <p:sp>
            <p:nvSpPr>
              <p:cNvPr id="49" name="TextBox 48"/>
              <p:cNvSpPr txBox="1">
                <a:spLocks noRot="1" noChangeAspect="1" noMove="1" noResize="1" noEditPoints="1" noAdjustHandles="1" noChangeArrowheads="1" noChangeShapeType="1" noTextEdit="1"/>
              </p:cNvSpPr>
              <p:nvPr/>
            </p:nvSpPr>
            <p:spPr>
              <a:xfrm>
                <a:off x="3605958" y="3140968"/>
                <a:ext cx="456663" cy="341825"/>
              </a:xfrm>
              <a:prstGeom prst="rect">
                <a:avLst/>
              </a:prstGeom>
              <a:blipFill rotWithShape="1">
                <a:blip r:embed="rId7"/>
                <a:stretch>
                  <a:fillRect l="-94" t="-75" r="-9758" b="1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1" name="TextBox 50"/>
              <p:cNvSpPr txBox="1"/>
              <p:nvPr/>
            </p:nvSpPr>
            <p:spPr>
              <a:xfrm>
                <a:off x="2688422" y="2653461"/>
                <a:ext cx="13715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𝑙</m:t>
                      </m:r>
                    </m:oMath>
                  </m:oMathPara>
                </a14:m>
                <a:endParaRPr lang="en-US" dirty="0"/>
              </a:p>
            </p:txBody>
          </p:sp>
        </mc:Choice>
        <mc:Fallback>
          <p:sp>
            <p:nvSpPr>
              <p:cNvPr id="51" name="TextBox 50"/>
              <p:cNvSpPr txBox="1">
                <a:spLocks noRot="1" noChangeAspect="1" noMove="1" noResize="1" noEditPoints="1" noAdjustHandles="1" noChangeArrowheads="1" noChangeShapeType="1" noTextEdit="1"/>
              </p:cNvSpPr>
              <p:nvPr/>
            </p:nvSpPr>
            <p:spPr>
              <a:xfrm>
                <a:off x="2688422" y="2653461"/>
                <a:ext cx="137152" cy="276999"/>
              </a:xfrm>
              <a:prstGeom prst="rect">
                <a:avLst/>
              </a:prstGeom>
              <a:blipFill rotWithShape="1">
                <a:blip r:embed="rId8"/>
                <a:stretch>
                  <a:fillRect l="-340" t="-156" r="-21889" b="20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3" name="TextBox 52"/>
              <p:cNvSpPr txBox="1"/>
              <p:nvPr/>
            </p:nvSpPr>
            <p:spPr>
              <a:xfrm>
                <a:off x="1907704" y="2284865"/>
                <a:ext cx="2433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1</m:t>
                          </m:r>
                        </m:sub>
                      </m:sSub>
                    </m:oMath>
                  </m:oMathPara>
                </a14:m>
                <a:endParaRPr lang="en-US" dirty="0"/>
              </a:p>
            </p:txBody>
          </p:sp>
        </mc:Choice>
        <mc:Fallback>
          <p:sp>
            <p:nvSpPr>
              <p:cNvPr id="53" name="TextBox 52"/>
              <p:cNvSpPr txBox="1">
                <a:spLocks noRot="1" noChangeAspect="1" noMove="1" noResize="1" noEditPoints="1" noAdjustHandles="1" noChangeArrowheads="1" noChangeShapeType="1" noTextEdit="1"/>
              </p:cNvSpPr>
              <p:nvPr/>
            </p:nvSpPr>
            <p:spPr>
              <a:xfrm>
                <a:off x="1907704" y="2284865"/>
                <a:ext cx="243335" cy="276999"/>
              </a:xfrm>
              <a:prstGeom prst="rect">
                <a:avLst/>
              </a:prstGeom>
              <a:blipFill rotWithShape="1">
                <a:blip r:embed="rId9"/>
                <a:stretch>
                  <a:fillRect l="-67" t="-49" r="-19712" b="9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4" name="TextBox 53"/>
              <p:cNvSpPr txBox="1"/>
              <p:nvPr/>
            </p:nvSpPr>
            <p:spPr>
              <a:xfrm>
                <a:off x="3563888" y="2348880"/>
                <a:ext cx="24865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2</m:t>
                          </m:r>
                        </m:sub>
                      </m:sSub>
                    </m:oMath>
                  </m:oMathPara>
                </a14:m>
                <a:endParaRPr lang="en-US" dirty="0"/>
              </a:p>
            </p:txBody>
          </p:sp>
        </mc:Choice>
        <mc:Fallback>
          <p:sp>
            <p:nvSpPr>
              <p:cNvPr id="54" name="TextBox 53"/>
              <p:cNvSpPr txBox="1">
                <a:spLocks noRot="1" noChangeAspect="1" noMove="1" noResize="1" noEditPoints="1" noAdjustHandles="1" noChangeArrowheads="1" noChangeShapeType="1" noTextEdit="1"/>
              </p:cNvSpPr>
              <p:nvPr/>
            </p:nvSpPr>
            <p:spPr>
              <a:xfrm>
                <a:off x="3563888" y="2348880"/>
                <a:ext cx="248658" cy="276999"/>
              </a:xfrm>
              <a:prstGeom prst="rect">
                <a:avLst/>
              </a:prstGeom>
              <a:blipFill rotWithShape="1">
                <a:blip r:embed="rId10"/>
                <a:stretch>
                  <a:fillRect l="-108" t="-5" r="-18129" b="56"/>
                </a:stretch>
              </a:blipFill>
            </p:spPr>
            <p:txBody>
              <a:bodyPr/>
              <a:lstStyle/>
              <a:p>
                <a:r>
                  <a:rPr lang="zh-CN" altLang="en-US">
                    <a:noFill/>
                  </a:rPr>
                  <a:t> </a:t>
                </a:r>
              </a:p>
            </p:txBody>
          </p:sp>
        </mc:Fallback>
      </mc:AlternateContent>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31"/>
          <p:cNvSpPr/>
          <p:nvPr/>
        </p:nvSpPr>
        <p:spPr>
          <a:xfrm>
            <a:off x="535230" y="980728"/>
            <a:ext cx="5044882" cy="3126367"/>
          </a:xfrm>
          <a:custGeom>
            <a:avLst/>
            <a:gdLst>
              <a:gd name="connsiteX0" fmla="*/ 876711 w 3831250"/>
              <a:gd name="connsiteY0" fmla="*/ 2078058 h 2118951"/>
              <a:gd name="connsiteX1" fmla="*/ 16099 w 3831250"/>
              <a:gd name="connsiteY1" fmla="*/ 1002293 h 2118951"/>
              <a:gd name="connsiteX2" fmla="*/ 1441488 w 3831250"/>
              <a:gd name="connsiteY2" fmla="*/ 356834 h 2118951"/>
              <a:gd name="connsiteX3" fmla="*/ 1441488 w 3831250"/>
              <a:gd name="connsiteY3" fmla="*/ 356834 h 2118951"/>
              <a:gd name="connsiteX4" fmla="*/ 2194523 w 3831250"/>
              <a:gd name="connsiteY4" fmla="*/ 60999 h 2118951"/>
              <a:gd name="connsiteX5" fmla="*/ 3808170 w 3831250"/>
              <a:gd name="connsiteY5" fmla="*/ 1714987 h 2118951"/>
              <a:gd name="connsiteX6" fmla="*/ 876711 w 3831250"/>
              <a:gd name="connsiteY6" fmla="*/ 2078058 h 211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1250" h="2118951">
                <a:moveTo>
                  <a:pt x="876711" y="2078058"/>
                </a:moveTo>
                <a:cubicBezTo>
                  <a:pt x="244699" y="1959276"/>
                  <a:pt x="-78030" y="1289164"/>
                  <a:pt x="16099" y="1002293"/>
                </a:cubicBezTo>
                <a:cubicBezTo>
                  <a:pt x="110228" y="715422"/>
                  <a:pt x="1441488" y="356834"/>
                  <a:pt x="1441488" y="356834"/>
                </a:cubicBezTo>
                <a:lnTo>
                  <a:pt x="1441488" y="356834"/>
                </a:lnTo>
                <a:cubicBezTo>
                  <a:pt x="1566994" y="307528"/>
                  <a:pt x="1800076" y="-165360"/>
                  <a:pt x="2194523" y="60999"/>
                </a:cubicBezTo>
                <a:cubicBezTo>
                  <a:pt x="2588970" y="287358"/>
                  <a:pt x="4030046" y="1378811"/>
                  <a:pt x="3808170" y="1714987"/>
                </a:cubicBezTo>
                <a:cubicBezTo>
                  <a:pt x="3586294" y="2051163"/>
                  <a:pt x="1508723" y="2196840"/>
                  <a:pt x="876711" y="2078058"/>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23909" y="0"/>
            <a:ext cx="8229600" cy="1143000"/>
          </a:xfrm>
        </p:spPr>
        <p:txBody>
          <a:bodyPr/>
          <a:lstStyle/>
          <a:p>
            <a:r>
              <a:rPr lang="en-GB" sz="2800" dirty="0"/>
              <a:t>What about torques done by internal forces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Oval 4"/>
          <p:cNvSpPr/>
          <p:nvPr/>
        </p:nvSpPr>
        <p:spPr>
          <a:xfrm>
            <a:off x="1115616" y="2924944"/>
            <a:ext cx="360040"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851920" y="2924944"/>
            <a:ext cx="360040"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611560" y="3068960"/>
            <a:ext cx="3816424"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760897" y="893798"/>
            <a:ext cx="4105291" cy="923330"/>
          </a:xfrm>
          <a:prstGeom prst="rect">
            <a:avLst/>
          </a:prstGeom>
          <a:noFill/>
        </p:spPr>
        <p:txBody>
          <a:bodyPr wrap="square" rtlCol="0">
            <a:spAutoFit/>
          </a:bodyPr>
          <a:lstStyle/>
          <a:p>
            <a:r>
              <a:rPr lang="en-GB" dirty="0"/>
              <a:t>Two parts of a body exert a force on each other (for instance gravitational force) and a corresponding torque about point O.</a:t>
            </a:r>
            <a:endParaRPr lang="en-US" dirty="0"/>
          </a:p>
        </p:txBody>
      </p:sp>
      <p:cxnSp>
        <p:nvCxnSpPr>
          <p:cNvPr id="17" name="Straight Arrow Connector 16"/>
          <p:cNvCxnSpPr/>
          <p:nvPr/>
        </p:nvCxnSpPr>
        <p:spPr>
          <a:xfrm>
            <a:off x="1331640" y="3068960"/>
            <a:ext cx="57606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3473878" y="3062881"/>
            <a:ext cx="522058" cy="60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2915816" y="2060848"/>
            <a:ext cx="0" cy="1008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p:cNvSpPr txBox="1"/>
              <p:nvPr/>
            </p:nvSpPr>
            <p:spPr>
              <a:xfrm>
                <a:off x="2567370" y="1688034"/>
                <a:ext cx="340606"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𝑂</m:t>
                      </m:r>
                    </m:oMath>
                  </m:oMathPara>
                </a14:m>
                <a:endParaRPr lang="en-US" sz="2800" dirty="0"/>
              </a:p>
            </p:txBody>
          </p:sp>
        </mc:Choice>
        <mc:Fallback>
          <p:sp>
            <p:nvSpPr>
              <p:cNvPr id="35" name="TextBox 34"/>
              <p:cNvSpPr txBox="1">
                <a:spLocks noRot="1" noChangeAspect="1" noMove="1" noResize="1" noEditPoints="1" noAdjustHandles="1" noChangeArrowheads="1" noChangeShapeType="1" noTextEdit="1"/>
              </p:cNvSpPr>
              <p:nvPr/>
            </p:nvSpPr>
            <p:spPr>
              <a:xfrm>
                <a:off x="2567370" y="1688034"/>
                <a:ext cx="340606" cy="430887"/>
              </a:xfrm>
              <a:prstGeom prst="rect">
                <a:avLst/>
              </a:prstGeom>
              <a:blipFill rotWithShape="1">
                <a:blip r:embed="rId1"/>
                <a:stretch>
                  <a:fillRect l="-19" t="-47" r="-14264" b="130"/>
                </a:stretch>
              </a:blipFill>
            </p:spPr>
            <p:txBody>
              <a:bodyPr/>
              <a:lstStyle/>
              <a:p>
                <a:r>
                  <a:rPr lang="zh-CN" altLang="en-US">
                    <a:noFill/>
                  </a:rPr>
                  <a:t> </a:t>
                </a:r>
              </a:p>
            </p:txBody>
          </p:sp>
        </mc:Fallback>
      </mc:AlternateContent>
      <p:cxnSp>
        <p:nvCxnSpPr>
          <p:cNvPr id="39" name="Straight Arrow Connector 38"/>
          <p:cNvCxnSpPr/>
          <p:nvPr/>
        </p:nvCxnSpPr>
        <p:spPr>
          <a:xfrm>
            <a:off x="2915816" y="2060848"/>
            <a:ext cx="1116124" cy="1002033"/>
          </a:xfrm>
          <a:prstGeom prst="straightConnector1">
            <a:avLst/>
          </a:prstGeom>
          <a:ln w="38100">
            <a:solidFill>
              <a:srgbClr val="990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1358953" y="2118921"/>
            <a:ext cx="1520859" cy="943960"/>
          </a:xfrm>
          <a:prstGeom prst="straightConnector1">
            <a:avLst/>
          </a:prstGeom>
          <a:ln w="38100">
            <a:solidFill>
              <a:srgbClr val="99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TextBox 42"/>
              <p:cNvSpPr txBox="1"/>
              <p:nvPr/>
            </p:nvSpPr>
            <p:spPr>
              <a:xfrm>
                <a:off x="2628877" y="1780367"/>
                <a:ext cx="573875"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rPr>
                        <m:t>⨀</m:t>
                      </m:r>
                    </m:oMath>
                  </m:oMathPara>
                </a14:m>
                <a:endParaRPr lang="en-US" sz="4000" dirty="0"/>
              </a:p>
            </p:txBody>
          </p:sp>
        </mc:Choice>
        <mc:Fallback>
          <p:sp>
            <p:nvSpPr>
              <p:cNvPr id="43" name="TextBox 42"/>
              <p:cNvSpPr txBox="1">
                <a:spLocks noRot="1" noChangeAspect="1" noMove="1" noResize="1" noEditPoints="1" noAdjustHandles="1" noChangeArrowheads="1" noChangeShapeType="1" noTextEdit="1"/>
              </p:cNvSpPr>
              <p:nvPr/>
            </p:nvSpPr>
            <p:spPr>
              <a:xfrm>
                <a:off x="2628877" y="1780367"/>
                <a:ext cx="573875" cy="615553"/>
              </a:xfrm>
              <a:prstGeom prst="rect">
                <a:avLst/>
              </a:prstGeom>
              <a:blipFill rotWithShape="1">
                <a:blip r:embed="rId2"/>
                <a:stretch>
                  <a:fillRect l="-107" t="-75" r="-12868" b="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3030295" y="1688034"/>
                <a:ext cx="88716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𝑎𝑥𝑖𝑠</m:t>
                      </m:r>
                    </m:oMath>
                  </m:oMathPara>
                </a14:m>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3030295" y="1688034"/>
                <a:ext cx="887166" cy="276999"/>
              </a:xfrm>
              <a:prstGeom prst="rect">
                <a:avLst/>
              </a:prstGeom>
              <a:blipFill rotWithShape="1">
                <a:blip r:embed="rId3"/>
                <a:stretch>
                  <a:fillRect l="-8" t="-74" r="-2847" b="1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a:off x="1289709" y="2678433"/>
                <a:ext cx="18594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m:t>
                      </m:r>
                    </m:oMath>
                  </m:oMathPara>
                </a14:m>
                <a:endParaRPr lang="en-US" dirty="0"/>
              </a:p>
            </p:txBody>
          </p:sp>
        </mc:Choice>
        <mc:Fallback>
          <p:sp>
            <p:nvSpPr>
              <p:cNvPr id="45" name="TextBox 44"/>
              <p:cNvSpPr txBox="1">
                <a:spLocks noRot="1" noChangeAspect="1" noMove="1" noResize="1" noEditPoints="1" noAdjustHandles="1" noChangeArrowheads="1" noChangeShapeType="1" noTextEdit="1"/>
              </p:cNvSpPr>
              <p:nvPr/>
            </p:nvSpPr>
            <p:spPr>
              <a:xfrm>
                <a:off x="1289709" y="2678433"/>
                <a:ext cx="185948" cy="276999"/>
              </a:xfrm>
              <a:prstGeom prst="rect">
                <a:avLst/>
              </a:prstGeom>
              <a:blipFill rotWithShape="1">
                <a:blip r:embed="rId4"/>
                <a:stretch>
                  <a:fillRect l="-13" t="-1" r="-17802" b="5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4139952" y="2708920"/>
                <a:ext cx="18594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m:t>
                      </m:r>
                    </m:oMath>
                  </m:oMathPara>
                </a14:m>
                <a:endParaRPr lang="en-US" dirty="0"/>
              </a:p>
            </p:txBody>
          </p:sp>
        </mc:Choice>
        <mc:Fallback>
          <p:sp>
            <p:nvSpPr>
              <p:cNvPr id="46" name="TextBox 45"/>
              <p:cNvSpPr txBox="1">
                <a:spLocks noRot="1" noChangeAspect="1" noMove="1" noResize="1" noEditPoints="1" noAdjustHandles="1" noChangeArrowheads="1" noChangeShapeType="1" noTextEdit="1"/>
              </p:cNvSpPr>
              <p:nvPr/>
            </p:nvSpPr>
            <p:spPr>
              <a:xfrm>
                <a:off x="4139952" y="2708920"/>
                <a:ext cx="185948" cy="276999"/>
              </a:xfrm>
              <a:prstGeom prst="rect">
                <a:avLst/>
              </a:prstGeom>
              <a:blipFill rotWithShape="1">
                <a:blip r:embed="rId5"/>
                <a:stretch>
                  <a:fillRect l="-208" t="-4" r="-17607" b="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TextBox 47"/>
              <p:cNvSpPr txBox="1"/>
              <p:nvPr/>
            </p:nvSpPr>
            <p:spPr>
              <a:xfrm>
                <a:off x="1475656" y="3118975"/>
                <a:ext cx="461986" cy="34182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2</m:t>
                          </m:r>
                          <m:r>
                            <a:rPr lang="en-GB" b="0" i="1" smtClean="0">
                              <a:latin typeface="Cambria Math" panose="02040503050406030204" pitchFamily="18" charset="0"/>
                            </a:rPr>
                            <m:t>/</m:t>
                          </m:r>
                          <m:r>
                            <a:rPr lang="en-GB" b="0" i="1" smtClean="0">
                              <a:latin typeface="Cambria Math" panose="02040503050406030204" pitchFamily="18" charset="0"/>
                            </a:rPr>
                            <m:t>1</m:t>
                          </m:r>
                        </m:sub>
                      </m:sSub>
                    </m:oMath>
                  </m:oMathPara>
                </a14:m>
                <a:endParaRPr lang="en-US" dirty="0"/>
              </a:p>
            </p:txBody>
          </p:sp>
        </mc:Choice>
        <mc:Fallback>
          <p:sp>
            <p:nvSpPr>
              <p:cNvPr id="48" name="TextBox 47"/>
              <p:cNvSpPr txBox="1">
                <a:spLocks noRot="1" noChangeAspect="1" noMove="1" noResize="1" noEditPoints="1" noAdjustHandles="1" noChangeArrowheads="1" noChangeShapeType="1" noTextEdit="1"/>
              </p:cNvSpPr>
              <p:nvPr/>
            </p:nvSpPr>
            <p:spPr>
              <a:xfrm>
                <a:off x="1475656" y="3118975"/>
                <a:ext cx="461986" cy="341825"/>
              </a:xfrm>
              <a:prstGeom prst="rect">
                <a:avLst/>
              </a:prstGeom>
              <a:blipFill rotWithShape="1">
                <a:blip r:embed="rId6"/>
                <a:stretch>
                  <a:fillRect l="-119" t="-143" r="-9016" b="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TextBox 48"/>
              <p:cNvSpPr txBox="1"/>
              <p:nvPr/>
            </p:nvSpPr>
            <p:spPr>
              <a:xfrm>
                <a:off x="3605958" y="3140968"/>
                <a:ext cx="456663" cy="34182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2</m:t>
                          </m:r>
                        </m:sub>
                      </m:sSub>
                    </m:oMath>
                  </m:oMathPara>
                </a14:m>
                <a:endParaRPr lang="en-US" dirty="0"/>
              </a:p>
            </p:txBody>
          </p:sp>
        </mc:Choice>
        <mc:Fallback>
          <p:sp>
            <p:nvSpPr>
              <p:cNvPr id="49" name="TextBox 48"/>
              <p:cNvSpPr txBox="1">
                <a:spLocks noRot="1" noChangeAspect="1" noMove="1" noResize="1" noEditPoints="1" noAdjustHandles="1" noChangeArrowheads="1" noChangeShapeType="1" noTextEdit="1"/>
              </p:cNvSpPr>
              <p:nvPr/>
            </p:nvSpPr>
            <p:spPr>
              <a:xfrm>
                <a:off x="3605958" y="3140968"/>
                <a:ext cx="456663" cy="341825"/>
              </a:xfrm>
              <a:prstGeom prst="rect">
                <a:avLst/>
              </a:prstGeom>
              <a:blipFill rotWithShape="1">
                <a:blip r:embed="rId7"/>
                <a:stretch>
                  <a:fillRect l="-94" t="-75" r="-9758" b="1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1" name="TextBox 50"/>
              <p:cNvSpPr txBox="1"/>
              <p:nvPr/>
            </p:nvSpPr>
            <p:spPr>
              <a:xfrm>
                <a:off x="2688422" y="2653461"/>
                <a:ext cx="13715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𝑙</m:t>
                      </m:r>
                    </m:oMath>
                  </m:oMathPara>
                </a14:m>
                <a:endParaRPr lang="en-US" dirty="0"/>
              </a:p>
            </p:txBody>
          </p:sp>
        </mc:Choice>
        <mc:Fallback>
          <p:sp>
            <p:nvSpPr>
              <p:cNvPr id="51" name="TextBox 50"/>
              <p:cNvSpPr txBox="1">
                <a:spLocks noRot="1" noChangeAspect="1" noMove="1" noResize="1" noEditPoints="1" noAdjustHandles="1" noChangeArrowheads="1" noChangeShapeType="1" noTextEdit="1"/>
              </p:cNvSpPr>
              <p:nvPr/>
            </p:nvSpPr>
            <p:spPr>
              <a:xfrm>
                <a:off x="2688422" y="2653461"/>
                <a:ext cx="137152" cy="276999"/>
              </a:xfrm>
              <a:prstGeom prst="rect">
                <a:avLst/>
              </a:prstGeom>
              <a:blipFill rotWithShape="1">
                <a:blip r:embed="rId8"/>
                <a:stretch>
                  <a:fillRect l="-340" t="-156" r="-21889" b="206"/>
                </a:stretch>
              </a:blipFill>
            </p:spPr>
            <p:txBody>
              <a:bodyPr/>
              <a:lstStyle/>
              <a:p>
                <a:r>
                  <a:rPr lang="zh-CN" altLang="en-US">
                    <a:noFill/>
                  </a:rPr>
                  <a:t> </a:t>
                </a:r>
              </a:p>
            </p:txBody>
          </p:sp>
        </mc:Fallback>
      </mc:AlternateContent>
      <p:sp>
        <p:nvSpPr>
          <p:cNvPr id="52" name="TextBox 51"/>
          <p:cNvSpPr txBox="1"/>
          <p:nvPr/>
        </p:nvSpPr>
        <p:spPr>
          <a:xfrm>
            <a:off x="5364089" y="2118921"/>
            <a:ext cx="3502100" cy="646331"/>
          </a:xfrm>
          <a:prstGeom prst="rect">
            <a:avLst/>
          </a:prstGeom>
          <a:noFill/>
        </p:spPr>
        <p:txBody>
          <a:bodyPr wrap="square" rtlCol="0">
            <a:spAutoFit/>
          </a:bodyPr>
          <a:lstStyle/>
          <a:p>
            <a:r>
              <a:rPr lang="en-GB" dirty="0"/>
              <a:t>The internal forces between these two parts are along the same line</a:t>
            </a:r>
            <a:endParaRPr lang="en-US" dirty="0"/>
          </a:p>
        </p:txBody>
      </p:sp>
      <mc:AlternateContent xmlns:mc="http://schemas.openxmlformats.org/markup-compatibility/2006">
        <mc:Choice xmlns:a14="http://schemas.microsoft.com/office/drawing/2010/main" Requires="a14">
          <p:sp>
            <p:nvSpPr>
              <p:cNvPr id="53" name="TextBox 52"/>
              <p:cNvSpPr txBox="1"/>
              <p:nvPr/>
            </p:nvSpPr>
            <p:spPr>
              <a:xfrm>
                <a:off x="1907704" y="2284865"/>
                <a:ext cx="2433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1</m:t>
                          </m:r>
                        </m:sub>
                      </m:sSub>
                    </m:oMath>
                  </m:oMathPara>
                </a14:m>
                <a:endParaRPr lang="en-US" dirty="0"/>
              </a:p>
            </p:txBody>
          </p:sp>
        </mc:Choice>
        <mc:Fallback>
          <p:sp>
            <p:nvSpPr>
              <p:cNvPr id="53" name="TextBox 52"/>
              <p:cNvSpPr txBox="1">
                <a:spLocks noRot="1" noChangeAspect="1" noMove="1" noResize="1" noEditPoints="1" noAdjustHandles="1" noChangeArrowheads="1" noChangeShapeType="1" noTextEdit="1"/>
              </p:cNvSpPr>
              <p:nvPr/>
            </p:nvSpPr>
            <p:spPr>
              <a:xfrm>
                <a:off x="1907704" y="2284865"/>
                <a:ext cx="243335" cy="276999"/>
              </a:xfrm>
              <a:prstGeom prst="rect">
                <a:avLst/>
              </a:prstGeom>
              <a:blipFill rotWithShape="1">
                <a:blip r:embed="rId9"/>
                <a:stretch>
                  <a:fillRect l="-67" t="-49" r="-19712" b="9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4" name="TextBox 53"/>
              <p:cNvSpPr txBox="1"/>
              <p:nvPr/>
            </p:nvSpPr>
            <p:spPr>
              <a:xfrm>
                <a:off x="3563888" y="2348880"/>
                <a:ext cx="24865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2</m:t>
                          </m:r>
                        </m:sub>
                      </m:sSub>
                    </m:oMath>
                  </m:oMathPara>
                </a14:m>
                <a:endParaRPr lang="en-US" dirty="0"/>
              </a:p>
            </p:txBody>
          </p:sp>
        </mc:Choice>
        <mc:Fallback>
          <p:sp>
            <p:nvSpPr>
              <p:cNvPr id="54" name="TextBox 53"/>
              <p:cNvSpPr txBox="1">
                <a:spLocks noRot="1" noChangeAspect="1" noMove="1" noResize="1" noEditPoints="1" noAdjustHandles="1" noChangeArrowheads="1" noChangeShapeType="1" noTextEdit="1"/>
              </p:cNvSpPr>
              <p:nvPr/>
            </p:nvSpPr>
            <p:spPr>
              <a:xfrm>
                <a:off x="3563888" y="2348880"/>
                <a:ext cx="248658" cy="276999"/>
              </a:xfrm>
              <a:prstGeom prst="rect">
                <a:avLst/>
              </a:prstGeom>
              <a:blipFill rotWithShape="1">
                <a:blip r:embed="rId10"/>
                <a:stretch>
                  <a:fillRect l="-108" t="-5" r="-18129" b="56"/>
                </a:stretch>
              </a:blipFill>
            </p:spPr>
            <p:txBody>
              <a:bodyPr/>
              <a:lstStyle/>
              <a:p>
                <a:r>
                  <a:rPr lang="zh-CN" altLang="en-US">
                    <a:noFill/>
                  </a:rPr>
                  <a:t> </a:t>
                </a:r>
              </a:p>
            </p:txBody>
          </p:sp>
        </mc:Fallback>
      </mc:AlternateContent>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31"/>
          <p:cNvSpPr/>
          <p:nvPr/>
        </p:nvSpPr>
        <p:spPr>
          <a:xfrm>
            <a:off x="535230" y="980728"/>
            <a:ext cx="5044882" cy="3126367"/>
          </a:xfrm>
          <a:custGeom>
            <a:avLst/>
            <a:gdLst>
              <a:gd name="connsiteX0" fmla="*/ 876711 w 3831250"/>
              <a:gd name="connsiteY0" fmla="*/ 2078058 h 2118951"/>
              <a:gd name="connsiteX1" fmla="*/ 16099 w 3831250"/>
              <a:gd name="connsiteY1" fmla="*/ 1002293 h 2118951"/>
              <a:gd name="connsiteX2" fmla="*/ 1441488 w 3831250"/>
              <a:gd name="connsiteY2" fmla="*/ 356834 h 2118951"/>
              <a:gd name="connsiteX3" fmla="*/ 1441488 w 3831250"/>
              <a:gd name="connsiteY3" fmla="*/ 356834 h 2118951"/>
              <a:gd name="connsiteX4" fmla="*/ 2194523 w 3831250"/>
              <a:gd name="connsiteY4" fmla="*/ 60999 h 2118951"/>
              <a:gd name="connsiteX5" fmla="*/ 3808170 w 3831250"/>
              <a:gd name="connsiteY5" fmla="*/ 1714987 h 2118951"/>
              <a:gd name="connsiteX6" fmla="*/ 876711 w 3831250"/>
              <a:gd name="connsiteY6" fmla="*/ 2078058 h 211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1250" h="2118951">
                <a:moveTo>
                  <a:pt x="876711" y="2078058"/>
                </a:moveTo>
                <a:cubicBezTo>
                  <a:pt x="244699" y="1959276"/>
                  <a:pt x="-78030" y="1289164"/>
                  <a:pt x="16099" y="1002293"/>
                </a:cubicBezTo>
                <a:cubicBezTo>
                  <a:pt x="110228" y="715422"/>
                  <a:pt x="1441488" y="356834"/>
                  <a:pt x="1441488" y="356834"/>
                </a:cubicBezTo>
                <a:lnTo>
                  <a:pt x="1441488" y="356834"/>
                </a:lnTo>
                <a:cubicBezTo>
                  <a:pt x="1566994" y="307528"/>
                  <a:pt x="1800076" y="-165360"/>
                  <a:pt x="2194523" y="60999"/>
                </a:cubicBezTo>
                <a:cubicBezTo>
                  <a:pt x="2588970" y="287358"/>
                  <a:pt x="4030046" y="1378811"/>
                  <a:pt x="3808170" y="1714987"/>
                </a:cubicBezTo>
                <a:cubicBezTo>
                  <a:pt x="3586294" y="2051163"/>
                  <a:pt x="1508723" y="2196840"/>
                  <a:pt x="876711" y="2078058"/>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23909" y="0"/>
            <a:ext cx="8229600" cy="1143000"/>
          </a:xfrm>
        </p:spPr>
        <p:txBody>
          <a:bodyPr/>
          <a:lstStyle/>
          <a:p>
            <a:r>
              <a:rPr lang="en-GB" sz="2800" dirty="0"/>
              <a:t>What about torques done by internal forces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Oval 4"/>
          <p:cNvSpPr/>
          <p:nvPr/>
        </p:nvSpPr>
        <p:spPr>
          <a:xfrm>
            <a:off x="1115616" y="2924944"/>
            <a:ext cx="360040"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851920" y="2924944"/>
            <a:ext cx="360040"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611560" y="3068960"/>
            <a:ext cx="3816424"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760897" y="893798"/>
            <a:ext cx="4105291" cy="923330"/>
          </a:xfrm>
          <a:prstGeom prst="rect">
            <a:avLst/>
          </a:prstGeom>
          <a:noFill/>
        </p:spPr>
        <p:txBody>
          <a:bodyPr wrap="square" rtlCol="0">
            <a:spAutoFit/>
          </a:bodyPr>
          <a:lstStyle/>
          <a:p>
            <a:r>
              <a:rPr lang="en-GB" dirty="0"/>
              <a:t>Two parts of a body exert a force on each other (for instance gravitational force) and a corresponding torque about point O.</a:t>
            </a:r>
            <a:endParaRPr lang="en-US" dirty="0"/>
          </a:p>
        </p:txBody>
      </p:sp>
      <p:cxnSp>
        <p:nvCxnSpPr>
          <p:cNvPr id="17" name="Straight Arrow Connector 16"/>
          <p:cNvCxnSpPr/>
          <p:nvPr/>
        </p:nvCxnSpPr>
        <p:spPr>
          <a:xfrm>
            <a:off x="1331640" y="3068960"/>
            <a:ext cx="57606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3473878" y="3062881"/>
            <a:ext cx="522058" cy="60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2915816" y="2060848"/>
            <a:ext cx="0" cy="1008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p:cNvSpPr txBox="1"/>
              <p:nvPr/>
            </p:nvSpPr>
            <p:spPr>
              <a:xfrm>
                <a:off x="2567370" y="1688034"/>
                <a:ext cx="340606"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𝑂</m:t>
                      </m:r>
                    </m:oMath>
                  </m:oMathPara>
                </a14:m>
                <a:endParaRPr lang="en-US" sz="2800" dirty="0"/>
              </a:p>
            </p:txBody>
          </p:sp>
        </mc:Choice>
        <mc:Fallback>
          <p:sp>
            <p:nvSpPr>
              <p:cNvPr id="35" name="TextBox 34"/>
              <p:cNvSpPr txBox="1">
                <a:spLocks noRot="1" noChangeAspect="1" noMove="1" noResize="1" noEditPoints="1" noAdjustHandles="1" noChangeArrowheads="1" noChangeShapeType="1" noTextEdit="1"/>
              </p:cNvSpPr>
              <p:nvPr/>
            </p:nvSpPr>
            <p:spPr>
              <a:xfrm>
                <a:off x="2567370" y="1688034"/>
                <a:ext cx="340606" cy="430887"/>
              </a:xfrm>
              <a:prstGeom prst="rect">
                <a:avLst/>
              </a:prstGeom>
              <a:blipFill rotWithShape="1">
                <a:blip r:embed="rId1"/>
                <a:stretch>
                  <a:fillRect l="-19" t="-47" r="-14264" b="130"/>
                </a:stretch>
              </a:blipFill>
            </p:spPr>
            <p:txBody>
              <a:bodyPr/>
              <a:lstStyle/>
              <a:p>
                <a:r>
                  <a:rPr lang="zh-CN" altLang="en-US">
                    <a:noFill/>
                  </a:rPr>
                  <a:t> </a:t>
                </a:r>
              </a:p>
            </p:txBody>
          </p:sp>
        </mc:Fallback>
      </mc:AlternateContent>
      <p:cxnSp>
        <p:nvCxnSpPr>
          <p:cNvPr id="39" name="Straight Arrow Connector 38"/>
          <p:cNvCxnSpPr/>
          <p:nvPr/>
        </p:nvCxnSpPr>
        <p:spPr>
          <a:xfrm>
            <a:off x="2915816" y="2060848"/>
            <a:ext cx="1116124" cy="1002033"/>
          </a:xfrm>
          <a:prstGeom prst="straightConnector1">
            <a:avLst/>
          </a:prstGeom>
          <a:ln w="38100">
            <a:solidFill>
              <a:srgbClr val="990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1358953" y="2118921"/>
            <a:ext cx="1520859" cy="943960"/>
          </a:xfrm>
          <a:prstGeom prst="straightConnector1">
            <a:avLst/>
          </a:prstGeom>
          <a:ln w="38100">
            <a:solidFill>
              <a:srgbClr val="99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TextBox 42"/>
              <p:cNvSpPr txBox="1"/>
              <p:nvPr/>
            </p:nvSpPr>
            <p:spPr>
              <a:xfrm>
                <a:off x="2628877" y="1780367"/>
                <a:ext cx="573875"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rPr>
                        <m:t>⨀</m:t>
                      </m:r>
                    </m:oMath>
                  </m:oMathPara>
                </a14:m>
                <a:endParaRPr lang="en-US" sz="4000" dirty="0"/>
              </a:p>
            </p:txBody>
          </p:sp>
        </mc:Choice>
        <mc:Fallback>
          <p:sp>
            <p:nvSpPr>
              <p:cNvPr id="43" name="TextBox 42"/>
              <p:cNvSpPr txBox="1">
                <a:spLocks noRot="1" noChangeAspect="1" noMove="1" noResize="1" noEditPoints="1" noAdjustHandles="1" noChangeArrowheads="1" noChangeShapeType="1" noTextEdit="1"/>
              </p:cNvSpPr>
              <p:nvPr/>
            </p:nvSpPr>
            <p:spPr>
              <a:xfrm>
                <a:off x="2628877" y="1780367"/>
                <a:ext cx="573875" cy="615553"/>
              </a:xfrm>
              <a:prstGeom prst="rect">
                <a:avLst/>
              </a:prstGeom>
              <a:blipFill rotWithShape="1">
                <a:blip r:embed="rId2"/>
                <a:stretch>
                  <a:fillRect l="-107" t="-75" r="-12868" b="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3030295" y="1688034"/>
                <a:ext cx="88716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𝑎𝑥𝑖𝑠</m:t>
                      </m:r>
                    </m:oMath>
                  </m:oMathPara>
                </a14:m>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3030295" y="1688034"/>
                <a:ext cx="887166" cy="276999"/>
              </a:xfrm>
              <a:prstGeom prst="rect">
                <a:avLst/>
              </a:prstGeom>
              <a:blipFill rotWithShape="1">
                <a:blip r:embed="rId3"/>
                <a:stretch>
                  <a:fillRect l="-8" t="-74" r="-2847" b="1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a:off x="1289709" y="2678433"/>
                <a:ext cx="18594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m:t>
                      </m:r>
                    </m:oMath>
                  </m:oMathPara>
                </a14:m>
                <a:endParaRPr lang="en-US" dirty="0"/>
              </a:p>
            </p:txBody>
          </p:sp>
        </mc:Choice>
        <mc:Fallback>
          <p:sp>
            <p:nvSpPr>
              <p:cNvPr id="45" name="TextBox 44"/>
              <p:cNvSpPr txBox="1">
                <a:spLocks noRot="1" noChangeAspect="1" noMove="1" noResize="1" noEditPoints="1" noAdjustHandles="1" noChangeArrowheads="1" noChangeShapeType="1" noTextEdit="1"/>
              </p:cNvSpPr>
              <p:nvPr/>
            </p:nvSpPr>
            <p:spPr>
              <a:xfrm>
                <a:off x="1289709" y="2678433"/>
                <a:ext cx="185948" cy="276999"/>
              </a:xfrm>
              <a:prstGeom prst="rect">
                <a:avLst/>
              </a:prstGeom>
              <a:blipFill rotWithShape="1">
                <a:blip r:embed="rId4"/>
                <a:stretch>
                  <a:fillRect l="-13" t="-1" r="-17802" b="5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4139952" y="2708920"/>
                <a:ext cx="18594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m:t>
                      </m:r>
                    </m:oMath>
                  </m:oMathPara>
                </a14:m>
                <a:endParaRPr lang="en-US" dirty="0"/>
              </a:p>
            </p:txBody>
          </p:sp>
        </mc:Choice>
        <mc:Fallback>
          <p:sp>
            <p:nvSpPr>
              <p:cNvPr id="46" name="TextBox 45"/>
              <p:cNvSpPr txBox="1">
                <a:spLocks noRot="1" noChangeAspect="1" noMove="1" noResize="1" noEditPoints="1" noAdjustHandles="1" noChangeArrowheads="1" noChangeShapeType="1" noTextEdit="1"/>
              </p:cNvSpPr>
              <p:nvPr/>
            </p:nvSpPr>
            <p:spPr>
              <a:xfrm>
                <a:off x="4139952" y="2708920"/>
                <a:ext cx="185948" cy="276999"/>
              </a:xfrm>
              <a:prstGeom prst="rect">
                <a:avLst/>
              </a:prstGeom>
              <a:blipFill rotWithShape="1">
                <a:blip r:embed="rId5"/>
                <a:stretch>
                  <a:fillRect l="-208" t="-4" r="-17607" b="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TextBox 47"/>
              <p:cNvSpPr txBox="1"/>
              <p:nvPr/>
            </p:nvSpPr>
            <p:spPr>
              <a:xfrm>
                <a:off x="1475656" y="3118975"/>
                <a:ext cx="461986" cy="34182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2</m:t>
                          </m:r>
                          <m:r>
                            <a:rPr lang="en-GB" b="0" i="1" smtClean="0">
                              <a:latin typeface="Cambria Math" panose="02040503050406030204" pitchFamily="18" charset="0"/>
                            </a:rPr>
                            <m:t>/</m:t>
                          </m:r>
                          <m:r>
                            <a:rPr lang="en-GB" b="0" i="1" smtClean="0">
                              <a:latin typeface="Cambria Math" panose="02040503050406030204" pitchFamily="18" charset="0"/>
                            </a:rPr>
                            <m:t>1</m:t>
                          </m:r>
                        </m:sub>
                      </m:sSub>
                    </m:oMath>
                  </m:oMathPara>
                </a14:m>
                <a:endParaRPr lang="en-US" dirty="0"/>
              </a:p>
            </p:txBody>
          </p:sp>
        </mc:Choice>
        <mc:Fallback>
          <p:sp>
            <p:nvSpPr>
              <p:cNvPr id="48" name="TextBox 47"/>
              <p:cNvSpPr txBox="1">
                <a:spLocks noRot="1" noChangeAspect="1" noMove="1" noResize="1" noEditPoints="1" noAdjustHandles="1" noChangeArrowheads="1" noChangeShapeType="1" noTextEdit="1"/>
              </p:cNvSpPr>
              <p:nvPr/>
            </p:nvSpPr>
            <p:spPr>
              <a:xfrm>
                <a:off x="1475656" y="3118975"/>
                <a:ext cx="461986" cy="341825"/>
              </a:xfrm>
              <a:prstGeom prst="rect">
                <a:avLst/>
              </a:prstGeom>
              <a:blipFill rotWithShape="1">
                <a:blip r:embed="rId6"/>
                <a:stretch>
                  <a:fillRect l="-119" t="-143" r="-9016" b="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TextBox 48"/>
              <p:cNvSpPr txBox="1"/>
              <p:nvPr/>
            </p:nvSpPr>
            <p:spPr>
              <a:xfrm>
                <a:off x="3605958" y="3140968"/>
                <a:ext cx="456663" cy="34182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2</m:t>
                          </m:r>
                        </m:sub>
                      </m:sSub>
                    </m:oMath>
                  </m:oMathPara>
                </a14:m>
                <a:endParaRPr lang="en-US" dirty="0"/>
              </a:p>
            </p:txBody>
          </p:sp>
        </mc:Choice>
        <mc:Fallback>
          <p:sp>
            <p:nvSpPr>
              <p:cNvPr id="49" name="TextBox 48"/>
              <p:cNvSpPr txBox="1">
                <a:spLocks noRot="1" noChangeAspect="1" noMove="1" noResize="1" noEditPoints="1" noAdjustHandles="1" noChangeArrowheads="1" noChangeShapeType="1" noTextEdit="1"/>
              </p:cNvSpPr>
              <p:nvPr/>
            </p:nvSpPr>
            <p:spPr>
              <a:xfrm>
                <a:off x="3605958" y="3140968"/>
                <a:ext cx="456663" cy="341825"/>
              </a:xfrm>
              <a:prstGeom prst="rect">
                <a:avLst/>
              </a:prstGeom>
              <a:blipFill rotWithShape="1">
                <a:blip r:embed="rId7"/>
                <a:stretch>
                  <a:fillRect l="-94" t="-75" r="-9758" b="1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1" name="TextBox 50"/>
              <p:cNvSpPr txBox="1"/>
              <p:nvPr/>
            </p:nvSpPr>
            <p:spPr>
              <a:xfrm>
                <a:off x="2688422" y="2653461"/>
                <a:ext cx="13715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𝑙</m:t>
                      </m:r>
                    </m:oMath>
                  </m:oMathPara>
                </a14:m>
                <a:endParaRPr lang="en-US" dirty="0"/>
              </a:p>
            </p:txBody>
          </p:sp>
        </mc:Choice>
        <mc:Fallback>
          <p:sp>
            <p:nvSpPr>
              <p:cNvPr id="51" name="TextBox 50"/>
              <p:cNvSpPr txBox="1">
                <a:spLocks noRot="1" noChangeAspect="1" noMove="1" noResize="1" noEditPoints="1" noAdjustHandles="1" noChangeArrowheads="1" noChangeShapeType="1" noTextEdit="1"/>
              </p:cNvSpPr>
              <p:nvPr/>
            </p:nvSpPr>
            <p:spPr>
              <a:xfrm>
                <a:off x="2688422" y="2653461"/>
                <a:ext cx="137152" cy="276999"/>
              </a:xfrm>
              <a:prstGeom prst="rect">
                <a:avLst/>
              </a:prstGeom>
              <a:blipFill rotWithShape="1">
                <a:blip r:embed="rId8"/>
                <a:stretch>
                  <a:fillRect l="-340" t="-156" r="-21889" b="206"/>
                </a:stretch>
              </a:blipFill>
            </p:spPr>
            <p:txBody>
              <a:bodyPr/>
              <a:lstStyle/>
              <a:p>
                <a:r>
                  <a:rPr lang="zh-CN" altLang="en-US">
                    <a:noFill/>
                  </a:rPr>
                  <a:t> </a:t>
                </a:r>
              </a:p>
            </p:txBody>
          </p:sp>
        </mc:Fallback>
      </mc:AlternateContent>
      <p:sp>
        <p:nvSpPr>
          <p:cNvPr id="52" name="TextBox 51"/>
          <p:cNvSpPr txBox="1"/>
          <p:nvPr/>
        </p:nvSpPr>
        <p:spPr>
          <a:xfrm>
            <a:off x="5364089" y="2118921"/>
            <a:ext cx="3502100" cy="646331"/>
          </a:xfrm>
          <a:prstGeom prst="rect">
            <a:avLst/>
          </a:prstGeom>
          <a:noFill/>
        </p:spPr>
        <p:txBody>
          <a:bodyPr wrap="square" rtlCol="0">
            <a:spAutoFit/>
          </a:bodyPr>
          <a:lstStyle/>
          <a:p>
            <a:r>
              <a:rPr lang="en-GB" dirty="0"/>
              <a:t>The internal forces between these two parts are along the same line</a:t>
            </a:r>
            <a:endParaRPr lang="en-US" dirty="0"/>
          </a:p>
        </p:txBody>
      </p:sp>
      <mc:AlternateContent xmlns:mc="http://schemas.openxmlformats.org/markup-compatibility/2006">
        <mc:Choice xmlns:a14="http://schemas.microsoft.com/office/drawing/2010/main" Requires="a14">
          <p:sp>
            <p:nvSpPr>
              <p:cNvPr id="53" name="TextBox 52"/>
              <p:cNvSpPr txBox="1"/>
              <p:nvPr/>
            </p:nvSpPr>
            <p:spPr>
              <a:xfrm>
                <a:off x="1907704" y="2284865"/>
                <a:ext cx="2433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1</m:t>
                          </m:r>
                        </m:sub>
                      </m:sSub>
                    </m:oMath>
                  </m:oMathPara>
                </a14:m>
                <a:endParaRPr lang="en-US" dirty="0"/>
              </a:p>
            </p:txBody>
          </p:sp>
        </mc:Choice>
        <mc:Fallback>
          <p:sp>
            <p:nvSpPr>
              <p:cNvPr id="53" name="TextBox 52"/>
              <p:cNvSpPr txBox="1">
                <a:spLocks noRot="1" noChangeAspect="1" noMove="1" noResize="1" noEditPoints="1" noAdjustHandles="1" noChangeArrowheads="1" noChangeShapeType="1" noTextEdit="1"/>
              </p:cNvSpPr>
              <p:nvPr/>
            </p:nvSpPr>
            <p:spPr>
              <a:xfrm>
                <a:off x="1907704" y="2284865"/>
                <a:ext cx="243335" cy="276999"/>
              </a:xfrm>
              <a:prstGeom prst="rect">
                <a:avLst/>
              </a:prstGeom>
              <a:blipFill rotWithShape="1">
                <a:blip r:embed="rId9"/>
                <a:stretch>
                  <a:fillRect l="-67" t="-49" r="-19712" b="9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4" name="TextBox 53"/>
              <p:cNvSpPr txBox="1"/>
              <p:nvPr/>
            </p:nvSpPr>
            <p:spPr>
              <a:xfrm>
                <a:off x="3563888" y="2348880"/>
                <a:ext cx="24865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2</m:t>
                          </m:r>
                        </m:sub>
                      </m:sSub>
                    </m:oMath>
                  </m:oMathPara>
                </a14:m>
                <a:endParaRPr lang="en-US" dirty="0"/>
              </a:p>
            </p:txBody>
          </p:sp>
        </mc:Choice>
        <mc:Fallback>
          <p:sp>
            <p:nvSpPr>
              <p:cNvPr id="54" name="TextBox 53"/>
              <p:cNvSpPr txBox="1">
                <a:spLocks noRot="1" noChangeAspect="1" noMove="1" noResize="1" noEditPoints="1" noAdjustHandles="1" noChangeArrowheads="1" noChangeShapeType="1" noTextEdit="1"/>
              </p:cNvSpPr>
              <p:nvPr/>
            </p:nvSpPr>
            <p:spPr>
              <a:xfrm>
                <a:off x="3563888" y="2348880"/>
                <a:ext cx="248658" cy="276999"/>
              </a:xfrm>
              <a:prstGeom prst="rect">
                <a:avLst/>
              </a:prstGeom>
              <a:blipFill rotWithShape="1">
                <a:blip r:embed="rId10"/>
                <a:stretch>
                  <a:fillRect l="-108" t="-5" r="-18129" b="56"/>
                </a:stretch>
              </a:blipFill>
            </p:spPr>
            <p:txBody>
              <a:bodyPr/>
              <a:lstStyle/>
              <a:p>
                <a:r>
                  <a:rPr lang="zh-CN" altLang="en-US">
                    <a:noFill/>
                  </a:rPr>
                  <a:t> </a:t>
                </a:r>
              </a:p>
            </p:txBody>
          </p:sp>
        </mc:Fallback>
      </mc:AlternateContent>
      <p:sp>
        <p:nvSpPr>
          <p:cNvPr id="55" name="Right Arrow 54"/>
          <p:cNvSpPr/>
          <p:nvPr/>
        </p:nvSpPr>
        <p:spPr>
          <a:xfrm>
            <a:off x="5718805" y="2916213"/>
            <a:ext cx="720080" cy="505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6438885" y="2912169"/>
            <a:ext cx="2630886" cy="646331"/>
          </a:xfrm>
          <a:prstGeom prst="rect">
            <a:avLst/>
          </a:prstGeom>
          <a:noFill/>
        </p:spPr>
        <p:txBody>
          <a:bodyPr wrap="square" rtlCol="0">
            <a:spAutoFit/>
          </a:bodyPr>
          <a:lstStyle/>
          <a:p>
            <a:r>
              <a:rPr lang="en-GB" dirty="0"/>
              <a:t>The lever arm is the same for both forces</a:t>
            </a:r>
            <a:endParaRPr lang="en-US" dirty="0"/>
          </a:p>
        </p:txBody>
      </p:sp>
      <mc:AlternateContent xmlns:mc="http://schemas.openxmlformats.org/markup-compatibility/2006">
        <mc:Choice xmlns:a14="http://schemas.microsoft.com/office/drawing/2010/main" Requires="a14">
          <p:sp>
            <p:nvSpPr>
              <p:cNvPr id="57" name="TextBox 56"/>
              <p:cNvSpPr txBox="1"/>
              <p:nvPr/>
            </p:nvSpPr>
            <p:spPr>
              <a:xfrm>
                <a:off x="6438885" y="3610144"/>
                <a:ext cx="237738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1</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𝜙</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2</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𝜙</m:t>
                                  </m:r>
                                </m:e>
                                <m:sub>
                                  <m:r>
                                    <a:rPr lang="en-GB" b="0" i="1" smtClean="0">
                                      <a:latin typeface="Cambria Math" panose="02040503050406030204" pitchFamily="18" charset="0"/>
                                    </a:rPr>
                                    <m:t>2</m:t>
                                  </m:r>
                                </m:sub>
                              </m:sSub>
                            </m:e>
                          </m:func>
                          <m:r>
                            <a:rPr lang="en-GB" b="0" i="1" smtClean="0">
                              <a:latin typeface="Cambria Math" panose="02040503050406030204" pitchFamily="18" charset="0"/>
                            </a:rPr>
                            <m:t>=</m:t>
                          </m:r>
                          <m:r>
                            <a:rPr lang="en-GB" b="0" i="1" smtClean="0">
                              <a:latin typeface="Cambria Math" panose="02040503050406030204" pitchFamily="18" charset="0"/>
                            </a:rPr>
                            <m:t>𝑙</m:t>
                          </m:r>
                        </m:e>
                      </m:func>
                    </m:oMath>
                  </m:oMathPara>
                </a14:m>
                <a:endParaRPr lang="en-US" dirty="0"/>
              </a:p>
            </p:txBody>
          </p:sp>
        </mc:Choice>
        <mc:Fallback>
          <p:sp>
            <p:nvSpPr>
              <p:cNvPr id="57" name="TextBox 56"/>
              <p:cNvSpPr txBox="1">
                <a:spLocks noRot="1" noChangeAspect="1" noMove="1" noResize="1" noEditPoints="1" noAdjustHandles="1" noChangeArrowheads="1" noChangeShapeType="1" noTextEdit="1"/>
              </p:cNvSpPr>
              <p:nvPr/>
            </p:nvSpPr>
            <p:spPr>
              <a:xfrm>
                <a:off x="6438885" y="3610144"/>
                <a:ext cx="2377382" cy="276999"/>
              </a:xfrm>
              <a:prstGeom prst="rect">
                <a:avLst/>
              </a:prstGeom>
              <a:blipFill rotWithShape="1">
                <a:blip r:embed="rId11"/>
                <a:stretch>
                  <a:fillRect l="-26" t="-61" r="-1098" b="111"/>
                </a:stretch>
              </a:blipFill>
            </p:spPr>
            <p:txBody>
              <a:bodyPr/>
              <a:lstStyle/>
              <a:p>
                <a:r>
                  <a:rPr lang="zh-CN" altLang="en-US">
                    <a:noFill/>
                  </a:rPr>
                  <a:t> </a:t>
                </a:r>
              </a:p>
            </p:txBody>
          </p:sp>
        </mc:Fallback>
      </mc:AlternateContent>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31"/>
          <p:cNvSpPr/>
          <p:nvPr/>
        </p:nvSpPr>
        <p:spPr>
          <a:xfrm>
            <a:off x="535230" y="980728"/>
            <a:ext cx="5044882" cy="3126367"/>
          </a:xfrm>
          <a:custGeom>
            <a:avLst/>
            <a:gdLst>
              <a:gd name="connsiteX0" fmla="*/ 876711 w 3831250"/>
              <a:gd name="connsiteY0" fmla="*/ 2078058 h 2118951"/>
              <a:gd name="connsiteX1" fmla="*/ 16099 w 3831250"/>
              <a:gd name="connsiteY1" fmla="*/ 1002293 h 2118951"/>
              <a:gd name="connsiteX2" fmla="*/ 1441488 w 3831250"/>
              <a:gd name="connsiteY2" fmla="*/ 356834 h 2118951"/>
              <a:gd name="connsiteX3" fmla="*/ 1441488 w 3831250"/>
              <a:gd name="connsiteY3" fmla="*/ 356834 h 2118951"/>
              <a:gd name="connsiteX4" fmla="*/ 2194523 w 3831250"/>
              <a:gd name="connsiteY4" fmla="*/ 60999 h 2118951"/>
              <a:gd name="connsiteX5" fmla="*/ 3808170 w 3831250"/>
              <a:gd name="connsiteY5" fmla="*/ 1714987 h 2118951"/>
              <a:gd name="connsiteX6" fmla="*/ 876711 w 3831250"/>
              <a:gd name="connsiteY6" fmla="*/ 2078058 h 211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1250" h="2118951">
                <a:moveTo>
                  <a:pt x="876711" y="2078058"/>
                </a:moveTo>
                <a:cubicBezTo>
                  <a:pt x="244699" y="1959276"/>
                  <a:pt x="-78030" y="1289164"/>
                  <a:pt x="16099" y="1002293"/>
                </a:cubicBezTo>
                <a:cubicBezTo>
                  <a:pt x="110228" y="715422"/>
                  <a:pt x="1441488" y="356834"/>
                  <a:pt x="1441488" y="356834"/>
                </a:cubicBezTo>
                <a:lnTo>
                  <a:pt x="1441488" y="356834"/>
                </a:lnTo>
                <a:cubicBezTo>
                  <a:pt x="1566994" y="307528"/>
                  <a:pt x="1800076" y="-165360"/>
                  <a:pt x="2194523" y="60999"/>
                </a:cubicBezTo>
                <a:cubicBezTo>
                  <a:pt x="2588970" y="287358"/>
                  <a:pt x="4030046" y="1378811"/>
                  <a:pt x="3808170" y="1714987"/>
                </a:cubicBezTo>
                <a:cubicBezTo>
                  <a:pt x="3586294" y="2051163"/>
                  <a:pt x="1508723" y="2196840"/>
                  <a:pt x="876711" y="2078058"/>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23909" y="0"/>
            <a:ext cx="8229600" cy="1143000"/>
          </a:xfrm>
        </p:spPr>
        <p:txBody>
          <a:bodyPr/>
          <a:lstStyle/>
          <a:p>
            <a:r>
              <a:rPr lang="en-GB" sz="2800" dirty="0"/>
              <a:t>What about torques done by internal forces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Oval 4"/>
          <p:cNvSpPr/>
          <p:nvPr/>
        </p:nvSpPr>
        <p:spPr>
          <a:xfrm>
            <a:off x="1115616" y="2924944"/>
            <a:ext cx="360040"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851920" y="2924944"/>
            <a:ext cx="360040"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611560" y="3068960"/>
            <a:ext cx="3816424"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760897" y="893798"/>
            <a:ext cx="4105291" cy="923330"/>
          </a:xfrm>
          <a:prstGeom prst="rect">
            <a:avLst/>
          </a:prstGeom>
          <a:noFill/>
        </p:spPr>
        <p:txBody>
          <a:bodyPr wrap="square" rtlCol="0">
            <a:spAutoFit/>
          </a:bodyPr>
          <a:lstStyle/>
          <a:p>
            <a:r>
              <a:rPr lang="en-GB" dirty="0"/>
              <a:t>Two parts of a body exert a force on each other (for instance gravitational force) and a corresponding torque about point O.</a:t>
            </a:r>
            <a:endParaRPr lang="en-US" dirty="0"/>
          </a:p>
        </p:txBody>
      </p:sp>
      <p:cxnSp>
        <p:nvCxnSpPr>
          <p:cNvPr id="17" name="Straight Arrow Connector 16"/>
          <p:cNvCxnSpPr/>
          <p:nvPr/>
        </p:nvCxnSpPr>
        <p:spPr>
          <a:xfrm>
            <a:off x="1331640" y="3068960"/>
            <a:ext cx="57606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3473878" y="3062881"/>
            <a:ext cx="522058" cy="60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2915816" y="2060848"/>
            <a:ext cx="0" cy="1008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p:cNvSpPr txBox="1"/>
              <p:nvPr/>
            </p:nvSpPr>
            <p:spPr>
              <a:xfrm>
                <a:off x="2567370" y="1688034"/>
                <a:ext cx="340606"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𝑂</m:t>
                      </m:r>
                    </m:oMath>
                  </m:oMathPara>
                </a14:m>
                <a:endParaRPr lang="en-US" sz="2800" dirty="0"/>
              </a:p>
            </p:txBody>
          </p:sp>
        </mc:Choice>
        <mc:Fallback>
          <p:sp>
            <p:nvSpPr>
              <p:cNvPr id="35" name="TextBox 34"/>
              <p:cNvSpPr txBox="1">
                <a:spLocks noRot="1" noChangeAspect="1" noMove="1" noResize="1" noEditPoints="1" noAdjustHandles="1" noChangeArrowheads="1" noChangeShapeType="1" noTextEdit="1"/>
              </p:cNvSpPr>
              <p:nvPr/>
            </p:nvSpPr>
            <p:spPr>
              <a:xfrm>
                <a:off x="2567370" y="1688034"/>
                <a:ext cx="340606" cy="430887"/>
              </a:xfrm>
              <a:prstGeom prst="rect">
                <a:avLst/>
              </a:prstGeom>
              <a:blipFill rotWithShape="1">
                <a:blip r:embed="rId1"/>
                <a:stretch>
                  <a:fillRect l="-19" t="-47" r="-14264" b="130"/>
                </a:stretch>
              </a:blipFill>
            </p:spPr>
            <p:txBody>
              <a:bodyPr/>
              <a:lstStyle/>
              <a:p>
                <a:r>
                  <a:rPr lang="zh-CN" altLang="en-US">
                    <a:noFill/>
                  </a:rPr>
                  <a:t> </a:t>
                </a:r>
              </a:p>
            </p:txBody>
          </p:sp>
        </mc:Fallback>
      </mc:AlternateContent>
      <p:cxnSp>
        <p:nvCxnSpPr>
          <p:cNvPr id="39" name="Straight Arrow Connector 38"/>
          <p:cNvCxnSpPr/>
          <p:nvPr/>
        </p:nvCxnSpPr>
        <p:spPr>
          <a:xfrm>
            <a:off x="2915816" y="2060848"/>
            <a:ext cx="1116124" cy="1002033"/>
          </a:xfrm>
          <a:prstGeom prst="straightConnector1">
            <a:avLst/>
          </a:prstGeom>
          <a:ln w="38100">
            <a:solidFill>
              <a:srgbClr val="990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1358953" y="2118921"/>
            <a:ext cx="1520859" cy="943960"/>
          </a:xfrm>
          <a:prstGeom prst="straightConnector1">
            <a:avLst/>
          </a:prstGeom>
          <a:ln w="38100">
            <a:solidFill>
              <a:srgbClr val="99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TextBox 42"/>
              <p:cNvSpPr txBox="1"/>
              <p:nvPr/>
            </p:nvSpPr>
            <p:spPr>
              <a:xfrm>
                <a:off x="2628877" y="1780367"/>
                <a:ext cx="573875"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rPr>
                        <m:t>⨀</m:t>
                      </m:r>
                    </m:oMath>
                  </m:oMathPara>
                </a14:m>
                <a:endParaRPr lang="en-US" sz="4000" dirty="0"/>
              </a:p>
            </p:txBody>
          </p:sp>
        </mc:Choice>
        <mc:Fallback>
          <p:sp>
            <p:nvSpPr>
              <p:cNvPr id="43" name="TextBox 42"/>
              <p:cNvSpPr txBox="1">
                <a:spLocks noRot="1" noChangeAspect="1" noMove="1" noResize="1" noEditPoints="1" noAdjustHandles="1" noChangeArrowheads="1" noChangeShapeType="1" noTextEdit="1"/>
              </p:cNvSpPr>
              <p:nvPr/>
            </p:nvSpPr>
            <p:spPr>
              <a:xfrm>
                <a:off x="2628877" y="1780367"/>
                <a:ext cx="573875" cy="615553"/>
              </a:xfrm>
              <a:prstGeom prst="rect">
                <a:avLst/>
              </a:prstGeom>
              <a:blipFill rotWithShape="1">
                <a:blip r:embed="rId2"/>
                <a:stretch>
                  <a:fillRect l="-107" t="-75" r="-12868" b="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3030295" y="1688034"/>
                <a:ext cx="88716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𝑎𝑥𝑖𝑠</m:t>
                      </m:r>
                    </m:oMath>
                  </m:oMathPara>
                </a14:m>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3030295" y="1688034"/>
                <a:ext cx="887166" cy="276999"/>
              </a:xfrm>
              <a:prstGeom prst="rect">
                <a:avLst/>
              </a:prstGeom>
              <a:blipFill rotWithShape="1">
                <a:blip r:embed="rId3"/>
                <a:stretch>
                  <a:fillRect l="-8" t="-74" r="-2847" b="1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a:off x="1289709" y="2678433"/>
                <a:ext cx="18594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m:t>
                      </m:r>
                    </m:oMath>
                  </m:oMathPara>
                </a14:m>
                <a:endParaRPr lang="en-US" dirty="0"/>
              </a:p>
            </p:txBody>
          </p:sp>
        </mc:Choice>
        <mc:Fallback>
          <p:sp>
            <p:nvSpPr>
              <p:cNvPr id="45" name="TextBox 44"/>
              <p:cNvSpPr txBox="1">
                <a:spLocks noRot="1" noChangeAspect="1" noMove="1" noResize="1" noEditPoints="1" noAdjustHandles="1" noChangeArrowheads="1" noChangeShapeType="1" noTextEdit="1"/>
              </p:cNvSpPr>
              <p:nvPr/>
            </p:nvSpPr>
            <p:spPr>
              <a:xfrm>
                <a:off x="1289709" y="2678433"/>
                <a:ext cx="185948" cy="276999"/>
              </a:xfrm>
              <a:prstGeom prst="rect">
                <a:avLst/>
              </a:prstGeom>
              <a:blipFill rotWithShape="1">
                <a:blip r:embed="rId4"/>
                <a:stretch>
                  <a:fillRect l="-13" t="-1" r="-17802" b="5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4139952" y="2708920"/>
                <a:ext cx="18594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m:t>
                      </m:r>
                    </m:oMath>
                  </m:oMathPara>
                </a14:m>
                <a:endParaRPr lang="en-US" dirty="0"/>
              </a:p>
            </p:txBody>
          </p:sp>
        </mc:Choice>
        <mc:Fallback>
          <p:sp>
            <p:nvSpPr>
              <p:cNvPr id="46" name="TextBox 45"/>
              <p:cNvSpPr txBox="1">
                <a:spLocks noRot="1" noChangeAspect="1" noMove="1" noResize="1" noEditPoints="1" noAdjustHandles="1" noChangeArrowheads="1" noChangeShapeType="1" noTextEdit="1"/>
              </p:cNvSpPr>
              <p:nvPr/>
            </p:nvSpPr>
            <p:spPr>
              <a:xfrm>
                <a:off x="4139952" y="2708920"/>
                <a:ext cx="185948" cy="276999"/>
              </a:xfrm>
              <a:prstGeom prst="rect">
                <a:avLst/>
              </a:prstGeom>
              <a:blipFill rotWithShape="1">
                <a:blip r:embed="rId5"/>
                <a:stretch>
                  <a:fillRect l="-208" t="-4" r="-17607" b="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TextBox 47"/>
              <p:cNvSpPr txBox="1"/>
              <p:nvPr/>
            </p:nvSpPr>
            <p:spPr>
              <a:xfrm>
                <a:off x="1475656" y="3118975"/>
                <a:ext cx="461986" cy="34182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2</m:t>
                          </m:r>
                          <m:r>
                            <a:rPr lang="en-GB" b="0" i="1" smtClean="0">
                              <a:latin typeface="Cambria Math" panose="02040503050406030204" pitchFamily="18" charset="0"/>
                            </a:rPr>
                            <m:t>/</m:t>
                          </m:r>
                          <m:r>
                            <a:rPr lang="en-GB" b="0" i="1" smtClean="0">
                              <a:latin typeface="Cambria Math" panose="02040503050406030204" pitchFamily="18" charset="0"/>
                            </a:rPr>
                            <m:t>1</m:t>
                          </m:r>
                        </m:sub>
                      </m:sSub>
                    </m:oMath>
                  </m:oMathPara>
                </a14:m>
                <a:endParaRPr lang="en-US" dirty="0"/>
              </a:p>
            </p:txBody>
          </p:sp>
        </mc:Choice>
        <mc:Fallback>
          <p:sp>
            <p:nvSpPr>
              <p:cNvPr id="48" name="TextBox 47"/>
              <p:cNvSpPr txBox="1">
                <a:spLocks noRot="1" noChangeAspect="1" noMove="1" noResize="1" noEditPoints="1" noAdjustHandles="1" noChangeArrowheads="1" noChangeShapeType="1" noTextEdit="1"/>
              </p:cNvSpPr>
              <p:nvPr/>
            </p:nvSpPr>
            <p:spPr>
              <a:xfrm>
                <a:off x="1475656" y="3118975"/>
                <a:ext cx="461986" cy="341825"/>
              </a:xfrm>
              <a:prstGeom prst="rect">
                <a:avLst/>
              </a:prstGeom>
              <a:blipFill rotWithShape="1">
                <a:blip r:embed="rId6"/>
                <a:stretch>
                  <a:fillRect l="-119" t="-143" r="-9016" b="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TextBox 48"/>
              <p:cNvSpPr txBox="1"/>
              <p:nvPr/>
            </p:nvSpPr>
            <p:spPr>
              <a:xfrm>
                <a:off x="3605958" y="3140968"/>
                <a:ext cx="456663" cy="34182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2</m:t>
                          </m:r>
                        </m:sub>
                      </m:sSub>
                    </m:oMath>
                  </m:oMathPara>
                </a14:m>
                <a:endParaRPr lang="en-US" dirty="0"/>
              </a:p>
            </p:txBody>
          </p:sp>
        </mc:Choice>
        <mc:Fallback>
          <p:sp>
            <p:nvSpPr>
              <p:cNvPr id="49" name="TextBox 48"/>
              <p:cNvSpPr txBox="1">
                <a:spLocks noRot="1" noChangeAspect="1" noMove="1" noResize="1" noEditPoints="1" noAdjustHandles="1" noChangeArrowheads="1" noChangeShapeType="1" noTextEdit="1"/>
              </p:cNvSpPr>
              <p:nvPr/>
            </p:nvSpPr>
            <p:spPr>
              <a:xfrm>
                <a:off x="3605958" y="3140968"/>
                <a:ext cx="456663" cy="341825"/>
              </a:xfrm>
              <a:prstGeom prst="rect">
                <a:avLst/>
              </a:prstGeom>
              <a:blipFill rotWithShape="1">
                <a:blip r:embed="rId7"/>
                <a:stretch>
                  <a:fillRect l="-94" t="-75" r="-9758" b="1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1" name="TextBox 50"/>
              <p:cNvSpPr txBox="1"/>
              <p:nvPr/>
            </p:nvSpPr>
            <p:spPr>
              <a:xfrm>
                <a:off x="2688422" y="2653461"/>
                <a:ext cx="13715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𝑙</m:t>
                      </m:r>
                    </m:oMath>
                  </m:oMathPara>
                </a14:m>
                <a:endParaRPr lang="en-US" dirty="0"/>
              </a:p>
            </p:txBody>
          </p:sp>
        </mc:Choice>
        <mc:Fallback>
          <p:sp>
            <p:nvSpPr>
              <p:cNvPr id="51" name="TextBox 50"/>
              <p:cNvSpPr txBox="1">
                <a:spLocks noRot="1" noChangeAspect="1" noMove="1" noResize="1" noEditPoints="1" noAdjustHandles="1" noChangeArrowheads="1" noChangeShapeType="1" noTextEdit="1"/>
              </p:cNvSpPr>
              <p:nvPr/>
            </p:nvSpPr>
            <p:spPr>
              <a:xfrm>
                <a:off x="2688422" y="2653461"/>
                <a:ext cx="137152" cy="276999"/>
              </a:xfrm>
              <a:prstGeom prst="rect">
                <a:avLst/>
              </a:prstGeom>
              <a:blipFill rotWithShape="1">
                <a:blip r:embed="rId8"/>
                <a:stretch>
                  <a:fillRect l="-340" t="-156" r="-21889" b="206"/>
                </a:stretch>
              </a:blipFill>
            </p:spPr>
            <p:txBody>
              <a:bodyPr/>
              <a:lstStyle/>
              <a:p>
                <a:r>
                  <a:rPr lang="zh-CN" altLang="en-US">
                    <a:noFill/>
                  </a:rPr>
                  <a:t> </a:t>
                </a:r>
              </a:p>
            </p:txBody>
          </p:sp>
        </mc:Fallback>
      </mc:AlternateContent>
      <p:sp>
        <p:nvSpPr>
          <p:cNvPr id="52" name="TextBox 51"/>
          <p:cNvSpPr txBox="1"/>
          <p:nvPr/>
        </p:nvSpPr>
        <p:spPr>
          <a:xfrm>
            <a:off x="5364089" y="2118921"/>
            <a:ext cx="3502100" cy="646331"/>
          </a:xfrm>
          <a:prstGeom prst="rect">
            <a:avLst/>
          </a:prstGeom>
          <a:noFill/>
        </p:spPr>
        <p:txBody>
          <a:bodyPr wrap="square" rtlCol="0">
            <a:spAutoFit/>
          </a:bodyPr>
          <a:lstStyle/>
          <a:p>
            <a:r>
              <a:rPr lang="en-GB" dirty="0"/>
              <a:t>The internal forces between these two parts are along the same line</a:t>
            </a:r>
            <a:endParaRPr lang="en-US" dirty="0"/>
          </a:p>
        </p:txBody>
      </p:sp>
      <mc:AlternateContent xmlns:mc="http://schemas.openxmlformats.org/markup-compatibility/2006">
        <mc:Choice xmlns:a14="http://schemas.microsoft.com/office/drawing/2010/main" Requires="a14">
          <p:sp>
            <p:nvSpPr>
              <p:cNvPr id="53" name="TextBox 52"/>
              <p:cNvSpPr txBox="1"/>
              <p:nvPr/>
            </p:nvSpPr>
            <p:spPr>
              <a:xfrm>
                <a:off x="1907704" y="2284865"/>
                <a:ext cx="2433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1</m:t>
                          </m:r>
                        </m:sub>
                      </m:sSub>
                    </m:oMath>
                  </m:oMathPara>
                </a14:m>
                <a:endParaRPr lang="en-US" dirty="0"/>
              </a:p>
            </p:txBody>
          </p:sp>
        </mc:Choice>
        <mc:Fallback>
          <p:sp>
            <p:nvSpPr>
              <p:cNvPr id="53" name="TextBox 52"/>
              <p:cNvSpPr txBox="1">
                <a:spLocks noRot="1" noChangeAspect="1" noMove="1" noResize="1" noEditPoints="1" noAdjustHandles="1" noChangeArrowheads="1" noChangeShapeType="1" noTextEdit="1"/>
              </p:cNvSpPr>
              <p:nvPr/>
            </p:nvSpPr>
            <p:spPr>
              <a:xfrm>
                <a:off x="1907704" y="2284865"/>
                <a:ext cx="243335" cy="276999"/>
              </a:xfrm>
              <a:prstGeom prst="rect">
                <a:avLst/>
              </a:prstGeom>
              <a:blipFill rotWithShape="1">
                <a:blip r:embed="rId9"/>
                <a:stretch>
                  <a:fillRect l="-67" t="-49" r="-19712" b="9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4" name="TextBox 53"/>
              <p:cNvSpPr txBox="1"/>
              <p:nvPr/>
            </p:nvSpPr>
            <p:spPr>
              <a:xfrm>
                <a:off x="3563888" y="2348880"/>
                <a:ext cx="24865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2</m:t>
                          </m:r>
                        </m:sub>
                      </m:sSub>
                    </m:oMath>
                  </m:oMathPara>
                </a14:m>
                <a:endParaRPr lang="en-US" dirty="0"/>
              </a:p>
            </p:txBody>
          </p:sp>
        </mc:Choice>
        <mc:Fallback>
          <p:sp>
            <p:nvSpPr>
              <p:cNvPr id="54" name="TextBox 53"/>
              <p:cNvSpPr txBox="1">
                <a:spLocks noRot="1" noChangeAspect="1" noMove="1" noResize="1" noEditPoints="1" noAdjustHandles="1" noChangeArrowheads="1" noChangeShapeType="1" noTextEdit="1"/>
              </p:cNvSpPr>
              <p:nvPr/>
            </p:nvSpPr>
            <p:spPr>
              <a:xfrm>
                <a:off x="3563888" y="2348880"/>
                <a:ext cx="248658" cy="276999"/>
              </a:xfrm>
              <a:prstGeom prst="rect">
                <a:avLst/>
              </a:prstGeom>
              <a:blipFill rotWithShape="1">
                <a:blip r:embed="rId10"/>
                <a:stretch>
                  <a:fillRect l="-108" t="-5" r="-18129" b="56"/>
                </a:stretch>
              </a:blipFill>
            </p:spPr>
            <p:txBody>
              <a:bodyPr/>
              <a:lstStyle/>
              <a:p>
                <a:r>
                  <a:rPr lang="zh-CN" altLang="en-US">
                    <a:noFill/>
                  </a:rPr>
                  <a:t> </a:t>
                </a:r>
              </a:p>
            </p:txBody>
          </p:sp>
        </mc:Fallback>
      </mc:AlternateContent>
      <p:sp>
        <p:nvSpPr>
          <p:cNvPr id="55" name="Right Arrow 54"/>
          <p:cNvSpPr/>
          <p:nvPr/>
        </p:nvSpPr>
        <p:spPr>
          <a:xfrm>
            <a:off x="5718805" y="2916213"/>
            <a:ext cx="720080" cy="505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6438885" y="2912169"/>
            <a:ext cx="2630886" cy="646331"/>
          </a:xfrm>
          <a:prstGeom prst="rect">
            <a:avLst/>
          </a:prstGeom>
          <a:noFill/>
        </p:spPr>
        <p:txBody>
          <a:bodyPr wrap="square" rtlCol="0">
            <a:spAutoFit/>
          </a:bodyPr>
          <a:lstStyle/>
          <a:p>
            <a:r>
              <a:rPr lang="en-GB" dirty="0"/>
              <a:t>The lever arm is the same for both forces</a:t>
            </a:r>
            <a:endParaRPr lang="en-US" dirty="0"/>
          </a:p>
        </p:txBody>
      </p:sp>
      <mc:AlternateContent xmlns:mc="http://schemas.openxmlformats.org/markup-compatibility/2006">
        <mc:Choice xmlns:a14="http://schemas.microsoft.com/office/drawing/2010/main" Requires="a14">
          <p:sp>
            <p:nvSpPr>
              <p:cNvPr id="57" name="TextBox 56"/>
              <p:cNvSpPr txBox="1"/>
              <p:nvPr/>
            </p:nvSpPr>
            <p:spPr>
              <a:xfrm>
                <a:off x="6438885" y="3610144"/>
                <a:ext cx="237738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1</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𝜙</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2</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𝜙</m:t>
                                  </m:r>
                                </m:e>
                                <m:sub>
                                  <m:r>
                                    <a:rPr lang="en-GB" b="0" i="1" smtClean="0">
                                      <a:latin typeface="Cambria Math" panose="02040503050406030204" pitchFamily="18" charset="0"/>
                                    </a:rPr>
                                    <m:t>2</m:t>
                                  </m:r>
                                </m:sub>
                              </m:sSub>
                            </m:e>
                          </m:func>
                          <m:r>
                            <a:rPr lang="en-GB" b="0" i="1" smtClean="0">
                              <a:latin typeface="Cambria Math" panose="02040503050406030204" pitchFamily="18" charset="0"/>
                            </a:rPr>
                            <m:t>=</m:t>
                          </m:r>
                          <m:r>
                            <a:rPr lang="en-GB" b="0" i="1" smtClean="0">
                              <a:latin typeface="Cambria Math" panose="02040503050406030204" pitchFamily="18" charset="0"/>
                            </a:rPr>
                            <m:t>𝑙</m:t>
                          </m:r>
                        </m:e>
                      </m:func>
                    </m:oMath>
                  </m:oMathPara>
                </a14:m>
                <a:endParaRPr lang="en-US" dirty="0"/>
              </a:p>
            </p:txBody>
          </p:sp>
        </mc:Choice>
        <mc:Fallback>
          <p:sp>
            <p:nvSpPr>
              <p:cNvPr id="57" name="TextBox 56"/>
              <p:cNvSpPr txBox="1">
                <a:spLocks noRot="1" noChangeAspect="1" noMove="1" noResize="1" noEditPoints="1" noAdjustHandles="1" noChangeArrowheads="1" noChangeShapeType="1" noTextEdit="1"/>
              </p:cNvSpPr>
              <p:nvPr/>
            </p:nvSpPr>
            <p:spPr>
              <a:xfrm>
                <a:off x="6438885" y="3610144"/>
                <a:ext cx="2377382" cy="276999"/>
              </a:xfrm>
              <a:prstGeom prst="rect">
                <a:avLst/>
              </a:prstGeom>
              <a:blipFill rotWithShape="1">
                <a:blip r:embed="rId11"/>
                <a:stretch>
                  <a:fillRect l="-26" t="-61" r="-1098" b="111"/>
                </a:stretch>
              </a:blipFill>
            </p:spPr>
            <p:txBody>
              <a:bodyPr/>
              <a:lstStyle/>
              <a:p>
                <a:r>
                  <a:rPr lang="zh-CN" altLang="en-US">
                    <a:noFill/>
                  </a:rPr>
                  <a:t> </a:t>
                </a:r>
              </a:p>
            </p:txBody>
          </p:sp>
        </mc:Fallback>
      </mc:AlternateContent>
      <p:sp>
        <p:nvSpPr>
          <p:cNvPr id="58" name="TextBox 57"/>
          <p:cNvSpPr txBox="1"/>
          <p:nvPr/>
        </p:nvSpPr>
        <p:spPr>
          <a:xfrm>
            <a:off x="5364089" y="4159748"/>
            <a:ext cx="3502100" cy="369332"/>
          </a:xfrm>
          <a:prstGeom prst="rect">
            <a:avLst/>
          </a:prstGeom>
          <a:noFill/>
        </p:spPr>
        <p:txBody>
          <a:bodyPr wrap="square" rtlCol="0">
            <a:spAutoFit/>
          </a:bodyPr>
          <a:lstStyle/>
          <a:p>
            <a:r>
              <a:rPr lang="en-GB" dirty="0"/>
              <a:t>The Newton third law: </a:t>
            </a:r>
            <a:endParaRPr lang="en-US" dirty="0"/>
          </a:p>
        </p:txBody>
      </p:sp>
      <mc:AlternateContent xmlns:mc="http://schemas.openxmlformats.org/markup-compatibility/2006">
        <mc:Choice xmlns:a14="http://schemas.microsoft.com/office/drawing/2010/main" Requires="a14">
          <p:sp>
            <p:nvSpPr>
              <p:cNvPr id="60" name="TextBox 59"/>
              <p:cNvSpPr txBox="1"/>
              <p:nvPr/>
            </p:nvSpPr>
            <p:spPr>
              <a:xfrm>
                <a:off x="7585322" y="4187255"/>
                <a:ext cx="1335429" cy="34182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2</m:t>
                          </m:r>
                          <m:r>
                            <a:rPr lang="en-GB" b="0" i="1" smtClean="0">
                              <a:latin typeface="Cambria Math" panose="02040503050406030204" pitchFamily="18" charset="0"/>
                            </a:rPr>
                            <m:t>/</m:t>
                          </m:r>
                          <m:r>
                            <a:rPr lang="en-GB" b="0" i="1" smtClean="0">
                              <a:latin typeface="Cambria Math" panose="02040503050406030204" pitchFamily="18" charset="0"/>
                            </a:rPr>
                            <m:t>1</m:t>
                          </m:r>
                        </m:sub>
                      </m:sSub>
                    </m:oMath>
                  </m:oMathPara>
                </a14:m>
                <a:endParaRPr lang="en-US" dirty="0"/>
              </a:p>
            </p:txBody>
          </p:sp>
        </mc:Choice>
        <mc:Fallback>
          <p:sp>
            <p:nvSpPr>
              <p:cNvPr id="60" name="TextBox 59"/>
              <p:cNvSpPr txBox="1">
                <a:spLocks noRot="1" noChangeAspect="1" noMove="1" noResize="1" noEditPoints="1" noAdjustHandles="1" noChangeArrowheads="1" noChangeShapeType="1" noTextEdit="1"/>
              </p:cNvSpPr>
              <p:nvPr/>
            </p:nvSpPr>
            <p:spPr>
              <a:xfrm>
                <a:off x="7585322" y="4187255"/>
                <a:ext cx="1335429" cy="341825"/>
              </a:xfrm>
              <a:prstGeom prst="rect">
                <a:avLst/>
              </a:prstGeom>
              <a:blipFill rotWithShape="1">
                <a:blip r:embed="rId12"/>
                <a:stretch>
                  <a:fillRect l="-18" t="-19" r="-3213" b="76"/>
                </a:stretch>
              </a:blipFill>
            </p:spPr>
            <p:txBody>
              <a:bodyPr/>
              <a:lstStyle/>
              <a:p>
                <a:r>
                  <a:rPr lang="zh-CN" altLang="en-US">
                    <a:noFill/>
                  </a:rPr>
                  <a:t> </a:t>
                </a:r>
              </a:p>
            </p:txBody>
          </p:sp>
        </mc:Fallback>
      </mc:AlternateContent>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31"/>
          <p:cNvSpPr/>
          <p:nvPr/>
        </p:nvSpPr>
        <p:spPr>
          <a:xfrm>
            <a:off x="535230" y="980728"/>
            <a:ext cx="5044882" cy="3126367"/>
          </a:xfrm>
          <a:custGeom>
            <a:avLst/>
            <a:gdLst>
              <a:gd name="connsiteX0" fmla="*/ 876711 w 3831250"/>
              <a:gd name="connsiteY0" fmla="*/ 2078058 h 2118951"/>
              <a:gd name="connsiteX1" fmla="*/ 16099 w 3831250"/>
              <a:gd name="connsiteY1" fmla="*/ 1002293 h 2118951"/>
              <a:gd name="connsiteX2" fmla="*/ 1441488 w 3831250"/>
              <a:gd name="connsiteY2" fmla="*/ 356834 h 2118951"/>
              <a:gd name="connsiteX3" fmla="*/ 1441488 w 3831250"/>
              <a:gd name="connsiteY3" fmla="*/ 356834 h 2118951"/>
              <a:gd name="connsiteX4" fmla="*/ 2194523 w 3831250"/>
              <a:gd name="connsiteY4" fmla="*/ 60999 h 2118951"/>
              <a:gd name="connsiteX5" fmla="*/ 3808170 w 3831250"/>
              <a:gd name="connsiteY5" fmla="*/ 1714987 h 2118951"/>
              <a:gd name="connsiteX6" fmla="*/ 876711 w 3831250"/>
              <a:gd name="connsiteY6" fmla="*/ 2078058 h 211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1250" h="2118951">
                <a:moveTo>
                  <a:pt x="876711" y="2078058"/>
                </a:moveTo>
                <a:cubicBezTo>
                  <a:pt x="244699" y="1959276"/>
                  <a:pt x="-78030" y="1289164"/>
                  <a:pt x="16099" y="1002293"/>
                </a:cubicBezTo>
                <a:cubicBezTo>
                  <a:pt x="110228" y="715422"/>
                  <a:pt x="1441488" y="356834"/>
                  <a:pt x="1441488" y="356834"/>
                </a:cubicBezTo>
                <a:lnTo>
                  <a:pt x="1441488" y="356834"/>
                </a:lnTo>
                <a:cubicBezTo>
                  <a:pt x="1566994" y="307528"/>
                  <a:pt x="1800076" y="-165360"/>
                  <a:pt x="2194523" y="60999"/>
                </a:cubicBezTo>
                <a:cubicBezTo>
                  <a:pt x="2588970" y="287358"/>
                  <a:pt x="4030046" y="1378811"/>
                  <a:pt x="3808170" y="1714987"/>
                </a:cubicBezTo>
                <a:cubicBezTo>
                  <a:pt x="3586294" y="2051163"/>
                  <a:pt x="1508723" y="2196840"/>
                  <a:pt x="876711" y="2078058"/>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23909" y="0"/>
            <a:ext cx="8229600" cy="1143000"/>
          </a:xfrm>
        </p:spPr>
        <p:txBody>
          <a:bodyPr/>
          <a:lstStyle/>
          <a:p>
            <a:r>
              <a:rPr lang="en-GB" sz="2800" dirty="0"/>
              <a:t>What about torques done by internal forces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Oval 4"/>
          <p:cNvSpPr/>
          <p:nvPr/>
        </p:nvSpPr>
        <p:spPr>
          <a:xfrm>
            <a:off x="1115616" y="2924944"/>
            <a:ext cx="360040"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851920" y="2924944"/>
            <a:ext cx="360040"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611560" y="3068960"/>
            <a:ext cx="3816424"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760897" y="893798"/>
            <a:ext cx="4105291" cy="923330"/>
          </a:xfrm>
          <a:prstGeom prst="rect">
            <a:avLst/>
          </a:prstGeom>
          <a:noFill/>
        </p:spPr>
        <p:txBody>
          <a:bodyPr wrap="square" rtlCol="0">
            <a:spAutoFit/>
          </a:bodyPr>
          <a:lstStyle/>
          <a:p>
            <a:r>
              <a:rPr lang="en-GB" dirty="0"/>
              <a:t>Two parts of a body exert a force on each other (for instance gravitational force) and a corresponding torque about point O.</a:t>
            </a:r>
            <a:endParaRPr lang="en-US" dirty="0"/>
          </a:p>
        </p:txBody>
      </p:sp>
      <p:cxnSp>
        <p:nvCxnSpPr>
          <p:cNvPr id="17" name="Straight Arrow Connector 16"/>
          <p:cNvCxnSpPr/>
          <p:nvPr/>
        </p:nvCxnSpPr>
        <p:spPr>
          <a:xfrm>
            <a:off x="1331640" y="3068960"/>
            <a:ext cx="57606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3473878" y="3062881"/>
            <a:ext cx="522058" cy="60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2915816" y="2060848"/>
            <a:ext cx="0" cy="1008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p:cNvSpPr txBox="1"/>
              <p:nvPr/>
            </p:nvSpPr>
            <p:spPr>
              <a:xfrm>
                <a:off x="2567370" y="1688034"/>
                <a:ext cx="340606"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𝑂</m:t>
                      </m:r>
                    </m:oMath>
                  </m:oMathPara>
                </a14:m>
                <a:endParaRPr lang="en-US" sz="2800" dirty="0"/>
              </a:p>
            </p:txBody>
          </p:sp>
        </mc:Choice>
        <mc:Fallback>
          <p:sp>
            <p:nvSpPr>
              <p:cNvPr id="35" name="TextBox 34"/>
              <p:cNvSpPr txBox="1">
                <a:spLocks noRot="1" noChangeAspect="1" noMove="1" noResize="1" noEditPoints="1" noAdjustHandles="1" noChangeArrowheads="1" noChangeShapeType="1" noTextEdit="1"/>
              </p:cNvSpPr>
              <p:nvPr/>
            </p:nvSpPr>
            <p:spPr>
              <a:xfrm>
                <a:off x="2567370" y="1688034"/>
                <a:ext cx="340606" cy="430887"/>
              </a:xfrm>
              <a:prstGeom prst="rect">
                <a:avLst/>
              </a:prstGeom>
              <a:blipFill rotWithShape="1">
                <a:blip r:embed="rId1"/>
                <a:stretch>
                  <a:fillRect l="-19" t="-47" r="-14264" b="130"/>
                </a:stretch>
              </a:blipFill>
            </p:spPr>
            <p:txBody>
              <a:bodyPr/>
              <a:lstStyle/>
              <a:p>
                <a:r>
                  <a:rPr lang="zh-CN" altLang="en-US">
                    <a:noFill/>
                  </a:rPr>
                  <a:t> </a:t>
                </a:r>
              </a:p>
            </p:txBody>
          </p:sp>
        </mc:Fallback>
      </mc:AlternateContent>
      <p:cxnSp>
        <p:nvCxnSpPr>
          <p:cNvPr id="39" name="Straight Arrow Connector 38"/>
          <p:cNvCxnSpPr/>
          <p:nvPr/>
        </p:nvCxnSpPr>
        <p:spPr>
          <a:xfrm>
            <a:off x="2915816" y="2060848"/>
            <a:ext cx="1116124" cy="1002033"/>
          </a:xfrm>
          <a:prstGeom prst="straightConnector1">
            <a:avLst/>
          </a:prstGeom>
          <a:ln w="38100">
            <a:solidFill>
              <a:srgbClr val="990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1358953" y="2118921"/>
            <a:ext cx="1520859" cy="943960"/>
          </a:xfrm>
          <a:prstGeom prst="straightConnector1">
            <a:avLst/>
          </a:prstGeom>
          <a:ln w="38100">
            <a:solidFill>
              <a:srgbClr val="99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TextBox 42"/>
              <p:cNvSpPr txBox="1"/>
              <p:nvPr/>
            </p:nvSpPr>
            <p:spPr>
              <a:xfrm>
                <a:off x="2628877" y="1780367"/>
                <a:ext cx="573875"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rPr>
                        <m:t>⨀</m:t>
                      </m:r>
                    </m:oMath>
                  </m:oMathPara>
                </a14:m>
                <a:endParaRPr lang="en-US" sz="4000" dirty="0"/>
              </a:p>
            </p:txBody>
          </p:sp>
        </mc:Choice>
        <mc:Fallback>
          <p:sp>
            <p:nvSpPr>
              <p:cNvPr id="43" name="TextBox 42"/>
              <p:cNvSpPr txBox="1">
                <a:spLocks noRot="1" noChangeAspect="1" noMove="1" noResize="1" noEditPoints="1" noAdjustHandles="1" noChangeArrowheads="1" noChangeShapeType="1" noTextEdit="1"/>
              </p:cNvSpPr>
              <p:nvPr/>
            </p:nvSpPr>
            <p:spPr>
              <a:xfrm>
                <a:off x="2628877" y="1780367"/>
                <a:ext cx="573875" cy="615553"/>
              </a:xfrm>
              <a:prstGeom prst="rect">
                <a:avLst/>
              </a:prstGeom>
              <a:blipFill rotWithShape="1">
                <a:blip r:embed="rId2"/>
                <a:stretch>
                  <a:fillRect l="-107" t="-75" r="-12868" b="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3030295" y="1688034"/>
                <a:ext cx="88716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𝑎𝑥𝑖𝑠</m:t>
                      </m:r>
                    </m:oMath>
                  </m:oMathPara>
                </a14:m>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3030295" y="1688034"/>
                <a:ext cx="887166" cy="276999"/>
              </a:xfrm>
              <a:prstGeom prst="rect">
                <a:avLst/>
              </a:prstGeom>
              <a:blipFill rotWithShape="1">
                <a:blip r:embed="rId3"/>
                <a:stretch>
                  <a:fillRect l="-8" t="-74" r="-2847" b="1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a:off x="1289709" y="2678433"/>
                <a:ext cx="18594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m:t>
                      </m:r>
                    </m:oMath>
                  </m:oMathPara>
                </a14:m>
                <a:endParaRPr lang="en-US" dirty="0"/>
              </a:p>
            </p:txBody>
          </p:sp>
        </mc:Choice>
        <mc:Fallback>
          <p:sp>
            <p:nvSpPr>
              <p:cNvPr id="45" name="TextBox 44"/>
              <p:cNvSpPr txBox="1">
                <a:spLocks noRot="1" noChangeAspect="1" noMove="1" noResize="1" noEditPoints="1" noAdjustHandles="1" noChangeArrowheads="1" noChangeShapeType="1" noTextEdit="1"/>
              </p:cNvSpPr>
              <p:nvPr/>
            </p:nvSpPr>
            <p:spPr>
              <a:xfrm>
                <a:off x="1289709" y="2678433"/>
                <a:ext cx="185948" cy="276999"/>
              </a:xfrm>
              <a:prstGeom prst="rect">
                <a:avLst/>
              </a:prstGeom>
              <a:blipFill rotWithShape="1">
                <a:blip r:embed="rId4"/>
                <a:stretch>
                  <a:fillRect l="-13" t="-1" r="-17802" b="5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4139952" y="2708920"/>
                <a:ext cx="18594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m:t>
                      </m:r>
                    </m:oMath>
                  </m:oMathPara>
                </a14:m>
                <a:endParaRPr lang="en-US" dirty="0"/>
              </a:p>
            </p:txBody>
          </p:sp>
        </mc:Choice>
        <mc:Fallback>
          <p:sp>
            <p:nvSpPr>
              <p:cNvPr id="46" name="TextBox 45"/>
              <p:cNvSpPr txBox="1">
                <a:spLocks noRot="1" noChangeAspect="1" noMove="1" noResize="1" noEditPoints="1" noAdjustHandles="1" noChangeArrowheads="1" noChangeShapeType="1" noTextEdit="1"/>
              </p:cNvSpPr>
              <p:nvPr/>
            </p:nvSpPr>
            <p:spPr>
              <a:xfrm>
                <a:off x="4139952" y="2708920"/>
                <a:ext cx="185948" cy="276999"/>
              </a:xfrm>
              <a:prstGeom prst="rect">
                <a:avLst/>
              </a:prstGeom>
              <a:blipFill rotWithShape="1">
                <a:blip r:embed="rId5"/>
                <a:stretch>
                  <a:fillRect l="-208" t="-4" r="-17607" b="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TextBox 47"/>
              <p:cNvSpPr txBox="1"/>
              <p:nvPr/>
            </p:nvSpPr>
            <p:spPr>
              <a:xfrm>
                <a:off x="1475656" y="3118975"/>
                <a:ext cx="461986" cy="34182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2</m:t>
                          </m:r>
                          <m:r>
                            <a:rPr lang="en-GB" b="0" i="1" smtClean="0">
                              <a:latin typeface="Cambria Math" panose="02040503050406030204" pitchFamily="18" charset="0"/>
                            </a:rPr>
                            <m:t>/</m:t>
                          </m:r>
                          <m:r>
                            <a:rPr lang="en-GB" b="0" i="1" smtClean="0">
                              <a:latin typeface="Cambria Math" panose="02040503050406030204" pitchFamily="18" charset="0"/>
                            </a:rPr>
                            <m:t>1</m:t>
                          </m:r>
                        </m:sub>
                      </m:sSub>
                    </m:oMath>
                  </m:oMathPara>
                </a14:m>
                <a:endParaRPr lang="en-US" dirty="0"/>
              </a:p>
            </p:txBody>
          </p:sp>
        </mc:Choice>
        <mc:Fallback>
          <p:sp>
            <p:nvSpPr>
              <p:cNvPr id="48" name="TextBox 47"/>
              <p:cNvSpPr txBox="1">
                <a:spLocks noRot="1" noChangeAspect="1" noMove="1" noResize="1" noEditPoints="1" noAdjustHandles="1" noChangeArrowheads="1" noChangeShapeType="1" noTextEdit="1"/>
              </p:cNvSpPr>
              <p:nvPr/>
            </p:nvSpPr>
            <p:spPr>
              <a:xfrm>
                <a:off x="1475656" y="3118975"/>
                <a:ext cx="461986" cy="341825"/>
              </a:xfrm>
              <a:prstGeom prst="rect">
                <a:avLst/>
              </a:prstGeom>
              <a:blipFill rotWithShape="1">
                <a:blip r:embed="rId6"/>
                <a:stretch>
                  <a:fillRect l="-119" t="-143" r="-9016" b="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TextBox 48"/>
              <p:cNvSpPr txBox="1"/>
              <p:nvPr/>
            </p:nvSpPr>
            <p:spPr>
              <a:xfrm>
                <a:off x="3605958" y="3140968"/>
                <a:ext cx="456663" cy="34182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2</m:t>
                          </m:r>
                        </m:sub>
                      </m:sSub>
                    </m:oMath>
                  </m:oMathPara>
                </a14:m>
                <a:endParaRPr lang="en-US" dirty="0"/>
              </a:p>
            </p:txBody>
          </p:sp>
        </mc:Choice>
        <mc:Fallback>
          <p:sp>
            <p:nvSpPr>
              <p:cNvPr id="49" name="TextBox 48"/>
              <p:cNvSpPr txBox="1">
                <a:spLocks noRot="1" noChangeAspect="1" noMove="1" noResize="1" noEditPoints="1" noAdjustHandles="1" noChangeArrowheads="1" noChangeShapeType="1" noTextEdit="1"/>
              </p:cNvSpPr>
              <p:nvPr/>
            </p:nvSpPr>
            <p:spPr>
              <a:xfrm>
                <a:off x="3605958" y="3140968"/>
                <a:ext cx="456663" cy="341825"/>
              </a:xfrm>
              <a:prstGeom prst="rect">
                <a:avLst/>
              </a:prstGeom>
              <a:blipFill rotWithShape="1">
                <a:blip r:embed="rId7"/>
                <a:stretch>
                  <a:fillRect l="-94" t="-75" r="-9758" b="1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1" name="TextBox 50"/>
              <p:cNvSpPr txBox="1"/>
              <p:nvPr/>
            </p:nvSpPr>
            <p:spPr>
              <a:xfrm>
                <a:off x="2688422" y="2653461"/>
                <a:ext cx="13715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𝑙</m:t>
                      </m:r>
                    </m:oMath>
                  </m:oMathPara>
                </a14:m>
                <a:endParaRPr lang="en-US" dirty="0"/>
              </a:p>
            </p:txBody>
          </p:sp>
        </mc:Choice>
        <mc:Fallback>
          <p:sp>
            <p:nvSpPr>
              <p:cNvPr id="51" name="TextBox 50"/>
              <p:cNvSpPr txBox="1">
                <a:spLocks noRot="1" noChangeAspect="1" noMove="1" noResize="1" noEditPoints="1" noAdjustHandles="1" noChangeArrowheads="1" noChangeShapeType="1" noTextEdit="1"/>
              </p:cNvSpPr>
              <p:nvPr/>
            </p:nvSpPr>
            <p:spPr>
              <a:xfrm>
                <a:off x="2688422" y="2653461"/>
                <a:ext cx="137152" cy="276999"/>
              </a:xfrm>
              <a:prstGeom prst="rect">
                <a:avLst/>
              </a:prstGeom>
              <a:blipFill rotWithShape="1">
                <a:blip r:embed="rId8"/>
                <a:stretch>
                  <a:fillRect l="-340" t="-156" r="-21889" b="206"/>
                </a:stretch>
              </a:blipFill>
            </p:spPr>
            <p:txBody>
              <a:bodyPr/>
              <a:lstStyle/>
              <a:p>
                <a:r>
                  <a:rPr lang="zh-CN" altLang="en-US">
                    <a:noFill/>
                  </a:rPr>
                  <a:t> </a:t>
                </a:r>
              </a:p>
            </p:txBody>
          </p:sp>
        </mc:Fallback>
      </mc:AlternateContent>
      <p:sp>
        <p:nvSpPr>
          <p:cNvPr id="52" name="TextBox 51"/>
          <p:cNvSpPr txBox="1"/>
          <p:nvPr/>
        </p:nvSpPr>
        <p:spPr>
          <a:xfrm>
            <a:off x="5364089" y="2118921"/>
            <a:ext cx="3502100" cy="646331"/>
          </a:xfrm>
          <a:prstGeom prst="rect">
            <a:avLst/>
          </a:prstGeom>
          <a:noFill/>
        </p:spPr>
        <p:txBody>
          <a:bodyPr wrap="square" rtlCol="0">
            <a:spAutoFit/>
          </a:bodyPr>
          <a:lstStyle/>
          <a:p>
            <a:r>
              <a:rPr lang="en-GB" dirty="0"/>
              <a:t>The internal forces between these two parts are along the same line</a:t>
            </a:r>
            <a:endParaRPr lang="en-US" dirty="0"/>
          </a:p>
        </p:txBody>
      </p:sp>
      <mc:AlternateContent xmlns:mc="http://schemas.openxmlformats.org/markup-compatibility/2006">
        <mc:Choice xmlns:a14="http://schemas.microsoft.com/office/drawing/2010/main" Requires="a14">
          <p:sp>
            <p:nvSpPr>
              <p:cNvPr id="53" name="TextBox 52"/>
              <p:cNvSpPr txBox="1"/>
              <p:nvPr/>
            </p:nvSpPr>
            <p:spPr>
              <a:xfrm>
                <a:off x="1907704" y="2284865"/>
                <a:ext cx="2433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1</m:t>
                          </m:r>
                        </m:sub>
                      </m:sSub>
                    </m:oMath>
                  </m:oMathPara>
                </a14:m>
                <a:endParaRPr lang="en-US" dirty="0"/>
              </a:p>
            </p:txBody>
          </p:sp>
        </mc:Choice>
        <mc:Fallback>
          <p:sp>
            <p:nvSpPr>
              <p:cNvPr id="53" name="TextBox 52"/>
              <p:cNvSpPr txBox="1">
                <a:spLocks noRot="1" noChangeAspect="1" noMove="1" noResize="1" noEditPoints="1" noAdjustHandles="1" noChangeArrowheads="1" noChangeShapeType="1" noTextEdit="1"/>
              </p:cNvSpPr>
              <p:nvPr/>
            </p:nvSpPr>
            <p:spPr>
              <a:xfrm>
                <a:off x="1907704" y="2284865"/>
                <a:ext cx="243335" cy="276999"/>
              </a:xfrm>
              <a:prstGeom prst="rect">
                <a:avLst/>
              </a:prstGeom>
              <a:blipFill rotWithShape="1">
                <a:blip r:embed="rId9"/>
                <a:stretch>
                  <a:fillRect l="-67" t="-49" r="-19712" b="9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4" name="TextBox 53"/>
              <p:cNvSpPr txBox="1"/>
              <p:nvPr/>
            </p:nvSpPr>
            <p:spPr>
              <a:xfrm>
                <a:off x="3563888" y="2348880"/>
                <a:ext cx="24865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2</m:t>
                          </m:r>
                        </m:sub>
                      </m:sSub>
                    </m:oMath>
                  </m:oMathPara>
                </a14:m>
                <a:endParaRPr lang="en-US" dirty="0"/>
              </a:p>
            </p:txBody>
          </p:sp>
        </mc:Choice>
        <mc:Fallback>
          <p:sp>
            <p:nvSpPr>
              <p:cNvPr id="54" name="TextBox 53"/>
              <p:cNvSpPr txBox="1">
                <a:spLocks noRot="1" noChangeAspect="1" noMove="1" noResize="1" noEditPoints="1" noAdjustHandles="1" noChangeArrowheads="1" noChangeShapeType="1" noTextEdit="1"/>
              </p:cNvSpPr>
              <p:nvPr/>
            </p:nvSpPr>
            <p:spPr>
              <a:xfrm>
                <a:off x="3563888" y="2348880"/>
                <a:ext cx="248658" cy="276999"/>
              </a:xfrm>
              <a:prstGeom prst="rect">
                <a:avLst/>
              </a:prstGeom>
              <a:blipFill rotWithShape="1">
                <a:blip r:embed="rId10"/>
                <a:stretch>
                  <a:fillRect l="-108" t="-5" r="-18129" b="56"/>
                </a:stretch>
              </a:blipFill>
            </p:spPr>
            <p:txBody>
              <a:bodyPr/>
              <a:lstStyle/>
              <a:p>
                <a:r>
                  <a:rPr lang="zh-CN" altLang="en-US">
                    <a:noFill/>
                  </a:rPr>
                  <a:t> </a:t>
                </a:r>
              </a:p>
            </p:txBody>
          </p:sp>
        </mc:Fallback>
      </mc:AlternateContent>
      <p:sp>
        <p:nvSpPr>
          <p:cNvPr id="55" name="Right Arrow 54"/>
          <p:cNvSpPr/>
          <p:nvPr/>
        </p:nvSpPr>
        <p:spPr>
          <a:xfrm>
            <a:off x="5718805" y="2916213"/>
            <a:ext cx="720080" cy="505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6438885" y="2912169"/>
            <a:ext cx="2630886" cy="646331"/>
          </a:xfrm>
          <a:prstGeom prst="rect">
            <a:avLst/>
          </a:prstGeom>
          <a:noFill/>
        </p:spPr>
        <p:txBody>
          <a:bodyPr wrap="square" rtlCol="0">
            <a:spAutoFit/>
          </a:bodyPr>
          <a:lstStyle/>
          <a:p>
            <a:r>
              <a:rPr lang="en-GB" dirty="0"/>
              <a:t>The lever arm is the same for both forces</a:t>
            </a:r>
            <a:endParaRPr lang="en-US" dirty="0"/>
          </a:p>
        </p:txBody>
      </p:sp>
      <mc:AlternateContent xmlns:mc="http://schemas.openxmlformats.org/markup-compatibility/2006">
        <mc:Choice xmlns:a14="http://schemas.microsoft.com/office/drawing/2010/main" Requires="a14">
          <p:sp>
            <p:nvSpPr>
              <p:cNvPr id="57" name="TextBox 56"/>
              <p:cNvSpPr txBox="1"/>
              <p:nvPr/>
            </p:nvSpPr>
            <p:spPr>
              <a:xfrm>
                <a:off x="6438885" y="3610144"/>
                <a:ext cx="237738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1</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𝜙</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2</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𝜙</m:t>
                                  </m:r>
                                </m:e>
                                <m:sub>
                                  <m:r>
                                    <a:rPr lang="en-GB" b="0" i="1" smtClean="0">
                                      <a:latin typeface="Cambria Math" panose="02040503050406030204" pitchFamily="18" charset="0"/>
                                    </a:rPr>
                                    <m:t>2</m:t>
                                  </m:r>
                                </m:sub>
                              </m:sSub>
                            </m:e>
                          </m:func>
                          <m:r>
                            <a:rPr lang="en-GB" b="0" i="1" smtClean="0">
                              <a:latin typeface="Cambria Math" panose="02040503050406030204" pitchFamily="18" charset="0"/>
                            </a:rPr>
                            <m:t>=</m:t>
                          </m:r>
                          <m:r>
                            <a:rPr lang="en-GB" b="0" i="1" smtClean="0">
                              <a:latin typeface="Cambria Math" panose="02040503050406030204" pitchFamily="18" charset="0"/>
                            </a:rPr>
                            <m:t>𝑙</m:t>
                          </m:r>
                        </m:e>
                      </m:func>
                    </m:oMath>
                  </m:oMathPara>
                </a14:m>
                <a:endParaRPr lang="en-US" dirty="0"/>
              </a:p>
            </p:txBody>
          </p:sp>
        </mc:Choice>
        <mc:Fallback>
          <p:sp>
            <p:nvSpPr>
              <p:cNvPr id="57" name="TextBox 56"/>
              <p:cNvSpPr txBox="1">
                <a:spLocks noRot="1" noChangeAspect="1" noMove="1" noResize="1" noEditPoints="1" noAdjustHandles="1" noChangeArrowheads="1" noChangeShapeType="1" noTextEdit="1"/>
              </p:cNvSpPr>
              <p:nvPr/>
            </p:nvSpPr>
            <p:spPr>
              <a:xfrm>
                <a:off x="6438885" y="3610144"/>
                <a:ext cx="2377382" cy="276999"/>
              </a:xfrm>
              <a:prstGeom prst="rect">
                <a:avLst/>
              </a:prstGeom>
              <a:blipFill rotWithShape="1">
                <a:blip r:embed="rId11"/>
                <a:stretch>
                  <a:fillRect l="-26" t="-61" r="-1098" b="111"/>
                </a:stretch>
              </a:blipFill>
            </p:spPr>
            <p:txBody>
              <a:bodyPr/>
              <a:lstStyle/>
              <a:p>
                <a:r>
                  <a:rPr lang="zh-CN" altLang="en-US">
                    <a:noFill/>
                  </a:rPr>
                  <a:t> </a:t>
                </a:r>
              </a:p>
            </p:txBody>
          </p:sp>
        </mc:Fallback>
      </mc:AlternateContent>
      <p:sp>
        <p:nvSpPr>
          <p:cNvPr id="58" name="TextBox 57"/>
          <p:cNvSpPr txBox="1"/>
          <p:nvPr/>
        </p:nvSpPr>
        <p:spPr>
          <a:xfrm>
            <a:off x="5364089" y="4159748"/>
            <a:ext cx="3502100" cy="369332"/>
          </a:xfrm>
          <a:prstGeom prst="rect">
            <a:avLst/>
          </a:prstGeom>
          <a:noFill/>
        </p:spPr>
        <p:txBody>
          <a:bodyPr wrap="square" rtlCol="0">
            <a:spAutoFit/>
          </a:bodyPr>
          <a:lstStyle/>
          <a:p>
            <a:r>
              <a:rPr lang="en-GB" dirty="0"/>
              <a:t>The Newton third law: </a:t>
            </a:r>
            <a:endParaRPr lang="en-US" dirty="0"/>
          </a:p>
        </p:txBody>
      </p:sp>
      <mc:AlternateContent xmlns:mc="http://schemas.openxmlformats.org/markup-compatibility/2006">
        <mc:Choice xmlns:a14="http://schemas.microsoft.com/office/drawing/2010/main" Requires="a14">
          <p:sp>
            <p:nvSpPr>
              <p:cNvPr id="60" name="TextBox 59"/>
              <p:cNvSpPr txBox="1"/>
              <p:nvPr/>
            </p:nvSpPr>
            <p:spPr>
              <a:xfrm>
                <a:off x="7585322" y="4187255"/>
                <a:ext cx="1335429" cy="34182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2</m:t>
                          </m:r>
                          <m:r>
                            <a:rPr lang="en-GB" b="0" i="1" smtClean="0">
                              <a:latin typeface="Cambria Math" panose="02040503050406030204" pitchFamily="18" charset="0"/>
                            </a:rPr>
                            <m:t>/</m:t>
                          </m:r>
                          <m:r>
                            <a:rPr lang="en-GB" b="0" i="1" smtClean="0">
                              <a:latin typeface="Cambria Math" panose="02040503050406030204" pitchFamily="18" charset="0"/>
                            </a:rPr>
                            <m:t>1</m:t>
                          </m:r>
                        </m:sub>
                      </m:sSub>
                    </m:oMath>
                  </m:oMathPara>
                </a14:m>
                <a:endParaRPr lang="en-US" dirty="0"/>
              </a:p>
            </p:txBody>
          </p:sp>
        </mc:Choice>
        <mc:Fallback>
          <p:sp>
            <p:nvSpPr>
              <p:cNvPr id="60" name="TextBox 59"/>
              <p:cNvSpPr txBox="1">
                <a:spLocks noRot="1" noChangeAspect="1" noMove="1" noResize="1" noEditPoints="1" noAdjustHandles="1" noChangeArrowheads="1" noChangeShapeType="1" noTextEdit="1"/>
              </p:cNvSpPr>
              <p:nvPr/>
            </p:nvSpPr>
            <p:spPr>
              <a:xfrm>
                <a:off x="7585322" y="4187255"/>
                <a:ext cx="1335429" cy="341825"/>
              </a:xfrm>
              <a:prstGeom prst="rect">
                <a:avLst/>
              </a:prstGeom>
              <a:blipFill rotWithShape="1">
                <a:blip r:embed="rId12"/>
                <a:stretch>
                  <a:fillRect l="-18" t="-19" r="-3213" b="76"/>
                </a:stretch>
              </a:blipFill>
            </p:spPr>
            <p:txBody>
              <a:bodyPr/>
              <a:lstStyle/>
              <a:p>
                <a:r>
                  <a:rPr lang="zh-CN" altLang="en-US">
                    <a:noFill/>
                  </a:rPr>
                  <a:t> </a:t>
                </a:r>
              </a:p>
            </p:txBody>
          </p:sp>
        </mc:Fallback>
      </mc:AlternateContent>
      <p:sp>
        <p:nvSpPr>
          <p:cNvPr id="61" name="Right Arrow 60"/>
          <p:cNvSpPr/>
          <p:nvPr/>
        </p:nvSpPr>
        <p:spPr>
          <a:xfrm>
            <a:off x="1237284" y="4667017"/>
            <a:ext cx="913755" cy="484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2" name="TextBox 61"/>
              <p:cNvSpPr txBox="1"/>
              <p:nvPr/>
            </p:nvSpPr>
            <p:spPr>
              <a:xfrm>
                <a:off x="2304513" y="4744462"/>
                <a:ext cx="1747466" cy="40248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i="1" smtClean="0">
                                  <a:latin typeface="Cambria Math" panose="02040503050406030204" pitchFamily="18" charset="0"/>
                                  <a:ea typeface="Cambria Math" panose="02040503050406030204" pitchFamily="18" charset="0"/>
                                </a:rPr>
                                <m:t>𝜏</m:t>
                              </m:r>
                            </m:e>
                          </m:acc>
                        </m:e>
                        <m:sub>
                          <m:r>
                            <a:rPr lang="en-GB" sz="2400" b="0" i="1" smtClean="0">
                              <a:latin typeface="Cambria Math" panose="02040503050406030204" pitchFamily="18" charset="0"/>
                            </a:rPr>
                            <m:t>1</m:t>
                          </m:r>
                          <m:r>
                            <a:rPr lang="en-GB" sz="2400" b="0" i="1" smtClean="0">
                              <a:latin typeface="Cambria Math" panose="02040503050406030204" pitchFamily="18" charset="0"/>
                            </a:rPr>
                            <m:t>/</m:t>
                          </m:r>
                          <m:r>
                            <a:rPr lang="en-GB" sz="2400" b="0" i="1" smtClean="0">
                              <a:latin typeface="Cambria Math" panose="02040503050406030204" pitchFamily="18" charset="0"/>
                            </a:rPr>
                            <m:t>2</m:t>
                          </m:r>
                        </m:sub>
                      </m:sSub>
                      <m:r>
                        <a:rPr lang="en-GB" sz="2400" b="0" i="1"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𝜏</m:t>
                              </m:r>
                            </m:e>
                          </m:acc>
                        </m:e>
                        <m:sub>
                          <m:r>
                            <a:rPr lang="en-GB" sz="2400" b="0" i="1" smtClean="0">
                              <a:latin typeface="Cambria Math" panose="02040503050406030204" pitchFamily="18" charset="0"/>
                              <a:ea typeface="Cambria Math" panose="02040503050406030204" pitchFamily="18" charset="0"/>
                            </a:rPr>
                            <m:t>2</m:t>
                          </m:r>
                          <m:r>
                            <a:rPr lang="en-GB" sz="2400" i="1">
                              <a:latin typeface="Cambria Math" panose="02040503050406030204" pitchFamily="18" charset="0"/>
                            </a:rPr>
                            <m:t>/</m:t>
                          </m:r>
                          <m:r>
                            <a:rPr lang="en-GB" sz="2400" b="0" i="1" smtClean="0">
                              <a:latin typeface="Cambria Math" panose="02040503050406030204" pitchFamily="18" charset="0"/>
                            </a:rPr>
                            <m:t>1</m:t>
                          </m:r>
                        </m:sub>
                      </m:sSub>
                    </m:oMath>
                  </m:oMathPara>
                </a14:m>
                <a:endParaRPr lang="en-US" sz="2400" dirty="0"/>
              </a:p>
            </p:txBody>
          </p:sp>
        </mc:Choice>
        <mc:Fallback>
          <p:sp>
            <p:nvSpPr>
              <p:cNvPr id="62" name="TextBox 61"/>
              <p:cNvSpPr txBox="1">
                <a:spLocks noRot="1" noChangeAspect="1" noMove="1" noResize="1" noEditPoints="1" noAdjustHandles="1" noChangeArrowheads="1" noChangeShapeType="1" noTextEdit="1"/>
              </p:cNvSpPr>
              <p:nvPr/>
            </p:nvSpPr>
            <p:spPr>
              <a:xfrm>
                <a:off x="2304513" y="4744462"/>
                <a:ext cx="1747466" cy="402482"/>
              </a:xfrm>
              <a:prstGeom prst="rect">
                <a:avLst/>
              </a:prstGeom>
              <a:blipFill rotWithShape="1">
                <a:blip r:embed="rId13"/>
                <a:stretch>
                  <a:fillRect l="-6" t="-94" r="-1923" b="67"/>
                </a:stretch>
              </a:blipFill>
            </p:spPr>
            <p:txBody>
              <a:bodyPr/>
              <a:lstStyle/>
              <a:p>
                <a:r>
                  <a:rPr lang="zh-CN"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999" y="-99392"/>
            <a:ext cx="8229600" cy="1143000"/>
          </a:xfrm>
        </p:spPr>
        <p:txBody>
          <a:bodyPr/>
          <a:lstStyle/>
          <a:p>
            <a:r>
              <a:rPr lang="en-GB" dirty="0"/>
              <a:t>Ex. Moment of inertia of a solid cylinder</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Can 5"/>
          <p:cNvSpPr/>
          <p:nvPr/>
        </p:nvSpPr>
        <p:spPr>
          <a:xfrm>
            <a:off x="539552" y="1700808"/>
            <a:ext cx="1728192" cy="29523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V="1">
            <a:off x="1414949" y="1268760"/>
            <a:ext cx="0" cy="36724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414949" y="1844824"/>
            <a:ext cx="85279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p:cNvSpPr txBox="1"/>
              <p:nvPr/>
            </p:nvSpPr>
            <p:spPr>
              <a:xfrm>
                <a:off x="1806010" y="1431551"/>
                <a:ext cx="21191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m:t>
                      </m:r>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1806010" y="1431551"/>
                <a:ext cx="211917" cy="276999"/>
              </a:xfrm>
              <a:prstGeom prst="rect">
                <a:avLst/>
              </a:prstGeom>
              <a:blipFill rotWithShape="1">
                <a:blip r:embed="rId1"/>
                <a:stretch>
                  <a:fillRect l="-33" t="-94" r="-14132" b="144"/>
                </a:stretch>
              </a:blipFill>
            </p:spPr>
            <p:txBody>
              <a:bodyPr/>
              <a:lstStyle/>
              <a:p>
                <a:r>
                  <a:rPr lang="zh-CN" altLang="en-US">
                    <a:noFill/>
                  </a:rPr>
                  <a:t> </a:t>
                </a:r>
              </a:p>
            </p:txBody>
          </p:sp>
        </mc:Fallback>
      </mc:AlternateContent>
      <p:sp>
        <p:nvSpPr>
          <p:cNvPr id="28" name="Curved Right Arrow 27"/>
          <p:cNvSpPr/>
          <p:nvPr/>
        </p:nvSpPr>
        <p:spPr>
          <a:xfrm>
            <a:off x="968049" y="4922393"/>
            <a:ext cx="648072" cy="66747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5" name="TextBox 4"/>
              <p:cNvSpPr txBox="1"/>
              <p:nvPr/>
            </p:nvSpPr>
            <p:spPr>
              <a:xfrm>
                <a:off x="1562951" y="2644146"/>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1562951" y="2644146"/>
                <a:ext cx="171777" cy="276999"/>
              </a:xfrm>
              <a:prstGeom prst="rect">
                <a:avLst/>
              </a:prstGeom>
              <a:blipFill rotWithShape="1">
                <a:blip r:embed="rId2"/>
                <a:stretch>
                  <a:fillRect l="-126" t="-2" r="-18167" b="52"/>
                </a:stretch>
              </a:blipFill>
            </p:spPr>
            <p:txBody>
              <a:bodyPr/>
              <a:lstStyle/>
              <a:p>
                <a:r>
                  <a:rPr lang="zh-CN" altLang="en-US">
                    <a:noFill/>
                  </a:rPr>
                  <a:t> </a:t>
                </a:r>
              </a:p>
            </p:txBody>
          </p:sp>
        </mc:Fallback>
      </mc:AlternateContent>
      <p:cxnSp>
        <p:nvCxnSpPr>
          <p:cNvPr id="9" name="Straight Connector 8"/>
          <p:cNvCxnSpPr/>
          <p:nvPr/>
        </p:nvCxnSpPr>
        <p:spPr>
          <a:xfrm>
            <a:off x="1400329" y="2937704"/>
            <a:ext cx="4970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an 10"/>
          <p:cNvSpPr/>
          <p:nvPr/>
        </p:nvSpPr>
        <p:spPr>
          <a:xfrm>
            <a:off x="968049" y="1708550"/>
            <a:ext cx="943919" cy="2944586"/>
          </a:xfrm>
          <a:prstGeom prst="can">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1911968" y="2937704"/>
            <a:ext cx="1059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2017927" y="1844824"/>
            <a:ext cx="0" cy="266429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p:cNvSpPr txBox="1"/>
              <p:nvPr/>
            </p:nvSpPr>
            <p:spPr>
              <a:xfrm>
                <a:off x="2340465" y="3391101"/>
                <a:ext cx="30482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𝑑𝑟</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2340465" y="3391101"/>
                <a:ext cx="304827" cy="276999"/>
              </a:xfrm>
              <a:prstGeom prst="rect">
                <a:avLst/>
              </a:prstGeom>
              <a:blipFill rotWithShape="1">
                <a:blip r:embed="rId3"/>
                <a:stretch>
                  <a:fillRect l="-161" t="-73" r="-10246" b="123"/>
                </a:stretch>
              </a:blipFill>
            </p:spPr>
            <p:txBody>
              <a:bodyPr/>
              <a:lstStyle/>
              <a:p>
                <a:r>
                  <a:rPr lang="zh-CN" altLang="en-US">
                    <a:noFill/>
                  </a:rPr>
                  <a:t> </a:t>
                </a:r>
              </a:p>
            </p:txBody>
          </p:sp>
        </mc:Fallback>
      </mc:AlternateContent>
      <p:cxnSp>
        <p:nvCxnSpPr>
          <p:cNvPr id="22" name="Straight Connector 21"/>
          <p:cNvCxnSpPr/>
          <p:nvPr/>
        </p:nvCxnSpPr>
        <p:spPr>
          <a:xfrm flipH="1" flipV="1">
            <a:off x="1953322" y="2985924"/>
            <a:ext cx="375287" cy="5436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3170890" y="1196752"/>
                <a:ext cx="5760640" cy="646331"/>
              </a:xfrm>
              <a:prstGeom prst="rect">
                <a:avLst/>
              </a:prstGeom>
              <a:noFill/>
            </p:spPr>
            <p:txBody>
              <a:bodyPr wrap="square" rtlCol="0">
                <a:spAutoFit/>
              </a:bodyPr>
              <a:lstStyle/>
              <a:p>
                <a:r>
                  <a:rPr lang="en-GB" dirty="0"/>
                  <a:t>As infinitesimal volume, we choose the space between the cylinder of radius r and the cylinder of radius </a:t>
                </a:r>
                <a14:m>
                  <m:oMath xmlns:m="http://schemas.openxmlformats.org/officeDocument/2006/math">
                    <m:r>
                      <a:rPr lang="en-GB" i="1" dirty="0" smtClean="0">
                        <a:latin typeface="Cambria Math" panose="02040503050406030204" pitchFamily="18" charset="0"/>
                      </a:rPr>
                      <m:t>𝑟</m:t>
                    </m:r>
                    <m:r>
                      <a:rPr lang="en-GB" i="1" dirty="0" smtClean="0">
                        <a:latin typeface="Cambria Math" panose="02040503050406030204" pitchFamily="18" charset="0"/>
                      </a:rPr>
                      <m:t>+</m:t>
                    </m:r>
                    <m:r>
                      <a:rPr lang="en-GB" i="1" dirty="0" smtClean="0">
                        <a:latin typeface="Cambria Math" panose="02040503050406030204" pitchFamily="18" charset="0"/>
                      </a:rPr>
                      <m:t>𝑑𝑟</m:t>
                    </m:r>
                  </m:oMath>
                </a14:m>
                <a:r>
                  <a:rPr lang="en-US" dirty="0"/>
                  <a:t>:</a:t>
                </a:r>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3170890" y="1196752"/>
                <a:ext cx="5760640" cy="646331"/>
              </a:xfrm>
              <a:prstGeom prst="rect">
                <a:avLst/>
              </a:prstGeom>
              <a:blipFill rotWithShape="1">
                <a:blip r:embed="rId4"/>
                <a:stretch>
                  <a:fillRect l="-6" t="-64" r="4" b="48"/>
                </a:stretch>
              </a:blipFill>
            </p:spPr>
            <p:txBody>
              <a:bodyPr/>
              <a:lstStyle/>
              <a:p>
                <a:r>
                  <a:rPr lang="zh-CN" altLang="en-US">
                    <a:noFill/>
                  </a:rPr>
                  <a:t> </a:t>
                </a:r>
              </a:p>
            </p:txBody>
          </p:sp>
        </mc:Fallback>
      </mc:AlternateContent>
      <p:cxnSp>
        <p:nvCxnSpPr>
          <p:cNvPr id="25" name="Straight Arrow Connector 24"/>
          <p:cNvCxnSpPr/>
          <p:nvPr/>
        </p:nvCxnSpPr>
        <p:spPr>
          <a:xfrm>
            <a:off x="478792" y="1844824"/>
            <a:ext cx="0" cy="266429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138445" y="2822394"/>
                <a:ext cx="370165"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𝐿</m:t>
                      </m:r>
                    </m:oMath>
                  </m:oMathPara>
                </a14:m>
                <a:endParaRPr lang="en-US" sz="3600" dirty="0"/>
              </a:p>
            </p:txBody>
          </p:sp>
        </mc:Choice>
        <mc:Fallback>
          <p:sp>
            <p:nvSpPr>
              <p:cNvPr id="26" name="TextBox 25"/>
              <p:cNvSpPr txBox="1">
                <a:spLocks noRot="1" noChangeAspect="1" noMove="1" noResize="1" noEditPoints="1" noAdjustHandles="1" noChangeArrowheads="1" noChangeShapeType="1" noTextEdit="1"/>
              </p:cNvSpPr>
              <p:nvPr/>
            </p:nvSpPr>
            <p:spPr>
              <a:xfrm>
                <a:off x="138445" y="2822394"/>
                <a:ext cx="370165" cy="553998"/>
              </a:xfrm>
              <a:prstGeom prst="rect">
                <a:avLst/>
              </a:prstGeom>
              <a:blipFill rotWithShape="1">
                <a:blip r:embed="rId5"/>
                <a:stretch>
                  <a:fillRect l="-4" t="-82" r="-16990" b="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4499992" y="1973107"/>
                <a:ext cx="2162772"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𝑑𝑉</m:t>
                      </m:r>
                      <m:r>
                        <a:rPr lang="en-GB" sz="2800" b="0" i="1" smtClean="0">
                          <a:latin typeface="Cambria Math" panose="02040503050406030204" pitchFamily="18" charset="0"/>
                        </a:rPr>
                        <m:t>=</m:t>
                      </m:r>
                      <m:r>
                        <a:rPr lang="en-GB" sz="2800" b="0" i="1" smtClean="0">
                          <a:latin typeface="Cambria Math" panose="02040503050406030204" pitchFamily="18" charset="0"/>
                        </a:rPr>
                        <m:t>2</m:t>
                      </m:r>
                      <m:r>
                        <a:rPr lang="en-GB" sz="2800" b="0" i="1" smtClean="0">
                          <a:latin typeface="Cambria Math" panose="02040503050406030204" pitchFamily="18" charset="0"/>
                          <a:ea typeface="Cambria Math" panose="02040503050406030204" pitchFamily="18" charset="0"/>
                        </a:rPr>
                        <m:t>𝜋</m:t>
                      </m:r>
                      <m:r>
                        <a:rPr lang="en-GB" sz="2800" b="0" i="1" smtClean="0">
                          <a:latin typeface="Cambria Math" panose="02040503050406030204" pitchFamily="18" charset="0"/>
                          <a:ea typeface="Cambria Math" panose="02040503050406030204" pitchFamily="18" charset="0"/>
                        </a:rPr>
                        <m:t>𝑟𝑑𝑟𝐿</m:t>
                      </m:r>
                    </m:oMath>
                  </m:oMathPara>
                </a14:m>
                <a:endParaRPr lang="en-US" sz="2800" dirty="0"/>
              </a:p>
            </p:txBody>
          </p:sp>
        </mc:Choice>
        <mc:Fallback>
          <p:sp>
            <p:nvSpPr>
              <p:cNvPr id="24" name="TextBox 23"/>
              <p:cNvSpPr txBox="1">
                <a:spLocks noRot="1" noChangeAspect="1" noMove="1" noResize="1" noEditPoints="1" noAdjustHandles="1" noChangeArrowheads="1" noChangeShapeType="1" noTextEdit="1"/>
              </p:cNvSpPr>
              <p:nvPr/>
            </p:nvSpPr>
            <p:spPr>
              <a:xfrm>
                <a:off x="4499992" y="1973107"/>
                <a:ext cx="2162772" cy="430887"/>
              </a:xfrm>
              <a:prstGeom prst="rect">
                <a:avLst/>
              </a:prstGeom>
              <a:blipFill rotWithShape="1">
                <a:blip r:embed="rId6"/>
                <a:stretch>
                  <a:fillRect l="-18" t="-38" r="-1540" b="12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3491880" y="2552906"/>
                <a:ext cx="4675318" cy="113018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𝐼</m:t>
                      </m:r>
                      <m:r>
                        <a:rPr lang="en-GB" sz="2800" b="0" i="1" smtClean="0">
                          <a:latin typeface="Cambria Math" panose="02040503050406030204" pitchFamily="18" charset="0"/>
                        </a:rPr>
                        <m:t>=</m:t>
                      </m:r>
                      <m:nary>
                        <m:naryPr>
                          <m:limLoc m:val="undOvr"/>
                          <m:subHide m:val="on"/>
                          <m:supHide m:val="on"/>
                          <m:ctrlPr>
                            <a:rPr lang="en-GB" sz="2800" b="0" i="1" smtClean="0">
                              <a:latin typeface="Cambria Math" panose="02040503050406030204" pitchFamily="18" charset="0"/>
                            </a:rPr>
                          </m:ctrlPr>
                        </m:naryPr>
                        <m:sub/>
                        <m:sup/>
                        <m:e>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𝑟</m:t>
                              </m:r>
                            </m:e>
                            <m:sup>
                              <m:r>
                                <a:rPr lang="en-GB" sz="2800" b="0" i="1" smtClean="0">
                                  <a:latin typeface="Cambria Math" panose="02040503050406030204" pitchFamily="18" charset="0"/>
                                </a:rPr>
                                <m:t>2</m:t>
                              </m:r>
                            </m:sup>
                          </m:sSup>
                          <m:r>
                            <a:rPr lang="en-GB" sz="2800" b="0" i="1" smtClean="0">
                              <a:latin typeface="Cambria Math" panose="02040503050406030204" pitchFamily="18" charset="0"/>
                              <a:ea typeface="Cambria Math" panose="02040503050406030204" pitchFamily="18" charset="0"/>
                            </a:rPr>
                            <m:t>𝜌</m:t>
                          </m:r>
                          <m:r>
                            <a:rPr lang="en-GB" sz="2800" b="0" i="1" smtClean="0">
                              <a:latin typeface="Cambria Math" panose="02040503050406030204" pitchFamily="18" charset="0"/>
                              <a:ea typeface="Cambria Math" panose="02040503050406030204" pitchFamily="18" charset="0"/>
                            </a:rPr>
                            <m:t>𝑑𝑉</m:t>
                          </m:r>
                        </m:e>
                      </m:nary>
                      <m:r>
                        <a:rPr lang="en-GB" sz="2800" b="0" i="1" smtClean="0">
                          <a:latin typeface="Cambria Math" panose="02040503050406030204" pitchFamily="18" charset="0"/>
                        </a:rPr>
                        <m:t>=</m:t>
                      </m:r>
                      <m:nary>
                        <m:naryPr>
                          <m:limLoc m:val="undOvr"/>
                          <m:subHide m:val="on"/>
                          <m:supHide m:val="on"/>
                          <m:ctrlPr>
                            <a:rPr lang="en-GB" sz="2800" i="1">
                              <a:latin typeface="Cambria Math" panose="02040503050406030204" pitchFamily="18" charset="0"/>
                            </a:rPr>
                          </m:ctrlPr>
                        </m:naryPr>
                        <m:sub/>
                        <m:sup/>
                        <m:e>
                          <m:sSup>
                            <m:sSupPr>
                              <m:ctrlPr>
                                <a:rPr lang="en-GB" sz="2800" i="1">
                                  <a:latin typeface="Cambria Math" panose="02040503050406030204" pitchFamily="18" charset="0"/>
                                </a:rPr>
                              </m:ctrlPr>
                            </m:sSupPr>
                            <m:e>
                              <m:r>
                                <a:rPr lang="en-GB" sz="2800" i="1">
                                  <a:latin typeface="Cambria Math" panose="02040503050406030204" pitchFamily="18" charset="0"/>
                                </a:rPr>
                                <m:t>𝑟</m:t>
                              </m:r>
                            </m:e>
                            <m:sup>
                              <m:r>
                                <a:rPr lang="en-GB" sz="2800" i="1">
                                  <a:latin typeface="Cambria Math" panose="02040503050406030204" pitchFamily="18" charset="0"/>
                                </a:rPr>
                                <m:t>2</m:t>
                              </m:r>
                            </m:sup>
                          </m:sSup>
                          <m:r>
                            <a:rPr lang="en-GB" sz="2800" i="1">
                              <a:latin typeface="Cambria Math" panose="02040503050406030204" pitchFamily="18" charset="0"/>
                              <a:ea typeface="Cambria Math" panose="02040503050406030204" pitchFamily="18" charset="0"/>
                            </a:rPr>
                            <m:t>𝜌</m:t>
                          </m:r>
                          <m:r>
                            <a:rPr lang="en-GB" sz="2800" i="1">
                              <a:latin typeface="Cambria Math" panose="02040503050406030204" pitchFamily="18" charset="0"/>
                            </a:rPr>
                            <m:t>2</m:t>
                          </m:r>
                          <m:r>
                            <a:rPr lang="en-GB" sz="2800" i="1">
                              <a:latin typeface="Cambria Math" panose="02040503050406030204" pitchFamily="18" charset="0"/>
                              <a:ea typeface="Cambria Math" panose="02040503050406030204" pitchFamily="18" charset="0"/>
                            </a:rPr>
                            <m:t>𝜋</m:t>
                          </m:r>
                          <m:r>
                            <a:rPr lang="en-GB" sz="2800" i="1">
                              <a:latin typeface="Cambria Math" panose="02040503050406030204" pitchFamily="18" charset="0"/>
                              <a:ea typeface="Cambria Math" panose="02040503050406030204" pitchFamily="18" charset="0"/>
                            </a:rPr>
                            <m:t>𝑟𝐿𝑑𝑟</m:t>
                          </m:r>
                          <m:r>
                            <m:rPr>
                              <m:nor/>
                            </m:rPr>
                            <a:rPr lang="en-US" sz="2800" dirty="0">
                              <a:latin typeface="Cambria Math" panose="02040503050406030204" pitchFamily="18" charset="0"/>
                            </a:rPr>
                            <m:t> </m:t>
                          </m:r>
                        </m:e>
                      </m:nary>
                    </m:oMath>
                  </m:oMathPara>
                </a14:m>
                <a:endParaRPr lang="en-US" sz="2800" dirty="0"/>
              </a:p>
            </p:txBody>
          </p:sp>
        </mc:Choice>
        <mc:Fallback>
          <p:sp>
            <p:nvSpPr>
              <p:cNvPr id="29" name="TextBox 28"/>
              <p:cNvSpPr txBox="1">
                <a:spLocks noRot="1" noChangeAspect="1" noMove="1" noResize="1" noEditPoints="1" noAdjustHandles="1" noChangeArrowheads="1" noChangeShapeType="1" noTextEdit="1"/>
              </p:cNvSpPr>
              <p:nvPr/>
            </p:nvSpPr>
            <p:spPr>
              <a:xfrm>
                <a:off x="3491880" y="2552906"/>
                <a:ext cx="4675318" cy="1130181"/>
              </a:xfrm>
              <a:prstGeom prst="rect">
                <a:avLst/>
              </a:prstGeom>
              <a:blipFill rotWithShape="1">
                <a:blip r:embed="rId7"/>
                <a:stretch>
                  <a:fillRect t="-18" r="10" b="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3431015" y="3418086"/>
                <a:ext cx="3017108" cy="12987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𝐼</m:t>
                      </m:r>
                      <m:r>
                        <a:rPr lang="en-GB" sz="2800" b="0" i="1" smtClean="0">
                          <a:latin typeface="Cambria Math" panose="02040503050406030204" pitchFamily="18" charset="0"/>
                          <a:ea typeface="Cambria Math" panose="02040503050406030204" pitchFamily="18" charset="0"/>
                        </a:rPr>
                        <m:t>=</m:t>
                      </m:r>
                      <m:r>
                        <a:rPr lang="en-GB" sz="2800" i="1">
                          <a:latin typeface="Cambria Math" panose="02040503050406030204" pitchFamily="18" charset="0"/>
                        </a:rPr>
                        <m:t>2</m:t>
                      </m:r>
                      <m:r>
                        <a:rPr lang="en-GB" sz="2800" i="1">
                          <a:latin typeface="Cambria Math" panose="02040503050406030204" pitchFamily="18" charset="0"/>
                          <a:ea typeface="Cambria Math" panose="02040503050406030204" pitchFamily="18" charset="0"/>
                        </a:rPr>
                        <m:t>𝜋𝜌</m:t>
                      </m:r>
                      <m:r>
                        <a:rPr lang="en-GB" sz="2800" i="1">
                          <a:latin typeface="Cambria Math" panose="02040503050406030204" pitchFamily="18" charset="0"/>
                          <a:ea typeface="Cambria Math" panose="02040503050406030204" pitchFamily="18" charset="0"/>
                        </a:rPr>
                        <m:t>𝐿</m:t>
                      </m:r>
                      <m:nary>
                        <m:naryPr>
                          <m:limLoc m:val="undOvr"/>
                          <m:ctrlPr>
                            <a:rPr lang="en-GB" sz="2800" b="0" i="1" smtClean="0">
                              <a:latin typeface="Cambria Math" panose="02040503050406030204" pitchFamily="18" charset="0"/>
                              <a:ea typeface="Cambria Math" panose="02040503050406030204" pitchFamily="18" charset="0"/>
                            </a:rPr>
                          </m:ctrlPr>
                        </m:naryPr>
                        <m:sub>
                          <m:r>
                            <m:rPr>
                              <m:brk m:alnAt="24"/>
                            </m:rPr>
                            <a:rPr lang="en-GB" sz="2800" b="0" i="1" smtClean="0">
                              <a:latin typeface="Cambria Math" panose="02040503050406030204" pitchFamily="18" charset="0"/>
                              <a:ea typeface="Cambria Math" panose="02040503050406030204" pitchFamily="18" charset="0"/>
                            </a:rPr>
                            <m:t>𝑟</m:t>
                          </m:r>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0</m:t>
                          </m:r>
                        </m:sub>
                        <m:sup>
                          <m:r>
                            <a:rPr lang="en-GB" sz="2800" b="0" i="1" smtClean="0">
                              <a:latin typeface="Cambria Math" panose="02040503050406030204" pitchFamily="18" charset="0"/>
                              <a:ea typeface="Cambria Math" panose="02040503050406030204" pitchFamily="18" charset="0"/>
                            </a:rPr>
                            <m:t>𝑟</m:t>
                          </m:r>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𝑅</m:t>
                          </m:r>
                        </m:sup>
                        <m:e>
                          <m:sSup>
                            <m:sSupPr>
                              <m:ctrlPr>
                                <a:rPr lang="en-GB" sz="2800" b="0" i="1" smtClean="0">
                                  <a:latin typeface="Cambria Math" panose="02040503050406030204" pitchFamily="18" charset="0"/>
                                  <a:ea typeface="Cambria Math" panose="02040503050406030204" pitchFamily="18" charset="0"/>
                                </a:rPr>
                              </m:ctrlPr>
                            </m:sSupPr>
                            <m:e>
                              <m:r>
                                <a:rPr lang="en-GB" sz="2800" b="0" i="1" smtClean="0">
                                  <a:latin typeface="Cambria Math" panose="02040503050406030204" pitchFamily="18" charset="0"/>
                                  <a:ea typeface="Cambria Math" panose="02040503050406030204" pitchFamily="18" charset="0"/>
                                </a:rPr>
                                <m:t>𝑟</m:t>
                              </m:r>
                            </m:e>
                            <m:sup>
                              <m:r>
                                <a:rPr lang="en-GB" sz="2800" b="0" i="1" smtClean="0">
                                  <a:latin typeface="Cambria Math" panose="02040503050406030204" pitchFamily="18" charset="0"/>
                                  <a:ea typeface="Cambria Math" panose="02040503050406030204" pitchFamily="18" charset="0"/>
                                </a:rPr>
                                <m:t>3</m:t>
                              </m:r>
                            </m:sup>
                          </m:sSup>
                          <m:r>
                            <a:rPr lang="en-GB" sz="2800" b="0" i="1" smtClean="0">
                              <a:latin typeface="Cambria Math" panose="02040503050406030204" pitchFamily="18" charset="0"/>
                              <a:ea typeface="Cambria Math" panose="02040503050406030204" pitchFamily="18" charset="0"/>
                            </a:rPr>
                            <m:t>𝑑𝑟</m:t>
                          </m:r>
                        </m:e>
                      </m:nary>
                    </m:oMath>
                  </m:oMathPara>
                </a14:m>
                <a:endParaRPr lang="en-US" sz="2800" dirty="0"/>
              </a:p>
            </p:txBody>
          </p:sp>
        </mc:Choice>
        <mc:Fallback>
          <p:sp>
            <p:nvSpPr>
              <p:cNvPr id="30" name="TextBox 29"/>
              <p:cNvSpPr txBox="1">
                <a:spLocks noRot="1" noChangeAspect="1" noMove="1" noResize="1" noEditPoints="1" noAdjustHandles="1" noChangeArrowheads="1" noChangeShapeType="1" noTextEdit="1"/>
              </p:cNvSpPr>
              <p:nvPr/>
            </p:nvSpPr>
            <p:spPr>
              <a:xfrm>
                <a:off x="3431015" y="3418086"/>
                <a:ext cx="3017108" cy="1298753"/>
              </a:xfrm>
              <a:prstGeom prst="rect">
                <a:avLst/>
              </a:prstGeom>
              <a:blipFill rotWithShape="1">
                <a:blip r:embed="rId8"/>
                <a:stretch>
                  <a:fillRect l="-4" t="-40" r="11" b="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2491518" y="4751487"/>
                <a:ext cx="6520824" cy="111447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rPr>
                        <m:t>𝐼</m:t>
                      </m:r>
                      <m:r>
                        <a:rPr lang="en-GB" sz="2800" i="1" smtClean="0">
                          <a:latin typeface="Cambria Math" panose="02040503050406030204" pitchFamily="18" charset="0"/>
                        </a:rPr>
                        <m:t>=</m:t>
                      </m:r>
                      <m:r>
                        <a:rPr lang="en-GB" sz="2800" i="1" smtClean="0">
                          <a:latin typeface="Cambria Math" panose="02040503050406030204" pitchFamily="18" charset="0"/>
                        </a:rPr>
                        <m:t>2</m:t>
                      </m:r>
                      <m:r>
                        <a:rPr lang="en-GB" sz="2800" i="1">
                          <a:latin typeface="Cambria Math" panose="02040503050406030204" pitchFamily="18" charset="0"/>
                          <a:ea typeface="Cambria Math" panose="02040503050406030204" pitchFamily="18" charset="0"/>
                        </a:rPr>
                        <m:t>𝜋𝜌</m:t>
                      </m:r>
                      <m:r>
                        <a:rPr lang="en-GB" sz="2800" i="1">
                          <a:latin typeface="Cambria Math" panose="02040503050406030204" pitchFamily="18" charset="0"/>
                          <a:ea typeface="Cambria Math" panose="02040503050406030204" pitchFamily="18" charset="0"/>
                        </a:rPr>
                        <m:t>𝐿</m:t>
                      </m:r>
                      <m:sSubSup>
                        <m:sSubSupPr>
                          <m:ctrlPr>
                            <a:rPr lang="en-GB" sz="2800" i="1" smtClean="0">
                              <a:latin typeface="Cambria Math" panose="02040503050406030204" pitchFamily="18" charset="0"/>
                              <a:ea typeface="Cambria Math" panose="02040503050406030204" pitchFamily="18" charset="0"/>
                            </a:rPr>
                          </m:ctrlPr>
                        </m:sSubSupPr>
                        <m:e>
                          <m:d>
                            <m:dPr>
                              <m:begChr m:val="["/>
                              <m:endChr m:val="]"/>
                              <m:ctrlPr>
                                <a:rPr lang="en-GB" sz="2800" i="1" smtClean="0">
                                  <a:latin typeface="Cambria Math" panose="02040503050406030204" pitchFamily="18" charset="0"/>
                                  <a:ea typeface="Cambria Math" panose="02040503050406030204" pitchFamily="18" charset="0"/>
                                </a:rPr>
                              </m:ctrlPr>
                            </m:dPr>
                            <m:e>
                              <m:f>
                                <m:fPr>
                                  <m:ctrlPr>
                                    <a:rPr lang="en-GB" sz="2800" i="1" smtClean="0">
                                      <a:latin typeface="Cambria Math" panose="02040503050406030204" pitchFamily="18" charset="0"/>
                                      <a:ea typeface="Cambria Math" panose="02040503050406030204" pitchFamily="18" charset="0"/>
                                    </a:rPr>
                                  </m:ctrlPr>
                                </m:fPr>
                                <m:num>
                                  <m:sSup>
                                    <m:sSupPr>
                                      <m:ctrlPr>
                                        <a:rPr lang="en-GB" sz="280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𝑟</m:t>
                                      </m:r>
                                    </m:e>
                                    <m:sup>
                                      <m:r>
                                        <a:rPr lang="en-US" sz="2800" b="0" i="1" smtClean="0">
                                          <a:latin typeface="Cambria Math" panose="02040503050406030204" pitchFamily="18" charset="0"/>
                                          <a:ea typeface="Cambria Math" panose="02040503050406030204" pitchFamily="18" charset="0"/>
                                        </a:rPr>
                                        <m:t>4</m:t>
                                      </m:r>
                                    </m:sup>
                                  </m:sSup>
                                </m:num>
                                <m:den>
                                  <m:r>
                                    <a:rPr lang="en-US" sz="2800" b="0" i="1" smtClean="0">
                                      <a:latin typeface="Cambria Math" panose="02040503050406030204" pitchFamily="18" charset="0"/>
                                      <a:ea typeface="Cambria Math" panose="02040503050406030204" pitchFamily="18" charset="0"/>
                                    </a:rPr>
                                    <m:t>4</m:t>
                                  </m:r>
                                </m:den>
                              </m:f>
                            </m:e>
                          </m:d>
                        </m:e>
                        <m:sub>
                          <m:r>
                            <a:rPr lang="en-US" sz="2800" b="0" i="1" smtClean="0">
                              <a:latin typeface="Cambria Math" panose="02040503050406030204" pitchFamily="18" charset="0"/>
                              <a:ea typeface="Cambria Math" panose="02040503050406030204" pitchFamily="18" charset="0"/>
                            </a:rPr>
                            <m:t>0</m:t>
                          </m:r>
                        </m:sub>
                        <m:sup>
                          <m:r>
                            <a:rPr lang="en-US" sz="2800" b="0" i="1" smtClean="0">
                              <a:latin typeface="Cambria Math" panose="02040503050406030204" pitchFamily="18" charset="0"/>
                              <a:ea typeface="Cambria Math" panose="02040503050406030204" pitchFamily="18" charset="0"/>
                            </a:rPr>
                            <m:t>𝑅</m:t>
                          </m:r>
                        </m:sup>
                      </m:sSubSup>
                      <m:r>
                        <a:rPr lang="en-US" sz="2800" b="0" i="1" smtClean="0">
                          <a:latin typeface="Cambria Math" panose="02040503050406030204" pitchFamily="18" charset="0"/>
                        </a:rPr>
                        <m:t>=</m:t>
                      </m:r>
                      <m:r>
                        <a:rPr lang="en-GB" sz="2800" b="0" i="1" smtClean="0">
                          <a:latin typeface="Cambria Math" panose="02040503050406030204" pitchFamily="18" charset="0"/>
                        </a:rPr>
                        <m:t>2</m:t>
                      </m:r>
                      <m:r>
                        <a:rPr lang="en-GB" sz="2800" b="0" i="1" smtClean="0">
                          <a:latin typeface="Cambria Math" panose="02040503050406030204" pitchFamily="18" charset="0"/>
                          <a:ea typeface="Cambria Math" panose="02040503050406030204" pitchFamily="18" charset="0"/>
                        </a:rPr>
                        <m:t>𝜋𝜌</m:t>
                      </m:r>
                      <m:r>
                        <a:rPr lang="en-GB" sz="2800" b="0" i="1" smtClean="0">
                          <a:latin typeface="Cambria Math" panose="02040503050406030204" pitchFamily="18" charset="0"/>
                          <a:ea typeface="Cambria Math" panose="02040503050406030204" pitchFamily="18" charset="0"/>
                        </a:rPr>
                        <m:t>𝐿</m:t>
                      </m:r>
                      <m:f>
                        <m:fPr>
                          <m:ctrlPr>
                            <a:rPr lang="en-GB" sz="2800" b="0" i="1" smtClean="0">
                              <a:latin typeface="Cambria Math" panose="02040503050406030204" pitchFamily="18" charset="0"/>
                              <a:ea typeface="Cambria Math" panose="02040503050406030204" pitchFamily="18" charset="0"/>
                            </a:rPr>
                          </m:ctrlPr>
                        </m:fPr>
                        <m:num>
                          <m:sSup>
                            <m:sSupPr>
                              <m:ctrlPr>
                                <a:rPr lang="en-GB" sz="2800" b="0" i="1" smtClean="0">
                                  <a:latin typeface="Cambria Math" panose="02040503050406030204" pitchFamily="18" charset="0"/>
                                  <a:ea typeface="Cambria Math" panose="02040503050406030204" pitchFamily="18" charset="0"/>
                                </a:rPr>
                              </m:ctrlPr>
                            </m:sSupPr>
                            <m:e>
                              <m:r>
                                <a:rPr lang="en-GB" sz="2800" b="0" i="1" smtClean="0">
                                  <a:latin typeface="Cambria Math" panose="02040503050406030204" pitchFamily="18" charset="0"/>
                                  <a:ea typeface="Cambria Math" panose="02040503050406030204" pitchFamily="18" charset="0"/>
                                </a:rPr>
                                <m:t>𝑅</m:t>
                              </m:r>
                            </m:e>
                            <m:sup>
                              <m:r>
                                <a:rPr lang="en-GB" sz="2800" b="0" i="1" smtClean="0">
                                  <a:latin typeface="Cambria Math" panose="02040503050406030204" pitchFamily="18" charset="0"/>
                                  <a:ea typeface="Cambria Math" panose="02040503050406030204" pitchFamily="18" charset="0"/>
                                </a:rPr>
                                <m:t>4</m:t>
                              </m:r>
                            </m:sup>
                          </m:sSup>
                        </m:num>
                        <m:den>
                          <m:r>
                            <a:rPr lang="en-GB" sz="2800" b="0" i="1" smtClean="0">
                              <a:latin typeface="Cambria Math" panose="02040503050406030204" pitchFamily="18" charset="0"/>
                              <a:ea typeface="Cambria Math" panose="02040503050406030204" pitchFamily="18" charset="0"/>
                            </a:rPr>
                            <m:t>4</m:t>
                          </m:r>
                        </m:den>
                      </m:f>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0</m:t>
                      </m:r>
                      <m:r>
                        <a:rPr lang="en-GB" sz="2800" b="0" i="1" smtClean="0">
                          <a:latin typeface="Cambria Math" panose="02040503050406030204" pitchFamily="18" charset="0"/>
                          <a:ea typeface="Cambria Math" panose="02040503050406030204" pitchFamily="18" charset="0"/>
                        </a:rPr>
                        <m:t>=</m:t>
                      </m:r>
                      <m:f>
                        <m:fPr>
                          <m:ctrlPr>
                            <a:rPr lang="en-GB" sz="2800" b="0" i="1" smtClean="0">
                              <a:latin typeface="Cambria Math" panose="02040503050406030204" pitchFamily="18" charset="0"/>
                              <a:ea typeface="Cambria Math" panose="02040503050406030204" pitchFamily="18" charset="0"/>
                            </a:rPr>
                          </m:ctrlPr>
                        </m:fPr>
                        <m:num>
                          <m:r>
                            <a:rPr lang="en-GB" sz="2800" b="0" i="1" smtClean="0">
                              <a:latin typeface="Cambria Math" panose="02040503050406030204" pitchFamily="18" charset="0"/>
                              <a:ea typeface="Cambria Math" panose="02040503050406030204" pitchFamily="18" charset="0"/>
                            </a:rPr>
                            <m:t>1</m:t>
                          </m:r>
                        </m:num>
                        <m:den>
                          <m:r>
                            <a:rPr lang="en-GB" sz="2800" b="0" i="1" smtClean="0">
                              <a:latin typeface="Cambria Math" panose="02040503050406030204" pitchFamily="18" charset="0"/>
                              <a:ea typeface="Cambria Math" panose="02040503050406030204" pitchFamily="18" charset="0"/>
                            </a:rPr>
                            <m:t>2</m:t>
                          </m:r>
                        </m:den>
                      </m:f>
                      <m:r>
                        <a:rPr lang="en-GB" sz="2800" i="1">
                          <a:latin typeface="Cambria Math" panose="02040503050406030204" pitchFamily="18" charset="0"/>
                          <a:ea typeface="Cambria Math" panose="02040503050406030204" pitchFamily="18" charset="0"/>
                        </a:rPr>
                        <m:t>𝜋𝜌</m:t>
                      </m:r>
                      <m:r>
                        <a:rPr lang="en-GB" sz="2800" i="1">
                          <a:latin typeface="Cambria Math" panose="02040503050406030204" pitchFamily="18" charset="0"/>
                          <a:ea typeface="Cambria Math" panose="02040503050406030204" pitchFamily="18" charset="0"/>
                        </a:rPr>
                        <m:t>𝐿</m:t>
                      </m:r>
                      <m:sSup>
                        <m:sSupPr>
                          <m:ctrlPr>
                            <a:rPr lang="en-GB" sz="2800" i="1" smtClean="0">
                              <a:latin typeface="Cambria Math" panose="02040503050406030204" pitchFamily="18" charset="0"/>
                              <a:ea typeface="Cambria Math" panose="02040503050406030204" pitchFamily="18" charset="0"/>
                            </a:rPr>
                          </m:ctrlPr>
                        </m:sSupPr>
                        <m:e>
                          <m:r>
                            <a:rPr lang="en-GB" sz="2800" b="0" i="1" smtClean="0">
                              <a:latin typeface="Cambria Math" panose="02040503050406030204" pitchFamily="18" charset="0"/>
                              <a:ea typeface="Cambria Math" panose="02040503050406030204" pitchFamily="18" charset="0"/>
                            </a:rPr>
                            <m:t>𝑅</m:t>
                          </m:r>
                        </m:e>
                        <m:sup>
                          <m:r>
                            <a:rPr lang="en-GB" sz="2800" b="0" i="1" smtClean="0">
                              <a:latin typeface="Cambria Math" panose="02040503050406030204" pitchFamily="18" charset="0"/>
                              <a:ea typeface="Cambria Math" panose="02040503050406030204" pitchFamily="18" charset="0"/>
                            </a:rPr>
                            <m:t>4</m:t>
                          </m:r>
                        </m:sup>
                      </m:sSup>
                    </m:oMath>
                  </m:oMathPara>
                </a14:m>
                <a:endParaRPr lang="en-US" sz="2800" dirty="0"/>
              </a:p>
            </p:txBody>
          </p:sp>
        </mc:Choice>
        <mc:Fallback>
          <p:sp>
            <p:nvSpPr>
              <p:cNvPr id="31" name="TextBox 30"/>
              <p:cNvSpPr txBox="1">
                <a:spLocks noRot="1" noChangeAspect="1" noMove="1" noResize="1" noEditPoints="1" noAdjustHandles="1" noChangeArrowheads="1" noChangeShapeType="1" noTextEdit="1"/>
              </p:cNvSpPr>
              <p:nvPr/>
            </p:nvSpPr>
            <p:spPr>
              <a:xfrm>
                <a:off x="2491518" y="4751487"/>
                <a:ext cx="6520824" cy="1114472"/>
              </a:xfrm>
              <a:prstGeom prst="rect">
                <a:avLst/>
              </a:prstGeom>
              <a:blipFill rotWithShape="1">
                <a:blip r:embed="rId9"/>
                <a:stretch>
                  <a:fillRect l="-6" t="-37" r="6" b="42"/>
                </a:stretch>
              </a:blipFill>
            </p:spPr>
            <p:txBody>
              <a:bodyPr/>
              <a:lstStyle/>
              <a:p>
                <a:r>
                  <a:rPr lang="zh-CN" altLang="en-US">
                    <a:noFill/>
                  </a:rPr>
                  <a:t> </a:t>
                </a:r>
              </a:p>
            </p:txBody>
          </p:sp>
        </mc:Fallback>
      </mc:AlternateContent>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ounded Rectangle 63"/>
          <p:cNvSpPr/>
          <p:nvPr/>
        </p:nvSpPr>
        <p:spPr>
          <a:xfrm>
            <a:off x="535230" y="5484460"/>
            <a:ext cx="8385521"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535230" y="980728"/>
            <a:ext cx="5044882" cy="3126367"/>
          </a:xfrm>
          <a:custGeom>
            <a:avLst/>
            <a:gdLst>
              <a:gd name="connsiteX0" fmla="*/ 876711 w 3831250"/>
              <a:gd name="connsiteY0" fmla="*/ 2078058 h 2118951"/>
              <a:gd name="connsiteX1" fmla="*/ 16099 w 3831250"/>
              <a:gd name="connsiteY1" fmla="*/ 1002293 h 2118951"/>
              <a:gd name="connsiteX2" fmla="*/ 1441488 w 3831250"/>
              <a:gd name="connsiteY2" fmla="*/ 356834 h 2118951"/>
              <a:gd name="connsiteX3" fmla="*/ 1441488 w 3831250"/>
              <a:gd name="connsiteY3" fmla="*/ 356834 h 2118951"/>
              <a:gd name="connsiteX4" fmla="*/ 2194523 w 3831250"/>
              <a:gd name="connsiteY4" fmla="*/ 60999 h 2118951"/>
              <a:gd name="connsiteX5" fmla="*/ 3808170 w 3831250"/>
              <a:gd name="connsiteY5" fmla="*/ 1714987 h 2118951"/>
              <a:gd name="connsiteX6" fmla="*/ 876711 w 3831250"/>
              <a:gd name="connsiteY6" fmla="*/ 2078058 h 211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1250" h="2118951">
                <a:moveTo>
                  <a:pt x="876711" y="2078058"/>
                </a:moveTo>
                <a:cubicBezTo>
                  <a:pt x="244699" y="1959276"/>
                  <a:pt x="-78030" y="1289164"/>
                  <a:pt x="16099" y="1002293"/>
                </a:cubicBezTo>
                <a:cubicBezTo>
                  <a:pt x="110228" y="715422"/>
                  <a:pt x="1441488" y="356834"/>
                  <a:pt x="1441488" y="356834"/>
                </a:cubicBezTo>
                <a:lnTo>
                  <a:pt x="1441488" y="356834"/>
                </a:lnTo>
                <a:cubicBezTo>
                  <a:pt x="1566994" y="307528"/>
                  <a:pt x="1800076" y="-165360"/>
                  <a:pt x="2194523" y="60999"/>
                </a:cubicBezTo>
                <a:cubicBezTo>
                  <a:pt x="2588970" y="287358"/>
                  <a:pt x="4030046" y="1378811"/>
                  <a:pt x="3808170" y="1714987"/>
                </a:cubicBezTo>
                <a:cubicBezTo>
                  <a:pt x="3586294" y="2051163"/>
                  <a:pt x="1508723" y="2196840"/>
                  <a:pt x="876711" y="2078058"/>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23909" y="0"/>
            <a:ext cx="8229600" cy="1143000"/>
          </a:xfrm>
        </p:spPr>
        <p:txBody>
          <a:bodyPr/>
          <a:lstStyle/>
          <a:p>
            <a:r>
              <a:rPr lang="en-GB" sz="2800" dirty="0"/>
              <a:t>What about torques done by internal forces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Oval 4"/>
          <p:cNvSpPr/>
          <p:nvPr/>
        </p:nvSpPr>
        <p:spPr>
          <a:xfrm>
            <a:off x="1115616" y="2924944"/>
            <a:ext cx="360040"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851920" y="2924944"/>
            <a:ext cx="360040"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611560" y="3068960"/>
            <a:ext cx="3816424"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760897" y="893798"/>
            <a:ext cx="4105291" cy="923330"/>
          </a:xfrm>
          <a:prstGeom prst="rect">
            <a:avLst/>
          </a:prstGeom>
          <a:noFill/>
        </p:spPr>
        <p:txBody>
          <a:bodyPr wrap="square" rtlCol="0">
            <a:spAutoFit/>
          </a:bodyPr>
          <a:lstStyle/>
          <a:p>
            <a:r>
              <a:rPr lang="en-GB" dirty="0"/>
              <a:t>Two parts of a body exert a force on each other (for instance gravitational force) and a corresponding torque about point O.</a:t>
            </a:r>
            <a:endParaRPr lang="en-US" dirty="0"/>
          </a:p>
        </p:txBody>
      </p:sp>
      <p:cxnSp>
        <p:nvCxnSpPr>
          <p:cNvPr id="17" name="Straight Arrow Connector 16"/>
          <p:cNvCxnSpPr/>
          <p:nvPr/>
        </p:nvCxnSpPr>
        <p:spPr>
          <a:xfrm>
            <a:off x="1331640" y="3068960"/>
            <a:ext cx="57606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3473878" y="3062881"/>
            <a:ext cx="522058" cy="60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2915816" y="2060848"/>
            <a:ext cx="0" cy="1008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p:cNvSpPr txBox="1"/>
              <p:nvPr/>
            </p:nvSpPr>
            <p:spPr>
              <a:xfrm>
                <a:off x="2567370" y="1688034"/>
                <a:ext cx="340606"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𝑂</m:t>
                      </m:r>
                    </m:oMath>
                  </m:oMathPara>
                </a14:m>
                <a:endParaRPr lang="en-US" sz="2800" dirty="0"/>
              </a:p>
            </p:txBody>
          </p:sp>
        </mc:Choice>
        <mc:Fallback>
          <p:sp>
            <p:nvSpPr>
              <p:cNvPr id="35" name="TextBox 34"/>
              <p:cNvSpPr txBox="1">
                <a:spLocks noRot="1" noChangeAspect="1" noMove="1" noResize="1" noEditPoints="1" noAdjustHandles="1" noChangeArrowheads="1" noChangeShapeType="1" noTextEdit="1"/>
              </p:cNvSpPr>
              <p:nvPr/>
            </p:nvSpPr>
            <p:spPr>
              <a:xfrm>
                <a:off x="2567370" y="1688034"/>
                <a:ext cx="340606" cy="430887"/>
              </a:xfrm>
              <a:prstGeom prst="rect">
                <a:avLst/>
              </a:prstGeom>
              <a:blipFill rotWithShape="1">
                <a:blip r:embed="rId1"/>
                <a:stretch>
                  <a:fillRect l="-19" t="-47" r="-14264" b="130"/>
                </a:stretch>
              </a:blipFill>
            </p:spPr>
            <p:txBody>
              <a:bodyPr/>
              <a:lstStyle/>
              <a:p>
                <a:r>
                  <a:rPr lang="zh-CN" altLang="en-US">
                    <a:noFill/>
                  </a:rPr>
                  <a:t> </a:t>
                </a:r>
              </a:p>
            </p:txBody>
          </p:sp>
        </mc:Fallback>
      </mc:AlternateContent>
      <p:cxnSp>
        <p:nvCxnSpPr>
          <p:cNvPr id="39" name="Straight Arrow Connector 38"/>
          <p:cNvCxnSpPr/>
          <p:nvPr/>
        </p:nvCxnSpPr>
        <p:spPr>
          <a:xfrm>
            <a:off x="2915816" y="2060848"/>
            <a:ext cx="1116124" cy="1002033"/>
          </a:xfrm>
          <a:prstGeom prst="straightConnector1">
            <a:avLst/>
          </a:prstGeom>
          <a:ln w="38100">
            <a:solidFill>
              <a:srgbClr val="990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1358953" y="2118921"/>
            <a:ext cx="1520859" cy="943960"/>
          </a:xfrm>
          <a:prstGeom prst="straightConnector1">
            <a:avLst/>
          </a:prstGeom>
          <a:ln w="38100">
            <a:solidFill>
              <a:srgbClr val="99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TextBox 42"/>
              <p:cNvSpPr txBox="1"/>
              <p:nvPr/>
            </p:nvSpPr>
            <p:spPr>
              <a:xfrm>
                <a:off x="2628877" y="1780367"/>
                <a:ext cx="573875"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rPr>
                        <m:t>⨀</m:t>
                      </m:r>
                    </m:oMath>
                  </m:oMathPara>
                </a14:m>
                <a:endParaRPr lang="en-US" sz="4000" dirty="0"/>
              </a:p>
            </p:txBody>
          </p:sp>
        </mc:Choice>
        <mc:Fallback>
          <p:sp>
            <p:nvSpPr>
              <p:cNvPr id="43" name="TextBox 42"/>
              <p:cNvSpPr txBox="1">
                <a:spLocks noRot="1" noChangeAspect="1" noMove="1" noResize="1" noEditPoints="1" noAdjustHandles="1" noChangeArrowheads="1" noChangeShapeType="1" noTextEdit="1"/>
              </p:cNvSpPr>
              <p:nvPr/>
            </p:nvSpPr>
            <p:spPr>
              <a:xfrm>
                <a:off x="2628877" y="1780367"/>
                <a:ext cx="573875" cy="615553"/>
              </a:xfrm>
              <a:prstGeom prst="rect">
                <a:avLst/>
              </a:prstGeom>
              <a:blipFill rotWithShape="1">
                <a:blip r:embed="rId2"/>
                <a:stretch>
                  <a:fillRect l="-107" t="-75" r="-12868" b="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3030295" y="1688034"/>
                <a:ext cx="88716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𝑎𝑥𝑖𝑠</m:t>
                      </m:r>
                    </m:oMath>
                  </m:oMathPara>
                </a14:m>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3030295" y="1688034"/>
                <a:ext cx="887166" cy="276999"/>
              </a:xfrm>
              <a:prstGeom prst="rect">
                <a:avLst/>
              </a:prstGeom>
              <a:blipFill rotWithShape="1">
                <a:blip r:embed="rId3"/>
                <a:stretch>
                  <a:fillRect l="-8" t="-74" r="-2847" b="1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a:off x="1289709" y="2678433"/>
                <a:ext cx="18594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m:t>
                      </m:r>
                    </m:oMath>
                  </m:oMathPara>
                </a14:m>
                <a:endParaRPr lang="en-US" dirty="0"/>
              </a:p>
            </p:txBody>
          </p:sp>
        </mc:Choice>
        <mc:Fallback>
          <p:sp>
            <p:nvSpPr>
              <p:cNvPr id="45" name="TextBox 44"/>
              <p:cNvSpPr txBox="1">
                <a:spLocks noRot="1" noChangeAspect="1" noMove="1" noResize="1" noEditPoints="1" noAdjustHandles="1" noChangeArrowheads="1" noChangeShapeType="1" noTextEdit="1"/>
              </p:cNvSpPr>
              <p:nvPr/>
            </p:nvSpPr>
            <p:spPr>
              <a:xfrm>
                <a:off x="1289709" y="2678433"/>
                <a:ext cx="185948" cy="276999"/>
              </a:xfrm>
              <a:prstGeom prst="rect">
                <a:avLst/>
              </a:prstGeom>
              <a:blipFill rotWithShape="1">
                <a:blip r:embed="rId4"/>
                <a:stretch>
                  <a:fillRect l="-13" t="-1" r="-17802" b="5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4139952" y="2708920"/>
                <a:ext cx="18594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m:t>
                      </m:r>
                    </m:oMath>
                  </m:oMathPara>
                </a14:m>
                <a:endParaRPr lang="en-US" dirty="0"/>
              </a:p>
            </p:txBody>
          </p:sp>
        </mc:Choice>
        <mc:Fallback>
          <p:sp>
            <p:nvSpPr>
              <p:cNvPr id="46" name="TextBox 45"/>
              <p:cNvSpPr txBox="1">
                <a:spLocks noRot="1" noChangeAspect="1" noMove="1" noResize="1" noEditPoints="1" noAdjustHandles="1" noChangeArrowheads="1" noChangeShapeType="1" noTextEdit="1"/>
              </p:cNvSpPr>
              <p:nvPr/>
            </p:nvSpPr>
            <p:spPr>
              <a:xfrm>
                <a:off x="4139952" y="2708920"/>
                <a:ext cx="185948" cy="276999"/>
              </a:xfrm>
              <a:prstGeom prst="rect">
                <a:avLst/>
              </a:prstGeom>
              <a:blipFill rotWithShape="1">
                <a:blip r:embed="rId5"/>
                <a:stretch>
                  <a:fillRect l="-208" t="-4" r="-17607" b="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TextBox 47"/>
              <p:cNvSpPr txBox="1"/>
              <p:nvPr/>
            </p:nvSpPr>
            <p:spPr>
              <a:xfrm>
                <a:off x="1475656" y="3118975"/>
                <a:ext cx="461986" cy="34182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2</m:t>
                          </m:r>
                          <m:r>
                            <a:rPr lang="en-GB" b="0" i="1" smtClean="0">
                              <a:latin typeface="Cambria Math" panose="02040503050406030204" pitchFamily="18" charset="0"/>
                            </a:rPr>
                            <m:t>/</m:t>
                          </m:r>
                          <m:r>
                            <a:rPr lang="en-GB" b="0" i="1" smtClean="0">
                              <a:latin typeface="Cambria Math" panose="02040503050406030204" pitchFamily="18" charset="0"/>
                            </a:rPr>
                            <m:t>1</m:t>
                          </m:r>
                        </m:sub>
                      </m:sSub>
                    </m:oMath>
                  </m:oMathPara>
                </a14:m>
                <a:endParaRPr lang="en-US" dirty="0"/>
              </a:p>
            </p:txBody>
          </p:sp>
        </mc:Choice>
        <mc:Fallback>
          <p:sp>
            <p:nvSpPr>
              <p:cNvPr id="48" name="TextBox 47"/>
              <p:cNvSpPr txBox="1">
                <a:spLocks noRot="1" noChangeAspect="1" noMove="1" noResize="1" noEditPoints="1" noAdjustHandles="1" noChangeArrowheads="1" noChangeShapeType="1" noTextEdit="1"/>
              </p:cNvSpPr>
              <p:nvPr/>
            </p:nvSpPr>
            <p:spPr>
              <a:xfrm>
                <a:off x="1475656" y="3118975"/>
                <a:ext cx="461986" cy="341825"/>
              </a:xfrm>
              <a:prstGeom prst="rect">
                <a:avLst/>
              </a:prstGeom>
              <a:blipFill rotWithShape="1">
                <a:blip r:embed="rId6"/>
                <a:stretch>
                  <a:fillRect l="-119" t="-143" r="-9016" b="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TextBox 48"/>
              <p:cNvSpPr txBox="1"/>
              <p:nvPr/>
            </p:nvSpPr>
            <p:spPr>
              <a:xfrm>
                <a:off x="3605958" y="3140968"/>
                <a:ext cx="456663" cy="34182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2</m:t>
                          </m:r>
                        </m:sub>
                      </m:sSub>
                    </m:oMath>
                  </m:oMathPara>
                </a14:m>
                <a:endParaRPr lang="en-US" dirty="0"/>
              </a:p>
            </p:txBody>
          </p:sp>
        </mc:Choice>
        <mc:Fallback>
          <p:sp>
            <p:nvSpPr>
              <p:cNvPr id="49" name="TextBox 48"/>
              <p:cNvSpPr txBox="1">
                <a:spLocks noRot="1" noChangeAspect="1" noMove="1" noResize="1" noEditPoints="1" noAdjustHandles="1" noChangeArrowheads="1" noChangeShapeType="1" noTextEdit="1"/>
              </p:cNvSpPr>
              <p:nvPr/>
            </p:nvSpPr>
            <p:spPr>
              <a:xfrm>
                <a:off x="3605958" y="3140968"/>
                <a:ext cx="456663" cy="341825"/>
              </a:xfrm>
              <a:prstGeom prst="rect">
                <a:avLst/>
              </a:prstGeom>
              <a:blipFill rotWithShape="1">
                <a:blip r:embed="rId7"/>
                <a:stretch>
                  <a:fillRect l="-94" t="-75" r="-9758" b="1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1" name="TextBox 50"/>
              <p:cNvSpPr txBox="1"/>
              <p:nvPr/>
            </p:nvSpPr>
            <p:spPr>
              <a:xfrm>
                <a:off x="2688422" y="2653461"/>
                <a:ext cx="13715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𝑙</m:t>
                      </m:r>
                    </m:oMath>
                  </m:oMathPara>
                </a14:m>
                <a:endParaRPr lang="en-US" dirty="0"/>
              </a:p>
            </p:txBody>
          </p:sp>
        </mc:Choice>
        <mc:Fallback>
          <p:sp>
            <p:nvSpPr>
              <p:cNvPr id="51" name="TextBox 50"/>
              <p:cNvSpPr txBox="1">
                <a:spLocks noRot="1" noChangeAspect="1" noMove="1" noResize="1" noEditPoints="1" noAdjustHandles="1" noChangeArrowheads="1" noChangeShapeType="1" noTextEdit="1"/>
              </p:cNvSpPr>
              <p:nvPr/>
            </p:nvSpPr>
            <p:spPr>
              <a:xfrm>
                <a:off x="2688422" y="2653461"/>
                <a:ext cx="137152" cy="276999"/>
              </a:xfrm>
              <a:prstGeom prst="rect">
                <a:avLst/>
              </a:prstGeom>
              <a:blipFill rotWithShape="1">
                <a:blip r:embed="rId8"/>
                <a:stretch>
                  <a:fillRect l="-340" t="-156" r="-21889" b="206"/>
                </a:stretch>
              </a:blipFill>
            </p:spPr>
            <p:txBody>
              <a:bodyPr/>
              <a:lstStyle/>
              <a:p>
                <a:r>
                  <a:rPr lang="zh-CN" altLang="en-US">
                    <a:noFill/>
                  </a:rPr>
                  <a:t> </a:t>
                </a:r>
              </a:p>
            </p:txBody>
          </p:sp>
        </mc:Fallback>
      </mc:AlternateContent>
      <p:sp>
        <p:nvSpPr>
          <p:cNvPr id="52" name="TextBox 51"/>
          <p:cNvSpPr txBox="1"/>
          <p:nvPr/>
        </p:nvSpPr>
        <p:spPr>
          <a:xfrm>
            <a:off x="5364089" y="2118921"/>
            <a:ext cx="3502100" cy="646331"/>
          </a:xfrm>
          <a:prstGeom prst="rect">
            <a:avLst/>
          </a:prstGeom>
          <a:noFill/>
        </p:spPr>
        <p:txBody>
          <a:bodyPr wrap="square" rtlCol="0">
            <a:spAutoFit/>
          </a:bodyPr>
          <a:lstStyle/>
          <a:p>
            <a:r>
              <a:rPr lang="en-GB" dirty="0"/>
              <a:t>The internal forces between these two parts are along the same line</a:t>
            </a:r>
            <a:endParaRPr lang="en-US" dirty="0"/>
          </a:p>
        </p:txBody>
      </p:sp>
      <mc:AlternateContent xmlns:mc="http://schemas.openxmlformats.org/markup-compatibility/2006">
        <mc:Choice xmlns:a14="http://schemas.microsoft.com/office/drawing/2010/main" Requires="a14">
          <p:sp>
            <p:nvSpPr>
              <p:cNvPr id="53" name="TextBox 52"/>
              <p:cNvSpPr txBox="1"/>
              <p:nvPr/>
            </p:nvSpPr>
            <p:spPr>
              <a:xfrm>
                <a:off x="1907704" y="2284865"/>
                <a:ext cx="2433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1</m:t>
                          </m:r>
                        </m:sub>
                      </m:sSub>
                    </m:oMath>
                  </m:oMathPara>
                </a14:m>
                <a:endParaRPr lang="en-US" dirty="0"/>
              </a:p>
            </p:txBody>
          </p:sp>
        </mc:Choice>
        <mc:Fallback>
          <p:sp>
            <p:nvSpPr>
              <p:cNvPr id="53" name="TextBox 52"/>
              <p:cNvSpPr txBox="1">
                <a:spLocks noRot="1" noChangeAspect="1" noMove="1" noResize="1" noEditPoints="1" noAdjustHandles="1" noChangeArrowheads="1" noChangeShapeType="1" noTextEdit="1"/>
              </p:cNvSpPr>
              <p:nvPr/>
            </p:nvSpPr>
            <p:spPr>
              <a:xfrm>
                <a:off x="1907704" y="2284865"/>
                <a:ext cx="243335" cy="276999"/>
              </a:xfrm>
              <a:prstGeom prst="rect">
                <a:avLst/>
              </a:prstGeom>
              <a:blipFill rotWithShape="1">
                <a:blip r:embed="rId9"/>
                <a:stretch>
                  <a:fillRect l="-67" t="-49" r="-19712" b="9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4" name="TextBox 53"/>
              <p:cNvSpPr txBox="1"/>
              <p:nvPr/>
            </p:nvSpPr>
            <p:spPr>
              <a:xfrm>
                <a:off x="3563888" y="2348880"/>
                <a:ext cx="24865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2</m:t>
                          </m:r>
                        </m:sub>
                      </m:sSub>
                    </m:oMath>
                  </m:oMathPara>
                </a14:m>
                <a:endParaRPr lang="en-US" dirty="0"/>
              </a:p>
            </p:txBody>
          </p:sp>
        </mc:Choice>
        <mc:Fallback>
          <p:sp>
            <p:nvSpPr>
              <p:cNvPr id="54" name="TextBox 53"/>
              <p:cNvSpPr txBox="1">
                <a:spLocks noRot="1" noChangeAspect="1" noMove="1" noResize="1" noEditPoints="1" noAdjustHandles="1" noChangeArrowheads="1" noChangeShapeType="1" noTextEdit="1"/>
              </p:cNvSpPr>
              <p:nvPr/>
            </p:nvSpPr>
            <p:spPr>
              <a:xfrm>
                <a:off x="3563888" y="2348880"/>
                <a:ext cx="248658" cy="276999"/>
              </a:xfrm>
              <a:prstGeom prst="rect">
                <a:avLst/>
              </a:prstGeom>
              <a:blipFill rotWithShape="1">
                <a:blip r:embed="rId10"/>
                <a:stretch>
                  <a:fillRect l="-108" t="-5" r="-18129" b="56"/>
                </a:stretch>
              </a:blipFill>
            </p:spPr>
            <p:txBody>
              <a:bodyPr/>
              <a:lstStyle/>
              <a:p>
                <a:r>
                  <a:rPr lang="zh-CN" altLang="en-US">
                    <a:noFill/>
                  </a:rPr>
                  <a:t> </a:t>
                </a:r>
              </a:p>
            </p:txBody>
          </p:sp>
        </mc:Fallback>
      </mc:AlternateContent>
      <p:sp>
        <p:nvSpPr>
          <p:cNvPr id="55" name="Right Arrow 54"/>
          <p:cNvSpPr/>
          <p:nvPr/>
        </p:nvSpPr>
        <p:spPr>
          <a:xfrm>
            <a:off x="5718805" y="2916213"/>
            <a:ext cx="720080" cy="505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6438885" y="2912169"/>
            <a:ext cx="2630886" cy="646331"/>
          </a:xfrm>
          <a:prstGeom prst="rect">
            <a:avLst/>
          </a:prstGeom>
          <a:noFill/>
        </p:spPr>
        <p:txBody>
          <a:bodyPr wrap="square" rtlCol="0">
            <a:spAutoFit/>
          </a:bodyPr>
          <a:lstStyle/>
          <a:p>
            <a:r>
              <a:rPr lang="en-GB" dirty="0"/>
              <a:t>The lever arm is the same for both forces</a:t>
            </a:r>
            <a:endParaRPr lang="en-US" dirty="0"/>
          </a:p>
        </p:txBody>
      </p:sp>
      <mc:AlternateContent xmlns:mc="http://schemas.openxmlformats.org/markup-compatibility/2006">
        <mc:Choice xmlns:a14="http://schemas.microsoft.com/office/drawing/2010/main" Requires="a14">
          <p:sp>
            <p:nvSpPr>
              <p:cNvPr id="57" name="TextBox 56"/>
              <p:cNvSpPr txBox="1"/>
              <p:nvPr/>
            </p:nvSpPr>
            <p:spPr>
              <a:xfrm>
                <a:off x="6438885" y="3610144"/>
                <a:ext cx="237738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1</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𝜙</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2</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𝜙</m:t>
                                  </m:r>
                                </m:e>
                                <m:sub>
                                  <m:r>
                                    <a:rPr lang="en-GB" b="0" i="1" smtClean="0">
                                      <a:latin typeface="Cambria Math" panose="02040503050406030204" pitchFamily="18" charset="0"/>
                                    </a:rPr>
                                    <m:t>2</m:t>
                                  </m:r>
                                </m:sub>
                              </m:sSub>
                            </m:e>
                          </m:func>
                          <m:r>
                            <a:rPr lang="en-GB" b="0" i="1" smtClean="0">
                              <a:latin typeface="Cambria Math" panose="02040503050406030204" pitchFamily="18" charset="0"/>
                            </a:rPr>
                            <m:t>=</m:t>
                          </m:r>
                          <m:r>
                            <a:rPr lang="en-GB" b="0" i="1" smtClean="0">
                              <a:latin typeface="Cambria Math" panose="02040503050406030204" pitchFamily="18" charset="0"/>
                            </a:rPr>
                            <m:t>𝑙</m:t>
                          </m:r>
                        </m:e>
                      </m:func>
                    </m:oMath>
                  </m:oMathPara>
                </a14:m>
                <a:endParaRPr lang="en-US" dirty="0"/>
              </a:p>
            </p:txBody>
          </p:sp>
        </mc:Choice>
        <mc:Fallback>
          <p:sp>
            <p:nvSpPr>
              <p:cNvPr id="57" name="TextBox 56"/>
              <p:cNvSpPr txBox="1">
                <a:spLocks noRot="1" noChangeAspect="1" noMove="1" noResize="1" noEditPoints="1" noAdjustHandles="1" noChangeArrowheads="1" noChangeShapeType="1" noTextEdit="1"/>
              </p:cNvSpPr>
              <p:nvPr/>
            </p:nvSpPr>
            <p:spPr>
              <a:xfrm>
                <a:off x="6438885" y="3610144"/>
                <a:ext cx="2377382" cy="276999"/>
              </a:xfrm>
              <a:prstGeom prst="rect">
                <a:avLst/>
              </a:prstGeom>
              <a:blipFill rotWithShape="1">
                <a:blip r:embed="rId11"/>
                <a:stretch>
                  <a:fillRect l="-26" t="-61" r="-1098" b="111"/>
                </a:stretch>
              </a:blipFill>
            </p:spPr>
            <p:txBody>
              <a:bodyPr/>
              <a:lstStyle/>
              <a:p>
                <a:r>
                  <a:rPr lang="zh-CN" altLang="en-US">
                    <a:noFill/>
                  </a:rPr>
                  <a:t> </a:t>
                </a:r>
              </a:p>
            </p:txBody>
          </p:sp>
        </mc:Fallback>
      </mc:AlternateContent>
      <p:sp>
        <p:nvSpPr>
          <p:cNvPr id="58" name="TextBox 57"/>
          <p:cNvSpPr txBox="1"/>
          <p:nvPr/>
        </p:nvSpPr>
        <p:spPr>
          <a:xfrm>
            <a:off x="5364089" y="4159748"/>
            <a:ext cx="3502100" cy="369332"/>
          </a:xfrm>
          <a:prstGeom prst="rect">
            <a:avLst/>
          </a:prstGeom>
          <a:noFill/>
        </p:spPr>
        <p:txBody>
          <a:bodyPr wrap="square" rtlCol="0">
            <a:spAutoFit/>
          </a:bodyPr>
          <a:lstStyle/>
          <a:p>
            <a:r>
              <a:rPr lang="en-GB" dirty="0"/>
              <a:t>The Newton third law: </a:t>
            </a:r>
            <a:endParaRPr lang="en-US" dirty="0"/>
          </a:p>
        </p:txBody>
      </p:sp>
      <mc:AlternateContent xmlns:mc="http://schemas.openxmlformats.org/markup-compatibility/2006">
        <mc:Choice xmlns:a14="http://schemas.microsoft.com/office/drawing/2010/main" Requires="a14">
          <p:sp>
            <p:nvSpPr>
              <p:cNvPr id="60" name="TextBox 59"/>
              <p:cNvSpPr txBox="1"/>
              <p:nvPr/>
            </p:nvSpPr>
            <p:spPr>
              <a:xfrm>
                <a:off x="7585322" y="4187255"/>
                <a:ext cx="1335429" cy="34182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2</m:t>
                          </m:r>
                          <m:r>
                            <a:rPr lang="en-GB" b="0" i="1" smtClean="0">
                              <a:latin typeface="Cambria Math" panose="02040503050406030204" pitchFamily="18" charset="0"/>
                            </a:rPr>
                            <m:t>/</m:t>
                          </m:r>
                          <m:r>
                            <a:rPr lang="en-GB" b="0" i="1" smtClean="0">
                              <a:latin typeface="Cambria Math" panose="02040503050406030204" pitchFamily="18" charset="0"/>
                            </a:rPr>
                            <m:t>1</m:t>
                          </m:r>
                        </m:sub>
                      </m:sSub>
                    </m:oMath>
                  </m:oMathPara>
                </a14:m>
                <a:endParaRPr lang="en-US" dirty="0"/>
              </a:p>
            </p:txBody>
          </p:sp>
        </mc:Choice>
        <mc:Fallback>
          <p:sp>
            <p:nvSpPr>
              <p:cNvPr id="60" name="TextBox 59"/>
              <p:cNvSpPr txBox="1">
                <a:spLocks noRot="1" noChangeAspect="1" noMove="1" noResize="1" noEditPoints="1" noAdjustHandles="1" noChangeArrowheads="1" noChangeShapeType="1" noTextEdit="1"/>
              </p:cNvSpPr>
              <p:nvPr/>
            </p:nvSpPr>
            <p:spPr>
              <a:xfrm>
                <a:off x="7585322" y="4187255"/>
                <a:ext cx="1335429" cy="341825"/>
              </a:xfrm>
              <a:prstGeom prst="rect">
                <a:avLst/>
              </a:prstGeom>
              <a:blipFill rotWithShape="1">
                <a:blip r:embed="rId12"/>
                <a:stretch>
                  <a:fillRect l="-18" t="-19" r="-3213" b="76"/>
                </a:stretch>
              </a:blipFill>
            </p:spPr>
            <p:txBody>
              <a:bodyPr/>
              <a:lstStyle/>
              <a:p>
                <a:r>
                  <a:rPr lang="zh-CN" altLang="en-US">
                    <a:noFill/>
                  </a:rPr>
                  <a:t> </a:t>
                </a:r>
              </a:p>
            </p:txBody>
          </p:sp>
        </mc:Fallback>
      </mc:AlternateContent>
      <p:sp>
        <p:nvSpPr>
          <p:cNvPr id="61" name="Right Arrow 60"/>
          <p:cNvSpPr/>
          <p:nvPr/>
        </p:nvSpPr>
        <p:spPr>
          <a:xfrm>
            <a:off x="1237284" y="4667017"/>
            <a:ext cx="913755" cy="484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2" name="TextBox 61"/>
              <p:cNvSpPr txBox="1"/>
              <p:nvPr/>
            </p:nvSpPr>
            <p:spPr>
              <a:xfrm>
                <a:off x="2304513" y="4744462"/>
                <a:ext cx="1747466" cy="40248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i="1" smtClean="0">
                                  <a:latin typeface="Cambria Math" panose="02040503050406030204" pitchFamily="18" charset="0"/>
                                  <a:ea typeface="Cambria Math" panose="02040503050406030204" pitchFamily="18" charset="0"/>
                                </a:rPr>
                                <m:t>𝜏</m:t>
                              </m:r>
                            </m:e>
                          </m:acc>
                        </m:e>
                        <m:sub>
                          <m:r>
                            <a:rPr lang="en-GB" sz="2400" b="0" i="1" smtClean="0">
                              <a:latin typeface="Cambria Math" panose="02040503050406030204" pitchFamily="18" charset="0"/>
                            </a:rPr>
                            <m:t>1</m:t>
                          </m:r>
                          <m:r>
                            <a:rPr lang="en-GB" sz="2400" b="0" i="1" smtClean="0">
                              <a:latin typeface="Cambria Math" panose="02040503050406030204" pitchFamily="18" charset="0"/>
                            </a:rPr>
                            <m:t>/</m:t>
                          </m:r>
                          <m:r>
                            <a:rPr lang="en-GB" sz="2400" b="0" i="1" smtClean="0">
                              <a:latin typeface="Cambria Math" panose="02040503050406030204" pitchFamily="18" charset="0"/>
                            </a:rPr>
                            <m:t>2</m:t>
                          </m:r>
                        </m:sub>
                      </m:sSub>
                      <m:r>
                        <a:rPr lang="en-GB" sz="2400" b="0" i="1"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𝜏</m:t>
                              </m:r>
                            </m:e>
                          </m:acc>
                        </m:e>
                        <m:sub>
                          <m:r>
                            <a:rPr lang="en-GB" sz="2400" b="0" i="1" smtClean="0">
                              <a:latin typeface="Cambria Math" panose="02040503050406030204" pitchFamily="18" charset="0"/>
                              <a:ea typeface="Cambria Math" panose="02040503050406030204" pitchFamily="18" charset="0"/>
                            </a:rPr>
                            <m:t>2</m:t>
                          </m:r>
                          <m:r>
                            <a:rPr lang="en-GB" sz="2400" i="1">
                              <a:latin typeface="Cambria Math" panose="02040503050406030204" pitchFamily="18" charset="0"/>
                            </a:rPr>
                            <m:t>/</m:t>
                          </m:r>
                          <m:r>
                            <a:rPr lang="en-GB" sz="2400" b="0" i="1" smtClean="0">
                              <a:latin typeface="Cambria Math" panose="02040503050406030204" pitchFamily="18" charset="0"/>
                            </a:rPr>
                            <m:t>1</m:t>
                          </m:r>
                        </m:sub>
                      </m:sSub>
                    </m:oMath>
                  </m:oMathPara>
                </a14:m>
                <a:endParaRPr lang="en-US" sz="2400" dirty="0"/>
              </a:p>
            </p:txBody>
          </p:sp>
        </mc:Choice>
        <mc:Fallback>
          <p:sp>
            <p:nvSpPr>
              <p:cNvPr id="62" name="TextBox 61"/>
              <p:cNvSpPr txBox="1">
                <a:spLocks noRot="1" noChangeAspect="1" noMove="1" noResize="1" noEditPoints="1" noAdjustHandles="1" noChangeArrowheads="1" noChangeShapeType="1" noTextEdit="1"/>
              </p:cNvSpPr>
              <p:nvPr/>
            </p:nvSpPr>
            <p:spPr>
              <a:xfrm>
                <a:off x="2304513" y="4744462"/>
                <a:ext cx="1747466" cy="402482"/>
              </a:xfrm>
              <a:prstGeom prst="rect">
                <a:avLst/>
              </a:prstGeom>
              <a:blipFill rotWithShape="1">
                <a:blip r:embed="rId13"/>
                <a:stretch>
                  <a:fillRect l="-6" t="-94" r="-1923" b="67"/>
                </a:stretch>
              </a:blipFill>
            </p:spPr>
            <p:txBody>
              <a:bodyPr/>
              <a:lstStyle/>
              <a:p>
                <a:r>
                  <a:rPr lang="zh-CN" altLang="en-US">
                    <a:noFill/>
                  </a:rPr>
                  <a:t> </a:t>
                </a:r>
              </a:p>
            </p:txBody>
          </p:sp>
        </mc:Fallback>
      </mc:AlternateContent>
      <p:sp>
        <p:nvSpPr>
          <p:cNvPr id="63" name="TextBox 62"/>
          <p:cNvSpPr txBox="1"/>
          <p:nvPr/>
        </p:nvSpPr>
        <p:spPr>
          <a:xfrm>
            <a:off x="499955" y="5484460"/>
            <a:ext cx="8499443" cy="461665"/>
          </a:xfrm>
          <a:prstGeom prst="rect">
            <a:avLst/>
          </a:prstGeom>
          <a:noFill/>
        </p:spPr>
        <p:txBody>
          <a:bodyPr wrap="none" rtlCol="0">
            <a:spAutoFit/>
          </a:bodyPr>
          <a:lstStyle/>
          <a:p>
            <a:r>
              <a:rPr lang="en-GB" sz="2400" dirty="0"/>
              <a:t>Only the external forces contribute to the net torque on a rigid body</a:t>
            </a:r>
            <a:endParaRPr lang="en-US"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ounded Rectangle 63"/>
          <p:cNvSpPr/>
          <p:nvPr/>
        </p:nvSpPr>
        <p:spPr>
          <a:xfrm>
            <a:off x="535230" y="5484460"/>
            <a:ext cx="8385521"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535230" y="980728"/>
            <a:ext cx="5044882" cy="3126367"/>
          </a:xfrm>
          <a:custGeom>
            <a:avLst/>
            <a:gdLst>
              <a:gd name="connsiteX0" fmla="*/ 876711 w 3831250"/>
              <a:gd name="connsiteY0" fmla="*/ 2078058 h 2118951"/>
              <a:gd name="connsiteX1" fmla="*/ 16099 w 3831250"/>
              <a:gd name="connsiteY1" fmla="*/ 1002293 h 2118951"/>
              <a:gd name="connsiteX2" fmla="*/ 1441488 w 3831250"/>
              <a:gd name="connsiteY2" fmla="*/ 356834 h 2118951"/>
              <a:gd name="connsiteX3" fmla="*/ 1441488 w 3831250"/>
              <a:gd name="connsiteY3" fmla="*/ 356834 h 2118951"/>
              <a:gd name="connsiteX4" fmla="*/ 2194523 w 3831250"/>
              <a:gd name="connsiteY4" fmla="*/ 60999 h 2118951"/>
              <a:gd name="connsiteX5" fmla="*/ 3808170 w 3831250"/>
              <a:gd name="connsiteY5" fmla="*/ 1714987 h 2118951"/>
              <a:gd name="connsiteX6" fmla="*/ 876711 w 3831250"/>
              <a:gd name="connsiteY6" fmla="*/ 2078058 h 211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1250" h="2118951">
                <a:moveTo>
                  <a:pt x="876711" y="2078058"/>
                </a:moveTo>
                <a:cubicBezTo>
                  <a:pt x="244699" y="1959276"/>
                  <a:pt x="-78030" y="1289164"/>
                  <a:pt x="16099" y="1002293"/>
                </a:cubicBezTo>
                <a:cubicBezTo>
                  <a:pt x="110228" y="715422"/>
                  <a:pt x="1441488" y="356834"/>
                  <a:pt x="1441488" y="356834"/>
                </a:cubicBezTo>
                <a:lnTo>
                  <a:pt x="1441488" y="356834"/>
                </a:lnTo>
                <a:cubicBezTo>
                  <a:pt x="1566994" y="307528"/>
                  <a:pt x="1800076" y="-165360"/>
                  <a:pt x="2194523" y="60999"/>
                </a:cubicBezTo>
                <a:cubicBezTo>
                  <a:pt x="2588970" y="287358"/>
                  <a:pt x="4030046" y="1378811"/>
                  <a:pt x="3808170" y="1714987"/>
                </a:cubicBezTo>
                <a:cubicBezTo>
                  <a:pt x="3586294" y="2051163"/>
                  <a:pt x="1508723" y="2196840"/>
                  <a:pt x="876711" y="2078058"/>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23909" y="0"/>
            <a:ext cx="8229600" cy="1143000"/>
          </a:xfrm>
        </p:spPr>
        <p:txBody>
          <a:bodyPr/>
          <a:lstStyle/>
          <a:p>
            <a:r>
              <a:rPr lang="en-GB" sz="2800" dirty="0"/>
              <a:t>What about torques done by internal forces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Oval 4"/>
          <p:cNvSpPr/>
          <p:nvPr/>
        </p:nvSpPr>
        <p:spPr>
          <a:xfrm>
            <a:off x="1115616" y="2924944"/>
            <a:ext cx="360040"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851920" y="2924944"/>
            <a:ext cx="360040"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611560" y="3068960"/>
            <a:ext cx="3816424"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760897" y="893798"/>
            <a:ext cx="4105291" cy="923330"/>
          </a:xfrm>
          <a:prstGeom prst="rect">
            <a:avLst/>
          </a:prstGeom>
          <a:noFill/>
        </p:spPr>
        <p:txBody>
          <a:bodyPr wrap="square" rtlCol="0">
            <a:spAutoFit/>
          </a:bodyPr>
          <a:lstStyle/>
          <a:p>
            <a:r>
              <a:rPr lang="en-GB" dirty="0"/>
              <a:t>Two parts of a body exert a force on each other (for instance gravitational force) and a corresponding torque about point O.</a:t>
            </a:r>
            <a:endParaRPr lang="en-US" dirty="0"/>
          </a:p>
        </p:txBody>
      </p:sp>
      <p:cxnSp>
        <p:nvCxnSpPr>
          <p:cNvPr id="17" name="Straight Arrow Connector 16"/>
          <p:cNvCxnSpPr/>
          <p:nvPr/>
        </p:nvCxnSpPr>
        <p:spPr>
          <a:xfrm>
            <a:off x="1331640" y="3068960"/>
            <a:ext cx="57606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3473878" y="3062881"/>
            <a:ext cx="522058" cy="60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2915816" y="2060848"/>
            <a:ext cx="0" cy="1008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p:cNvSpPr txBox="1"/>
              <p:nvPr/>
            </p:nvSpPr>
            <p:spPr>
              <a:xfrm>
                <a:off x="2567370" y="1688034"/>
                <a:ext cx="340606"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𝑂</m:t>
                      </m:r>
                    </m:oMath>
                  </m:oMathPara>
                </a14:m>
                <a:endParaRPr lang="en-US" sz="2800" dirty="0"/>
              </a:p>
            </p:txBody>
          </p:sp>
        </mc:Choice>
        <mc:Fallback>
          <p:sp>
            <p:nvSpPr>
              <p:cNvPr id="35" name="TextBox 34"/>
              <p:cNvSpPr txBox="1">
                <a:spLocks noRot="1" noChangeAspect="1" noMove="1" noResize="1" noEditPoints="1" noAdjustHandles="1" noChangeArrowheads="1" noChangeShapeType="1" noTextEdit="1"/>
              </p:cNvSpPr>
              <p:nvPr/>
            </p:nvSpPr>
            <p:spPr>
              <a:xfrm>
                <a:off x="2567370" y="1688034"/>
                <a:ext cx="340606" cy="430887"/>
              </a:xfrm>
              <a:prstGeom prst="rect">
                <a:avLst/>
              </a:prstGeom>
              <a:blipFill rotWithShape="1">
                <a:blip r:embed="rId1"/>
                <a:stretch>
                  <a:fillRect l="-19" t="-47" r="-14264" b="130"/>
                </a:stretch>
              </a:blipFill>
            </p:spPr>
            <p:txBody>
              <a:bodyPr/>
              <a:lstStyle/>
              <a:p>
                <a:r>
                  <a:rPr lang="zh-CN" altLang="en-US">
                    <a:noFill/>
                  </a:rPr>
                  <a:t> </a:t>
                </a:r>
              </a:p>
            </p:txBody>
          </p:sp>
        </mc:Fallback>
      </mc:AlternateContent>
      <p:cxnSp>
        <p:nvCxnSpPr>
          <p:cNvPr id="39" name="Straight Arrow Connector 38"/>
          <p:cNvCxnSpPr/>
          <p:nvPr/>
        </p:nvCxnSpPr>
        <p:spPr>
          <a:xfrm>
            <a:off x="2915816" y="2060848"/>
            <a:ext cx="1116124" cy="1002033"/>
          </a:xfrm>
          <a:prstGeom prst="straightConnector1">
            <a:avLst/>
          </a:prstGeom>
          <a:ln w="38100">
            <a:solidFill>
              <a:srgbClr val="990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1358953" y="2118921"/>
            <a:ext cx="1520859" cy="943960"/>
          </a:xfrm>
          <a:prstGeom prst="straightConnector1">
            <a:avLst/>
          </a:prstGeom>
          <a:ln w="38100">
            <a:solidFill>
              <a:srgbClr val="99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TextBox 42"/>
              <p:cNvSpPr txBox="1"/>
              <p:nvPr/>
            </p:nvSpPr>
            <p:spPr>
              <a:xfrm>
                <a:off x="2628877" y="1780367"/>
                <a:ext cx="573875"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rPr>
                        <m:t>⨀</m:t>
                      </m:r>
                    </m:oMath>
                  </m:oMathPara>
                </a14:m>
                <a:endParaRPr lang="en-US" sz="4000" dirty="0"/>
              </a:p>
            </p:txBody>
          </p:sp>
        </mc:Choice>
        <mc:Fallback>
          <p:sp>
            <p:nvSpPr>
              <p:cNvPr id="43" name="TextBox 42"/>
              <p:cNvSpPr txBox="1">
                <a:spLocks noRot="1" noChangeAspect="1" noMove="1" noResize="1" noEditPoints="1" noAdjustHandles="1" noChangeArrowheads="1" noChangeShapeType="1" noTextEdit="1"/>
              </p:cNvSpPr>
              <p:nvPr/>
            </p:nvSpPr>
            <p:spPr>
              <a:xfrm>
                <a:off x="2628877" y="1780367"/>
                <a:ext cx="573875" cy="615553"/>
              </a:xfrm>
              <a:prstGeom prst="rect">
                <a:avLst/>
              </a:prstGeom>
              <a:blipFill rotWithShape="1">
                <a:blip r:embed="rId2"/>
                <a:stretch>
                  <a:fillRect l="-107" t="-75" r="-12868" b="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3030295" y="1688034"/>
                <a:ext cx="88716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𝑎𝑥𝑖𝑠</m:t>
                      </m:r>
                    </m:oMath>
                  </m:oMathPara>
                </a14:m>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3030295" y="1688034"/>
                <a:ext cx="887166" cy="276999"/>
              </a:xfrm>
              <a:prstGeom prst="rect">
                <a:avLst/>
              </a:prstGeom>
              <a:blipFill rotWithShape="1">
                <a:blip r:embed="rId3"/>
                <a:stretch>
                  <a:fillRect l="-8" t="-74" r="-2847" b="1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a:off x="1289709" y="2678433"/>
                <a:ext cx="18594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m:t>
                      </m:r>
                    </m:oMath>
                  </m:oMathPara>
                </a14:m>
                <a:endParaRPr lang="en-US" dirty="0"/>
              </a:p>
            </p:txBody>
          </p:sp>
        </mc:Choice>
        <mc:Fallback>
          <p:sp>
            <p:nvSpPr>
              <p:cNvPr id="45" name="TextBox 44"/>
              <p:cNvSpPr txBox="1">
                <a:spLocks noRot="1" noChangeAspect="1" noMove="1" noResize="1" noEditPoints="1" noAdjustHandles="1" noChangeArrowheads="1" noChangeShapeType="1" noTextEdit="1"/>
              </p:cNvSpPr>
              <p:nvPr/>
            </p:nvSpPr>
            <p:spPr>
              <a:xfrm>
                <a:off x="1289709" y="2678433"/>
                <a:ext cx="185948" cy="276999"/>
              </a:xfrm>
              <a:prstGeom prst="rect">
                <a:avLst/>
              </a:prstGeom>
              <a:blipFill rotWithShape="1">
                <a:blip r:embed="rId4"/>
                <a:stretch>
                  <a:fillRect l="-13" t="-1" r="-17802" b="5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4139952" y="2708920"/>
                <a:ext cx="18594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m:t>
                      </m:r>
                    </m:oMath>
                  </m:oMathPara>
                </a14:m>
                <a:endParaRPr lang="en-US" dirty="0"/>
              </a:p>
            </p:txBody>
          </p:sp>
        </mc:Choice>
        <mc:Fallback>
          <p:sp>
            <p:nvSpPr>
              <p:cNvPr id="46" name="TextBox 45"/>
              <p:cNvSpPr txBox="1">
                <a:spLocks noRot="1" noChangeAspect="1" noMove="1" noResize="1" noEditPoints="1" noAdjustHandles="1" noChangeArrowheads="1" noChangeShapeType="1" noTextEdit="1"/>
              </p:cNvSpPr>
              <p:nvPr/>
            </p:nvSpPr>
            <p:spPr>
              <a:xfrm>
                <a:off x="4139952" y="2708920"/>
                <a:ext cx="185948" cy="276999"/>
              </a:xfrm>
              <a:prstGeom prst="rect">
                <a:avLst/>
              </a:prstGeom>
              <a:blipFill rotWithShape="1">
                <a:blip r:embed="rId5"/>
                <a:stretch>
                  <a:fillRect l="-208" t="-4" r="-17607" b="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TextBox 47"/>
              <p:cNvSpPr txBox="1"/>
              <p:nvPr/>
            </p:nvSpPr>
            <p:spPr>
              <a:xfrm>
                <a:off x="1475656" y="3118975"/>
                <a:ext cx="461986" cy="34182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2</m:t>
                          </m:r>
                          <m:r>
                            <a:rPr lang="en-GB" b="0" i="1" smtClean="0">
                              <a:latin typeface="Cambria Math" panose="02040503050406030204" pitchFamily="18" charset="0"/>
                            </a:rPr>
                            <m:t>/</m:t>
                          </m:r>
                          <m:r>
                            <a:rPr lang="en-GB" b="0" i="1" smtClean="0">
                              <a:latin typeface="Cambria Math" panose="02040503050406030204" pitchFamily="18" charset="0"/>
                            </a:rPr>
                            <m:t>1</m:t>
                          </m:r>
                        </m:sub>
                      </m:sSub>
                    </m:oMath>
                  </m:oMathPara>
                </a14:m>
                <a:endParaRPr lang="en-US" dirty="0"/>
              </a:p>
            </p:txBody>
          </p:sp>
        </mc:Choice>
        <mc:Fallback>
          <p:sp>
            <p:nvSpPr>
              <p:cNvPr id="48" name="TextBox 47"/>
              <p:cNvSpPr txBox="1">
                <a:spLocks noRot="1" noChangeAspect="1" noMove="1" noResize="1" noEditPoints="1" noAdjustHandles="1" noChangeArrowheads="1" noChangeShapeType="1" noTextEdit="1"/>
              </p:cNvSpPr>
              <p:nvPr/>
            </p:nvSpPr>
            <p:spPr>
              <a:xfrm>
                <a:off x="1475656" y="3118975"/>
                <a:ext cx="461986" cy="341825"/>
              </a:xfrm>
              <a:prstGeom prst="rect">
                <a:avLst/>
              </a:prstGeom>
              <a:blipFill rotWithShape="1">
                <a:blip r:embed="rId6"/>
                <a:stretch>
                  <a:fillRect l="-119" t="-143" r="-9016" b="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TextBox 48"/>
              <p:cNvSpPr txBox="1"/>
              <p:nvPr/>
            </p:nvSpPr>
            <p:spPr>
              <a:xfrm>
                <a:off x="3605958" y="3140968"/>
                <a:ext cx="456663" cy="34182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2</m:t>
                          </m:r>
                        </m:sub>
                      </m:sSub>
                    </m:oMath>
                  </m:oMathPara>
                </a14:m>
                <a:endParaRPr lang="en-US" dirty="0"/>
              </a:p>
            </p:txBody>
          </p:sp>
        </mc:Choice>
        <mc:Fallback>
          <p:sp>
            <p:nvSpPr>
              <p:cNvPr id="49" name="TextBox 48"/>
              <p:cNvSpPr txBox="1">
                <a:spLocks noRot="1" noChangeAspect="1" noMove="1" noResize="1" noEditPoints="1" noAdjustHandles="1" noChangeArrowheads="1" noChangeShapeType="1" noTextEdit="1"/>
              </p:cNvSpPr>
              <p:nvPr/>
            </p:nvSpPr>
            <p:spPr>
              <a:xfrm>
                <a:off x="3605958" y="3140968"/>
                <a:ext cx="456663" cy="341825"/>
              </a:xfrm>
              <a:prstGeom prst="rect">
                <a:avLst/>
              </a:prstGeom>
              <a:blipFill rotWithShape="1">
                <a:blip r:embed="rId7"/>
                <a:stretch>
                  <a:fillRect l="-94" t="-75" r="-9758" b="1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1" name="TextBox 50"/>
              <p:cNvSpPr txBox="1"/>
              <p:nvPr/>
            </p:nvSpPr>
            <p:spPr>
              <a:xfrm>
                <a:off x="2688422" y="2653461"/>
                <a:ext cx="13715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𝑙</m:t>
                      </m:r>
                    </m:oMath>
                  </m:oMathPara>
                </a14:m>
                <a:endParaRPr lang="en-US" dirty="0"/>
              </a:p>
            </p:txBody>
          </p:sp>
        </mc:Choice>
        <mc:Fallback>
          <p:sp>
            <p:nvSpPr>
              <p:cNvPr id="51" name="TextBox 50"/>
              <p:cNvSpPr txBox="1">
                <a:spLocks noRot="1" noChangeAspect="1" noMove="1" noResize="1" noEditPoints="1" noAdjustHandles="1" noChangeArrowheads="1" noChangeShapeType="1" noTextEdit="1"/>
              </p:cNvSpPr>
              <p:nvPr/>
            </p:nvSpPr>
            <p:spPr>
              <a:xfrm>
                <a:off x="2688422" y="2653461"/>
                <a:ext cx="137152" cy="276999"/>
              </a:xfrm>
              <a:prstGeom prst="rect">
                <a:avLst/>
              </a:prstGeom>
              <a:blipFill rotWithShape="1">
                <a:blip r:embed="rId8"/>
                <a:stretch>
                  <a:fillRect l="-340" t="-156" r="-21889" b="206"/>
                </a:stretch>
              </a:blipFill>
            </p:spPr>
            <p:txBody>
              <a:bodyPr/>
              <a:lstStyle/>
              <a:p>
                <a:r>
                  <a:rPr lang="zh-CN" altLang="en-US">
                    <a:noFill/>
                  </a:rPr>
                  <a:t> </a:t>
                </a:r>
              </a:p>
            </p:txBody>
          </p:sp>
        </mc:Fallback>
      </mc:AlternateContent>
      <p:sp>
        <p:nvSpPr>
          <p:cNvPr id="52" name="TextBox 51"/>
          <p:cNvSpPr txBox="1"/>
          <p:nvPr/>
        </p:nvSpPr>
        <p:spPr>
          <a:xfrm>
            <a:off x="5364089" y="2118921"/>
            <a:ext cx="3502100" cy="646331"/>
          </a:xfrm>
          <a:prstGeom prst="rect">
            <a:avLst/>
          </a:prstGeom>
          <a:noFill/>
        </p:spPr>
        <p:txBody>
          <a:bodyPr wrap="square" rtlCol="0">
            <a:spAutoFit/>
          </a:bodyPr>
          <a:lstStyle/>
          <a:p>
            <a:r>
              <a:rPr lang="en-GB" dirty="0"/>
              <a:t>The internal forces between these two parts are along the same line</a:t>
            </a:r>
            <a:endParaRPr lang="en-US" dirty="0"/>
          </a:p>
        </p:txBody>
      </p:sp>
      <mc:AlternateContent xmlns:mc="http://schemas.openxmlformats.org/markup-compatibility/2006">
        <mc:Choice xmlns:a14="http://schemas.microsoft.com/office/drawing/2010/main" Requires="a14">
          <p:sp>
            <p:nvSpPr>
              <p:cNvPr id="53" name="TextBox 52"/>
              <p:cNvSpPr txBox="1"/>
              <p:nvPr/>
            </p:nvSpPr>
            <p:spPr>
              <a:xfrm>
                <a:off x="1907704" y="2284865"/>
                <a:ext cx="2433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1</m:t>
                          </m:r>
                        </m:sub>
                      </m:sSub>
                    </m:oMath>
                  </m:oMathPara>
                </a14:m>
                <a:endParaRPr lang="en-US" dirty="0"/>
              </a:p>
            </p:txBody>
          </p:sp>
        </mc:Choice>
        <mc:Fallback>
          <p:sp>
            <p:nvSpPr>
              <p:cNvPr id="53" name="TextBox 52"/>
              <p:cNvSpPr txBox="1">
                <a:spLocks noRot="1" noChangeAspect="1" noMove="1" noResize="1" noEditPoints="1" noAdjustHandles="1" noChangeArrowheads="1" noChangeShapeType="1" noTextEdit="1"/>
              </p:cNvSpPr>
              <p:nvPr/>
            </p:nvSpPr>
            <p:spPr>
              <a:xfrm>
                <a:off x="1907704" y="2284865"/>
                <a:ext cx="243335" cy="276999"/>
              </a:xfrm>
              <a:prstGeom prst="rect">
                <a:avLst/>
              </a:prstGeom>
              <a:blipFill rotWithShape="1">
                <a:blip r:embed="rId9"/>
                <a:stretch>
                  <a:fillRect l="-67" t="-49" r="-19712" b="9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4" name="TextBox 53"/>
              <p:cNvSpPr txBox="1"/>
              <p:nvPr/>
            </p:nvSpPr>
            <p:spPr>
              <a:xfrm>
                <a:off x="3563888" y="2348880"/>
                <a:ext cx="24865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2</m:t>
                          </m:r>
                        </m:sub>
                      </m:sSub>
                    </m:oMath>
                  </m:oMathPara>
                </a14:m>
                <a:endParaRPr lang="en-US" dirty="0"/>
              </a:p>
            </p:txBody>
          </p:sp>
        </mc:Choice>
        <mc:Fallback>
          <p:sp>
            <p:nvSpPr>
              <p:cNvPr id="54" name="TextBox 53"/>
              <p:cNvSpPr txBox="1">
                <a:spLocks noRot="1" noChangeAspect="1" noMove="1" noResize="1" noEditPoints="1" noAdjustHandles="1" noChangeArrowheads="1" noChangeShapeType="1" noTextEdit="1"/>
              </p:cNvSpPr>
              <p:nvPr/>
            </p:nvSpPr>
            <p:spPr>
              <a:xfrm>
                <a:off x="3563888" y="2348880"/>
                <a:ext cx="248658" cy="276999"/>
              </a:xfrm>
              <a:prstGeom prst="rect">
                <a:avLst/>
              </a:prstGeom>
              <a:blipFill rotWithShape="1">
                <a:blip r:embed="rId10"/>
                <a:stretch>
                  <a:fillRect l="-108" t="-5" r="-18129" b="56"/>
                </a:stretch>
              </a:blipFill>
            </p:spPr>
            <p:txBody>
              <a:bodyPr/>
              <a:lstStyle/>
              <a:p>
                <a:r>
                  <a:rPr lang="zh-CN" altLang="en-US">
                    <a:noFill/>
                  </a:rPr>
                  <a:t> </a:t>
                </a:r>
              </a:p>
            </p:txBody>
          </p:sp>
        </mc:Fallback>
      </mc:AlternateContent>
      <p:sp>
        <p:nvSpPr>
          <p:cNvPr id="55" name="Right Arrow 54"/>
          <p:cNvSpPr/>
          <p:nvPr/>
        </p:nvSpPr>
        <p:spPr>
          <a:xfrm>
            <a:off x="5718805" y="2916213"/>
            <a:ext cx="720080" cy="505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6438885" y="2912169"/>
            <a:ext cx="2630886" cy="646331"/>
          </a:xfrm>
          <a:prstGeom prst="rect">
            <a:avLst/>
          </a:prstGeom>
          <a:noFill/>
        </p:spPr>
        <p:txBody>
          <a:bodyPr wrap="square" rtlCol="0">
            <a:spAutoFit/>
          </a:bodyPr>
          <a:lstStyle/>
          <a:p>
            <a:r>
              <a:rPr lang="en-GB" dirty="0"/>
              <a:t>The lever arm is the same for both forces</a:t>
            </a:r>
            <a:endParaRPr lang="en-US" dirty="0"/>
          </a:p>
        </p:txBody>
      </p:sp>
      <mc:AlternateContent xmlns:mc="http://schemas.openxmlformats.org/markup-compatibility/2006">
        <mc:Choice xmlns:a14="http://schemas.microsoft.com/office/drawing/2010/main" Requires="a14">
          <p:sp>
            <p:nvSpPr>
              <p:cNvPr id="57" name="TextBox 56"/>
              <p:cNvSpPr txBox="1"/>
              <p:nvPr/>
            </p:nvSpPr>
            <p:spPr>
              <a:xfrm>
                <a:off x="6438885" y="3610144"/>
                <a:ext cx="237738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1</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𝜙</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2</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𝜙</m:t>
                                  </m:r>
                                </m:e>
                                <m:sub>
                                  <m:r>
                                    <a:rPr lang="en-GB" b="0" i="1" smtClean="0">
                                      <a:latin typeface="Cambria Math" panose="02040503050406030204" pitchFamily="18" charset="0"/>
                                    </a:rPr>
                                    <m:t>2</m:t>
                                  </m:r>
                                </m:sub>
                              </m:sSub>
                            </m:e>
                          </m:func>
                          <m:r>
                            <a:rPr lang="en-GB" b="0" i="1" smtClean="0">
                              <a:latin typeface="Cambria Math" panose="02040503050406030204" pitchFamily="18" charset="0"/>
                            </a:rPr>
                            <m:t>=</m:t>
                          </m:r>
                          <m:r>
                            <a:rPr lang="en-GB" b="0" i="1" smtClean="0">
                              <a:latin typeface="Cambria Math" panose="02040503050406030204" pitchFamily="18" charset="0"/>
                            </a:rPr>
                            <m:t>𝑙</m:t>
                          </m:r>
                        </m:e>
                      </m:func>
                    </m:oMath>
                  </m:oMathPara>
                </a14:m>
                <a:endParaRPr lang="en-US" dirty="0"/>
              </a:p>
            </p:txBody>
          </p:sp>
        </mc:Choice>
        <mc:Fallback>
          <p:sp>
            <p:nvSpPr>
              <p:cNvPr id="57" name="TextBox 56"/>
              <p:cNvSpPr txBox="1">
                <a:spLocks noRot="1" noChangeAspect="1" noMove="1" noResize="1" noEditPoints="1" noAdjustHandles="1" noChangeArrowheads="1" noChangeShapeType="1" noTextEdit="1"/>
              </p:cNvSpPr>
              <p:nvPr/>
            </p:nvSpPr>
            <p:spPr>
              <a:xfrm>
                <a:off x="6438885" y="3610144"/>
                <a:ext cx="2377382" cy="276999"/>
              </a:xfrm>
              <a:prstGeom prst="rect">
                <a:avLst/>
              </a:prstGeom>
              <a:blipFill rotWithShape="1">
                <a:blip r:embed="rId11"/>
                <a:stretch>
                  <a:fillRect l="-26" t="-61" r="-1098" b="111"/>
                </a:stretch>
              </a:blipFill>
            </p:spPr>
            <p:txBody>
              <a:bodyPr/>
              <a:lstStyle/>
              <a:p>
                <a:r>
                  <a:rPr lang="zh-CN" altLang="en-US">
                    <a:noFill/>
                  </a:rPr>
                  <a:t> </a:t>
                </a:r>
              </a:p>
            </p:txBody>
          </p:sp>
        </mc:Fallback>
      </mc:AlternateContent>
      <p:sp>
        <p:nvSpPr>
          <p:cNvPr id="58" name="TextBox 57"/>
          <p:cNvSpPr txBox="1"/>
          <p:nvPr/>
        </p:nvSpPr>
        <p:spPr>
          <a:xfrm>
            <a:off x="5364089" y="4159748"/>
            <a:ext cx="3502100" cy="369332"/>
          </a:xfrm>
          <a:prstGeom prst="rect">
            <a:avLst/>
          </a:prstGeom>
          <a:noFill/>
        </p:spPr>
        <p:txBody>
          <a:bodyPr wrap="square" rtlCol="0">
            <a:spAutoFit/>
          </a:bodyPr>
          <a:lstStyle/>
          <a:p>
            <a:r>
              <a:rPr lang="en-GB" dirty="0"/>
              <a:t>The Newton third law: </a:t>
            </a:r>
            <a:endParaRPr lang="en-US" dirty="0"/>
          </a:p>
        </p:txBody>
      </p:sp>
      <mc:AlternateContent xmlns:mc="http://schemas.openxmlformats.org/markup-compatibility/2006">
        <mc:Choice xmlns:a14="http://schemas.microsoft.com/office/drawing/2010/main" Requires="a14">
          <p:sp>
            <p:nvSpPr>
              <p:cNvPr id="60" name="TextBox 59"/>
              <p:cNvSpPr txBox="1"/>
              <p:nvPr/>
            </p:nvSpPr>
            <p:spPr>
              <a:xfrm>
                <a:off x="7585322" y="4187255"/>
                <a:ext cx="1335429" cy="34182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2</m:t>
                          </m:r>
                          <m:r>
                            <a:rPr lang="en-GB" b="0" i="1" smtClean="0">
                              <a:latin typeface="Cambria Math" panose="02040503050406030204" pitchFamily="18" charset="0"/>
                            </a:rPr>
                            <m:t>/</m:t>
                          </m:r>
                          <m:r>
                            <a:rPr lang="en-GB" b="0" i="1" smtClean="0">
                              <a:latin typeface="Cambria Math" panose="02040503050406030204" pitchFamily="18" charset="0"/>
                            </a:rPr>
                            <m:t>1</m:t>
                          </m:r>
                        </m:sub>
                      </m:sSub>
                    </m:oMath>
                  </m:oMathPara>
                </a14:m>
                <a:endParaRPr lang="en-US" dirty="0"/>
              </a:p>
            </p:txBody>
          </p:sp>
        </mc:Choice>
        <mc:Fallback>
          <p:sp>
            <p:nvSpPr>
              <p:cNvPr id="60" name="TextBox 59"/>
              <p:cNvSpPr txBox="1">
                <a:spLocks noRot="1" noChangeAspect="1" noMove="1" noResize="1" noEditPoints="1" noAdjustHandles="1" noChangeArrowheads="1" noChangeShapeType="1" noTextEdit="1"/>
              </p:cNvSpPr>
              <p:nvPr/>
            </p:nvSpPr>
            <p:spPr>
              <a:xfrm>
                <a:off x="7585322" y="4187255"/>
                <a:ext cx="1335429" cy="341825"/>
              </a:xfrm>
              <a:prstGeom prst="rect">
                <a:avLst/>
              </a:prstGeom>
              <a:blipFill rotWithShape="1">
                <a:blip r:embed="rId12"/>
                <a:stretch>
                  <a:fillRect l="-18" t="-19" r="-3213" b="76"/>
                </a:stretch>
              </a:blipFill>
            </p:spPr>
            <p:txBody>
              <a:bodyPr/>
              <a:lstStyle/>
              <a:p>
                <a:r>
                  <a:rPr lang="zh-CN" altLang="en-US">
                    <a:noFill/>
                  </a:rPr>
                  <a:t> </a:t>
                </a:r>
              </a:p>
            </p:txBody>
          </p:sp>
        </mc:Fallback>
      </mc:AlternateContent>
      <p:sp>
        <p:nvSpPr>
          <p:cNvPr id="61" name="Right Arrow 60"/>
          <p:cNvSpPr/>
          <p:nvPr/>
        </p:nvSpPr>
        <p:spPr>
          <a:xfrm>
            <a:off x="1237284" y="4667017"/>
            <a:ext cx="913755" cy="484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2" name="TextBox 61"/>
              <p:cNvSpPr txBox="1"/>
              <p:nvPr/>
            </p:nvSpPr>
            <p:spPr>
              <a:xfrm>
                <a:off x="2304513" y="4744462"/>
                <a:ext cx="1747466" cy="40248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i="1" smtClean="0">
                                  <a:latin typeface="Cambria Math" panose="02040503050406030204" pitchFamily="18" charset="0"/>
                                  <a:ea typeface="Cambria Math" panose="02040503050406030204" pitchFamily="18" charset="0"/>
                                </a:rPr>
                                <m:t>𝜏</m:t>
                              </m:r>
                            </m:e>
                          </m:acc>
                        </m:e>
                        <m:sub>
                          <m:r>
                            <a:rPr lang="en-GB" sz="2400" b="0" i="1" smtClean="0">
                              <a:latin typeface="Cambria Math" panose="02040503050406030204" pitchFamily="18" charset="0"/>
                            </a:rPr>
                            <m:t>1</m:t>
                          </m:r>
                          <m:r>
                            <a:rPr lang="en-GB" sz="2400" b="0" i="1" smtClean="0">
                              <a:latin typeface="Cambria Math" panose="02040503050406030204" pitchFamily="18" charset="0"/>
                            </a:rPr>
                            <m:t>/</m:t>
                          </m:r>
                          <m:r>
                            <a:rPr lang="en-GB" sz="2400" b="0" i="1" smtClean="0">
                              <a:latin typeface="Cambria Math" panose="02040503050406030204" pitchFamily="18" charset="0"/>
                            </a:rPr>
                            <m:t>2</m:t>
                          </m:r>
                        </m:sub>
                      </m:sSub>
                      <m:r>
                        <a:rPr lang="en-GB" sz="2400" b="0" i="1"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𝜏</m:t>
                              </m:r>
                            </m:e>
                          </m:acc>
                        </m:e>
                        <m:sub>
                          <m:r>
                            <a:rPr lang="en-GB" sz="2400" b="0" i="1" smtClean="0">
                              <a:latin typeface="Cambria Math" panose="02040503050406030204" pitchFamily="18" charset="0"/>
                              <a:ea typeface="Cambria Math" panose="02040503050406030204" pitchFamily="18" charset="0"/>
                            </a:rPr>
                            <m:t>2</m:t>
                          </m:r>
                          <m:r>
                            <a:rPr lang="en-GB" sz="2400" i="1">
                              <a:latin typeface="Cambria Math" panose="02040503050406030204" pitchFamily="18" charset="0"/>
                            </a:rPr>
                            <m:t>/</m:t>
                          </m:r>
                          <m:r>
                            <a:rPr lang="en-GB" sz="2400" b="0" i="1" smtClean="0">
                              <a:latin typeface="Cambria Math" panose="02040503050406030204" pitchFamily="18" charset="0"/>
                            </a:rPr>
                            <m:t>1</m:t>
                          </m:r>
                        </m:sub>
                      </m:sSub>
                    </m:oMath>
                  </m:oMathPara>
                </a14:m>
                <a:endParaRPr lang="en-US" sz="2400" dirty="0"/>
              </a:p>
            </p:txBody>
          </p:sp>
        </mc:Choice>
        <mc:Fallback>
          <p:sp>
            <p:nvSpPr>
              <p:cNvPr id="62" name="TextBox 61"/>
              <p:cNvSpPr txBox="1">
                <a:spLocks noRot="1" noChangeAspect="1" noMove="1" noResize="1" noEditPoints="1" noAdjustHandles="1" noChangeArrowheads="1" noChangeShapeType="1" noTextEdit="1"/>
              </p:cNvSpPr>
              <p:nvPr/>
            </p:nvSpPr>
            <p:spPr>
              <a:xfrm>
                <a:off x="2304513" y="4744462"/>
                <a:ext cx="1747466" cy="402482"/>
              </a:xfrm>
              <a:prstGeom prst="rect">
                <a:avLst/>
              </a:prstGeom>
              <a:blipFill rotWithShape="1">
                <a:blip r:embed="rId13"/>
                <a:stretch>
                  <a:fillRect l="-6" t="-94" r="-1923" b="67"/>
                </a:stretch>
              </a:blipFill>
            </p:spPr>
            <p:txBody>
              <a:bodyPr/>
              <a:lstStyle/>
              <a:p>
                <a:r>
                  <a:rPr lang="zh-CN" altLang="en-US">
                    <a:noFill/>
                  </a:rPr>
                  <a:t> </a:t>
                </a:r>
              </a:p>
            </p:txBody>
          </p:sp>
        </mc:Fallback>
      </mc:AlternateContent>
      <p:sp>
        <p:nvSpPr>
          <p:cNvPr id="63" name="TextBox 62"/>
          <p:cNvSpPr txBox="1"/>
          <p:nvPr/>
        </p:nvSpPr>
        <p:spPr>
          <a:xfrm>
            <a:off x="499955" y="5484460"/>
            <a:ext cx="8499443" cy="461665"/>
          </a:xfrm>
          <a:prstGeom prst="rect">
            <a:avLst/>
          </a:prstGeom>
          <a:noFill/>
        </p:spPr>
        <p:txBody>
          <a:bodyPr wrap="none" rtlCol="0">
            <a:spAutoFit/>
          </a:bodyPr>
          <a:lstStyle/>
          <a:p>
            <a:r>
              <a:rPr lang="en-GB" sz="2400" dirty="0"/>
              <a:t>Only the external forces contribute to the net torque on a rigid body</a:t>
            </a:r>
            <a:endParaRPr lang="en-US" sz="2400" dirty="0"/>
          </a:p>
        </p:txBody>
      </p:sp>
      <mc:AlternateContent xmlns:mc="http://schemas.openxmlformats.org/markup-compatibility/2006">
        <mc:Choice xmlns:a14="http://schemas.microsoft.com/office/drawing/2010/main" Requires="a14">
          <p:sp>
            <p:nvSpPr>
              <p:cNvPr id="3" name="TextBox 2"/>
              <p:cNvSpPr txBox="1"/>
              <p:nvPr/>
            </p:nvSpPr>
            <p:spPr>
              <a:xfrm>
                <a:off x="2984744" y="6033055"/>
                <a:ext cx="2243691" cy="67076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m:t>
                      </m:r>
                      <m:nary>
                        <m:naryPr>
                          <m:chr m:val="∑"/>
                          <m:subHide m:val="on"/>
                          <m:supHide m:val="on"/>
                          <m:ctrlPr>
                            <a:rPr lang="en-GB" b="0" i="1" smtClean="0">
                              <a:latin typeface="Cambria Math" panose="02040503050406030204" pitchFamily="18" charset="0"/>
                            </a:rPr>
                          </m:ctrlPr>
                        </m:naryPr>
                        <m:sub/>
                        <m:sup/>
                        <m:e>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smtClean="0">
                                      <a:latin typeface="Cambria Math" panose="02040503050406030204" pitchFamily="18" charset="0"/>
                                      <a:ea typeface="Cambria Math" panose="02040503050406030204" pitchFamily="18" charset="0"/>
                                    </a:rPr>
                                    <m:t>𝜏</m:t>
                                  </m:r>
                                </m:e>
                              </m:acc>
                            </m:e>
                            <m:sub>
                              <m:r>
                                <a:rPr lang="en-GB" i="1">
                                  <a:latin typeface="Cambria Math" panose="02040503050406030204" pitchFamily="18" charset="0"/>
                                </a:rPr>
                                <m:t>𝑒𝑥𝑡𝑒𝑟𝑛𝑎𝑙</m:t>
                              </m:r>
                              <m:r>
                                <a:rPr lang="en-GB" i="1">
                                  <a:latin typeface="Cambria Math" panose="02040503050406030204" pitchFamily="18" charset="0"/>
                                </a:rPr>
                                <m:t> </m:t>
                              </m:r>
                              <m:r>
                                <a:rPr lang="en-GB" i="1">
                                  <a:latin typeface="Cambria Math" panose="02040503050406030204" pitchFamily="18" charset="0"/>
                                </a:rPr>
                                <m:t>𝑓𝑜𝑟𝑐𝑒𝑠</m:t>
                              </m:r>
                            </m:sub>
                          </m:sSub>
                        </m:e>
                      </m:nary>
                    </m:oMath>
                  </m:oMathPara>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2984744" y="6033055"/>
                <a:ext cx="2243691" cy="670761"/>
              </a:xfrm>
              <a:prstGeom prst="rect">
                <a:avLst/>
              </a:prstGeom>
              <a:blipFill rotWithShape="1">
                <a:blip r:embed="rId14"/>
                <a:stretch>
                  <a:fillRect l="-11" t="-83" r="-403" b="18"/>
                </a:stretch>
              </a:blipFill>
            </p:spPr>
            <p:txBody>
              <a:bodyPr/>
              <a:lstStyle/>
              <a:p>
                <a:r>
                  <a:rPr lang="zh-CN" altLang="en-US">
                    <a:noFill/>
                  </a:rPr>
                  <a:t> </a:t>
                </a:r>
              </a:p>
            </p:txBody>
          </p:sp>
        </mc:Fallback>
      </mc:AlternateContent>
      <p:sp>
        <p:nvSpPr>
          <p:cNvPr id="7" name="TextBox 6"/>
          <p:cNvSpPr txBox="1"/>
          <p:nvPr/>
        </p:nvSpPr>
        <p:spPr>
          <a:xfrm>
            <a:off x="1656400" y="6129493"/>
            <a:ext cx="1223412" cy="369332"/>
          </a:xfrm>
          <a:prstGeom prst="rect">
            <a:avLst/>
          </a:prstGeom>
          <a:noFill/>
        </p:spPr>
        <p:txBody>
          <a:bodyPr wrap="none" rtlCol="0">
            <a:spAutoFit/>
          </a:bodyPr>
          <a:lstStyle/>
          <a:p>
            <a:r>
              <a:rPr lang="en-GB" dirty="0"/>
              <a:t>Net torque </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0"/>
            <a:ext cx="8229600" cy="1143000"/>
          </a:xfrm>
        </p:spPr>
        <p:txBody>
          <a:bodyPr/>
          <a:lstStyle/>
          <a:p>
            <a:r>
              <a:rPr lang="en-GB" sz="3600" dirty="0"/>
              <a:t>About the axis of rotation</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1023405" y="1278375"/>
            <a:ext cx="7704856" cy="646331"/>
          </a:xfrm>
          <a:prstGeom prst="rect">
            <a:avLst/>
          </a:prstGeom>
          <a:noFill/>
        </p:spPr>
        <p:txBody>
          <a:bodyPr wrap="square" rtlCol="0">
            <a:spAutoFit/>
          </a:bodyPr>
          <a:lstStyle/>
          <a:p>
            <a:r>
              <a:rPr lang="en-GB" dirty="0"/>
              <a:t>We have seen the example of the door. This is particular case, because axis of rotation is fixed by the support of the door.</a:t>
            </a:r>
            <a:endParaRPr lang="en-US" dirty="0"/>
          </a:p>
        </p:txBody>
      </p:sp>
      <p:pic>
        <p:nvPicPr>
          <p:cNvPr id="6" name="Picture 5"/>
          <p:cNvPicPr>
            <a:picLocks noChangeAspect="1"/>
          </p:cNvPicPr>
          <p:nvPr/>
        </p:nvPicPr>
        <p:blipFill>
          <a:blip r:embed="rId1"/>
          <a:stretch>
            <a:fillRect/>
          </a:stretch>
        </p:blipFill>
        <p:spPr>
          <a:xfrm>
            <a:off x="2123728" y="2204864"/>
            <a:ext cx="4714875" cy="3267075"/>
          </a:xfrm>
          <a:prstGeom prst="rect">
            <a:avLst/>
          </a:prstGeom>
        </p:spPr>
      </p:pic>
      <p:sp>
        <p:nvSpPr>
          <p:cNvPr id="7" name="TextBox 6"/>
          <p:cNvSpPr txBox="1"/>
          <p:nvPr/>
        </p:nvSpPr>
        <p:spPr>
          <a:xfrm flipH="1">
            <a:off x="1227660" y="5620197"/>
            <a:ext cx="6507009" cy="923330"/>
          </a:xfrm>
          <a:prstGeom prst="rect">
            <a:avLst/>
          </a:prstGeom>
          <a:noFill/>
        </p:spPr>
        <p:txBody>
          <a:bodyPr wrap="square" rtlCol="0">
            <a:spAutoFit/>
          </a:bodyPr>
          <a:lstStyle/>
          <a:p>
            <a:r>
              <a:rPr lang="en-GB" dirty="0"/>
              <a:t>Here is another example where the axis of rotation is fixed by the support. What if a body could rotates freely (i.e. without a support to fix the axis of rotation) ? </a:t>
            </a:r>
            <a:endParaRPr lang="en-US" dirty="0"/>
          </a:p>
        </p:txBody>
      </p:sp>
      <mc:AlternateContent xmlns:mc="http://schemas.openxmlformats.org/markup-compatibility/2006">
        <mc:Choice xmlns:a14="http://schemas.microsoft.com/office/drawing/2010/main" Requires="a14">
          <p:sp>
            <p:nvSpPr>
              <p:cNvPr id="8" name="TextBox 7"/>
              <p:cNvSpPr txBox="1"/>
              <p:nvPr/>
            </p:nvSpPr>
            <p:spPr>
              <a:xfrm>
                <a:off x="4042120" y="3329116"/>
                <a:ext cx="1033936" cy="110799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7200" i="1" smtClean="0">
                          <a:solidFill>
                            <a:srgbClr val="FF0000"/>
                          </a:solidFill>
                          <a:latin typeface="Cambria Math" panose="02040503050406030204" pitchFamily="18" charset="0"/>
                          <a:ea typeface="Cambria Math" panose="02040503050406030204" pitchFamily="18" charset="0"/>
                        </a:rPr>
                        <m:t>⨀</m:t>
                      </m:r>
                    </m:oMath>
                  </m:oMathPara>
                </a14:m>
                <a:endParaRPr lang="en-US" sz="7200" dirty="0">
                  <a:solidFill>
                    <a:srgbClr val="FF0000"/>
                  </a:solidFill>
                </a:endParaRPr>
              </a:p>
            </p:txBody>
          </p:sp>
        </mc:Choice>
        <mc:Fallback>
          <p:sp>
            <p:nvSpPr>
              <p:cNvPr id="8" name="TextBox 7"/>
              <p:cNvSpPr txBox="1">
                <a:spLocks noRot="1" noChangeAspect="1" noMove="1" noResize="1" noEditPoints="1" noAdjustHandles="1" noChangeArrowheads="1" noChangeShapeType="1" noTextEdit="1"/>
              </p:cNvSpPr>
              <p:nvPr/>
            </p:nvSpPr>
            <p:spPr>
              <a:xfrm>
                <a:off x="4042120" y="3329116"/>
                <a:ext cx="1033936" cy="1107996"/>
              </a:xfrm>
              <a:prstGeom prst="rect">
                <a:avLst/>
              </a:prstGeom>
              <a:blipFill rotWithShape="1">
                <a:blip r:embed="rId2"/>
                <a:stretch>
                  <a:fillRect l="-33" t="-40" r="-12972" b="33"/>
                </a:stretch>
              </a:blipFill>
            </p:spPr>
            <p:txBody>
              <a:bodyPr/>
              <a:lstStyle/>
              <a:p>
                <a:r>
                  <a:rPr lang="zh-CN" altLang="en-US">
                    <a:noFill/>
                  </a:rPr>
                  <a:t> </a:t>
                </a:r>
              </a:p>
            </p:txBody>
          </p:sp>
        </mc:Fallback>
      </mc:AlternateContent>
      <p:sp>
        <p:nvSpPr>
          <p:cNvPr id="9" name="TextBox 8"/>
          <p:cNvSpPr txBox="1"/>
          <p:nvPr/>
        </p:nvSpPr>
        <p:spPr>
          <a:xfrm>
            <a:off x="4716016" y="4259535"/>
            <a:ext cx="1582484" cy="369332"/>
          </a:xfrm>
          <a:prstGeom prst="rect">
            <a:avLst/>
          </a:prstGeom>
          <a:noFill/>
        </p:spPr>
        <p:txBody>
          <a:bodyPr wrap="none" rtlCol="0">
            <a:spAutoFit/>
          </a:bodyPr>
          <a:lstStyle/>
          <a:p>
            <a:r>
              <a:rPr lang="en-GB" dirty="0">
                <a:solidFill>
                  <a:srgbClr val="FF0000"/>
                </a:solidFill>
              </a:rPr>
              <a:t>axis of rotation</a:t>
            </a:r>
            <a:endParaRPr lang="en-US" dirty="0">
              <a:solidFill>
                <a:srgbClr val="FF00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698" y="13035"/>
            <a:ext cx="8229600" cy="1143000"/>
          </a:xfrm>
        </p:spPr>
        <p:txBody>
          <a:bodyPr/>
          <a:lstStyle/>
          <a:p>
            <a:r>
              <a:rPr lang="en-GB" sz="3600" dirty="0" err="1"/>
              <a:t>Center</a:t>
            </a:r>
            <a:r>
              <a:rPr lang="en-GB" sz="3600" dirty="0"/>
              <a:t> of mass and axis of rotation</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extBox 2"/>
          <p:cNvSpPr txBox="1"/>
          <p:nvPr/>
        </p:nvSpPr>
        <p:spPr>
          <a:xfrm>
            <a:off x="786698" y="958334"/>
            <a:ext cx="8443337" cy="369332"/>
          </a:xfrm>
          <a:prstGeom prst="rect">
            <a:avLst/>
          </a:prstGeom>
          <a:noFill/>
        </p:spPr>
        <p:txBody>
          <a:bodyPr wrap="none" rtlCol="0">
            <a:spAutoFit/>
          </a:bodyPr>
          <a:lstStyle/>
          <a:p>
            <a:r>
              <a:rPr lang="en-GB" dirty="0"/>
              <a:t>If we throw a baton with applying a force to give him a rotation, its motion is as follows: </a:t>
            </a:r>
            <a:endParaRPr lang="en-US" dirty="0"/>
          </a:p>
        </p:txBody>
      </p:sp>
      <p:pic>
        <p:nvPicPr>
          <p:cNvPr id="11" name="Picture 10"/>
          <p:cNvPicPr>
            <a:picLocks noChangeAspect="1"/>
          </p:cNvPicPr>
          <p:nvPr/>
        </p:nvPicPr>
        <p:blipFill>
          <a:blip r:embed="rId1"/>
          <a:stretch>
            <a:fillRect/>
          </a:stretch>
        </p:blipFill>
        <p:spPr>
          <a:xfrm>
            <a:off x="1250233" y="1478245"/>
            <a:ext cx="5779437" cy="4909622"/>
          </a:xfrm>
          <a:prstGeom prst="rect">
            <a:avLst/>
          </a:prstGeom>
        </p:spPr>
      </p:pic>
      <p:sp>
        <p:nvSpPr>
          <p:cNvPr id="13" name="Oval 12"/>
          <p:cNvSpPr/>
          <p:nvPr/>
        </p:nvSpPr>
        <p:spPr>
          <a:xfrm>
            <a:off x="2555776" y="5733256"/>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059832" y="3933056"/>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635896" y="2852936"/>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139952" y="242088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716016" y="2852936"/>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220072" y="3933056"/>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796136" y="5733256"/>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0" name="TextBox 19"/>
              <p:cNvSpPr txBox="1"/>
              <p:nvPr/>
            </p:nvSpPr>
            <p:spPr>
              <a:xfrm>
                <a:off x="2349758" y="5380967"/>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2349758" y="5380967"/>
                <a:ext cx="206018" cy="276999"/>
              </a:xfrm>
              <a:prstGeom prst="rect">
                <a:avLst/>
              </a:prstGeom>
              <a:blipFill rotWithShape="1">
                <a:blip r:embed="rId2"/>
                <a:stretch>
                  <a:fillRect l="-125" t="-221" r="-14843" b="4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2925822" y="3573016"/>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2925822" y="3573016"/>
                <a:ext cx="206018" cy="276999"/>
              </a:xfrm>
              <a:prstGeom prst="rect">
                <a:avLst/>
              </a:prstGeom>
              <a:blipFill rotWithShape="1">
                <a:blip r:embed="rId2"/>
                <a:stretch>
                  <a:fillRect l="-183" t="-183" r="-14785" b="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3285862" y="2708920"/>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3285862" y="2708920"/>
                <a:ext cx="206018" cy="276999"/>
              </a:xfrm>
              <a:prstGeom prst="rect">
                <a:avLst/>
              </a:prstGeom>
              <a:blipFill rotWithShape="1">
                <a:blip r:embed="rId2"/>
                <a:stretch>
                  <a:fillRect l="-181" t="-4" r="-14788" b="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3861926" y="2143889"/>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3861926" y="2143889"/>
                <a:ext cx="206018" cy="276999"/>
              </a:xfrm>
              <a:prstGeom prst="rect">
                <a:avLst/>
              </a:prstGeom>
              <a:blipFill rotWithShape="1">
                <a:blip r:embed="rId2"/>
                <a:stretch>
                  <a:fillRect l="-238" t="-47" r="-14730" b="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4932040" y="2708920"/>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4932040" y="2708920"/>
                <a:ext cx="206018" cy="276999"/>
              </a:xfrm>
              <a:prstGeom prst="rect">
                <a:avLst/>
              </a:prstGeom>
              <a:blipFill rotWithShape="1">
                <a:blip r:embed="rId2"/>
                <a:stretch>
                  <a:fillRect l="-306" t="-4" r="-14662" b="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5500828" y="4005064"/>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a:off x="5500828" y="4005064"/>
                <a:ext cx="206018" cy="276999"/>
              </a:xfrm>
              <a:prstGeom prst="rect">
                <a:avLst/>
              </a:prstGeom>
              <a:blipFill rotWithShape="1">
                <a:blip r:embed="rId2"/>
                <a:stretch>
                  <a:fillRect l="-222" t="-43" r="-14746" b="9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5940152" y="5373216"/>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5940152" y="5373216"/>
                <a:ext cx="206018" cy="276999"/>
              </a:xfrm>
              <a:prstGeom prst="rect">
                <a:avLst/>
              </a:prstGeom>
              <a:blipFill rotWithShape="1">
                <a:blip r:embed="rId2"/>
                <a:stretch>
                  <a:fillRect l="-176" t="-174" r="-14792" b="224"/>
                </a:stretch>
              </a:blipFill>
            </p:spPr>
            <p:txBody>
              <a:bodyPr/>
              <a:lstStyle/>
              <a:p>
                <a:r>
                  <a:rPr lang="zh-CN" altLang="en-US">
                    <a:noFill/>
                  </a:rPr>
                  <a:t> </a:t>
                </a:r>
              </a:p>
            </p:txBody>
          </p:sp>
        </mc:Fallback>
      </mc:AlternateContent>
      <p:sp>
        <p:nvSpPr>
          <p:cNvPr id="28" name="TextBox 27"/>
          <p:cNvSpPr txBox="1"/>
          <p:nvPr/>
        </p:nvSpPr>
        <p:spPr>
          <a:xfrm>
            <a:off x="6043161" y="2492896"/>
            <a:ext cx="2693099" cy="646331"/>
          </a:xfrm>
          <a:prstGeom prst="rect">
            <a:avLst/>
          </a:prstGeom>
          <a:noFill/>
        </p:spPr>
        <p:txBody>
          <a:bodyPr wrap="square" rtlCol="0">
            <a:spAutoFit/>
          </a:bodyPr>
          <a:lstStyle/>
          <a:p>
            <a:r>
              <a:rPr lang="en-GB" dirty="0"/>
              <a:t>P is the </a:t>
            </a:r>
            <a:r>
              <a:rPr lang="en-GB" dirty="0" err="1"/>
              <a:t>center</a:t>
            </a:r>
            <a:r>
              <a:rPr lang="en-GB" dirty="0"/>
              <a:t> of mass of the baton. </a:t>
            </a:r>
            <a:endParaRPr lang="en-US" dirty="0"/>
          </a:p>
        </p:txBody>
      </p:sp>
      <p:sp>
        <p:nvSpPr>
          <p:cNvPr id="29" name="Right Arrow 28"/>
          <p:cNvSpPr/>
          <p:nvPr/>
        </p:nvSpPr>
        <p:spPr>
          <a:xfrm>
            <a:off x="738712" y="6291270"/>
            <a:ext cx="653157" cy="3257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flipH="1">
            <a:off x="1391869" y="6258997"/>
            <a:ext cx="6264696" cy="369332"/>
          </a:xfrm>
          <a:prstGeom prst="rect">
            <a:avLst/>
          </a:prstGeom>
          <a:noFill/>
        </p:spPr>
        <p:txBody>
          <a:bodyPr wrap="square" rtlCol="0">
            <a:spAutoFit/>
          </a:bodyPr>
          <a:lstStyle/>
          <a:p>
            <a:r>
              <a:rPr lang="en-GB" dirty="0"/>
              <a:t>The axis of rotation pass through the </a:t>
            </a:r>
            <a:r>
              <a:rPr lang="en-GB" dirty="0" err="1"/>
              <a:t>center</a:t>
            </a:r>
            <a:r>
              <a:rPr lang="en-GB" dirty="0"/>
              <a:t> of mass </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0"/>
            <a:ext cx="8229600" cy="1143000"/>
          </a:xfrm>
        </p:spPr>
        <p:txBody>
          <a:bodyPr/>
          <a:lstStyle/>
          <a:p>
            <a:r>
              <a:rPr lang="en-GB" sz="3600" dirty="0"/>
              <a:t>About the axis of rotation</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flipH="1">
            <a:off x="467544" y="1044428"/>
            <a:ext cx="8332361" cy="1384995"/>
          </a:xfrm>
          <a:prstGeom prst="rect">
            <a:avLst/>
          </a:prstGeom>
          <a:noFill/>
        </p:spPr>
        <p:txBody>
          <a:bodyPr wrap="square" rtlCol="0">
            <a:spAutoFit/>
          </a:bodyPr>
          <a:lstStyle/>
          <a:p>
            <a:r>
              <a:rPr lang="en-GB" sz="2800" dirty="0"/>
              <a:t>For this lecture, we consider only two kinds of rotation:</a:t>
            </a:r>
            <a:endParaRPr lang="en-GB" sz="2800" dirty="0"/>
          </a:p>
          <a:p>
            <a:pPr marL="457200" indent="-457200">
              <a:buFont typeface="Arial" panose="020B0604020202020204" pitchFamily="34" charset="0"/>
              <a:buChar char="•"/>
            </a:pPr>
            <a:r>
              <a:rPr lang="en-GB" sz="2800" dirty="0"/>
              <a:t>Rotation around an axis fixed by the support of the body studied</a:t>
            </a:r>
            <a:endParaRPr lang="en-GB" sz="28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0"/>
            <a:ext cx="8229600" cy="1143000"/>
          </a:xfrm>
        </p:spPr>
        <p:txBody>
          <a:bodyPr/>
          <a:lstStyle/>
          <a:p>
            <a:r>
              <a:rPr lang="en-GB" sz="3600" dirty="0"/>
              <a:t>About the axis of rotation</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flipH="1">
            <a:off x="467544" y="1044428"/>
            <a:ext cx="8332361" cy="2246769"/>
          </a:xfrm>
          <a:prstGeom prst="rect">
            <a:avLst/>
          </a:prstGeom>
          <a:noFill/>
        </p:spPr>
        <p:txBody>
          <a:bodyPr wrap="square" rtlCol="0">
            <a:spAutoFit/>
          </a:bodyPr>
          <a:lstStyle/>
          <a:p>
            <a:r>
              <a:rPr lang="en-GB" sz="2800" dirty="0"/>
              <a:t>For this lecture, we consider only two kinds of rotation:</a:t>
            </a:r>
            <a:endParaRPr lang="en-GB" sz="2800" dirty="0"/>
          </a:p>
          <a:p>
            <a:pPr marL="457200" indent="-457200">
              <a:buFont typeface="Arial" panose="020B0604020202020204" pitchFamily="34" charset="0"/>
              <a:buChar char="•"/>
            </a:pPr>
            <a:r>
              <a:rPr lang="en-GB" sz="2800" dirty="0"/>
              <a:t>Rotation around an axis fixed by the support of the body studied</a:t>
            </a:r>
            <a:endParaRPr lang="en-GB" sz="2800" dirty="0"/>
          </a:p>
          <a:p>
            <a:pPr marL="457200" indent="-457200">
              <a:buFont typeface="Arial" panose="020B0604020202020204" pitchFamily="34" charset="0"/>
              <a:buChar char="•"/>
            </a:pPr>
            <a:r>
              <a:rPr lang="en-GB" sz="2800" dirty="0"/>
              <a:t>Rotation around an axis passing through the </a:t>
            </a:r>
            <a:r>
              <a:rPr lang="en-GB" sz="2800" dirty="0" err="1"/>
              <a:t>center</a:t>
            </a:r>
            <a:r>
              <a:rPr lang="en-GB" sz="2800" dirty="0"/>
              <a:t> of mass of the body  </a:t>
            </a:r>
            <a:endParaRPr lang="en-US" sz="28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11560" y="3501008"/>
            <a:ext cx="7704856" cy="144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08" y="0"/>
            <a:ext cx="8229600" cy="1143000"/>
          </a:xfrm>
        </p:spPr>
        <p:txBody>
          <a:bodyPr/>
          <a:lstStyle/>
          <a:p>
            <a:r>
              <a:rPr lang="en-GB" sz="3600" dirty="0"/>
              <a:t>About the axis of rotation</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flipH="1">
            <a:off x="467544" y="1044428"/>
            <a:ext cx="8332361" cy="2246769"/>
          </a:xfrm>
          <a:prstGeom prst="rect">
            <a:avLst/>
          </a:prstGeom>
          <a:noFill/>
        </p:spPr>
        <p:txBody>
          <a:bodyPr wrap="square" rtlCol="0">
            <a:spAutoFit/>
          </a:bodyPr>
          <a:lstStyle/>
          <a:p>
            <a:r>
              <a:rPr lang="en-GB" sz="2800" dirty="0"/>
              <a:t>For this lecture, we consider only two kinds of rotation:</a:t>
            </a:r>
            <a:endParaRPr lang="en-GB" sz="2800" dirty="0"/>
          </a:p>
          <a:p>
            <a:pPr marL="457200" indent="-457200">
              <a:buFont typeface="Arial" panose="020B0604020202020204" pitchFamily="34" charset="0"/>
              <a:buChar char="•"/>
            </a:pPr>
            <a:r>
              <a:rPr lang="en-GB" sz="2800" dirty="0"/>
              <a:t>Rotation around an axis fixed by the support of the body studied</a:t>
            </a:r>
            <a:endParaRPr lang="en-GB" sz="2800" dirty="0"/>
          </a:p>
          <a:p>
            <a:pPr marL="457200" indent="-457200">
              <a:buFont typeface="Arial" panose="020B0604020202020204" pitchFamily="34" charset="0"/>
              <a:buChar char="•"/>
            </a:pPr>
            <a:r>
              <a:rPr lang="en-GB" sz="2800" dirty="0"/>
              <a:t>Rotation around an axis passing through the </a:t>
            </a:r>
            <a:r>
              <a:rPr lang="en-GB" sz="2800" dirty="0" err="1"/>
              <a:t>center</a:t>
            </a:r>
            <a:r>
              <a:rPr lang="en-GB" sz="2800" dirty="0"/>
              <a:t> of mass of the body  </a:t>
            </a:r>
            <a:endParaRPr lang="en-US" sz="2800" dirty="0"/>
          </a:p>
        </p:txBody>
      </p:sp>
      <p:sp>
        <p:nvSpPr>
          <p:cNvPr id="6" name="TextBox 5"/>
          <p:cNvSpPr txBox="1"/>
          <p:nvPr/>
        </p:nvSpPr>
        <p:spPr>
          <a:xfrm>
            <a:off x="782644" y="3501008"/>
            <a:ext cx="7749796" cy="1200329"/>
          </a:xfrm>
          <a:prstGeom prst="rect">
            <a:avLst/>
          </a:prstGeom>
          <a:noFill/>
        </p:spPr>
        <p:txBody>
          <a:bodyPr wrap="square" rtlCol="0">
            <a:spAutoFit/>
          </a:bodyPr>
          <a:lstStyle/>
          <a:p>
            <a:r>
              <a:rPr lang="en-GB" sz="2400" dirty="0"/>
              <a:t>There are situations of rotational motion more complicated (for instance, a body with two or three axis of rotation), but these situations will be not described during the lecture. </a:t>
            </a:r>
            <a:endParaRPr lang="en-US" sz="24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502" y="2204864"/>
            <a:ext cx="8229600" cy="1143000"/>
          </a:xfrm>
        </p:spPr>
        <p:txBody>
          <a:bodyPr/>
          <a:lstStyle/>
          <a:p>
            <a:r>
              <a:rPr lang="en-GB" dirty="0"/>
              <a:t>4. The rotational analogy of Newton’s second law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1"/>
          <a:stretch>
            <a:fillRect/>
          </a:stretch>
        </p:blipFill>
        <p:spPr>
          <a:xfrm>
            <a:off x="2195736" y="3573016"/>
            <a:ext cx="1019175" cy="371475"/>
          </a:xfrm>
          <a:prstGeom prst="rect">
            <a:avLst/>
          </a:prstGeom>
        </p:spPr>
      </p:pic>
      <p:sp>
        <p:nvSpPr>
          <p:cNvPr id="8" name="Freeform 7"/>
          <p:cNvSpPr/>
          <p:nvPr/>
        </p:nvSpPr>
        <p:spPr>
          <a:xfrm>
            <a:off x="2260667" y="1357858"/>
            <a:ext cx="2221252" cy="2011185"/>
          </a:xfrm>
          <a:custGeom>
            <a:avLst/>
            <a:gdLst>
              <a:gd name="connsiteX0" fmla="*/ 37874 w 2221252"/>
              <a:gd name="connsiteY0" fmla="*/ 875109 h 2011185"/>
              <a:gd name="connsiteX1" fmla="*/ 625703 w 2221252"/>
              <a:gd name="connsiteY1" fmla="*/ 26023 h 2011185"/>
              <a:gd name="connsiteX2" fmla="*/ 1696857 w 2221252"/>
              <a:gd name="connsiteY2" fmla="*/ 352595 h 2011185"/>
              <a:gd name="connsiteX3" fmla="*/ 2154057 w 2221252"/>
              <a:gd name="connsiteY3" fmla="*/ 1685006 h 2011185"/>
              <a:gd name="connsiteX4" fmla="*/ 286068 w 2221252"/>
              <a:gd name="connsiteY4" fmla="*/ 1959326 h 2011185"/>
              <a:gd name="connsiteX5" fmla="*/ 37874 w 2221252"/>
              <a:gd name="connsiteY5" fmla="*/ 875109 h 201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1252" h="2011185">
                <a:moveTo>
                  <a:pt x="37874" y="875109"/>
                </a:moveTo>
                <a:cubicBezTo>
                  <a:pt x="94480" y="552892"/>
                  <a:pt x="349206" y="113109"/>
                  <a:pt x="625703" y="26023"/>
                </a:cubicBezTo>
                <a:cubicBezTo>
                  <a:pt x="902200" y="-61063"/>
                  <a:pt x="1442131" y="76098"/>
                  <a:pt x="1696857" y="352595"/>
                </a:cubicBezTo>
                <a:cubicBezTo>
                  <a:pt x="1951583" y="629092"/>
                  <a:pt x="2389188" y="1417218"/>
                  <a:pt x="2154057" y="1685006"/>
                </a:cubicBezTo>
                <a:cubicBezTo>
                  <a:pt x="1918926" y="1952794"/>
                  <a:pt x="632234" y="2094309"/>
                  <a:pt x="286068" y="1959326"/>
                </a:cubicBezTo>
                <a:cubicBezTo>
                  <a:pt x="-60098" y="1824343"/>
                  <a:pt x="-18732" y="1197326"/>
                  <a:pt x="37874" y="875109"/>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190" y="-169862"/>
            <a:ext cx="8229600" cy="1143000"/>
          </a:xfrm>
        </p:spPr>
        <p:txBody>
          <a:bodyPr/>
          <a:lstStyle/>
          <a:p>
            <a:r>
              <a:rPr lang="en-GB" dirty="0"/>
              <a:t>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6" name="Straight Arrow Connector 5"/>
          <p:cNvCxnSpPr/>
          <p:nvPr/>
        </p:nvCxnSpPr>
        <p:spPr>
          <a:xfrm flipV="1">
            <a:off x="2627784" y="973138"/>
            <a:ext cx="0" cy="3312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TextBox 6"/>
              <p:cNvSpPr txBox="1"/>
              <p:nvPr/>
            </p:nvSpPr>
            <p:spPr>
              <a:xfrm>
                <a:off x="2531429" y="707456"/>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2531429" y="707456"/>
                <a:ext cx="173894" cy="276999"/>
              </a:xfrm>
              <a:prstGeom prst="rect">
                <a:avLst/>
              </a:prstGeom>
              <a:blipFill rotWithShape="1">
                <a:blip r:embed="rId2"/>
                <a:stretch>
                  <a:fillRect l="-183" t="-24" r="-17765" b="74"/>
                </a:stretch>
              </a:blipFill>
            </p:spPr>
            <p:txBody>
              <a:bodyPr/>
              <a:lstStyle/>
              <a:p>
                <a:r>
                  <a:rPr lang="zh-CN" altLang="en-US">
                    <a:noFill/>
                  </a:rPr>
                  <a:t> </a:t>
                </a:r>
              </a:p>
            </p:txBody>
          </p:sp>
        </mc:Fallback>
      </mc:AlternateContent>
      <p:cxnSp>
        <p:nvCxnSpPr>
          <p:cNvPr id="10" name="Straight Arrow Connector 9"/>
          <p:cNvCxnSpPr/>
          <p:nvPr/>
        </p:nvCxnSpPr>
        <p:spPr>
          <a:xfrm>
            <a:off x="2627783" y="2233603"/>
            <a:ext cx="102724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3396144" y="1956604"/>
                <a:ext cx="517769"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solidFill>
                            <a:srgbClr val="0070C0"/>
                          </a:solidFill>
                          <a:latin typeface="Cambria Math" panose="02040503050406030204" pitchFamily="18" charset="0"/>
                          <a:ea typeface="Cambria Math" panose="02040503050406030204" pitchFamily="18" charset="0"/>
                        </a:rPr>
                        <m:t>⨂</m:t>
                      </m:r>
                    </m:oMath>
                  </m:oMathPara>
                </a14:m>
                <a:endParaRPr lang="en-US" sz="3600" dirty="0">
                  <a:solidFill>
                    <a:srgbClr val="0070C0"/>
                  </a:solidFill>
                </a:endParaRPr>
              </a:p>
            </p:txBody>
          </p:sp>
        </mc:Choice>
        <mc:Fallback>
          <p:sp>
            <p:nvSpPr>
              <p:cNvPr id="15" name="TextBox 14"/>
              <p:cNvSpPr txBox="1">
                <a:spLocks noRot="1" noChangeAspect="1" noMove="1" noResize="1" noEditPoints="1" noAdjustHandles="1" noChangeArrowheads="1" noChangeShapeType="1" noTextEdit="1"/>
              </p:cNvSpPr>
              <p:nvPr/>
            </p:nvSpPr>
            <p:spPr>
              <a:xfrm>
                <a:off x="3396144" y="1956604"/>
                <a:ext cx="517769" cy="553998"/>
              </a:xfrm>
              <a:prstGeom prst="rect">
                <a:avLst/>
              </a:prstGeom>
              <a:blipFill rotWithShape="1">
                <a:blip r:embed="rId3"/>
                <a:stretch>
                  <a:fillRect l="-32" t="-31" r="-12799" b="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Rectangle 19"/>
              <p:cNvSpPr/>
              <p:nvPr/>
            </p:nvSpPr>
            <p:spPr>
              <a:xfrm>
                <a:off x="3543411" y="2317284"/>
                <a:ext cx="741998"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0070C0"/>
                              </a:solidFill>
                              <a:latin typeface="Cambria Math" panose="02040503050406030204" pitchFamily="18" charset="0"/>
                            </a:rPr>
                          </m:ctrlPr>
                        </m:sSubPr>
                        <m:e>
                          <m:r>
                            <a:rPr lang="en-GB" sz="2800" i="1">
                              <a:solidFill>
                                <a:srgbClr val="0070C0"/>
                              </a:solidFill>
                              <a:latin typeface="Cambria Math" panose="02040503050406030204" pitchFamily="18" charset="0"/>
                            </a:rPr>
                            <m:t>𝐹</m:t>
                          </m:r>
                        </m:e>
                        <m:sub>
                          <m:r>
                            <a:rPr lang="en-GB" sz="2800" b="0" i="1" smtClean="0">
                              <a:solidFill>
                                <a:srgbClr val="0070C0"/>
                              </a:solidFill>
                              <a:latin typeface="Cambria Math" panose="02040503050406030204" pitchFamily="18" charset="0"/>
                            </a:rPr>
                            <m:t>𝑡</m:t>
                          </m:r>
                        </m:sub>
                      </m:sSub>
                      <m:acc>
                        <m:accPr>
                          <m:ctrlPr>
                            <a:rPr lang="en-US" sz="2800" i="1">
                              <a:solidFill>
                                <a:srgbClr val="0070C0"/>
                              </a:solidFill>
                              <a:latin typeface="Cambria Math" panose="02040503050406030204" pitchFamily="18" charset="0"/>
                            </a:rPr>
                          </m:ctrlPr>
                        </m:accPr>
                        <m:e>
                          <m:r>
                            <a:rPr lang="en-GB" sz="2800" b="0" i="1" smtClean="0">
                              <a:solidFill>
                                <a:srgbClr val="0070C0"/>
                              </a:solidFill>
                              <a:latin typeface="Cambria Math" panose="02040503050406030204" pitchFamily="18" charset="0"/>
                            </a:rPr>
                            <m:t>𝑡</m:t>
                          </m:r>
                        </m:e>
                      </m:acc>
                    </m:oMath>
                  </m:oMathPara>
                </a14:m>
                <a:endParaRPr lang="en-US" sz="2800" dirty="0">
                  <a:solidFill>
                    <a:srgbClr val="0070C0"/>
                  </a:solidFill>
                </a:endParaRPr>
              </a:p>
            </p:txBody>
          </p:sp>
        </mc:Choice>
        <mc:Fallback>
          <p:sp>
            <p:nvSpPr>
              <p:cNvPr id="20" name="Rectangle 19"/>
              <p:cNvSpPr>
                <a:spLocks noRot="1" noChangeAspect="1" noMove="1" noResize="1" noEditPoints="1" noAdjustHandles="1" noChangeArrowheads="1" noChangeShapeType="1" noTextEdit="1"/>
              </p:cNvSpPr>
              <p:nvPr/>
            </p:nvSpPr>
            <p:spPr>
              <a:xfrm>
                <a:off x="3543411" y="2317284"/>
                <a:ext cx="741998" cy="523220"/>
              </a:xfrm>
              <a:prstGeom prst="rect">
                <a:avLst/>
              </a:prstGeom>
              <a:blipFill rotWithShape="1">
                <a:blip r:embed="rId4"/>
                <a:stretch>
                  <a:fillRect l="-15" t="-32" r="58" b="28"/>
                </a:stretch>
              </a:blipFill>
            </p:spPr>
            <p:txBody>
              <a:bodyPr/>
              <a:lstStyle/>
              <a:p>
                <a:r>
                  <a:rPr lang="zh-CN" altLang="en-US">
                    <a:noFill/>
                  </a:rPr>
                  <a:t> </a:t>
                </a:r>
              </a:p>
            </p:txBody>
          </p:sp>
        </mc:Fallback>
      </mc:AlternateContent>
      <p:cxnSp>
        <p:nvCxnSpPr>
          <p:cNvPr id="22" name="Straight Arrow Connector 21"/>
          <p:cNvCxnSpPr/>
          <p:nvPr/>
        </p:nvCxnSpPr>
        <p:spPr>
          <a:xfrm>
            <a:off x="2627783" y="4285506"/>
            <a:ext cx="18312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2455459" y="4100840"/>
                <a:ext cx="344645"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oMath>
                  </m:oMathPara>
                </a14:m>
                <a:endParaRPr lang="en-US" sz="2400" dirty="0">
                  <a:solidFill>
                    <a:schemeClr val="tx1"/>
                  </a:solidFill>
                </a:endParaRPr>
              </a:p>
            </p:txBody>
          </p:sp>
        </mc:Choice>
        <mc:Fallback>
          <p:sp>
            <p:nvSpPr>
              <p:cNvPr id="23" name="TextBox 22"/>
              <p:cNvSpPr txBox="1">
                <a:spLocks noRot="1" noChangeAspect="1" noMove="1" noResize="1" noEditPoints="1" noAdjustHandles="1" noChangeArrowheads="1" noChangeShapeType="1" noTextEdit="1"/>
              </p:cNvSpPr>
              <p:nvPr/>
            </p:nvSpPr>
            <p:spPr>
              <a:xfrm>
                <a:off x="2455459" y="4100840"/>
                <a:ext cx="344645" cy="369332"/>
              </a:xfrm>
              <a:prstGeom prst="rect">
                <a:avLst/>
              </a:prstGeom>
              <a:blipFill rotWithShape="1">
                <a:blip r:embed="rId5"/>
                <a:stretch>
                  <a:fillRect l="-159" t="-3" r="-12784" b="1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4502659" y="4193173"/>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4502659" y="4193173"/>
                <a:ext cx="188128" cy="276999"/>
              </a:xfrm>
              <a:prstGeom prst="rect">
                <a:avLst/>
              </a:prstGeom>
              <a:blipFill rotWithShape="1">
                <a:blip r:embed="rId6"/>
                <a:stretch>
                  <a:fillRect l="-271" t="-97" r="-15842" b="1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2267744" y="4005064"/>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2267744" y="4005064"/>
                <a:ext cx="191526" cy="276999"/>
              </a:xfrm>
              <a:prstGeom prst="rect">
                <a:avLst/>
              </a:prstGeom>
              <a:blipFill rotWithShape="1">
                <a:blip r:embed="rId7"/>
                <a:stretch>
                  <a:fillRect l="-83" t="-43" r="-16290" b="93"/>
                </a:stretch>
              </a:blipFill>
            </p:spPr>
            <p:txBody>
              <a:bodyPr/>
              <a:lstStyle/>
              <a:p>
                <a:r>
                  <a:rPr lang="zh-CN" altLang="en-US">
                    <a:noFill/>
                  </a:rPr>
                  <a:t> </a:t>
                </a:r>
              </a:p>
            </p:txBody>
          </p:sp>
        </mc:Fallback>
      </mc:AlternateContent>
      <p:sp>
        <p:nvSpPr>
          <p:cNvPr id="27" name="Oval 26"/>
          <p:cNvSpPr/>
          <p:nvPr/>
        </p:nvSpPr>
        <p:spPr>
          <a:xfrm>
            <a:off x="1259632" y="1718787"/>
            <a:ext cx="2395396" cy="1134149"/>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9" name="TextBox 28"/>
              <p:cNvSpPr txBox="1"/>
              <p:nvPr/>
            </p:nvSpPr>
            <p:spPr>
              <a:xfrm>
                <a:off x="2690683" y="4347004"/>
                <a:ext cx="2188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2690683" y="4347004"/>
                <a:ext cx="218842" cy="276999"/>
              </a:xfrm>
              <a:prstGeom prst="rect">
                <a:avLst/>
              </a:prstGeom>
              <a:blipFill rotWithShape="1">
                <a:blip r:embed="rId8"/>
                <a:stretch>
                  <a:fillRect l="-86" t="-155" r="-13948" b="20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2976931" y="1924596"/>
                <a:ext cx="21595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𝑖</m:t>
                          </m:r>
                        </m:sub>
                      </m:sSub>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2976931" y="1924596"/>
                <a:ext cx="215957" cy="276999"/>
              </a:xfrm>
              <a:prstGeom prst="rect">
                <a:avLst/>
              </a:prstGeom>
              <a:blipFill rotWithShape="1">
                <a:blip r:embed="rId9"/>
                <a:stretch>
                  <a:fillRect l="-24" t="-197" r="-19945" b="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TextBox 37"/>
              <p:cNvSpPr txBox="1"/>
              <p:nvPr/>
            </p:nvSpPr>
            <p:spPr>
              <a:xfrm>
                <a:off x="5015383" y="1080859"/>
                <a:ext cx="3348658" cy="1120178"/>
              </a:xfrm>
              <a:prstGeom prst="rect">
                <a:avLst/>
              </a:prstGeom>
              <a:noFill/>
            </p:spPr>
            <p:txBody>
              <a:bodyPr wrap="square" lIns="0" tIns="0" rIns="0" bIns="0" rtlCol="0">
                <a:spAutoFit/>
              </a:bodyPr>
              <a:lstStyle/>
              <a:p>
                <a14:m>
                  <m:oMath xmlns:m="http://schemas.openxmlformats.org/officeDocument/2006/math">
                    <m:sSub>
                      <m:sSubPr>
                        <m:ctrlPr>
                          <a:rPr lang="en-US" i="1" smtClean="0">
                            <a:solidFill>
                              <a:srgbClr val="0070C0"/>
                            </a:solidFill>
                            <a:latin typeface="Cambria Math" panose="02040503050406030204" pitchFamily="18" charset="0"/>
                          </a:rPr>
                        </m:ctrlPr>
                      </m:sSubPr>
                      <m:e>
                        <m:r>
                          <a:rPr lang="en-GB" i="1">
                            <a:solidFill>
                              <a:srgbClr val="0070C0"/>
                            </a:solidFill>
                            <a:latin typeface="Cambria Math" panose="02040503050406030204" pitchFamily="18" charset="0"/>
                          </a:rPr>
                          <m:t>𝐹</m:t>
                        </m:r>
                      </m:e>
                      <m:sub>
                        <m:r>
                          <a:rPr lang="en-GB" i="1">
                            <a:solidFill>
                              <a:srgbClr val="0070C0"/>
                            </a:solidFill>
                            <a:latin typeface="Cambria Math" panose="02040503050406030204" pitchFamily="18" charset="0"/>
                          </a:rPr>
                          <m:t>𝑡</m:t>
                        </m:r>
                        <m:r>
                          <a:rPr lang="en-GB" b="0" i="1" smtClean="0">
                            <a:solidFill>
                              <a:srgbClr val="0070C0"/>
                            </a:solidFill>
                            <a:latin typeface="Cambria Math" panose="02040503050406030204" pitchFamily="18" charset="0"/>
                          </a:rPr>
                          <m:t>,</m:t>
                        </m:r>
                        <m:r>
                          <a:rPr lang="en-GB" b="0" i="1" smtClean="0">
                            <a:solidFill>
                              <a:srgbClr val="0070C0"/>
                            </a:solidFill>
                            <a:latin typeface="Cambria Math" panose="02040503050406030204" pitchFamily="18" charset="0"/>
                          </a:rPr>
                          <m:t>𝑖</m:t>
                        </m:r>
                      </m:sub>
                    </m:sSub>
                  </m:oMath>
                </a14:m>
                <a:r>
                  <a:rPr lang="en-US" dirty="0"/>
                  <a:t>: component of the force tangent to the circular motion of the </a:t>
                </a:r>
                <a:r>
                  <a:rPr lang="en-US" dirty="0" err="1"/>
                  <a:t>i-th</a:t>
                </a:r>
                <a:r>
                  <a:rPr lang="en-US" dirty="0"/>
                  <a:t> particle</a:t>
                </a:r>
                <a:endParaRPr lang="en-US" dirty="0"/>
              </a:p>
              <a:p>
                <a:endParaRPr lang="en-US" dirty="0"/>
              </a:p>
            </p:txBody>
          </p:sp>
        </mc:Choice>
        <mc:Fallback>
          <p:sp>
            <p:nvSpPr>
              <p:cNvPr id="38" name="TextBox 37"/>
              <p:cNvSpPr txBox="1">
                <a:spLocks noRot="1" noChangeAspect="1" noMove="1" noResize="1" noEditPoints="1" noAdjustHandles="1" noChangeArrowheads="1" noChangeShapeType="1" noTextEdit="1"/>
              </p:cNvSpPr>
              <p:nvPr/>
            </p:nvSpPr>
            <p:spPr>
              <a:xfrm>
                <a:off x="5015383" y="1080859"/>
                <a:ext cx="3348658" cy="1120178"/>
              </a:xfrm>
              <a:prstGeom prst="rect">
                <a:avLst/>
              </a:prstGeom>
              <a:blipFill rotWithShape="1">
                <a:blip r:embed="rId10"/>
                <a:stretch>
                  <a:fillRect l="-5" t="-8" r="14" b="11"/>
                </a:stretch>
              </a:blipFill>
            </p:spPr>
            <p:txBody>
              <a:bodyPr/>
              <a:lstStyle/>
              <a:p>
                <a:r>
                  <a:rPr lang="zh-CN" altLang="en-US">
                    <a:noFill/>
                  </a:rPr>
                  <a:t> </a:t>
                </a:r>
              </a:p>
            </p:txBody>
          </p:sp>
        </mc:Fallback>
      </mc:AlternateContent>
      <p:cxnSp>
        <p:nvCxnSpPr>
          <p:cNvPr id="31" name="Straight Arrow Connector 30"/>
          <p:cNvCxnSpPr/>
          <p:nvPr/>
        </p:nvCxnSpPr>
        <p:spPr>
          <a:xfrm flipV="1">
            <a:off x="2624188" y="2317852"/>
            <a:ext cx="921383" cy="19472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p:cNvSpPr txBox="1"/>
              <p:nvPr/>
            </p:nvSpPr>
            <p:spPr>
              <a:xfrm>
                <a:off x="3133701" y="3213865"/>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3133701" y="3213865"/>
                <a:ext cx="171777" cy="276999"/>
              </a:xfrm>
              <a:prstGeom prst="rect">
                <a:avLst/>
              </a:prstGeom>
              <a:blipFill rotWithShape="1">
                <a:blip r:embed="rId11"/>
                <a:stretch>
                  <a:fillRect l="-356" t="-47" r="-17937" b="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TextBox 32"/>
              <p:cNvSpPr txBox="1"/>
              <p:nvPr/>
            </p:nvSpPr>
            <p:spPr>
              <a:xfrm>
                <a:off x="2359489" y="2031115"/>
                <a:ext cx="2777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𝑖</m:t>
                          </m:r>
                        </m:sub>
                      </m:sSub>
                    </m:oMath>
                  </m:oMathPara>
                </a14:m>
                <a:endParaRPr lang="en-US" dirty="0"/>
              </a:p>
            </p:txBody>
          </p:sp>
        </mc:Choice>
        <mc:Fallback>
          <p:sp>
            <p:nvSpPr>
              <p:cNvPr id="33" name="TextBox 32"/>
              <p:cNvSpPr txBox="1">
                <a:spLocks noRot="1" noChangeAspect="1" noMove="1" noResize="1" noEditPoints="1" noAdjustHandles="1" noChangeArrowheads="1" noChangeShapeType="1" noTextEdit="1"/>
              </p:cNvSpPr>
              <p:nvPr/>
            </p:nvSpPr>
            <p:spPr>
              <a:xfrm>
                <a:off x="2359489" y="2031115"/>
                <a:ext cx="277704" cy="276999"/>
              </a:xfrm>
              <a:prstGeom prst="rect">
                <a:avLst/>
              </a:prstGeom>
              <a:blipFill rotWithShape="1">
                <a:blip r:embed="rId12"/>
                <a:stretch>
                  <a:fillRect l="-167" t="-139" r="-12334" b="189"/>
                </a:stretch>
              </a:blipFill>
            </p:spPr>
            <p:txBody>
              <a:bodyPr/>
              <a:lstStyle/>
              <a:p>
                <a:r>
                  <a:rPr lang="zh-CN" altLang="en-US">
                    <a:noFill/>
                  </a:rPr>
                  <a:t> </a:t>
                </a:r>
              </a:p>
            </p:txBody>
          </p:sp>
        </mc:Fallback>
      </mc:AlternateContent>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1"/>
          <a:stretch>
            <a:fillRect/>
          </a:stretch>
        </p:blipFill>
        <p:spPr>
          <a:xfrm>
            <a:off x="2195736" y="3573016"/>
            <a:ext cx="1019175" cy="371475"/>
          </a:xfrm>
          <a:prstGeom prst="rect">
            <a:avLst/>
          </a:prstGeom>
        </p:spPr>
      </p:pic>
      <p:sp>
        <p:nvSpPr>
          <p:cNvPr id="8" name="Freeform 7"/>
          <p:cNvSpPr/>
          <p:nvPr/>
        </p:nvSpPr>
        <p:spPr>
          <a:xfrm>
            <a:off x="2260667" y="1357858"/>
            <a:ext cx="2221252" cy="2011185"/>
          </a:xfrm>
          <a:custGeom>
            <a:avLst/>
            <a:gdLst>
              <a:gd name="connsiteX0" fmla="*/ 37874 w 2221252"/>
              <a:gd name="connsiteY0" fmla="*/ 875109 h 2011185"/>
              <a:gd name="connsiteX1" fmla="*/ 625703 w 2221252"/>
              <a:gd name="connsiteY1" fmla="*/ 26023 h 2011185"/>
              <a:gd name="connsiteX2" fmla="*/ 1696857 w 2221252"/>
              <a:gd name="connsiteY2" fmla="*/ 352595 h 2011185"/>
              <a:gd name="connsiteX3" fmla="*/ 2154057 w 2221252"/>
              <a:gd name="connsiteY3" fmla="*/ 1685006 h 2011185"/>
              <a:gd name="connsiteX4" fmla="*/ 286068 w 2221252"/>
              <a:gd name="connsiteY4" fmla="*/ 1959326 h 2011185"/>
              <a:gd name="connsiteX5" fmla="*/ 37874 w 2221252"/>
              <a:gd name="connsiteY5" fmla="*/ 875109 h 201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1252" h="2011185">
                <a:moveTo>
                  <a:pt x="37874" y="875109"/>
                </a:moveTo>
                <a:cubicBezTo>
                  <a:pt x="94480" y="552892"/>
                  <a:pt x="349206" y="113109"/>
                  <a:pt x="625703" y="26023"/>
                </a:cubicBezTo>
                <a:cubicBezTo>
                  <a:pt x="902200" y="-61063"/>
                  <a:pt x="1442131" y="76098"/>
                  <a:pt x="1696857" y="352595"/>
                </a:cubicBezTo>
                <a:cubicBezTo>
                  <a:pt x="1951583" y="629092"/>
                  <a:pt x="2389188" y="1417218"/>
                  <a:pt x="2154057" y="1685006"/>
                </a:cubicBezTo>
                <a:cubicBezTo>
                  <a:pt x="1918926" y="1952794"/>
                  <a:pt x="632234" y="2094309"/>
                  <a:pt x="286068" y="1959326"/>
                </a:cubicBezTo>
                <a:cubicBezTo>
                  <a:pt x="-60098" y="1824343"/>
                  <a:pt x="-18732" y="1197326"/>
                  <a:pt x="37874" y="875109"/>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190" y="-169862"/>
            <a:ext cx="8229600" cy="1143000"/>
          </a:xfrm>
        </p:spPr>
        <p:txBody>
          <a:bodyPr/>
          <a:lstStyle/>
          <a:p>
            <a:r>
              <a:rPr lang="en-GB" dirty="0"/>
              <a:t>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6" name="Straight Arrow Connector 5"/>
          <p:cNvCxnSpPr/>
          <p:nvPr/>
        </p:nvCxnSpPr>
        <p:spPr>
          <a:xfrm flipV="1">
            <a:off x="2627784" y="973138"/>
            <a:ext cx="0" cy="3312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TextBox 6"/>
              <p:cNvSpPr txBox="1"/>
              <p:nvPr/>
            </p:nvSpPr>
            <p:spPr>
              <a:xfrm>
                <a:off x="2531429" y="707456"/>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2531429" y="707456"/>
                <a:ext cx="173894" cy="276999"/>
              </a:xfrm>
              <a:prstGeom prst="rect">
                <a:avLst/>
              </a:prstGeom>
              <a:blipFill rotWithShape="1">
                <a:blip r:embed="rId2"/>
                <a:stretch>
                  <a:fillRect l="-183" t="-24" r="-17765" b="74"/>
                </a:stretch>
              </a:blipFill>
            </p:spPr>
            <p:txBody>
              <a:bodyPr/>
              <a:lstStyle/>
              <a:p>
                <a:r>
                  <a:rPr lang="zh-CN" altLang="en-US">
                    <a:noFill/>
                  </a:rPr>
                  <a:t> </a:t>
                </a:r>
              </a:p>
            </p:txBody>
          </p:sp>
        </mc:Fallback>
      </mc:AlternateContent>
      <p:cxnSp>
        <p:nvCxnSpPr>
          <p:cNvPr id="10" name="Straight Arrow Connector 9"/>
          <p:cNvCxnSpPr/>
          <p:nvPr/>
        </p:nvCxnSpPr>
        <p:spPr>
          <a:xfrm>
            <a:off x="2627783" y="2233603"/>
            <a:ext cx="102724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3396144" y="1956604"/>
                <a:ext cx="517769"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solidFill>
                            <a:srgbClr val="0070C0"/>
                          </a:solidFill>
                          <a:latin typeface="Cambria Math" panose="02040503050406030204" pitchFamily="18" charset="0"/>
                          <a:ea typeface="Cambria Math" panose="02040503050406030204" pitchFamily="18" charset="0"/>
                        </a:rPr>
                        <m:t>⨂</m:t>
                      </m:r>
                    </m:oMath>
                  </m:oMathPara>
                </a14:m>
                <a:endParaRPr lang="en-US" sz="3600" dirty="0">
                  <a:solidFill>
                    <a:srgbClr val="0070C0"/>
                  </a:solidFill>
                </a:endParaRPr>
              </a:p>
            </p:txBody>
          </p:sp>
        </mc:Choice>
        <mc:Fallback>
          <p:sp>
            <p:nvSpPr>
              <p:cNvPr id="15" name="TextBox 14"/>
              <p:cNvSpPr txBox="1">
                <a:spLocks noRot="1" noChangeAspect="1" noMove="1" noResize="1" noEditPoints="1" noAdjustHandles="1" noChangeArrowheads="1" noChangeShapeType="1" noTextEdit="1"/>
              </p:cNvSpPr>
              <p:nvPr/>
            </p:nvSpPr>
            <p:spPr>
              <a:xfrm>
                <a:off x="3396144" y="1956604"/>
                <a:ext cx="517769" cy="553998"/>
              </a:xfrm>
              <a:prstGeom prst="rect">
                <a:avLst/>
              </a:prstGeom>
              <a:blipFill rotWithShape="1">
                <a:blip r:embed="rId3"/>
                <a:stretch>
                  <a:fillRect l="-32" t="-31" r="-12799" b="81"/>
                </a:stretch>
              </a:blipFill>
            </p:spPr>
            <p:txBody>
              <a:bodyPr/>
              <a:lstStyle/>
              <a:p>
                <a:r>
                  <a:rPr lang="zh-CN" altLang="en-US">
                    <a:noFill/>
                  </a:rPr>
                  <a:t> </a:t>
                </a:r>
              </a:p>
            </p:txBody>
          </p:sp>
        </mc:Fallback>
      </mc:AlternateContent>
      <p:cxnSp>
        <p:nvCxnSpPr>
          <p:cNvPr id="18" name="Straight Arrow Connector 17"/>
          <p:cNvCxnSpPr/>
          <p:nvPr/>
        </p:nvCxnSpPr>
        <p:spPr>
          <a:xfrm>
            <a:off x="3655028" y="2233603"/>
            <a:ext cx="628940" cy="0"/>
          </a:xfrm>
          <a:prstGeom prst="straightConnector1">
            <a:avLst/>
          </a:prstGeom>
          <a:ln w="38100">
            <a:solidFill>
              <a:srgbClr val="FF33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3873685" y="1718787"/>
                <a:ext cx="608234"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FF0000"/>
                              </a:solidFill>
                              <a:latin typeface="Cambria Math" panose="02040503050406030204" pitchFamily="18" charset="0"/>
                            </a:rPr>
                          </m:ctrlPr>
                        </m:sSubPr>
                        <m:e>
                          <m:r>
                            <a:rPr lang="en-GB" sz="2800" b="0" i="1" smtClean="0">
                              <a:solidFill>
                                <a:srgbClr val="FF0000"/>
                              </a:solidFill>
                              <a:latin typeface="Cambria Math" panose="02040503050406030204" pitchFamily="18" charset="0"/>
                            </a:rPr>
                            <m:t>𝐹</m:t>
                          </m:r>
                        </m:e>
                        <m:sub>
                          <m:r>
                            <a:rPr lang="en-GB" sz="2800" b="0" i="1" smtClean="0">
                              <a:solidFill>
                                <a:srgbClr val="FF0000"/>
                              </a:solidFill>
                              <a:latin typeface="Cambria Math" panose="02040503050406030204" pitchFamily="18" charset="0"/>
                            </a:rPr>
                            <m:t>𝑛</m:t>
                          </m:r>
                        </m:sub>
                      </m:sSub>
                      <m:acc>
                        <m:accPr>
                          <m:ctrlPr>
                            <a:rPr lang="en-US" sz="2800" i="1" smtClean="0">
                              <a:solidFill>
                                <a:srgbClr val="FF0000"/>
                              </a:solidFill>
                              <a:latin typeface="Cambria Math" panose="02040503050406030204" pitchFamily="18" charset="0"/>
                            </a:rPr>
                          </m:ctrlPr>
                        </m:accPr>
                        <m:e>
                          <m:r>
                            <a:rPr lang="en-GB" sz="2800" b="0" i="1" smtClean="0">
                              <a:solidFill>
                                <a:srgbClr val="FF0000"/>
                              </a:solidFill>
                              <a:latin typeface="Cambria Math" panose="02040503050406030204" pitchFamily="18" charset="0"/>
                            </a:rPr>
                            <m:t>𝑛</m:t>
                          </m:r>
                        </m:e>
                      </m:acc>
                    </m:oMath>
                  </m:oMathPara>
                </a14:m>
                <a:endParaRPr lang="en-US" sz="2800" dirty="0"/>
              </a:p>
            </p:txBody>
          </p:sp>
        </mc:Choice>
        <mc:Fallback>
          <p:sp>
            <p:nvSpPr>
              <p:cNvPr id="19" name="TextBox 18"/>
              <p:cNvSpPr txBox="1">
                <a:spLocks noRot="1" noChangeAspect="1" noMove="1" noResize="1" noEditPoints="1" noAdjustHandles="1" noChangeArrowheads="1" noChangeShapeType="1" noTextEdit="1"/>
              </p:cNvSpPr>
              <p:nvPr/>
            </p:nvSpPr>
            <p:spPr>
              <a:xfrm>
                <a:off x="3873685" y="1718787"/>
                <a:ext cx="608234" cy="430887"/>
              </a:xfrm>
              <a:prstGeom prst="rect">
                <a:avLst/>
              </a:prstGeom>
              <a:blipFill rotWithShape="1">
                <a:blip r:embed="rId4"/>
                <a:stretch>
                  <a:fillRect l="-30" t="-111" r="15" b="4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Rectangle 19"/>
              <p:cNvSpPr/>
              <p:nvPr/>
            </p:nvSpPr>
            <p:spPr>
              <a:xfrm>
                <a:off x="3543411" y="2317284"/>
                <a:ext cx="741998"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0070C0"/>
                              </a:solidFill>
                              <a:latin typeface="Cambria Math" panose="02040503050406030204" pitchFamily="18" charset="0"/>
                            </a:rPr>
                          </m:ctrlPr>
                        </m:sSubPr>
                        <m:e>
                          <m:r>
                            <a:rPr lang="en-GB" sz="2800" i="1">
                              <a:solidFill>
                                <a:srgbClr val="0070C0"/>
                              </a:solidFill>
                              <a:latin typeface="Cambria Math" panose="02040503050406030204" pitchFamily="18" charset="0"/>
                            </a:rPr>
                            <m:t>𝐹</m:t>
                          </m:r>
                        </m:e>
                        <m:sub>
                          <m:r>
                            <a:rPr lang="en-GB" sz="2800" b="0" i="1" smtClean="0">
                              <a:solidFill>
                                <a:srgbClr val="0070C0"/>
                              </a:solidFill>
                              <a:latin typeface="Cambria Math" panose="02040503050406030204" pitchFamily="18" charset="0"/>
                            </a:rPr>
                            <m:t>𝑡</m:t>
                          </m:r>
                        </m:sub>
                      </m:sSub>
                      <m:acc>
                        <m:accPr>
                          <m:ctrlPr>
                            <a:rPr lang="en-US" sz="2800" i="1">
                              <a:solidFill>
                                <a:srgbClr val="0070C0"/>
                              </a:solidFill>
                              <a:latin typeface="Cambria Math" panose="02040503050406030204" pitchFamily="18" charset="0"/>
                            </a:rPr>
                          </m:ctrlPr>
                        </m:accPr>
                        <m:e>
                          <m:r>
                            <a:rPr lang="en-GB" sz="2800" b="0" i="1" smtClean="0">
                              <a:solidFill>
                                <a:srgbClr val="0070C0"/>
                              </a:solidFill>
                              <a:latin typeface="Cambria Math" panose="02040503050406030204" pitchFamily="18" charset="0"/>
                            </a:rPr>
                            <m:t>𝑡</m:t>
                          </m:r>
                        </m:e>
                      </m:acc>
                    </m:oMath>
                  </m:oMathPara>
                </a14:m>
                <a:endParaRPr lang="en-US" sz="2800" dirty="0">
                  <a:solidFill>
                    <a:srgbClr val="0070C0"/>
                  </a:solidFill>
                </a:endParaRPr>
              </a:p>
            </p:txBody>
          </p:sp>
        </mc:Choice>
        <mc:Fallback>
          <p:sp>
            <p:nvSpPr>
              <p:cNvPr id="20" name="Rectangle 19"/>
              <p:cNvSpPr>
                <a:spLocks noRot="1" noChangeAspect="1" noMove="1" noResize="1" noEditPoints="1" noAdjustHandles="1" noChangeArrowheads="1" noChangeShapeType="1" noTextEdit="1"/>
              </p:cNvSpPr>
              <p:nvPr/>
            </p:nvSpPr>
            <p:spPr>
              <a:xfrm>
                <a:off x="3543411" y="2317284"/>
                <a:ext cx="741998" cy="523220"/>
              </a:xfrm>
              <a:prstGeom prst="rect">
                <a:avLst/>
              </a:prstGeom>
              <a:blipFill rotWithShape="1">
                <a:blip r:embed="rId5"/>
                <a:stretch>
                  <a:fillRect l="-15" t="-32" r="58" b="28"/>
                </a:stretch>
              </a:blipFill>
            </p:spPr>
            <p:txBody>
              <a:bodyPr/>
              <a:lstStyle/>
              <a:p>
                <a:r>
                  <a:rPr lang="zh-CN" altLang="en-US">
                    <a:noFill/>
                  </a:rPr>
                  <a:t> </a:t>
                </a:r>
              </a:p>
            </p:txBody>
          </p:sp>
        </mc:Fallback>
      </mc:AlternateContent>
      <p:cxnSp>
        <p:nvCxnSpPr>
          <p:cNvPr id="22" name="Straight Arrow Connector 21"/>
          <p:cNvCxnSpPr/>
          <p:nvPr/>
        </p:nvCxnSpPr>
        <p:spPr>
          <a:xfrm>
            <a:off x="2627783" y="4285506"/>
            <a:ext cx="18312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2455459" y="4100840"/>
                <a:ext cx="344645"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oMath>
                  </m:oMathPara>
                </a14:m>
                <a:endParaRPr lang="en-US" sz="2400" dirty="0">
                  <a:solidFill>
                    <a:schemeClr val="tx1"/>
                  </a:solidFill>
                </a:endParaRPr>
              </a:p>
            </p:txBody>
          </p:sp>
        </mc:Choice>
        <mc:Fallback>
          <p:sp>
            <p:nvSpPr>
              <p:cNvPr id="23" name="TextBox 22"/>
              <p:cNvSpPr txBox="1">
                <a:spLocks noRot="1" noChangeAspect="1" noMove="1" noResize="1" noEditPoints="1" noAdjustHandles="1" noChangeArrowheads="1" noChangeShapeType="1" noTextEdit="1"/>
              </p:cNvSpPr>
              <p:nvPr/>
            </p:nvSpPr>
            <p:spPr>
              <a:xfrm>
                <a:off x="2455459" y="4100840"/>
                <a:ext cx="344645" cy="369332"/>
              </a:xfrm>
              <a:prstGeom prst="rect">
                <a:avLst/>
              </a:prstGeom>
              <a:blipFill rotWithShape="1">
                <a:blip r:embed="rId6"/>
                <a:stretch>
                  <a:fillRect l="-159" t="-3" r="-12784" b="1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4502659" y="4193173"/>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4502659" y="4193173"/>
                <a:ext cx="188128" cy="276999"/>
              </a:xfrm>
              <a:prstGeom prst="rect">
                <a:avLst/>
              </a:prstGeom>
              <a:blipFill rotWithShape="1">
                <a:blip r:embed="rId7"/>
                <a:stretch>
                  <a:fillRect l="-271" t="-97" r="-15842" b="1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2267744" y="4005064"/>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2267744" y="4005064"/>
                <a:ext cx="191526" cy="276999"/>
              </a:xfrm>
              <a:prstGeom prst="rect">
                <a:avLst/>
              </a:prstGeom>
              <a:blipFill rotWithShape="1">
                <a:blip r:embed="rId8"/>
                <a:stretch>
                  <a:fillRect l="-83" t="-43" r="-16290" b="93"/>
                </a:stretch>
              </a:blipFill>
            </p:spPr>
            <p:txBody>
              <a:bodyPr/>
              <a:lstStyle/>
              <a:p>
                <a:r>
                  <a:rPr lang="zh-CN" altLang="en-US">
                    <a:noFill/>
                  </a:rPr>
                  <a:t> </a:t>
                </a:r>
              </a:p>
            </p:txBody>
          </p:sp>
        </mc:Fallback>
      </mc:AlternateContent>
      <p:sp>
        <p:nvSpPr>
          <p:cNvPr id="27" name="Oval 26"/>
          <p:cNvSpPr/>
          <p:nvPr/>
        </p:nvSpPr>
        <p:spPr>
          <a:xfrm>
            <a:off x="1259632" y="1718787"/>
            <a:ext cx="2395396" cy="1134149"/>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9" name="TextBox 28"/>
              <p:cNvSpPr txBox="1"/>
              <p:nvPr/>
            </p:nvSpPr>
            <p:spPr>
              <a:xfrm>
                <a:off x="2690683" y="4347004"/>
                <a:ext cx="2188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2690683" y="4347004"/>
                <a:ext cx="218842" cy="276999"/>
              </a:xfrm>
              <a:prstGeom prst="rect">
                <a:avLst/>
              </a:prstGeom>
              <a:blipFill rotWithShape="1">
                <a:blip r:embed="rId9"/>
                <a:stretch>
                  <a:fillRect l="-86" t="-155" r="-13948" b="20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2976931" y="1924596"/>
                <a:ext cx="21595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𝑖</m:t>
                          </m:r>
                        </m:sub>
                      </m:sSub>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2976931" y="1924596"/>
                <a:ext cx="215957" cy="276999"/>
              </a:xfrm>
              <a:prstGeom prst="rect">
                <a:avLst/>
              </a:prstGeom>
              <a:blipFill rotWithShape="1">
                <a:blip r:embed="rId10"/>
                <a:stretch>
                  <a:fillRect l="-24" t="-197" r="-19945" b="18"/>
                </a:stretch>
              </a:blipFill>
            </p:spPr>
            <p:txBody>
              <a:bodyPr/>
              <a:lstStyle/>
              <a:p>
                <a:r>
                  <a:rPr lang="zh-CN" altLang="en-US">
                    <a:noFill/>
                  </a:rPr>
                  <a:t> </a:t>
                </a:r>
              </a:p>
            </p:txBody>
          </p:sp>
        </mc:Fallback>
      </mc:AlternateContent>
      <p:cxnSp>
        <p:nvCxnSpPr>
          <p:cNvPr id="34" name="Straight Arrow Connector 33"/>
          <p:cNvCxnSpPr>
            <a:stCxn id="27" idx="6"/>
          </p:cNvCxnSpPr>
          <p:nvPr/>
        </p:nvCxnSpPr>
        <p:spPr>
          <a:xfrm flipV="1">
            <a:off x="3655028" y="1196752"/>
            <a:ext cx="0" cy="108911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p:cNvSpPr txBox="1"/>
              <p:nvPr/>
            </p:nvSpPr>
            <p:spPr>
              <a:xfrm>
                <a:off x="3653417" y="755069"/>
                <a:ext cx="608628" cy="45384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00B050"/>
                              </a:solidFill>
                              <a:latin typeface="Cambria Math" panose="02040503050406030204" pitchFamily="18" charset="0"/>
                            </a:rPr>
                          </m:ctrlPr>
                        </m:sSubPr>
                        <m:e>
                          <m:r>
                            <a:rPr lang="en-GB" sz="2800" b="0" i="1" smtClean="0">
                              <a:solidFill>
                                <a:srgbClr val="00B050"/>
                              </a:solidFill>
                              <a:latin typeface="Cambria Math" panose="02040503050406030204" pitchFamily="18" charset="0"/>
                            </a:rPr>
                            <m:t>𝐹</m:t>
                          </m:r>
                        </m:e>
                        <m:sub>
                          <m:r>
                            <a:rPr lang="en-GB" sz="2800" b="0" i="1" smtClean="0">
                              <a:solidFill>
                                <a:srgbClr val="00B050"/>
                              </a:solidFill>
                              <a:latin typeface="Cambria Math" panose="02040503050406030204" pitchFamily="18" charset="0"/>
                            </a:rPr>
                            <m:t>𝑧</m:t>
                          </m:r>
                        </m:sub>
                      </m:sSub>
                      <m:acc>
                        <m:accPr>
                          <m:ctrlPr>
                            <a:rPr lang="en-US" sz="2800" i="1" smtClean="0">
                              <a:solidFill>
                                <a:srgbClr val="00B050"/>
                              </a:solidFill>
                              <a:latin typeface="Cambria Math" panose="02040503050406030204" pitchFamily="18" charset="0"/>
                            </a:rPr>
                          </m:ctrlPr>
                        </m:accPr>
                        <m:e>
                          <m:r>
                            <a:rPr lang="en-GB" sz="2800" b="0" i="1" smtClean="0">
                              <a:solidFill>
                                <a:srgbClr val="00B050"/>
                              </a:solidFill>
                              <a:latin typeface="Cambria Math" panose="02040503050406030204" pitchFamily="18" charset="0"/>
                            </a:rPr>
                            <m:t>𝑘</m:t>
                          </m:r>
                        </m:e>
                      </m:acc>
                    </m:oMath>
                  </m:oMathPara>
                </a14:m>
                <a:endParaRPr lang="en-US" sz="2800" dirty="0">
                  <a:solidFill>
                    <a:srgbClr val="00B050"/>
                  </a:solidFill>
                </a:endParaRPr>
              </a:p>
            </p:txBody>
          </p:sp>
        </mc:Choice>
        <mc:Fallback>
          <p:sp>
            <p:nvSpPr>
              <p:cNvPr id="35" name="TextBox 34"/>
              <p:cNvSpPr txBox="1">
                <a:spLocks noRot="1" noChangeAspect="1" noMove="1" noResize="1" noEditPoints="1" noAdjustHandles="1" noChangeArrowheads="1" noChangeShapeType="1" noTextEdit="1"/>
              </p:cNvSpPr>
              <p:nvPr/>
            </p:nvSpPr>
            <p:spPr>
              <a:xfrm>
                <a:off x="3653417" y="755069"/>
                <a:ext cx="608628" cy="453842"/>
              </a:xfrm>
              <a:prstGeom prst="rect">
                <a:avLst/>
              </a:prstGeom>
              <a:blipFill rotWithShape="1">
                <a:blip r:embed="rId11"/>
                <a:stretch>
                  <a:fillRect l="-43" t="-12" r="-12324" b="1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TextBox 37"/>
              <p:cNvSpPr txBox="1"/>
              <p:nvPr/>
            </p:nvSpPr>
            <p:spPr>
              <a:xfrm>
                <a:off x="5015383" y="1080859"/>
                <a:ext cx="3348658" cy="2517356"/>
              </a:xfrm>
              <a:prstGeom prst="rect">
                <a:avLst/>
              </a:prstGeom>
              <a:noFill/>
            </p:spPr>
            <p:txBody>
              <a:bodyPr wrap="square" lIns="0" tIns="0" rIns="0" bIns="0" rtlCol="0">
                <a:spAutoFit/>
              </a:bodyPr>
              <a:lstStyle/>
              <a:p>
                <a14:m>
                  <m:oMath xmlns:m="http://schemas.openxmlformats.org/officeDocument/2006/math">
                    <m:sSub>
                      <m:sSubPr>
                        <m:ctrlPr>
                          <a:rPr lang="en-US" i="1" smtClean="0">
                            <a:solidFill>
                              <a:srgbClr val="0070C0"/>
                            </a:solidFill>
                            <a:latin typeface="Cambria Math" panose="02040503050406030204" pitchFamily="18" charset="0"/>
                          </a:rPr>
                        </m:ctrlPr>
                      </m:sSubPr>
                      <m:e>
                        <m:r>
                          <a:rPr lang="en-GB" i="1">
                            <a:solidFill>
                              <a:srgbClr val="0070C0"/>
                            </a:solidFill>
                            <a:latin typeface="Cambria Math" panose="02040503050406030204" pitchFamily="18" charset="0"/>
                          </a:rPr>
                          <m:t>𝐹</m:t>
                        </m:r>
                      </m:e>
                      <m:sub>
                        <m:r>
                          <a:rPr lang="en-GB" i="1">
                            <a:solidFill>
                              <a:srgbClr val="0070C0"/>
                            </a:solidFill>
                            <a:latin typeface="Cambria Math" panose="02040503050406030204" pitchFamily="18" charset="0"/>
                          </a:rPr>
                          <m:t>𝑡</m:t>
                        </m:r>
                        <m:r>
                          <a:rPr lang="en-GB" b="0" i="1" smtClean="0">
                            <a:solidFill>
                              <a:srgbClr val="0070C0"/>
                            </a:solidFill>
                            <a:latin typeface="Cambria Math" panose="02040503050406030204" pitchFamily="18" charset="0"/>
                          </a:rPr>
                          <m:t>,</m:t>
                        </m:r>
                        <m:r>
                          <a:rPr lang="en-GB" b="0" i="1" smtClean="0">
                            <a:solidFill>
                              <a:srgbClr val="0070C0"/>
                            </a:solidFill>
                            <a:latin typeface="Cambria Math" panose="02040503050406030204" pitchFamily="18" charset="0"/>
                          </a:rPr>
                          <m:t>𝑖</m:t>
                        </m:r>
                      </m:sub>
                    </m:sSub>
                  </m:oMath>
                </a14:m>
                <a:r>
                  <a:rPr lang="en-US" dirty="0"/>
                  <a:t>: component of the force tangent to the circular motion of the </a:t>
                </a:r>
                <a:r>
                  <a:rPr lang="en-US" dirty="0" err="1"/>
                  <a:t>i-th</a:t>
                </a:r>
                <a:r>
                  <a:rPr lang="en-US" dirty="0"/>
                  <a:t> particle</a:t>
                </a:r>
                <a:endParaRPr lang="en-US" dirty="0"/>
              </a:p>
              <a:p>
                <a14:m>
                  <m:oMath xmlns:m="http://schemas.openxmlformats.org/officeDocument/2006/math">
                    <m:sSub>
                      <m:sSubPr>
                        <m:ctrlPr>
                          <a:rPr lang="en-US" i="1">
                            <a:solidFill>
                              <a:srgbClr val="FF0000"/>
                            </a:solidFill>
                            <a:latin typeface="Cambria Math" panose="02040503050406030204" pitchFamily="18" charset="0"/>
                          </a:rPr>
                        </m:ctrlPr>
                      </m:sSubPr>
                      <m:e>
                        <m:r>
                          <a:rPr lang="en-GB" i="1">
                            <a:solidFill>
                              <a:srgbClr val="FF0000"/>
                            </a:solidFill>
                            <a:latin typeface="Cambria Math" panose="02040503050406030204" pitchFamily="18" charset="0"/>
                          </a:rPr>
                          <m:t>𝐹</m:t>
                        </m:r>
                      </m:e>
                      <m:sub>
                        <m:r>
                          <a:rPr lang="en-GB" i="1">
                            <a:solidFill>
                              <a:srgbClr val="FF0000"/>
                            </a:solidFill>
                            <a:latin typeface="Cambria Math" panose="02040503050406030204" pitchFamily="18" charset="0"/>
                          </a:rPr>
                          <m:t>𝑛</m:t>
                        </m:r>
                        <m:r>
                          <a:rPr lang="en-GB" b="0" i="1" smtClean="0">
                            <a:solidFill>
                              <a:srgbClr val="FF0000"/>
                            </a:solidFill>
                            <a:latin typeface="Cambria Math" panose="02040503050406030204" pitchFamily="18" charset="0"/>
                          </a:rPr>
                          <m:t>,</m:t>
                        </m:r>
                        <m:r>
                          <a:rPr lang="en-GB" b="0" i="1" smtClean="0">
                            <a:solidFill>
                              <a:srgbClr val="FF0000"/>
                            </a:solidFill>
                            <a:latin typeface="Cambria Math" panose="02040503050406030204" pitchFamily="18" charset="0"/>
                          </a:rPr>
                          <m:t>𝑖</m:t>
                        </m:r>
                      </m:sub>
                    </m:sSub>
                  </m:oMath>
                </a14:m>
                <a:r>
                  <a:rPr lang="en-US" dirty="0"/>
                  <a:t>: component of the force normal to the circular motion of the </a:t>
                </a:r>
                <a:r>
                  <a:rPr lang="en-US" dirty="0" err="1"/>
                  <a:t>i-th</a:t>
                </a:r>
                <a:r>
                  <a:rPr lang="en-US" dirty="0"/>
                  <a:t> particle</a:t>
                </a:r>
                <a:endParaRPr lang="en-US" dirty="0"/>
              </a:p>
              <a:p>
                <a14:m>
                  <m:oMath xmlns:m="http://schemas.openxmlformats.org/officeDocument/2006/math">
                    <m:sSub>
                      <m:sSubPr>
                        <m:ctrlPr>
                          <a:rPr lang="en-US" i="1">
                            <a:solidFill>
                              <a:srgbClr val="00B050"/>
                            </a:solidFill>
                            <a:latin typeface="Cambria Math" panose="02040503050406030204" pitchFamily="18" charset="0"/>
                          </a:rPr>
                        </m:ctrlPr>
                      </m:sSubPr>
                      <m:e>
                        <m:r>
                          <a:rPr lang="en-GB" i="1">
                            <a:solidFill>
                              <a:srgbClr val="00B050"/>
                            </a:solidFill>
                            <a:latin typeface="Cambria Math" panose="02040503050406030204" pitchFamily="18" charset="0"/>
                          </a:rPr>
                          <m:t>𝐹</m:t>
                        </m:r>
                      </m:e>
                      <m:sub>
                        <m:r>
                          <a:rPr lang="en-GB" i="1">
                            <a:solidFill>
                              <a:srgbClr val="00B050"/>
                            </a:solidFill>
                            <a:latin typeface="Cambria Math" panose="02040503050406030204" pitchFamily="18" charset="0"/>
                          </a:rPr>
                          <m:t>𝑧</m:t>
                        </m:r>
                        <m:r>
                          <a:rPr lang="en-GB" b="0" i="1" smtClean="0">
                            <a:solidFill>
                              <a:srgbClr val="00B050"/>
                            </a:solidFill>
                            <a:latin typeface="Cambria Math" panose="02040503050406030204" pitchFamily="18" charset="0"/>
                          </a:rPr>
                          <m:t>,</m:t>
                        </m:r>
                        <m:r>
                          <a:rPr lang="en-GB" b="0" i="1" smtClean="0">
                            <a:solidFill>
                              <a:srgbClr val="00B050"/>
                            </a:solidFill>
                            <a:latin typeface="Cambria Math" panose="02040503050406030204" pitchFamily="18" charset="0"/>
                          </a:rPr>
                          <m:t>𝑖</m:t>
                        </m:r>
                      </m:sub>
                    </m:sSub>
                  </m:oMath>
                </a14:m>
                <a:r>
                  <a:rPr lang="en-US" dirty="0"/>
                  <a:t>: component of the force along the z-axis.</a:t>
                </a:r>
                <a:endParaRPr lang="en-US" dirty="0"/>
              </a:p>
              <a:p>
                <a:endParaRPr lang="en-US" dirty="0"/>
              </a:p>
            </p:txBody>
          </p:sp>
        </mc:Choice>
        <mc:Fallback>
          <p:sp>
            <p:nvSpPr>
              <p:cNvPr id="38" name="TextBox 37"/>
              <p:cNvSpPr txBox="1">
                <a:spLocks noRot="1" noChangeAspect="1" noMove="1" noResize="1" noEditPoints="1" noAdjustHandles="1" noChangeArrowheads="1" noChangeShapeType="1" noTextEdit="1"/>
              </p:cNvSpPr>
              <p:nvPr/>
            </p:nvSpPr>
            <p:spPr>
              <a:xfrm>
                <a:off x="5015383" y="1080859"/>
                <a:ext cx="3348658" cy="2517356"/>
              </a:xfrm>
              <a:prstGeom prst="rect">
                <a:avLst/>
              </a:prstGeom>
              <a:blipFill rotWithShape="1">
                <a:blip r:embed="rId12"/>
                <a:stretch>
                  <a:fillRect l="-5" t="-4" r="14" b="-568"/>
                </a:stretch>
              </a:blipFill>
            </p:spPr>
            <p:txBody>
              <a:bodyPr/>
              <a:lstStyle/>
              <a:p>
                <a:r>
                  <a:rPr lang="zh-CN" altLang="en-US">
                    <a:noFill/>
                  </a:rPr>
                  <a:t> </a:t>
                </a:r>
              </a:p>
            </p:txBody>
          </p:sp>
        </mc:Fallback>
      </mc:AlternateContent>
      <p:cxnSp>
        <p:nvCxnSpPr>
          <p:cNvPr id="31" name="Straight Arrow Connector 30"/>
          <p:cNvCxnSpPr/>
          <p:nvPr/>
        </p:nvCxnSpPr>
        <p:spPr>
          <a:xfrm flipV="1">
            <a:off x="2624188" y="2317852"/>
            <a:ext cx="921383" cy="19472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p:cNvSpPr txBox="1"/>
              <p:nvPr/>
            </p:nvSpPr>
            <p:spPr>
              <a:xfrm>
                <a:off x="3133701" y="3213865"/>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3133701" y="3213865"/>
                <a:ext cx="171777" cy="276999"/>
              </a:xfrm>
              <a:prstGeom prst="rect">
                <a:avLst/>
              </a:prstGeom>
              <a:blipFill rotWithShape="1">
                <a:blip r:embed="rId13"/>
                <a:stretch>
                  <a:fillRect l="-356" t="-47" r="-17937" b="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2359489" y="2031115"/>
                <a:ext cx="2777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𝑖</m:t>
                          </m:r>
                        </m:sub>
                      </m:sSub>
                    </m:oMath>
                  </m:oMathPara>
                </a14:m>
                <a:endParaRPr lang="en-US" dirty="0"/>
              </a:p>
            </p:txBody>
          </p:sp>
        </mc:Choice>
        <mc:Fallback>
          <p:sp>
            <p:nvSpPr>
              <p:cNvPr id="28" name="TextBox 27"/>
              <p:cNvSpPr txBox="1">
                <a:spLocks noRot="1" noChangeAspect="1" noMove="1" noResize="1" noEditPoints="1" noAdjustHandles="1" noChangeArrowheads="1" noChangeShapeType="1" noTextEdit="1"/>
              </p:cNvSpPr>
              <p:nvPr/>
            </p:nvSpPr>
            <p:spPr>
              <a:xfrm>
                <a:off x="2359489" y="2031115"/>
                <a:ext cx="277704" cy="276999"/>
              </a:xfrm>
              <a:prstGeom prst="rect">
                <a:avLst/>
              </a:prstGeom>
              <a:blipFill rotWithShape="1">
                <a:blip r:embed="rId14"/>
                <a:stretch>
                  <a:fillRect l="-167" t="-139" r="-12334" b="189"/>
                </a:stretch>
              </a:blipFill>
            </p:spPr>
            <p:txBody>
              <a:bodyPr/>
              <a:lstStyle/>
              <a:p>
                <a:r>
                  <a:rPr lang="zh-CN"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999" y="-99392"/>
            <a:ext cx="8229600" cy="1143000"/>
          </a:xfrm>
        </p:spPr>
        <p:txBody>
          <a:bodyPr/>
          <a:lstStyle/>
          <a:p>
            <a:r>
              <a:rPr lang="en-GB" dirty="0"/>
              <a:t>Ex. Moment of inertia of a solid cylinder</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Can 5"/>
          <p:cNvSpPr/>
          <p:nvPr/>
        </p:nvSpPr>
        <p:spPr>
          <a:xfrm>
            <a:off x="539552" y="1700808"/>
            <a:ext cx="1728192" cy="29523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V="1">
            <a:off x="1414949" y="1268760"/>
            <a:ext cx="0" cy="36724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414949" y="1844824"/>
            <a:ext cx="85279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p:cNvSpPr txBox="1"/>
              <p:nvPr/>
            </p:nvSpPr>
            <p:spPr>
              <a:xfrm>
                <a:off x="1806010" y="1431551"/>
                <a:ext cx="21191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m:t>
                      </m:r>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1806010" y="1431551"/>
                <a:ext cx="211917" cy="276999"/>
              </a:xfrm>
              <a:prstGeom prst="rect">
                <a:avLst/>
              </a:prstGeom>
              <a:blipFill rotWithShape="1">
                <a:blip r:embed="rId1"/>
                <a:stretch>
                  <a:fillRect l="-33" t="-94" r="-14132" b="144"/>
                </a:stretch>
              </a:blipFill>
            </p:spPr>
            <p:txBody>
              <a:bodyPr/>
              <a:lstStyle/>
              <a:p>
                <a:r>
                  <a:rPr lang="zh-CN" altLang="en-US">
                    <a:noFill/>
                  </a:rPr>
                  <a:t> </a:t>
                </a:r>
              </a:p>
            </p:txBody>
          </p:sp>
        </mc:Fallback>
      </mc:AlternateContent>
      <p:sp>
        <p:nvSpPr>
          <p:cNvPr id="28" name="Curved Right Arrow 27"/>
          <p:cNvSpPr/>
          <p:nvPr/>
        </p:nvSpPr>
        <p:spPr>
          <a:xfrm>
            <a:off x="968049" y="4922393"/>
            <a:ext cx="648072" cy="66747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5" name="TextBox 4"/>
              <p:cNvSpPr txBox="1"/>
              <p:nvPr/>
            </p:nvSpPr>
            <p:spPr>
              <a:xfrm>
                <a:off x="1562951" y="2644146"/>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1562951" y="2644146"/>
                <a:ext cx="171777" cy="276999"/>
              </a:xfrm>
              <a:prstGeom prst="rect">
                <a:avLst/>
              </a:prstGeom>
              <a:blipFill rotWithShape="1">
                <a:blip r:embed="rId2"/>
                <a:stretch>
                  <a:fillRect l="-126" t="-2" r="-18167" b="52"/>
                </a:stretch>
              </a:blipFill>
            </p:spPr>
            <p:txBody>
              <a:bodyPr/>
              <a:lstStyle/>
              <a:p>
                <a:r>
                  <a:rPr lang="zh-CN" altLang="en-US">
                    <a:noFill/>
                  </a:rPr>
                  <a:t> </a:t>
                </a:r>
              </a:p>
            </p:txBody>
          </p:sp>
        </mc:Fallback>
      </mc:AlternateContent>
      <p:cxnSp>
        <p:nvCxnSpPr>
          <p:cNvPr id="9" name="Straight Connector 8"/>
          <p:cNvCxnSpPr/>
          <p:nvPr/>
        </p:nvCxnSpPr>
        <p:spPr>
          <a:xfrm>
            <a:off x="1400329" y="2937704"/>
            <a:ext cx="4970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an 10"/>
          <p:cNvSpPr/>
          <p:nvPr/>
        </p:nvSpPr>
        <p:spPr>
          <a:xfrm>
            <a:off x="968049" y="1708550"/>
            <a:ext cx="943919" cy="2944586"/>
          </a:xfrm>
          <a:prstGeom prst="can">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1911968" y="2937704"/>
            <a:ext cx="1059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2017927" y="1844824"/>
            <a:ext cx="0" cy="266429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p:cNvSpPr txBox="1"/>
              <p:nvPr/>
            </p:nvSpPr>
            <p:spPr>
              <a:xfrm>
                <a:off x="2340465" y="3391101"/>
                <a:ext cx="30482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𝑑𝑟</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2340465" y="3391101"/>
                <a:ext cx="304827" cy="276999"/>
              </a:xfrm>
              <a:prstGeom prst="rect">
                <a:avLst/>
              </a:prstGeom>
              <a:blipFill rotWithShape="1">
                <a:blip r:embed="rId3"/>
                <a:stretch>
                  <a:fillRect l="-161" t="-73" r="-10246" b="123"/>
                </a:stretch>
              </a:blipFill>
            </p:spPr>
            <p:txBody>
              <a:bodyPr/>
              <a:lstStyle/>
              <a:p>
                <a:r>
                  <a:rPr lang="zh-CN" altLang="en-US">
                    <a:noFill/>
                  </a:rPr>
                  <a:t> </a:t>
                </a:r>
              </a:p>
            </p:txBody>
          </p:sp>
        </mc:Fallback>
      </mc:AlternateContent>
      <p:cxnSp>
        <p:nvCxnSpPr>
          <p:cNvPr id="22" name="Straight Connector 21"/>
          <p:cNvCxnSpPr/>
          <p:nvPr/>
        </p:nvCxnSpPr>
        <p:spPr>
          <a:xfrm flipH="1" flipV="1">
            <a:off x="1953322" y="2985924"/>
            <a:ext cx="375287" cy="5436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3170890" y="1196752"/>
                <a:ext cx="5760640" cy="646331"/>
              </a:xfrm>
              <a:prstGeom prst="rect">
                <a:avLst/>
              </a:prstGeom>
              <a:noFill/>
            </p:spPr>
            <p:txBody>
              <a:bodyPr wrap="square" rtlCol="0">
                <a:spAutoFit/>
              </a:bodyPr>
              <a:lstStyle/>
              <a:p>
                <a:r>
                  <a:rPr lang="en-GB" dirty="0"/>
                  <a:t>As infinitesimal volume, we choose the space between the cylinder of radius r and the cylinder of radius </a:t>
                </a:r>
                <a14:m>
                  <m:oMath xmlns:m="http://schemas.openxmlformats.org/officeDocument/2006/math">
                    <m:r>
                      <a:rPr lang="en-GB" i="1" dirty="0" smtClean="0">
                        <a:latin typeface="Cambria Math" panose="02040503050406030204" pitchFamily="18" charset="0"/>
                      </a:rPr>
                      <m:t>𝑟</m:t>
                    </m:r>
                    <m:r>
                      <a:rPr lang="en-GB" i="1" dirty="0" smtClean="0">
                        <a:latin typeface="Cambria Math" panose="02040503050406030204" pitchFamily="18" charset="0"/>
                      </a:rPr>
                      <m:t>+</m:t>
                    </m:r>
                    <m:r>
                      <a:rPr lang="en-GB" i="1" dirty="0" smtClean="0">
                        <a:latin typeface="Cambria Math" panose="02040503050406030204" pitchFamily="18" charset="0"/>
                      </a:rPr>
                      <m:t>𝑑𝑟</m:t>
                    </m:r>
                  </m:oMath>
                </a14:m>
                <a:r>
                  <a:rPr lang="en-US" dirty="0"/>
                  <a:t>:</a:t>
                </a:r>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3170890" y="1196752"/>
                <a:ext cx="5760640" cy="646331"/>
              </a:xfrm>
              <a:prstGeom prst="rect">
                <a:avLst/>
              </a:prstGeom>
              <a:blipFill rotWithShape="1">
                <a:blip r:embed="rId4"/>
                <a:stretch>
                  <a:fillRect l="-6" t="-64" r="4" b="48"/>
                </a:stretch>
              </a:blipFill>
            </p:spPr>
            <p:txBody>
              <a:bodyPr/>
              <a:lstStyle/>
              <a:p>
                <a:r>
                  <a:rPr lang="zh-CN" altLang="en-US">
                    <a:noFill/>
                  </a:rPr>
                  <a:t> </a:t>
                </a:r>
              </a:p>
            </p:txBody>
          </p:sp>
        </mc:Fallback>
      </mc:AlternateContent>
      <p:cxnSp>
        <p:nvCxnSpPr>
          <p:cNvPr id="25" name="Straight Arrow Connector 24"/>
          <p:cNvCxnSpPr/>
          <p:nvPr/>
        </p:nvCxnSpPr>
        <p:spPr>
          <a:xfrm>
            <a:off x="478792" y="1844824"/>
            <a:ext cx="0" cy="266429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138445" y="2822394"/>
                <a:ext cx="370165"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𝐿</m:t>
                      </m:r>
                    </m:oMath>
                  </m:oMathPara>
                </a14:m>
                <a:endParaRPr lang="en-US" sz="3600" dirty="0"/>
              </a:p>
            </p:txBody>
          </p:sp>
        </mc:Choice>
        <mc:Fallback>
          <p:sp>
            <p:nvSpPr>
              <p:cNvPr id="26" name="TextBox 25"/>
              <p:cNvSpPr txBox="1">
                <a:spLocks noRot="1" noChangeAspect="1" noMove="1" noResize="1" noEditPoints="1" noAdjustHandles="1" noChangeArrowheads="1" noChangeShapeType="1" noTextEdit="1"/>
              </p:cNvSpPr>
              <p:nvPr/>
            </p:nvSpPr>
            <p:spPr>
              <a:xfrm>
                <a:off x="138445" y="2822394"/>
                <a:ext cx="370165" cy="553998"/>
              </a:xfrm>
              <a:prstGeom prst="rect">
                <a:avLst/>
              </a:prstGeom>
              <a:blipFill rotWithShape="1">
                <a:blip r:embed="rId5"/>
                <a:stretch>
                  <a:fillRect l="-4" t="-82" r="-16990" b="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4499992" y="1973107"/>
                <a:ext cx="2162772"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𝑑𝑉</m:t>
                      </m:r>
                      <m:r>
                        <a:rPr lang="en-GB" sz="2800" b="0" i="1" smtClean="0">
                          <a:latin typeface="Cambria Math" panose="02040503050406030204" pitchFamily="18" charset="0"/>
                        </a:rPr>
                        <m:t>=</m:t>
                      </m:r>
                      <m:r>
                        <a:rPr lang="en-GB" sz="2800" b="0" i="1" smtClean="0">
                          <a:latin typeface="Cambria Math" panose="02040503050406030204" pitchFamily="18" charset="0"/>
                        </a:rPr>
                        <m:t>2</m:t>
                      </m:r>
                      <m:r>
                        <a:rPr lang="en-GB" sz="2800" b="0" i="1" smtClean="0">
                          <a:latin typeface="Cambria Math" panose="02040503050406030204" pitchFamily="18" charset="0"/>
                          <a:ea typeface="Cambria Math" panose="02040503050406030204" pitchFamily="18" charset="0"/>
                        </a:rPr>
                        <m:t>𝜋</m:t>
                      </m:r>
                      <m:r>
                        <a:rPr lang="en-GB" sz="2800" b="0" i="1" smtClean="0">
                          <a:latin typeface="Cambria Math" panose="02040503050406030204" pitchFamily="18" charset="0"/>
                          <a:ea typeface="Cambria Math" panose="02040503050406030204" pitchFamily="18" charset="0"/>
                        </a:rPr>
                        <m:t>𝑟𝑑𝑟𝐿</m:t>
                      </m:r>
                    </m:oMath>
                  </m:oMathPara>
                </a14:m>
                <a:endParaRPr lang="en-US" sz="2800" dirty="0"/>
              </a:p>
            </p:txBody>
          </p:sp>
        </mc:Choice>
        <mc:Fallback>
          <p:sp>
            <p:nvSpPr>
              <p:cNvPr id="24" name="TextBox 23"/>
              <p:cNvSpPr txBox="1">
                <a:spLocks noRot="1" noChangeAspect="1" noMove="1" noResize="1" noEditPoints="1" noAdjustHandles="1" noChangeArrowheads="1" noChangeShapeType="1" noTextEdit="1"/>
              </p:cNvSpPr>
              <p:nvPr/>
            </p:nvSpPr>
            <p:spPr>
              <a:xfrm>
                <a:off x="4499992" y="1973107"/>
                <a:ext cx="2162772" cy="430887"/>
              </a:xfrm>
              <a:prstGeom prst="rect">
                <a:avLst/>
              </a:prstGeom>
              <a:blipFill rotWithShape="1">
                <a:blip r:embed="rId6"/>
                <a:stretch>
                  <a:fillRect l="-18" t="-38" r="-1540" b="12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3491880" y="2552906"/>
                <a:ext cx="4675318" cy="113018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𝐼</m:t>
                      </m:r>
                      <m:r>
                        <a:rPr lang="en-GB" sz="2800" b="0" i="1" smtClean="0">
                          <a:latin typeface="Cambria Math" panose="02040503050406030204" pitchFamily="18" charset="0"/>
                        </a:rPr>
                        <m:t>=</m:t>
                      </m:r>
                      <m:nary>
                        <m:naryPr>
                          <m:limLoc m:val="undOvr"/>
                          <m:subHide m:val="on"/>
                          <m:supHide m:val="on"/>
                          <m:ctrlPr>
                            <a:rPr lang="en-GB" sz="2800" b="0" i="1" smtClean="0">
                              <a:latin typeface="Cambria Math" panose="02040503050406030204" pitchFamily="18" charset="0"/>
                            </a:rPr>
                          </m:ctrlPr>
                        </m:naryPr>
                        <m:sub/>
                        <m:sup/>
                        <m:e>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𝑟</m:t>
                              </m:r>
                            </m:e>
                            <m:sup>
                              <m:r>
                                <a:rPr lang="en-GB" sz="2800" b="0" i="1" smtClean="0">
                                  <a:latin typeface="Cambria Math" panose="02040503050406030204" pitchFamily="18" charset="0"/>
                                </a:rPr>
                                <m:t>2</m:t>
                              </m:r>
                            </m:sup>
                          </m:sSup>
                          <m:r>
                            <a:rPr lang="en-GB" sz="2800" b="0" i="1" smtClean="0">
                              <a:latin typeface="Cambria Math" panose="02040503050406030204" pitchFamily="18" charset="0"/>
                              <a:ea typeface="Cambria Math" panose="02040503050406030204" pitchFamily="18" charset="0"/>
                            </a:rPr>
                            <m:t>𝜌</m:t>
                          </m:r>
                          <m:r>
                            <a:rPr lang="en-GB" sz="2800" b="0" i="1" smtClean="0">
                              <a:latin typeface="Cambria Math" panose="02040503050406030204" pitchFamily="18" charset="0"/>
                              <a:ea typeface="Cambria Math" panose="02040503050406030204" pitchFamily="18" charset="0"/>
                            </a:rPr>
                            <m:t>𝑑𝑉</m:t>
                          </m:r>
                        </m:e>
                      </m:nary>
                      <m:r>
                        <a:rPr lang="en-GB" sz="2800" b="0" i="1" smtClean="0">
                          <a:latin typeface="Cambria Math" panose="02040503050406030204" pitchFamily="18" charset="0"/>
                        </a:rPr>
                        <m:t>=</m:t>
                      </m:r>
                      <m:nary>
                        <m:naryPr>
                          <m:limLoc m:val="undOvr"/>
                          <m:subHide m:val="on"/>
                          <m:supHide m:val="on"/>
                          <m:ctrlPr>
                            <a:rPr lang="en-GB" sz="2800" i="1">
                              <a:latin typeface="Cambria Math" panose="02040503050406030204" pitchFamily="18" charset="0"/>
                            </a:rPr>
                          </m:ctrlPr>
                        </m:naryPr>
                        <m:sub/>
                        <m:sup/>
                        <m:e>
                          <m:sSup>
                            <m:sSupPr>
                              <m:ctrlPr>
                                <a:rPr lang="en-GB" sz="2800" i="1">
                                  <a:latin typeface="Cambria Math" panose="02040503050406030204" pitchFamily="18" charset="0"/>
                                </a:rPr>
                              </m:ctrlPr>
                            </m:sSupPr>
                            <m:e>
                              <m:r>
                                <a:rPr lang="en-GB" sz="2800" i="1">
                                  <a:latin typeface="Cambria Math" panose="02040503050406030204" pitchFamily="18" charset="0"/>
                                </a:rPr>
                                <m:t>𝑟</m:t>
                              </m:r>
                            </m:e>
                            <m:sup>
                              <m:r>
                                <a:rPr lang="en-GB" sz="2800" i="1">
                                  <a:latin typeface="Cambria Math" panose="02040503050406030204" pitchFamily="18" charset="0"/>
                                </a:rPr>
                                <m:t>2</m:t>
                              </m:r>
                            </m:sup>
                          </m:sSup>
                          <m:r>
                            <a:rPr lang="en-GB" sz="2800" i="1">
                              <a:latin typeface="Cambria Math" panose="02040503050406030204" pitchFamily="18" charset="0"/>
                              <a:ea typeface="Cambria Math" panose="02040503050406030204" pitchFamily="18" charset="0"/>
                            </a:rPr>
                            <m:t>𝜌</m:t>
                          </m:r>
                          <m:r>
                            <a:rPr lang="en-GB" sz="2800" i="1">
                              <a:latin typeface="Cambria Math" panose="02040503050406030204" pitchFamily="18" charset="0"/>
                            </a:rPr>
                            <m:t>2</m:t>
                          </m:r>
                          <m:r>
                            <a:rPr lang="en-GB" sz="2800" i="1">
                              <a:latin typeface="Cambria Math" panose="02040503050406030204" pitchFamily="18" charset="0"/>
                              <a:ea typeface="Cambria Math" panose="02040503050406030204" pitchFamily="18" charset="0"/>
                            </a:rPr>
                            <m:t>𝜋</m:t>
                          </m:r>
                          <m:r>
                            <a:rPr lang="en-GB" sz="2800" i="1">
                              <a:latin typeface="Cambria Math" panose="02040503050406030204" pitchFamily="18" charset="0"/>
                              <a:ea typeface="Cambria Math" panose="02040503050406030204" pitchFamily="18" charset="0"/>
                            </a:rPr>
                            <m:t>𝑟𝐿𝑑𝑟</m:t>
                          </m:r>
                          <m:r>
                            <m:rPr>
                              <m:nor/>
                            </m:rPr>
                            <a:rPr lang="en-US" sz="2800" dirty="0">
                              <a:latin typeface="Cambria Math" panose="02040503050406030204" pitchFamily="18" charset="0"/>
                            </a:rPr>
                            <m:t> </m:t>
                          </m:r>
                        </m:e>
                      </m:nary>
                    </m:oMath>
                  </m:oMathPara>
                </a14:m>
                <a:endParaRPr lang="en-US" sz="2800" dirty="0"/>
              </a:p>
            </p:txBody>
          </p:sp>
        </mc:Choice>
        <mc:Fallback>
          <p:sp>
            <p:nvSpPr>
              <p:cNvPr id="29" name="TextBox 28"/>
              <p:cNvSpPr txBox="1">
                <a:spLocks noRot="1" noChangeAspect="1" noMove="1" noResize="1" noEditPoints="1" noAdjustHandles="1" noChangeArrowheads="1" noChangeShapeType="1" noTextEdit="1"/>
              </p:cNvSpPr>
              <p:nvPr/>
            </p:nvSpPr>
            <p:spPr>
              <a:xfrm>
                <a:off x="3491880" y="2552906"/>
                <a:ext cx="4675318" cy="1130181"/>
              </a:xfrm>
              <a:prstGeom prst="rect">
                <a:avLst/>
              </a:prstGeom>
              <a:blipFill rotWithShape="1">
                <a:blip r:embed="rId7"/>
                <a:stretch>
                  <a:fillRect t="-18" r="10" b="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3431015" y="3418086"/>
                <a:ext cx="3017108" cy="12987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𝐼</m:t>
                      </m:r>
                      <m:r>
                        <a:rPr lang="en-GB" sz="2800" b="0" i="1" smtClean="0">
                          <a:latin typeface="Cambria Math" panose="02040503050406030204" pitchFamily="18" charset="0"/>
                          <a:ea typeface="Cambria Math" panose="02040503050406030204" pitchFamily="18" charset="0"/>
                        </a:rPr>
                        <m:t>=</m:t>
                      </m:r>
                      <m:r>
                        <a:rPr lang="en-GB" sz="2800" i="1">
                          <a:latin typeface="Cambria Math" panose="02040503050406030204" pitchFamily="18" charset="0"/>
                        </a:rPr>
                        <m:t>2</m:t>
                      </m:r>
                      <m:r>
                        <a:rPr lang="en-GB" sz="2800" i="1">
                          <a:latin typeface="Cambria Math" panose="02040503050406030204" pitchFamily="18" charset="0"/>
                          <a:ea typeface="Cambria Math" panose="02040503050406030204" pitchFamily="18" charset="0"/>
                        </a:rPr>
                        <m:t>𝜋𝜌</m:t>
                      </m:r>
                      <m:r>
                        <a:rPr lang="en-GB" sz="2800" i="1">
                          <a:latin typeface="Cambria Math" panose="02040503050406030204" pitchFamily="18" charset="0"/>
                          <a:ea typeface="Cambria Math" panose="02040503050406030204" pitchFamily="18" charset="0"/>
                        </a:rPr>
                        <m:t>𝐿</m:t>
                      </m:r>
                      <m:nary>
                        <m:naryPr>
                          <m:limLoc m:val="undOvr"/>
                          <m:ctrlPr>
                            <a:rPr lang="en-GB" sz="2800" b="0" i="1" smtClean="0">
                              <a:latin typeface="Cambria Math" panose="02040503050406030204" pitchFamily="18" charset="0"/>
                              <a:ea typeface="Cambria Math" panose="02040503050406030204" pitchFamily="18" charset="0"/>
                            </a:rPr>
                          </m:ctrlPr>
                        </m:naryPr>
                        <m:sub>
                          <m:r>
                            <m:rPr>
                              <m:brk m:alnAt="24"/>
                            </m:rPr>
                            <a:rPr lang="en-GB" sz="2800" b="0" i="1" smtClean="0">
                              <a:latin typeface="Cambria Math" panose="02040503050406030204" pitchFamily="18" charset="0"/>
                              <a:ea typeface="Cambria Math" panose="02040503050406030204" pitchFamily="18" charset="0"/>
                            </a:rPr>
                            <m:t>𝑟</m:t>
                          </m:r>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0</m:t>
                          </m:r>
                        </m:sub>
                        <m:sup>
                          <m:r>
                            <a:rPr lang="en-GB" sz="2800" b="0" i="1" smtClean="0">
                              <a:latin typeface="Cambria Math" panose="02040503050406030204" pitchFamily="18" charset="0"/>
                              <a:ea typeface="Cambria Math" panose="02040503050406030204" pitchFamily="18" charset="0"/>
                            </a:rPr>
                            <m:t>𝑟</m:t>
                          </m:r>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𝑅</m:t>
                          </m:r>
                        </m:sup>
                        <m:e>
                          <m:sSup>
                            <m:sSupPr>
                              <m:ctrlPr>
                                <a:rPr lang="en-GB" sz="2800" b="0" i="1" smtClean="0">
                                  <a:latin typeface="Cambria Math" panose="02040503050406030204" pitchFamily="18" charset="0"/>
                                  <a:ea typeface="Cambria Math" panose="02040503050406030204" pitchFamily="18" charset="0"/>
                                </a:rPr>
                              </m:ctrlPr>
                            </m:sSupPr>
                            <m:e>
                              <m:r>
                                <a:rPr lang="en-GB" sz="2800" b="0" i="1" smtClean="0">
                                  <a:latin typeface="Cambria Math" panose="02040503050406030204" pitchFamily="18" charset="0"/>
                                  <a:ea typeface="Cambria Math" panose="02040503050406030204" pitchFamily="18" charset="0"/>
                                </a:rPr>
                                <m:t>𝑟</m:t>
                              </m:r>
                            </m:e>
                            <m:sup>
                              <m:r>
                                <a:rPr lang="en-GB" sz="2800" b="0" i="1" smtClean="0">
                                  <a:latin typeface="Cambria Math" panose="02040503050406030204" pitchFamily="18" charset="0"/>
                                  <a:ea typeface="Cambria Math" panose="02040503050406030204" pitchFamily="18" charset="0"/>
                                </a:rPr>
                                <m:t>3</m:t>
                              </m:r>
                            </m:sup>
                          </m:sSup>
                          <m:r>
                            <a:rPr lang="en-GB" sz="2800" b="0" i="1" smtClean="0">
                              <a:latin typeface="Cambria Math" panose="02040503050406030204" pitchFamily="18" charset="0"/>
                              <a:ea typeface="Cambria Math" panose="02040503050406030204" pitchFamily="18" charset="0"/>
                            </a:rPr>
                            <m:t>𝑑𝑟</m:t>
                          </m:r>
                        </m:e>
                      </m:nary>
                    </m:oMath>
                  </m:oMathPara>
                </a14:m>
                <a:endParaRPr lang="en-US" sz="2800" dirty="0"/>
              </a:p>
            </p:txBody>
          </p:sp>
        </mc:Choice>
        <mc:Fallback>
          <p:sp>
            <p:nvSpPr>
              <p:cNvPr id="30" name="TextBox 29"/>
              <p:cNvSpPr txBox="1">
                <a:spLocks noRot="1" noChangeAspect="1" noMove="1" noResize="1" noEditPoints="1" noAdjustHandles="1" noChangeArrowheads="1" noChangeShapeType="1" noTextEdit="1"/>
              </p:cNvSpPr>
              <p:nvPr/>
            </p:nvSpPr>
            <p:spPr>
              <a:xfrm>
                <a:off x="3431015" y="3418086"/>
                <a:ext cx="3017108" cy="1298753"/>
              </a:xfrm>
              <a:prstGeom prst="rect">
                <a:avLst/>
              </a:prstGeom>
              <a:blipFill rotWithShape="1">
                <a:blip r:embed="rId8"/>
                <a:stretch>
                  <a:fillRect l="-4" t="-40" r="11" b="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746122" y="6096123"/>
                <a:ext cx="180543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𝑀</m:t>
                      </m:r>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𝜌</m:t>
                      </m:r>
                      <m:r>
                        <a:rPr lang="en-GB" b="0" i="1" smtClean="0">
                          <a:latin typeface="Cambria Math" panose="02040503050406030204" pitchFamily="18" charset="0"/>
                          <a:ea typeface="Cambria Math" panose="02040503050406030204" pitchFamily="18" charset="0"/>
                        </a:rPr>
                        <m:t>𝑉</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𝜌𝜋</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𝑅</m:t>
                          </m:r>
                        </m:e>
                        <m:sup>
                          <m:r>
                            <a:rPr lang="en-GB" b="0" i="1" smtClean="0">
                              <a:latin typeface="Cambria Math" panose="02040503050406030204" pitchFamily="18" charset="0"/>
                              <a:ea typeface="Cambria Math" panose="02040503050406030204" pitchFamily="18" charset="0"/>
                            </a:rPr>
                            <m:t>2</m:t>
                          </m:r>
                        </m:sup>
                      </m:sSup>
                      <m:r>
                        <a:rPr lang="en-GB" b="0" i="1" smtClean="0">
                          <a:latin typeface="Cambria Math" panose="02040503050406030204" pitchFamily="18" charset="0"/>
                          <a:ea typeface="Cambria Math" panose="02040503050406030204" pitchFamily="18" charset="0"/>
                        </a:rPr>
                        <m:t>𝐿</m:t>
                      </m:r>
                    </m:oMath>
                  </m:oMathPara>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746122" y="6096123"/>
                <a:ext cx="1805431" cy="276999"/>
              </a:xfrm>
              <a:prstGeom prst="rect">
                <a:avLst/>
              </a:prstGeom>
              <a:blipFill rotWithShape="1">
                <a:blip r:embed="rId9"/>
                <a:stretch>
                  <a:fillRect l="-35" t="-44" r="-450" b="95"/>
                </a:stretch>
              </a:blipFill>
            </p:spPr>
            <p:txBody>
              <a:bodyPr/>
              <a:lstStyle/>
              <a:p>
                <a:r>
                  <a:rPr lang="zh-CN" altLang="en-US">
                    <a:noFill/>
                  </a:rPr>
                  <a:t> </a:t>
                </a:r>
              </a:p>
            </p:txBody>
          </p:sp>
        </mc:Fallback>
      </mc:AlternateContent>
      <p:sp>
        <p:nvSpPr>
          <p:cNvPr id="32" name="Right Arrow 31"/>
          <p:cNvSpPr/>
          <p:nvPr/>
        </p:nvSpPr>
        <p:spPr>
          <a:xfrm>
            <a:off x="2723339" y="6096122"/>
            <a:ext cx="576064" cy="2769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3" name="TextBox 32"/>
              <p:cNvSpPr txBox="1"/>
              <p:nvPr/>
            </p:nvSpPr>
            <p:spPr>
              <a:xfrm>
                <a:off x="3431015" y="5922394"/>
                <a:ext cx="1075615"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𝜌</m:t>
                      </m:r>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𝑀</m:t>
                          </m:r>
                        </m:num>
                        <m:den>
                          <m:r>
                            <a:rPr lang="en-GB" i="1">
                              <a:latin typeface="Cambria Math" panose="02040503050406030204" pitchFamily="18" charset="0"/>
                              <a:ea typeface="Cambria Math" panose="02040503050406030204" pitchFamily="18" charset="0"/>
                            </a:rPr>
                            <m:t>𝜋</m:t>
                          </m:r>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𝑅</m:t>
                              </m:r>
                            </m:e>
                            <m:sup>
                              <m:r>
                                <a:rPr lang="en-GB" i="1">
                                  <a:latin typeface="Cambria Math" panose="02040503050406030204" pitchFamily="18" charset="0"/>
                                  <a:ea typeface="Cambria Math" panose="02040503050406030204" pitchFamily="18" charset="0"/>
                                </a:rPr>
                                <m:t>2</m:t>
                              </m:r>
                            </m:sup>
                          </m:sSup>
                          <m:r>
                            <a:rPr lang="en-GB" i="1">
                              <a:latin typeface="Cambria Math" panose="02040503050406030204" pitchFamily="18" charset="0"/>
                              <a:ea typeface="Cambria Math" panose="02040503050406030204" pitchFamily="18" charset="0"/>
                            </a:rPr>
                            <m:t>𝐿</m:t>
                          </m:r>
                          <m:r>
                            <m:rPr>
                              <m:nor/>
                            </m:rPr>
                            <a:rPr lang="en-US" dirty="0">
                              <a:latin typeface="Cambria Math" panose="02040503050406030204" pitchFamily="18" charset="0"/>
                            </a:rPr>
                            <m:t> </m:t>
                          </m:r>
                        </m:den>
                      </m:f>
                    </m:oMath>
                  </m:oMathPara>
                </a14:m>
                <a:endParaRPr lang="en-US" dirty="0"/>
              </a:p>
            </p:txBody>
          </p:sp>
        </mc:Choice>
        <mc:Fallback>
          <p:sp>
            <p:nvSpPr>
              <p:cNvPr id="33" name="TextBox 32"/>
              <p:cNvSpPr txBox="1">
                <a:spLocks noRot="1" noChangeAspect="1" noMove="1" noResize="1" noEditPoints="1" noAdjustHandles="1" noChangeArrowheads="1" noChangeShapeType="1" noTextEdit="1"/>
              </p:cNvSpPr>
              <p:nvPr/>
            </p:nvSpPr>
            <p:spPr>
              <a:xfrm>
                <a:off x="3431015" y="5922394"/>
                <a:ext cx="1075615" cy="518604"/>
              </a:xfrm>
              <a:prstGeom prst="rect">
                <a:avLst/>
              </a:prstGeom>
              <a:blipFill rotWithShape="1">
                <a:blip r:embed="rId10"/>
                <a:stretch>
                  <a:fillRect l="-10" t="-74" r="-1532" b="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2491518" y="4751487"/>
                <a:ext cx="6520824" cy="111447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rPr>
                        <m:t>𝐼</m:t>
                      </m:r>
                      <m:r>
                        <a:rPr lang="en-GB" sz="2800" i="1" smtClean="0">
                          <a:latin typeface="Cambria Math" panose="02040503050406030204" pitchFamily="18" charset="0"/>
                        </a:rPr>
                        <m:t>=</m:t>
                      </m:r>
                      <m:r>
                        <a:rPr lang="en-GB" sz="2800" i="1" smtClean="0">
                          <a:latin typeface="Cambria Math" panose="02040503050406030204" pitchFamily="18" charset="0"/>
                        </a:rPr>
                        <m:t>2</m:t>
                      </m:r>
                      <m:r>
                        <a:rPr lang="en-GB" sz="2800" i="1">
                          <a:latin typeface="Cambria Math" panose="02040503050406030204" pitchFamily="18" charset="0"/>
                          <a:ea typeface="Cambria Math" panose="02040503050406030204" pitchFamily="18" charset="0"/>
                        </a:rPr>
                        <m:t>𝜋𝜌</m:t>
                      </m:r>
                      <m:r>
                        <a:rPr lang="en-GB" sz="2800" i="1">
                          <a:latin typeface="Cambria Math" panose="02040503050406030204" pitchFamily="18" charset="0"/>
                          <a:ea typeface="Cambria Math" panose="02040503050406030204" pitchFamily="18" charset="0"/>
                        </a:rPr>
                        <m:t>𝐿</m:t>
                      </m:r>
                      <m:sSubSup>
                        <m:sSubSupPr>
                          <m:ctrlPr>
                            <a:rPr lang="en-GB" sz="2800" i="1" smtClean="0">
                              <a:latin typeface="Cambria Math" panose="02040503050406030204" pitchFamily="18" charset="0"/>
                              <a:ea typeface="Cambria Math" panose="02040503050406030204" pitchFamily="18" charset="0"/>
                            </a:rPr>
                          </m:ctrlPr>
                        </m:sSubSupPr>
                        <m:e>
                          <m:d>
                            <m:dPr>
                              <m:begChr m:val="["/>
                              <m:endChr m:val="]"/>
                              <m:ctrlPr>
                                <a:rPr lang="en-GB" sz="2800" i="1" smtClean="0">
                                  <a:latin typeface="Cambria Math" panose="02040503050406030204" pitchFamily="18" charset="0"/>
                                  <a:ea typeface="Cambria Math" panose="02040503050406030204" pitchFamily="18" charset="0"/>
                                </a:rPr>
                              </m:ctrlPr>
                            </m:dPr>
                            <m:e>
                              <m:f>
                                <m:fPr>
                                  <m:ctrlPr>
                                    <a:rPr lang="en-GB" sz="2800" i="1" smtClean="0">
                                      <a:latin typeface="Cambria Math" panose="02040503050406030204" pitchFamily="18" charset="0"/>
                                      <a:ea typeface="Cambria Math" panose="02040503050406030204" pitchFamily="18" charset="0"/>
                                    </a:rPr>
                                  </m:ctrlPr>
                                </m:fPr>
                                <m:num>
                                  <m:sSup>
                                    <m:sSupPr>
                                      <m:ctrlPr>
                                        <a:rPr lang="en-GB" sz="280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𝑟</m:t>
                                      </m:r>
                                    </m:e>
                                    <m:sup>
                                      <m:r>
                                        <a:rPr lang="en-US" sz="2800" b="0" i="1" smtClean="0">
                                          <a:latin typeface="Cambria Math" panose="02040503050406030204" pitchFamily="18" charset="0"/>
                                          <a:ea typeface="Cambria Math" panose="02040503050406030204" pitchFamily="18" charset="0"/>
                                        </a:rPr>
                                        <m:t>4</m:t>
                                      </m:r>
                                    </m:sup>
                                  </m:sSup>
                                </m:num>
                                <m:den>
                                  <m:r>
                                    <a:rPr lang="en-US" sz="2800" b="0" i="1" smtClean="0">
                                      <a:latin typeface="Cambria Math" panose="02040503050406030204" pitchFamily="18" charset="0"/>
                                      <a:ea typeface="Cambria Math" panose="02040503050406030204" pitchFamily="18" charset="0"/>
                                    </a:rPr>
                                    <m:t>4</m:t>
                                  </m:r>
                                </m:den>
                              </m:f>
                            </m:e>
                          </m:d>
                        </m:e>
                        <m:sub>
                          <m:r>
                            <a:rPr lang="en-US" sz="2800" b="0" i="1" smtClean="0">
                              <a:latin typeface="Cambria Math" panose="02040503050406030204" pitchFamily="18" charset="0"/>
                              <a:ea typeface="Cambria Math" panose="02040503050406030204" pitchFamily="18" charset="0"/>
                            </a:rPr>
                            <m:t>0</m:t>
                          </m:r>
                        </m:sub>
                        <m:sup>
                          <m:r>
                            <a:rPr lang="en-US" sz="2800" b="0" i="1" smtClean="0">
                              <a:latin typeface="Cambria Math" panose="02040503050406030204" pitchFamily="18" charset="0"/>
                              <a:ea typeface="Cambria Math" panose="02040503050406030204" pitchFamily="18" charset="0"/>
                            </a:rPr>
                            <m:t>𝑅</m:t>
                          </m:r>
                        </m:sup>
                      </m:sSubSup>
                      <m:r>
                        <a:rPr lang="en-US" sz="2800" b="0" i="1" smtClean="0">
                          <a:latin typeface="Cambria Math" panose="02040503050406030204" pitchFamily="18" charset="0"/>
                        </a:rPr>
                        <m:t>=</m:t>
                      </m:r>
                      <m:r>
                        <a:rPr lang="en-GB" sz="2800" b="0" i="1" smtClean="0">
                          <a:latin typeface="Cambria Math" panose="02040503050406030204" pitchFamily="18" charset="0"/>
                        </a:rPr>
                        <m:t>2</m:t>
                      </m:r>
                      <m:r>
                        <a:rPr lang="en-GB" sz="2800" b="0" i="1" smtClean="0">
                          <a:latin typeface="Cambria Math" panose="02040503050406030204" pitchFamily="18" charset="0"/>
                          <a:ea typeface="Cambria Math" panose="02040503050406030204" pitchFamily="18" charset="0"/>
                        </a:rPr>
                        <m:t>𝜋𝜌</m:t>
                      </m:r>
                      <m:r>
                        <a:rPr lang="en-GB" sz="2800" b="0" i="1" smtClean="0">
                          <a:latin typeface="Cambria Math" panose="02040503050406030204" pitchFamily="18" charset="0"/>
                          <a:ea typeface="Cambria Math" panose="02040503050406030204" pitchFamily="18" charset="0"/>
                        </a:rPr>
                        <m:t>𝐿</m:t>
                      </m:r>
                      <m:f>
                        <m:fPr>
                          <m:ctrlPr>
                            <a:rPr lang="en-GB" sz="2800" b="0" i="1" smtClean="0">
                              <a:latin typeface="Cambria Math" panose="02040503050406030204" pitchFamily="18" charset="0"/>
                              <a:ea typeface="Cambria Math" panose="02040503050406030204" pitchFamily="18" charset="0"/>
                            </a:rPr>
                          </m:ctrlPr>
                        </m:fPr>
                        <m:num>
                          <m:sSup>
                            <m:sSupPr>
                              <m:ctrlPr>
                                <a:rPr lang="en-GB" sz="2800" b="0" i="1" smtClean="0">
                                  <a:latin typeface="Cambria Math" panose="02040503050406030204" pitchFamily="18" charset="0"/>
                                  <a:ea typeface="Cambria Math" panose="02040503050406030204" pitchFamily="18" charset="0"/>
                                </a:rPr>
                              </m:ctrlPr>
                            </m:sSupPr>
                            <m:e>
                              <m:r>
                                <a:rPr lang="en-GB" sz="2800" b="0" i="1" smtClean="0">
                                  <a:latin typeface="Cambria Math" panose="02040503050406030204" pitchFamily="18" charset="0"/>
                                  <a:ea typeface="Cambria Math" panose="02040503050406030204" pitchFamily="18" charset="0"/>
                                </a:rPr>
                                <m:t>𝑅</m:t>
                              </m:r>
                            </m:e>
                            <m:sup>
                              <m:r>
                                <a:rPr lang="en-GB" sz="2800" b="0" i="1" smtClean="0">
                                  <a:latin typeface="Cambria Math" panose="02040503050406030204" pitchFamily="18" charset="0"/>
                                  <a:ea typeface="Cambria Math" panose="02040503050406030204" pitchFamily="18" charset="0"/>
                                </a:rPr>
                                <m:t>4</m:t>
                              </m:r>
                            </m:sup>
                          </m:sSup>
                        </m:num>
                        <m:den>
                          <m:r>
                            <a:rPr lang="en-GB" sz="2800" b="0" i="1" smtClean="0">
                              <a:latin typeface="Cambria Math" panose="02040503050406030204" pitchFamily="18" charset="0"/>
                              <a:ea typeface="Cambria Math" panose="02040503050406030204" pitchFamily="18" charset="0"/>
                            </a:rPr>
                            <m:t>4</m:t>
                          </m:r>
                        </m:den>
                      </m:f>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0</m:t>
                      </m:r>
                      <m:r>
                        <a:rPr lang="en-GB" sz="2800" b="0" i="1" smtClean="0">
                          <a:latin typeface="Cambria Math" panose="02040503050406030204" pitchFamily="18" charset="0"/>
                          <a:ea typeface="Cambria Math" panose="02040503050406030204" pitchFamily="18" charset="0"/>
                        </a:rPr>
                        <m:t>=</m:t>
                      </m:r>
                      <m:f>
                        <m:fPr>
                          <m:ctrlPr>
                            <a:rPr lang="en-GB" sz="2800" b="0" i="1" smtClean="0">
                              <a:latin typeface="Cambria Math" panose="02040503050406030204" pitchFamily="18" charset="0"/>
                              <a:ea typeface="Cambria Math" panose="02040503050406030204" pitchFamily="18" charset="0"/>
                            </a:rPr>
                          </m:ctrlPr>
                        </m:fPr>
                        <m:num>
                          <m:r>
                            <a:rPr lang="en-GB" sz="2800" b="0" i="1" smtClean="0">
                              <a:latin typeface="Cambria Math" panose="02040503050406030204" pitchFamily="18" charset="0"/>
                              <a:ea typeface="Cambria Math" panose="02040503050406030204" pitchFamily="18" charset="0"/>
                            </a:rPr>
                            <m:t>1</m:t>
                          </m:r>
                        </m:num>
                        <m:den>
                          <m:r>
                            <a:rPr lang="en-GB" sz="2800" b="0" i="1" smtClean="0">
                              <a:latin typeface="Cambria Math" panose="02040503050406030204" pitchFamily="18" charset="0"/>
                              <a:ea typeface="Cambria Math" panose="02040503050406030204" pitchFamily="18" charset="0"/>
                            </a:rPr>
                            <m:t>2</m:t>
                          </m:r>
                        </m:den>
                      </m:f>
                      <m:r>
                        <a:rPr lang="en-GB" sz="2800" i="1">
                          <a:latin typeface="Cambria Math" panose="02040503050406030204" pitchFamily="18" charset="0"/>
                          <a:ea typeface="Cambria Math" panose="02040503050406030204" pitchFamily="18" charset="0"/>
                        </a:rPr>
                        <m:t>𝜋𝜌</m:t>
                      </m:r>
                      <m:r>
                        <a:rPr lang="en-GB" sz="2800" i="1">
                          <a:latin typeface="Cambria Math" panose="02040503050406030204" pitchFamily="18" charset="0"/>
                          <a:ea typeface="Cambria Math" panose="02040503050406030204" pitchFamily="18" charset="0"/>
                        </a:rPr>
                        <m:t>𝐿</m:t>
                      </m:r>
                      <m:sSup>
                        <m:sSupPr>
                          <m:ctrlPr>
                            <a:rPr lang="en-GB" sz="2800" i="1" smtClean="0">
                              <a:latin typeface="Cambria Math" panose="02040503050406030204" pitchFamily="18" charset="0"/>
                              <a:ea typeface="Cambria Math" panose="02040503050406030204" pitchFamily="18" charset="0"/>
                            </a:rPr>
                          </m:ctrlPr>
                        </m:sSupPr>
                        <m:e>
                          <m:r>
                            <a:rPr lang="en-GB" sz="2800" b="0" i="1" smtClean="0">
                              <a:latin typeface="Cambria Math" panose="02040503050406030204" pitchFamily="18" charset="0"/>
                              <a:ea typeface="Cambria Math" panose="02040503050406030204" pitchFamily="18" charset="0"/>
                            </a:rPr>
                            <m:t>𝑅</m:t>
                          </m:r>
                        </m:e>
                        <m:sup>
                          <m:r>
                            <a:rPr lang="en-GB" sz="2800" b="0" i="1" smtClean="0">
                              <a:latin typeface="Cambria Math" panose="02040503050406030204" pitchFamily="18" charset="0"/>
                              <a:ea typeface="Cambria Math" panose="02040503050406030204" pitchFamily="18" charset="0"/>
                            </a:rPr>
                            <m:t>4</m:t>
                          </m:r>
                        </m:sup>
                      </m:sSup>
                    </m:oMath>
                  </m:oMathPara>
                </a14:m>
                <a:endParaRPr lang="en-US" sz="2800" dirty="0"/>
              </a:p>
            </p:txBody>
          </p:sp>
        </mc:Choice>
        <mc:Fallback>
          <p:sp>
            <p:nvSpPr>
              <p:cNvPr id="34" name="TextBox 33"/>
              <p:cNvSpPr txBox="1">
                <a:spLocks noRot="1" noChangeAspect="1" noMove="1" noResize="1" noEditPoints="1" noAdjustHandles="1" noChangeArrowheads="1" noChangeShapeType="1" noTextEdit="1"/>
              </p:cNvSpPr>
              <p:nvPr/>
            </p:nvSpPr>
            <p:spPr>
              <a:xfrm>
                <a:off x="2491518" y="4751487"/>
                <a:ext cx="6520824" cy="1114472"/>
              </a:xfrm>
              <a:prstGeom prst="rect">
                <a:avLst/>
              </a:prstGeom>
              <a:blipFill rotWithShape="1">
                <a:blip r:embed="rId11"/>
                <a:stretch>
                  <a:fillRect l="-6" t="-37" r="6" b="42"/>
                </a:stretch>
              </a:blipFill>
            </p:spPr>
            <p:txBody>
              <a:bodyPr/>
              <a:lstStyle/>
              <a:p>
                <a:r>
                  <a:rPr lang="zh-CN" altLang="en-US">
                    <a:noFill/>
                  </a:rPr>
                  <a:t> </a:t>
                </a:r>
              </a:p>
            </p:txBody>
          </p:sp>
        </mc:Fallback>
      </mc:AlternateContent>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1"/>
          <a:stretch>
            <a:fillRect/>
          </a:stretch>
        </p:blipFill>
        <p:spPr>
          <a:xfrm>
            <a:off x="2195736" y="3573016"/>
            <a:ext cx="1019175" cy="371475"/>
          </a:xfrm>
          <a:prstGeom prst="rect">
            <a:avLst/>
          </a:prstGeom>
        </p:spPr>
      </p:pic>
      <p:sp>
        <p:nvSpPr>
          <p:cNvPr id="8" name="Freeform 7"/>
          <p:cNvSpPr/>
          <p:nvPr/>
        </p:nvSpPr>
        <p:spPr>
          <a:xfrm>
            <a:off x="2260667" y="1357858"/>
            <a:ext cx="2221252" cy="2011185"/>
          </a:xfrm>
          <a:custGeom>
            <a:avLst/>
            <a:gdLst>
              <a:gd name="connsiteX0" fmla="*/ 37874 w 2221252"/>
              <a:gd name="connsiteY0" fmla="*/ 875109 h 2011185"/>
              <a:gd name="connsiteX1" fmla="*/ 625703 w 2221252"/>
              <a:gd name="connsiteY1" fmla="*/ 26023 h 2011185"/>
              <a:gd name="connsiteX2" fmla="*/ 1696857 w 2221252"/>
              <a:gd name="connsiteY2" fmla="*/ 352595 h 2011185"/>
              <a:gd name="connsiteX3" fmla="*/ 2154057 w 2221252"/>
              <a:gd name="connsiteY3" fmla="*/ 1685006 h 2011185"/>
              <a:gd name="connsiteX4" fmla="*/ 286068 w 2221252"/>
              <a:gd name="connsiteY4" fmla="*/ 1959326 h 2011185"/>
              <a:gd name="connsiteX5" fmla="*/ 37874 w 2221252"/>
              <a:gd name="connsiteY5" fmla="*/ 875109 h 201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1252" h="2011185">
                <a:moveTo>
                  <a:pt x="37874" y="875109"/>
                </a:moveTo>
                <a:cubicBezTo>
                  <a:pt x="94480" y="552892"/>
                  <a:pt x="349206" y="113109"/>
                  <a:pt x="625703" y="26023"/>
                </a:cubicBezTo>
                <a:cubicBezTo>
                  <a:pt x="902200" y="-61063"/>
                  <a:pt x="1442131" y="76098"/>
                  <a:pt x="1696857" y="352595"/>
                </a:cubicBezTo>
                <a:cubicBezTo>
                  <a:pt x="1951583" y="629092"/>
                  <a:pt x="2389188" y="1417218"/>
                  <a:pt x="2154057" y="1685006"/>
                </a:cubicBezTo>
                <a:cubicBezTo>
                  <a:pt x="1918926" y="1952794"/>
                  <a:pt x="632234" y="2094309"/>
                  <a:pt x="286068" y="1959326"/>
                </a:cubicBezTo>
                <a:cubicBezTo>
                  <a:pt x="-60098" y="1824343"/>
                  <a:pt x="-18732" y="1197326"/>
                  <a:pt x="37874" y="875109"/>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190" y="-169862"/>
            <a:ext cx="8229600" cy="1143000"/>
          </a:xfrm>
        </p:spPr>
        <p:txBody>
          <a:bodyPr/>
          <a:lstStyle/>
          <a:p>
            <a:r>
              <a:rPr lang="en-GB" dirty="0"/>
              <a:t>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6" name="Straight Arrow Connector 5"/>
          <p:cNvCxnSpPr/>
          <p:nvPr/>
        </p:nvCxnSpPr>
        <p:spPr>
          <a:xfrm flipV="1">
            <a:off x="2627784" y="973138"/>
            <a:ext cx="0" cy="3312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TextBox 6"/>
              <p:cNvSpPr txBox="1"/>
              <p:nvPr/>
            </p:nvSpPr>
            <p:spPr>
              <a:xfrm>
                <a:off x="2531429" y="707456"/>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2531429" y="707456"/>
                <a:ext cx="173894" cy="276999"/>
              </a:xfrm>
              <a:prstGeom prst="rect">
                <a:avLst/>
              </a:prstGeom>
              <a:blipFill rotWithShape="1">
                <a:blip r:embed="rId2"/>
                <a:stretch>
                  <a:fillRect l="-183" t="-24" r="-17765" b="74"/>
                </a:stretch>
              </a:blipFill>
            </p:spPr>
            <p:txBody>
              <a:bodyPr/>
              <a:lstStyle/>
              <a:p>
                <a:r>
                  <a:rPr lang="zh-CN" altLang="en-US">
                    <a:noFill/>
                  </a:rPr>
                  <a:t> </a:t>
                </a:r>
              </a:p>
            </p:txBody>
          </p:sp>
        </mc:Fallback>
      </mc:AlternateContent>
      <p:cxnSp>
        <p:nvCxnSpPr>
          <p:cNvPr id="10" name="Straight Arrow Connector 9"/>
          <p:cNvCxnSpPr/>
          <p:nvPr/>
        </p:nvCxnSpPr>
        <p:spPr>
          <a:xfrm>
            <a:off x="2627783" y="2233603"/>
            <a:ext cx="102724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3396144" y="1956604"/>
                <a:ext cx="517769"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solidFill>
                            <a:srgbClr val="0070C0"/>
                          </a:solidFill>
                          <a:latin typeface="Cambria Math" panose="02040503050406030204" pitchFamily="18" charset="0"/>
                          <a:ea typeface="Cambria Math" panose="02040503050406030204" pitchFamily="18" charset="0"/>
                        </a:rPr>
                        <m:t>⨂</m:t>
                      </m:r>
                    </m:oMath>
                  </m:oMathPara>
                </a14:m>
                <a:endParaRPr lang="en-US" sz="3600" dirty="0">
                  <a:solidFill>
                    <a:srgbClr val="0070C0"/>
                  </a:solidFill>
                </a:endParaRPr>
              </a:p>
            </p:txBody>
          </p:sp>
        </mc:Choice>
        <mc:Fallback>
          <p:sp>
            <p:nvSpPr>
              <p:cNvPr id="15" name="TextBox 14"/>
              <p:cNvSpPr txBox="1">
                <a:spLocks noRot="1" noChangeAspect="1" noMove="1" noResize="1" noEditPoints="1" noAdjustHandles="1" noChangeArrowheads="1" noChangeShapeType="1" noTextEdit="1"/>
              </p:cNvSpPr>
              <p:nvPr/>
            </p:nvSpPr>
            <p:spPr>
              <a:xfrm>
                <a:off x="3396144" y="1956604"/>
                <a:ext cx="517769" cy="553998"/>
              </a:xfrm>
              <a:prstGeom prst="rect">
                <a:avLst/>
              </a:prstGeom>
              <a:blipFill rotWithShape="1">
                <a:blip r:embed="rId3"/>
                <a:stretch>
                  <a:fillRect l="-32" t="-31" r="-12799" b="81"/>
                </a:stretch>
              </a:blipFill>
            </p:spPr>
            <p:txBody>
              <a:bodyPr/>
              <a:lstStyle/>
              <a:p>
                <a:r>
                  <a:rPr lang="zh-CN" altLang="en-US">
                    <a:noFill/>
                  </a:rPr>
                  <a:t> </a:t>
                </a:r>
              </a:p>
            </p:txBody>
          </p:sp>
        </mc:Fallback>
      </mc:AlternateContent>
      <p:cxnSp>
        <p:nvCxnSpPr>
          <p:cNvPr id="18" name="Straight Arrow Connector 17"/>
          <p:cNvCxnSpPr/>
          <p:nvPr/>
        </p:nvCxnSpPr>
        <p:spPr>
          <a:xfrm>
            <a:off x="3655028" y="2233603"/>
            <a:ext cx="628940" cy="0"/>
          </a:xfrm>
          <a:prstGeom prst="straightConnector1">
            <a:avLst/>
          </a:prstGeom>
          <a:ln w="38100">
            <a:solidFill>
              <a:srgbClr val="FF33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3873685" y="1718787"/>
                <a:ext cx="608234"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FF0000"/>
                              </a:solidFill>
                              <a:latin typeface="Cambria Math" panose="02040503050406030204" pitchFamily="18" charset="0"/>
                            </a:rPr>
                          </m:ctrlPr>
                        </m:sSubPr>
                        <m:e>
                          <m:r>
                            <a:rPr lang="en-GB" sz="2800" b="0" i="1" smtClean="0">
                              <a:solidFill>
                                <a:srgbClr val="FF0000"/>
                              </a:solidFill>
                              <a:latin typeface="Cambria Math" panose="02040503050406030204" pitchFamily="18" charset="0"/>
                            </a:rPr>
                            <m:t>𝐹</m:t>
                          </m:r>
                        </m:e>
                        <m:sub>
                          <m:r>
                            <a:rPr lang="en-GB" sz="2800" b="0" i="1" smtClean="0">
                              <a:solidFill>
                                <a:srgbClr val="FF0000"/>
                              </a:solidFill>
                              <a:latin typeface="Cambria Math" panose="02040503050406030204" pitchFamily="18" charset="0"/>
                            </a:rPr>
                            <m:t>𝑛</m:t>
                          </m:r>
                        </m:sub>
                      </m:sSub>
                      <m:acc>
                        <m:accPr>
                          <m:ctrlPr>
                            <a:rPr lang="en-US" sz="2800" i="1" smtClean="0">
                              <a:solidFill>
                                <a:srgbClr val="FF0000"/>
                              </a:solidFill>
                              <a:latin typeface="Cambria Math" panose="02040503050406030204" pitchFamily="18" charset="0"/>
                            </a:rPr>
                          </m:ctrlPr>
                        </m:accPr>
                        <m:e>
                          <m:r>
                            <a:rPr lang="en-GB" sz="2800" b="0" i="1" smtClean="0">
                              <a:solidFill>
                                <a:srgbClr val="FF0000"/>
                              </a:solidFill>
                              <a:latin typeface="Cambria Math" panose="02040503050406030204" pitchFamily="18" charset="0"/>
                            </a:rPr>
                            <m:t>𝑛</m:t>
                          </m:r>
                        </m:e>
                      </m:acc>
                    </m:oMath>
                  </m:oMathPara>
                </a14:m>
                <a:endParaRPr lang="en-US" sz="2800" dirty="0"/>
              </a:p>
            </p:txBody>
          </p:sp>
        </mc:Choice>
        <mc:Fallback>
          <p:sp>
            <p:nvSpPr>
              <p:cNvPr id="19" name="TextBox 18"/>
              <p:cNvSpPr txBox="1">
                <a:spLocks noRot="1" noChangeAspect="1" noMove="1" noResize="1" noEditPoints="1" noAdjustHandles="1" noChangeArrowheads="1" noChangeShapeType="1" noTextEdit="1"/>
              </p:cNvSpPr>
              <p:nvPr/>
            </p:nvSpPr>
            <p:spPr>
              <a:xfrm>
                <a:off x="3873685" y="1718787"/>
                <a:ext cx="608234" cy="430887"/>
              </a:xfrm>
              <a:prstGeom prst="rect">
                <a:avLst/>
              </a:prstGeom>
              <a:blipFill rotWithShape="1">
                <a:blip r:embed="rId4"/>
                <a:stretch>
                  <a:fillRect l="-30" t="-111" r="15" b="4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Rectangle 19"/>
              <p:cNvSpPr/>
              <p:nvPr/>
            </p:nvSpPr>
            <p:spPr>
              <a:xfrm>
                <a:off x="3543411" y="2317284"/>
                <a:ext cx="741998"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0070C0"/>
                              </a:solidFill>
                              <a:latin typeface="Cambria Math" panose="02040503050406030204" pitchFamily="18" charset="0"/>
                            </a:rPr>
                          </m:ctrlPr>
                        </m:sSubPr>
                        <m:e>
                          <m:r>
                            <a:rPr lang="en-GB" sz="2800" i="1">
                              <a:solidFill>
                                <a:srgbClr val="0070C0"/>
                              </a:solidFill>
                              <a:latin typeface="Cambria Math" panose="02040503050406030204" pitchFamily="18" charset="0"/>
                            </a:rPr>
                            <m:t>𝐹</m:t>
                          </m:r>
                        </m:e>
                        <m:sub>
                          <m:r>
                            <a:rPr lang="en-GB" sz="2800" b="0" i="1" smtClean="0">
                              <a:solidFill>
                                <a:srgbClr val="0070C0"/>
                              </a:solidFill>
                              <a:latin typeface="Cambria Math" panose="02040503050406030204" pitchFamily="18" charset="0"/>
                            </a:rPr>
                            <m:t>𝑡</m:t>
                          </m:r>
                        </m:sub>
                      </m:sSub>
                      <m:acc>
                        <m:accPr>
                          <m:ctrlPr>
                            <a:rPr lang="en-US" sz="2800" i="1">
                              <a:solidFill>
                                <a:srgbClr val="0070C0"/>
                              </a:solidFill>
                              <a:latin typeface="Cambria Math" panose="02040503050406030204" pitchFamily="18" charset="0"/>
                            </a:rPr>
                          </m:ctrlPr>
                        </m:accPr>
                        <m:e>
                          <m:r>
                            <a:rPr lang="en-GB" sz="2800" b="0" i="1" smtClean="0">
                              <a:solidFill>
                                <a:srgbClr val="0070C0"/>
                              </a:solidFill>
                              <a:latin typeface="Cambria Math" panose="02040503050406030204" pitchFamily="18" charset="0"/>
                            </a:rPr>
                            <m:t>𝑡</m:t>
                          </m:r>
                        </m:e>
                      </m:acc>
                    </m:oMath>
                  </m:oMathPara>
                </a14:m>
                <a:endParaRPr lang="en-US" sz="2800" dirty="0">
                  <a:solidFill>
                    <a:srgbClr val="0070C0"/>
                  </a:solidFill>
                </a:endParaRPr>
              </a:p>
            </p:txBody>
          </p:sp>
        </mc:Choice>
        <mc:Fallback>
          <p:sp>
            <p:nvSpPr>
              <p:cNvPr id="20" name="Rectangle 19"/>
              <p:cNvSpPr>
                <a:spLocks noRot="1" noChangeAspect="1" noMove="1" noResize="1" noEditPoints="1" noAdjustHandles="1" noChangeArrowheads="1" noChangeShapeType="1" noTextEdit="1"/>
              </p:cNvSpPr>
              <p:nvPr/>
            </p:nvSpPr>
            <p:spPr>
              <a:xfrm>
                <a:off x="3543411" y="2317284"/>
                <a:ext cx="741998" cy="523220"/>
              </a:xfrm>
              <a:prstGeom prst="rect">
                <a:avLst/>
              </a:prstGeom>
              <a:blipFill rotWithShape="1">
                <a:blip r:embed="rId5"/>
                <a:stretch>
                  <a:fillRect l="-15" t="-32" r="58" b="28"/>
                </a:stretch>
              </a:blipFill>
            </p:spPr>
            <p:txBody>
              <a:bodyPr/>
              <a:lstStyle/>
              <a:p>
                <a:r>
                  <a:rPr lang="zh-CN" altLang="en-US">
                    <a:noFill/>
                  </a:rPr>
                  <a:t> </a:t>
                </a:r>
              </a:p>
            </p:txBody>
          </p:sp>
        </mc:Fallback>
      </mc:AlternateContent>
      <p:cxnSp>
        <p:nvCxnSpPr>
          <p:cNvPr id="22" name="Straight Arrow Connector 21"/>
          <p:cNvCxnSpPr/>
          <p:nvPr/>
        </p:nvCxnSpPr>
        <p:spPr>
          <a:xfrm>
            <a:off x="2627783" y="4285506"/>
            <a:ext cx="18312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2455459" y="4100840"/>
                <a:ext cx="344645"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oMath>
                  </m:oMathPara>
                </a14:m>
                <a:endParaRPr lang="en-US" sz="2400" dirty="0">
                  <a:solidFill>
                    <a:schemeClr val="tx1"/>
                  </a:solidFill>
                </a:endParaRPr>
              </a:p>
            </p:txBody>
          </p:sp>
        </mc:Choice>
        <mc:Fallback>
          <p:sp>
            <p:nvSpPr>
              <p:cNvPr id="23" name="TextBox 22"/>
              <p:cNvSpPr txBox="1">
                <a:spLocks noRot="1" noChangeAspect="1" noMove="1" noResize="1" noEditPoints="1" noAdjustHandles="1" noChangeArrowheads="1" noChangeShapeType="1" noTextEdit="1"/>
              </p:cNvSpPr>
              <p:nvPr/>
            </p:nvSpPr>
            <p:spPr>
              <a:xfrm>
                <a:off x="2455459" y="4100840"/>
                <a:ext cx="344645" cy="369332"/>
              </a:xfrm>
              <a:prstGeom prst="rect">
                <a:avLst/>
              </a:prstGeom>
              <a:blipFill rotWithShape="1">
                <a:blip r:embed="rId6"/>
                <a:stretch>
                  <a:fillRect l="-159" t="-3" r="-12784" b="1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4502659" y="4193173"/>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4502659" y="4193173"/>
                <a:ext cx="188128" cy="276999"/>
              </a:xfrm>
              <a:prstGeom prst="rect">
                <a:avLst/>
              </a:prstGeom>
              <a:blipFill rotWithShape="1">
                <a:blip r:embed="rId7"/>
                <a:stretch>
                  <a:fillRect l="-271" t="-97" r="-15842" b="1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2267744" y="4005064"/>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2267744" y="4005064"/>
                <a:ext cx="191526" cy="276999"/>
              </a:xfrm>
              <a:prstGeom prst="rect">
                <a:avLst/>
              </a:prstGeom>
              <a:blipFill rotWithShape="1">
                <a:blip r:embed="rId8"/>
                <a:stretch>
                  <a:fillRect l="-83" t="-43" r="-16290" b="93"/>
                </a:stretch>
              </a:blipFill>
            </p:spPr>
            <p:txBody>
              <a:bodyPr/>
              <a:lstStyle/>
              <a:p>
                <a:r>
                  <a:rPr lang="zh-CN" altLang="en-US">
                    <a:noFill/>
                  </a:rPr>
                  <a:t> </a:t>
                </a:r>
              </a:p>
            </p:txBody>
          </p:sp>
        </mc:Fallback>
      </mc:AlternateContent>
      <p:sp>
        <p:nvSpPr>
          <p:cNvPr id="27" name="Oval 26"/>
          <p:cNvSpPr/>
          <p:nvPr/>
        </p:nvSpPr>
        <p:spPr>
          <a:xfrm>
            <a:off x="1259632" y="1718787"/>
            <a:ext cx="2395396" cy="1134149"/>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8" name="TextBox 27"/>
              <p:cNvSpPr txBox="1"/>
              <p:nvPr/>
            </p:nvSpPr>
            <p:spPr>
              <a:xfrm>
                <a:off x="442190" y="4924970"/>
                <a:ext cx="7750572" cy="923330"/>
              </a:xfrm>
              <a:prstGeom prst="rect">
                <a:avLst/>
              </a:prstGeom>
              <a:noFill/>
            </p:spPr>
            <p:txBody>
              <a:bodyPr wrap="square" rtlCol="0">
                <a:spAutoFit/>
              </a:bodyPr>
              <a:lstStyle/>
              <a:p>
                <a:r>
                  <a:rPr lang="en-GB" dirty="0"/>
                  <a:t>We consider an arbitrary rigid body rotating around the z-axis. The body is divided in particles of mass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𝑖</m:t>
                        </m:r>
                      </m:sub>
                    </m:sSub>
                  </m:oMath>
                </a14:m>
                <a:r>
                  <a:rPr lang="en-US" dirty="0"/>
                  <a:t> at position </a:t>
                </a:r>
                <a14:m>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a14:m>
                <a:r>
                  <a:rPr lang="en-US" dirty="0"/>
                  <a:t> and at distance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oMath>
                </a14:m>
                <a:r>
                  <a:rPr lang="en-US" dirty="0"/>
                  <a:t> from the axis of rotation,</a:t>
                </a:r>
                <a:endParaRPr lang="en-US" dirty="0"/>
              </a:p>
            </p:txBody>
          </p:sp>
        </mc:Choice>
        <mc:Fallback>
          <p:sp>
            <p:nvSpPr>
              <p:cNvPr id="28" name="TextBox 27"/>
              <p:cNvSpPr txBox="1">
                <a:spLocks noRot="1" noChangeAspect="1" noMove="1" noResize="1" noEditPoints="1" noAdjustHandles="1" noChangeArrowheads="1" noChangeShapeType="1" noTextEdit="1"/>
              </p:cNvSpPr>
              <p:nvPr/>
            </p:nvSpPr>
            <p:spPr>
              <a:xfrm>
                <a:off x="442190" y="4924970"/>
                <a:ext cx="7750572" cy="923330"/>
              </a:xfrm>
              <a:prstGeom prst="rect">
                <a:avLst/>
              </a:prstGeom>
              <a:blipFill rotWithShape="1">
                <a:blip r:embed="rId9"/>
                <a:stretch>
                  <a:fillRect l="-3" t="-59" r="8" b="6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2690683" y="4347004"/>
                <a:ext cx="2188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2690683" y="4347004"/>
                <a:ext cx="218842" cy="276999"/>
              </a:xfrm>
              <a:prstGeom prst="rect">
                <a:avLst/>
              </a:prstGeom>
              <a:blipFill rotWithShape="1">
                <a:blip r:embed="rId10"/>
                <a:stretch>
                  <a:fillRect l="-86" t="-155" r="-13948" b="20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2976931" y="1924596"/>
                <a:ext cx="21595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𝑖</m:t>
                          </m:r>
                        </m:sub>
                      </m:sSub>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2976931" y="1924596"/>
                <a:ext cx="215957" cy="276999"/>
              </a:xfrm>
              <a:prstGeom prst="rect">
                <a:avLst/>
              </a:prstGeom>
              <a:blipFill rotWithShape="1">
                <a:blip r:embed="rId11"/>
                <a:stretch>
                  <a:fillRect l="-24" t="-197" r="-19945" b="18"/>
                </a:stretch>
              </a:blipFill>
            </p:spPr>
            <p:txBody>
              <a:bodyPr/>
              <a:lstStyle/>
              <a:p>
                <a:r>
                  <a:rPr lang="zh-CN" altLang="en-US">
                    <a:noFill/>
                  </a:rPr>
                  <a:t> </a:t>
                </a:r>
              </a:p>
            </p:txBody>
          </p:sp>
        </mc:Fallback>
      </mc:AlternateContent>
      <p:cxnSp>
        <p:nvCxnSpPr>
          <p:cNvPr id="34" name="Straight Arrow Connector 33"/>
          <p:cNvCxnSpPr>
            <a:stCxn id="27" idx="6"/>
          </p:cNvCxnSpPr>
          <p:nvPr/>
        </p:nvCxnSpPr>
        <p:spPr>
          <a:xfrm flipV="1">
            <a:off x="3655028" y="1196752"/>
            <a:ext cx="0" cy="108911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p:cNvSpPr txBox="1"/>
              <p:nvPr/>
            </p:nvSpPr>
            <p:spPr>
              <a:xfrm>
                <a:off x="3653417" y="755069"/>
                <a:ext cx="608628" cy="45384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00B050"/>
                              </a:solidFill>
                              <a:latin typeface="Cambria Math" panose="02040503050406030204" pitchFamily="18" charset="0"/>
                            </a:rPr>
                          </m:ctrlPr>
                        </m:sSubPr>
                        <m:e>
                          <m:r>
                            <a:rPr lang="en-GB" sz="2800" b="0" i="1" smtClean="0">
                              <a:solidFill>
                                <a:srgbClr val="00B050"/>
                              </a:solidFill>
                              <a:latin typeface="Cambria Math" panose="02040503050406030204" pitchFamily="18" charset="0"/>
                            </a:rPr>
                            <m:t>𝐹</m:t>
                          </m:r>
                        </m:e>
                        <m:sub>
                          <m:r>
                            <a:rPr lang="en-GB" sz="2800" b="0" i="1" smtClean="0">
                              <a:solidFill>
                                <a:srgbClr val="00B050"/>
                              </a:solidFill>
                              <a:latin typeface="Cambria Math" panose="02040503050406030204" pitchFamily="18" charset="0"/>
                            </a:rPr>
                            <m:t>𝑧</m:t>
                          </m:r>
                        </m:sub>
                      </m:sSub>
                      <m:acc>
                        <m:accPr>
                          <m:ctrlPr>
                            <a:rPr lang="en-US" sz="2800" i="1" smtClean="0">
                              <a:solidFill>
                                <a:srgbClr val="00B050"/>
                              </a:solidFill>
                              <a:latin typeface="Cambria Math" panose="02040503050406030204" pitchFamily="18" charset="0"/>
                            </a:rPr>
                          </m:ctrlPr>
                        </m:accPr>
                        <m:e>
                          <m:r>
                            <a:rPr lang="en-GB" sz="2800" b="0" i="1" smtClean="0">
                              <a:solidFill>
                                <a:srgbClr val="00B050"/>
                              </a:solidFill>
                              <a:latin typeface="Cambria Math" panose="02040503050406030204" pitchFamily="18" charset="0"/>
                            </a:rPr>
                            <m:t>𝑘</m:t>
                          </m:r>
                        </m:e>
                      </m:acc>
                    </m:oMath>
                  </m:oMathPara>
                </a14:m>
                <a:endParaRPr lang="en-US" sz="2800" dirty="0">
                  <a:solidFill>
                    <a:srgbClr val="00B050"/>
                  </a:solidFill>
                </a:endParaRPr>
              </a:p>
            </p:txBody>
          </p:sp>
        </mc:Choice>
        <mc:Fallback>
          <p:sp>
            <p:nvSpPr>
              <p:cNvPr id="35" name="TextBox 34"/>
              <p:cNvSpPr txBox="1">
                <a:spLocks noRot="1" noChangeAspect="1" noMove="1" noResize="1" noEditPoints="1" noAdjustHandles="1" noChangeArrowheads="1" noChangeShapeType="1" noTextEdit="1"/>
              </p:cNvSpPr>
              <p:nvPr/>
            </p:nvSpPr>
            <p:spPr>
              <a:xfrm>
                <a:off x="3653417" y="755069"/>
                <a:ext cx="608628" cy="453842"/>
              </a:xfrm>
              <a:prstGeom prst="rect">
                <a:avLst/>
              </a:prstGeom>
              <a:blipFill rotWithShape="1">
                <a:blip r:embed="rId12"/>
                <a:stretch>
                  <a:fillRect l="-43" t="-12" r="-12324" b="1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TextBox 37"/>
              <p:cNvSpPr txBox="1"/>
              <p:nvPr/>
            </p:nvSpPr>
            <p:spPr>
              <a:xfrm>
                <a:off x="5015383" y="1080859"/>
                <a:ext cx="3348658" cy="2517356"/>
              </a:xfrm>
              <a:prstGeom prst="rect">
                <a:avLst/>
              </a:prstGeom>
              <a:noFill/>
            </p:spPr>
            <p:txBody>
              <a:bodyPr wrap="square" lIns="0" tIns="0" rIns="0" bIns="0" rtlCol="0">
                <a:spAutoFit/>
              </a:bodyPr>
              <a:lstStyle/>
              <a:p>
                <a14:m>
                  <m:oMath xmlns:m="http://schemas.openxmlformats.org/officeDocument/2006/math">
                    <m:sSub>
                      <m:sSubPr>
                        <m:ctrlPr>
                          <a:rPr lang="en-US" i="1" smtClean="0">
                            <a:solidFill>
                              <a:srgbClr val="0070C0"/>
                            </a:solidFill>
                            <a:latin typeface="Cambria Math" panose="02040503050406030204" pitchFamily="18" charset="0"/>
                          </a:rPr>
                        </m:ctrlPr>
                      </m:sSubPr>
                      <m:e>
                        <m:r>
                          <a:rPr lang="en-GB" i="1">
                            <a:solidFill>
                              <a:srgbClr val="0070C0"/>
                            </a:solidFill>
                            <a:latin typeface="Cambria Math" panose="02040503050406030204" pitchFamily="18" charset="0"/>
                          </a:rPr>
                          <m:t>𝐹</m:t>
                        </m:r>
                      </m:e>
                      <m:sub>
                        <m:r>
                          <a:rPr lang="en-GB" i="1">
                            <a:solidFill>
                              <a:srgbClr val="0070C0"/>
                            </a:solidFill>
                            <a:latin typeface="Cambria Math" panose="02040503050406030204" pitchFamily="18" charset="0"/>
                          </a:rPr>
                          <m:t>𝑡</m:t>
                        </m:r>
                        <m:r>
                          <a:rPr lang="en-GB" b="0" i="1" smtClean="0">
                            <a:solidFill>
                              <a:srgbClr val="0070C0"/>
                            </a:solidFill>
                            <a:latin typeface="Cambria Math" panose="02040503050406030204" pitchFamily="18" charset="0"/>
                          </a:rPr>
                          <m:t>,</m:t>
                        </m:r>
                        <m:r>
                          <a:rPr lang="en-GB" b="0" i="1" smtClean="0">
                            <a:solidFill>
                              <a:srgbClr val="0070C0"/>
                            </a:solidFill>
                            <a:latin typeface="Cambria Math" panose="02040503050406030204" pitchFamily="18" charset="0"/>
                          </a:rPr>
                          <m:t>𝑖</m:t>
                        </m:r>
                      </m:sub>
                    </m:sSub>
                  </m:oMath>
                </a14:m>
                <a:r>
                  <a:rPr lang="en-US" dirty="0"/>
                  <a:t>: component of the force tangent to the circular motion of the </a:t>
                </a:r>
                <a:r>
                  <a:rPr lang="en-US" dirty="0" err="1"/>
                  <a:t>i-th</a:t>
                </a:r>
                <a:r>
                  <a:rPr lang="en-US" dirty="0"/>
                  <a:t> particle</a:t>
                </a:r>
                <a:endParaRPr lang="en-US" dirty="0"/>
              </a:p>
              <a:p>
                <a14:m>
                  <m:oMath xmlns:m="http://schemas.openxmlformats.org/officeDocument/2006/math">
                    <m:sSub>
                      <m:sSubPr>
                        <m:ctrlPr>
                          <a:rPr lang="en-US" i="1">
                            <a:solidFill>
                              <a:srgbClr val="FF0000"/>
                            </a:solidFill>
                            <a:latin typeface="Cambria Math" panose="02040503050406030204" pitchFamily="18" charset="0"/>
                          </a:rPr>
                        </m:ctrlPr>
                      </m:sSubPr>
                      <m:e>
                        <m:r>
                          <a:rPr lang="en-GB" i="1">
                            <a:solidFill>
                              <a:srgbClr val="FF0000"/>
                            </a:solidFill>
                            <a:latin typeface="Cambria Math" panose="02040503050406030204" pitchFamily="18" charset="0"/>
                          </a:rPr>
                          <m:t>𝐹</m:t>
                        </m:r>
                      </m:e>
                      <m:sub>
                        <m:r>
                          <a:rPr lang="en-GB" i="1">
                            <a:solidFill>
                              <a:srgbClr val="FF0000"/>
                            </a:solidFill>
                            <a:latin typeface="Cambria Math" panose="02040503050406030204" pitchFamily="18" charset="0"/>
                          </a:rPr>
                          <m:t>𝑛</m:t>
                        </m:r>
                        <m:r>
                          <a:rPr lang="en-GB" b="0" i="1" smtClean="0">
                            <a:solidFill>
                              <a:srgbClr val="FF0000"/>
                            </a:solidFill>
                            <a:latin typeface="Cambria Math" panose="02040503050406030204" pitchFamily="18" charset="0"/>
                          </a:rPr>
                          <m:t>,</m:t>
                        </m:r>
                        <m:r>
                          <a:rPr lang="en-GB" b="0" i="1" smtClean="0">
                            <a:solidFill>
                              <a:srgbClr val="FF0000"/>
                            </a:solidFill>
                            <a:latin typeface="Cambria Math" panose="02040503050406030204" pitchFamily="18" charset="0"/>
                          </a:rPr>
                          <m:t>𝑖</m:t>
                        </m:r>
                      </m:sub>
                    </m:sSub>
                  </m:oMath>
                </a14:m>
                <a:r>
                  <a:rPr lang="en-US" dirty="0"/>
                  <a:t>: component of the force normal to the circular motion of the </a:t>
                </a:r>
                <a:r>
                  <a:rPr lang="en-US" dirty="0" err="1"/>
                  <a:t>i-th</a:t>
                </a:r>
                <a:r>
                  <a:rPr lang="en-US" dirty="0"/>
                  <a:t> particle</a:t>
                </a:r>
                <a:endParaRPr lang="en-US" dirty="0"/>
              </a:p>
              <a:p>
                <a14:m>
                  <m:oMath xmlns:m="http://schemas.openxmlformats.org/officeDocument/2006/math">
                    <m:sSub>
                      <m:sSubPr>
                        <m:ctrlPr>
                          <a:rPr lang="en-US" i="1">
                            <a:solidFill>
                              <a:srgbClr val="00B050"/>
                            </a:solidFill>
                            <a:latin typeface="Cambria Math" panose="02040503050406030204" pitchFamily="18" charset="0"/>
                          </a:rPr>
                        </m:ctrlPr>
                      </m:sSubPr>
                      <m:e>
                        <m:r>
                          <a:rPr lang="en-GB" i="1">
                            <a:solidFill>
                              <a:srgbClr val="00B050"/>
                            </a:solidFill>
                            <a:latin typeface="Cambria Math" panose="02040503050406030204" pitchFamily="18" charset="0"/>
                          </a:rPr>
                          <m:t>𝐹</m:t>
                        </m:r>
                      </m:e>
                      <m:sub>
                        <m:r>
                          <a:rPr lang="en-GB" i="1">
                            <a:solidFill>
                              <a:srgbClr val="00B050"/>
                            </a:solidFill>
                            <a:latin typeface="Cambria Math" panose="02040503050406030204" pitchFamily="18" charset="0"/>
                          </a:rPr>
                          <m:t>𝑧</m:t>
                        </m:r>
                        <m:r>
                          <a:rPr lang="en-GB" b="0" i="1" smtClean="0">
                            <a:solidFill>
                              <a:srgbClr val="00B050"/>
                            </a:solidFill>
                            <a:latin typeface="Cambria Math" panose="02040503050406030204" pitchFamily="18" charset="0"/>
                          </a:rPr>
                          <m:t>,</m:t>
                        </m:r>
                        <m:r>
                          <a:rPr lang="en-GB" b="0" i="1" smtClean="0">
                            <a:solidFill>
                              <a:srgbClr val="00B050"/>
                            </a:solidFill>
                            <a:latin typeface="Cambria Math" panose="02040503050406030204" pitchFamily="18" charset="0"/>
                          </a:rPr>
                          <m:t>𝑖</m:t>
                        </m:r>
                      </m:sub>
                    </m:sSub>
                  </m:oMath>
                </a14:m>
                <a:r>
                  <a:rPr lang="en-US" dirty="0"/>
                  <a:t>: component of the force along the z-axis.</a:t>
                </a:r>
                <a:endParaRPr lang="en-US" dirty="0"/>
              </a:p>
              <a:p>
                <a:endParaRPr lang="en-US" dirty="0"/>
              </a:p>
            </p:txBody>
          </p:sp>
        </mc:Choice>
        <mc:Fallback>
          <p:sp>
            <p:nvSpPr>
              <p:cNvPr id="38" name="TextBox 37"/>
              <p:cNvSpPr txBox="1">
                <a:spLocks noRot="1" noChangeAspect="1" noMove="1" noResize="1" noEditPoints="1" noAdjustHandles="1" noChangeArrowheads="1" noChangeShapeType="1" noTextEdit="1"/>
              </p:cNvSpPr>
              <p:nvPr/>
            </p:nvSpPr>
            <p:spPr>
              <a:xfrm>
                <a:off x="5015383" y="1080859"/>
                <a:ext cx="3348658" cy="2517356"/>
              </a:xfrm>
              <a:prstGeom prst="rect">
                <a:avLst/>
              </a:prstGeom>
              <a:blipFill rotWithShape="1">
                <a:blip r:embed="rId13"/>
                <a:stretch>
                  <a:fillRect l="-5" t="-4" r="14" b="-568"/>
                </a:stretch>
              </a:blipFill>
            </p:spPr>
            <p:txBody>
              <a:bodyPr/>
              <a:lstStyle/>
              <a:p>
                <a:r>
                  <a:rPr lang="zh-CN" altLang="en-US">
                    <a:noFill/>
                  </a:rPr>
                  <a:t> </a:t>
                </a:r>
              </a:p>
            </p:txBody>
          </p:sp>
        </mc:Fallback>
      </mc:AlternateContent>
      <p:cxnSp>
        <p:nvCxnSpPr>
          <p:cNvPr id="31" name="Straight Arrow Connector 30"/>
          <p:cNvCxnSpPr/>
          <p:nvPr/>
        </p:nvCxnSpPr>
        <p:spPr>
          <a:xfrm flipV="1">
            <a:off x="2624188" y="2317852"/>
            <a:ext cx="921383" cy="19472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p:cNvSpPr txBox="1"/>
              <p:nvPr/>
            </p:nvSpPr>
            <p:spPr>
              <a:xfrm>
                <a:off x="3133701" y="3213865"/>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3133701" y="3213865"/>
                <a:ext cx="171777" cy="276999"/>
              </a:xfrm>
              <a:prstGeom prst="rect">
                <a:avLst/>
              </a:prstGeom>
              <a:blipFill rotWithShape="1">
                <a:blip r:embed="rId14"/>
                <a:stretch>
                  <a:fillRect l="-356" t="-47" r="-17937" b="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TextBox 32"/>
              <p:cNvSpPr txBox="1"/>
              <p:nvPr/>
            </p:nvSpPr>
            <p:spPr>
              <a:xfrm>
                <a:off x="2359489" y="2031115"/>
                <a:ext cx="2777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𝑖</m:t>
                          </m:r>
                        </m:sub>
                      </m:sSub>
                    </m:oMath>
                  </m:oMathPara>
                </a14:m>
                <a:endParaRPr lang="en-US" dirty="0"/>
              </a:p>
            </p:txBody>
          </p:sp>
        </mc:Choice>
        <mc:Fallback>
          <p:sp>
            <p:nvSpPr>
              <p:cNvPr id="33" name="TextBox 32"/>
              <p:cNvSpPr txBox="1">
                <a:spLocks noRot="1" noChangeAspect="1" noMove="1" noResize="1" noEditPoints="1" noAdjustHandles="1" noChangeArrowheads="1" noChangeShapeType="1" noTextEdit="1"/>
              </p:cNvSpPr>
              <p:nvPr/>
            </p:nvSpPr>
            <p:spPr>
              <a:xfrm>
                <a:off x="2359489" y="2031115"/>
                <a:ext cx="277704" cy="276999"/>
              </a:xfrm>
              <a:prstGeom prst="rect">
                <a:avLst/>
              </a:prstGeom>
              <a:blipFill rotWithShape="1">
                <a:blip r:embed="rId15"/>
                <a:stretch>
                  <a:fillRect l="-167" t="-139" r="-12334" b="189"/>
                </a:stretch>
              </a:blipFill>
            </p:spPr>
            <p:txBody>
              <a:bodyPr/>
              <a:lstStyle/>
              <a:p>
                <a:r>
                  <a:rPr lang="zh-CN" altLang="en-US">
                    <a:noFill/>
                  </a:rPr>
                  <a:t> </a:t>
                </a:r>
              </a:p>
            </p:txBody>
          </p:sp>
        </mc:Fallback>
      </mc:AlternateContent>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1"/>
          <a:stretch>
            <a:fillRect/>
          </a:stretch>
        </p:blipFill>
        <p:spPr>
          <a:xfrm>
            <a:off x="2195736" y="3573016"/>
            <a:ext cx="1019175" cy="371475"/>
          </a:xfrm>
          <a:prstGeom prst="rect">
            <a:avLst/>
          </a:prstGeom>
        </p:spPr>
      </p:pic>
      <p:sp>
        <p:nvSpPr>
          <p:cNvPr id="8" name="Freeform 7"/>
          <p:cNvSpPr/>
          <p:nvPr/>
        </p:nvSpPr>
        <p:spPr>
          <a:xfrm>
            <a:off x="2260667" y="1357858"/>
            <a:ext cx="2221252" cy="2011185"/>
          </a:xfrm>
          <a:custGeom>
            <a:avLst/>
            <a:gdLst>
              <a:gd name="connsiteX0" fmla="*/ 37874 w 2221252"/>
              <a:gd name="connsiteY0" fmla="*/ 875109 h 2011185"/>
              <a:gd name="connsiteX1" fmla="*/ 625703 w 2221252"/>
              <a:gd name="connsiteY1" fmla="*/ 26023 h 2011185"/>
              <a:gd name="connsiteX2" fmla="*/ 1696857 w 2221252"/>
              <a:gd name="connsiteY2" fmla="*/ 352595 h 2011185"/>
              <a:gd name="connsiteX3" fmla="*/ 2154057 w 2221252"/>
              <a:gd name="connsiteY3" fmla="*/ 1685006 h 2011185"/>
              <a:gd name="connsiteX4" fmla="*/ 286068 w 2221252"/>
              <a:gd name="connsiteY4" fmla="*/ 1959326 h 2011185"/>
              <a:gd name="connsiteX5" fmla="*/ 37874 w 2221252"/>
              <a:gd name="connsiteY5" fmla="*/ 875109 h 201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1252" h="2011185">
                <a:moveTo>
                  <a:pt x="37874" y="875109"/>
                </a:moveTo>
                <a:cubicBezTo>
                  <a:pt x="94480" y="552892"/>
                  <a:pt x="349206" y="113109"/>
                  <a:pt x="625703" y="26023"/>
                </a:cubicBezTo>
                <a:cubicBezTo>
                  <a:pt x="902200" y="-61063"/>
                  <a:pt x="1442131" y="76098"/>
                  <a:pt x="1696857" y="352595"/>
                </a:cubicBezTo>
                <a:cubicBezTo>
                  <a:pt x="1951583" y="629092"/>
                  <a:pt x="2389188" y="1417218"/>
                  <a:pt x="2154057" y="1685006"/>
                </a:cubicBezTo>
                <a:cubicBezTo>
                  <a:pt x="1918926" y="1952794"/>
                  <a:pt x="632234" y="2094309"/>
                  <a:pt x="286068" y="1959326"/>
                </a:cubicBezTo>
                <a:cubicBezTo>
                  <a:pt x="-60098" y="1824343"/>
                  <a:pt x="-18732" y="1197326"/>
                  <a:pt x="37874" y="875109"/>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190" y="-169862"/>
            <a:ext cx="8229600" cy="1143000"/>
          </a:xfrm>
        </p:spPr>
        <p:txBody>
          <a:bodyPr/>
          <a:lstStyle/>
          <a:p>
            <a:r>
              <a:rPr lang="en-GB" dirty="0"/>
              <a:t>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6" name="Straight Arrow Connector 5"/>
          <p:cNvCxnSpPr/>
          <p:nvPr/>
        </p:nvCxnSpPr>
        <p:spPr>
          <a:xfrm flipV="1">
            <a:off x="2627784" y="973138"/>
            <a:ext cx="0" cy="3312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TextBox 6"/>
              <p:cNvSpPr txBox="1"/>
              <p:nvPr/>
            </p:nvSpPr>
            <p:spPr>
              <a:xfrm>
                <a:off x="2531429" y="707456"/>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2531429" y="707456"/>
                <a:ext cx="173894" cy="276999"/>
              </a:xfrm>
              <a:prstGeom prst="rect">
                <a:avLst/>
              </a:prstGeom>
              <a:blipFill rotWithShape="1">
                <a:blip r:embed="rId2"/>
                <a:stretch>
                  <a:fillRect l="-183" t="-24" r="-17765" b="74"/>
                </a:stretch>
              </a:blipFill>
            </p:spPr>
            <p:txBody>
              <a:bodyPr/>
              <a:lstStyle/>
              <a:p>
                <a:r>
                  <a:rPr lang="zh-CN" altLang="en-US">
                    <a:noFill/>
                  </a:rPr>
                  <a:t> </a:t>
                </a:r>
              </a:p>
            </p:txBody>
          </p:sp>
        </mc:Fallback>
      </mc:AlternateContent>
      <p:cxnSp>
        <p:nvCxnSpPr>
          <p:cNvPr id="10" name="Straight Arrow Connector 9"/>
          <p:cNvCxnSpPr/>
          <p:nvPr/>
        </p:nvCxnSpPr>
        <p:spPr>
          <a:xfrm>
            <a:off x="2627783" y="2233603"/>
            <a:ext cx="102724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3396144" y="1956604"/>
                <a:ext cx="517769"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solidFill>
                            <a:srgbClr val="0070C0"/>
                          </a:solidFill>
                          <a:latin typeface="Cambria Math" panose="02040503050406030204" pitchFamily="18" charset="0"/>
                          <a:ea typeface="Cambria Math" panose="02040503050406030204" pitchFamily="18" charset="0"/>
                        </a:rPr>
                        <m:t>⨂</m:t>
                      </m:r>
                    </m:oMath>
                  </m:oMathPara>
                </a14:m>
                <a:endParaRPr lang="en-US" sz="3600" dirty="0">
                  <a:solidFill>
                    <a:srgbClr val="0070C0"/>
                  </a:solidFill>
                </a:endParaRPr>
              </a:p>
            </p:txBody>
          </p:sp>
        </mc:Choice>
        <mc:Fallback>
          <p:sp>
            <p:nvSpPr>
              <p:cNvPr id="15" name="TextBox 14"/>
              <p:cNvSpPr txBox="1">
                <a:spLocks noRot="1" noChangeAspect="1" noMove="1" noResize="1" noEditPoints="1" noAdjustHandles="1" noChangeArrowheads="1" noChangeShapeType="1" noTextEdit="1"/>
              </p:cNvSpPr>
              <p:nvPr/>
            </p:nvSpPr>
            <p:spPr>
              <a:xfrm>
                <a:off x="3396144" y="1956604"/>
                <a:ext cx="517769" cy="553998"/>
              </a:xfrm>
              <a:prstGeom prst="rect">
                <a:avLst/>
              </a:prstGeom>
              <a:blipFill rotWithShape="1">
                <a:blip r:embed="rId3"/>
                <a:stretch>
                  <a:fillRect l="-32" t="-31" r="-12799" b="81"/>
                </a:stretch>
              </a:blipFill>
            </p:spPr>
            <p:txBody>
              <a:bodyPr/>
              <a:lstStyle/>
              <a:p>
                <a:r>
                  <a:rPr lang="zh-CN" altLang="en-US">
                    <a:noFill/>
                  </a:rPr>
                  <a:t> </a:t>
                </a:r>
              </a:p>
            </p:txBody>
          </p:sp>
        </mc:Fallback>
      </mc:AlternateContent>
      <p:cxnSp>
        <p:nvCxnSpPr>
          <p:cNvPr id="18" name="Straight Arrow Connector 17"/>
          <p:cNvCxnSpPr/>
          <p:nvPr/>
        </p:nvCxnSpPr>
        <p:spPr>
          <a:xfrm>
            <a:off x="3655028" y="2233603"/>
            <a:ext cx="628940" cy="0"/>
          </a:xfrm>
          <a:prstGeom prst="straightConnector1">
            <a:avLst/>
          </a:prstGeom>
          <a:ln w="38100">
            <a:solidFill>
              <a:srgbClr val="FF33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3873685" y="1718787"/>
                <a:ext cx="608234"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FF0000"/>
                              </a:solidFill>
                              <a:latin typeface="Cambria Math" panose="02040503050406030204" pitchFamily="18" charset="0"/>
                            </a:rPr>
                          </m:ctrlPr>
                        </m:sSubPr>
                        <m:e>
                          <m:r>
                            <a:rPr lang="en-GB" sz="2800" b="0" i="1" smtClean="0">
                              <a:solidFill>
                                <a:srgbClr val="FF0000"/>
                              </a:solidFill>
                              <a:latin typeface="Cambria Math" panose="02040503050406030204" pitchFamily="18" charset="0"/>
                            </a:rPr>
                            <m:t>𝐹</m:t>
                          </m:r>
                        </m:e>
                        <m:sub>
                          <m:r>
                            <a:rPr lang="en-GB" sz="2800" b="0" i="1" smtClean="0">
                              <a:solidFill>
                                <a:srgbClr val="FF0000"/>
                              </a:solidFill>
                              <a:latin typeface="Cambria Math" panose="02040503050406030204" pitchFamily="18" charset="0"/>
                            </a:rPr>
                            <m:t>𝑛</m:t>
                          </m:r>
                        </m:sub>
                      </m:sSub>
                      <m:acc>
                        <m:accPr>
                          <m:ctrlPr>
                            <a:rPr lang="en-US" sz="2800" i="1" smtClean="0">
                              <a:solidFill>
                                <a:srgbClr val="FF0000"/>
                              </a:solidFill>
                              <a:latin typeface="Cambria Math" panose="02040503050406030204" pitchFamily="18" charset="0"/>
                            </a:rPr>
                          </m:ctrlPr>
                        </m:accPr>
                        <m:e>
                          <m:r>
                            <a:rPr lang="en-GB" sz="2800" b="0" i="1" smtClean="0">
                              <a:solidFill>
                                <a:srgbClr val="FF0000"/>
                              </a:solidFill>
                              <a:latin typeface="Cambria Math" panose="02040503050406030204" pitchFamily="18" charset="0"/>
                            </a:rPr>
                            <m:t>𝑛</m:t>
                          </m:r>
                        </m:e>
                      </m:acc>
                    </m:oMath>
                  </m:oMathPara>
                </a14:m>
                <a:endParaRPr lang="en-US" sz="2800" dirty="0"/>
              </a:p>
            </p:txBody>
          </p:sp>
        </mc:Choice>
        <mc:Fallback>
          <p:sp>
            <p:nvSpPr>
              <p:cNvPr id="19" name="TextBox 18"/>
              <p:cNvSpPr txBox="1">
                <a:spLocks noRot="1" noChangeAspect="1" noMove="1" noResize="1" noEditPoints="1" noAdjustHandles="1" noChangeArrowheads="1" noChangeShapeType="1" noTextEdit="1"/>
              </p:cNvSpPr>
              <p:nvPr/>
            </p:nvSpPr>
            <p:spPr>
              <a:xfrm>
                <a:off x="3873685" y="1718787"/>
                <a:ext cx="608234" cy="430887"/>
              </a:xfrm>
              <a:prstGeom prst="rect">
                <a:avLst/>
              </a:prstGeom>
              <a:blipFill rotWithShape="1">
                <a:blip r:embed="rId4"/>
                <a:stretch>
                  <a:fillRect l="-30" t="-111" r="15" b="4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Rectangle 19"/>
              <p:cNvSpPr/>
              <p:nvPr/>
            </p:nvSpPr>
            <p:spPr>
              <a:xfrm>
                <a:off x="3543411" y="2317284"/>
                <a:ext cx="741998"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0070C0"/>
                              </a:solidFill>
                              <a:latin typeface="Cambria Math" panose="02040503050406030204" pitchFamily="18" charset="0"/>
                            </a:rPr>
                          </m:ctrlPr>
                        </m:sSubPr>
                        <m:e>
                          <m:r>
                            <a:rPr lang="en-GB" sz="2800" i="1">
                              <a:solidFill>
                                <a:srgbClr val="0070C0"/>
                              </a:solidFill>
                              <a:latin typeface="Cambria Math" panose="02040503050406030204" pitchFamily="18" charset="0"/>
                            </a:rPr>
                            <m:t>𝐹</m:t>
                          </m:r>
                        </m:e>
                        <m:sub>
                          <m:r>
                            <a:rPr lang="en-GB" sz="2800" b="0" i="1" smtClean="0">
                              <a:solidFill>
                                <a:srgbClr val="0070C0"/>
                              </a:solidFill>
                              <a:latin typeface="Cambria Math" panose="02040503050406030204" pitchFamily="18" charset="0"/>
                            </a:rPr>
                            <m:t>𝑡</m:t>
                          </m:r>
                        </m:sub>
                      </m:sSub>
                      <m:acc>
                        <m:accPr>
                          <m:ctrlPr>
                            <a:rPr lang="en-US" sz="2800" i="1">
                              <a:solidFill>
                                <a:srgbClr val="0070C0"/>
                              </a:solidFill>
                              <a:latin typeface="Cambria Math" panose="02040503050406030204" pitchFamily="18" charset="0"/>
                            </a:rPr>
                          </m:ctrlPr>
                        </m:accPr>
                        <m:e>
                          <m:r>
                            <a:rPr lang="en-GB" sz="2800" b="0" i="1" smtClean="0">
                              <a:solidFill>
                                <a:srgbClr val="0070C0"/>
                              </a:solidFill>
                              <a:latin typeface="Cambria Math" panose="02040503050406030204" pitchFamily="18" charset="0"/>
                            </a:rPr>
                            <m:t>𝑡</m:t>
                          </m:r>
                        </m:e>
                      </m:acc>
                    </m:oMath>
                  </m:oMathPara>
                </a14:m>
                <a:endParaRPr lang="en-US" sz="2800" dirty="0">
                  <a:solidFill>
                    <a:srgbClr val="0070C0"/>
                  </a:solidFill>
                </a:endParaRPr>
              </a:p>
            </p:txBody>
          </p:sp>
        </mc:Choice>
        <mc:Fallback>
          <p:sp>
            <p:nvSpPr>
              <p:cNvPr id="20" name="Rectangle 19"/>
              <p:cNvSpPr>
                <a:spLocks noRot="1" noChangeAspect="1" noMove="1" noResize="1" noEditPoints="1" noAdjustHandles="1" noChangeArrowheads="1" noChangeShapeType="1" noTextEdit="1"/>
              </p:cNvSpPr>
              <p:nvPr/>
            </p:nvSpPr>
            <p:spPr>
              <a:xfrm>
                <a:off x="3543411" y="2317284"/>
                <a:ext cx="741998" cy="523220"/>
              </a:xfrm>
              <a:prstGeom prst="rect">
                <a:avLst/>
              </a:prstGeom>
              <a:blipFill rotWithShape="1">
                <a:blip r:embed="rId5"/>
                <a:stretch>
                  <a:fillRect l="-15" t="-32" r="58" b="28"/>
                </a:stretch>
              </a:blipFill>
            </p:spPr>
            <p:txBody>
              <a:bodyPr/>
              <a:lstStyle/>
              <a:p>
                <a:r>
                  <a:rPr lang="zh-CN" altLang="en-US">
                    <a:noFill/>
                  </a:rPr>
                  <a:t> </a:t>
                </a:r>
              </a:p>
            </p:txBody>
          </p:sp>
        </mc:Fallback>
      </mc:AlternateContent>
      <p:cxnSp>
        <p:nvCxnSpPr>
          <p:cNvPr id="22" name="Straight Arrow Connector 21"/>
          <p:cNvCxnSpPr/>
          <p:nvPr/>
        </p:nvCxnSpPr>
        <p:spPr>
          <a:xfrm>
            <a:off x="2627783" y="4285506"/>
            <a:ext cx="18312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2455459" y="4100840"/>
                <a:ext cx="344645"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oMath>
                  </m:oMathPara>
                </a14:m>
                <a:endParaRPr lang="en-US" sz="2400" dirty="0">
                  <a:solidFill>
                    <a:schemeClr val="tx1"/>
                  </a:solidFill>
                </a:endParaRPr>
              </a:p>
            </p:txBody>
          </p:sp>
        </mc:Choice>
        <mc:Fallback>
          <p:sp>
            <p:nvSpPr>
              <p:cNvPr id="23" name="TextBox 22"/>
              <p:cNvSpPr txBox="1">
                <a:spLocks noRot="1" noChangeAspect="1" noMove="1" noResize="1" noEditPoints="1" noAdjustHandles="1" noChangeArrowheads="1" noChangeShapeType="1" noTextEdit="1"/>
              </p:cNvSpPr>
              <p:nvPr/>
            </p:nvSpPr>
            <p:spPr>
              <a:xfrm>
                <a:off x="2455459" y="4100840"/>
                <a:ext cx="344645" cy="369332"/>
              </a:xfrm>
              <a:prstGeom prst="rect">
                <a:avLst/>
              </a:prstGeom>
              <a:blipFill rotWithShape="1">
                <a:blip r:embed="rId6"/>
                <a:stretch>
                  <a:fillRect l="-159" t="-3" r="-12784" b="1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4502659" y="4193173"/>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4502659" y="4193173"/>
                <a:ext cx="188128" cy="276999"/>
              </a:xfrm>
              <a:prstGeom prst="rect">
                <a:avLst/>
              </a:prstGeom>
              <a:blipFill rotWithShape="1">
                <a:blip r:embed="rId7"/>
                <a:stretch>
                  <a:fillRect l="-271" t="-97" r="-15842" b="1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2267744" y="4005064"/>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2267744" y="4005064"/>
                <a:ext cx="191526" cy="276999"/>
              </a:xfrm>
              <a:prstGeom prst="rect">
                <a:avLst/>
              </a:prstGeom>
              <a:blipFill rotWithShape="1">
                <a:blip r:embed="rId8"/>
                <a:stretch>
                  <a:fillRect l="-83" t="-43" r="-16290" b="93"/>
                </a:stretch>
              </a:blipFill>
            </p:spPr>
            <p:txBody>
              <a:bodyPr/>
              <a:lstStyle/>
              <a:p>
                <a:r>
                  <a:rPr lang="zh-CN" altLang="en-US">
                    <a:noFill/>
                  </a:rPr>
                  <a:t> </a:t>
                </a:r>
              </a:p>
            </p:txBody>
          </p:sp>
        </mc:Fallback>
      </mc:AlternateContent>
      <p:sp>
        <p:nvSpPr>
          <p:cNvPr id="27" name="Oval 26"/>
          <p:cNvSpPr/>
          <p:nvPr/>
        </p:nvSpPr>
        <p:spPr>
          <a:xfrm>
            <a:off x="1259632" y="1718787"/>
            <a:ext cx="2395396" cy="1134149"/>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8" name="TextBox 27"/>
              <p:cNvSpPr txBox="1"/>
              <p:nvPr/>
            </p:nvSpPr>
            <p:spPr>
              <a:xfrm>
                <a:off x="442190" y="4924970"/>
                <a:ext cx="7750572" cy="923330"/>
              </a:xfrm>
              <a:prstGeom prst="rect">
                <a:avLst/>
              </a:prstGeom>
              <a:noFill/>
            </p:spPr>
            <p:txBody>
              <a:bodyPr wrap="square" rtlCol="0">
                <a:spAutoFit/>
              </a:bodyPr>
              <a:lstStyle/>
              <a:p>
                <a:r>
                  <a:rPr lang="en-GB" dirty="0"/>
                  <a:t>We consider an arbitrary rigid body rotating around the z-axis. The body is divided in particles of mass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𝑖</m:t>
                        </m:r>
                      </m:sub>
                    </m:sSub>
                  </m:oMath>
                </a14:m>
                <a:r>
                  <a:rPr lang="en-US" dirty="0"/>
                  <a:t> at position </a:t>
                </a:r>
                <a14:m>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a14:m>
                <a:r>
                  <a:rPr lang="en-US" dirty="0"/>
                  <a:t> and at distance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oMath>
                </a14:m>
                <a:r>
                  <a:rPr lang="en-US" dirty="0"/>
                  <a:t> from the axis of rotation,</a:t>
                </a:r>
                <a:endParaRPr lang="en-US" dirty="0"/>
              </a:p>
            </p:txBody>
          </p:sp>
        </mc:Choice>
        <mc:Fallback>
          <p:sp>
            <p:nvSpPr>
              <p:cNvPr id="28" name="TextBox 27"/>
              <p:cNvSpPr txBox="1">
                <a:spLocks noRot="1" noChangeAspect="1" noMove="1" noResize="1" noEditPoints="1" noAdjustHandles="1" noChangeArrowheads="1" noChangeShapeType="1" noTextEdit="1"/>
              </p:cNvSpPr>
              <p:nvPr/>
            </p:nvSpPr>
            <p:spPr>
              <a:xfrm>
                <a:off x="442190" y="4924970"/>
                <a:ext cx="7750572" cy="923330"/>
              </a:xfrm>
              <a:prstGeom prst="rect">
                <a:avLst/>
              </a:prstGeom>
              <a:blipFill rotWithShape="1">
                <a:blip r:embed="rId9"/>
                <a:stretch>
                  <a:fillRect l="-3" t="-59" r="8" b="6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2690683" y="4347004"/>
                <a:ext cx="2188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2690683" y="4347004"/>
                <a:ext cx="218842" cy="276999"/>
              </a:xfrm>
              <a:prstGeom prst="rect">
                <a:avLst/>
              </a:prstGeom>
              <a:blipFill rotWithShape="1">
                <a:blip r:embed="rId10"/>
                <a:stretch>
                  <a:fillRect l="-86" t="-155" r="-13948" b="20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2976931" y="1924596"/>
                <a:ext cx="21595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𝑖</m:t>
                          </m:r>
                        </m:sub>
                      </m:sSub>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2976931" y="1924596"/>
                <a:ext cx="215957" cy="276999"/>
              </a:xfrm>
              <a:prstGeom prst="rect">
                <a:avLst/>
              </a:prstGeom>
              <a:blipFill rotWithShape="1">
                <a:blip r:embed="rId11"/>
                <a:stretch>
                  <a:fillRect l="-24" t="-197" r="-19945" b="18"/>
                </a:stretch>
              </a:blipFill>
            </p:spPr>
            <p:txBody>
              <a:bodyPr/>
              <a:lstStyle/>
              <a:p>
                <a:r>
                  <a:rPr lang="zh-CN" altLang="en-US">
                    <a:noFill/>
                  </a:rPr>
                  <a:t> </a:t>
                </a:r>
              </a:p>
            </p:txBody>
          </p:sp>
        </mc:Fallback>
      </mc:AlternateContent>
      <p:cxnSp>
        <p:nvCxnSpPr>
          <p:cNvPr id="34" name="Straight Arrow Connector 33"/>
          <p:cNvCxnSpPr>
            <a:stCxn id="27" idx="6"/>
          </p:cNvCxnSpPr>
          <p:nvPr/>
        </p:nvCxnSpPr>
        <p:spPr>
          <a:xfrm flipV="1">
            <a:off x="3655028" y="1196752"/>
            <a:ext cx="0" cy="108911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p:cNvSpPr txBox="1"/>
              <p:nvPr/>
            </p:nvSpPr>
            <p:spPr>
              <a:xfrm>
                <a:off x="3653417" y="755069"/>
                <a:ext cx="608628" cy="45384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00B050"/>
                              </a:solidFill>
                              <a:latin typeface="Cambria Math" panose="02040503050406030204" pitchFamily="18" charset="0"/>
                            </a:rPr>
                          </m:ctrlPr>
                        </m:sSubPr>
                        <m:e>
                          <m:r>
                            <a:rPr lang="en-GB" sz="2800" b="0" i="1" smtClean="0">
                              <a:solidFill>
                                <a:srgbClr val="00B050"/>
                              </a:solidFill>
                              <a:latin typeface="Cambria Math" panose="02040503050406030204" pitchFamily="18" charset="0"/>
                            </a:rPr>
                            <m:t>𝐹</m:t>
                          </m:r>
                        </m:e>
                        <m:sub>
                          <m:r>
                            <a:rPr lang="en-GB" sz="2800" b="0" i="1" smtClean="0">
                              <a:solidFill>
                                <a:srgbClr val="00B050"/>
                              </a:solidFill>
                              <a:latin typeface="Cambria Math" panose="02040503050406030204" pitchFamily="18" charset="0"/>
                            </a:rPr>
                            <m:t>𝑧</m:t>
                          </m:r>
                        </m:sub>
                      </m:sSub>
                      <m:acc>
                        <m:accPr>
                          <m:ctrlPr>
                            <a:rPr lang="en-US" sz="2800" i="1" smtClean="0">
                              <a:solidFill>
                                <a:srgbClr val="00B050"/>
                              </a:solidFill>
                              <a:latin typeface="Cambria Math" panose="02040503050406030204" pitchFamily="18" charset="0"/>
                            </a:rPr>
                          </m:ctrlPr>
                        </m:accPr>
                        <m:e>
                          <m:r>
                            <a:rPr lang="en-GB" sz="2800" b="0" i="1" smtClean="0">
                              <a:solidFill>
                                <a:srgbClr val="00B050"/>
                              </a:solidFill>
                              <a:latin typeface="Cambria Math" panose="02040503050406030204" pitchFamily="18" charset="0"/>
                            </a:rPr>
                            <m:t>𝑘</m:t>
                          </m:r>
                        </m:e>
                      </m:acc>
                    </m:oMath>
                  </m:oMathPara>
                </a14:m>
                <a:endParaRPr lang="en-US" sz="2800" dirty="0">
                  <a:solidFill>
                    <a:srgbClr val="00B050"/>
                  </a:solidFill>
                </a:endParaRPr>
              </a:p>
            </p:txBody>
          </p:sp>
        </mc:Choice>
        <mc:Fallback>
          <p:sp>
            <p:nvSpPr>
              <p:cNvPr id="35" name="TextBox 34"/>
              <p:cNvSpPr txBox="1">
                <a:spLocks noRot="1" noChangeAspect="1" noMove="1" noResize="1" noEditPoints="1" noAdjustHandles="1" noChangeArrowheads="1" noChangeShapeType="1" noTextEdit="1"/>
              </p:cNvSpPr>
              <p:nvPr/>
            </p:nvSpPr>
            <p:spPr>
              <a:xfrm>
                <a:off x="3653417" y="755069"/>
                <a:ext cx="608628" cy="453842"/>
              </a:xfrm>
              <a:prstGeom prst="rect">
                <a:avLst/>
              </a:prstGeom>
              <a:blipFill rotWithShape="1">
                <a:blip r:embed="rId12"/>
                <a:stretch>
                  <a:fillRect l="-43" t="-12" r="-12324" b="111"/>
                </a:stretch>
              </a:blipFill>
            </p:spPr>
            <p:txBody>
              <a:bodyPr/>
              <a:lstStyle/>
              <a:p>
                <a:r>
                  <a:rPr lang="zh-CN" altLang="en-US">
                    <a:noFill/>
                  </a:rPr>
                  <a:t> </a:t>
                </a:r>
              </a:p>
            </p:txBody>
          </p:sp>
        </mc:Fallback>
      </mc:AlternateContent>
      <p:sp>
        <p:nvSpPr>
          <p:cNvPr id="36" name="TextBox 35"/>
          <p:cNvSpPr txBox="1"/>
          <p:nvPr/>
        </p:nvSpPr>
        <p:spPr>
          <a:xfrm>
            <a:off x="442190" y="5826730"/>
            <a:ext cx="7344816" cy="646331"/>
          </a:xfrm>
          <a:prstGeom prst="rect">
            <a:avLst/>
          </a:prstGeom>
          <a:noFill/>
        </p:spPr>
        <p:txBody>
          <a:bodyPr wrap="square" rtlCol="0">
            <a:spAutoFit/>
          </a:bodyPr>
          <a:lstStyle/>
          <a:p>
            <a:r>
              <a:rPr lang="en-GB" dirty="0"/>
              <a:t>An arbitrary net force exerted on the </a:t>
            </a:r>
            <a:r>
              <a:rPr lang="en-GB" dirty="0" err="1"/>
              <a:t>i-th</a:t>
            </a:r>
            <a:r>
              <a:rPr lang="en-GB" dirty="0"/>
              <a:t> particle (which have a circular motion) is described as follows:</a:t>
            </a:r>
            <a:endParaRPr lang="en-US" dirty="0"/>
          </a:p>
        </p:txBody>
      </p:sp>
      <mc:AlternateContent xmlns:mc="http://schemas.openxmlformats.org/markup-compatibility/2006">
        <mc:Choice xmlns:a14="http://schemas.microsoft.com/office/drawing/2010/main" Requires="a14">
          <p:sp>
            <p:nvSpPr>
              <p:cNvPr id="37" name="TextBox 36"/>
              <p:cNvSpPr txBox="1"/>
              <p:nvPr/>
            </p:nvSpPr>
            <p:spPr>
              <a:xfrm>
                <a:off x="3543411" y="6293043"/>
                <a:ext cx="4649351" cy="942887"/>
              </a:xfrm>
              <a:prstGeom prst="rect">
                <a:avLst/>
              </a:prstGeom>
              <a:noFill/>
            </p:spPr>
            <p:txBody>
              <a:bodyPr wrap="square" lIns="0" tIns="0" rIns="0" bIns="0" rtlCol="0">
                <a:spAutoFit/>
              </a:bodyPr>
              <a:lstStyle/>
              <a:p>
                <a14:m>
                  <m:oMath xmlns:m="http://schemas.openxmlformats.org/officeDocument/2006/math">
                    <m:acc>
                      <m:accPr>
                        <m:chr m:val="⃗"/>
                        <m:ctrlPr>
                          <a:rPr lang="en-US" sz="2800" i="1" smtClean="0">
                            <a:latin typeface="Cambria Math" panose="02040503050406030204" pitchFamily="18" charset="0"/>
                          </a:rPr>
                        </m:ctrlPr>
                      </m:accPr>
                      <m:e>
                        <m:sSub>
                          <m:sSubPr>
                            <m:ctrlPr>
                              <a:rPr lang="en-US" sz="2800" i="1" smtClean="0">
                                <a:latin typeface="Cambria Math" panose="02040503050406030204" pitchFamily="18" charset="0"/>
                              </a:rPr>
                            </m:ctrlPr>
                          </m:sSubPr>
                          <m:e>
                            <m:r>
                              <a:rPr lang="en-GB" sz="2800" b="0" i="1" smtClean="0">
                                <a:latin typeface="Cambria Math" panose="02040503050406030204" pitchFamily="18" charset="0"/>
                              </a:rPr>
                              <m:t>𝐹</m:t>
                            </m:r>
                          </m:e>
                          <m:sub>
                            <m:r>
                              <a:rPr lang="en-GB" sz="2800" b="0" i="1" smtClean="0">
                                <a:latin typeface="Cambria Math" panose="02040503050406030204" pitchFamily="18" charset="0"/>
                              </a:rPr>
                              <m:t>𝑖</m:t>
                            </m:r>
                          </m:sub>
                        </m:sSub>
                      </m:e>
                    </m:acc>
                    <m:r>
                      <a:rPr lang="en-GB" sz="2800" b="0" i="1" smtClean="0">
                        <a:latin typeface="Cambria Math" panose="02040503050406030204" pitchFamily="18" charset="0"/>
                      </a:rPr>
                      <m:t>=</m:t>
                    </m:r>
                    <m:sSub>
                      <m:sSubPr>
                        <m:ctrlPr>
                          <a:rPr lang="en-US" sz="2800" i="1">
                            <a:solidFill>
                              <a:srgbClr val="0070C0"/>
                            </a:solidFill>
                            <a:latin typeface="Cambria Math" panose="02040503050406030204" pitchFamily="18" charset="0"/>
                          </a:rPr>
                        </m:ctrlPr>
                      </m:sSubPr>
                      <m:e>
                        <m:r>
                          <a:rPr lang="en-GB" sz="2800" i="1">
                            <a:solidFill>
                              <a:srgbClr val="0070C0"/>
                            </a:solidFill>
                            <a:latin typeface="Cambria Math" panose="02040503050406030204" pitchFamily="18" charset="0"/>
                          </a:rPr>
                          <m:t>𝐹</m:t>
                        </m:r>
                      </m:e>
                      <m:sub>
                        <m:r>
                          <a:rPr lang="en-GB" sz="2800" i="1">
                            <a:solidFill>
                              <a:srgbClr val="0070C0"/>
                            </a:solidFill>
                            <a:latin typeface="Cambria Math" panose="02040503050406030204" pitchFamily="18" charset="0"/>
                          </a:rPr>
                          <m:t>𝑡</m:t>
                        </m:r>
                        <m:r>
                          <a:rPr lang="en-GB" sz="2800" b="0" i="1" smtClean="0">
                            <a:solidFill>
                              <a:srgbClr val="0070C0"/>
                            </a:solidFill>
                            <a:latin typeface="Cambria Math" panose="02040503050406030204" pitchFamily="18" charset="0"/>
                          </a:rPr>
                          <m:t>,</m:t>
                        </m:r>
                        <m:r>
                          <a:rPr lang="en-GB" sz="2800" b="0" i="1" smtClean="0">
                            <a:solidFill>
                              <a:srgbClr val="0070C0"/>
                            </a:solidFill>
                            <a:latin typeface="Cambria Math" panose="02040503050406030204" pitchFamily="18" charset="0"/>
                          </a:rPr>
                          <m:t>𝑖</m:t>
                        </m:r>
                      </m:sub>
                    </m:sSub>
                    <m:acc>
                      <m:accPr>
                        <m:ctrlPr>
                          <a:rPr lang="en-US" sz="2800" i="1">
                            <a:solidFill>
                              <a:srgbClr val="0070C0"/>
                            </a:solidFill>
                            <a:latin typeface="Cambria Math" panose="02040503050406030204" pitchFamily="18" charset="0"/>
                          </a:rPr>
                        </m:ctrlPr>
                      </m:accPr>
                      <m:e>
                        <m:r>
                          <a:rPr lang="en-GB" sz="2800" i="1">
                            <a:solidFill>
                              <a:srgbClr val="0070C0"/>
                            </a:solidFill>
                            <a:latin typeface="Cambria Math" panose="02040503050406030204" pitchFamily="18" charset="0"/>
                          </a:rPr>
                          <m:t>𝑡</m:t>
                        </m:r>
                      </m:e>
                    </m:acc>
                  </m:oMath>
                </a14:m>
                <a:r>
                  <a:rPr lang="en-US" sz="2800" dirty="0"/>
                  <a:t>+</a:t>
                </a:r>
                <a14:m>
                  <m:oMath xmlns:m="http://schemas.openxmlformats.org/officeDocument/2006/math">
                    <m:sSub>
                      <m:sSubPr>
                        <m:ctrlPr>
                          <a:rPr lang="en-US" sz="2800" i="1">
                            <a:solidFill>
                              <a:srgbClr val="FF0000"/>
                            </a:solidFill>
                            <a:latin typeface="Cambria Math" panose="02040503050406030204" pitchFamily="18" charset="0"/>
                          </a:rPr>
                        </m:ctrlPr>
                      </m:sSubPr>
                      <m:e>
                        <m:r>
                          <a:rPr lang="en-GB" sz="2800" i="1">
                            <a:solidFill>
                              <a:srgbClr val="FF0000"/>
                            </a:solidFill>
                            <a:latin typeface="Cambria Math" panose="02040503050406030204" pitchFamily="18" charset="0"/>
                          </a:rPr>
                          <m:t>𝐹</m:t>
                        </m:r>
                      </m:e>
                      <m:sub>
                        <m:r>
                          <a:rPr lang="en-GB" sz="2800" i="1">
                            <a:solidFill>
                              <a:srgbClr val="FF0000"/>
                            </a:solidFill>
                            <a:latin typeface="Cambria Math" panose="02040503050406030204" pitchFamily="18" charset="0"/>
                          </a:rPr>
                          <m:t>𝑛</m:t>
                        </m:r>
                        <m:r>
                          <a:rPr lang="en-GB" sz="2800" b="0" i="1" smtClean="0">
                            <a:solidFill>
                              <a:srgbClr val="FF0000"/>
                            </a:solidFill>
                            <a:latin typeface="Cambria Math" panose="02040503050406030204" pitchFamily="18" charset="0"/>
                          </a:rPr>
                          <m:t>,</m:t>
                        </m:r>
                        <m:r>
                          <a:rPr lang="en-GB" sz="2800" b="0" i="1" smtClean="0">
                            <a:solidFill>
                              <a:srgbClr val="FF0000"/>
                            </a:solidFill>
                            <a:latin typeface="Cambria Math" panose="02040503050406030204" pitchFamily="18" charset="0"/>
                          </a:rPr>
                          <m:t>𝑖</m:t>
                        </m:r>
                      </m:sub>
                    </m:sSub>
                    <m:acc>
                      <m:accPr>
                        <m:ctrlPr>
                          <a:rPr lang="en-US" sz="2800" i="1">
                            <a:solidFill>
                              <a:srgbClr val="FF0000"/>
                            </a:solidFill>
                            <a:latin typeface="Cambria Math" panose="02040503050406030204" pitchFamily="18" charset="0"/>
                          </a:rPr>
                        </m:ctrlPr>
                      </m:accPr>
                      <m:e>
                        <m:r>
                          <a:rPr lang="en-GB" sz="2800" i="1">
                            <a:solidFill>
                              <a:srgbClr val="FF0000"/>
                            </a:solidFill>
                            <a:latin typeface="Cambria Math" panose="02040503050406030204" pitchFamily="18" charset="0"/>
                          </a:rPr>
                          <m:t>𝑛</m:t>
                        </m:r>
                      </m:e>
                    </m:acc>
                  </m:oMath>
                </a14:m>
                <a:r>
                  <a:rPr lang="en-US" sz="2800" dirty="0"/>
                  <a:t>+</a:t>
                </a:r>
                <a14:m>
                  <m:oMath xmlns:m="http://schemas.openxmlformats.org/officeDocument/2006/math">
                    <m:sSub>
                      <m:sSubPr>
                        <m:ctrlPr>
                          <a:rPr lang="en-US" sz="2800" i="1">
                            <a:solidFill>
                              <a:srgbClr val="00B050"/>
                            </a:solidFill>
                            <a:latin typeface="Cambria Math" panose="02040503050406030204" pitchFamily="18" charset="0"/>
                          </a:rPr>
                        </m:ctrlPr>
                      </m:sSubPr>
                      <m:e>
                        <m:r>
                          <a:rPr lang="en-GB" sz="2800" i="1">
                            <a:solidFill>
                              <a:srgbClr val="00B050"/>
                            </a:solidFill>
                            <a:latin typeface="Cambria Math" panose="02040503050406030204" pitchFamily="18" charset="0"/>
                          </a:rPr>
                          <m:t>𝐹</m:t>
                        </m:r>
                      </m:e>
                      <m:sub>
                        <m:r>
                          <a:rPr lang="en-GB" sz="2800" i="1">
                            <a:solidFill>
                              <a:srgbClr val="00B050"/>
                            </a:solidFill>
                            <a:latin typeface="Cambria Math" panose="02040503050406030204" pitchFamily="18" charset="0"/>
                          </a:rPr>
                          <m:t>𝑧</m:t>
                        </m:r>
                        <m:r>
                          <a:rPr lang="en-GB" sz="2800" b="0" i="1" smtClean="0">
                            <a:solidFill>
                              <a:srgbClr val="00B050"/>
                            </a:solidFill>
                            <a:latin typeface="Cambria Math" panose="02040503050406030204" pitchFamily="18" charset="0"/>
                          </a:rPr>
                          <m:t>,</m:t>
                        </m:r>
                        <m:r>
                          <a:rPr lang="en-GB" sz="2800" b="0" i="1" smtClean="0">
                            <a:solidFill>
                              <a:srgbClr val="00B050"/>
                            </a:solidFill>
                            <a:latin typeface="Cambria Math" panose="02040503050406030204" pitchFamily="18" charset="0"/>
                          </a:rPr>
                          <m:t>𝑖</m:t>
                        </m:r>
                      </m:sub>
                    </m:sSub>
                    <m:acc>
                      <m:accPr>
                        <m:ctrlPr>
                          <a:rPr lang="en-US" sz="2800" i="1">
                            <a:solidFill>
                              <a:srgbClr val="00B050"/>
                            </a:solidFill>
                            <a:latin typeface="Cambria Math" panose="02040503050406030204" pitchFamily="18" charset="0"/>
                          </a:rPr>
                        </m:ctrlPr>
                      </m:accPr>
                      <m:e>
                        <m:r>
                          <a:rPr lang="en-GB" sz="2800" i="1">
                            <a:solidFill>
                              <a:srgbClr val="00B050"/>
                            </a:solidFill>
                            <a:latin typeface="Cambria Math" panose="02040503050406030204" pitchFamily="18" charset="0"/>
                          </a:rPr>
                          <m:t>𝑘</m:t>
                        </m:r>
                      </m:e>
                    </m:acc>
                  </m:oMath>
                </a14:m>
                <a:endParaRPr lang="en-US" sz="2800" dirty="0">
                  <a:solidFill>
                    <a:srgbClr val="00B050"/>
                  </a:solidFill>
                </a:endParaRPr>
              </a:p>
              <a:p>
                <a:endParaRPr lang="en-US" sz="2800" dirty="0"/>
              </a:p>
            </p:txBody>
          </p:sp>
        </mc:Choice>
        <mc:Fallback>
          <p:sp>
            <p:nvSpPr>
              <p:cNvPr id="37" name="TextBox 36"/>
              <p:cNvSpPr txBox="1">
                <a:spLocks noRot="1" noChangeAspect="1" noMove="1" noResize="1" noEditPoints="1" noAdjustHandles="1" noChangeArrowheads="1" noChangeShapeType="1" noTextEdit="1"/>
              </p:cNvSpPr>
              <p:nvPr/>
            </p:nvSpPr>
            <p:spPr>
              <a:xfrm>
                <a:off x="3543411" y="6293043"/>
                <a:ext cx="4649351" cy="942887"/>
              </a:xfrm>
              <a:prstGeom prst="rect">
                <a:avLst/>
              </a:prstGeom>
              <a:blipFill rotWithShape="1">
                <a:blip r:embed="rId13"/>
                <a:stretch>
                  <a:fillRect l="-2" t="-20" r="13" b="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TextBox 37"/>
              <p:cNvSpPr txBox="1"/>
              <p:nvPr/>
            </p:nvSpPr>
            <p:spPr>
              <a:xfrm>
                <a:off x="5015383" y="1080859"/>
                <a:ext cx="3348658" cy="2517356"/>
              </a:xfrm>
              <a:prstGeom prst="rect">
                <a:avLst/>
              </a:prstGeom>
              <a:noFill/>
            </p:spPr>
            <p:txBody>
              <a:bodyPr wrap="square" lIns="0" tIns="0" rIns="0" bIns="0" rtlCol="0">
                <a:spAutoFit/>
              </a:bodyPr>
              <a:lstStyle/>
              <a:p>
                <a14:m>
                  <m:oMath xmlns:m="http://schemas.openxmlformats.org/officeDocument/2006/math">
                    <m:sSub>
                      <m:sSubPr>
                        <m:ctrlPr>
                          <a:rPr lang="en-US" i="1" smtClean="0">
                            <a:solidFill>
                              <a:srgbClr val="0070C0"/>
                            </a:solidFill>
                            <a:latin typeface="Cambria Math" panose="02040503050406030204" pitchFamily="18" charset="0"/>
                          </a:rPr>
                        </m:ctrlPr>
                      </m:sSubPr>
                      <m:e>
                        <m:r>
                          <a:rPr lang="en-GB" i="1">
                            <a:solidFill>
                              <a:srgbClr val="0070C0"/>
                            </a:solidFill>
                            <a:latin typeface="Cambria Math" panose="02040503050406030204" pitchFamily="18" charset="0"/>
                          </a:rPr>
                          <m:t>𝐹</m:t>
                        </m:r>
                      </m:e>
                      <m:sub>
                        <m:r>
                          <a:rPr lang="en-GB" i="1">
                            <a:solidFill>
                              <a:srgbClr val="0070C0"/>
                            </a:solidFill>
                            <a:latin typeface="Cambria Math" panose="02040503050406030204" pitchFamily="18" charset="0"/>
                          </a:rPr>
                          <m:t>𝑡</m:t>
                        </m:r>
                        <m:r>
                          <a:rPr lang="en-GB" b="0" i="1" smtClean="0">
                            <a:solidFill>
                              <a:srgbClr val="0070C0"/>
                            </a:solidFill>
                            <a:latin typeface="Cambria Math" panose="02040503050406030204" pitchFamily="18" charset="0"/>
                          </a:rPr>
                          <m:t>,</m:t>
                        </m:r>
                        <m:r>
                          <a:rPr lang="en-GB" b="0" i="1" smtClean="0">
                            <a:solidFill>
                              <a:srgbClr val="0070C0"/>
                            </a:solidFill>
                            <a:latin typeface="Cambria Math" panose="02040503050406030204" pitchFamily="18" charset="0"/>
                          </a:rPr>
                          <m:t>𝑖</m:t>
                        </m:r>
                      </m:sub>
                    </m:sSub>
                  </m:oMath>
                </a14:m>
                <a:r>
                  <a:rPr lang="en-US" dirty="0"/>
                  <a:t>: component of the force tangent to the circular motion of the </a:t>
                </a:r>
                <a:r>
                  <a:rPr lang="en-US" dirty="0" err="1"/>
                  <a:t>i-th</a:t>
                </a:r>
                <a:r>
                  <a:rPr lang="en-US" dirty="0"/>
                  <a:t> particle</a:t>
                </a:r>
                <a:endParaRPr lang="en-US" dirty="0"/>
              </a:p>
              <a:p>
                <a14:m>
                  <m:oMath xmlns:m="http://schemas.openxmlformats.org/officeDocument/2006/math">
                    <m:sSub>
                      <m:sSubPr>
                        <m:ctrlPr>
                          <a:rPr lang="en-US" i="1">
                            <a:solidFill>
                              <a:srgbClr val="FF0000"/>
                            </a:solidFill>
                            <a:latin typeface="Cambria Math" panose="02040503050406030204" pitchFamily="18" charset="0"/>
                          </a:rPr>
                        </m:ctrlPr>
                      </m:sSubPr>
                      <m:e>
                        <m:r>
                          <a:rPr lang="en-GB" i="1">
                            <a:solidFill>
                              <a:srgbClr val="FF0000"/>
                            </a:solidFill>
                            <a:latin typeface="Cambria Math" panose="02040503050406030204" pitchFamily="18" charset="0"/>
                          </a:rPr>
                          <m:t>𝐹</m:t>
                        </m:r>
                      </m:e>
                      <m:sub>
                        <m:r>
                          <a:rPr lang="en-GB" i="1">
                            <a:solidFill>
                              <a:srgbClr val="FF0000"/>
                            </a:solidFill>
                            <a:latin typeface="Cambria Math" panose="02040503050406030204" pitchFamily="18" charset="0"/>
                          </a:rPr>
                          <m:t>𝑛</m:t>
                        </m:r>
                        <m:r>
                          <a:rPr lang="en-GB" b="0" i="1" smtClean="0">
                            <a:solidFill>
                              <a:srgbClr val="FF0000"/>
                            </a:solidFill>
                            <a:latin typeface="Cambria Math" panose="02040503050406030204" pitchFamily="18" charset="0"/>
                          </a:rPr>
                          <m:t>,</m:t>
                        </m:r>
                        <m:r>
                          <a:rPr lang="en-GB" b="0" i="1" smtClean="0">
                            <a:solidFill>
                              <a:srgbClr val="FF0000"/>
                            </a:solidFill>
                            <a:latin typeface="Cambria Math" panose="02040503050406030204" pitchFamily="18" charset="0"/>
                          </a:rPr>
                          <m:t>𝑖</m:t>
                        </m:r>
                      </m:sub>
                    </m:sSub>
                  </m:oMath>
                </a14:m>
                <a:r>
                  <a:rPr lang="en-US" dirty="0"/>
                  <a:t>: component of the force normal to the circular motion of the </a:t>
                </a:r>
                <a:r>
                  <a:rPr lang="en-US" dirty="0" err="1"/>
                  <a:t>i-th</a:t>
                </a:r>
                <a:r>
                  <a:rPr lang="en-US" dirty="0"/>
                  <a:t> particle</a:t>
                </a:r>
                <a:endParaRPr lang="en-US" dirty="0"/>
              </a:p>
              <a:p>
                <a14:m>
                  <m:oMath xmlns:m="http://schemas.openxmlformats.org/officeDocument/2006/math">
                    <m:sSub>
                      <m:sSubPr>
                        <m:ctrlPr>
                          <a:rPr lang="en-US" i="1">
                            <a:solidFill>
                              <a:srgbClr val="00B050"/>
                            </a:solidFill>
                            <a:latin typeface="Cambria Math" panose="02040503050406030204" pitchFamily="18" charset="0"/>
                          </a:rPr>
                        </m:ctrlPr>
                      </m:sSubPr>
                      <m:e>
                        <m:r>
                          <a:rPr lang="en-GB" i="1">
                            <a:solidFill>
                              <a:srgbClr val="00B050"/>
                            </a:solidFill>
                            <a:latin typeface="Cambria Math" panose="02040503050406030204" pitchFamily="18" charset="0"/>
                          </a:rPr>
                          <m:t>𝐹</m:t>
                        </m:r>
                      </m:e>
                      <m:sub>
                        <m:r>
                          <a:rPr lang="en-GB" i="1">
                            <a:solidFill>
                              <a:srgbClr val="00B050"/>
                            </a:solidFill>
                            <a:latin typeface="Cambria Math" panose="02040503050406030204" pitchFamily="18" charset="0"/>
                          </a:rPr>
                          <m:t>𝑧</m:t>
                        </m:r>
                        <m:r>
                          <a:rPr lang="en-GB" b="0" i="1" smtClean="0">
                            <a:solidFill>
                              <a:srgbClr val="00B050"/>
                            </a:solidFill>
                            <a:latin typeface="Cambria Math" panose="02040503050406030204" pitchFamily="18" charset="0"/>
                          </a:rPr>
                          <m:t>,</m:t>
                        </m:r>
                        <m:r>
                          <a:rPr lang="en-GB" b="0" i="1" smtClean="0">
                            <a:solidFill>
                              <a:srgbClr val="00B050"/>
                            </a:solidFill>
                            <a:latin typeface="Cambria Math" panose="02040503050406030204" pitchFamily="18" charset="0"/>
                          </a:rPr>
                          <m:t>𝑖</m:t>
                        </m:r>
                      </m:sub>
                    </m:sSub>
                  </m:oMath>
                </a14:m>
                <a:r>
                  <a:rPr lang="en-US" dirty="0"/>
                  <a:t>: component of the force along the z-axis.</a:t>
                </a:r>
                <a:endParaRPr lang="en-US" dirty="0"/>
              </a:p>
              <a:p>
                <a:endParaRPr lang="en-US" dirty="0"/>
              </a:p>
            </p:txBody>
          </p:sp>
        </mc:Choice>
        <mc:Fallback>
          <p:sp>
            <p:nvSpPr>
              <p:cNvPr id="38" name="TextBox 37"/>
              <p:cNvSpPr txBox="1">
                <a:spLocks noRot="1" noChangeAspect="1" noMove="1" noResize="1" noEditPoints="1" noAdjustHandles="1" noChangeArrowheads="1" noChangeShapeType="1" noTextEdit="1"/>
              </p:cNvSpPr>
              <p:nvPr/>
            </p:nvSpPr>
            <p:spPr>
              <a:xfrm>
                <a:off x="5015383" y="1080859"/>
                <a:ext cx="3348658" cy="2517356"/>
              </a:xfrm>
              <a:prstGeom prst="rect">
                <a:avLst/>
              </a:prstGeom>
              <a:blipFill rotWithShape="1">
                <a:blip r:embed="rId14"/>
                <a:stretch>
                  <a:fillRect l="-5" t="-4" r="14" b="-568"/>
                </a:stretch>
              </a:blipFill>
            </p:spPr>
            <p:txBody>
              <a:bodyPr/>
              <a:lstStyle/>
              <a:p>
                <a:r>
                  <a:rPr lang="zh-CN" altLang="en-US">
                    <a:noFill/>
                  </a:rPr>
                  <a:t> </a:t>
                </a:r>
              </a:p>
            </p:txBody>
          </p:sp>
        </mc:Fallback>
      </mc:AlternateContent>
      <p:cxnSp>
        <p:nvCxnSpPr>
          <p:cNvPr id="31" name="Straight Arrow Connector 30"/>
          <p:cNvCxnSpPr/>
          <p:nvPr/>
        </p:nvCxnSpPr>
        <p:spPr>
          <a:xfrm flipV="1">
            <a:off x="2624188" y="2317852"/>
            <a:ext cx="921383" cy="19472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p:cNvSpPr txBox="1"/>
              <p:nvPr/>
            </p:nvSpPr>
            <p:spPr>
              <a:xfrm>
                <a:off x="3133701" y="3213865"/>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3133701" y="3213865"/>
                <a:ext cx="171777" cy="276999"/>
              </a:xfrm>
              <a:prstGeom prst="rect">
                <a:avLst/>
              </a:prstGeom>
              <a:blipFill rotWithShape="1">
                <a:blip r:embed="rId15"/>
                <a:stretch>
                  <a:fillRect l="-356" t="-47" r="-17937" b="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TextBox 32"/>
              <p:cNvSpPr txBox="1"/>
              <p:nvPr/>
            </p:nvSpPr>
            <p:spPr>
              <a:xfrm>
                <a:off x="2359489" y="2031115"/>
                <a:ext cx="2777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𝑖</m:t>
                          </m:r>
                        </m:sub>
                      </m:sSub>
                    </m:oMath>
                  </m:oMathPara>
                </a14:m>
                <a:endParaRPr lang="en-US" dirty="0"/>
              </a:p>
            </p:txBody>
          </p:sp>
        </mc:Choice>
        <mc:Fallback>
          <p:sp>
            <p:nvSpPr>
              <p:cNvPr id="33" name="TextBox 32"/>
              <p:cNvSpPr txBox="1">
                <a:spLocks noRot="1" noChangeAspect="1" noMove="1" noResize="1" noEditPoints="1" noAdjustHandles="1" noChangeArrowheads="1" noChangeShapeType="1" noTextEdit="1"/>
              </p:cNvSpPr>
              <p:nvPr/>
            </p:nvSpPr>
            <p:spPr>
              <a:xfrm>
                <a:off x="2359489" y="2031115"/>
                <a:ext cx="277704" cy="276999"/>
              </a:xfrm>
              <a:prstGeom prst="rect">
                <a:avLst/>
              </a:prstGeom>
              <a:blipFill rotWithShape="1">
                <a:blip r:embed="rId16"/>
                <a:stretch>
                  <a:fillRect l="-167" t="-139" r="-12334" b="189"/>
                </a:stretch>
              </a:blipFill>
            </p:spPr>
            <p:txBody>
              <a:bodyPr/>
              <a:lstStyle/>
              <a:p>
                <a:r>
                  <a:rPr lang="zh-CN" altLang="en-US">
                    <a:noFill/>
                  </a:rPr>
                  <a:t> </a:t>
                </a:r>
              </a:p>
            </p:txBody>
          </p:sp>
        </mc:Fallback>
      </mc:AlternateContent>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1"/>
          <a:stretch>
            <a:fillRect/>
          </a:stretch>
        </p:blipFill>
        <p:spPr>
          <a:xfrm>
            <a:off x="2195736" y="3573016"/>
            <a:ext cx="1019175" cy="371475"/>
          </a:xfrm>
          <a:prstGeom prst="rect">
            <a:avLst/>
          </a:prstGeom>
        </p:spPr>
      </p:pic>
      <p:sp>
        <p:nvSpPr>
          <p:cNvPr id="8" name="Freeform 7"/>
          <p:cNvSpPr/>
          <p:nvPr/>
        </p:nvSpPr>
        <p:spPr>
          <a:xfrm>
            <a:off x="2260667" y="1357858"/>
            <a:ext cx="2221252" cy="2011185"/>
          </a:xfrm>
          <a:custGeom>
            <a:avLst/>
            <a:gdLst>
              <a:gd name="connsiteX0" fmla="*/ 37874 w 2221252"/>
              <a:gd name="connsiteY0" fmla="*/ 875109 h 2011185"/>
              <a:gd name="connsiteX1" fmla="*/ 625703 w 2221252"/>
              <a:gd name="connsiteY1" fmla="*/ 26023 h 2011185"/>
              <a:gd name="connsiteX2" fmla="*/ 1696857 w 2221252"/>
              <a:gd name="connsiteY2" fmla="*/ 352595 h 2011185"/>
              <a:gd name="connsiteX3" fmla="*/ 2154057 w 2221252"/>
              <a:gd name="connsiteY3" fmla="*/ 1685006 h 2011185"/>
              <a:gd name="connsiteX4" fmla="*/ 286068 w 2221252"/>
              <a:gd name="connsiteY4" fmla="*/ 1959326 h 2011185"/>
              <a:gd name="connsiteX5" fmla="*/ 37874 w 2221252"/>
              <a:gd name="connsiteY5" fmla="*/ 875109 h 201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1252" h="2011185">
                <a:moveTo>
                  <a:pt x="37874" y="875109"/>
                </a:moveTo>
                <a:cubicBezTo>
                  <a:pt x="94480" y="552892"/>
                  <a:pt x="349206" y="113109"/>
                  <a:pt x="625703" y="26023"/>
                </a:cubicBezTo>
                <a:cubicBezTo>
                  <a:pt x="902200" y="-61063"/>
                  <a:pt x="1442131" y="76098"/>
                  <a:pt x="1696857" y="352595"/>
                </a:cubicBezTo>
                <a:cubicBezTo>
                  <a:pt x="1951583" y="629092"/>
                  <a:pt x="2389188" y="1417218"/>
                  <a:pt x="2154057" y="1685006"/>
                </a:cubicBezTo>
                <a:cubicBezTo>
                  <a:pt x="1918926" y="1952794"/>
                  <a:pt x="632234" y="2094309"/>
                  <a:pt x="286068" y="1959326"/>
                </a:cubicBezTo>
                <a:cubicBezTo>
                  <a:pt x="-60098" y="1824343"/>
                  <a:pt x="-18732" y="1197326"/>
                  <a:pt x="37874" y="875109"/>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190" y="-169862"/>
            <a:ext cx="8229600" cy="1143000"/>
          </a:xfrm>
        </p:spPr>
        <p:txBody>
          <a:bodyPr/>
          <a:lstStyle/>
          <a:p>
            <a:r>
              <a:rPr lang="en-GB" dirty="0"/>
              <a:t>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6" name="Straight Arrow Connector 5"/>
          <p:cNvCxnSpPr/>
          <p:nvPr/>
        </p:nvCxnSpPr>
        <p:spPr>
          <a:xfrm flipV="1">
            <a:off x="2627784" y="973138"/>
            <a:ext cx="0" cy="3312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TextBox 6"/>
              <p:cNvSpPr txBox="1"/>
              <p:nvPr/>
            </p:nvSpPr>
            <p:spPr>
              <a:xfrm>
                <a:off x="2531429" y="707456"/>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2531429" y="707456"/>
                <a:ext cx="173894" cy="276999"/>
              </a:xfrm>
              <a:prstGeom prst="rect">
                <a:avLst/>
              </a:prstGeom>
              <a:blipFill rotWithShape="1">
                <a:blip r:embed="rId2"/>
                <a:stretch>
                  <a:fillRect l="-183" t="-24" r="-17765" b="74"/>
                </a:stretch>
              </a:blipFill>
            </p:spPr>
            <p:txBody>
              <a:bodyPr/>
              <a:lstStyle/>
              <a:p>
                <a:r>
                  <a:rPr lang="zh-CN" altLang="en-US">
                    <a:noFill/>
                  </a:rPr>
                  <a:t> </a:t>
                </a:r>
              </a:p>
            </p:txBody>
          </p:sp>
        </mc:Fallback>
      </mc:AlternateContent>
      <p:cxnSp>
        <p:nvCxnSpPr>
          <p:cNvPr id="10" name="Straight Arrow Connector 9"/>
          <p:cNvCxnSpPr/>
          <p:nvPr/>
        </p:nvCxnSpPr>
        <p:spPr>
          <a:xfrm>
            <a:off x="2627783" y="2233603"/>
            <a:ext cx="102724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3396144" y="1956604"/>
                <a:ext cx="517769"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solidFill>
                            <a:srgbClr val="0070C0"/>
                          </a:solidFill>
                          <a:latin typeface="Cambria Math" panose="02040503050406030204" pitchFamily="18" charset="0"/>
                          <a:ea typeface="Cambria Math" panose="02040503050406030204" pitchFamily="18" charset="0"/>
                        </a:rPr>
                        <m:t>⨂</m:t>
                      </m:r>
                    </m:oMath>
                  </m:oMathPara>
                </a14:m>
                <a:endParaRPr lang="en-US" sz="3600" dirty="0">
                  <a:solidFill>
                    <a:srgbClr val="0070C0"/>
                  </a:solidFill>
                </a:endParaRPr>
              </a:p>
            </p:txBody>
          </p:sp>
        </mc:Choice>
        <mc:Fallback>
          <p:sp>
            <p:nvSpPr>
              <p:cNvPr id="15" name="TextBox 14"/>
              <p:cNvSpPr txBox="1">
                <a:spLocks noRot="1" noChangeAspect="1" noMove="1" noResize="1" noEditPoints="1" noAdjustHandles="1" noChangeArrowheads="1" noChangeShapeType="1" noTextEdit="1"/>
              </p:cNvSpPr>
              <p:nvPr/>
            </p:nvSpPr>
            <p:spPr>
              <a:xfrm>
                <a:off x="3396144" y="1956604"/>
                <a:ext cx="517769" cy="553998"/>
              </a:xfrm>
              <a:prstGeom prst="rect">
                <a:avLst/>
              </a:prstGeom>
              <a:blipFill rotWithShape="1">
                <a:blip r:embed="rId3"/>
                <a:stretch>
                  <a:fillRect l="-32" t="-31" r="-12799" b="81"/>
                </a:stretch>
              </a:blipFill>
            </p:spPr>
            <p:txBody>
              <a:bodyPr/>
              <a:lstStyle/>
              <a:p>
                <a:r>
                  <a:rPr lang="zh-CN" altLang="en-US">
                    <a:noFill/>
                  </a:rPr>
                  <a:t> </a:t>
                </a:r>
              </a:p>
            </p:txBody>
          </p:sp>
        </mc:Fallback>
      </mc:AlternateContent>
      <p:cxnSp>
        <p:nvCxnSpPr>
          <p:cNvPr id="18" name="Straight Arrow Connector 17"/>
          <p:cNvCxnSpPr/>
          <p:nvPr/>
        </p:nvCxnSpPr>
        <p:spPr>
          <a:xfrm>
            <a:off x="3655028" y="2233603"/>
            <a:ext cx="628940" cy="0"/>
          </a:xfrm>
          <a:prstGeom prst="straightConnector1">
            <a:avLst/>
          </a:prstGeom>
          <a:ln w="38100">
            <a:solidFill>
              <a:srgbClr val="FF33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3873685" y="1718787"/>
                <a:ext cx="608234"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FF0000"/>
                              </a:solidFill>
                              <a:latin typeface="Cambria Math" panose="02040503050406030204" pitchFamily="18" charset="0"/>
                            </a:rPr>
                          </m:ctrlPr>
                        </m:sSubPr>
                        <m:e>
                          <m:r>
                            <a:rPr lang="en-GB" sz="2800" b="0" i="1" smtClean="0">
                              <a:solidFill>
                                <a:srgbClr val="FF0000"/>
                              </a:solidFill>
                              <a:latin typeface="Cambria Math" panose="02040503050406030204" pitchFamily="18" charset="0"/>
                            </a:rPr>
                            <m:t>𝐹</m:t>
                          </m:r>
                        </m:e>
                        <m:sub>
                          <m:r>
                            <a:rPr lang="en-GB" sz="2800" b="0" i="1" smtClean="0">
                              <a:solidFill>
                                <a:srgbClr val="FF0000"/>
                              </a:solidFill>
                              <a:latin typeface="Cambria Math" panose="02040503050406030204" pitchFamily="18" charset="0"/>
                            </a:rPr>
                            <m:t>𝑛</m:t>
                          </m:r>
                        </m:sub>
                      </m:sSub>
                      <m:acc>
                        <m:accPr>
                          <m:ctrlPr>
                            <a:rPr lang="en-US" sz="2800" i="1" smtClean="0">
                              <a:solidFill>
                                <a:srgbClr val="FF0000"/>
                              </a:solidFill>
                              <a:latin typeface="Cambria Math" panose="02040503050406030204" pitchFamily="18" charset="0"/>
                            </a:rPr>
                          </m:ctrlPr>
                        </m:accPr>
                        <m:e>
                          <m:r>
                            <a:rPr lang="en-GB" sz="2800" b="0" i="1" smtClean="0">
                              <a:solidFill>
                                <a:srgbClr val="FF0000"/>
                              </a:solidFill>
                              <a:latin typeface="Cambria Math" panose="02040503050406030204" pitchFamily="18" charset="0"/>
                            </a:rPr>
                            <m:t>𝑛</m:t>
                          </m:r>
                        </m:e>
                      </m:acc>
                    </m:oMath>
                  </m:oMathPara>
                </a14:m>
                <a:endParaRPr lang="en-US" sz="2800" dirty="0"/>
              </a:p>
            </p:txBody>
          </p:sp>
        </mc:Choice>
        <mc:Fallback>
          <p:sp>
            <p:nvSpPr>
              <p:cNvPr id="19" name="TextBox 18"/>
              <p:cNvSpPr txBox="1">
                <a:spLocks noRot="1" noChangeAspect="1" noMove="1" noResize="1" noEditPoints="1" noAdjustHandles="1" noChangeArrowheads="1" noChangeShapeType="1" noTextEdit="1"/>
              </p:cNvSpPr>
              <p:nvPr/>
            </p:nvSpPr>
            <p:spPr>
              <a:xfrm>
                <a:off x="3873685" y="1718787"/>
                <a:ext cx="608234" cy="430887"/>
              </a:xfrm>
              <a:prstGeom prst="rect">
                <a:avLst/>
              </a:prstGeom>
              <a:blipFill rotWithShape="1">
                <a:blip r:embed="rId4"/>
                <a:stretch>
                  <a:fillRect l="-30" t="-111" r="15" b="4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Rectangle 19"/>
              <p:cNvSpPr/>
              <p:nvPr/>
            </p:nvSpPr>
            <p:spPr>
              <a:xfrm>
                <a:off x="3543411" y="2317284"/>
                <a:ext cx="741998"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0070C0"/>
                              </a:solidFill>
                              <a:latin typeface="Cambria Math" panose="02040503050406030204" pitchFamily="18" charset="0"/>
                            </a:rPr>
                          </m:ctrlPr>
                        </m:sSubPr>
                        <m:e>
                          <m:r>
                            <a:rPr lang="en-GB" sz="2800" i="1">
                              <a:solidFill>
                                <a:srgbClr val="0070C0"/>
                              </a:solidFill>
                              <a:latin typeface="Cambria Math" panose="02040503050406030204" pitchFamily="18" charset="0"/>
                            </a:rPr>
                            <m:t>𝐹</m:t>
                          </m:r>
                        </m:e>
                        <m:sub>
                          <m:r>
                            <a:rPr lang="en-GB" sz="2800" b="0" i="1" smtClean="0">
                              <a:solidFill>
                                <a:srgbClr val="0070C0"/>
                              </a:solidFill>
                              <a:latin typeface="Cambria Math" panose="02040503050406030204" pitchFamily="18" charset="0"/>
                            </a:rPr>
                            <m:t>𝑡</m:t>
                          </m:r>
                        </m:sub>
                      </m:sSub>
                      <m:acc>
                        <m:accPr>
                          <m:ctrlPr>
                            <a:rPr lang="en-US" sz="2800" i="1">
                              <a:solidFill>
                                <a:srgbClr val="0070C0"/>
                              </a:solidFill>
                              <a:latin typeface="Cambria Math" panose="02040503050406030204" pitchFamily="18" charset="0"/>
                            </a:rPr>
                          </m:ctrlPr>
                        </m:accPr>
                        <m:e>
                          <m:r>
                            <a:rPr lang="en-GB" sz="2800" b="0" i="1" smtClean="0">
                              <a:solidFill>
                                <a:srgbClr val="0070C0"/>
                              </a:solidFill>
                              <a:latin typeface="Cambria Math" panose="02040503050406030204" pitchFamily="18" charset="0"/>
                            </a:rPr>
                            <m:t>𝑡</m:t>
                          </m:r>
                        </m:e>
                      </m:acc>
                    </m:oMath>
                  </m:oMathPara>
                </a14:m>
                <a:endParaRPr lang="en-US" sz="2800" dirty="0">
                  <a:solidFill>
                    <a:srgbClr val="0070C0"/>
                  </a:solidFill>
                </a:endParaRPr>
              </a:p>
            </p:txBody>
          </p:sp>
        </mc:Choice>
        <mc:Fallback>
          <p:sp>
            <p:nvSpPr>
              <p:cNvPr id="20" name="Rectangle 19"/>
              <p:cNvSpPr>
                <a:spLocks noRot="1" noChangeAspect="1" noMove="1" noResize="1" noEditPoints="1" noAdjustHandles="1" noChangeArrowheads="1" noChangeShapeType="1" noTextEdit="1"/>
              </p:cNvSpPr>
              <p:nvPr/>
            </p:nvSpPr>
            <p:spPr>
              <a:xfrm>
                <a:off x="3543411" y="2317284"/>
                <a:ext cx="741998" cy="523220"/>
              </a:xfrm>
              <a:prstGeom prst="rect">
                <a:avLst/>
              </a:prstGeom>
              <a:blipFill rotWithShape="1">
                <a:blip r:embed="rId5"/>
                <a:stretch>
                  <a:fillRect l="-15" t="-32" r="58" b="28"/>
                </a:stretch>
              </a:blipFill>
            </p:spPr>
            <p:txBody>
              <a:bodyPr/>
              <a:lstStyle/>
              <a:p>
                <a:r>
                  <a:rPr lang="zh-CN" altLang="en-US">
                    <a:noFill/>
                  </a:rPr>
                  <a:t> </a:t>
                </a:r>
              </a:p>
            </p:txBody>
          </p:sp>
        </mc:Fallback>
      </mc:AlternateContent>
      <p:cxnSp>
        <p:nvCxnSpPr>
          <p:cNvPr id="22" name="Straight Arrow Connector 21"/>
          <p:cNvCxnSpPr/>
          <p:nvPr/>
        </p:nvCxnSpPr>
        <p:spPr>
          <a:xfrm>
            <a:off x="2627783" y="4285506"/>
            <a:ext cx="18312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2455459" y="4100840"/>
                <a:ext cx="344645"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oMath>
                  </m:oMathPara>
                </a14:m>
                <a:endParaRPr lang="en-US" sz="2400" dirty="0">
                  <a:solidFill>
                    <a:schemeClr val="tx1"/>
                  </a:solidFill>
                </a:endParaRPr>
              </a:p>
            </p:txBody>
          </p:sp>
        </mc:Choice>
        <mc:Fallback>
          <p:sp>
            <p:nvSpPr>
              <p:cNvPr id="23" name="TextBox 22"/>
              <p:cNvSpPr txBox="1">
                <a:spLocks noRot="1" noChangeAspect="1" noMove="1" noResize="1" noEditPoints="1" noAdjustHandles="1" noChangeArrowheads="1" noChangeShapeType="1" noTextEdit="1"/>
              </p:cNvSpPr>
              <p:nvPr/>
            </p:nvSpPr>
            <p:spPr>
              <a:xfrm>
                <a:off x="2455459" y="4100840"/>
                <a:ext cx="344645" cy="369332"/>
              </a:xfrm>
              <a:prstGeom prst="rect">
                <a:avLst/>
              </a:prstGeom>
              <a:blipFill rotWithShape="1">
                <a:blip r:embed="rId6"/>
                <a:stretch>
                  <a:fillRect l="-159" t="-3" r="-12784" b="1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4502659" y="4193173"/>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4502659" y="4193173"/>
                <a:ext cx="188128" cy="276999"/>
              </a:xfrm>
              <a:prstGeom prst="rect">
                <a:avLst/>
              </a:prstGeom>
              <a:blipFill rotWithShape="1">
                <a:blip r:embed="rId7"/>
                <a:stretch>
                  <a:fillRect l="-271" t="-97" r="-15842" b="1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2267744" y="4005064"/>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2267744" y="4005064"/>
                <a:ext cx="191526" cy="276999"/>
              </a:xfrm>
              <a:prstGeom prst="rect">
                <a:avLst/>
              </a:prstGeom>
              <a:blipFill rotWithShape="1">
                <a:blip r:embed="rId8"/>
                <a:stretch>
                  <a:fillRect l="-83" t="-43" r="-16290" b="93"/>
                </a:stretch>
              </a:blipFill>
            </p:spPr>
            <p:txBody>
              <a:bodyPr/>
              <a:lstStyle/>
              <a:p>
                <a:r>
                  <a:rPr lang="zh-CN" altLang="en-US">
                    <a:noFill/>
                  </a:rPr>
                  <a:t> </a:t>
                </a:r>
              </a:p>
            </p:txBody>
          </p:sp>
        </mc:Fallback>
      </mc:AlternateContent>
      <p:sp>
        <p:nvSpPr>
          <p:cNvPr id="27" name="Oval 26"/>
          <p:cNvSpPr/>
          <p:nvPr/>
        </p:nvSpPr>
        <p:spPr>
          <a:xfrm>
            <a:off x="1259632" y="1718787"/>
            <a:ext cx="2395396" cy="1134149"/>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9" name="TextBox 28"/>
              <p:cNvSpPr txBox="1"/>
              <p:nvPr/>
            </p:nvSpPr>
            <p:spPr>
              <a:xfrm>
                <a:off x="2690683" y="4347004"/>
                <a:ext cx="2188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2690683" y="4347004"/>
                <a:ext cx="218842" cy="276999"/>
              </a:xfrm>
              <a:prstGeom prst="rect">
                <a:avLst/>
              </a:prstGeom>
              <a:blipFill rotWithShape="1">
                <a:blip r:embed="rId9"/>
                <a:stretch>
                  <a:fillRect l="-86" t="-155" r="-13948" b="20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2976931" y="1924596"/>
                <a:ext cx="21595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𝑖</m:t>
                          </m:r>
                        </m:sub>
                      </m:sSub>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2976931" y="1924596"/>
                <a:ext cx="215957" cy="276999"/>
              </a:xfrm>
              <a:prstGeom prst="rect">
                <a:avLst/>
              </a:prstGeom>
              <a:blipFill rotWithShape="1">
                <a:blip r:embed="rId10"/>
                <a:stretch>
                  <a:fillRect l="-24" t="-197" r="-19945" b="18"/>
                </a:stretch>
              </a:blipFill>
            </p:spPr>
            <p:txBody>
              <a:bodyPr/>
              <a:lstStyle/>
              <a:p>
                <a:r>
                  <a:rPr lang="zh-CN" altLang="en-US">
                    <a:noFill/>
                  </a:rPr>
                  <a:t> </a:t>
                </a:r>
              </a:p>
            </p:txBody>
          </p:sp>
        </mc:Fallback>
      </mc:AlternateContent>
      <p:cxnSp>
        <p:nvCxnSpPr>
          <p:cNvPr id="34" name="Straight Arrow Connector 33"/>
          <p:cNvCxnSpPr>
            <a:stCxn id="27" idx="6"/>
          </p:cNvCxnSpPr>
          <p:nvPr/>
        </p:nvCxnSpPr>
        <p:spPr>
          <a:xfrm flipV="1">
            <a:off x="3655028" y="1196752"/>
            <a:ext cx="0" cy="108911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p:cNvSpPr txBox="1"/>
              <p:nvPr/>
            </p:nvSpPr>
            <p:spPr>
              <a:xfrm>
                <a:off x="3653417" y="755069"/>
                <a:ext cx="608628" cy="45384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00B050"/>
                              </a:solidFill>
                              <a:latin typeface="Cambria Math" panose="02040503050406030204" pitchFamily="18" charset="0"/>
                            </a:rPr>
                          </m:ctrlPr>
                        </m:sSubPr>
                        <m:e>
                          <m:r>
                            <a:rPr lang="en-GB" sz="2800" b="0" i="1" smtClean="0">
                              <a:solidFill>
                                <a:srgbClr val="00B050"/>
                              </a:solidFill>
                              <a:latin typeface="Cambria Math" panose="02040503050406030204" pitchFamily="18" charset="0"/>
                            </a:rPr>
                            <m:t>𝐹</m:t>
                          </m:r>
                        </m:e>
                        <m:sub>
                          <m:r>
                            <a:rPr lang="en-GB" sz="2800" b="0" i="1" smtClean="0">
                              <a:solidFill>
                                <a:srgbClr val="00B050"/>
                              </a:solidFill>
                              <a:latin typeface="Cambria Math" panose="02040503050406030204" pitchFamily="18" charset="0"/>
                            </a:rPr>
                            <m:t>𝑧</m:t>
                          </m:r>
                        </m:sub>
                      </m:sSub>
                      <m:acc>
                        <m:accPr>
                          <m:ctrlPr>
                            <a:rPr lang="en-US" sz="2800" i="1" smtClean="0">
                              <a:solidFill>
                                <a:srgbClr val="00B050"/>
                              </a:solidFill>
                              <a:latin typeface="Cambria Math" panose="02040503050406030204" pitchFamily="18" charset="0"/>
                            </a:rPr>
                          </m:ctrlPr>
                        </m:accPr>
                        <m:e>
                          <m:r>
                            <a:rPr lang="en-GB" sz="2800" b="0" i="1" smtClean="0">
                              <a:solidFill>
                                <a:srgbClr val="00B050"/>
                              </a:solidFill>
                              <a:latin typeface="Cambria Math" panose="02040503050406030204" pitchFamily="18" charset="0"/>
                            </a:rPr>
                            <m:t>𝑘</m:t>
                          </m:r>
                        </m:e>
                      </m:acc>
                    </m:oMath>
                  </m:oMathPara>
                </a14:m>
                <a:endParaRPr lang="en-US" sz="2800" dirty="0">
                  <a:solidFill>
                    <a:srgbClr val="00B050"/>
                  </a:solidFill>
                </a:endParaRPr>
              </a:p>
            </p:txBody>
          </p:sp>
        </mc:Choice>
        <mc:Fallback>
          <p:sp>
            <p:nvSpPr>
              <p:cNvPr id="35" name="TextBox 34"/>
              <p:cNvSpPr txBox="1">
                <a:spLocks noRot="1" noChangeAspect="1" noMove="1" noResize="1" noEditPoints="1" noAdjustHandles="1" noChangeArrowheads="1" noChangeShapeType="1" noTextEdit="1"/>
              </p:cNvSpPr>
              <p:nvPr/>
            </p:nvSpPr>
            <p:spPr>
              <a:xfrm>
                <a:off x="3653417" y="755069"/>
                <a:ext cx="608628" cy="453842"/>
              </a:xfrm>
              <a:prstGeom prst="rect">
                <a:avLst/>
              </a:prstGeom>
              <a:blipFill rotWithShape="1">
                <a:blip r:embed="rId11"/>
                <a:stretch>
                  <a:fillRect l="-43" t="-12" r="-12324" b="1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1122150" y="4860954"/>
                <a:ext cx="7050249" cy="646331"/>
              </a:xfrm>
              <a:prstGeom prst="rect">
                <a:avLst/>
              </a:prstGeom>
              <a:noFill/>
            </p:spPr>
            <p:txBody>
              <a:bodyPr wrap="square" rtlCol="0">
                <a:spAutoFit/>
              </a:bodyPr>
              <a:lstStyle/>
              <a:p>
                <a:r>
                  <a:rPr lang="en-GB" dirty="0"/>
                  <a:t>Only the tangential component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𝐹</m:t>
                        </m:r>
                      </m:e>
                      <m:sub>
                        <m:r>
                          <a:rPr lang="en-GB" i="1">
                            <a:latin typeface="Cambria Math" panose="02040503050406030204" pitchFamily="18" charset="0"/>
                          </a:rPr>
                          <m:t>𝑡</m:t>
                        </m:r>
                      </m:sub>
                    </m:sSub>
                  </m:oMath>
                </a14:m>
                <a:r>
                  <a:rPr lang="en-GB" dirty="0"/>
                  <a:t> affect the rotation because only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𝐹</m:t>
                        </m:r>
                      </m:e>
                      <m:sub>
                        <m:r>
                          <a:rPr lang="en-GB" i="1">
                            <a:latin typeface="Cambria Math" panose="02040503050406030204" pitchFamily="18" charset="0"/>
                          </a:rPr>
                          <m:t>𝑡</m:t>
                        </m:r>
                      </m:sub>
                    </m:sSub>
                    <m:acc>
                      <m:accPr>
                        <m:ctrlPr>
                          <a:rPr lang="en-GB" i="1" smtClean="0">
                            <a:latin typeface="Cambria Math" panose="02040503050406030204" pitchFamily="18" charset="0"/>
                          </a:rPr>
                        </m:ctrlPr>
                      </m:accPr>
                      <m:e>
                        <m:r>
                          <a:rPr lang="en-GB" b="0" i="1" smtClean="0">
                            <a:latin typeface="Cambria Math" panose="02040503050406030204" pitchFamily="18" charset="0"/>
                          </a:rPr>
                          <m:t>𝑡</m:t>
                        </m:r>
                      </m:e>
                    </m:acc>
                  </m:oMath>
                </a14:m>
                <a:r>
                  <a:rPr lang="en-US" dirty="0"/>
                  <a:t> exert a torque about O with a z-component (z-axis is the axis of rotation). </a:t>
                </a:r>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1122150" y="4860954"/>
                <a:ext cx="7050249" cy="646331"/>
              </a:xfrm>
              <a:prstGeom prst="rect">
                <a:avLst/>
              </a:prstGeom>
              <a:blipFill rotWithShape="1">
                <a:blip r:embed="rId12"/>
                <a:stretch>
                  <a:fillRect l="-1" t="-4" r="8" b="87"/>
                </a:stretch>
              </a:blipFill>
            </p:spPr>
            <p:txBody>
              <a:bodyPr/>
              <a:lstStyle/>
              <a:p>
                <a:r>
                  <a:rPr lang="zh-CN" altLang="en-US">
                    <a:noFill/>
                  </a:rPr>
                  <a:t> </a:t>
                </a:r>
              </a:p>
            </p:txBody>
          </p:sp>
        </mc:Fallback>
      </mc:AlternateContent>
      <p:cxnSp>
        <p:nvCxnSpPr>
          <p:cNvPr id="32" name="Straight Arrow Connector 31"/>
          <p:cNvCxnSpPr/>
          <p:nvPr/>
        </p:nvCxnSpPr>
        <p:spPr>
          <a:xfrm flipV="1">
            <a:off x="2624188" y="2317852"/>
            <a:ext cx="921383" cy="19472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p:cNvSpPr txBox="1"/>
              <p:nvPr/>
            </p:nvSpPr>
            <p:spPr>
              <a:xfrm>
                <a:off x="3133701" y="3213865"/>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3133701" y="3213865"/>
                <a:ext cx="171777" cy="276999"/>
              </a:xfrm>
              <a:prstGeom prst="rect">
                <a:avLst/>
              </a:prstGeom>
              <a:blipFill rotWithShape="1">
                <a:blip r:embed="rId13"/>
                <a:stretch>
                  <a:fillRect l="-356" t="-47" r="-17937" b="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2359489" y="2031115"/>
                <a:ext cx="2777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𝑖</m:t>
                          </m:r>
                        </m:sub>
                      </m:sSub>
                    </m:oMath>
                  </m:oMathPara>
                </a14:m>
                <a:endParaRPr lang="en-US" dirty="0"/>
              </a:p>
            </p:txBody>
          </p:sp>
        </mc:Choice>
        <mc:Fallback>
          <p:sp>
            <p:nvSpPr>
              <p:cNvPr id="28" name="TextBox 27"/>
              <p:cNvSpPr txBox="1">
                <a:spLocks noRot="1" noChangeAspect="1" noMove="1" noResize="1" noEditPoints="1" noAdjustHandles="1" noChangeArrowheads="1" noChangeShapeType="1" noTextEdit="1"/>
              </p:cNvSpPr>
              <p:nvPr/>
            </p:nvSpPr>
            <p:spPr>
              <a:xfrm>
                <a:off x="2359489" y="2031115"/>
                <a:ext cx="277704" cy="276999"/>
              </a:xfrm>
              <a:prstGeom prst="rect">
                <a:avLst/>
              </a:prstGeom>
              <a:blipFill rotWithShape="1">
                <a:blip r:embed="rId14"/>
                <a:stretch>
                  <a:fillRect l="-167" t="-139" r="-12334" b="189"/>
                </a:stretch>
              </a:blipFill>
            </p:spPr>
            <p:txBody>
              <a:bodyPr/>
              <a:lstStyle/>
              <a:p>
                <a:r>
                  <a:rPr lang="zh-CN" altLang="en-US">
                    <a:noFill/>
                  </a:rPr>
                  <a:t> </a:t>
                </a:r>
              </a:p>
            </p:txBody>
          </p:sp>
        </mc:Fallback>
      </mc:AlternateContent>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1"/>
          <a:stretch>
            <a:fillRect/>
          </a:stretch>
        </p:blipFill>
        <p:spPr>
          <a:xfrm>
            <a:off x="2195736" y="3573016"/>
            <a:ext cx="1019175" cy="371475"/>
          </a:xfrm>
          <a:prstGeom prst="rect">
            <a:avLst/>
          </a:prstGeom>
        </p:spPr>
      </p:pic>
      <p:sp>
        <p:nvSpPr>
          <p:cNvPr id="8" name="Freeform 7"/>
          <p:cNvSpPr/>
          <p:nvPr/>
        </p:nvSpPr>
        <p:spPr>
          <a:xfrm>
            <a:off x="2260667" y="1357858"/>
            <a:ext cx="2221252" cy="2011185"/>
          </a:xfrm>
          <a:custGeom>
            <a:avLst/>
            <a:gdLst>
              <a:gd name="connsiteX0" fmla="*/ 37874 w 2221252"/>
              <a:gd name="connsiteY0" fmla="*/ 875109 h 2011185"/>
              <a:gd name="connsiteX1" fmla="*/ 625703 w 2221252"/>
              <a:gd name="connsiteY1" fmla="*/ 26023 h 2011185"/>
              <a:gd name="connsiteX2" fmla="*/ 1696857 w 2221252"/>
              <a:gd name="connsiteY2" fmla="*/ 352595 h 2011185"/>
              <a:gd name="connsiteX3" fmla="*/ 2154057 w 2221252"/>
              <a:gd name="connsiteY3" fmla="*/ 1685006 h 2011185"/>
              <a:gd name="connsiteX4" fmla="*/ 286068 w 2221252"/>
              <a:gd name="connsiteY4" fmla="*/ 1959326 h 2011185"/>
              <a:gd name="connsiteX5" fmla="*/ 37874 w 2221252"/>
              <a:gd name="connsiteY5" fmla="*/ 875109 h 201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1252" h="2011185">
                <a:moveTo>
                  <a:pt x="37874" y="875109"/>
                </a:moveTo>
                <a:cubicBezTo>
                  <a:pt x="94480" y="552892"/>
                  <a:pt x="349206" y="113109"/>
                  <a:pt x="625703" y="26023"/>
                </a:cubicBezTo>
                <a:cubicBezTo>
                  <a:pt x="902200" y="-61063"/>
                  <a:pt x="1442131" y="76098"/>
                  <a:pt x="1696857" y="352595"/>
                </a:cubicBezTo>
                <a:cubicBezTo>
                  <a:pt x="1951583" y="629092"/>
                  <a:pt x="2389188" y="1417218"/>
                  <a:pt x="2154057" y="1685006"/>
                </a:cubicBezTo>
                <a:cubicBezTo>
                  <a:pt x="1918926" y="1952794"/>
                  <a:pt x="632234" y="2094309"/>
                  <a:pt x="286068" y="1959326"/>
                </a:cubicBezTo>
                <a:cubicBezTo>
                  <a:pt x="-60098" y="1824343"/>
                  <a:pt x="-18732" y="1197326"/>
                  <a:pt x="37874" y="875109"/>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190" y="-169862"/>
            <a:ext cx="8229600" cy="1143000"/>
          </a:xfrm>
        </p:spPr>
        <p:txBody>
          <a:bodyPr/>
          <a:lstStyle/>
          <a:p>
            <a:r>
              <a:rPr lang="en-GB" dirty="0"/>
              <a:t>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6" name="Straight Arrow Connector 5"/>
          <p:cNvCxnSpPr/>
          <p:nvPr/>
        </p:nvCxnSpPr>
        <p:spPr>
          <a:xfrm flipV="1">
            <a:off x="2627784" y="973138"/>
            <a:ext cx="0" cy="3312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TextBox 6"/>
              <p:cNvSpPr txBox="1"/>
              <p:nvPr/>
            </p:nvSpPr>
            <p:spPr>
              <a:xfrm>
                <a:off x="2531429" y="707456"/>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2531429" y="707456"/>
                <a:ext cx="173894" cy="276999"/>
              </a:xfrm>
              <a:prstGeom prst="rect">
                <a:avLst/>
              </a:prstGeom>
              <a:blipFill rotWithShape="1">
                <a:blip r:embed="rId2"/>
                <a:stretch>
                  <a:fillRect l="-183" t="-24" r="-17765" b="74"/>
                </a:stretch>
              </a:blipFill>
            </p:spPr>
            <p:txBody>
              <a:bodyPr/>
              <a:lstStyle/>
              <a:p>
                <a:r>
                  <a:rPr lang="zh-CN" altLang="en-US">
                    <a:noFill/>
                  </a:rPr>
                  <a:t> </a:t>
                </a:r>
              </a:p>
            </p:txBody>
          </p:sp>
        </mc:Fallback>
      </mc:AlternateContent>
      <p:cxnSp>
        <p:nvCxnSpPr>
          <p:cNvPr id="10" name="Straight Arrow Connector 9"/>
          <p:cNvCxnSpPr/>
          <p:nvPr/>
        </p:nvCxnSpPr>
        <p:spPr>
          <a:xfrm>
            <a:off x="2627783" y="2233603"/>
            <a:ext cx="102724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3396144" y="1956604"/>
                <a:ext cx="517769"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solidFill>
                            <a:srgbClr val="0070C0"/>
                          </a:solidFill>
                          <a:latin typeface="Cambria Math" panose="02040503050406030204" pitchFamily="18" charset="0"/>
                          <a:ea typeface="Cambria Math" panose="02040503050406030204" pitchFamily="18" charset="0"/>
                        </a:rPr>
                        <m:t>⨂</m:t>
                      </m:r>
                    </m:oMath>
                  </m:oMathPara>
                </a14:m>
                <a:endParaRPr lang="en-US" sz="3600" dirty="0">
                  <a:solidFill>
                    <a:srgbClr val="0070C0"/>
                  </a:solidFill>
                </a:endParaRPr>
              </a:p>
            </p:txBody>
          </p:sp>
        </mc:Choice>
        <mc:Fallback>
          <p:sp>
            <p:nvSpPr>
              <p:cNvPr id="15" name="TextBox 14"/>
              <p:cNvSpPr txBox="1">
                <a:spLocks noRot="1" noChangeAspect="1" noMove="1" noResize="1" noEditPoints="1" noAdjustHandles="1" noChangeArrowheads="1" noChangeShapeType="1" noTextEdit="1"/>
              </p:cNvSpPr>
              <p:nvPr/>
            </p:nvSpPr>
            <p:spPr>
              <a:xfrm>
                <a:off x="3396144" y="1956604"/>
                <a:ext cx="517769" cy="553998"/>
              </a:xfrm>
              <a:prstGeom prst="rect">
                <a:avLst/>
              </a:prstGeom>
              <a:blipFill rotWithShape="1">
                <a:blip r:embed="rId3"/>
                <a:stretch>
                  <a:fillRect l="-32" t="-31" r="-12799" b="81"/>
                </a:stretch>
              </a:blipFill>
            </p:spPr>
            <p:txBody>
              <a:bodyPr/>
              <a:lstStyle/>
              <a:p>
                <a:r>
                  <a:rPr lang="zh-CN" altLang="en-US">
                    <a:noFill/>
                  </a:rPr>
                  <a:t> </a:t>
                </a:r>
              </a:p>
            </p:txBody>
          </p:sp>
        </mc:Fallback>
      </mc:AlternateContent>
      <p:cxnSp>
        <p:nvCxnSpPr>
          <p:cNvPr id="18" name="Straight Arrow Connector 17"/>
          <p:cNvCxnSpPr/>
          <p:nvPr/>
        </p:nvCxnSpPr>
        <p:spPr>
          <a:xfrm>
            <a:off x="3655028" y="2233603"/>
            <a:ext cx="628940" cy="0"/>
          </a:xfrm>
          <a:prstGeom prst="straightConnector1">
            <a:avLst/>
          </a:prstGeom>
          <a:ln w="38100">
            <a:solidFill>
              <a:srgbClr val="FF33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3873685" y="1718787"/>
                <a:ext cx="608234"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FF0000"/>
                              </a:solidFill>
                              <a:latin typeface="Cambria Math" panose="02040503050406030204" pitchFamily="18" charset="0"/>
                            </a:rPr>
                          </m:ctrlPr>
                        </m:sSubPr>
                        <m:e>
                          <m:r>
                            <a:rPr lang="en-GB" sz="2800" b="0" i="1" smtClean="0">
                              <a:solidFill>
                                <a:srgbClr val="FF0000"/>
                              </a:solidFill>
                              <a:latin typeface="Cambria Math" panose="02040503050406030204" pitchFamily="18" charset="0"/>
                            </a:rPr>
                            <m:t>𝐹</m:t>
                          </m:r>
                        </m:e>
                        <m:sub>
                          <m:r>
                            <a:rPr lang="en-GB" sz="2800" b="0" i="1" smtClean="0">
                              <a:solidFill>
                                <a:srgbClr val="FF0000"/>
                              </a:solidFill>
                              <a:latin typeface="Cambria Math" panose="02040503050406030204" pitchFamily="18" charset="0"/>
                            </a:rPr>
                            <m:t>𝑛</m:t>
                          </m:r>
                        </m:sub>
                      </m:sSub>
                      <m:acc>
                        <m:accPr>
                          <m:ctrlPr>
                            <a:rPr lang="en-US" sz="2800" i="1" smtClean="0">
                              <a:solidFill>
                                <a:srgbClr val="FF0000"/>
                              </a:solidFill>
                              <a:latin typeface="Cambria Math" panose="02040503050406030204" pitchFamily="18" charset="0"/>
                            </a:rPr>
                          </m:ctrlPr>
                        </m:accPr>
                        <m:e>
                          <m:r>
                            <a:rPr lang="en-GB" sz="2800" b="0" i="1" smtClean="0">
                              <a:solidFill>
                                <a:srgbClr val="FF0000"/>
                              </a:solidFill>
                              <a:latin typeface="Cambria Math" panose="02040503050406030204" pitchFamily="18" charset="0"/>
                            </a:rPr>
                            <m:t>𝑛</m:t>
                          </m:r>
                        </m:e>
                      </m:acc>
                    </m:oMath>
                  </m:oMathPara>
                </a14:m>
                <a:endParaRPr lang="en-US" sz="2800" dirty="0"/>
              </a:p>
            </p:txBody>
          </p:sp>
        </mc:Choice>
        <mc:Fallback>
          <p:sp>
            <p:nvSpPr>
              <p:cNvPr id="19" name="TextBox 18"/>
              <p:cNvSpPr txBox="1">
                <a:spLocks noRot="1" noChangeAspect="1" noMove="1" noResize="1" noEditPoints="1" noAdjustHandles="1" noChangeArrowheads="1" noChangeShapeType="1" noTextEdit="1"/>
              </p:cNvSpPr>
              <p:nvPr/>
            </p:nvSpPr>
            <p:spPr>
              <a:xfrm>
                <a:off x="3873685" y="1718787"/>
                <a:ext cx="608234" cy="430887"/>
              </a:xfrm>
              <a:prstGeom prst="rect">
                <a:avLst/>
              </a:prstGeom>
              <a:blipFill rotWithShape="1">
                <a:blip r:embed="rId4"/>
                <a:stretch>
                  <a:fillRect l="-30" t="-111" r="15" b="4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Rectangle 19"/>
              <p:cNvSpPr/>
              <p:nvPr/>
            </p:nvSpPr>
            <p:spPr>
              <a:xfrm>
                <a:off x="3543411" y="2317284"/>
                <a:ext cx="741998"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0070C0"/>
                              </a:solidFill>
                              <a:latin typeface="Cambria Math" panose="02040503050406030204" pitchFamily="18" charset="0"/>
                            </a:rPr>
                          </m:ctrlPr>
                        </m:sSubPr>
                        <m:e>
                          <m:r>
                            <a:rPr lang="en-GB" sz="2800" i="1">
                              <a:solidFill>
                                <a:srgbClr val="0070C0"/>
                              </a:solidFill>
                              <a:latin typeface="Cambria Math" panose="02040503050406030204" pitchFamily="18" charset="0"/>
                            </a:rPr>
                            <m:t>𝐹</m:t>
                          </m:r>
                        </m:e>
                        <m:sub>
                          <m:r>
                            <a:rPr lang="en-GB" sz="2800" b="0" i="1" smtClean="0">
                              <a:solidFill>
                                <a:srgbClr val="0070C0"/>
                              </a:solidFill>
                              <a:latin typeface="Cambria Math" panose="02040503050406030204" pitchFamily="18" charset="0"/>
                            </a:rPr>
                            <m:t>𝑡</m:t>
                          </m:r>
                        </m:sub>
                      </m:sSub>
                      <m:acc>
                        <m:accPr>
                          <m:ctrlPr>
                            <a:rPr lang="en-US" sz="2800" i="1">
                              <a:solidFill>
                                <a:srgbClr val="0070C0"/>
                              </a:solidFill>
                              <a:latin typeface="Cambria Math" panose="02040503050406030204" pitchFamily="18" charset="0"/>
                            </a:rPr>
                          </m:ctrlPr>
                        </m:accPr>
                        <m:e>
                          <m:r>
                            <a:rPr lang="en-GB" sz="2800" b="0" i="1" smtClean="0">
                              <a:solidFill>
                                <a:srgbClr val="0070C0"/>
                              </a:solidFill>
                              <a:latin typeface="Cambria Math" panose="02040503050406030204" pitchFamily="18" charset="0"/>
                            </a:rPr>
                            <m:t>𝑡</m:t>
                          </m:r>
                        </m:e>
                      </m:acc>
                    </m:oMath>
                  </m:oMathPara>
                </a14:m>
                <a:endParaRPr lang="en-US" sz="2800" dirty="0">
                  <a:solidFill>
                    <a:srgbClr val="0070C0"/>
                  </a:solidFill>
                </a:endParaRPr>
              </a:p>
            </p:txBody>
          </p:sp>
        </mc:Choice>
        <mc:Fallback>
          <p:sp>
            <p:nvSpPr>
              <p:cNvPr id="20" name="Rectangle 19"/>
              <p:cNvSpPr>
                <a:spLocks noRot="1" noChangeAspect="1" noMove="1" noResize="1" noEditPoints="1" noAdjustHandles="1" noChangeArrowheads="1" noChangeShapeType="1" noTextEdit="1"/>
              </p:cNvSpPr>
              <p:nvPr/>
            </p:nvSpPr>
            <p:spPr>
              <a:xfrm>
                <a:off x="3543411" y="2317284"/>
                <a:ext cx="741998" cy="523220"/>
              </a:xfrm>
              <a:prstGeom prst="rect">
                <a:avLst/>
              </a:prstGeom>
              <a:blipFill rotWithShape="1">
                <a:blip r:embed="rId5"/>
                <a:stretch>
                  <a:fillRect l="-15" t="-32" r="58" b="28"/>
                </a:stretch>
              </a:blipFill>
            </p:spPr>
            <p:txBody>
              <a:bodyPr/>
              <a:lstStyle/>
              <a:p>
                <a:r>
                  <a:rPr lang="zh-CN" altLang="en-US">
                    <a:noFill/>
                  </a:rPr>
                  <a:t> </a:t>
                </a:r>
              </a:p>
            </p:txBody>
          </p:sp>
        </mc:Fallback>
      </mc:AlternateContent>
      <p:cxnSp>
        <p:nvCxnSpPr>
          <p:cNvPr id="22" name="Straight Arrow Connector 21"/>
          <p:cNvCxnSpPr/>
          <p:nvPr/>
        </p:nvCxnSpPr>
        <p:spPr>
          <a:xfrm>
            <a:off x="2627783" y="4285506"/>
            <a:ext cx="18312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2455459" y="4100840"/>
                <a:ext cx="344645"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oMath>
                  </m:oMathPara>
                </a14:m>
                <a:endParaRPr lang="en-US" sz="2400" dirty="0">
                  <a:solidFill>
                    <a:schemeClr val="tx1"/>
                  </a:solidFill>
                </a:endParaRPr>
              </a:p>
            </p:txBody>
          </p:sp>
        </mc:Choice>
        <mc:Fallback>
          <p:sp>
            <p:nvSpPr>
              <p:cNvPr id="23" name="TextBox 22"/>
              <p:cNvSpPr txBox="1">
                <a:spLocks noRot="1" noChangeAspect="1" noMove="1" noResize="1" noEditPoints="1" noAdjustHandles="1" noChangeArrowheads="1" noChangeShapeType="1" noTextEdit="1"/>
              </p:cNvSpPr>
              <p:nvPr/>
            </p:nvSpPr>
            <p:spPr>
              <a:xfrm>
                <a:off x="2455459" y="4100840"/>
                <a:ext cx="344645" cy="369332"/>
              </a:xfrm>
              <a:prstGeom prst="rect">
                <a:avLst/>
              </a:prstGeom>
              <a:blipFill rotWithShape="1">
                <a:blip r:embed="rId6"/>
                <a:stretch>
                  <a:fillRect l="-159" t="-3" r="-12784" b="1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4502659" y="4193173"/>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4502659" y="4193173"/>
                <a:ext cx="188128" cy="276999"/>
              </a:xfrm>
              <a:prstGeom prst="rect">
                <a:avLst/>
              </a:prstGeom>
              <a:blipFill rotWithShape="1">
                <a:blip r:embed="rId7"/>
                <a:stretch>
                  <a:fillRect l="-271" t="-97" r="-15842" b="1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2267744" y="4005064"/>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2267744" y="4005064"/>
                <a:ext cx="191526" cy="276999"/>
              </a:xfrm>
              <a:prstGeom prst="rect">
                <a:avLst/>
              </a:prstGeom>
              <a:blipFill rotWithShape="1">
                <a:blip r:embed="rId8"/>
                <a:stretch>
                  <a:fillRect l="-83" t="-43" r="-16290" b="93"/>
                </a:stretch>
              </a:blipFill>
            </p:spPr>
            <p:txBody>
              <a:bodyPr/>
              <a:lstStyle/>
              <a:p>
                <a:r>
                  <a:rPr lang="zh-CN" altLang="en-US">
                    <a:noFill/>
                  </a:rPr>
                  <a:t> </a:t>
                </a:r>
              </a:p>
            </p:txBody>
          </p:sp>
        </mc:Fallback>
      </mc:AlternateContent>
      <p:sp>
        <p:nvSpPr>
          <p:cNvPr id="27" name="Oval 26"/>
          <p:cNvSpPr/>
          <p:nvPr/>
        </p:nvSpPr>
        <p:spPr>
          <a:xfrm>
            <a:off x="1259632" y="1718787"/>
            <a:ext cx="2395396" cy="1134149"/>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9" name="TextBox 28"/>
              <p:cNvSpPr txBox="1"/>
              <p:nvPr/>
            </p:nvSpPr>
            <p:spPr>
              <a:xfrm>
                <a:off x="2690683" y="4347004"/>
                <a:ext cx="2188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2690683" y="4347004"/>
                <a:ext cx="218842" cy="276999"/>
              </a:xfrm>
              <a:prstGeom prst="rect">
                <a:avLst/>
              </a:prstGeom>
              <a:blipFill rotWithShape="1">
                <a:blip r:embed="rId9"/>
                <a:stretch>
                  <a:fillRect l="-86" t="-155" r="-13948" b="20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2976931" y="1924596"/>
                <a:ext cx="21595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𝑖</m:t>
                          </m:r>
                        </m:sub>
                      </m:sSub>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2976931" y="1924596"/>
                <a:ext cx="215957" cy="276999"/>
              </a:xfrm>
              <a:prstGeom prst="rect">
                <a:avLst/>
              </a:prstGeom>
              <a:blipFill rotWithShape="1">
                <a:blip r:embed="rId10"/>
                <a:stretch>
                  <a:fillRect l="-24" t="-197" r="-19945" b="18"/>
                </a:stretch>
              </a:blipFill>
            </p:spPr>
            <p:txBody>
              <a:bodyPr/>
              <a:lstStyle/>
              <a:p>
                <a:r>
                  <a:rPr lang="zh-CN" altLang="en-US">
                    <a:noFill/>
                  </a:rPr>
                  <a:t> </a:t>
                </a:r>
              </a:p>
            </p:txBody>
          </p:sp>
        </mc:Fallback>
      </mc:AlternateContent>
      <p:cxnSp>
        <p:nvCxnSpPr>
          <p:cNvPr id="34" name="Straight Arrow Connector 33"/>
          <p:cNvCxnSpPr>
            <a:stCxn id="27" idx="6"/>
          </p:cNvCxnSpPr>
          <p:nvPr/>
        </p:nvCxnSpPr>
        <p:spPr>
          <a:xfrm flipV="1">
            <a:off x="3655028" y="1196752"/>
            <a:ext cx="0" cy="108911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p:cNvSpPr txBox="1"/>
              <p:nvPr/>
            </p:nvSpPr>
            <p:spPr>
              <a:xfrm>
                <a:off x="3653417" y="755069"/>
                <a:ext cx="608628" cy="45384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00B050"/>
                              </a:solidFill>
                              <a:latin typeface="Cambria Math" panose="02040503050406030204" pitchFamily="18" charset="0"/>
                            </a:rPr>
                          </m:ctrlPr>
                        </m:sSubPr>
                        <m:e>
                          <m:r>
                            <a:rPr lang="en-GB" sz="2800" b="0" i="1" smtClean="0">
                              <a:solidFill>
                                <a:srgbClr val="00B050"/>
                              </a:solidFill>
                              <a:latin typeface="Cambria Math" panose="02040503050406030204" pitchFamily="18" charset="0"/>
                            </a:rPr>
                            <m:t>𝐹</m:t>
                          </m:r>
                        </m:e>
                        <m:sub>
                          <m:r>
                            <a:rPr lang="en-GB" sz="2800" b="0" i="1" smtClean="0">
                              <a:solidFill>
                                <a:srgbClr val="00B050"/>
                              </a:solidFill>
                              <a:latin typeface="Cambria Math" panose="02040503050406030204" pitchFamily="18" charset="0"/>
                            </a:rPr>
                            <m:t>𝑧</m:t>
                          </m:r>
                        </m:sub>
                      </m:sSub>
                      <m:acc>
                        <m:accPr>
                          <m:ctrlPr>
                            <a:rPr lang="en-US" sz="2800" i="1" smtClean="0">
                              <a:solidFill>
                                <a:srgbClr val="00B050"/>
                              </a:solidFill>
                              <a:latin typeface="Cambria Math" panose="02040503050406030204" pitchFamily="18" charset="0"/>
                            </a:rPr>
                          </m:ctrlPr>
                        </m:accPr>
                        <m:e>
                          <m:r>
                            <a:rPr lang="en-GB" sz="2800" b="0" i="1" smtClean="0">
                              <a:solidFill>
                                <a:srgbClr val="00B050"/>
                              </a:solidFill>
                              <a:latin typeface="Cambria Math" panose="02040503050406030204" pitchFamily="18" charset="0"/>
                            </a:rPr>
                            <m:t>𝑘</m:t>
                          </m:r>
                        </m:e>
                      </m:acc>
                    </m:oMath>
                  </m:oMathPara>
                </a14:m>
                <a:endParaRPr lang="en-US" sz="2800" dirty="0">
                  <a:solidFill>
                    <a:srgbClr val="00B050"/>
                  </a:solidFill>
                </a:endParaRPr>
              </a:p>
            </p:txBody>
          </p:sp>
        </mc:Choice>
        <mc:Fallback>
          <p:sp>
            <p:nvSpPr>
              <p:cNvPr id="35" name="TextBox 34"/>
              <p:cNvSpPr txBox="1">
                <a:spLocks noRot="1" noChangeAspect="1" noMove="1" noResize="1" noEditPoints="1" noAdjustHandles="1" noChangeArrowheads="1" noChangeShapeType="1" noTextEdit="1"/>
              </p:cNvSpPr>
              <p:nvPr/>
            </p:nvSpPr>
            <p:spPr>
              <a:xfrm>
                <a:off x="3653417" y="755069"/>
                <a:ext cx="608628" cy="453842"/>
              </a:xfrm>
              <a:prstGeom prst="rect">
                <a:avLst/>
              </a:prstGeom>
              <a:blipFill rotWithShape="1">
                <a:blip r:embed="rId11"/>
                <a:stretch>
                  <a:fillRect l="-43" t="-12" r="-12324" b="111"/>
                </a:stretch>
              </a:blipFill>
            </p:spPr>
            <p:txBody>
              <a:bodyPr/>
              <a:lstStyle/>
              <a:p>
                <a:r>
                  <a:rPr lang="zh-CN" altLang="en-US">
                    <a:noFill/>
                  </a:rPr>
                  <a:t> </a:t>
                </a:r>
              </a:p>
            </p:txBody>
          </p:sp>
        </mc:Fallback>
      </mc:AlternateContent>
      <p:sp>
        <p:nvSpPr>
          <p:cNvPr id="3" name="TextBox 2"/>
          <p:cNvSpPr txBox="1"/>
          <p:nvPr/>
        </p:nvSpPr>
        <p:spPr>
          <a:xfrm flipH="1">
            <a:off x="520209" y="4846489"/>
            <a:ext cx="6939057" cy="369332"/>
          </a:xfrm>
          <a:prstGeom prst="rect">
            <a:avLst/>
          </a:prstGeom>
          <a:noFill/>
        </p:spPr>
        <p:txBody>
          <a:bodyPr wrap="square" rtlCol="0">
            <a:spAutoFit/>
          </a:bodyPr>
          <a:lstStyle/>
          <a:p>
            <a:r>
              <a:rPr lang="en-GB" dirty="0"/>
              <a:t>Newton’s second law for the tangential component of the force</a:t>
            </a:r>
            <a:endParaRPr lang="en-US" dirty="0"/>
          </a:p>
        </p:txBody>
      </p:sp>
      <mc:AlternateContent xmlns:mc="http://schemas.openxmlformats.org/markup-compatibility/2006">
        <mc:Choice xmlns:a14="http://schemas.microsoft.com/office/drawing/2010/main" Requires="a14">
          <p:sp>
            <p:nvSpPr>
              <p:cNvPr id="9" name="TextBox 8"/>
              <p:cNvSpPr txBox="1"/>
              <p:nvPr/>
            </p:nvSpPr>
            <p:spPr>
              <a:xfrm>
                <a:off x="6588224" y="4886564"/>
                <a:ext cx="1247969" cy="28918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𝑖</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𝑖</m:t>
                          </m:r>
                        </m:sub>
                      </m:sSub>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6588224" y="4886564"/>
                <a:ext cx="1247969" cy="289182"/>
              </a:xfrm>
              <a:prstGeom prst="rect">
                <a:avLst/>
              </a:prstGeom>
              <a:blipFill rotWithShape="1">
                <a:blip r:embed="rId12"/>
                <a:stretch>
                  <a:fillRect l="-8" t="-83" r="-1961" b="172"/>
                </a:stretch>
              </a:blipFill>
            </p:spPr>
            <p:txBody>
              <a:bodyPr/>
              <a:lstStyle/>
              <a:p>
                <a:r>
                  <a:rPr lang="zh-CN" altLang="en-US">
                    <a:noFill/>
                  </a:rPr>
                  <a:t> </a:t>
                </a:r>
              </a:p>
            </p:txBody>
          </p:sp>
        </mc:Fallback>
      </mc:AlternateContent>
      <p:sp>
        <p:nvSpPr>
          <p:cNvPr id="40" name="TextBox 39"/>
          <p:cNvSpPr txBox="1"/>
          <p:nvPr/>
        </p:nvSpPr>
        <p:spPr>
          <a:xfrm>
            <a:off x="8194209" y="4852868"/>
            <a:ext cx="671979" cy="369332"/>
          </a:xfrm>
          <a:prstGeom prst="rect">
            <a:avLst/>
          </a:prstGeom>
          <a:noFill/>
        </p:spPr>
        <p:txBody>
          <a:bodyPr wrap="none" rtlCol="0">
            <a:spAutoFit/>
          </a:bodyPr>
          <a:lstStyle/>
          <a:p>
            <a:r>
              <a:rPr lang="en-GB" dirty="0">
                <a:solidFill>
                  <a:srgbClr val="FF0000"/>
                </a:solidFill>
              </a:rPr>
              <a:t>Eq. 1</a:t>
            </a:r>
            <a:endParaRPr lang="en-US" dirty="0">
              <a:solidFill>
                <a:srgbClr val="FF0000"/>
              </a:solidFill>
            </a:endParaRPr>
          </a:p>
        </p:txBody>
      </p:sp>
      <p:cxnSp>
        <p:nvCxnSpPr>
          <p:cNvPr id="31" name="Straight Arrow Connector 30"/>
          <p:cNvCxnSpPr/>
          <p:nvPr/>
        </p:nvCxnSpPr>
        <p:spPr>
          <a:xfrm flipV="1">
            <a:off x="2621729" y="2318173"/>
            <a:ext cx="921383" cy="19472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p:cNvSpPr txBox="1"/>
              <p:nvPr/>
            </p:nvSpPr>
            <p:spPr>
              <a:xfrm>
                <a:off x="3131541" y="3213865"/>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3131541" y="3213865"/>
                <a:ext cx="171777" cy="276999"/>
              </a:xfrm>
              <a:prstGeom prst="rect">
                <a:avLst/>
              </a:prstGeom>
              <a:blipFill rotWithShape="1">
                <a:blip r:embed="rId13"/>
                <a:stretch>
                  <a:fillRect l="-207" t="-47" r="-18086" b="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TextBox 35"/>
              <p:cNvSpPr txBox="1"/>
              <p:nvPr/>
            </p:nvSpPr>
            <p:spPr>
              <a:xfrm>
                <a:off x="2359489" y="2031115"/>
                <a:ext cx="2777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𝑖</m:t>
                          </m:r>
                        </m:sub>
                      </m:sSub>
                    </m:oMath>
                  </m:oMathPara>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a:off x="2359489" y="2031115"/>
                <a:ext cx="277704" cy="276999"/>
              </a:xfrm>
              <a:prstGeom prst="rect">
                <a:avLst/>
              </a:prstGeom>
              <a:blipFill rotWithShape="1">
                <a:blip r:embed="rId14"/>
                <a:stretch>
                  <a:fillRect l="-167" t="-139" r="-12334" b="189"/>
                </a:stretch>
              </a:blipFill>
            </p:spPr>
            <p:txBody>
              <a:bodyPr/>
              <a:lstStyle/>
              <a:p>
                <a:r>
                  <a:rPr lang="zh-CN" altLang="en-US">
                    <a:noFill/>
                  </a:rPr>
                  <a:t> </a:t>
                </a:r>
              </a:p>
            </p:txBody>
          </p:sp>
        </mc:Fallback>
      </mc:AlternateContent>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1"/>
          <a:stretch>
            <a:fillRect/>
          </a:stretch>
        </p:blipFill>
        <p:spPr>
          <a:xfrm>
            <a:off x="2195736" y="3573016"/>
            <a:ext cx="1019175" cy="371475"/>
          </a:xfrm>
          <a:prstGeom prst="rect">
            <a:avLst/>
          </a:prstGeom>
        </p:spPr>
      </p:pic>
      <p:sp>
        <p:nvSpPr>
          <p:cNvPr id="8" name="Freeform 7"/>
          <p:cNvSpPr/>
          <p:nvPr/>
        </p:nvSpPr>
        <p:spPr>
          <a:xfrm>
            <a:off x="2260667" y="1357858"/>
            <a:ext cx="2221252" cy="2011185"/>
          </a:xfrm>
          <a:custGeom>
            <a:avLst/>
            <a:gdLst>
              <a:gd name="connsiteX0" fmla="*/ 37874 w 2221252"/>
              <a:gd name="connsiteY0" fmla="*/ 875109 h 2011185"/>
              <a:gd name="connsiteX1" fmla="*/ 625703 w 2221252"/>
              <a:gd name="connsiteY1" fmla="*/ 26023 h 2011185"/>
              <a:gd name="connsiteX2" fmla="*/ 1696857 w 2221252"/>
              <a:gd name="connsiteY2" fmla="*/ 352595 h 2011185"/>
              <a:gd name="connsiteX3" fmla="*/ 2154057 w 2221252"/>
              <a:gd name="connsiteY3" fmla="*/ 1685006 h 2011185"/>
              <a:gd name="connsiteX4" fmla="*/ 286068 w 2221252"/>
              <a:gd name="connsiteY4" fmla="*/ 1959326 h 2011185"/>
              <a:gd name="connsiteX5" fmla="*/ 37874 w 2221252"/>
              <a:gd name="connsiteY5" fmla="*/ 875109 h 201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1252" h="2011185">
                <a:moveTo>
                  <a:pt x="37874" y="875109"/>
                </a:moveTo>
                <a:cubicBezTo>
                  <a:pt x="94480" y="552892"/>
                  <a:pt x="349206" y="113109"/>
                  <a:pt x="625703" y="26023"/>
                </a:cubicBezTo>
                <a:cubicBezTo>
                  <a:pt x="902200" y="-61063"/>
                  <a:pt x="1442131" y="76098"/>
                  <a:pt x="1696857" y="352595"/>
                </a:cubicBezTo>
                <a:cubicBezTo>
                  <a:pt x="1951583" y="629092"/>
                  <a:pt x="2389188" y="1417218"/>
                  <a:pt x="2154057" y="1685006"/>
                </a:cubicBezTo>
                <a:cubicBezTo>
                  <a:pt x="1918926" y="1952794"/>
                  <a:pt x="632234" y="2094309"/>
                  <a:pt x="286068" y="1959326"/>
                </a:cubicBezTo>
                <a:cubicBezTo>
                  <a:pt x="-60098" y="1824343"/>
                  <a:pt x="-18732" y="1197326"/>
                  <a:pt x="37874" y="875109"/>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190" y="-169862"/>
            <a:ext cx="8229600" cy="1143000"/>
          </a:xfrm>
        </p:spPr>
        <p:txBody>
          <a:bodyPr/>
          <a:lstStyle/>
          <a:p>
            <a:r>
              <a:rPr lang="en-GB" dirty="0"/>
              <a:t>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6" name="Straight Arrow Connector 5"/>
          <p:cNvCxnSpPr/>
          <p:nvPr/>
        </p:nvCxnSpPr>
        <p:spPr>
          <a:xfrm flipV="1">
            <a:off x="2627784" y="973138"/>
            <a:ext cx="0" cy="3312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TextBox 6"/>
              <p:cNvSpPr txBox="1"/>
              <p:nvPr/>
            </p:nvSpPr>
            <p:spPr>
              <a:xfrm>
                <a:off x="2531429" y="707456"/>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2531429" y="707456"/>
                <a:ext cx="173894" cy="276999"/>
              </a:xfrm>
              <a:prstGeom prst="rect">
                <a:avLst/>
              </a:prstGeom>
              <a:blipFill rotWithShape="1">
                <a:blip r:embed="rId2"/>
                <a:stretch>
                  <a:fillRect l="-183" t="-24" r="-17765" b="74"/>
                </a:stretch>
              </a:blipFill>
            </p:spPr>
            <p:txBody>
              <a:bodyPr/>
              <a:lstStyle/>
              <a:p>
                <a:r>
                  <a:rPr lang="zh-CN" altLang="en-US">
                    <a:noFill/>
                  </a:rPr>
                  <a:t> </a:t>
                </a:r>
              </a:p>
            </p:txBody>
          </p:sp>
        </mc:Fallback>
      </mc:AlternateContent>
      <p:cxnSp>
        <p:nvCxnSpPr>
          <p:cNvPr id="10" name="Straight Arrow Connector 9"/>
          <p:cNvCxnSpPr/>
          <p:nvPr/>
        </p:nvCxnSpPr>
        <p:spPr>
          <a:xfrm>
            <a:off x="2627783" y="2233603"/>
            <a:ext cx="102724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3396144" y="1956604"/>
                <a:ext cx="517769"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solidFill>
                            <a:srgbClr val="0070C0"/>
                          </a:solidFill>
                          <a:latin typeface="Cambria Math" panose="02040503050406030204" pitchFamily="18" charset="0"/>
                          <a:ea typeface="Cambria Math" panose="02040503050406030204" pitchFamily="18" charset="0"/>
                        </a:rPr>
                        <m:t>⨂</m:t>
                      </m:r>
                    </m:oMath>
                  </m:oMathPara>
                </a14:m>
                <a:endParaRPr lang="en-US" sz="3600" dirty="0">
                  <a:solidFill>
                    <a:srgbClr val="0070C0"/>
                  </a:solidFill>
                </a:endParaRPr>
              </a:p>
            </p:txBody>
          </p:sp>
        </mc:Choice>
        <mc:Fallback>
          <p:sp>
            <p:nvSpPr>
              <p:cNvPr id="15" name="TextBox 14"/>
              <p:cNvSpPr txBox="1">
                <a:spLocks noRot="1" noChangeAspect="1" noMove="1" noResize="1" noEditPoints="1" noAdjustHandles="1" noChangeArrowheads="1" noChangeShapeType="1" noTextEdit="1"/>
              </p:cNvSpPr>
              <p:nvPr/>
            </p:nvSpPr>
            <p:spPr>
              <a:xfrm>
                <a:off x="3396144" y="1956604"/>
                <a:ext cx="517769" cy="553998"/>
              </a:xfrm>
              <a:prstGeom prst="rect">
                <a:avLst/>
              </a:prstGeom>
              <a:blipFill rotWithShape="1">
                <a:blip r:embed="rId3"/>
                <a:stretch>
                  <a:fillRect l="-32" t="-31" r="-12799" b="81"/>
                </a:stretch>
              </a:blipFill>
            </p:spPr>
            <p:txBody>
              <a:bodyPr/>
              <a:lstStyle/>
              <a:p>
                <a:r>
                  <a:rPr lang="zh-CN" altLang="en-US">
                    <a:noFill/>
                  </a:rPr>
                  <a:t> </a:t>
                </a:r>
              </a:p>
            </p:txBody>
          </p:sp>
        </mc:Fallback>
      </mc:AlternateContent>
      <p:cxnSp>
        <p:nvCxnSpPr>
          <p:cNvPr id="18" name="Straight Arrow Connector 17"/>
          <p:cNvCxnSpPr/>
          <p:nvPr/>
        </p:nvCxnSpPr>
        <p:spPr>
          <a:xfrm>
            <a:off x="3655028" y="2233603"/>
            <a:ext cx="628940" cy="0"/>
          </a:xfrm>
          <a:prstGeom prst="straightConnector1">
            <a:avLst/>
          </a:prstGeom>
          <a:ln w="38100">
            <a:solidFill>
              <a:srgbClr val="FF33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3873685" y="1718787"/>
                <a:ext cx="608234"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FF0000"/>
                              </a:solidFill>
                              <a:latin typeface="Cambria Math" panose="02040503050406030204" pitchFamily="18" charset="0"/>
                            </a:rPr>
                          </m:ctrlPr>
                        </m:sSubPr>
                        <m:e>
                          <m:r>
                            <a:rPr lang="en-GB" sz="2800" b="0" i="1" smtClean="0">
                              <a:solidFill>
                                <a:srgbClr val="FF0000"/>
                              </a:solidFill>
                              <a:latin typeface="Cambria Math" panose="02040503050406030204" pitchFamily="18" charset="0"/>
                            </a:rPr>
                            <m:t>𝐹</m:t>
                          </m:r>
                        </m:e>
                        <m:sub>
                          <m:r>
                            <a:rPr lang="en-GB" sz="2800" b="0" i="1" smtClean="0">
                              <a:solidFill>
                                <a:srgbClr val="FF0000"/>
                              </a:solidFill>
                              <a:latin typeface="Cambria Math" panose="02040503050406030204" pitchFamily="18" charset="0"/>
                            </a:rPr>
                            <m:t>𝑛</m:t>
                          </m:r>
                        </m:sub>
                      </m:sSub>
                      <m:acc>
                        <m:accPr>
                          <m:ctrlPr>
                            <a:rPr lang="en-US" sz="2800" i="1" smtClean="0">
                              <a:solidFill>
                                <a:srgbClr val="FF0000"/>
                              </a:solidFill>
                              <a:latin typeface="Cambria Math" panose="02040503050406030204" pitchFamily="18" charset="0"/>
                            </a:rPr>
                          </m:ctrlPr>
                        </m:accPr>
                        <m:e>
                          <m:r>
                            <a:rPr lang="en-GB" sz="2800" b="0" i="1" smtClean="0">
                              <a:solidFill>
                                <a:srgbClr val="FF0000"/>
                              </a:solidFill>
                              <a:latin typeface="Cambria Math" panose="02040503050406030204" pitchFamily="18" charset="0"/>
                            </a:rPr>
                            <m:t>𝑛</m:t>
                          </m:r>
                        </m:e>
                      </m:acc>
                    </m:oMath>
                  </m:oMathPara>
                </a14:m>
                <a:endParaRPr lang="en-US" sz="2800" dirty="0"/>
              </a:p>
            </p:txBody>
          </p:sp>
        </mc:Choice>
        <mc:Fallback>
          <p:sp>
            <p:nvSpPr>
              <p:cNvPr id="19" name="TextBox 18"/>
              <p:cNvSpPr txBox="1">
                <a:spLocks noRot="1" noChangeAspect="1" noMove="1" noResize="1" noEditPoints="1" noAdjustHandles="1" noChangeArrowheads="1" noChangeShapeType="1" noTextEdit="1"/>
              </p:cNvSpPr>
              <p:nvPr/>
            </p:nvSpPr>
            <p:spPr>
              <a:xfrm>
                <a:off x="3873685" y="1718787"/>
                <a:ext cx="608234" cy="430887"/>
              </a:xfrm>
              <a:prstGeom prst="rect">
                <a:avLst/>
              </a:prstGeom>
              <a:blipFill rotWithShape="1">
                <a:blip r:embed="rId4"/>
                <a:stretch>
                  <a:fillRect l="-30" t="-111" r="15" b="4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Rectangle 19"/>
              <p:cNvSpPr/>
              <p:nvPr/>
            </p:nvSpPr>
            <p:spPr>
              <a:xfrm>
                <a:off x="3543411" y="2317284"/>
                <a:ext cx="741998"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0070C0"/>
                              </a:solidFill>
                              <a:latin typeface="Cambria Math" panose="02040503050406030204" pitchFamily="18" charset="0"/>
                            </a:rPr>
                          </m:ctrlPr>
                        </m:sSubPr>
                        <m:e>
                          <m:r>
                            <a:rPr lang="en-GB" sz="2800" i="1">
                              <a:solidFill>
                                <a:srgbClr val="0070C0"/>
                              </a:solidFill>
                              <a:latin typeface="Cambria Math" panose="02040503050406030204" pitchFamily="18" charset="0"/>
                            </a:rPr>
                            <m:t>𝐹</m:t>
                          </m:r>
                        </m:e>
                        <m:sub>
                          <m:r>
                            <a:rPr lang="en-GB" sz="2800" b="0" i="1" smtClean="0">
                              <a:solidFill>
                                <a:srgbClr val="0070C0"/>
                              </a:solidFill>
                              <a:latin typeface="Cambria Math" panose="02040503050406030204" pitchFamily="18" charset="0"/>
                            </a:rPr>
                            <m:t>𝑡</m:t>
                          </m:r>
                        </m:sub>
                      </m:sSub>
                      <m:acc>
                        <m:accPr>
                          <m:ctrlPr>
                            <a:rPr lang="en-US" sz="2800" i="1">
                              <a:solidFill>
                                <a:srgbClr val="0070C0"/>
                              </a:solidFill>
                              <a:latin typeface="Cambria Math" panose="02040503050406030204" pitchFamily="18" charset="0"/>
                            </a:rPr>
                          </m:ctrlPr>
                        </m:accPr>
                        <m:e>
                          <m:r>
                            <a:rPr lang="en-GB" sz="2800" b="0" i="1" smtClean="0">
                              <a:solidFill>
                                <a:srgbClr val="0070C0"/>
                              </a:solidFill>
                              <a:latin typeface="Cambria Math" panose="02040503050406030204" pitchFamily="18" charset="0"/>
                            </a:rPr>
                            <m:t>𝑡</m:t>
                          </m:r>
                        </m:e>
                      </m:acc>
                    </m:oMath>
                  </m:oMathPara>
                </a14:m>
                <a:endParaRPr lang="en-US" sz="2800" dirty="0">
                  <a:solidFill>
                    <a:srgbClr val="0070C0"/>
                  </a:solidFill>
                </a:endParaRPr>
              </a:p>
            </p:txBody>
          </p:sp>
        </mc:Choice>
        <mc:Fallback>
          <p:sp>
            <p:nvSpPr>
              <p:cNvPr id="20" name="Rectangle 19"/>
              <p:cNvSpPr>
                <a:spLocks noRot="1" noChangeAspect="1" noMove="1" noResize="1" noEditPoints="1" noAdjustHandles="1" noChangeArrowheads="1" noChangeShapeType="1" noTextEdit="1"/>
              </p:cNvSpPr>
              <p:nvPr/>
            </p:nvSpPr>
            <p:spPr>
              <a:xfrm>
                <a:off x="3543411" y="2317284"/>
                <a:ext cx="741998" cy="523220"/>
              </a:xfrm>
              <a:prstGeom prst="rect">
                <a:avLst/>
              </a:prstGeom>
              <a:blipFill rotWithShape="1">
                <a:blip r:embed="rId5"/>
                <a:stretch>
                  <a:fillRect l="-15" t="-32" r="58" b="28"/>
                </a:stretch>
              </a:blipFill>
            </p:spPr>
            <p:txBody>
              <a:bodyPr/>
              <a:lstStyle/>
              <a:p>
                <a:r>
                  <a:rPr lang="zh-CN" altLang="en-US">
                    <a:noFill/>
                  </a:rPr>
                  <a:t> </a:t>
                </a:r>
              </a:p>
            </p:txBody>
          </p:sp>
        </mc:Fallback>
      </mc:AlternateContent>
      <p:cxnSp>
        <p:nvCxnSpPr>
          <p:cNvPr id="22" name="Straight Arrow Connector 21"/>
          <p:cNvCxnSpPr/>
          <p:nvPr/>
        </p:nvCxnSpPr>
        <p:spPr>
          <a:xfrm>
            <a:off x="2627783" y="4285506"/>
            <a:ext cx="18312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2455459" y="4100840"/>
                <a:ext cx="344645"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oMath>
                  </m:oMathPara>
                </a14:m>
                <a:endParaRPr lang="en-US" sz="2400" dirty="0">
                  <a:solidFill>
                    <a:schemeClr val="tx1"/>
                  </a:solidFill>
                </a:endParaRPr>
              </a:p>
            </p:txBody>
          </p:sp>
        </mc:Choice>
        <mc:Fallback>
          <p:sp>
            <p:nvSpPr>
              <p:cNvPr id="23" name="TextBox 22"/>
              <p:cNvSpPr txBox="1">
                <a:spLocks noRot="1" noChangeAspect="1" noMove="1" noResize="1" noEditPoints="1" noAdjustHandles="1" noChangeArrowheads="1" noChangeShapeType="1" noTextEdit="1"/>
              </p:cNvSpPr>
              <p:nvPr/>
            </p:nvSpPr>
            <p:spPr>
              <a:xfrm>
                <a:off x="2455459" y="4100840"/>
                <a:ext cx="344645" cy="369332"/>
              </a:xfrm>
              <a:prstGeom prst="rect">
                <a:avLst/>
              </a:prstGeom>
              <a:blipFill rotWithShape="1">
                <a:blip r:embed="rId6"/>
                <a:stretch>
                  <a:fillRect l="-159" t="-3" r="-12784" b="1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4502659" y="4193173"/>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4502659" y="4193173"/>
                <a:ext cx="188128" cy="276999"/>
              </a:xfrm>
              <a:prstGeom prst="rect">
                <a:avLst/>
              </a:prstGeom>
              <a:blipFill rotWithShape="1">
                <a:blip r:embed="rId7"/>
                <a:stretch>
                  <a:fillRect l="-271" t="-97" r="-15842" b="1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2267744" y="4005064"/>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2267744" y="4005064"/>
                <a:ext cx="191526" cy="276999"/>
              </a:xfrm>
              <a:prstGeom prst="rect">
                <a:avLst/>
              </a:prstGeom>
              <a:blipFill rotWithShape="1">
                <a:blip r:embed="rId8"/>
                <a:stretch>
                  <a:fillRect l="-83" t="-43" r="-16290" b="93"/>
                </a:stretch>
              </a:blipFill>
            </p:spPr>
            <p:txBody>
              <a:bodyPr/>
              <a:lstStyle/>
              <a:p>
                <a:r>
                  <a:rPr lang="zh-CN" altLang="en-US">
                    <a:noFill/>
                  </a:rPr>
                  <a:t> </a:t>
                </a:r>
              </a:p>
            </p:txBody>
          </p:sp>
        </mc:Fallback>
      </mc:AlternateContent>
      <p:sp>
        <p:nvSpPr>
          <p:cNvPr id="27" name="Oval 26"/>
          <p:cNvSpPr/>
          <p:nvPr/>
        </p:nvSpPr>
        <p:spPr>
          <a:xfrm>
            <a:off x="1259632" y="1718787"/>
            <a:ext cx="2395396" cy="1134149"/>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9" name="TextBox 28"/>
              <p:cNvSpPr txBox="1"/>
              <p:nvPr/>
            </p:nvSpPr>
            <p:spPr>
              <a:xfrm>
                <a:off x="2690683" y="4347004"/>
                <a:ext cx="2188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2690683" y="4347004"/>
                <a:ext cx="218842" cy="276999"/>
              </a:xfrm>
              <a:prstGeom prst="rect">
                <a:avLst/>
              </a:prstGeom>
              <a:blipFill rotWithShape="1">
                <a:blip r:embed="rId9"/>
                <a:stretch>
                  <a:fillRect l="-86" t="-155" r="-13948" b="20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2976931" y="1924596"/>
                <a:ext cx="21595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𝑖</m:t>
                          </m:r>
                        </m:sub>
                      </m:sSub>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2976931" y="1924596"/>
                <a:ext cx="215957" cy="276999"/>
              </a:xfrm>
              <a:prstGeom prst="rect">
                <a:avLst/>
              </a:prstGeom>
              <a:blipFill rotWithShape="1">
                <a:blip r:embed="rId10"/>
                <a:stretch>
                  <a:fillRect l="-24" t="-197" r="-19945" b="18"/>
                </a:stretch>
              </a:blipFill>
            </p:spPr>
            <p:txBody>
              <a:bodyPr/>
              <a:lstStyle/>
              <a:p>
                <a:r>
                  <a:rPr lang="zh-CN" altLang="en-US">
                    <a:noFill/>
                  </a:rPr>
                  <a:t> </a:t>
                </a:r>
              </a:p>
            </p:txBody>
          </p:sp>
        </mc:Fallback>
      </mc:AlternateContent>
      <p:cxnSp>
        <p:nvCxnSpPr>
          <p:cNvPr id="34" name="Straight Arrow Connector 33"/>
          <p:cNvCxnSpPr>
            <a:stCxn id="27" idx="6"/>
          </p:cNvCxnSpPr>
          <p:nvPr/>
        </p:nvCxnSpPr>
        <p:spPr>
          <a:xfrm flipV="1">
            <a:off x="3655028" y="1196752"/>
            <a:ext cx="0" cy="108911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p:cNvSpPr txBox="1"/>
              <p:nvPr/>
            </p:nvSpPr>
            <p:spPr>
              <a:xfrm>
                <a:off x="3653417" y="755069"/>
                <a:ext cx="608628" cy="45384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00B050"/>
                              </a:solidFill>
                              <a:latin typeface="Cambria Math" panose="02040503050406030204" pitchFamily="18" charset="0"/>
                            </a:rPr>
                          </m:ctrlPr>
                        </m:sSubPr>
                        <m:e>
                          <m:r>
                            <a:rPr lang="en-GB" sz="2800" b="0" i="1" smtClean="0">
                              <a:solidFill>
                                <a:srgbClr val="00B050"/>
                              </a:solidFill>
                              <a:latin typeface="Cambria Math" panose="02040503050406030204" pitchFamily="18" charset="0"/>
                            </a:rPr>
                            <m:t>𝐹</m:t>
                          </m:r>
                        </m:e>
                        <m:sub>
                          <m:r>
                            <a:rPr lang="en-GB" sz="2800" b="0" i="1" smtClean="0">
                              <a:solidFill>
                                <a:srgbClr val="00B050"/>
                              </a:solidFill>
                              <a:latin typeface="Cambria Math" panose="02040503050406030204" pitchFamily="18" charset="0"/>
                            </a:rPr>
                            <m:t>𝑧</m:t>
                          </m:r>
                        </m:sub>
                      </m:sSub>
                      <m:acc>
                        <m:accPr>
                          <m:ctrlPr>
                            <a:rPr lang="en-US" sz="2800" i="1" smtClean="0">
                              <a:solidFill>
                                <a:srgbClr val="00B050"/>
                              </a:solidFill>
                              <a:latin typeface="Cambria Math" panose="02040503050406030204" pitchFamily="18" charset="0"/>
                            </a:rPr>
                          </m:ctrlPr>
                        </m:accPr>
                        <m:e>
                          <m:r>
                            <a:rPr lang="en-GB" sz="2800" b="0" i="1" smtClean="0">
                              <a:solidFill>
                                <a:srgbClr val="00B050"/>
                              </a:solidFill>
                              <a:latin typeface="Cambria Math" panose="02040503050406030204" pitchFamily="18" charset="0"/>
                            </a:rPr>
                            <m:t>𝑘</m:t>
                          </m:r>
                        </m:e>
                      </m:acc>
                    </m:oMath>
                  </m:oMathPara>
                </a14:m>
                <a:endParaRPr lang="en-US" sz="2800" dirty="0">
                  <a:solidFill>
                    <a:srgbClr val="00B050"/>
                  </a:solidFill>
                </a:endParaRPr>
              </a:p>
            </p:txBody>
          </p:sp>
        </mc:Choice>
        <mc:Fallback>
          <p:sp>
            <p:nvSpPr>
              <p:cNvPr id="35" name="TextBox 34"/>
              <p:cNvSpPr txBox="1">
                <a:spLocks noRot="1" noChangeAspect="1" noMove="1" noResize="1" noEditPoints="1" noAdjustHandles="1" noChangeArrowheads="1" noChangeShapeType="1" noTextEdit="1"/>
              </p:cNvSpPr>
              <p:nvPr/>
            </p:nvSpPr>
            <p:spPr>
              <a:xfrm>
                <a:off x="3653417" y="755069"/>
                <a:ext cx="608628" cy="453842"/>
              </a:xfrm>
              <a:prstGeom prst="rect">
                <a:avLst/>
              </a:prstGeom>
              <a:blipFill rotWithShape="1">
                <a:blip r:embed="rId11"/>
                <a:stretch>
                  <a:fillRect l="-43" t="-12" r="-12324" b="111"/>
                </a:stretch>
              </a:blipFill>
            </p:spPr>
            <p:txBody>
              <a:bodyPr/>
              <a:lstStyle/>
              <a:p>
                <a:r>
                  <a:rPr lang="zh-CN" altLang="en-US">
                    <a:noFill/>
                  </a:rPr>
                  <a:t> </a:t>
                </a:r>
              </a:p>
            </p:txBody>
          </p:sp>
        </mc:Fallback>
      </mc:AlternateContent>
      <p:sp>
        <p:nvSpPr>
          <p:cNvPr id="3" name="TextBox 2"/>
          <p:cNvSpPr txBox="1"/>
          <p:nvPr/>
        </p:nvSpPr>
        <p:spPr>
          <a:xfrm flipH="1">
            <a:off x="520209" y="4846489"/>
            <a:ext cx="6939057" cy="369332"/>
          </a:xfrm>
          <a:prstGeom prst="rect">
            <a:avLst/>
          </a:prstGeom>
          <a:noFill/>
        </p:spPr>
        <p:txBody>
          <a:bodyPr wrap="square" rtlCol="0">
            <a:spAutoFit/>
          </a:bodyPr>
          <a:lstStyle/>
          <a:p>
            <a:r>
              <a:rPr lang="en-GB" dirty="0"/>
              <a:t>Newton’s second law for the tangential component of the force</a:t>
            </a:r>
            <a:endParaRPr lang="en-US" dirty="0"/>
          </a:p>
        </p:txBody>
      </p:sp>
      <mc:AlternateContent xmlns:mc="http://schemas.openxmlformats.org/markup-compatibility/2006">
        <mc:Choice xmlns:a14="http://schemas.microsoft.com/office/drawing/2010/main" Requires="a14">
          <p:sp>
            <p:nvSpPr>
              <p:cNvPr id="9" name="TextBox 8"/>
              <p:cNvSpPr txBox="1"/>
              <p:nvPr/>
            </p:nvSpPr>
            <p:spPr>
              <a:xfrm>
                <a:off x="6588224" y="4886564"/>
                <a:ext cx="1247969" cy="28918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𝑖</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𝑖</m:t>
                          </m:r>
                        </m:sub>
                      </m:sSub>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6588224" y="4886564"/>
                <a:ext cx="1247969" cy="289182"/>
              </a:xfrm>
              <a:prstGeom prst="rect">
                <a:avLst/>
              </a:prstGeom>
              <a:blipFill rotWithShape="1">
                <a:blip r:embed="rId12"/>
                <a:stretch>
                  <a:fillRect l="-8" t="-83" r="-1961" b="1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3631496" y="5742955"/>
                <a:ext cx="1028680" cy="56618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r>
                        <a:rPr lang="en-GB" i="1">
                          <a:latin typeface="Cambria Math" panose="02040503050406030204" pitchFamily="18" charset="0"/>
                          <a:ea typeface="Cambria Math" panose="02040503050406030204" pitchFamily="18" charset="0"/>
                        </a:rPr>
                        <m:t>𝛼</m:t>
                      </m:r>
                    </m:oMath>
                  </m:oMathPara>
                </a14:m>
                <a:endParaRPr lang="en-US" dirty="0"/>
              </a:p>
              <a:p>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3631496" y="5742955"/>
                <a:ext cx="1028680" cy="566181"/>
              </a:xfrm>
              <a:prstGeom prst="rect">
                <a:avLst/>
              </a:prstGeom>
              <a:blipFill rotWithShape="1">
                <a:blip r:embed="rId13"/>
                <a:stretch>
                  <a:fillRect l="-55" t="-3" r="-379" b="7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683569" y="5215821"/>
                <a:ext cx="7988222" cy="658514"/>
              </a:xfrm>
              <a:prstGeom prst="rect">
                <a:avLst/>
              </a:prstGeom>
              <a:noFill/>
            </p:spPr>
            <p:txBody>
              <a:bodyPr wrap="square" rtlCol="0">
                <a:spAutoFit/>
              </a:bodyPr>
              <a:lstStyle/>
              <a:p>
                <a:r>
                  <a:rPr lang="en-GB" dirty="0"/>
                  <a:t>where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𝑖</m:t>
                        </m:r>
                      </m:sub>
                    </m:sSub>
                  </m:oMath>
                </a14:m>
                <a:r>
                  <a:rPr lang="en-US" dirty="0"/>
                  <a:t> is the tangential component of the acceleration related with the angular acceleration by: </a:t>
                </a:r>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683569" y="5215821"/>
                <a:ext cx="7988222" cy="658514"/>
              </a:xfrm>
              <a:prstGeom prst="rect">
                <a:avLst/>
              </a:prstGeom>
              <a:blipFill rotWithShape="1">
                <a:blip r:embed="rId14"/>
                <a:stretch>
                  <a:fillRect l="-4" t="-86" r="3" b="89"/>
                </a:stretch>
              </a:blipFill>
            </p:spPr>
            <p:txBody>
              <a:bodyPr/>
              <a:lstStyle/>
              <a:p>
                <a:r>
                  <a:rPr lang="zh-CN" altLang="en-US">
                    <a:noFill/>
                  </a:rPr>
                  <a:t> </a:t>
                </a:r>
              </a:p>
            </p:txBody>
          </p:sp>
        </mc:Fallback>
      </mc:AlternateContent>
      <p:sp>
        <p:nvSpPr>
          <p:cNvPr id="33" name="TextBox 32"/>
          <p:cNvSpPr txBox="1"/>
          <p:nvPr/>
        </p:nvSpPr>
        <p:spPr>
          <a:xfrm>
            <a:off x="4829879" y="5686480"/>
            <a:ext cx="671979" cy="369332"/>
          </a:xfrm>
          <a:prstGeom prst="rect">
            <a:avLst/>
          </a:prstGeom>
          <a:noFill/>
        </p:spPr>
        <p:txBody>
          <a:bodyPr wrap="none" rtlCol="0">
            <a:spAutoFit/>
          </a:bodyPr>
          <a:lstStyle/>
          <a:p>
            <a:r>
              <a:rPr lang="en-GB" dirty="0">
                <a:solidFill>
                  <a:srgbClr val="FF0000"/>
                </a:solidFill>
              </a:rPr>
              <a:t>Eq. 2</a:t>
            </a:r>
            <a:endParaRPr lang="en-US" dirty="0">
              <a:solidFill>
                <a:srgbClr val="FF0000"/>
              </a:solidFill>
            </a:endParaRPr>
          </a:p>
        </p:txBody>
      </p:sp>
      <p:sp>
        <p:nvSpPr>
          <p:cNvPr id="40" name="TextBox 39"/>
          <p:cNvSpPr txBox="1"/>
          <p:nvPr/>
        </p:nvSpPr>
        <p:spPr>
          <a:xfrm>
            <a:off x="8194209" y="4852868"/>
            <a:ext cx="671979" cy="369332"/>
          </a:xfrm>
          <a:prstGeom prst="rect">
            <a:avLst/>
          </a:prstGeom>
          <a:noFill/>
        </p:spPr>
        <p:txBody>
          <a:bodyPr wrap="none" rtlCol="0">
            <a:spAutoFit/>
          </a:bodyPr>
          <a:lstStyle/>
          <a:p>
            <a:r>
              <a:rPr lang="en-GB" dirty="0">
                <a:solidFill>
                  <a:srgbClr val="FF0000"/>
                </a:solidFill>
              </a:rPr>
              <a:t>Eq. 1</a:t>
            </a:r>
            <a:endParaRPr lang="en-US" dirty="0">
              <a:solidFill>
                <a:srgbClr val="FF0000"/>
              </a:solidFill>
            </a:endParaRPr>
          </a:p>
        </p:txBody>
      </p:sp>
      <p:cxnSp>
        <p:nvCxnSpPr>
          <p:cNvPr id="31" name="Straight Arrow Connector 30"/>
          <p:cNvCxnSpPr/>
          <p:nvPr/>
        </p:nvCxnSpPr>
        <p:spPr>
          <a:xfrm flipV="1">
            <a:off x="2621729" y="2318173"/>
            <a:ext cx="921383" cy="19472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p:cNvSpPr txBox="1"/>
              <p:nvPr/>
            </p:nvSpPr>
            <p:spPr>
              <a:xfrm>
                <a:off x="3131541" y="3213865"/>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3131541" y="3213865"/>
                <a:ext cx="171777" cy="276999"/>
              </a:xfrm>
              <a:prstGeom prst="rect">
                <a:avLst/>
              </a:prstGeom>
              <a:blipFill rotWithShape="1">
                <a:blip r:embed="rId15"/>
                <a:stretch>
                  <a:fillRect l="-207" t="-47" r="-18086" b="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TextBox 35"/>
              <p:cNvSpPr txBox="1"/>
              <p:nvPr/>
            </p:nvSpPr>
            <p:spPr>
              <a:xfrm>
                <a:off x="2359489" y="2031115"/>
                <a:ext cx="2777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𝑖</m:t>
                          </m:r>
                        </m:sub>
                      </m:sSub>
                    </m:oMath>
                  </m:oMathPara>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a:off x="2359489" y="2031115"/>
                <a:ext cx="277704" cy="276999"/>
              </a:xfrm>
              <a:prstGeom prst="rect">
                <a:avLst/>
              </a:prstGeom>
              <a:blipFill rotWithShape="1">
                <a:blip r:embed="rId16"/>
                <a:stretch>
                  <a:fillRect l="-167" t="-139" r="-12334" b="189"/>
                </a:stretch>
              </a:blipFill>
            </p:spPr>
            <p:txBody>
              <a:bodyPr/>
              <a:lstStyle/>
              <a:p>
                <a:r>
                  <a:rPr lang="zh-CN" altLang="en-US">
                    <a:noFill/>
                  </a:rPr>
                  <a:t> </a:t>
                </a:r>
              </a:p>
            </p:txBody>
          </p:sp>
        </mc:Fallback>
      </mc:AlternateContent>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1"/>
          <a:stretch>
            <a:fillRect/>
          </a:stretch>
        </p:blipFill>
        <p:spPr>
          <a:xfrm>
            <a:off x="2195736" y="3573016"/>
            <a:ext cx="1019175" cy="371475"/>
          </a:xfrm>
          <a:prstGeom prst="rect">
            <a:avLst/>
          </a:prstGeom>
        </p:spPr>
      </p:pic>
      <p:sp>
        <p:nvSpPr>
          <p:cNvPr id="8" name="Freeform 7"/>
          <p:cNvSpPr/>
          <p:nvPr/>
        </p:nvSpPr>
        <p:spPr>
          <a:xfrm>
            <a:off x="2260667" y="1357858"/>
            <a:ext cx="2221252" cy="2011185"/>
          </a:xfrm>
          <a:custGeom>
            <a:avLst/>
            <a:gdLst>
              <a:gd name="connsiteX0" fmla="*/ 37874 w 2221252"/>
              <a:gd name="connsiteY0" fmla="*/ 875109 h 2011185"/>
              <a:gd name="connsiteX1" fmla="*/ 625703 w 2221252"/>
              <a:gd name="connsiteY1" fmla="*/ 26023 h 2011185"/>
              <a:gd name="connsiteX2" fmla="*/ 1696857 w 2221252"/>
              <a:gd name="connsiteY2" fmla="*/ 352595 h 2011185"/>
              <a:gd name="connsiteX3" fmla="*/ 2154057 w 2221252"/>
              <a:gd name="connsiteY3" fmla="*/ 1685006 h 2011185"/>
              <a:gd name="connsiteX4" fmla="*/ 286068 w 2221252"/>
              <a:gd name="connsiteY4" fmla="*/ 1959326 h 2011185"/>
              <a:gd name="connsiteX5" fmla="*/ 37874 w 2221252"/>
              <a:gd name="connsiteY5" fmla="*/ 875109 h 201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1252" h="2011185">
                <a:moveTo>
                  <a:pt x="37874" y="875109"/>
                </a:moveTo>
                <a:cubicBezTo>
                  <a:pt x="94480" y="552892"/>
                  <a:pt x="349206" y="113109"/>
                  <a:pt x="625703" y="26023"/>
                </a:cubicBezTo>
                <a:cubicBezTo>
                  <a:pt x="902200" y="-61063"/>
                  <a:pt x="1442131" y="76098"/>
                  <a:pt x="1696857" y="352595"/>
                </a:cubicBezTo>
                <a:cubicBezTo>
                  <a:pt x="1951583" y="629092"/>
                  <a:pt x="2389188" y="1417218"/>
                  <a:pt x="2154057" y="1685006"/>
                </a:cubicBezTo>
                <a:cubicBezTo>
                  <a:pt x="1918926" y="1952794"/>
                  <a:pt x="632234" y="2094309"/>
                  <a:pt x="286068" y="1959326"/>
                </a:cubicBezTo>
                <a:cubicBezTo>
                  <a:pt x="-60098" y="1824343"/>
                  <a:pt x="-18732" y="1197326"/>
                  <a:pt x="37874" y="875109"/>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190" y="-169862"/>
            <a:ext cx="8229600" cy="1143000"/>
          </a:xfrm>
        </p:spPr>
        <p:txBody>
          <a:bodyPr/>
          <a:lstStyle/>
          <a:p>
            <a:r>
              <a:rPr lang="en-GB" dirty="0"/>
              <a:t>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6" name="Straight Arrow Connector 5"/>
          <p:cNvCxnSpPr/>
          <p:nvPr/>
        </p:nvCxnSpPr>
        <p:spPr>
          <a:xfrm flipV="1">
            <a:off x="2627784" y="973138"/>
            <a:ext cx="0" cy="3312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TextBox 6"/>
              <p:cNvSpPr txBox="1"/>
              <p:nvPr/>
            </p:nvSpPr>
            <p:spPr>
              <a:xfrm>
                <a:off x="2531429" y="707456"/>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2531429" y="707456"/>
                <a:ext cx="173894" cy="276999"/>
              </a:xfrm>
              <a:prstGeom prst="rect">
                <a:avLst/>
              </a:prstGeom>
              <a:blipFill rotWithShape="1">
                <a:blip r:embed="rId2"/>
                <a:stretch>
                  <a:fillRect l="-183" t="-24" r="-17765" b="74"/>
                </a:stretch>
              </a:blipFill>
            </p:spPr>
            <p:txBody>
              <a:bodyPr/>
              <a:lstStyle/>
              <a:p>
                <a:r>
                  <a:rPr lang="zh-CN" altLang="en-US">
                    <a:noFill/>
                  </a:rPr>
                  <a:t> </a:t>
                </a:r>
              </a:p>
            </p:txBody>
          </p:sp>
        </mc:Fallback>
      </mc:AlternateContent>
      <p:cxnSp>
        <p:nvCxnSpPr>
          <p:cNvPr id="10" name="Straight Arrow Connector 9"/>
          <p:cNvCxnSpPr/>
          <p:nvPr/>
        </p:nvCxnSpPr>
        <p:spPr>
          <a:xfrm>
            <a:off x="2627783" y="2233603"/>
            <a:ext cx="102724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3396144" y="1956604"/>
                <a:ext cx="517769"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solidFill>
                            <a:srgbClr val="0070C0"/>
                          </a:solidFill>
                          <a:latin typeface="Cambria Math" panose="02040503050406030204" pitchFamily="18" charset="0"/>
                          <a:ea typeface="Cambria Math" panose="02040503050406030204" pitchFamily="18" charset="0"/>
                        </a:rPr>
                        <m:t>⨂</m:t>
                      </m:r>
                    </m:oMath>
                  </m:oMathPara>
                </a14:m>
                <a:endParaRPr lang="en-US" sz="3600" dirty="0">
                  <a:solidFill>
                    <a:srgbClr val="0070C0"/>
                  </a:solidFill>
                </a:endParaRPr>
              </a:p>
            </p:txBody>
          </p:sp>
        </mc:Choice>
        <mc:Fallback>
          <p:sp>
            <p:nvSpPr>
              <p:cNvPr id="15" name="TextBox 14"/>
              <p:cNvSpPr txBox="1">
                <a:spLocks noRot="1" noChangeAspect="1" noMove="1" noResize="1" noEditPoints="1" noAdjustHandles="1" noChangeArrowheads="1" noChangeShapeType="1" noTextEdit="1"/>
              </p:cNvSpPr>
              <p:nvPr/>
            </p:nvSpPr>
            <p:spPr>
              <a:xfrm>
                <a:off x="3396144" y="1956604"/>
                <a:ext cx="517769" cy="553998"/>
              </a:xfrm>
              <a:prstGeom prst="rect">
                <a:avLst/>
              </a:prstGeom>
              <a:blipFill rotWithShape="1">
                <a:blip r:embed="rId3"/>
                <a:stretch>
                  <a:fillRect l="-32" t="-31" r="-12799" b="81"/>
                </a:stretch>
              </a:blipFill>
            </p:spPr>
            <p:txBody>
              <a:bodyPr/>
              <a:lstStyle/>
              <a:p>
                <a:r>
                  <a:rPr lang="zh-CN" altLang="en-US">
                    <a:noFill/>
                  </a:rPr>
                  <a:t> </a:t>
                </a:r>
              </a:p>
            </p:txBody>
          </p:sp>
        </mc:Fallback>
      </mc:AlternateContent>
      <p:cxnSp>
        <p:nvCxnSpPr>
          <p:cNvPr id="18" name="Straight Arrow Connector 17"/>
          <p:cNvCxnSpPr/>
          <p:nvPr/>
        </p:nvCxnSpPr>
        <p:spPr>
          <a:xfrm>
            <a:off x="3655028" y="2233603"/>
            <a:ext cx="628940" cy="0"/>
          </a:xfrm>
          <a:prstGeom prst="straightConnector1">
            <a:avLst/>
          </a:prstGeom>
          <a:ln w="38100">
            <a:solidFill>
              <a:srgbClr val="FF33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3873685" y="1718787"/>
                <a:ext cx="608234"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FF0000"/>
                              </a:solidFill>
                              <a:latin typeface="Cambria Math" panose="02040503050406030204" pitchFamily="18" charset="0"/>
                            </a:rPr>
                          </m:ctrlPr>
                        </m:sSubPr>
                        <m:e>
                          <m:r>
                            <a:rPr lang="en-GB" sz="2800" b="0" i="1" smtClean="0">
                              <a:solidFill>
                                <a:srgbClr val="FF0000"/>
                              </a:solidFill>
                              <a:latin typeface="Cambria Math" panose="02040503050406030204" pitchFamily="18" charset="0"/>
                            </a:rPr>
                            <m:t>𝐹</m:t>
                          </m:r>
                        </m:e>
                        <m:sub>
                          <m:r>
                            <a:rPr lang="en-GB" sz="2800" b="0" i="1" smtClean="0">
                              <a:solidFill>
                                <a:srgbClr val="FF0000"/>
                              </a:solidFill>
                              <a:latin typeface="Cambria Math" panose="02040503050406030204" pitchFamily="18" charset="0"/>
                            </a:rPr>
                            <m:t>𝑛</m:t>
                          </m:r>
                        </m:sub>
                      </m:sSub>
                      <m:acc>
                        <m:accPr>
                          <m:ctrlPr>
                            <a:rPr lang="en-US" sz="2800" i="1" smtClean="0">
                              <a:solidFill>
                                <a:srgbClr val="FF0000"/>
                              </a:solidFill>
                              <a:latin typeface="Cambria Math" panose="02040503050406030204" pitchFamily="18" charset="0"/>
                            </a:rPr>
                          </m:ctrlPr>
                        </m:accPr>
                        <m:e>
                          <m:r>
                            <a:rPr lang="en-GB" sz="2800" b="0" i="1" smtClean="0">
                              <a:solidFill>
                                <a:srgbClr val="FF0000"/>
                              </a:solidFill>
                              <a:latin typeface="Cambria Math" panose="02040503050406030204" pitchFamily="18" charset="0"/>
                            </a:rPr>
                            <m:t>𝑛</m:t>
                          </m:r>
                        </m:e>
                      </m:acc>
                    </m:oMath>
                  </m:oMathPara>
                </a14:m>
                <a:endParaRPr lang="en-US" sz="2800" dirty="0"/>
              </a:p>
            </p:txBody>
          </p:sp>
        </mc:Choice>
        <mc:Fallback>
          <p:sp>
            <p:nvSpPr>
              <p:cNvPr id="19" name="TextBox 18"/>
              <p:cNvSpPr txBox="1">
                <a:spLocks noRot="1" noChangeAspect="1" noMove="1" noResize="1" noEditPoints="1" noAdjustHandles="1" noChangeArrowheads="1" noChangeShapeType="1" noTextEdit="1"/>
              </p:cNvSpPr>
              <p:nvPr/>
            </p:nvSpPr>
            <p:spPr>
              <a:xfrm>
                <a:off x="3873685" y="1718787"/>
                <a:ext cx="608234" cy="430887"/>
              </a:xfrm>
              <a:prstGeom prst="rect">
                <a:avLst/>
              </a:prstGeom>
              <a:blipFill rotWithShape="1">
                <a:blip r:embed="rId4"/>
                <a:stretch>
                  <a:fillRect l="-30" t="-111" r="15" b="4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Rectangle 19"/>
              <p:cNvSpPr/>
              <p:nvPr/>
            </p:nvSpPr>
            <p:spPr>
              <a:xfrm>
                <a:off x="3543411" y="2317284"/>
                <a:ext cx="741998"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0070C0"/>
                              </a:solidFill>
                              <a:latin typeface="Cambria Math" panose="02040503050406030204" pitchFamily="18" charset="0"/>
                            </a:rPr>
                          </m:ctrlPr>
                        </m:sSubPr>
                        <m:e>
                          <m:r>
                            <a:rPr lang="en-GB" sz="2800" i="1">
                              <a:solidFill>
                                <a:srgbClr val="0070C0"/>
                              </a:solidFill>
                              <a:latin typeface="Cambria Math" panose="02040503050406030204" pitchFamily="18" charset="0"/>
                            </a:rPr>
                            <m:t>𝐹</m:t>
                          </m:r>
                        </m:e>
                        <m:sub>
                          <m:r>
                            <a:rPr lang="en-GB" sz="2800" b="0" i="1" smtClean="0">
                              <a:solidFill>
                                <a:srgbClr val="0070C0"/>
                              </a:solidFill>
                              <a:latin typeface="Cambria Math" panose="02040503050406030204" pitchFamily="18" charset="0"/>
                            </a:rPr>
                            <m:t>𝑡</m:t>
                          </m:r>
                        </m:sub>
                      </m:sSub>
                      <m:acc>
                        <m:accPr>
                          <m:ctrlPr>
                            <a:rPr lang="en-US" sz="2800" i="1">
                              <a:solidFill>
                                <a:srgbClr val="0070C0"/>
                              </a:solidFill>
                              <a:latin typeface="Cambria Math" panose="02040503050406030204" pitchFamily="18" charset="0"/>
                            </a:rPr>
                          </m:ctrlPr>
                        </m:accPr>
                        <m:e>
                          <m:r>
                            <a:rPr lang="en-GB" sz="2800" b="0" i="1" smtClean="0">
                              <a:solidFill>
                                <a:srgbClr val="0070C0"/>
                              </a:solidFill>
                              <a:latin typeface="Cambria Math" panose="02040503050406030204" pitchFamily="18" charset="0"/>
                            </a:rPr>
                            <m:t>𝑡</m:t>
                          </m:r>
                        </m:e>
                      </m:acc>
                    </m:oMath>
                  </m:oMathPara>
                </a14:m>
                <a:endParaRPr lang="en-US" sz="2800" dirty="0">
                  <a:solidFill>
                    <a:srgbClr val="0070C0"/>
                  </a:solidFill>
                </a:endParaRPr>
              </a:p>
            </p:txBody>
          </p:sp>
        </mc:Choice>
        <mc:Fallback>
          <p:sp>
            <p:nvSpPr>
              <p:cNvPr id="20" name="Rectangle 19"/>
              <p:cNvSpPr>
                <a:spLocks noRot="1" noChangeAspect="1" noMove="1" noResize="1" noEditPoints="1" noAdjustHandles="1" noChangeArrowheads="1" noChangeShapeType="1" noTextEdit="1"/>
              </p:cNvSpPr>
              <p:nvPr/>
            </p:nvSpPr>
            <p:spPr>
              <a:xfrm>
                <a:off x="3543411" y="2317284"/>
                <a:ext cx="741998" cy="523220"/>
              </a:xfrm>
              <a:prstGeom prst="rect">
                <a:avLst/>
              </a:prstGeom>
              <a:blipFill rotWithShape="1">
                <a:blip r:embed="rId5"/>
                <a:stretch>
                  <a:fillRect l="-15" t="-32" r="58" b="28"/>
                </a:stretch>
              </a:blipFill>
            </p:spPr>
            <p:txBody>
              <a:bodyPr/>
              <a:lstStyle/>
              <a:p>
                <a:r>
                  <a:rPr lang="zh-CN" altLang="en-US">
                    <a:noFill/>
                  </a:rPr>
                  <a:t> </a:t>
                </a:r>
              </a:p>
            </p:txBody>
          </p:sp>
        </mc:Fallback>
      </mc:AlternateContent>
      <p:cxnSp>
        <p:nvCxnSpPr>
          <p:cNvPr id="22" name="Straight Arrow Connector 21"/>
          <p:cNvCxnSpPr/>
          <p:nvPr/>
        </p:nvCxnSpPr>
        <p:spPr>
          <a:xfrm>
            <a:off x="2627783" y="4285506"/>
            <a:ext cx="18312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2455459" y="4100840"/>
                <a:ext cx="344645"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oMath>
                  </m:oMathPara>
                </a14:m>
                <a:endParaRPr lang="en-US" sz="2400" dirty="0">
                  <a:solidFill>
                    <a:schemeClr val="tx1"/>
                  </a:solidFill>
                </a:endParaRPr>
              </a:p>
            </p:txBody>
          </p:sp>
        </mc:Choice>
        <mc:Fallback>
          <p:sp>
            <p:nvSpPr>
              <p:cNvPr id="23" name="TextBox 22"/>
              <p:cNvSpPr txBox="1">
                <a:spLocks noRot="1" noChangeAspect="1" noMove="1" noResize="1" noEditPoints="1" noAdjustHandles="1" noChangeArrowheads="1" noChangeShapeType="1" noTextEdit="1"/>
              </p:cNvSpPr>
              <p:nvPr/>
            </p:nvSpPr>
            <p:spPr>
              <a:xfrm>
                <a:off x="2455459" y="4100840"/>
                <a:ext cx="344645" cy="369332"/>
              </a:xfrm>
              <a:prstGeom prst="rect">
                <a:avLst/>
              </a:prstGeom>
              <a:blipFill rotWithShape="1">
                <a:blip r:embed="rId6"/>
                <a:stretch>
                  <a:fillRect l="-159" t="-3" r="-12784" b="1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4502659" y="4193173"/>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4502659" y="4193173"/>
                <a:ext cx="188128" cy="276999"/>
              </a:xfrm>
              <a:prstGeom prst="rect">
                <a:avLst/>
              </a:prstGeom>
              <a:blipFill rotWithShape="1">
                <a:blip r:embed="rId7"/>
                <a:stretch>
                  <a:fillRect l="-271" t="-97" r="-15842" b="1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2267744" y="4005064"/>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2267744" y="4005064"/>
                <a:ext cx="191526" cy="276999"/>
              </a:xfrm>
              <a:prstGeom prst="rect">
                <a:avLst/>
              </a:prstGeom>
              <a:blipFill rotWithShape="1">
                <a:blip r:embed="rId8"/>
                <a:stretch>
                  <a:fillRect l="-83" t="-43" r="-16290" b="93"/>
                </a:stretch>
              </a:blipFill>
            </p:spPr>
            <p:txBody>
              <a:bodyPr/>
              <a:lstStyle/>
              <a:p>
                <a:r>
                  <a:rPr lang="zh-CN" altLang="en-US">
                    <a:noFill/>
                  </a:rPr>
                  <a:t> </a:t>
                </a:r>
              </a:p>
            </p:txBody>
          </p:sp>
        </mc:Fallback>
      </mc:AlternateContent>
      <p:sp>
        <p:nvSpPr>
          <p:cNvPr id="27" name="Oval 26"/>
          <p:cNvSpPr/>
          <p:nvPr/>
        </p:nvSpPr>
        <p:spPr>
          <a:xfrm>
            <a:off x="1259632" y="1718787"/>
            <a:ext cx="2395396" cy="1134149"/>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9" name="TextBox 28"/>
              <p:cNvSpPr txBox="1"/>
              <p:nvPr/>
            </p:nvSpPr>
            <p:spPr>
              <a:xfrm>
                <a:off x="2690683" y="4347004"/>
                <a:ext cx="2188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2690683" y="4347004"/>
                <a:ext cx="218842" cy="276999"/>
              </a:xfrm>
              <a:prstGeom prst="rect">
                <a:avLst/>
              </a:prstGeom>
              <a:blipFill rotWithShape="1">
                <a:blip r:embed="rId9"/>
                <a:stretch>
                  <a:fillRect l="-86" t="-155" r="-13948" b="20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2976931" y="1924596"/>
                <a:ext cx="21595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𝑖</m:t>
                          </m:r>
                        </m:sub>
                      </m:sSub>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2976931" y="1924596"/>
                <a:ext cx="215957" cy="276999"/>
              </a:xfrm>
              <a:prstGeom prst="rect">
                <a:avLst/>
              </a:prstGeom>
              <a:blipFill rotWithShape="1">
                <a:blip r:embed="rId10"/>
                <a:stretch>
                  <a:fillRect l="-24" t="-197" r="-19945" b="18"/>
                </a:stretch>
              </a:blipFill>
            </p:spPr>
            <p:txBody>
              <a:bodyPr/>
              <a:lstStyle/>
              <a:p>
                <a:r>
                  <a:rPr lang="zh-CN" altLang="en-US">
                    <a:noFill/>
                  </a:rPr>
                  <a:t> </a:t>
                </a:r>
              </a:p>
            </p:txBody>
          </p:sp>
        </mc:Fallback>
      </mc:AlternateContent>
      <p:cxnSp>
        <p:nvCxnSpPr>
          <p:cNvPr id="34" name="Straight Arrow Connector 33"/>
          <p:cNvCxnSpPr>
            <a:stCxn id="27" idx="6"/>
          </p:cNvCxnSpPr>
          <p:nvPr/>
        </p:nvCxnSpPr>
        <p:spPr>
          <a:xfrm flipV="1">
            <a:off x="3655028" y="1196752"/>
            <a:ext cx="0" cy="108911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p:cNvSpPr txBox="1"/>
              <p:nvPr/>
            </p:nvSpPr>
            <p:spPr>
              <a:xfrm>
                <a:off x="3653417" y="755069"/>
                <a:ext cx="608628" cy="45384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00B050"/>
                              </a:solidFill>
                              <a:latin typeface="Cambria Math" panose="02040503050406030204" pitchFamily="18" charset="0"/>
                            </a:rPr>
                          </m:ctrlPr>
                        </m:sSubPr>
                        <m:e>
                          <m:r>
                            <a:rPr lang="en-GB" sz="2800" b="0" i="1" smtClean="0">
                              <a:solidFill>
                                <a:srgbClr val="00B050"/>
                              </a:solidFill>
                              <a:latin typeface="Cambria Math" panose="02040503050406030204" pitchFamily="18" charset="0"/>
                            </a:rPr>
                            <m:t>𝐹</m:t>
                          </m:r>
                        </m:e>
                        <m:sub>
                          <m:r>
                            <a:rPr lang="en-GB" sz="2800" b="0" i="1" smtClean="0">
                              <a:solidFill>
                                <a:srgbClr val="00B050"/>
                              </a:solidFill>
                              <a:latin typeface="Cambria Math" panose="02040503050406030204" pitchFamily="18" charset="0"/>
                            </a:rPr>
                            <m:t>𝑧</m:t>
                          </m:r>
                        </m:sub>
                      </m:sSub>
                      <m:acc>
                        <m:accPr>
                          <m:ctrlPr>
                            <a:rPr lang="en-US" sz="2800" i="1" smtClean="0">
                              <a:solidFill>
                                <a:srgbClr val="00B050"/>
                              </a:solidFill>
                              <a:latin typeface="Cambria Math" panose="02040503050406030204" pitchFamily="18" charset="0"/>
                            </a:rPr>
                          </m:ctrlPr>
                        </m:accPr>
                        <m:e>
                          <m:r>
                            <a:rPr lang="en-GB" sz="2800" b="0" i="1" smtClean="0">
                              <a:solidFill>
                                <a:srgbClr val="00B050"/>
                              </a:solidFill>
                              <a:latin typeface="Cambria Math" panose="02040503050406030204" pitchFamily="18" charset="0"/>
                            </a:rPr>
                            <m:t>𝑘</m:t>
                          </m:r>
                        </m:e>
                      </m:acc>
                    </m:oMath>
                  </m:oMathPara>
                </a14:m>
                <a:endParaRPr lang="en-US" sz="2800" dirty="0">
                  <a:solidFill>
                    <a:srgbClr val="00B050"/>
                  </a:solidFill>
                </a:endParaRPr>
              </a:p>
            </p:txBody>
          </p:sp>
        </mc:Choice>
        <mc:Fallback>
          <p:sp>
            <p:nvSpPr>
              <p:cNvPr id="35" name="TextBox 34"/>
              <p:cNvSpPr txBox="1">
                <a:spLocks noRot="1" noChangeAspect="1" noMove="1" noResize="1" noEditPoints="1" noAdjustHandles="1" noChangeArrowheads="1" noChangeShapeType="1" noTextEdit="1"/>
              </p:cNvSpPr>
              <p:nvPr/>
            </p:nvSpPr>
            <p:spPr>
              <a:xfrm>
                <a:off x="3653417" y="755069"/>
                <a:ext cx="608628" cy="453842"/>
              </a:xfrm>
              <a:prstGeom prst="rect">
                <a:avLst/>
              </a:prstGeom>
              <a:blipFill rotWithShape="1">
                <a:blip r:embed="rId11"/>
                <a:stretch>
                  <a:fillRect l="-43" t="-12" r="-12324" b="111"/>
                </a:stretch>
              </a:blipFill>
            </p:spPr>
            <p:txBody>
              <a:bodyPr/>
              <a:lstStyle/>
              <a:p>
                <a:r>
                  <a:rPr lang="zh-CN" altLang="en-US">
                    <a:noFill/>
                  </a:rPr>
                  <a:t> </a:t>
                </a:r>
              </a:p>
            </p:txBody>
          </p:sp>
        </mc:Fallback>
      </mc:AlternateContent>
      <p:sp>
        <p:nvSpPr>
          <p:cNvPr id="3" name="TextBox 2"/>
          <p:cNvSpPr txBox="1"/>
          <p:nvPr/>
        </p:nvSpPr>
        <p:spPr>
          <a:xfrm flipH="1">
            <a:off x="520209" y="4846489"/>
            <a:ext cx="6939057" cy="369332"/>
          </a:xfrm>
          <a:prstGeom prst="rect">
            <a:avLst/>
          </a:prstGeom>
          <a:noFill/>
        </p:spPr>
        <p:txBody>
          <a:bodyPr wrap="square" rtlCol="0">
            <a:spAutoFit/>
          </a:bodyPr>
          <a:lstStyle/>
          <a:p>
            <a:r>
              <a:rPr lang="en-GB" dirty="0"/>
              <a:t>Newton’s second law for the tangential component of the force</a:t>
            </a:r>
            <a:endParaRPr lang="en-US" dirty="0"/>
          </a:p>
        </p:txBody>
      </p:sp>
      <mc:AlternateContent xmlns:mc="http://schemas.openxmlformats.org/markup-compatibility/2006">
        <mc:Choice xmlns:a14="http://schemas.microsoft.com/office/drawing/2010/main" Requires="a14">
          <p:sp>
            <p:nvSpPr>
              <p:cNvPr id="9" name="TextBox 8"/>
              <p:cNvSpPr txBox="1"/>
              <p:nvPr/>
            </p:nvSpPr>
            <p:spPr>
              <a:xfrm>
                <a:off x="6588224" y="4886564"/>
                <a:ext cx="1247969" cy="28918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𝑖</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𝑖</m:t>
                          </m:r>
                        </m:sub>
                      </m:sSub>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6588224" y="4886564"/>
                <a:ext cx="1247969" cy="289182"/>
              </a:xfrm>
              <a:prstGeom prst="rect">
                <a:avLst/>
              </a:prstGeom>
              <a:blipFill rotWithShape="1">
                <a:blip r:embed="rId12"/>
                <a:stretch>
                  <a:fillRect l="-8" t="-83" r="-1961" b="1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3631496" y="5742955"/>
                <a:ext cx="1028680" cy="56618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r>
                        <a:rPr lang="en-GB" i="1">
                          <a:latin typeface="Cambria Math" panose="02040503050406030204" pitchFamily="18" charset="0"/>
                          <a:ea typeface="Cambria Math" panose="02040503050406030204" pitchFamily="18" charset="0"/>
                        </a:rPr>
                        <m:t>𝛼</m:t>
                      </m:r>
                    </m:oMath>
                  </m:oMathPara>
                </a14:m>
                <a:endParaRPr lang="en-US" dirty="0"/>
              </a:p>
              <a:p>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3631496" y="5742955"/>
                <a:ext cx="1028680" cy="566181"/>
              </a:xfrm>
              <a:prstGeom prst="rect">
                <a:avLst/>
              </a:prstGeom>
              <a:blipFill rotWithShape="1">
                <a:blip r:embed="rId13"/>
                <a:stretch>
                  <a:fillRect l="-55" t="-3" r="-379" b="7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683569" y="5215821"/>
                <a:ext cx="7988222" cy="658514"/>
              </a:xfrm>
              <a:prstGeom prst="rect">
                <a:avLst/>
              </a:prstGeom>
              <a:noFill/>
            </p:spPr>
            <p:txBody>
              <a:bodyPr wrap="square" rtlCol="0">
                <a:spAutoFit/>
              </a:bodyPr>
              <a:lstStyle/>
              <a:p>
                <a:r>
                  <a:rPr lang="en-GB" dirty="0"/>
                  <a:t>where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𝑖</m:t>
                        </m:r>
                      </m:sub>
                    </m:sSub>
                  </m:oMath>
                </a14:m>
                <a:r>
                  <a:rPr lang="en-US" dirty="0"/>
                  <a:t> is the tangential component of the acceleration related with the angular acceleration by: </a:t>
                </a:r>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683569" y="5215821"/>
                <a:ext cx="7988222" cy="658514"/>
              </a:xfrm>
              <a:prstGeom prst="rect">
                <a:avLst/>
              </a:prstGeom>
              <a:blipFill rotWithShape="1">
                <a:blip r:embed="rId14"/>
                <a:stretch>
                  <a:fillRect l="-4" t="-86" r="3" b="89"/>
                </a:stretch>
              </a:blipFill>
            </p:spPr>
            <p:txBody>
              <a:bodyPr/>
              <a:lstStyle/>
              <a:p>
                <a:r>
                  <a:rPr lang="zh-CN" altLang="en-US">
                    <a:noFill/>
                  </a:rPr>
                  <a:t> </a:t>
                </a:r>
              </a:p>
            </p:txBody>
          </p:sp>
        </mc:Fallback>
      </mc:AlternateContent>
      <p:sp>
        <p:nvSpPr>
          <p:cNvPr id="14" name="TextBox 13"/>
          <p:cNvSpPr txBox="1"/>
          <p:nvPr/>
        </p:nvSpPr>
        <p:spPr>
          <a:xfrm>
            <a:off x="652534" y="6280706"/>
            <a:ext cx="1608133" cy="369332"/>
          </a:xfrm>
          <a:prstGeom prst="rect">
            <a:avLst/>
          </a:prstGeom>
          <a:noFill/>
        </p:spPr>
        <p:txBody>
          <a:bodyPr wrap="none" rtlCol="0">
            <a:spAutoFit/>
          </a:bodyPr>
          <a:lstStyle/>
          <a:p>
            <a:r>
              <a:rPr lang="en-GB" dirty="0"/>
              <a:t>Eq. 1 and Eq. 2</a:t>
            </a:r>
            <a:endParaRPr lang="en-US" dirty="0"/>
          </a:p>
        </p:txBody>
      </p:sp>
      <p:sp>
        <p:nvSpPr>
          <p:cNvPr id="33" name="TextBox 32"/>
          <p:cNvSpPr txBox="1"/>
          <p:nvPr/>
        </p:nvSpPr>
        <p:spPr>
          <a:xfrm>
            <a:off x="4829879" y="5686480"/>
            <a:ext cx="671979" cy="369332"/>
          </a:xfrm>
          <a:prstGeom prst="rect">
            <a:avLst/>
          </a:prstGeom>
          <a:noFill/>
        </p:spPr>
        <p:txBody>
          <a:bodyPr wrap="none" rtlCol="0">
            <a:spAutoFit/>
          </a:bodyPr>
          <a:lstStyle/>
          <a:p>
            <a:r>
              <a:rPr lang="en-GB" dirty="0">
                <a:solidFill>
                  <a:srgbClr val="FF0000"/>
                </a:solidFill>
              </a:rPr>
              <a:t>Eq. 2</a:t>
            </a:r>
            <a:endParaRPr lang="en-US" dirty="0">
              <a:solidFill>
                <a:srgbClr val="FF0000"/>
              </a:solidFill>
            </a:endParaRPr>
          </a:p>
        </p:txBody>
      </p:sp>
      <p:sp>
        <p:nvSpPr>
          <p:cNvPr id="40" name="TextBox 39"/>
          <p:cNvSpPr txBox="1"/>
          <p:nvPr/>
        </p:nvSpPr>
        <p:spPr>
          <a:xfrm>
            <a:off x="8194209" y="4852868"/>
            <a:ext cx="671979" cy="369332"/>
          </a:xfrm>
          <a:prstGeom prst="rect">
            <a:avLst/>
          </a:prstGeom>
          <a:noFill/>
        </p:spPr>
        <p:txBody>
          <a:bodyPr wrap="none" rtlCol="0">
            <a:spAutoFit/>
          </a:bodyPr>
          <a:lstStyle/>
          <a:p>
            <a:r>
              <a:rPr lang="en-GB" dirty="0">
                <a:solidFill>
                  <a:srgbClr val="FF0000"/>
                </a:solidFill>
              </a:rPr>
              <a:t>Eq. 1</a:t>
            </a:r>
            <a:endParaRPr lang="en-US" dirty="0">
              <a:solidFill>
                <a:srgbClr val="FF0000"/>
              </a:solidFill>
            </a:endParaRPr>
          </a:p>
        </p:txBody>
      </p:sp>
      <p:sp>
        <p:nvSpPr>
          <p:cNvPr id="16" name="Right Arrow 15"/>
          <p:cNvSpPr/>
          <p:nvPr/>
        </p:nvSpPr>
        <p:spPr>
          <a:xfrm>
            <a:off x="2363507" y="6280706"/>
            <a:ext cx="613424"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1" name="TextBox 40"/>
              <p:cNvSpPr txBox="1"/>
              <p:nvPr/>
            </p:nvSpPr>
            <p:spPr>
              <a:xfrm>
                <a:off x="3079771" y="6270089"/>
                <a:ext cx="1280992" cy="84318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𝑖</m:t>
                          </m:r>
                        </m:sub>
                      </m:sSub>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𝑖</m:t>
                          </m:r>
                        </m:sub>
                      </m:sSub>
                      <m:r>
                        <a:rPr lang="en-GB" i="1">
                          <a:latin typeface="Cambria Math" panose="02040503050406030204" pitchFamily="18" charset="0"/>
                          <a:ea typeface="Cambria Math" panose="02040503050406030204" pitchFamily="18" charset="0"/>
                        </a:rPr>
                        <m:t>𝛼</m:t>
                      </m:r>
                    </m:oMath>
                  </m:oMathPara>
                </a14:m>
                <a:endParaRPr lang="en-US" dirty="0"/>
              </a:p>
              <a:p>
                <a:endParaRPr lang="en-US" dirty="0"/>
              </a:p>
              <a:p>
                <a:endParaRPr lang="en-US" dirty="0"/>
              </a:p>
            </p:txBody>
          </p:sp>
        </mc:Choice>
        <mc:Fallback>
          <p:sp>
            <p:nvSpPr>
              <p:cNvPr id="41" name="TextBox 40"/>
              <p:cNvSpPr txBox="1">
                <a:spLocks noRot="1" noChangeAspect="1" noMove="1" noResize="1" noEditPoints="1" noAdjustHandles="1" noChangeArrowheads="1" noChangeShapeType="1" noTextEdit="1"/>
              </p:cNvSpPr>
              <p:nvPr/>
            </p:nvSpPr>
            <p:spPr>
              <a:xfrm>
                <a:off x="3079771" y="6270089"/>
                <a:ext cx="1280992" cy="843180"/>
              </a:xfrm>
              <a:prstGeom prst="rect">
                <a:avLst/>
              </a:prstGeom>
              <a:blipFill rotWithShape="1">
                <a:blip r:embed="rId15"/>
                <a:stretch>
                  <a:fillRect l="-2" t="-12" r="-1074" b="75"/>
                </a:stretch>
              </a:blipFill>
            </p:spPr>
            <p:txBody>
              <a:bodyPr/>
              <a:lstStyle/>
              <a:p>
                <a:r>
                  <a:rPr lang="zh-CN" altLang="en-US">
                    <a:noFill/>
                  </a:rPr>
                  <a:t> </a:t>
                </a:r>
              </a:p>
            </p:txBody>
          </p:sp>
        </mc:Fallback>
      </mc:AlternateContent>
      <p:cxnSp>
        <p:nvCxnSpPr>
          <p:cNvPr id="31" name="Straight Arrow Connector 30"/>
          <p:cNvCxnSpPr/>
          <p:nvPr/>
        </p:nvCxnSpPr>
        <p:spPr>
          <a:xfrm flipV="1">
            <a:off x="2621729" y="2318173"/>
            <a:ext cx="921383" cy="19472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p:cNvSpPr txBox="1"/>
              <p:nvPr/>
            </p:nvSpPr>
            <p:spPr>
              <a:xfrm>
                <a:off x="3131541" y="3213865"/>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3131541" y="3213865"/>
                <a:ext cx="171777" cy="276999"/>
              </a:xfrm>
              <a:prstGeom prst="rect">
                <a:avLst/>
              </a:prstGeom>
              <a:blipFill rotWithShape="1">
                <a:blip r:embed="rId16"/>
                <a:stretch>
                  <a:fillRect l="-207" t="-47" r="-18086" b="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TextBox 35"/>
              <p:cNvSpPr txBox="1"/>
              <p:nvPr/>
            </p:nvSpPr>
            <p:spPr>
              <a:xfrm>
                <a:off x="2359489" y="2031115"/>
                <a:ext cx="2777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𝑖</m:t>
                          </m:r>
                        </m:sub>
                      </m:sSub>
                    </m:oMath>
                  </m:oMathPara>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a:off x="2359489" y="2031115"/>
                <a:ext cx="277704" cy="276999"/>
              </a:xfrm>
              <a:prstGeom prst="rect">
                <a:avLst/>
              </a:prstGeom>
              <a:blipFill rotWithShape="1">
                <a:blip r:embed="rId17"/>
                <a:stretch>
                  <a:fillRect l="-167" t="-139" r="-12334" b="189"/>
                </a:stretch>
              </a:blipFill>
            </p:spPr>
            <p:txBody>
              <a:bodyPr/>
              <a:lstStyle/>
              <a:p>
                <a:r>
                  <a:rPr lang="zh-CN" altLang="en-US">
                    <a:noFill/>
                  </a:rPr>
                  <a:t> </a:t>
                </a:r>
              </a:p>
            </p:txBody>
          </p:sp>
        </mc:Fallback>
      </mc:AlternateContent>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1"/>
          <a:stretch>
            <a:fillRect/>
          </a:stretch>
        </p:blipFill>
        <p:spPr>
          <a:xfrm>
            <a:off x="2195736" y="3573016"/>
            <a:ext cx="1019175" cy="371475"/>
          </a:xfrm>
          <a:prstGeom prst="rect">
            <a:avLst/>
          </a:prstGeom>
        </p:spPr>
      </p:pic>
      <p:sp>
        <p:nvSpPr>
          <p:cNvPr id="8" name="Freeform 7"/>
          <p:cNvSpPr/>
          <p:nvPr/>
        </p:nvSpPr>
        <p:spPr>
          <a:xfrm>
            <a:off x="2260667" y="1357858"/>
            <a:ext cx="2221252" cy="2011185"/>
          </a:xfrm>
          <a:custGeom>
            <a:avLst/>
            <a:gdLst>
              <a:gd name="connsiteX0" fmla="*/ 37874 w 2221252"/>
              <a:gd name="connsiteY0" fmla="*/ 875109 h 2011185"/>
              <a:gd name="connsiteX1" fmla="*/ 625703 w 2221252"/>
              <a:gd name="connsiteY1" fmla="*/ 26023 h 2011185"/>
              <a:gd name="connsiteX2" fmla="*/ 1696857 w 2221252"/>
              <a:gd name="connsiteY2" fmla="*/ 352595 h 2011185"/>
              <a:gd name="connsiteX3" fmla="*/ 2154057 w 2221252"/>
              <a:gd name="connsiteY3" fmla="*/ 1685006 h 2011185"/>
              <a:gd name="connsiteX4" fmla="*/ 286068 w 2221252"/>
              <a:gd name="connsiteY4" fmla="*/ 1959326 h 2011185"/>
              <a:gd name="connsiteX5" fmla="*/ 37874 w 2221252"/>
              <a:gd name="connsiteY5" fmla="*/ 875109 h 201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1252" h="2011185">
                <a:moveTo>
                  <a:pt x="37874" y="875109"/>
                </a:moveTo>
                <a:cubicBezTo>
                  <a:pt x="94480" y="552892"/>
                  <a:pt x="349206" y="113109"/>
                  <a:pt x="625703" y="26023"/>
                </a:cubicBezTo>
                <a:cubicBezTo>
                  <a:pt x="902200" y="-61063"/>
                  <a:pt x="1442131" y="76098"/>
                  <a:pt x="1696857" y="352595"/>
                </a:cubicBezTo>
                <a:cubicBezTo>
                  <a:pt x="1951583" y="629092"/>
                  <a:pt x="2389188" y="1417218"/>
                  <a:pt x="2154057" y="1685006"/>
                </a:cubicBezTo>
                <a:cubicBezTo>
                  <a:pt x="1918926" y="1952794"/>
                  <a:pt x="632234" y="2094309"/>
                  <a:pt x="286068" y="1959326"/>
                </a:cubicBezTo>
                <a:cubicBezTo>
                  <a:pt x="-60098" y="1824343"/>
                  <a:pt x="-18732" y="1197326"/>
                  <a:pt x="37874" y="875109"/>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190" y="-169862"/>
            <a:ext cx="8229600" cy="1143000"/>
          </a:xfrm>
        </p:spPr>
        <p:txBody>
          <a:bodyPr/>
          <a:lstStyle/>
          <a:p>
            <a:r>
              <a:rPr lang="en-GB" dirty="0"/>
              <a:t>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6" name="Straight Arrow Connector 5"/>
          <p:cNvCxnSpPr/>
          <p:nvPr/>
        </p:nvCxnSpPr>
        <p:spPr>
          <a:xfrm flipV="1">
            <a:off x="2627784" y="973138"/>
            <a:ext cx="0" cy="3312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TextBox 6"/>
              <p:cNvSpPr txBox="1"/>
              <p:nvPr/>
            </p:nvSpPr>
            <p:spPr>
              <a:xfrm>
                <a:off x="2531429" y="707456"/>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2531429" y="707456"/>
                <a:ext cx="173894" cy="276999"/>
              </a:xfrm>
              <a:prstGeom prst="rect">
                <a:avLst/>
              </a:prstGeom>
              <a:blipFill rotWithShape="1">
                <a:blip r:embed="rId2"/>
                <a:stretch>
                  <a:fillRect l="-183" t="-24" r="-17765" b="74"/>
                </a:stretch>
              </a:blipFill>
            </p:spPr>
            <p:txBody>
              <a:bodyPr/>
              <a:lstStyle/>
              <a:p>
                <a:r>
                  <a:rPr lang="zh-CN" altLang="en-US">
                    <a:noFill/>
                  </a:rPr>
                  <a:t> </a:t>
                </a:r>
              </a:p>
            </p:txBody>
          </p:sp>
        </mc:Fallback>
      </mc:AlternateContent>
      <p:cxnSp>
        <p:nvCxnSpPr>
          <p:cNvPr id="10" name="Straight Arrow Connector 9"/>
          <p:cNvCxnSpPr/>
          <p:nvPr/>
        </p:nvCxnSpPr>
        <p:spPr>
          <a:xfrm>
            <a:off x="2627783" y="2233603"/>
            <a:ext cx="102724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3396144" y="1956604"/>
                <a:ext cx="517769"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solidFill>
                            <a:srgbClr val="0070C0"/>
                          </a:solidFill>
                          <a:latin typeface="Cambria Math" panose="02040503050406030204" pitchFamily="18" charset="0"/>
                          <a:ea typeface="Cambria Math" panose="02040503050406030204" pitchFamily="18" charset="0"/>
                        </a:rPr>
                        <m:t>⨂</m:t>
                      </m:r>
                    </m:oMath>
                  </m:oMathPara>
                </a14:m>
                <a:endParaRPr lang="en-US" sz="3600" dirty="0">
                  <a:solidFill>
                    <a:srgbClr val="0070C0"/>
                  </a:solidFill>
                </a:endParaRPr>
              </a:p>
            </p:txBody>
          </p:sp>
        </mc:Choice>
        <mc:Fallback>
          <p:sp>
            <p:nvSpPr>
              <p:cNvPr id="15" name="TextBox 14"/>
              <p:cNvSpPr txBox="1">
                <a:spLocks noRot="1" noChangeAspect="1" noMove="1" noResize="1" noEditPoints="1" noAdjustHandles="1" noChangeArrowheads="1" noChangeShapeType="1" noTextEdit="1"/>
              </p:cNvSpPr>
              <p:nvPr/>
            </p:nvSpPr>
            <p:spPr>
              <a:xfrm>
                <a:off x="3396144" y="1956604"/>
                <a:ext cx="517769" cy="553998"/>
              </a:xfrm>
              <a:prstGeom prst="rect">
                <a:avLst/>
              </a:prstGeom>
              <a:blipFill rotWithShape="1">
                <a:blip r:embed="rId3"/>
                <a:stretch>
                  <a:fillRect l="-32" t="-31" r="-12799" b="81"/>
                </a:stretch>
              </a:blipFill>
            </p:spPr>
            <p:txBody>
              <a:bodyPr/>
              <a:lstStyle/>
              <a:p>
                <a:r>
                  <a:rPr lang="zh-CN" altLang="en-US">
                    <a:noFill/>
                  </a:rPr>
                  <a:t> </a:t>
                </a:r>
              </a:p>
            </p:txBody>
          </p:sp>
        </mc:Fallback>
      </mc:AlternateContent>
      <p:cxnSp>
        <p:nvCxnSpPr>
          <p:cNvPr id="18" name="Straight Arrow Connector 17"/>
          <p:cNvCxnSpPr/>
          <p:nvPr/>
        </p:nvCxnSpPr>
        <p:spPr>
          <a:xfrm>
            <a:off x="3655028" y="2233603"/>
            <a:ext cx="628940" cy="0"/>
          </a:xfrm>
          <a:prstGeom prst="straightConnector1">
            <a:avLst/>
          </a:prstGeom>
          <a:ln w="38100">
            <a:solidFill>
              <a:srgbClr val="FF33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3873685" y="1718787"/>
                <a:ext cx="608234"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FF0000"/>
                              </a:solidFill>
                              <a:latin typeface="Cambria Math" panose="02040503050406030204" pitchFamily="18" charset="0"/>
                            </a:rPr>
                          </m:ctrlPr>
                        </m:sSubPr>
                        <m:e>
                          <m:r>
                            <a:rPr lang="en-GB" sz="2800" b="0" i="1" smtClean="0">
                              <a:solidFill>
                                <a:srgbClr val="FF0000"/>
                              </a:solidFill>
                              <a:latin typeface="Cambria Math" panose="02040503050406030204" pitchFamily="18" charset="0"/>
                            </a:rPr>
                            <m:t>𝐹</m:t>
                          </m:r>
                        </m:e>
                        <m:sub>
                          <m:r>
                            <a:rPr lang="en-GB" sz="2800" b="0" i="1" smtClean="0">
                              <a:solidFill>
                                <a:srgbClr val="FF0000"/>
                              </a:solidFill>
                              <a:latin typeface="Cambria Math" panose="02040503050406030204" pitchFamily="18" charset="0"/>
                            </a:rPr>
                            <m:t>𝑛</m:t>
                          </m:r>
                        </m:sub>
                      </m:sSub>
                      <m:acc>
                        <m:accPr>
                          <m:ctrlPr>
                            <a:rPr lang="en-US" sz="2800" i="1" smtClean="0">
                              <a:solidFill>
                                <a:srgbClr val="FF0000"/>
                              </a:solidFill>
                              <a:latin typeface="Cambria Math" panose="02040503050406030204" pitchFamily="18" charset="0"/>
                            </a:rPr>
                          </m:ctrlPr>
                        </m:accPr>
                        <m:e>
                          <m:r>
                            <a:rPr lang="en-GB" sz="2800" b="0" i="1" smtClean="0">
                              <a:solidFill>
                                <a:srgbClr val="FF0000"/>
                              </a:solidFill>
                              <a:latin typeface="Cambria Math" panose="02040503050406030204" pitchFamily="18" charset="0"/>
                            </a:rPr>
                            <m:t>𝑛</m:t>
                          </m:r>
                        </m:e>
                      </m:acc>
                    </m:oMath>
                  </m:oMathPara>
                </a14:m>
                <a:endParaRPr lang="en-US" sz="2800" dirty="0"/>
              </a:p>
            </p:txBody>
          </p:sp>
        </mc:Choice>
        <mc:Fallback>
          <p:sp>
            <p:nvSpPr>
              <p:cNvPr id="19" name="TextBox 18"/>
              <p:cNvSpPr txBox="1">
                <a:spLocks noRot="1" noChangeAspect="1" noMove="1" noResize="1" noEditPoints="1" noAdjustHandles="1" noChangeArrowheads="1" noChangeShapeType="1" noTextEdit="1"/>
              </p:cNvSpPr>
              <p:nvPr/>
            </p:nvSpPr>
            <p:spPr>
              <a:xfrm>
                <a:off x="3873685" y="1718787"/>
                <a:ext cx="608234" cy="430887"/>
              </a:xfrm>
              <a:prstGeom prst="rect">
                <a:avLst/>
              </a:prstGeom>
              <a:blipFill rotWithShape="1">
                <a:blip r:embed="rId4"/>
                <a:stretch>
                  <a:fillRect l="-30" t="-111" r="15" b="4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Rectangle 19"/>
              <p:cNvSpPr/>
              <p:nvPr/>
            </p:nvSpPr>
            <p:spPr>
              <a:xfrm>
                <a:off x="3543411" y="2317284"/>
                <a:ext cx="741998"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0070C0"/>
                              </a:solidFill>
                              <a:latin typeface="Cambria Math" panose="02040503050406030204" pitchFamily="18" charset="0"/>
                            </a:rPr>
                          </m:ctrlPr>
                        </m:sSubPr>
                        <m:e>
                          <m:r>
                            <a:rPr lang="en-GB" sz="2800" i="1">
                              <a:solidFill>
                                <a:srgbClr val="0070C0"/>
                              </a:solidFill>
                              <a:latin typeface="Cambria Math" panose="02040503050406030204" pitchFamily="18" charset="0"/>
                            </a:rPr>
                            <m:t>𝐹</m:t>
                          </m:r>
                        </m:e>
                        <m:sub>
                          <m:r>
                            <a:rPr lang="en-GB" sz="2800" b="0" i="1" smtClean="0">
                              <a:solidFill>
                                <a:srgbClr val="0070C0"/>
                              </a:solidFill>
                              <a:latin typeface="Cambria Math" panose="02040503050406030204" pitchFamily="18" charset="0"/>
                            </a:rPr>
                            <m:t>𝑡</m:t>
                          </m:r>
                        </m:sub>
                      </m:sSub>
                      <m:acc>
                        <m:accPr>
                          <m:ctrlPr>
                            <a:rPr lang="en-US" sz="2800" i="1">
                              <a:solidFill>
                                <a:srgbClr val="0070C0"/>
                              </a:solidFill>
                              <a:latin typeface="Cambria Math" panose="02040503050406030204" pitchFamily="18" charset="0"/>
                            </a:rPr>
                          </m:ctrlPr>
                        </m:accPr>
                        <m:e>
                          <m:r>
                            <a:rPr lang="en-GB" sz="2800" b="0" i="1" smtClean="0">
                              <a:solidFill>
                                <a:srgbClr val="0070C0"/>
                              </a:solidFill>
                              <a:latin typeface="Cambria Math" panose="02040503050406030204" pitchFamily="18" charset="0"/>
                            </a:rPr>
                            <m:t>𝑡</m:t>
                          </m:r>
                        </m:e>
                      </m:acc>
                    </m:oMath>
                  </m:oMathPara>
                </a14:m>
                <a:endParaRPr lang="en-US" sz="2800" dirty="0">
                  <a:solidFill>
                    <a:srgbClr val="0070C0"/>
                  </a:solidFill>
                </a:endParaRPr>
              </a:p>
            </p:txBody>
          </p:sp>
        </mc:Choice>
        <mc:Fallback>
          <p:sp>
            <p:nvSpPr>
              <p:cNvPr id="20" name="Rectangle 19"/>
              <p:cNvSpPr>
                <a:spLocks noRot="1" noChangeAspect="1" noMove="1" noResize="1" noEditPoints="1" noAdjustHandles="1" noChangeArrowheads="1" noChangeShapeType="1" noTextEdit="1"/>
              </p:cNvSpPr>
              <p:nvPr/>
            </p:nvSpPr>
            <p:spPr>
              <a:xfrm>
                <a:off x="3543411" y="2317284"/>
                <a:ext cx="741998" cy="523220"/>
              </a:xfrm>
              <a:prstGeom prst="rect">
                <a:avLst/>
              </a:prstGeom>
              <a:blipFill rotWithShape="1">
                <a:blip r:embed="rId5"/>
                <a:stretch>
                  <a:fillRect l="-15" t="-32" r="58" b="28"/>
                </a:stretch>
              </a:blipFill>
            </p:spPr>
            <p:txBody>
              <a:bodyPr/>
              <a:lstStyle/>
              <a:p>
                <a:r>
                  <a:rPr lang="zh-CN" altLang="en-US">
                    <a:noFill/>
                  </a:rPr>
                  <a:t> </a:t>
                </a:r>
              </a:p>
            </p:txBody>
          </p:sp>
        </mc:Fallback>
      </mc:AlternateContent>
      <p:cxnSp>
        <p:nvCxnSpPr>
          <p:cNvPr id="22" name="Straight Arrow Connector 21"/>
          <p:cNvCxnSpPr/>
          <p:nvPr/>
        </p:nvCxnSpPr>
        <p:spPr>
          <a:xfrm>
            <a:off x="2627783" y="4285506"/>
            <a:ext cx="18312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2455459" y="4100840"/>
                <a:ext cx="344645"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oMath>
                  </m:oMathPara>
                </a14:m>
                <a:endParaRPr lang="en-US" sz="2400" dirty="0">
                  <a:solidFill>
                    <a:schemeClr val="tx1"/>
                  </a:solidFill>
                </a:endParaRPr>
              </a:p>
            </p:txBody>
          </p:sp>
        </mc:Choice>
        <mc:Fallback>
          <p:sp>
            <p:nvSpPr>
              <p:cNvPr id="23" name="TextBox 22"/>
              <p:cNvSpPr txBox="1">
                <a:spLocks noRot="1" noChangeAspect="1" noMove="1" noResize="1" noEditPoints="1" noAdjustHandles="1" noChangeArrowheads="1" noChangeShapeType="1" noTextEdit="1"/>
              </p:cNvSpPr>
              <p:nvPr/>
            </p:nvSpPr>
            <p:spPr>
              <a:xfrm>
                <a:off x="2455459" y="4100840"/>
                <a:ext cx="344645" cy="369332"/>
              </a:xfrm>
              <a:prstGeom prst="rect">
                <a:avLst/>
              </a:prstGeom>
              <a:blipFill rotWithShape="1">
                <a:blip r:embed="rId6"/>
                <a:stretch>
                  <a:fillRect l="-159" t="-3" r="-12784" b="1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4505177" y="4126292"/>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4505177" y="4126292"/>
                <a:ext cx="188128" cy="276999"/>
              </a:xfrm>
              <a:prstGeom prst="rect">
                <a:avLst/>
              </a:prstGeom>
              <a:blipFill rotWithShape="1">
                <a:blip r:embed="rId7"/>
                <a:stretch>
                  <a:fillRect l="-259" t="-22" r="-15854" b="7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2267744" y="4005064"/>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2267744" y="4005064"/>
                <a:ext cx="191526" cy="276999"/>
              </a:xfrm>
              <a:prstGeom prst="rect">
                <a:avLst/>
              </a:prstGeom>
              <a:blipFill rotWithShape="1">
                <a:blip r:embed="rId8"/>
                <a:stretch>
                  <a:fillRect l="-83" t="-43" r="-16290" b="93"/>
                </a:stretch>
              </a:blipFill>
            </p:spPr>
            <p:txBody>
              <a:bodyPr/>
              <a:lstStyle/>
              <a:p>
                <a:r>
                  <a:rPr lang="zh-CN" altLang="en-US">
                    <a:noFill/>
                  </a:rPr>
                  <a:t> </a:t>
                </a:r>
              </a:p>
            </p:txBody>
          </p:sp>
        </mc:Fallback>
      </mc:AlternateContent>
      <p:sp>
        <p:nvSpPr>
          <p:cNvPr id="27" name="Oval 26"/>
          <p:cNvSpPr/>
          <p:nvPr/>
        </p:nvSpPr>
        <p:spPr>
          <a:xfrm>
            <a:off x="1259632" y="1718787"/>
            <a:ext cx="2395396" cy="1134149"/>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9" name="TextBox 28"/>
              <p:cNvSpPr txBox="1"/>
              <p:nvPr/>
            </p:nvSpPr>
            <p:spPr>
              <a:xfrm>
                <a:off x="2690683" y="4347004"/>
                <a:ext cx="2188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2690683" y="4347004"/>
                <a:ext cx="218842" cy="276999"/>
              </a:xfrm>
              <a:prstGeom prst="rect">
                <a:avLst/>
              </a:prstGeom>
              <a:blipFill rotWithShape="1">
                <a:blip r:embed="rId9"/>
                <a:stretch>
                  <a:fillRect l="-86" t="-155" r="-13948" b="20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2976931" y="1924596"/>
                <a:ext cx="21595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𝑖</m:t>
                          </m:r>
                        </m:sub>
                      </m:sSub>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2976931" y="1924596"/>
                <a:ext cx="215957" cy="276999"/>
              </a:xfrm>
              <a:prstGeom prst="rect">
                <a:avLst/>
              </a:prstGeom>
              <a:blipFill rotWithShape="1">
                <a:blip r:embed="rId10"/>
                <a:stretch>
                  <a:fillRect l="-24" t="-197" r="-19945" b="18"/>
                </a:stretch>
              </a:blipFill>
            </p:spPr>
            <p:txBody>
              <a:bodyPr/>
              <a:lstStyle/>
              <a:p>
                <a:r>
                  <a:rPr lang="zh-CN" altLang="en-US">
                    <a:noFill/>
                  </a:rPr>
                  <a:t> </a:t>
                </a:r>
              </a:p>
            </p:txBody>
          </p:sp>
        </mc:Fallback>
      </mc:AlternateContent>
      <p:cxnSp>
        <p:nvCxnSpPr>
          <p:cNvPr id="34" name="Straight Arrow Connector 33"/>
          <p:cNvCxnSpPr>
            <a:stCxn id="27" idx="6"/>
          </p:cNvCxnSpPr>
          <p:nvPr/>
        </p:nvCxnSpPr>
        <p:spPr>
          <a:xfrm flipV="1">
            <a:off x="3655028" y="1196752"/>
            <a:ext cx="0" cy="108911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p:cNvSpPr txBox="1"/>
              <p:nvPr/>
            </p:nvSpPr>
            <p:spPr>
              <a:xfrm>
                <a:off x="3653417" y="755069"/>
                <a:ext cx="608628" cy="45384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00B050"/>
                              </a:solidFill>
                              <a:latin typeface="Cambria Math" panose="02040503050406030204" pitchFamily="18" charset="0"/>
                            </a:rPr>
                          </m:ctrlPr>
                        </m:sSubPr>
                        <m:e>
                          <m:r>
                            <a:rPr lang="en-GB" sz="2800" b="0" i="1" smtClean="0">
                              <a:solidFill>
                                <a:srgbClr val="00B050"/>
                              </a:solidFill>
                              <a:latin typeface="Cambria Math" panose="02040503050406030204" pitchFamily="18" charset="0"/>
                            </a:rPr>
                            <m:t>𝐹</m:t>
                          </m:r>
                        </m:e>
                        <m:sub>
                          <m:r>
                            <a:rPr lang="en-GB" sz="2800" b="0" i="1" smtClean="0">
                              <a:solidFill>
                                <a:srgbClr val="00B050"/>
                              </a:solidFill>
                              <a:latin typeface="Cambria Math" panose="02040503050406030204" pitchFamily="18" charset="0"/>
                            </a:rPr>
                            <m:t>𝑧</m:t>
                          </m:r>
                        </m:sub>
                      </m:sSub>
                      <m:acc>
                        <m:accPr>
                          <m:ctrlPr>
                            <a:rPr lang="en-US" sz="2800" i="1" smtClean="0">
                              <a:solidFill>
                                <a:srgbClr val="00B050"/>
                              </a:solidFill>
                              <a:latin typeface="Cambria Math" panose="02040503050406030204" pitchFamily="18" charset="0"/>
                            </a:rPr>
                          </m:ctrlPr>
                        </m:accPr>
                        <m:e>
                          <m:r>
                            <a:rPr lang="en-GB" sz="2800" b="0" i="1" smtClean="0">
                              <a:solidFill>
                                <a:srgbClr val="00B050"/>
                              </a:solidFill>
                              <a:latin typeface="Cambria Math" panose="02040503050406030204" pitchFamily="18" charset="0"/>
                            </a:rPr>
                            <m:t>𝑘</m:t>
                          </m:r>
                        </m:e>
                      </m:acc>
                    </m:oMath>
                  </m:oMathPara>
                </a14:m>
                <a:endParaRPr lang="en-US" sz="2800" dirty="0">
                  <a:solidFill>
                    <a:srgbClr val="00B050"/>
                  </a:solidFill>
                </a:endParaRPr>
              </a:p>
            </p:txBody>
          </p:sp>
        </mc:Choice>
        <mc:Fallback>
          <p:sp>
            <p:nvSpPr>
              <p:cNvPr id="35" name="TextBox 34"/>
              <p:cNvSpPr txBox="1">
                <a:spLocks noRot="1" noChangeAspect="1" noMove="1" noResize="1" noEditPoints="1" noAdjustHandles="1" noChangeArrowheads="1" noChangeShapeType="1" noTextEdit="1"/>
              </p:cNvSpPr>
              <p:nvPr/>
            </p:nvSpPr>
            <p:spPr>
              <a:xfrm>
                <a:off x="3653417" y="755069"/>
                <a:ext cx="608628" cy="453842"/>
              </a:xfrm>
              <a:prstGeom prst="rect">
                <a:avLst/>
              </a:prstGeom>
              <a:blipFill rotWithShape="1">
                <a:blip r:embed="rId11"/>
                <a:stretch>
                  <a:fillRect l="-43" t="-12" r="-12324" b="1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 name="TextBox 40"/>
              <p:cNvSpPr txBox="1"/>
              <p:nvPr/>
            </p:nvSpPr>
            <p:spPr>
              <a:xfrm>
                <a:off x="5687465" y="758705"/>
                <a:ext cx="1280992" cy="84318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𝑖</m:t>
                          </m:r>
                        </m:sub>
                      </m:sSub>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𝑖</m:t>
                          </m:r>
                        </m:sub>
                      </m:sSub>
                      <m:r>
                        <a:rPr lang="en-GB" i="1">
                          <a:latin typeface="Cambria Math" panose="02040503050406030204" pitchFamily="18" charset="0"/>
                          <a:ea typeface="Cambria Math" panose="02040503050406030204" pitchFamily="18" charset="0"/>
                        </a:rPr>
                        <m:t>𝛼</m:t>
                      </m:r>
                    </m:oMath>
                  </m:oMathPara>
                </a14:m>
                <a:endParaRPr lang="en-US" dirty="0"/>
              </a:p>
              <a:p>
                <a:endParaRPr lang="en-US" dirty="0"/>
              </a:p>
              <a:p>
                <a:endParaRPr lang="en-US" dirty="0"/>
              </a:p>
            </p:txBody>
          </p:sp>
        </mc:Choice>
        <mc:Fallback>
          <p:sp>
            <p:nvSpPr>
              <p:cNvPr id="41" name="TextBox 40"/>
              <p:cNvSpPr txBox="1">
                <a:spLocks noRot="1" noChangeAspect="1" noMove="1" noResize="1" noEditPoints="1" noAdjustHandles="1" noChangeArrowheads="1" noChangeShapeType="1" noTextEdit="1"/>
              </p:cNvSpPr>
              <p:nvPr/>
            </p:nvSpPr>
            <p:spPr>
              <a:xfrm>
                <a:off x="5687465" y="758705"/>
                <a:ext cx="1280992" cy="843180"/>
              </a:xfrm>
              <a:prstGeom prst="rect">
                <a:avLst/>
              </a:prstGeom>
              <a:blipFill rotWithShape="1">
                <a:blip r:embed="rId12"/>
                <a:stretch>
                  <a:fillRect l="-32" t="-61" r="-1044" b="4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6364893" y="1271501"/>
                <a:ext cx="43236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𝑟</m:t>
                          </m:r>
                        </m:e>
                        <m:sub>
                          <m:r>
                            <a:rPr lang="en-GB" b="0" i="1" smtClean="0">
                              <a:latin typeface="Cambria Math" panose="02040503050406030204" pitchFamily="18" charset="0"/>
                              <a:ea typeface="Cambria Math" panose="02040503050406030204" pitchFamily="18" charset="0"/>
                            </a:rPr>
                            <m:t>𝑖</m:t>
                          </m:r>
                        </m:sub>
                      </m:sSub>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6364893" y="1271501"/>
                <a:ext cx="432361" cy="276999"/>
              </a:xfrm>
              <a:prstGeom prst="rect">
                <a:avLst/>
              </a:prstGeom>
              <a:blipFill rotWithShape="1">
                <a:blip r:embed="rId13"/>
                <a:stretch>
                  <a:fillRect l="-67" t="-83" r="-9497" b="134"/>
                </a:stretch>
              </a:blipFill>
            </p:spPr>
            <p:txBody>
              <a:bodyPr/>
              <a:lstStyle/>
              <a:p>
                <a:r>
                  <a:rPr lang="zh-CN" altLang="en-US">
                    <a:noFill/>
                  </a:rPr>
                  <a:t> </a:t>
                </a:r>
              </a:p>
            </p:txBody>
          </p:sp>
        </mc:Fallback>
      </mc:AlternateContent>
      <p:sp>
        <p:nvSpPr>
          <p:cNvPr id="11" name="Down Arrow 10"/>
          <p:cNvSpPr/>
          <p:nvPr/>
        </p:nvSpPr>
        <p:spPr>
          <a:xfrm>
            <a:off x="5940152" y="1196752"/>
            <a:ext cx="424741" cy="5445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p:cNvCxnSpPr/>
          <p:nvPr/>
        </p:nvCxnSpPr>
        <p:spPr>
          <a:xfrm flipV="1">
            <a:off x="2621729" y="2318173"/>
            <a:ext cx="921383" cy="19472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4" name="TextBox 43"/>
              <p:cNvSpPr txBox="1"/>
              <p:nvPr/>
            </p:nvSpPr>
            <p:spPr>
              <a:xfrm>
                <a:off x="3131541" y="3213865"/>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3131541" y="3213865"/>
                <a:ext cx="171777" cy="276999"/>
              </a:xfrm>
              <a:prstGeom prst="rect">
                <a:avLst/>
              </a:prstGeom>
              <a:blipFill rotWithShape="1">
                <a:blip r:embed="rId14"/>
                <a:stretch>
                  <a:fillRect l="-207" t="-47" r="-18086" b="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2359489" y="2031115"/>
                <a:ext cx="2777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𝑖</m:t>
                          </m:r>
                        </m:sub>
                      </m:sSub>
                    </m:oMath>
                  </m:oMathPara>
                </a14:m>
                <a:endParaRPr lang="en-US" dirty="0"/>
              </a:p>
            </p:txBody>
          </p:sp>
        </mc:Choice>
        <mc:Fallback>
          <p:sp>
            <p:nvSpPr>
              <p:cNvPr id="39" name="TextBox 38"/>
              <p:cNvSpPr txBox="1">
                <a:spLocks noRot="1" noChangeAspect="1" noMove="1" noResize="1" noEditPoints="1" noAdjustHandles="1" noChangeArrowheads="1" noChangeShapeType="1" noTextEdit="1"/>
              </p:cNvSpPr>
              <p:nvPr/>
            </p:nvSpPr>
            <p:spPr>
              <a:xfrm>
                <a:off x="2359489" y="2031115"/>
                <a:ext cx="277704" cy="276999"/>
              </a:xfrm>
              <a:prstGeom prst="rect">
                <a:avLst/>
              </a:prstGeom>
              <a:blipFill rotWithShape="1">
                <a:blip r:embed="rId15"/>
                <a:stretch>
                  <a:fillRect l="-167" t="-139" r="-12334" b="189"/>
                </a:stretch>
              </a:blipFill>
            </p:spPr>
            <p:txBody>
              <a:bodyPr/>
              <a:lstStyle/>
              <a:p>
                <a:r>
                  <a:rPr lang="zh-CN" altLang="en-US">
                    <a:noFill/>
                  </a:rPr>
                  <a:t> </a:t>
                </a:r>
              </a:p>
            </p:txBody>
          </p:sp>
        </mc:Fallback>
      </mc:AlternateContent>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1"/>
          <a:stretch>
            <a:fillRect/>
          </a:stretch>
        </p:blipFill>
        <p:spPr>
          <a:xfrm>
            <a:off x="2195736" y="3573016"/>
            <a:ext cx="1019175" cy="371475"/>
          </a:xfrm>
          <a:prstGeom prst="rect">
            <a:avLst/>
          </a:prstGeom>
        </p:spPr>
      </p:pic>
      <p:sp>
        <p:nvSpPr>
          <p:cNvPr id="8" name="Freeform 7"/>
          <p:cNvSpPr/>
          <p:nvPr/>
        </p:nvSpPr>
        <p:spPr>
          <a:xfrm>
            <a:off x="2260667" y="1357858"/>
            <a:ext cx="2221252" cy="2011185"/>
          </a:xfrm>
          <a:custGeom>
            <a:avLst/>
            <a:gdLst>
              <a:gd name="connsiteX0" fmla="*/ 37874 w 2221252"/>
              <a:gd name="connsiteY0" fmla="*/ 875109 h 2011185"/>
              <a:gd name="connsiteX1" fmla="*/ 625703 w 2221252"/>
              <a:gd name="connsiteY1" fmla="*/ 26023 h 2011185"/>
              <a:gd name="connsiteX2" fmla="*/ 1696857 w 2221252"/>
              <a:gd name="connsiteY2" fmla="*/ 352595 h 2011185"/>
              <a:gd name="connsiteX3" fmla="*/ 2154057 w 2221252"/>
              <a:gd name="connsiteY3" fmla="*/ 1685006 h 2011185"/>
              <a:gd name="connsiteX4" fmla="*/ 286068 w 2221252"/>
              <a:gd name="connsiteY4" fmla="*/ 1959326 h 2011185"/>
              <a:gd name="connsiteX5" fmla="*/ 37874 w 2221252"/>
              <a:gd name="connsiteY5" fmla="*/ 875109 h 201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1252" h="2011185">
                <a:moveTo>
                  <a:pt x="37874" y="875109"/>
                </a:moveTo>
                <a:cubicBezTo>
                  <a:pt x="94480" y="552892"/>
                  <a:pt x="349206" y="113109"/>
                  <a:pt x="625703" y="26023"/>
                </a:cubicBezTo>
                <a:cubicBezTo>
                  <a:pt x="902200" y="-61063"/>
                  <a:pt x="1442131" y="76098"/>
                  <a:pt x="1696857" y="352595"/>
                </a:cubicBezTo>
                <a:cubicBezTo>
                  <a:pt x="1951583" y="629092"/>
                  <a:pt x="2389188" y="1417218"/>
                  <a:pt x="2154057" y="1685006"/>
                </a:cubicBezTo>
                <a:cubicBezTo>
                  <a:pt x="1918926" y="1952794"/>
                  <a:pt x="632234" y="2094309"/>
                  <a:pt x="286068" y="1959326"/>
                </a:cubicBezTo>
                <a:cubicBezTo>
                  <a:pt x="-60098" y="1824343"/>
                  <a:pt x="-18732" y="1197326"/>
                  <a:pt x="37874" y="875109"/>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190" y="-169862"/>
            <a:ext cx="8229600" cy="1143000"/>
          </a:xfrm>
        </p:spPr>
        <p:txBody>
          <a:bodyPr/>
          <a:lstStyle/>
          <a:p>
            <a:r>
              <a:rPr lang="en-GB" dirty="0"/>
              <a:t>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6" name="Straight Arrow Connector 5"/>
          <p:cNvCxnSpPr/>
          <p:nvPr/>
        </p:nvCxnSpPr>
        <p:spPr>
          <a:xfrm flipV="1">
            <a:off x="2627784" y="973138"/>
            <a:ext cx="0" cy="3312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TextBox 6"/>
              <p:cNvSpPr txBox="1"/>
              <p:nvPr/>
            </p:nvSpPr>
            <p:spPr>
              <a:xfrm>
                <a:off x="2531429" y="707456"/>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2531429" y="707456"/>
                <a:ext cx="173894" cy="276999"/>
              </a:xfrm>
              <a:prstGeom prst="rect">
                <a:avLst/>
              </a:prstGeom>
              <a:blipFill rotWithShape="1">
                <a:blip r:embed="rId2"/>
                <a:stretch>
                  <a:fillRect l="-183" t="-24" r="-17765" b="74"/>
                </a:stretch>
              </a:blipFill>
            </p:spPr>
            <p:txBody>
              <a:bodyPr/>
              <a:lstStyle/>
              <a:p>
                <a:r>
                  <a:rPr lang="zh-CN" altLang="en-US">
                    <a:noFill/>
                  </a:rPr>
                  <a:t> </a:t>
                </a:r>
              </a:p>
            </p:txBody>
          </p:sp>
        </mc:Fallback>
      </mc:AlternateContent>
      <p:cxnSp>
        <p:nvCxnSpPr>
          <p:cNvPr id="10" name="Straight Arrow Connector 9"/>
          <p:cNvCxnSpPr/>
          <p:nvPr/>
        </p:nvCxnSpPr>
        <p:spPr>
          <a:xfrm>
            <a:off x="2627783" y="2233603"/>
            <a:ext cx="102724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3396144" y="1956604"/>
                <a:ext cx="517769"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solidFill>
                            <a:srgbClr val="0070C0"/>
                          </a:solidFill>
                          <a:latin typeface="Cambria Math" panose="02040503050406030204" pitchFamily="18" charset="0"/>
                          <a:ea typeface="Cambria Math" panose="02040503050406030204" pitchFamily="18" charset="0"/>
                        </a:rPr>
                        <m:t>⨂</m:t>
                      </m:r>
                    </m:oMath>
                  </m:oMathPara>
                </a14:m>
                <a:endParaRPr lang="en-US" sz="3600" dirty="0">
                  <a:solidFill>
                    <a:srgbClr val="0070C0"/>
                  </a:solidFill>
                </a:endParaRPr>
              </a:p>
            </p:txBody>
          </p:sp>
        </mc:Choice>
        <mc:Fallback>
          <p:sp>
            <p:nvSpPr>
              <p:cNvPr id="15" name="TextBox 14"/>
              <p:cNvSpPr txBox="1">
                <a:spLocks noRot="1" noChangeAspect="1" noMove="1" noResize="1" noEditPoints="1" noAdjustHandles="1" noChangeArrowheads="1" noChangeShapeType="1" noTextEdit="1"/>
              </p:cNvSpPr>
              <p:nvPr/>
            </p:nvSpPr>
            <p:spPr>
              <a:xfrm>
                <a:off x="3396144" y="1956604"/>
                <a:ext cx="517769" cy="553998"/>
              </a:xfrm>
              <a:prstGeom prst="rect">
                <a:avLst/>
              </a:prstGeom>
              <a:blipFill rotWithShape="1">
                <a:blip r:embed="rId3"/>
                <a:stretch>
                  <a:fillRect l="-32" t="-31" r="-12799" b="81"/>
                </a:stretch>
              </a:blipFill>
            </p:spPr>
            <p:txBody>
              <a:bodyPr/>
              <a:lstStyle/>
              <a:p>
                <a:r>
                  <a:rPr lang="zh-CN" altLang="en-US">
                    <a:noFill/>
                  </a:rPr>
                  <a:t> </a:t>
                </a:r>
              </a:p>
            </p:txBody>
          </p:sp>
        </mc:Fallback>
      </mc:AlternateContent>
      <p:cxnSp>
        <p:nvCxnSpPr>
          <p:cNvPr id="18" name="Straight Arrow Connector 17"/>
          <p:cNvCxnSpPr/>
          <p:nvPr/>
        </p:nvCxnSpPr>
        <p:spPr>
          <a:xfrm>
            <a:off x="3655028" y="2233603"/>
            <a:ext cx="628940" cy="0"/>
          </a:xfrm>
          <a:prstGeom prst="straightConnector1">
            <a:avLst/>
          </a:prstGeom>
          <a:ln w="38100">
            <a:solidFill>
              <a:srgbClr val="FF33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3873685" y="1718787"/>
                <a:ext cx="608234"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FF0000"/>
                              </a:solidFill>
                              <a:latin typeface="Cambria Math" panose="02040503050406030204" pitchFamily="18" charset="0"/>
                            </a:rPr>
                          </m:ctrlPr>
                        </m:sSubPr>
                        <m:e>
                          <m:r>
                            <a:rPr lang="en-GB" sz="2800" b="0" i="1" smtClean="0">
                              <a:solidFill>
                                <a:srgbClr val="FF0000"/>
                              </a:solidFill>
                              <a:latin typeface="Cambria Math" panose="02040503050406030204" pitchFamily="18" charset="0"/>
                            </a:rPr>
                            <m:t>𝐹</m:t>
                          </m:r>
                        </m:e>
                        <m:sub>
                          <m:r>
                            <a:rPr lang="en-GB" sz="2800" b="0" i="1" smtClean="0">
                              <a:solidFill>
                                <a:srgbClr val="FF0000"/>
                              </a:solidFill>
                              <a:latin typeface="Cambria Math" panose="02040503050406030204" pitchFamily="18" charset="0"/>
                            </a:rPr>
                            <m:t>𝑛</m:t>
                          </m:r>
                        </m:sub>
                      </m:sSub>
                      <m:acc>
                        <m:accPr>
                          <m:ctrlPr>
                            <a:rPr lang="en-US" sz="2800" i="1" smtClean="0">
                              <a:solidFill>
                                <a:srgbClr val="FF0000"/>
                              </a:solidFill>
                              <a:latin typeface="Cambria Math" panose="02040503050406030204" pitchFamily="18" charset="0"/>
                            </a:rPr>
                          </m:ctrlPr>
                        </m:accPr>
                        <m:e>
                          <m:r>
                            <a:rPr lang="en-GB" sz="2800" b="0" i="1" smtClean="0">
                              <a:solidFill>
                                <a:srgbClr val="FF0000"/>
                              </a:solidFill>
                              <a:latin typeface="Cambria Math" panose="02040503050406030204" pitchFamily="18" charset="0"/>
                            </a:rPr>
                            <m:t>𝑛</m:t>
                          </m:r>
                        </m:e>
                      </m:acc>
                    </m:oMath>
                  </m:oMathPara>
                </a14:m>
                <a:endParaRPr lang="en-US" sz="2800" dirty="0"/>
              </a:p>
            </p:txBody>
          </p:sp>
        </mc:Choice>
        <mc:Fallback>
          <p:sp>
            <p:nvSpPr>
              <p:cNvPr id="19" name="TextBox 18"/>
              <p:cNvSpPr txBox="1">
                <a:spLocks noRot="1" noChangeAspect="1" noMove="1" noResize="1" noEditPoints="1" noAdjustHandles="1" noChangeArrowheads="1" noChangeShapeType="1" noTextEdit="1"/>
              </p:cNvSpPr>
              <p:nvPr/>
            </p:nvSpPr>
            <p:spPr>
              <a:xfrm>
                <a:off x="3873685" y="1718787"/>
                <a:ext cx="608234" cy="430887"/>
              </a:xfrm>
              <a:prstGeom prst="rect">
                <a:avLst/>
              </a:prstGeom>
              <a:blipFill rotWithShape="1">
                <a:blip r:embed="rId4"/>
                <a:stretch>
                  <a:fillRect l="-30" t="-111" r="15" b="4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Rectangle 19"/>
              <p:cNvSpPr/>
              <p:nvPr/>
            </p:nvSpPr>
            <p:spPr>
              <a:xfrm>
                <a:off x="3543411" y="2317284"/>
                <a:ext cx="741998"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0070C0"/>
                              </a:solidFill>
                              <a:latin typeface="Cambria Math" panose="02040503050406030204" pitchFamily="18" charset="0"/>
                            </a:rPr>
                          </m:ctrlPr>
                        </m:sSubPr>
                        <m:e>
                          <m:r>
                            <a:rPr lang="en-GB" sz="2800" i="1">
                              <a:solidFill>
                                <a:srgbClr val="0070C0"/>
                              </a:solidFill>
                              <a:latin typeface="Cambria Math" panose="02040503050406030204" pitchFamily="18" charset="0"/>
                            </a:rPr>
                            <m:t>𝐹</m:t>
                          </m:r>
                        </m:e>
                        <m:sub>
                          <m:r>
                            <a:rPr lang="en-GB" sz="2800" b="0" i="1" smtClean="0">
                              <a:solidFill>
                                <a:srgbClr val="0070C0"/>
                              </a:solidFill>
                              <a:latin typeface="Cambria Math" panose="02040503050406030204" pitchFamily="18" charset="0"/>
                            </a:rPr>
                            <m:t>𝑡</m:t>
                          </m:r>
                        </m:sub>
                      </m:sSub>
                      <m:acc>
                        <m:accPr>
                          <m:ctrlPr>
                            <a:rPr lang="en-US" sz="2800" i="1">
                              <a:solidFill>
                                <a:srgbClr val="0070C0"/>
                              </a:solidFill>
                              <a:latin typeface="Cambria Math" panose="02040503050406030204" pitchFamily="18" charset="0"/>
                            </a:rPr>
                          </m:ctrlPr>
                        </m:accPr>
                        <m:e>
                          <m:r>
                            <a:rPr lang="en-GB" sz="2800" b="0" i="1" smtClean="0">
                              <a:solidFill>
                                <a:srgbClr val="0070C0"/>
                              </a:solidFill>
                              <a:latin typeface="Cambria Math" panose="02040503050406030204" pitchFamily="18" charset="0"/>
                            </a:rPr>
                            <m:t>𝑡</m:t>
                          </m:r>
                        </m:e>
                      </m:acc>
                    </m:oMath>
                  </m:oMathPara>
                </a14:m>
                <a:endParaRPr lang="en-US" sz="2800" dirty="0">
                  <a:solidFill>
                    <a:srgbClr val="0070C0"/>
                  </a:solidFill>
                </a:endParaRPr>
              </a:p>
            </p:txBody>
          </p:sp>
        </mc:Choice>
        <mc:Fallback>
          <p:sp>
            <p:nvSpPr>
              <p:cNvPr id="20" name="Rectangle 19"/>
              <p:cNvSpPr>
                <a:spLocks noRot="1" noChangeAspect="1" noMove="1" noResize="1" noEditPoints="1" noAdjustHandles="1" noChangeArrowheads="1" noChangeShapeType="1" noTextEdit="1"/>
              </p:cNvSpPr>
              <p:nvPr/>
            </p:nvSpPr>
            <p:spPr>
              <a:xfrm>
                <a:off x="3543411" y="2317284"/>
                <a:ext cx="741998" cy="523220"/>
              </a:xfrm>
              <a:prstGeom prst="rect">
                <a:avLst/>
              </a:prstGeom>
              <a:blipFill rotWithShape="1">
                <a:blip r:embed="rId5"/>
                <a:stretch>
                  <a:fillRect l="-15" t="-32" r="58" b="28"/>
                </a:stretch>
              </a:blipFill>
            </p:spPr>
            <p:txBody>
              <a:bodyPr/>
              <a:lstStyle/>
              <a:p>
                <a:r>
                  <a:rPr lang="zh-CN" altLang="en-US">
                    <a:noFill/>
                  </a:rPr>
                  <a:t> </a:t>
                </a:r>
              </a:p>
            </p:txBody>
          </p:sp>
        </mc:Fallback>
      </mc:AlternateContent>
      <p:cxnSp>
        <p:nvCxnSpPr>
          <p:cNvPr id="22" name="Straight Arrow Connector 21"/>
          <p:cNvCxnSpPr/>
          <p:nvPr/>
        </p:nvCxnSpPr>
        <p:spPr>
          <a:xfrm>
            <a:off x="2627783" y="4285506"/>
            <a:ext cx="18312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2455459" y="4100840"/>
                <a:ext cx="344645"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oMath>
                  </m:oMathPara>
                </a14:m>
                <a:endParaRPr lang="en-US" sz="2400" dirty="0">
                  <a:solidFill>
                    <a:schemeClr val="tx1"/>
                  </a:solidFill>
                </a:endParaRPr>
              </a:p>
            </p:txBody>
          </p:sp>
        </mc:Choice>
        <mc:Fallback>
          <p:sp>
            <p:nvSpPr>
              <p:cNvPr id="23" name="TextBox 22"/>
              <p:cNvSpPr txBox="1">
                <a:spLocks noRot="1" noChangeAspect="1" noMove="1" noResize="1" noEditPoints="1" noAdjustHandles="1" noChangeArrowheads="1" noChangeShapeType="1" noTextEdit="1"/>
              </p:cNvSpPr>
              <p:nvPr/>
            </p:nvSpPr>
            <p:spPr>
              <a:xfrm>
                <a:off x="2455459" y="4100840"/>
                <a:ext cx="344645" cy="369332"/>
              </a:xfrm>
              <a:prstGeom prst="rect">
                <a:avLst/>
              </a:prstGeom>
              <a:blipFill rotWithShape="1">
                <a:blip r:embed="rId6"/>
                <a:stretch>
                  <a:fillRect l="-159" t="-3" r="-12784" b="1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4505177" y="4126292"/>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4505177" y="4126292"/>
                <a:ext cx="188128" cy="276999"/>
              </a:xfrm>
              <a:prstGeom prst="rect">
                <a:avLst/>
              </a:prstGeom>
              <a:blipFill rotWithShape="1">
                <a:blip r:embed="rId7"/>
                <a:stretch>
                  <a:fillRect l="-259" t="-22" r="-15854" b="7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2267744" y="4005064"/>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2267744" y="4005064"/>
                <a:ext cx="191526" cy="276999"/>
              </a:xfrm>
              <a:prstGeom prst="rect">
                <a:avLst/>
              </a:prstGeom>
              <a:blipFill rotWithShape="1">
                <a:blip r:embed="rId8"/>
                <a:stretch>
                  <a:fillRect l="-83" t="-43" r="-16290" b="93"/>
                </a:stretch>
              </a:blipFill>
            </p:spPr>
            <p:txBody>
              <a:bodyPr/>
              <a:lstStyle/>
              <a:p>
                <a:r>
                  <a:rPr lang="zh-CN" altLang="en-US">
                    <a:noFill/>
                  </a:rPr>
                  <a:t> </a:t>
                </a:r>
              </a:p>
            </p:txBody>
          </p:sp>
        </mc:Fallback>
      </mc:AlternateContent>
      <p:sp>
        <p:nvSpPr>
          <p:cNvPr id="27" name="Oval 26"/>
          <p:cNvSpPr/>
          <p:nvPr/>
        </p:nvSpPr>
        <p:spPr>
          <a:xfrm>
            <a:off x="1259632" y="1718787"/>
            <a:ext cx="2395396" cy="1134149"/>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9" name="TextBox 28"/>
              <p:cNvSpPr txBox="1"/>
              <p:nvPr/>
            </p:nvSpPr>
            <p:spPr>
              <a:xfrm>
                <a:off x="2690683" y="4347004"/>
                <a:ext cx="2188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2690683" y="4347004"/>
                <a:ext cx="218842" cy="276999"/>
              </a:xfrm>
              <a:prstGeom prst="rect">
                <a:avLst/>
              </a:prstGeom>
              <a:blipFill rotWithShape="1">
                <a:blip r:embed="rId9"/>
                <a:stretch>
                  <a:fillRect l="-86" t="-155" r="-13948" b="20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2976931" y="1924596"/>
                <a:ext cx="21595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𝑖</m:t>
                          </m:r>
                        </m:sub>
                      </m:sSub>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2976931" y="1924596"/>
                <a:ext cx="215957" cy="276999"/>
              </a:xfrm>
              <a:prstGeom prst="rect">
                <a:avLst/>
              </a:prstGeom>
              <a:blipFill rotWithShape="1">
                <a:blip r:embed="rId10"/>
                <a:stretch>
                  <a:fillRect l="-24" t="-197" r="-19945" b="18"/>
                </a:stretch>
              </a:blipFill>
            </p:spPr>
            <p:txBody>
              <a:bodyPr/>
              <a:lstStyle/>
              <a:p>
                <a:r>
                  <a:rPr lang="zh-CN" altLang="en-US">
                    <a:noFill/>
                  </a:rPr>
                  <a:t> </a:t>
                </a:r>
              </a:p>
            </p:txBody>
          </p:sp>
        </mc:Fallback>
      </mc:AlternateContent>
      <p:cxnSp>
        <p:nvCxnSpPr>
          <p:cNvPr id="34" name="Straight Arrow Connector 33"/>
          <p:cNvCxnSpPr>
            <a:stCxn id="27" idx="6"/>
          </p:cNvCxnSpPr>
          <p:nvPr/>
        </p:nvCxnSpPr>
        <p:spPr>
          <a:xfrm flipV="1">
            <a:off x="3655028" y="1196752"/>
            <a:ext cx="0" cy="108911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p:cNvSpPr txBox="1"/>
              <p:nvPr/>
            </p:nvSpPr>
            <p:spPr>
              <a:xfrm>
                <a:off x="3653417" y="755069"/>
                <a:ext cx="608628" cy="45384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00B050"/>
                              </a:solidFill>
                              <a:latin typeface="Cambria Math" panose="02040503050406030204" pitchFamily="18" charset="0"/>
                            </a:rPr>
                          </m:ctrlPr>
                        </m:sSubPr>
                        <m:e>
                          <m:r>
                            <a:rPr lang="en-GB" sz="2800" b="0" i="1" smtClean="0">
                              <a:solidFill>
                                <a:srgbClr val="00B050"/>
                              </a:solidFill>
                              <a:latin typeface="Cambria Math" panose="02040503050406030204" pitchFamily="18" charset="0"/>
                            </a:rPr>
                            <m:t>𝐹</m:t>
                          </m:r>
                        </m:e>
                        <m:sub>
                          <m:r>
                            <a:rPr lang="en-GB" sz="2800" b="0" i="1" smtClean="0">
                              <a:solidFill>
                                <a:srgbClr val="00B050"/>
                              </a:solidFill>
                              <a:latin typeface="Cambria Math" panose="02040503050406030204" pitchFamily="18" charset="0"/>
                            </a:rPr>
                            <m:t>𝑧</m:t>
                          </m:r>
                        </m:sub>
                      </m:sSub>
                      <m:acc>
                        <m:accPr>
                          <m:ctrlPr>
                            <a:rPr lang="en-US" sz="2800" i="1" smtClean="0">
                              <a:solidFill>
                                <a:srgbClr val="00B050"/>
                              </a:solidFill>
                              <a:latin typeface="Cambria Math" panose="02040503050406030204" pitchFamily="18" charset="0"/>
                            </a:rPr>
                          </m:ctrlPr>
                        </m:accPr>
                        <m:e>
                          <m:r>
                            <a:rPr lang="en-GB" sz="2800" b="0" i="1" smtClean="0">
                              <a:solidFill>
                                <a:srgbClr val="00B050"/>
                              </a:solidFill>
                              <a:latin typeface="Cambria Math" panose="02040503050406030204" pitchFamily="18" charset="0"/>
                            </a:rPr>
                            <m:t>𝑘</m:t>
                          </m:r>
                        </m:e>
                      </m:acc>
                    </m:oMath>
                  </m:oMathPara>
                </a14:m>
                <a:endParaRPr lang="en-US" sz="2800" dirty="0">
                  <a:solidFill>
                    <a:srgbClr val="00B050"/>
                  </a:solidFill>
                </a:endParaRPr>
              </a:p>
            </p:txBody>
          </p:sp>
        </mc:Choice>
        <mc:Fallback>
          <p:sp>
            <p:nvSpPr>
              <p:cNvPr id="35" name="TextBox 34"/>
              <p:cNvSpPr txBox="1">
                <a:spLocks noRot="1" noChangeAspect="1" noMove="1" noResize="1" noEditPoints="1" noAdjustHandles="1" noChangeArrowheads="1" noChangeShapeType="1" noTextEdit="1"/>
              </p:cNvSpPr>
              <p:nvPr/>
            </p:nvSpPr>
            <p:spPr>
              <a:xfrm>
                <a:off x="3653417" y="755069"/>
                <a:ext cx="608628" cy="453842"/>
              </a:xfrm>
              <a:prstGeom prst="rect">
                <a:avLst/>
              </a:prstGeom>
              <a:blipFill rotWithShape="1">
                <a:blip r:embed="rId11"/>
                <a:stretch>
                  <a:fillRect l="-43" t="-12" r="-12324" b="1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 name="TextBox 40"/>
              <p:cNvSpPr txBox="1"/>
              <p:nvPr/>
            </p:nvSpPr>
            <p:spPr>
              <a:xfrm>
                <a:off x="5687465" y="758705"/>
                <a:ext cx="1280992" cy="84318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𝑖</m:t>
                          </m:r>
                        </m:sub>
                      </m:sSub>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𝑖</m:t>
                          </m:r>
                        </m:sub>
                      </m:sSub>
                      <m:r>
                        <a:rPr lang="en-GB" i="1">
                          <a:latin typeface="Cambria Math" panose="02040503050406030204" pitchFamily="18" charset="0"/>
                          <a:ea typeface="Cambria Math" panose="02040503050406030204" pitchFamily="18" charset="0"/>
                        </a:rPr>
                        <m:t>𝛼</m:t>
                      </m:r>
                    </m:oMath>
                  </m:oMathPara>
                </a14:m>
                <a:endParaRPr lang="en-US" dirty="0"/>
              </a:p>
              <a:p>
                <a:endParaRPr lang="en-US" dirty="0"/>
              </a:p>
              <a:p>
                <a:endParaRPr lang="en-US" dirty="0"/>
              </a:p>
            </p:txBody>
          </p:sp>
        </mc:Choice>
        <mc:Fallback>
          <p:sp>
            <p:nvSpPr>
              <p:cNvPr id="41" name="TextBox 40"/>
              <p:cNvSpPr txBox="1">
                <a:spLocks noRot="1" noChangeAspect="1" noMove="1" noResize="1" noEditPoints="1" noAdjustHandles="1" noChangeArrowheads="1" noChangeShapeType="1" noTextEdit="1"/>
              </p:cNvSpPr>
              <p:nvPr/>
            </p:nvSpPr>
            <p:spPr>
              <a:xfrm>
                <a:off x="5687465" y="758705"/>
                <a:ext cx="1280992" cy="843180"/>
              </a:xfrm>
              <a:prstGeom prst="rect">
                <a:avLst/>
              </a:prstGeom>
              <a:blipFill rotWithShape="1">
                <a:blip r:embed="rId12"/>
                <a:stretch>
                  <a:fillRect l="-32" t="-61" r="-1044" b="4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6364893" y="1271501"/>
                <a:ext cx="43236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𝑟</m:t>
                          </m:r>
                        </m:e>
                        <m:sub>
                          <m:r>
                            <a:rPr lang="en-GB" b="0" i="1" smtClean="0">
                              <a:latin typeface="Cambria Math" panose="02040503050406030204" pitchFamily="18" charset="0"/>
                              <a:ea typeface="Cambria Math" panose="02040503050406030204" pitchFamily="18" charset="0"/>
                            </a:rPr>
                            <m:t>𝑖</m:t>
                          </m:r>
                        </m:sub>
                      </m:sSub>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6364893" y="1271501"/>
                <a:ext cx="432361" cy="276999"/>
              </a:xfrm>
              <a:prstGeom prst="rect">
                <a:avLst/>
              </a:prstGeom>
              <a:blipFill rotWithShape="1">
                <a:blip r:embed="rId13"/>
                <a:stretch>
                  <a:fillRect l="-67" t="-83" r="-9497" b="134"/>
                </a:stretch>
              </a:blipFill>
            </p:spPr>
            <p:txBody>
              <a:bodyPr/>
              <a:lstStyle/>
              <a:p>
                <a:r>
                  <a:rPr lang="zh-CN" altLang="en-US">
                    <a:noFill/>
                  </a:rPr>
                  <a:t> </a:t>
                </a:r>
              </a:p>
            </p:txBody>
          </p:sp>
        </mc:Fallback>
      </mc:AlternateContent>
      <p:sp>
        <p:nvSpPr>
          <p:cNvPr id="11" name="Down Arrow 10"/>
          <p:cNvSpPr/>
          <p:nvPr/>
        </p:nvSpPr>
        <p:spPr>
          <a:xfrm>
            <a:off x="5940152" y="1196752"/>
            <a:ext cx="424741" cy="5445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6" name="TextBox 35"/>
              <p:cNvSpPr txBox="1"/>
              <p:nvPr/>
            </p:nvSpPr>
            <p:spPr>
              <a:xfrm>
                <a:off x="5580112" y="1988840"/>
                <a:ext cx="1523815" cy="85792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𝑖</m:t>
                          </m:r>
                        </m:sub>
                      </m:sSub>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𝑟</m:t>
                          </m:r>
                        </m:e>
                        <m:sub>
                          <m:r>
                            <a:rPr lang="en-GB" b="0" i="1" smtClean="0">
                              <a:latin typeface="Cambria Math" panose="02040503050406030204" pitchFamily="18" charset="0"/>
                            </a:rPr>
                            <m:t>𝑖</m:t>
                          </m:r>
                        </m:sub>
                        <m:sup>
                          <m:r>
                            <a:rPr lang="en-GB" b="0" i="1" smtClean="0">
                              <a:latin typeface="Cambria Math" panose="02040503050406030204" pitchFamily="18" charset="0"/>
                            </a:rPr>
                            <m:t>2</m:t>
                          </m:r>
                        </m:sup>
                      </m:sSubSup>
                      <m:r>
                        <a:rPr lang="en-GB" i="1">
                          <a:latin typeface="Cambria Math" panose="02040503050406030204" pitchFamily="18" charset="0"/>
                          <a:ea typeface="Cambria Math" panose="02040503050406030204" pitchFamily="18" charset="0"/>
                        </a:rPr>
                        <m:t>𝛼</m:t>
                      </m:r>
                    </m:oMath>
                  </m:oMathPara>
                </a14:m>
                <a:endParaRPr lang="en-US" dirty="0"/>
              </a:p>
              <a:p>
                <a:endParaRPr lang="en-US" dirty="0"/>
              </a:p>
              <a:p>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a:off x="5580112" y="1988840"/>
                <a:ext cx="1523815" cy="857927"/>
              </a:xfrm>
              <a:prstGeom prst="rect">
                <a:avLst/>
              </a:prstGeom>
              <a:blipFill rotWithShape="1">
                <a:blip r:embed="rId14"/>
                <a:stretch>
                  <a:fillRect l="-24" t="-2" r="12" b="7"/>
                </a:stretch>
              </a:blipFill>
            </p:spPr>
            <p:txBody>
              <a:bodyPr/>
              <a:lstStyle/>
              <a:p>
                <a:r>
                  <a:rPr lang="zh-CN" altLang="en-US">
                    <a:noFill/>
                  </a:rPr>
                  <a:t> </a:t>
                </a:r>
              </a:p>
            </p:txBody>
          </p:sp>
        </mc:Fallback>
      </mc:AlternateContent>
      <p:cxnSp>
        <p:nvCxnSpPr>
          <p:cNvPr id="40" name="Straight Arrow Connector 39"/>
          <p:cNvCxnSpPr/>
          <p:nvPr/>
        </p:nvCxnSpPr>
        <p:spPr>
          <a:xfrm flipV="1">
            <a:off x="2621729" y="2318173"/>
            <a:ext cx="921383" cy="19472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4" name="TextBox 43"/>
              <p:cNvSpPr txBox="1"/>
              <p:nvPr/>
            </p:nvSpPr>
            <p:spPr>
              <a:xfrm>
                <a:off x="3131541" y="3213865"/>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3131541" y="3213865"/>
                <a:ext cx="171777" cy="276999"/>
              </a:xfrm>
              <a:prstGeom prst="rect">
                <a:avLst/>
              </a:prstGeom>
              <a:blipFill rotWithShape="1">
                <a:blip r:embed="rId15"/>
                <a:stretch>
                  <a:fillRect l="-207" t="-47" r="-18086" b="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2359489" y="2031115"/>
                <a:ext cx="2777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𝑖</m:t>
                          </m:r>
                        </m:sub>
                      </m:sSub>
                    </m:oMath>
                  </m:oMathPara>
                </a14:m>
                <a:endParaRPr lang="en-US" dirty="0"/>
              </a:p>
            </p:txBody>
          </p:sp>
        </mc:Choice>
        <mc:Fallback>
          <p:sp>
            <p:nvSpPr>
              <p:cNvPr id="28" name="TextBox 27"/>
              <p:cNvSpPr txBox="1">
                <a:spLocks noRot="1" noChangeAspect="1" noMove="1" noResize="1" noEditPoints="1" noAdjustHandles="1" noChangeArrowheads="1" noChangeShapeType="1" noTextEdit="1"/>
              </p:cNvSpPr>
              <p:nvPr/>
            </p:nvSpPr>
            <p:spPr>
              <a:xfrm>
                <a:off x="2359489" y="2031115"/>
                <a:ext cx="277704" cy="276999"/>
              </a:xfrm>
              <a:prstGeom prst="rect">
                <a:avLst/>
              </a:prstGeom>
              <a:blipFill rotWithShape="1">
                <a:blip r:embed="rId16"/>
                <a:stretch>
                  <a:fillRect l="-167" t="-139" r="-12334" b="189"/>
                </a:stretch>
              </a:blipFill>
            </p:spPr>
            <p:txBody>
              <a:bodyPr/>
              <a:lstStyle/>
              <a:p>
                <a:r>
                  <a:rPr lang="zh-CN" altLang="en-US">
                    <a:noFill/>
                  </a:rPr>
                  <a:t> </a:t>
                </a:r>
              </a:p>
            </p:txBody>
          </p:sp>
        </mc:Fallback>
      </mc:AlternateContent>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5508104" y="2363450"/>
            <a:ext cx="1708225" cy="7993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1"/>
          <a:stretch>
            <a:fillRect/>
          </a:stretch>
        </p:blipFill>
        <p:spPr>
          <a:xfrm>
            <a:off x="2195736" y="3573016"/>
            <a:ext cx="1019175" cy="371475"/>
          </a:xfrm>
          <a:prstGeom prst="rect">
            <a:avLst/>
          </a:prstGeom>
        </p:spPr>
      </p:pic>
      <p:sp>
        <p:nvSpPr>
          <p:cNvPr id="8" name="Freeform 7"/>
          <p:cNvSpPr/>
          <p:nvPr/>
        </p:nvSpPr>
        <p:spPr>
          <a:xfrm>
            <a:off x="2260667" y="1357858"/>
            <a:ext cx="2221252" cy="2011185"/>
          </a:xfrm>
          <a:custGeom>
            <a:avLst/>
            <a:gdLst>
              <a:gd name="connsiteX0" fmla="*/ 37874 w 2221252"/>
              <a:gd name="connsiteY0" fmla="*/ 875109 h 2011185"/>
              <a:gd name="connsiteX1" fmla="*/ 625703 w 2221252"/>
              <a:gd name="connsiteY1" fmla="*/ 26023 h 2011185"/>
              <a:gd name="connsiteX2" fmla="*/ 1696857 w 2221252"/>
              <a:gd name="connsiteY2" fmla="*/ 352595 h 2011185"/>
              <a:gd name="connsiteX3" fmla="*/ 2154057 w 2221252"/>
              <a:gd name="connsiteY3" fmla="*/ 1685006 h 2011185"/>
              <a:gd name="connsiteX4" fmla="*/ 286068 w 2221252"/>
              <a:gd name="connsiteY4" fmla="*/ 1959326 h 2011185"/>
              <a:gd name="connsiteX5" fmla="*/ 37874 w 2221252"/>
              <a:gd name="connsiteY5" fmla="*/ 875109 h 201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1252" h="2011185">
                <a:moveTo>
                  <a:pt x="37874" y="875109"/>
                </a:moveTo>
                <a:cubicBezTo>
                  <a:pt x="94480" y="552892"/>
                  <a:pt x="349206" y="113109"/>
                  <a:pt x="625703" y="26023"/>
                </a:cubicBezTo>
                <a:cubicBezTo>
                  <a:pt x="902200" y="-61063"/>
                  <a:pt x="1442131" y="76098"/>
                  <a:pt x="1696857" y="352595"/>
                </a:cubicBezTo>
                <a:cubicBezTo>
                  <a:pt x="1951583" y="629092"/>
                  <a:pt x="2389188" y="1417218"/>
                  <a:pt x="2154057" y="1685006"/>
                </a:cubicBezTo>
                <a:cubicBezTo>
                  <a:pt x="1918926" y="1952794"/>
                  <a:pt x="632234" y="2094309"/>
                  <a:pt x="286068" y="1959326"/>
                </a:cubicBezTo>
                <a:cubicBezTo>
                  <a:pt x="-60098" y="1824343"/>
                  <a:pt x="-18732" y="1197326"/>
                  <a:pt x="37874" y="875109"/>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190" y="-169862"/>
            <a:ext cx="8229600" cy="1143000"/>
          </a:xfrm>
        </p:spPr>
        <p:txBody>
          <a:bodyPr/>
          <a:lstStyle/>
          <a:p>
            <a:r>
              <a:rPr lang="en-GB" dirty="0"/>
              <a:t>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6" name="Straight Arrow Connector 5"/>
          <p:cNvCxnSpPr/>
          <p:nvPr/>
        </p:nvCxnSpPr>
        <p:spPr>
          <a:xfrm flipV="1">
            <a:off x="2627784" y="973138"/>
            <a:ext cx="0" cy="3312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TextBox 6"/>
              <p:cNvSpPr txBox="1"/>
              <p:nvPr/>
            </p:nvSpPr>
            <p:spPr>
              <a:xfrm>
                <a:off x="2531429" y="707456"/>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2531429" y="707456"/>
                <a:ext cx="173894" cy="276999"/>
              </a:xfrm>
              <a:prstGeom prst="rect">
                <a:avLst/>
              </a:prstGeom>
              <a:blipFill rotWithShape="1">
                <a:blip r:embed="rId2"/>
                <a:stretch>
                  <a:fillRect l="-183" t="-24" r="-17765" b="74"/>
                </a:stretch>
              </a:blipFill>
            </p:spPr>
            <p:txBody>
              <a:bodyPr/>
              <a:lstStyle/>
              <a:p>
                <a:r>
                  <a:rPr lang="zh-CN" altLang="en-US">
                    <a:noFill/>
                  </a:rPr>
                  <a:t> </a:t>
                </a:r>
              </a:p>
            </p:txBody>
          </p:sp>
        </mc:Fallback>
      </mc:AlternateContent>
      <p:cxnSp>
        <p:nvCxnSpPr>
          <p:cNvPr id="10" name="Straight Arrow Connector 9"/>
          <p:cNvCxnSpPr/>
          <p:nvPr/>
        </p:nvCxnSpPr>
        <p:spPr>
          <a:xfrm>
            <a:off x="2627783" y="2233603"/>
            <a:ext cx="102724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3396144" y="1956604"/>
                <a:ext cx="517769"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solidFill>
                            <a:srgbClr val="0070C0"/>
                          </a:solidFill>
                          <a:latin typeface="Cambria Math" panose="02040503050406030204" pitchFamily="18" charset="0"/>
                          <a:ea typeface="Cambria Math" panose="02040503050406030204" pitchFamily="18" charset="0"/>
                        </a:rPr>
                        <m:t>⨂</m:t>
                      </m:r>
                    </m:oMath>
                  </m:oMathPara>
                </a14:m>
                <a:endParaRPr lang="en-US" sz="3600" dirty="0">
                  <a:solidFill>
                    <a:srgbClr val="0070C0"/>
                  </a:solidFill>
                </a:endParaRPr>
              </a:p>
            </p:txBody>
          </p:sp>
        </mc:Choice>
        <mc:Fallback>
          <p:sp>
            <p:nvSpPr>
              <p:cNvPr id="15" name="TextBox 14"/>
              <p:cNvSpPr txBox="1">
                <a:spLocks noRot="1" noChangeAspect="1" noMove="1" noResize="1" noEditPoints="1" noAdjustHandles="1" noChangeArrowheads="1" noChangeShapeType="1" noTextEdit="1"/>
              </p:cNvSpPr>
              <p:nvPr/>
            </p:nvSpPr>
            <p:spPr>
              <a:xfrm>
                <a:off x="3396144" y="1956604"/>
                <a:ext cx="517769" cy="553998"/>
              </a:xfrm>
              <a:prstGeom prst="rect">
                <a:avLst/>
              </a:prstGeom>
              <a:blipFill rotWithShape="1">
                <a:blip r:embed="rId3"/>
                <a:stretch>
                  <a:fillRect l="-32" t="-31" r="-12799" b="81"/>
                </a:stretch>
              </a:blipFill>
            </p:spPr>
            <p:txBody>
              <a:bodyPr/>
              <a:lstStyle/>
              <a:p>
                <a:r>
                  <a:rPr lang="zh-CN" altLang="en-US">
                    <a:noFill/>
                  </a:rPr>
                  <a:t> </a:t>
                </a:r>
              </a:p>
            </p:txBody>
          </p:sp>
        </mc:Fallback>
      </mc:AlternateContent>
      <p:cxnSp>
        <p:nvCxnSpPr>
          <p:cNvPr id="18" name="Straight Arrow Connector 17"/>
          <p:cNvCxnSpPr/>
          <p:nvPr/>
        </p:nvCxnSpPr>
        <p:spPr>
          <a:xfrm>
            <a:off x="3655028" y="2233603"/>
            <a:ext cx="628940" cy="0"/>
          </a:xfrm>
          <a:prstGeom prst="straightConnector1">
            <a:avLst/>
          </a:prstGeom>
          <a:ln w="38100">
            <a:solidFill>
              <a:srgbClr val="FF33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3873685" y="1718787"/>
                <a:ext cx="608234"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FF0000"/>
                              </a:solidFill>
                              <a:latin typeface="Cambria Math" panose="02040503050406030204" pitchFamily="18" charset="0"/>
                            </a:rPr>
                          </m:ctrlPr>
                        </m:sSubPr>
                        <m:e>
                          <m:r>
                            <a:rPr lang="en-GB" sz="2800" b="0" i="1" smtClean="0">
                              <a:solidFill>
                                <a:srgbClr val="FF0000"/>
                              </a:solidFill>
                              <a:latin typeface="Cambria Math" panose="02040503050406030204" pitchFamily="18" charset="0"/>
                            </a:rPr>
                            <m:t>𝐹</m:t>
                          </m:r>
                        </m:e>
                        <m:sub>
                          <m:r>
                            <a:rPr lang="en-GB" sz="2800" b="0" i="1" smtClean="0">
                              <a:solidFill>
                                <a:srgbClr val="FF0000"/>
                              </a:solidFill>
                              <a:latin typeface="Cambria Math" panose="02040503050406030204" pitchFamily="18" charset="0"/>
                            </a:rPr>
                            <m:t>𝑛</m:t>
                          </m:r>
                        </m:sub>
                      </m:sSub>
                      <m:acc>
                        <m:accPr>
                          <m:ctrlPr>
                            <a:rPr lang="en-US" sz="2800" i="1" smtClean="0">
                              <a:solidFill>
                                <a:srgbClr val="FF0000"/>
                              </a:solidFill>
                              <a:latin typeface="Cambria Math" panose="02040503050406030204" pitchFamily="18" charset="0"/>
                            </a:rPr>
                          </m:ctrlPr>
                        </m:accPr>
                        <m:e>
                          <m:r>
                            <a:rPr lang="en-GB" sz="2800" b="0" i="1" smtClean="0">
                              <a:solidFill>
                                <a:srgbClr val="FF0000"/>
                              </a:solidFill>
                              <a:latin typeface="Cambria Math" panose="02040503050406030204" pitchFamily="18" charset="0"/>
                            </a:rPr>
                            <m:t>𝑛</m:t>
                          </m:r>
                        </m:e>
                      </m:acc>
                    </m:oMath>
                  </m:oMathPara>
                </a14:m>
                <a:endParaRPr lang="en-US" sz="2800" dirty="0"/>
              </a:p>
            </p:txBody>
          </p:sp>
        </mc:Choice>
        <mc:Fallback>
          <p:sp>
            <p:nvSpPr>
              <p:cNvPr id="19" name="TextBox 18"/>
              <p:cNvSpPr txBox="1">
                <a:spLocks noRot="1" noChangeAspect="1" noMove="1" noResize="1" noEditPoints="1" noAdjustHandles="1" noChangeArrowheads="1" noChangeShapeType="1" noTextEdit="1"/>
              </p:cNvSpPr>
              <p:nvPr/>
            </p:nvSpPr>
            <p:spPr>
              <a:xfrm>
                <a:off x="3873685" y="1718787"/>
                <a:ext cx="608234" cy="430887"/>
              </a:xfrm>
              <a:prstGeom prst="rect">
                <a:avLst/>
              </a:prstGeom>
              <a:blipFill rotWithShape="1">
                <a:blip r:embed="rId4"/>
                <a:stretch>
                  <a:fillRect l="-30" t="-111" r="15" b="4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Rectangle 19"/>
              <p:cNvSpPr/>
              <p:nvPr/>
            </p:nvSpPr>
            <p:spPr>
              <a:xfrm>
                <a:off x="3543411" y="2317284"/>
                <a:ext cx="741998"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0070C0"/>
                              </a:solidFill>
                              <a:latin typeface="Cambria Math" panose="02040503050406030204" pitchFamily="18" charset="0"/>
                            </a:rPr>
                          </m:ctrlPr>
                        </m:sSubPr>
                        <m:e>
                          <m:r>
                            <a:rPr lang="en-GB" sz="2800" i="1">
                              <a:solidFill>
                                <a:srgbClr val="0070C0"/>
                              </a:solidFill>
                              <a:latin typeface="Cambria Math" panose="02040503050406030204" pitchFamily="18" charset="0"/>
                            </a:rPr>
                            <m:t>𝐹</m:t>
                          </m:r>
                        </m:e>
                        <m:sub>
                          <m:r>
                            <a:rPr lang="en-GB" sz="2800" b="0" i="1" smtClean="0">
                              <a:solidFill>
                                <a:srgbClr val="0070C0"/>
                              </a:solidFill>
                              <a:latin typeface="Cambria Math" panose="02040503050406030204" pitchFamily="18" charset="0"/>
                            </a:rPr>
                            <m:t>𝑡</m:t>
                          </m:r>
                        </m:sub>
                      </m:sSub>
                      <m:acc>
                        <m:accPr>
                          <m:ctrlPr>
                            <a:rPr lang="en-US" sz="2800" i="1">
                              <a:solidFill>
                                <a:srgbClr val="0070C0"/>
                              </a:solidFill>
                              <a:latin typeface="Cambria Math" panose="02040503050406030204" pitchFamily="18" charset="0"/>
                            </a:rPr>
                          </m:ctrlPr>
                        </m:accPr>
                        <m:e>
                          <m:r>
                            <a:rPr lang="en-GB" sz="2800" b="0" i="1" smtClean="0">
                              <a:solidFill>
                                <a:srgbClr val="0070C0"/>
                              </a:solidFill>
                              <a:latin typeface="Cambria Math" panose="02040503050406030204" pitchFamily="18" charset="0"/>
                            </a:rPr>
                            <m:t>𝑡</m:t>
                          </m:r>
                        </m:e>
                      </m:acc>
                    </m:oMath>
                  </m:oMathPara>
                </a14:m>
                <a:endParaRPr lang="en-US" sz="2800" dirty="0">
                  <a:solidFill>
                    <a:srgbClr val="0070C0"/>
                  </a:solidFill>
                </a:endParaRPr>
              </a:p>
            </p:txBody>
          </p:sp>
        </mc:Choice>
        <mc:Fallback>
          <p:sp>
            <p:nvSpPr>
              <p:cNvPr id="20" name="Rectangle 19"/>
              <p:cNvSpPr>
                <a:spLocks noRot="1" noChangeAspect="1" noMove="1" noResize="1" noEditPoints="1" noAdjustHandles="1" noChangeArrowheads="1" noChangeShapeType="1" noTextEdit="1"/>
              </p:cNvSpPr>
              <p:nvPr/>
            </p:nvSpPr>
            <p:spPr>
              <a:xfrm>
                <a:off x="3543411" y="2317284"/>
                <a:ext cx="741998" cy="523220"/>
              </a:xfrm>
              <a:prstGeom prst="rect">
                <a:avLst/>
              </a:prstGeom>
              <a:blipFill rotWithShape="1">
                <a:blip r:embed="rId5"/>
                <a:stretch>
                  <a:fillRect l="-15" t="-32" r="58" b="28"/>
                </a:stretch>
              </a:blipFill>
            </p:spPr>
            <p:txBody>
              <a:bodyPr/>
              <a:lstStyle/>
              <a:p>
                <a:r>
                  <a:rPr lang="zh-CN" altLang="en-US">
                    <a:noFill/>
                  </a:rPr>
                  <a:t> </a:t>
                </a:r>
              </a:p>
            </p:txBody>
          </p:sp>
        </mc:Fallback>
      </mc:AlternateContent>
      <p:cxnSp>
        <p:nvCxnSpPr>
          <p:cNvPr id="22" name="Straight Arrow Connector 21"/>
          <p:cNvCxnSpPr/>
          <p:nvPr/>
        </p:nvCxnSpPr>
        <p:spPr>
          <a:xfrm>
            <a:off x="2627783" y="4285506"/>
            <a:ext cx="18312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2455459" y="4100840"/>
                <a:ext cx="344645"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oMath>
                  </m:oMathPara>
                </a14:m>
                <a:endParaRPr lang="en-US" sz="2400" dirty="0">
                  <a:solidFill>
                    <a:schemeClr val="tx1"/>
                  </a:solidFill>
                </a:endParaRPr>
              </a:p>
            </p:txBody>
          </p:sp>
        </mc:Choice>
        <mc:Fallback>
          <p:sp>
            <p:nvSpPr>
              <p:cNvPr id="23" name="TextBox 22"/>
              <p:cNvSpPr txBox="1">
                <a:spLocks noRot="1" noChangeAspect="1" noMove="1" noResize="1" noEditPoints="1" noAdjustHandles="1" noChangeArrowheads="1" noChangeShapeType="1" noTextEdit="1"/>
              </p:cNvSpPr>
              <p:nvPr/>
            </p:nvSpPr>
            <p:spPr>
              <a:xfrm>
                <a:off x="2455459" y="4100840"/>
                <a:ext cx="344645" cy="369332"/>
              </a:xfrm>
              <a:prstGeom prst="rect">
                <a:avLst/>
              </a:prstGeom>
              <a:blipFill rotWithShape="1">
                <a:blip r:embed="rId6"/>
                <a:stretch>
                  <a:fillRect l="-159" t="-3" r="-12784" b="1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4505177" y="4126292"/>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4505177" y="4126292"/>
                <a:ext cx="188128" cy="276999"/>
              </a:xfrm>
              <a:prstGeom prst="rect">
                <a:avLst/>
              </a:prstGeom>
              <a:blipFill rotWithShape="1">
                <a:blip r:embed="rId7"/>
                <a:stretch>
                  <a:fillRect l="-259" t="-22" r="-15854" b="7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2267744" y="4005064"/>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2267744" y="4005064"/>
                <a:ext cx="191526" cy="276999"/>
              </a:xfrm>
              <a:prstGeom prst="rect">
                <a:avLst/>
              </a:prstGeom>
              <a:blipFill rotWithShape="1">
                <a:blip r:embed="rId8"/>
                <a:stretch>
                  <a:fillRect l="-83" t="-43" r="-16290" b="93"/>
                </a:stretch>
              </a:blipFill>
            </p:spPr>
            <p:txBody>
              <a:bodyPr/>
              <a:lstStyle/>
              <a:p>
                <a:r>
                  <a:rPr lang="zh-CN" altLang="en-US">
                    <a:noFill/>
                  </a:rPr>
                  <a:t> </a:t>
                </a:r>
              </a:p>
            </p:txBody>
          </p:sp>
        </mc:Fallback>
      </mc:AlternateContent>
      <p:sp>
        <p:nvSpPr>
          <p:cNvPr id="27" name="Oval 26"/>
          <p:cNvSpPr/>
          <p:nvPr/>
        </p:nvSpPr>
        <p:spPr>
          <a:xfrm>
            <a:off x="1259632" y="1718787"/>
            <a:ext cx="2395396" cy="1134149"/>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9" name="TextBox 28"/>
              <p:cNvSpPr txBox="1"/>
              <p:nvPr/>
            </p:nvSpPr>
            <p:spPr>
              <a:xfrm>
                <a:off x="2690683" y="4347004"/>
                <a:ext cx="2188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2690683" y="4347004"/>
                <a:ext cx="218842" cy="276999"/>
              </a:xfrm>
              <a:prstGeom prst="rect">
                <a:avLst/>
              </a:prstGeom>
              <a:blipFill rotWithShape="1">
                <a:blip r:embed="rId9"/>
                <a:stretch>
                  <a:fillRect l="-86" t="-155" r="-13948" b="20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2976931" y="1924596"/>
                <a:ext cx="21595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𝑖</m:t>
                          </m:r>
                        </m:sub>
                      </m:sSub>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2976931" y="1924596"/>
                <a:ext cx="215957" cy="276999"/>
              </a:xfrm>
              <a:prstGeom prst="rect">
                <a:avLst/>
              </a:prstGeom>
              <a:blipFill rotWithShape="1">
                <a:blip r:embed="rId10"/>
                <a:stretch>
                  <a:fillRect l="-24" t="-197" r="-19945" b="18"/>
                </a:stretch>
              </a:blipFill>
            </p:spPr>
            <p:txBody>
              <a:bodyPr/>
              <a:lstStyle/>
              <a:p>
                <a:r>
                  <a:rPr lang="zh-CN" altLang="en-US">
                    <a:noFill/>
                  </a:rPr>
                  <a:t> </a:t>
                </a:r>
              </a:p>
            </p:txBody>
          </p:sp>
        </mc:Fallback>
      </mc:AlternateContent>
      <p:cxnSp>
        <p:nvCxnSpPr>
          <p:cNvPr id="34" name="Straight Arrow Connector 33"/>
          <p:cNvCxnSpPr>
            <a:stCxn id="27" idx="6"/>
          </p:cNvCxnSpPr>
          <p:nvPr/>
        </p:nvCxnSpPr>
        <p:spPr>
          <a:xfrm flipV="1">
            <a:off x="3655028" y="1196752"/>
            <a:ext cx="0" cy="108911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p:cNvSpPr txBox="1"/>
              <p:nvPr/>
            </p:nvSpPr>
            <p:spPr>
              <a:xfrm>
                <a:off x="3653417" y="755069"/>
                <a:ext cx="608628" cy="45384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00B050"/>
                              </a:solidFill>
                              <a:latin typeface="Cambria Math" panose="02040503050406030204" pitchFamily="18" charset="0"/>
                            </a:rPr>
                          </m:ctrlPr>
                        </m:sSubPr>
                        <m:e>
                          <m:r>
                            <a:rPr lang="en-GB" sz="2800" b="0" i="1" smtClean="0">
                              <a:solidFill>
                                <a:srgbClr val="00B050"/>
                              </a:solidFill>
                              <a:latin typeface="Cambria Math" panose="02040503050406030204" pitchFamily="18" charset="0"/>
                            </a:rPr>
                            <m:t>𝐹</m:t>
                          </m:r>
                        </m:e>
                        <m:sub>
                          <m:r>
                            <a:rPr lang="en-GB" sz="2800" b="0" i="1" smtClean="0">
                              <a:solidFill>
                                <a:srgbClr val="00B050"/>
                              </a:solidFill>
                              <a:latin typeface="Cambria Math" panose="02040503050406030204" pitchFamily="18" charset="0"/>
                            </a:rPr>
                            <m:t>𝑧</m:t>
                          </m:r>
                        </m:sub>
                      </m:sSub>
                      <m:acc>
                        <m:accPr>
                          <m:ctrlPr>
                            <a:rPr lang="en-US" sz="2800" i="1" smtClean="0">
                              <a:solidFill>
                                <a:srgbClr val="00B050"/>
                              </a:solidFill>
                              <a:latin typeface="Cambria Math" panose="02040503050406030204" pitchFamily="18" charset="0"/>
                            </a:rPr>
                          </m:ctrlPr>
                        </m:accPr>
                        <m:e>
                          <m:r>
                            <a:rPr lang="en-GB" sz="2800" b="0" i="1" smtClean="0">
                              <a:solidFill>
                                <a:srgbClr val="00B050"/>
                              </a:solidFill>
                              <a:latin typeface="Cambria Math" panose="02040503050406030204" pitchFamily="18" charset="0"/>
                            </a:rPr>
                            <m:t>𝑘</m:t>
                          </m:r>
                        </m:e>
                      </m:acc>
                    </m:oMath>
                  </m:oMathPara>
                </a14:m>
                <a:endParaRPr lang="en-US" sz="2800" dirty="0">
                  <a:solidFill>
                    <a:srgbClr val="00B050"/>
                  </a:solidFill>
                </a:endParaRPr>
              </a:p>
            </p:txBody>
          </p:sp>
        </mc:Choice>
        <mc:Fallback>
          <p:sp>
            <p:nvSpPr>
              <p:cNvPr id="35" name="TextBox 34"/>
              <p:cNvSpPr txBox="1">
                <a:spLocks noRot="1" noChangeAspect="1" noMove="1" noResize="1" noEditPoints="1" noAdjustHandles="1" noChangeArrowheads="1" noChangeShapeType="1" noTextEdit="1"/>
              </p:cNvSpPr>
              <p:nvPr/>
            </p:nvSpPr>
            <p:spPr>
              <a:xfrm>
                <a:off x="3653417" y="755069"/>
                <a:ext cx="608628" cy="453842"/>
              </a:xfrm>
              <a:prstGeom prst="rect">
                <a:avLst/>
              </a:prstGeom>
              <a:blipFill rotWithShape="1">
                <a:blip r:embed="rId11"/>
                <a:stretch>
                  <a:fillRect l="-43" t="-12" r="-12324" b="1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 name="TextBox 40"/>
              <p:cNvSpPr txBox="1"/>
              <p:nvPr/>
            </p:nvSpPr>
            <p:spPr>
              <a:xfrm>
                <a:off x="5687465" y="758705"/>
                <a:ext cx="1280992" cy="84318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𝑖</m:t>
                          </m:r>
                        </m:sub>
                      </m:sSub>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𝑖</m:t>
                          </m:r>
                        </m:sub>
                      </m:sSub>
                      <m:r>
                        <a:rPr lang="en-GB" i="1">
                          <a:latin typeface="Cambria Math" panose="02040503050406030204" pitchFamily="18" charset="0"/>
                          <a:ea typeface="Cambria Math" panose="02040503050406030204" pitchFamily="18" charset="0"/>
                        </a:rPr>
                        <m:t>𝛼</m:t>
                      </m:r>
                    </m:oMath>
                  </m:oMathPara>
                </a14:m>
                <a:endParaRPr lang="en-US" dirty="0"/>
              </a:p>
              <a:p>
                <a:endParaRPr lang="en-US" dirty="0"/>
              </a:p>
              <a:p>
                <a:endParaRPr lang="en-US" dirty="0"/>
              </a:p>
            </p:txBody>
          </p:sp>
        </mc:Choice>
        <mc:Fallback>
          <p:sp>
            <p:nvSpPr>
              <p:cNvPr id="41" name="TextBox 40"/>
              <p:cNvSpPr txBox="1">
                <a:spLocks noRot="1" noChangeAspect="1" noMove="1" noResize="1" noEditPoints="1" noAdjustHandles="1" noChangeArrowheads="1" noChangeShapeType="1" noTextEdit="1"/>
              </p:cNvSpPr>
              <p:nvPr/>
            </p:nvSpPr>
            <p:spPr>
              <a:xfrm>
                <a:off x="5687465" y="758705"/>
                <a:ext cx="1280992" cy="843180"/>
              </a:xfrm>
              <a:prstGeom prst="rect">
                <a:avLst/>
              </a:prstGeom>
              <a:blipFill rotWithShape="1">
                <a:blip r:embed="rId12"/>
                <a:stretch>
                  <a:fillRect l="-32" t="-61" r="-1044" b="4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6364893" y="1271501"/>
                <a:ext cx="43236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𝑟</m:t>
                          </m:r>
                        </m:e>
                        <m:sub>
                          <m:r>
                            <a:rPr lang="en-GB" b="0" i="1" smtClean="0">
                              <a:latin typeface="Cambria Math" panose="02040503050406030204" pitchFamily="18" charset="0"/>
                              <a:ea typeface="Cambria Math" panose="02040503050406030204" pitchFamily="18" charset="0"/>
                            </a:rPr>
                            <m:t>𝑖</m:t>
                          </m:r>
                        </m:sub>
                      </m:sSub>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6364893" y="1271501"/>
                <a:ext cx="432361" cy="276999"/>
              </a:xfrm>
              <a:prstGeom prst="rect">
                <a:avLst/>
              </a:prstGeom>
              <a:blipFill rotWithShape="1">
                <a:blip r:embed="rId13"/>
                <a:stretch>
                  <a:fillRect l="-67" t="-83" r="-9497" b="134"/>
                </a:stretch>
              </a:blipFill>
            </p:spPr>
            <p:txBody>
              <a:bodyPr/>
              <a:lstStyle/>
              <a:p>
                <a:r>
                  <a:rPr lang="zh-CN" altLang="en-US">
                    <a:noFill/>
                  </a:rPr>
                  <a:t> </a:t>
                </a:r>
              </a:p>
            </p:txBody>
          </p:sp>
        </mc:Fallback>
      </mc:AlternateContent>
      <p:sp>
        <p:nvSpPr>
          <p:cNvPr id="11" name="Down Arrow 10"/>
          <p:cNvSpPr/>
          <p:nvPr/>
        </p:nvSpPr>
        <p:spPr>
          <a:xfrm>
            <a:off x="5940152" y="1196752"/>
            <a:ext cx="424741" cy="5445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6" name="TextBox 35"/>
              <p:cNvSpPr txBox="1"/>
              <p:nvPr/>
            </p:nvSpPr>
            <p:spPr>
              <a:xfrm>
                <a:off x="5580112" y="1988840"/>
                <a:ext cx="1523815" cy="85792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𝑖</m:t>
                          </m:r>
                        </m:sub>
                      </m:sSub>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𝑟</m:t>
                          </m:r>
                        </m:e>
                        <m:sub>
                          <m:r>
                            <a:rPr lang="en-GB" b="0" i="1" smtClean="0">
                              <a:latin typeface="Cambria Math" panose="02040503050406030204" pitchFamily="18" charset="0"/>
                            </a:rPr>
                            <m:t>𝑖</m:t>
                          </m:r>
                        </m:sub>
                        <m:sup>
                          <m:r>
                            <a:rPr lang="en-GB" b="0" i="1" smtClean="0">
                              <a:latin typeface="Cambria Math" panose="02040503050406030204" pitchFamily="18" charset="0"/>
                            </a:rPr>
                            <m:t>2</m:t>
                          </m:r>
                        </m:sup>
                      </m:sSubSup>
                      <m:r>
                        <a:rPr lang="en-GB" i="1">
                          <a:latin typeface="Cambria Math" panose="02040503050406030204" pitchFamily="18" charset="0"/>
                          <a:ea typeface="Cambria Math" panose="02040503050406030204" pitchFamily="18" charset="0"/>
                        </a:rPr>
                        <m:t>𝛼</m:t>
                      </m:r>
                    </m:oMath>
                  </m:oMathPara>
                </a14:m>
                <a:endParaRPr lang="en-US" dirty="0"/>
              </a:p>
              <a:p>
                <a:endParaRPr lang="en-US" dirty="0"/>
              </a:p>
              <a:p>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a:off x="5580112" y="1988840"/>
                <a:ext cx="1523815" cy="857927"/>
              </a:xfrm>
              <a:prstGeom prst="rect">
                <a:avLst/>
              </a:prstGeom>
              <a:blipFill rotWithShape="1">
                <a:blip r:embed="rId14"/>
                <a:stretch>
                  <a:fillRect l="-24" t="-2" r="12" b="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TextBox 36"/>
              <p:cNvSpPr txBox="1"/>
              <p:nvPr/>
            </p:nvSpPr>
            <p:spPr>
              <a:xfrm>
                <a:off x="5660791" y="2593821"/>
                <a:ext cx="1250727" cy="84600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𝑖</m:t>
                          </m:r>
                        </m:sub>
                      </m:sSub>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𝑟</m:t>
                          </m:r>
                        </m:e>
                        <m:sub>
                          <m:r>
                            <a:rPr lang="en-GB" b="0" i="1" smtClean="0">
                              <a:latin typeface="Cambria Math" panose="02040503050406030204" pitchFamily="18" charset="0"/>
                            </a:rPr>
                            <m:t>𝑖</m:t>
                          </m:r>
                        </m:sub>
                        <m:sup>
                          <m:r>
                            <a:rPr lang="en-GB" b="0" i="1" smtClean="0">
                              <a:latin typeface="Cambria Math" panose="02040503050406030204" pitchFamily="18" charset="0"/>
                            </a:rPr>
                            <m:t>2</m:t>
                          </m:r>
                        </m:sup>
                      </m:sSubSup>
                      <m:r>
                        <a:rPr lang="en-GB" i="1">
                          <a:latin typeface="Cambria Math" panose="02040503050406030204" pitchFamily="18" charset="0"/>
                          <a:ea typeface="Cambria Math" panose="02040503050406030204" pitchFamily="18" charset="0"/>
                        </a:rPr>
                        <m:t>𝛼</m:t>
                      </m:r>
                    </m:oMath>
                  </m:oMathPara>
                </a14:m>
                <a:endParaRPr lang="en-US" dirty="0"/>
              </a:p>
              <a:p>
                <a:endParaRPr lang="en-US" dirty="0"/>
              </a:p>
              <a:p>
                <a:endParaRPr lang="en-US" dirty="0"/>
              </a:p>
            </p:txBody>
          </p:sp>
        </mc:Choice>
        <mc:Fallback>
          <p:sp>
            <p:nvSpPr>
              <p:cNvPr id="37" name="TextBox 36"/>
              <p:cNvSpPr txBox="1">
                <a:spLocks noRot="1" noChangeAspect="1" noMove="1" noResize="1" noEditPoints="1" noAdjustHandles="1" noChangeArrowheads="1" noChangeShapeType="1" noTextEdit="1"/>
              </p:cNvSpPr>
              <p:nvPr/>
            </p:nvSpPr>
            <p:spPr>
              <a:xfrm>
                <a:off x="5660791" y="2593821"/>
                <a:ext cx="1250727" cy="846001"/>
              </a:xfrm>
              <a:prstGeom prst="rect">
                <a:avLst/>
              </a:prstGeom>
              <a:blipFill rotWithShape="1">
                <a:blip r:embed="rId15"/>
                <a:stretch>
                  <a:fillRect l="-32" t="-57" r="14" b="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5508104" y="3162823"/>
                <a:ext cx="2232248" cy="646331"/>
              </a:xfrm>
              <a:prstGeom prst="rect">
                <a:avLst/>
              </a:prstGeom>
              <a:noFill/>
            </p:spPr>
            <p:txBody>
              <a:bodyPr wrap="square" rtlCol="0">
                <a:spAutoFit/>
              </a:bodyPr>
              <a:lstStyle/>
              <a:p>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𝑖</m:t>
                        </m:r>
                      </m:sub>
                    </m:sSub>
                  </m:oMath>
                </a14:m>
                <a:r>
                  <a:rPr lang="en-GB" dirty="0"/>
                  <a:t>:torque exerted on the </a:t>
                </a:r>
                <a:r>
                  <a:rPr lang="en-GB" dirty="0" err="1"/>
                  <a:t>i-th</a:t>
                </a:r>
                <a:r>
                  <a:rPr lang="en-GB" dirty="0"/>
                  <a:t> particle</a:t>
                </a:r>
                <a:endParaRPr lang="en-US" dirty="0"/>
              </a:p>
            </p:txBody>
          </p:sp>
        </mc:Choice>
        <mc:Fallback>
          <p:sp>
            <p:nvSpPr>
              <p:cNvPr id="28" name="TextBox 27"/>
              <p:cNvSpPr txBox="1">
                <a:spLocks noRot="1" noChangeAspect="1" noMove="1" noResize="1" noEditPoints="1" noAdjustHandles="1" noChangeArrowheads="1" noChangeShapeType="1" noTextEdit="1"/>
              </p:cNvSpPr>
              <p:nvPr/>
            </p:nvSpPr>
            <p:spPr>
              <a:xfrm>
                <a:off x="5508104" y="3162823"/>
                <a:ext cx="2232248" cy="646331"/>
              </a:xfrm>
              <a:prstGeom prst="rect">
                <a:avLst/>
              </a:prstGeom>
              <a:blipFill rotWithShape="1">
                <a:blip r:embed="rId16"/>
                <a:stretch>
                  <a:fillRect l="-5" t="-81" r="15" b="66"/>
                </a:stretch>
              </a:blipFill>
            </p:spPr>
            <p:txBody>
              <a:bodyPr/>
              <a:lstStyle/>
              <a:p>
                <a:r>
                  <a:rPr lang="zh-CN" altLang="en-US">
                    <a:noFill/>
                  </a:rPr>
                  <a:t> </a:t>
                </a:r>
              </a:p>
            </p:txBody>
          </p:sp>
        </mc:Fallback>
      </mc:AlternateContent>
      <p:cxnSp>
        <p:nvCxnSpPr>
          <p:cNvPr id="40" name="Straight Arrow Connector 39"/>
          <p:cNvCxnSpPr/>
          <p:nvPr/>
        </p:nvCxnSpPr>
        <p:spPr>
          <a:xfrm flipV="1">
            <a:off x="2621729" y="2318173"/>
            <a:ext cx="921383" cy="19472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4" name="TextBox 43"/>
              <p:cNvSpPr txBox="1"/>
              <p:nvPr/>
            </p:nvSpPr>
            <p:spPr>
              <a:xfrm>
                <a:off x="3131541" y="3213865"/>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3131541" y="3213865"/>
                <a:ext cx="171777" cy="276999"/>
              </a:xfrm>
              <a:prstGeom prst="rect">
                <a:avLst/>
              </a:prstGeom>
              <a:blipFill rotWithShape="1">
                <a:blip r:embed="rId17"/>
                <a:stretch>
                  <a:fillRect l="-207" t="-47" r="-18086" b="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2359489" y="2031115"/>
                <a:ext cx="2777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𝑖</m:t>
                          </m:r>
                        </m:sub>
                      </m:sSub>
                    </m:oMath>
                  </m:oMathPara>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2359489" y="2031115"/>
                <a:ext cx="277704" cy="276999"/>
              </a:xfrm>
              <a:prstGeom prst="rect">
                <a:avLst/>
              </a:prstGeom>
              <a:blipFill rotWithShape="1">
                <a:blip r:embed="rId18"/>
                <a:stretch>
                  <a:fillRect l="-167" t="-139" r="-12334" b="189"/>
                </a:stretch>
              </a:blipFill>
            </p:spPr>
            <p:txBody>
              <a:bodyPr/>
              <a:lstStyle/>
              <a:p>
                <a:r>
                  <a:rPr lang="zh-CN" altLang="en-US">
                    <a:noFill/>
                  </a:rPr>
                  <a:t> </a:t>
                </a:r>
              </a:p>
            </p:txBody>
          </p:sp>
        </mc:Fallback>
      </mc:AlternateContent>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a:xfrm>
            <a:off x="6009493" y="4005064"/>
            <a:ext cx="3053686" cy="11631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5508104" y="2363450"/>
            <a:ext cx="1708225" cy="7993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1"/>
          <a:stretch>
            <a:fillRect/>
          </a:stretch>
        </p:blipFill>
        <p:spPr>
          <a:xfrm>
            <a:off x="2195736" y="3573016"/>
            <a:ext cx="1019175" cy="371475"/>
          </a:xfrm>
          <a:prstGeom prst="rect">
            <a:avLst/>
          </a:prstGeom>
        </p:spPr>
      </p:pic>
      <p:sp>
        <p:nvSpPr>
          <p:cNvPr id="8" name="Freeform 7"/>
          <p:cNvSpPr/>
          <p:nvPr/>
        </p:nvSpPr>
        <p:spPr>
          <a:xfrm>
            <a:off x="2260667" y="1357858"/>
            <a:ext cx="2221252" cy="2011185"/>
          </a:xfrm>
          <a:custGeom>
            <a:avLst/>
            <a:gdLst>
              <a:gd name="connsiteX0" fmla="*/ 37874 w 2221252"/>
              <a:gd name="connsiteY0" fmla="*/ 875109 h 2011185"/>
              <a:gd name="connsiteX1" fmla="*/ 625703 w 2221252"/>
              <a:gd name="connsiteY1" fmla="*/ 26023 h 2011185"/>
              <a:gd name="connsiteX2" fmla="*/ 1696857 w 2221252"/>
              <a:gd name="connsiteY2" fmla="*/ 352595 h 2011185"/>
              <a:gd name="connsiteX3" fmla="*/ 2154057 w 2221252"/>
              <a:gd name="connsiteY3" fmla="*/ 1685006 h 2011185"/>
              <a:gd name="connsiteX4" fmla="*/ 286068 w 2221252"/>
              <a:gd name="connsiteY4" fmla="*/ 1959326 h 2011185"/>
              <a:gd name="connsiteX5" fmla="*/ 37874 w 2221252"/>
              <a:gd name="connsiteY5" fmla="*/ 875109 h 201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1252" h="2011185">
                <a:moveTo>
                  <a:pt x="37874" y="875109"/>
                </a:moveTo>
                <a:cubicBezTo>
                  <a:pt x="94480" y="552892"/>
                  <a:pt x="349206" y="113109"/>
                  <a:pt x="625703" y="26023"/>
                </a:cubicBezTo>
                <a:cubicBezTo>
                  <a:pt x="902200" y="-61063"/>
                  <a:pt x="1442131" y="76098"/>
                  <a:pt x="1696857" y="352595"/>
                </a:cubicBezTo>
                <a:cubicBezTo>
                  <a:pt x="1951583" y="629092"/>
                  <a:pt x="2389188" y="1417218"/>
                  <a:pt x="2154057" y="1685006"/>
                </a:cubicBezTo>
                <a:cubicBezTo>
                  <a:pt x="1918926" y="1952794"/>
                  <a:pt x="632234" y="2094309"/>
                  <a:pt x="286068" y="1959326"/>
                </a:cubicBezTo>
                <a:cubicBezTo>
                  <a:pt x="-60098" y="1824343"/>
                  <a:pt x="-18732" y="1197326"/>
                  <a:pt x="37874" y="875109"/>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190" y="-169862"/>
            <a:ext cx="8229600" cy="1143000"/>
          </a:xfrm>
        </p:spPr>
        <p:txBody>
          <a:bodyPr/>
          <a:lstStyle/>
          <a:p>
            <a:r>
              <a:rPr lang="en-GB" dirty="0"/>
              <a:t>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6" name="Straight Arrow Connector 5"/>
          <p:cNvCxnSpPr/>
          <p:nvPr/>
        </p:nvCxnSpPr>
        <p:spPr>
          <a:xfrm flipV="1">
            <a:off x="2627784" y="973138"/>
            <a:ext cx="0" cy="3312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TextBox 6"/>
              <p:cNvSpPr txBox="1"/>
              <p:nvPr/>
            </p:nvSpPr>
            <p:spPr>
              <a:xfrm>
                <a:off x="2531429" y="707456"/>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2531429" y="707456"/>
                <a:ext cx="173894" cy="276999"/>
              </a:xfrm>
              <a:prstGeom prst="rect">
                <a:avLst/>
              </a:prstGeom>
              <a:blipFill rotWithShape="1">
                <a:blip r:embed="rId2"/>
                <a:stretch>
                  <a:fillRect l="-183" t="-24" r="-17765" b="74"/>
                </a:stretch>
              </a:blipFill>
            </p:spPr>
            <p:txBody>
              <a:bodyPr/>
              <a:lstStyle/>
              <a:p>
                <a:r>
                  <a:rPr lang="zh-CN" altLang="en-US">
                    <a:noFill/>
                  </a:rPr>
                  <a:t> </a:t>
                </a:r>
              </a:p>
            </p:txBody>
          </p:sp>
        </mc:Fallback>
      </mc:AlternateContent>
      <p:cxnSp>
        <p:nvCxnSpPr>
          <p:cNvPr id="10" name="Straight Arrow Connector 9"/>
          <p:cNvCxnSpPr/>
          <p:nvPr/>
        </p:nvCxnSpPr>
        <p:spPr>
          <a:xfrm>
            <a:off x="2627783" y="2233603"/>
            <a:ext cx="102724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3396144" y="1956604"/>
                <a:ext cx="517769"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solidFill>
                            <a:srgbClr val="0070C0"/>
                          </a:solidFill>
                          <a:latin typeface="Cambria Math" panose="02040503050406030204" pitchFamily="18" charset="0"/>
                          <a:ea typeface="Cambria Math" panose="02040503050406030204" pitchFamily="18" charset="0"/>
                        </a:rPr>
                        <m:t>⨂</m:t>
                      </m:r>
                    </m:oMath>
                  </m:oMathPara>
                </a14:m>
                <a:endParaRPr lang="en-US" sz="3600" dirty="0">
                  <a:solidFill>
                    <a:srgbClr val="0070C0"/>
                  </a:solidFill>
                </a:endParaRPr>
              </a:p>
            </p:txBody>
          </p:sp>
        </mc:Choice>
        <mc:Fallback>
          <p:sp>
            <p:nvSpPr>
              <p:cNvPr id="15" name="TextBox 14"/>
              <p:cNvSpPr txBox="1">
                <a:spLocks noRot="1" noChangeAspect="1" noMove="1" noResize="1" noEditPoints="1" noAdjustHandles="1" noChangeArrowheads="1" noChangeShapeType="1" noTextEdit="1"/>
              </p:cNvSpPr>
              <p:nvPr/>
            </p:nvSpPr>
            <p:spPr>
              <a:xfrm>
                <a:off x="3396144" y="1956604"/>
                <a:ext cx="517769" cy="553998"/>
              </a:xfrm>
              <a:prstGeom prst="rect">
                <a:avLst/>
              </a:prstGeom>
              <a:blipFill rotWithShape="1">
                <a:blip r:embed="rId3"/>
                <a:stretch>
                  <a:fillRect l="-32" t="-31" r="-12799" b="81"/>
                </a:stretch>
              </a:blipFill>
            </p:spPr>
            <p:txBody>
              <a:bodyPr/>
              <a:lstStyle/>
              <a:p>
                <a:r>
                  <a:rPr lang="zh-CN" altLang="en-US">
                    <a:noFill/>
                  </a:rPr>
                  <a:t> </a:t>
                </a:r>
              </a:p>
            </p:txBody>
          </p:sp>
        </mc:Fallback>
      </mc:AlternateContent>
      <p:cxnSp>
        <p:nvCxnSpPr>
          <p:cNvPr id="18" name="Straight Arrow Connector 17"/>
          <p:cNvCxnSpPr/>
          <p:nvPr/>
        </p:nvCxnSpPr>
        <p:spPr>
          <a:xfrm>
            <a:off x="3655028" y="2233603"/>
            <a:ext cx="628940" cy="0"/>
          </a:xfrm>
          <a:prstGeom prst="straightConnector1">
            <a:avLst/>
          </a:prstGeom>
          <a:ln w="38100">
            <a:solidFill>
              <a:srgbClr val="FF33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3873685" y="1718787"/>
                <a:ext cx="608234"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FF0000"/>
                              </a:solidFill>
                              <a:latin typeface="Cambria Math" panose="02040503050406030204" pitchFamily="18" charset="0"/>
                            </a:rPr>
                          </m:ctrlPr>
                        </m:sSubPr>
                        <m:e>
                          <m:r>
                            <a:rPr lang="en-GB" sz="2800" b="0" i="1" smtClean="0">
                              <a:solidFill>
                                <a:srgbClr val="FF0000"/>
                              </a:solidFill>
                              <a:latin typeface="Cambria Math" panose="02040503050406030204" pitchFamily="18" charset="0"/>
                            </a:rPr>
                            <m:t>𝐹</m:t>
                          </m:r>
                        </m:e>
                        <m:sub>
                          <m:r>
                            <a:rPr lang="en-GB" sz="2800" b="0" i="1" smtClean="0">
                              <a:solidFill>
                                <a:srgbClr val="FF0000"/>
                              </a:solidFill>
                              <a:latin typeface="Cambria Math" panose="02040503050406030204" pitchFamily="18" charset="0"/>
                            </a:rPr>
                            <m:t>𝑛</m:t>
                          </m:r>
                        </m:sub>
                      </m:sSub>
                      <m:acc>
                        <m:accPr>
                          <m:ctrlPr>
                            <a:rPr lang="en-US" sz="2800" i="1" smtClean="0">
                              <a:solidFill>
                                <a:srgbClr val="FF0000"/>
                              </a:solidFill>
                              <a:latin typeface="Cambria Math" panose="02040503050406030204" pitchFamily="18" charset="0"/>
                            </a:rPr>
                          </m:ctrlPr>
                        </m:accPr>
                        <m:e>
                          <m:r>
                            <a:rPr lang="en-GB" sz="2800" b="0" i="1" smtClean="0">
                              <a:solidFill>
                                <a:srgbClr val="FF0000"/>
                              </a:solidFill>
                              <a:latin typeface="Cambria Math" panose="02040503050406030204" pitchFamily="18" charset="0"/>
                            </a:rPr>
                            <m:t>𝑛</m:t>
                          </m:r>
                        </m:e>
                      </m:acc>
                    </m:oMath>
                  </m:oMathPara>
                </a14:m>
                <a:endParaRPr lang="en-US" sz="2800" dirty="0"/>
              </a:p>
            </p:txBody>
          </p:sp>
        </mc:Choice>
        <mc:Fallback>
          <p:sp>
            <p:nvSpPr>
              <p:cNvPr id="19" name="TextBox 18"/>
              <p:cNvSpPr txBox="1">
                <a:spLocks noRot="1" noChangeAspect="1" noMove="1" noResize="1" noEditPoints="1" noAdjustHandles="1" noChangeArrowheads="1" noChangeShapeType="1" noTextEdit="1"/>
              </p:cNvSpPr>
              <p:nvPr/>
            </p:nvSpPr>
            <p:spPr>
              <a:xfrm>
                <a:off x="3873685" y="1718787"/>
                <a:ext cx="608234" cy="430887"/>
              </a:xfrm>
              <a:prstGeom prst="rect">
                <a:avLst/>
              </a:prstGeom>
              <a:blipFill rotWithShape="1">
                <a:blip r:embed="rId4"/>
                <a:stretch>
                  <a:fillRect l="-30" t="-111" r="15" b="4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Rectangle 19"/>
              <p:cNvSpPr/>
              <p:nvPr/>
            </p:nvSpPr>
            <p:spPr>
              <a:xfrm>
                <a:off x="3543411" y="2317284"/>
                <a:ext cx="741998"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0070C0"/>
                              </a:solidFill>
                              <a:latin typeface="Cambria Math" panose="02040503050406030204" pitchFamily="18" charset="0"/>
                            </a:rPr>
                          </m:ctrlPr>
                        </m:sSubPr>
                        <m:e>
                          <m:r>
                            <a:rPr lang="en-GB" sz="2800" i="1">
                              <a:solidFill>
                                <a:srgbClr val="0070C0"/>
                              </a:solidFill>
                              <a:latin typeface="Cambria Math" panose="02040503050406030204" pitchFamily="18" charset="0"/>
                            </a:rPr>
                            <m:t>𝐹</m:t>
                          </m:r>
                        </m:e>
                        <m:sub>
                          <m:r>
                            <a:rPr lang="en-GB" sz="2800" b="0" i="1" smtClean="0">
                              <a:solidFill>
                                <a:srgbClr val="0070C0"/>
                              </a:solidFill>
                              <a:latin typeface="Cambria Math" panose="02040503050406030204" pitchFamily="18" charset="0"/>
                            </a:rPr>
                            <m:t>𝑡</m:t>
                          </m:r>
                        </m:sub>
                      </m:sSub>
                      <m:acc>
                        <m:accPr>
                          <m:ctrlPr>
                            <a:rPr lang="en-US" sz="2800" i="1">
                              <a:solidFill>
                                <a:srgbClr val="0070C0"/>
                              </a:solidFill>
                              <a:latin typeface="Cambria Math" panose="02040503050406030204" pitchFamily="18" charset="0"/>
                            </a:rPr>
                          </m:ctrlPr>
                        </m:accPr>
                        <m:e>
                          <m:r>
                            <a:rPr lang="en-GB" sz="2800" b="0" i="1" smtClean="0">
                              <a:solidFill>
                                <a:srgbClr val="0070C0"/>
                              </a:solidFill>
                              <a:latin typeface="Cambria Math" panose="02040503050406030204" pitchFamily="18" charset="0"/>
                            </a:rPr>
                            <m:t>𝑡</m:t>
                          </m:r>
                        </m:e>
                      </m:acc>
                    </m:oMath>
                  </m:oMathPara>
                </a14:m>
                <a:endParaRPr lang="en-US" sz="2800" dirty="0">
                  <a:solidFill>
                    <a:srgbClr val="0070C0"/>
                  </a:solidFill>
                </a:endParaRPr>
              </a:p>
            </p:txBody>
          </p:sp>
        </mc:Choice>
        <mc:Fallback>
          <p:sp>
            <p:nvSpPr>
              <p:cNvPr id="20" name="Rectangle 19"/>
              <p:cNvSpPr>
                <a:spLocks noRot="1" noChangeAspect="1" noMove="1" noResize="1" noEditPoints="1" noAdjustHandles="1" noChangeArrowheads="1" noChangeShapeType="1" noTextEdit="1"/>
              </p:cNvSpPr>
              <p:nvPr/>
            </p:nvSpPr>
            <p:spPr>
              <a:xfrm>
                <a:off x="3543411" y="2317284"/>
                <a:ext cx="741998" cy="523220"/>
              </a:xfrm>
              <a:prstGeom prst="rect">
                <a:avLst/>
              </a:prstGeom>
              <a:blipFill rotWithShape="1">
                <a:blip r:embed="rId5"/>
                <a:stretch>
                  <a:fillRect l="-15" t="-32" r="58" b="28"/>
                </a:stretch>
              </a:blipFill>
            </p:spPr>
            <p:txBody>
              <a:bodyPr/>
              <a:lstStyle/>
              <a:p>
                <a:r>
                  <a:rPr lang="zh-CN" altLang="en-US">
                    <a:noFill/>
                  </a:rPr>
                  <a:t> </a:t>
                </a:r>
              </a:p>
            </p:txBody>
          </p:sp>
        </mc:Fallback>
      </mc:AlternateContent>
      <p:cxnSp>
        <p:nvCxnSpPr>
          <p:cNvPr id="22" name="Straight Arrow Connector 21"/>
          <p:cNvCxnSpPr/>
          <p:nvPr/>
        </p:nvCxnSpPr>
        <p:spPr>
          <a:xfrm>
            <a:off x="2627783" y="4285506"/>
            <a:ext cx="18312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2455459" y="4100840"/>
                <a:ext cx="344645"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oMath>
                  </m:oMathPara>
                </a14:m>
                <a:endParaRPr lang="en-US" sz="2400" dirty="0">
                  <a:solidFill>
                    <a:schemeClr val="tx1"/>
                  </a:solidFill>
                </a:endParaRPr>
              </a:p>
            </p:txBody>
          </p:sp>
        </mc:Choice>
        <mc:Fallback>
          <p:sp>
            <p:nvSpPr>
              <p:cNvPr id="23" name="TextBox 22"/>
              <p:cNvSpPr txBox="1">
                <a:spLocks noRot="1" noChangeAspect="1" noMove="1" noResize="1" noEditPoints="1" noAdjustHandles="1" noChangeArrowheads="1" noChangeShapeType="1" noTextEdit="1"/>
              </p:cNvSpPr>
              <p:nvPr/>
            </p:nvSpPr>
            <p:spPr>
              <a:xfrm>
                <a:off x="2455459" y="4100840"/>
                <a:ext cx="344645" cy="369332"/>
              </a:xfrm>
              <a:prstGeom prst="rect">
                <a:avLst/>
              </a:prstGeom>
              <a:blipFill rotWithShape="1">
                <a:blip r:embed="rId6"/>
                <a:stretch>
                  <a:fillRect l="-159" t="-3" r="-12784" b="1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4505177" y="4126292"/>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4505177" y="4126292"/>
                <a:ext cx="188128" cy="276999"/>
              </a:xfrm>
              <a:prstGeom prst="rect">
                <a:avLst/>
              </a:prstGeom>
              <a:blipFill rotWithShape="1">
                <a:blip r:embed="rId7"/>
                <a:stretch>
                  <a:fillRect l="-259" t="-22" r="-15854" b="7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2267744" y="4005064"/>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2267744" y="4005064"/>
                <a:ext cx="191526" cy="276999"/>
              </a:xfrm>
              <a:prstGeom prst="rect">
                <a:avLst/>
              </a:prstGeom>
              <a:blipFill rotWithShape="1">
                <a:blip r:embed="rId8"/>
                <a:stretch>
                  <a:fillRect l="-83" t="-43" r="-16290" b="93"/>
                </a:stretch>
              </a:blipFill>
            </p:spPr>
            <p:txBody>
              <a:bodyPr/>
              <a:lstStyle/>
              <a:p>
                <a:r>
                  <a:rPr lang="zh-CN" altLang="en-US">
                    <a:noFill/>
                  </a:rPr>
                  <a:t> </a:t>
                </a:r>
              </a:p>
            </p:txBody>
          </p:sp>
        </mc:Fallback>
      </mc:AlternateContent>
      <p:sp>
        <p:nvSpPr>
          <p:cNvPr id="27" name="Oval 26"/>
          <p:cNvSpPr/>
          <p:nvPr/>
        </p:nvSpPr>
        <p:spPr>
          <a:xfrm>
            <a:off x="1259632" y="1718787"/>
            <a:ext cx="2395396" cy="1134149"/>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9" name="TextBox 28"/>
              <p:cNvSpPr txBox="1"/>
              <p:nvPr/>
            </p:nvSpPr>
            <p:spPr>
              <a:xfrm>
                <a:off x="2690683" y="4347004"/>
                <a:ext cx="2188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2690683" y="4347004"/>
                <a:ext cx="218842" cy="276999"/>
              </a:xfrm>
              <a:prstGeom prst="rect">
                <a:avLst/>
              </a:prstGeom>
              <a:blipFill rotWithShape="1">
                <a:blip r:embed="rId9"/>
                <a:stretch>
                  <a:fillRect l="-86" t="-155" r="-13948" b="20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2976931" y="1924596"/>
                <a:ext cx="21595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𝑖</m:t>
                          </m:r>
                        </m:sub>
                      </m:sSub>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2976931" y="1924596"/>
                <a:ext cx="215957" cy="276999"/>
              </a:xfrm>
              <a:prstGeom prst="rect">
                <a:avLst/>
              </a:prstGeom>
              <a:blipFill rotWithShape="1">
                <a:blip r:embed="rId10"/>
                <a:stretch>
                  <a:fillRect l="-24" t="-197" r="-19945" b="18"/>
                </a:stretch>
              </a:blipFill>
            </p:spPr>
            <p:txBody>
              <a:bodyPr/>
              <a:lstStyle/>
              <a:p>
                <a:r>
                  <a:rPr lang="zh-CN" altLang="en-US">
                    <a:noFill/>
                  </a:rPr>
                  <a:t> </a:t>
                </a:r>
              </a:p>
            </p:txBody>
          </p:sp>
        </mc:Fallback>
      </mc:AlternateContent>
      <p:cxnSp>
        <p:nvCxnSpPr>
          <p:cNvPr id="34" name="Straight Arrow Connector 33"/>
          <p:cNvCxnSpPr>
            <a:stCxn id="27" idx="6"/>
          </p:cNvCxnSpPr>
          <p:nvPr/>
        </p:nvCxnSpPr>
        <p:spPr>
          <a:xfrm flipV="1">
            <a:off x="3655028" y="1196752"/>
            <a:ext cx="0" cy="108911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p:cNvSpPr txBox="1"/>
              <p:nvPr/>
            </p:nvSpPr>
            <p:spPr>
              <a:xfrm>
                <a:off x="3653417" y="755069"/>
                <a:ext cx="608628" cy="45384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00B050"/>
                              </a:solidFill>
                              <a:latin typeface="Cambria Math" panose="02040503050406030204" pitchFamily="18" charset="0"/>
                            </a:rPr>
                          </m:ctrlPr>
                        </m:sSubPr>
                        <m:e>
                          <m:r>
                            <a:rPr lang="en-GB" sz="2800" b="0" i="1" smtClean="0">
                              <a:solidFill>
                                <a:srgbClr val="00B050"/>
                              </a:solidFill>
                              <a:latin typeface="Cambria Math" panose="02040503050406030204" pitchFamily="18" charset="0"/>
                            </a:rPr>
                            <m:t>𝐹</m:t>
                          </m:r>
                        </m:e>
                        <m:sub>
                          <m:r>
                            <a:rPr lang="en-GB" sz="2800" b="0" i="1" smtClean="0">
                              <a:solidFill>
                                <a:srgbClr val="00B050"/>
                              </a:solidFill>
                              <a:latin typeface="Cambria Math" panose="02040503050406030204" pitchFamily="18" charset="0"/>
                            </a:rPr>
                            <m:t>𝑧</m:t>
                          </m:r>
                        </m:sub>
                      </m:sSub>
                      <m:acc>
                        <m:accPr>
                          <m:ctrlPr>
                            <a:rPr lang="en-US" sz="2800" i="1" smtClean="0">
                              <a:solidFill>
                                <a:srgbClr val="00B050"/>
                              </a:solidFill>
                              <a:latin typeface="Cambria Math" panose="02040503050406030204" pitchFamily="18" charset="0"/>
                            </a:rPr>
                          </m:ctrlPr>
                        </m:accPr>
                        <m:e>
                          <m:r>
                            <a:rPr lang="en-GB" sz="2800" b="0" i="1" smtClean="0">
                              <a:solidFill>
                                <a:srgbClr val="00B050"/>
                              </a:solidFill>
                              <a:latin typeface="Cambria Math" panose="02040503050406030204" pitchFamily="18" charset="0"/>
                            </a:rPr>
                            <m:t>𝑘</m:t>
                          </m:r>
                        </m:e>
                      </m:acc>
                    </m:oMath>
                  </m:oMathPara>
                </a14:m>
                <a:endParaRPr lang="en-US" sz="2800" dirty="0">
                  <a:solidFill>
                    <a:srgbClr val="00B050"/>
                  </a:solidFill>
                </a:endParaRPr>
              </a:p>
            </p:txBody>
          </p:sp>
        </mc:Choice>
        <mc:Fallback>
          <p:sp>
            <p:nvSpPr>
              <p:cNvPr id="35" name="TextBox 34"/>
              <p:cNvSpPr txBox="1">
                <a:spLocks noRot="1" noChangeAspect="1" noMove="1" noResize="1" noEditPoints="1" noAdjustHandles="1" noChangeArrowheads="1" noChangeShapeType="1" noTextEdit="1"/>
              </p:cNvSpPr>
              <p:nvPr/>
            </p:nvSpPr>
            <p:spPr>
              <a:xfrm>
                <a:off x="3653417" y="755069"/>
                <a:ext cx="608628" cy="453842"/>
              </a:xfrm>
              <a:prstGeom prst="rect">
                <a:avLst/>
              </a:prstGeom>
              <a:blipFill rotWithShape="1">
                <a:blip r:embed="rId11"/>
                <a:stretch>
                  <a:fillRect l="-43" t="-12" r="-12324" b="1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 name="TextBox 40"/>
              <p:cNvSpPr txBox="1"/>
              <p:nvPr/>
            </p:nvSpPr>
            <p:spPr>
              <a:xfrm>
                <a:off x="5687465" y="758705"/>
                <a:ext cx="1280992" cy="84318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𝑖</m:t>
                          </m:r>
                        </m:sub>
                      </m:sSub>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𝑖</m:t>
                          </m:r>
                        </m:sub>
                      </m:sSub>
                      <m:r>
                        <a:rPr lang="en-GB" i="1">
                          <a:latin typeface="Cambria Math" panose="02040503050406030204" pitchFamily="18" charset="0"/>
                          <a:ea typeface="Cambria Math" panose="02040503050406030204" pitchFamily="18" charset="0"/>
                        </a:rPr>
                        <m:t>𝛼</m:t>
                      </m:r>
                    </m:oMath>
                  </m:oMathPara>
                </a14:m>
                <a:endParaRPr lang="en-US" dirty="0"/>
              </a:p>
              <a:p>
                <a:endParaRPr lang="en-US" dirty="0"/>
              </a:p>
              <a:p>
                <a:endParaRPr lang="en-US" dirty="0"/>
              </a:p>
            </p:txBody>
          </p:sp>
        </mc:Choice>
        <mc:Fallback>
          <p:sp>
            <p:nvSpPr>
              <p:cNvPr id="41" name="TextBox 40"/>
              <p:cNvSpPr txBox="1">
                <a:spLocks noRot="1" noChangeAspect="1" noMove="1" noResize="1" noEditPoints="1" noAdjustHandles="1" noChangeArrowheads="1" noChangeShapeType="1" noTextEdit="1"/>
              </p:cNvSpPr>
              <p:nvPr/>
            </p:nvSpPr>
            <p:spPr>
              <a:xfrm>
                <a:off x="5687465" y="758705"/>
                <a:ext cx="1280992" cy="843180"/>
              </a:xfrm>
              <a:prstGeom prst="rect">
                <a:avLst/>
              </a:prstGeom>
              <a:blipFill rotWithShape="1">
                <a:blip r:embed="rId12"/>
                <a:stretch>
                  <a:fillRect l="-32" t="-61" r="-1044" b="4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6364893" y="1271501"/>
                <a:ext cx="43236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𝑟</m:t>
                          </m:r>
                        </m:e>
                        <m:sub>
                          <m:r>
                            <a:rPr lang="en-GB" b="0" i="1" smtClean="0">
                              <a:latin typeface="Cambria Math" panose="02040503050406030204" pitchFamily="18" charset="0"/>
                              <a:ea typeface="Cambria Math" panose="02040503050406030204" pitchFamily="18" charset="0"/>
                            </a:rPr>
                            <m:t>𝑖</m:t>
                          </m:r>
                        </m:sub>
                      </m:sSub>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6364893" y="1271501"/>
                <a:ext cx="432361" cy="276999"/>
              </a:xfrm>
              <a:prstGeom prst="rect">
                <a:avLst/>
              </a:prstGeom>
              <a:blipFill rotWithShape="1">
                <a:blip r:embed="rId13"/>
                <a:stretch>
                  <a:fillRect l="-67" t="-83" r="-9497" b="134"/>
                </a:stretch>
              </a:blipFill>
            </p:spPr>
            <p:txBody>
              <a:bodyPr/>
              <a:lstStyle/>
              <a:p>
                <a:r>
                  <a:rPr lang="zh-CN" altLang="en-US">
                    <a:noFill/>
                  </a:rPr>
                  <a:t> </a:t>
                </a:r>
              </a:p>
            </p:txBody>
          </p:sp>
        </mc:Fallback>
      </mc:AlternateContent>
      <p:sp>
        <p:nvSpPr>
          <p:cNvPr id="11" name="Down Arrow 10"/>
          <p:cNvSpPr/>
          <p:nvPr/>
        </p:nvSpPr>
        <p:spPr>
          <a:xfrm>
            <a:off x="5940152" y="1196752"/>
            <a:ext cx="424741" cy="5445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6" name="TextBox 35"/>
              <p:cNvSpPr txBox="1"/>
              <p:nvPr/>
            </p:nvSpPr>
            <p:spPr>
              <a:xfrm>
                <a:off x="5580112" y="1988840"/>
                <a:ext cx="1523815" cy="85792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𝑖</m:t>
                          </m:r>
                        </m:sub>
                      </m:sSub>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𝑟</m:t>
                          </m:r>
                        </m:e>
                        <m:sub>
                          <m:r>
                            <a:rPr lang="en-GB" b="0" i="1" smtClean="0">
                              <a:latin typeface="Cambria Math" panose="02040503050406030204" pitchFamily="18" charset="0"/>
                            </a:rPr>
                            <m:t>𝑖</m:t>
                          </m:r>
                        </m:sub>
                        <m:sup>
                          <m:r>
                            <a:rPr lang="en-GB" b="0" i="1" smtClean="0">
                              <a:latin typeface="Cambria Math" panose="02040503050406030204" pitchFamily="18" charset="0"/>
                            </a:rPr>
                            <m:t>2</m:t>
                          </m:r>
                        </m:sup>
                      </m:sSubSup>
                      <m:r>
                        <a:rPr lang="en-GB" i="1">
                          <a:latin typeface="Cambria Math" panose="02040503050406030204" pitchFamily="18" charset="0"/>
                          <a:ea typeface="Cambria Math" panose="02040503050406030204" pitchFamily="18" charset="0"/>
                        </a:rPr>
                        <m:t>𝛼</m:t>
                      </m:r>
                    </m:oMath>
                  </m:oMathPara>
                </a14:m>
                <a:endParaRPr lang="en-US" dirty="0"/>
              </a:p>
              <a:p>
                <a:endParaRPr lang="en-US" dirty="0"/>
              </a:p>
              <a:p>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a:off x="5580112" y="1988840"/>
                <a:ext cx="1523815" cy="857927"/>
              </a:xfrm>
              <a:prstGeom prst="rect">
                <a:avLst/>
              </a:prstGeom>
              <a:blipFill rotWithShape="1">
                <a:blip r:embed="rId14"/>
                <a:stretch>
                  <a:fillRect l="-24" t="-2" r="12" b="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TextBox 36"/>
              <p:cNvSpPr txBox="1"/>
              <p:nvPr/>
            </p:nvSpPr>
            <p:spPr>
              <a:xfrm>
                <a:off x="5660791" y="2593821"/>
                <a:ext cx="1250727" cy="84600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𝑖</m:t>
                          </m:r>
                        </m:sub>
                      </m:sSub>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𝑟</m:t>
                          </m:r>
                        </m:e>
                        <m:sub>
                          <m:r>
                            <a:rPr lang="en-GB" b="0" i="1" smtClean="0">
                              <a:latin typeface="Cambria Math" panose="02040503050406030204" pitchFamily="18" charset="0"/>
                            </a:rPr>
                            <m:t>𝑖</m:t>
                          </m:r>
                        </m:sub>
                        <m:sup>
                          <m:r>
                            <a:rPr lang="en-GB" b="0" i="1" smtClean="0">
                              <a:latin typeface="Cambria Math" panose="02040503050406030204" pitchFamily="18" charset="0"/>
                            </a:rPr>
                            <m:t>2</m:t>
                          </m:r>
                        </m:sup>
                      </m:sSubSup>
                      <m:r>
                        <a:rPr lang="en-GB" i="1">
                          <a:latin typeface="Cambria Math" panose="02040503050406030204" pitchFamily="18" charset="0"/>
                          <a:ea typeface="Cambria Math" panose="02040503050406030204" pitchFamily="18" charset="0"/>
                        </a:rPr>
                        <m:t>𝛼</m:t>
                      </m:r>
                    </m:oMath>
                  </m:oMathPara>
                </a14:m>
                <a:endParaRPr lang="en-US" dirty="0"/>
              </a:p>
              <a:p>
                <a:endParaRPr lang="en-US" dirty="0"/>
              </a:p>
              <a:p>
                <a:endParaRPr lang="en-US" dirty="0"/>
              </a:p>
            </p:txBody>
          </p:sp>
        </mc:Choice>
        <mc:Fallback>
          <p:sp>
            <p:nvSpPr>
              <p:cNvPr id="37" name="TextBox 36"/>
              <p:cNvSpPr txBox="1">
                <a:spLocks noRot="1" noChangeAspect="1" noMove="1" noResize="1" noEditPoints="1" noAdjustHandles="1" noChangeArrowheads="1" noChangeShapeType="1" noTextEdit="1"/>
              </p:cNvSpPr>
              <p:nvPr/>
            </p:nvSpPr>
            <p:spPr>
              <a:xfrm>
                <a:off x="5660791" y="2593821"/>
                <a:ext cx="1250727" cy="846001"/>
              </a:xfrm>
              <a:prstGeom prst="rect">
                <a:avLst/>
              </a:prstGeom>
              <a:blipFill rotWithShape="1">
                <a:blip r:embed="rId15"/>
                <a:stretch>
                  <a:fillRect l="-32" t="-57" r="14" b="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5508104" y="3162823"/>
                <a:ext cx="2232248" cy="646331"/>
              </a:xfrm>
              <a:prstGeom prst="rect">
                <a:avLst/>
              </a:prstGeom>
              <a:noFill/>
            </p:spPr>
            <p:txBody>
              <a:bodyPr wrap="square" rtlCol="0">
                <a:spAutoFit/>
              </a:bodyPr>
              <a:lstStyle/>
              <a:p>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𝑖</m:t>
                        </m:r>
                      </m:sub>
                    </m:sSub>
                  </m:oMath>
                </a14:m>
                <a:r>
                  <a:rPr lang="en-GB" dirty="0"/>
                  <a:t>:torque exerted on the </a:t>
                </a:r>
                <a:r>
                  <a:rPr lang="en-GB" dirty="0" err="1"/>
                  <a:t>i-th</a:t>
                </a:r>
                <a:r>
                  <a:rPr lang="en-GB" dirty="0"/>
                  <a:t> particle</a:t>
                </a:r>
                <a:endParaRPr lang="en-US" dirty="0"/>
              </a:p>
            </p:txBody>
          </p:sp>
        </mc:Choice>
        <mc:Fallback>
          <p:sp>
            <p:nvSpPr>
              <p:cNvPr id="28" name="TextBox 27"/>
              <p:cNvSpPr txBox="1">
                <a:spLocks noRot="1" noChangeAspect="1" noMove="1" noResize="1" noEditPoints="1" noAdjustHandles="1" noChangeArrowheads="1" noChangeShapeType="1" noTextEdit="1"/>
              </p:cNvSpPr>
              <p:nvPr/>
            </p:nvSpPr>
            <p:spPr>
              <a:xfrm>
                <a:off x="5508104" y="3162823"/>
                <a:ext cx="2232248" cy="646331"/>
              </a:xfrm>
              <a:prstGeom prst="rect">
                <a:avLst/>
              </a:prstGeom>
              <a:blipFill rotWithShape="1">
                <a:blip r:embed="rId16"/>
                <a:stretch>
                  <a:fillRect l="-5" t="-81" r="15" b="66"/>
                </a:stretch>
              </a:blipFill>
            </p:spPr>
            <p:txBody>
              <a:bodyPr/>
              <a:lstStyle/>
              <a:p>
                <a:r>
                  <a:rPr lang="zh-CN" altLang="en-US">
                    <a:noFill/>
                  </a:rPr>
                  <a:t> </a:t>
                </a:r>
              </a:p>
            </p:txBody>
          </p:sp>
        </mc:Fallback>
      </mc:AlternateContent>
      <p:sp>
        <p:nvSpPr>
          <p:cNvPr id="31" name="TextBox 30"/>
          <p:cNvSpPr txBox="1"/>
          <p:nvPr/>
        </p:nvSpPr>
        <p:spPr>
          <a:xfrm flipH="1">
            <a:off x="321272" y="4549392"/>
            <a:ext cx="5787277" cy="646331"/>
          </a:xfrm>
          <a:prstGeom prst="rect">
            <a:avLst/>
          </a:prstGeom>
          <a:noFill/>
        </p:spPr>
        <p:txBody>
          <a:bodyPr wrap="square" rtlCol="0">
            <a:spAutoFit/>
          </a:bodyPr>
          <a:lstStyle/>
          <a:p>
            <a:r>
              <a:rPr lang="en-GB" dirty="0"/>
              <a:t>The net torque about the axis of the rotation exerted on the whole system of particles is:  </a:t>
            </a:r>
            <a:endParaRPr lang="en-US" dirty="0"/>
          </a:p>
        </p:txBody>
      </p:sp>
      <mc:AlternateContent xmlns:mc="http://schemas.openxmlformats.org/markup-compatibility/2006">
        <mc:Choice xmlns:a14="http://schemas.microsoft.com/office/drawing/2010/main" Requires="a14">
          <p:sp>
            <p:nvSpPr>
              <p:cNvPr id="32" name="TextBox 31"/>
              <p:cNvSpPr txBox="1"/>
              <p:nvPr/>
            </p:nvSpPr>
            <p:spPr>
              <a:xfrm>
                <a:off x="6009493" y="4332998"/>
                <a:ext cx="2642390" cy="101354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𝜏</m:t>
                      </m:r>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𝑖</m:t>
                          </m:r>
                        </m:sub>
                        <m:sup/>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𝑖</m:t>
                              </m:r>
                            </m:sub>
                          </m:sSub>
                        </m:e>
                      </m:nary>
                      <m:r>
                        <a:rPr lang="en-GB" b="0" i="1" smtClean="0">
                          <a:latin typeface="Cambria Math" panose="02040503050406030204" pitchFamily="18" charset="0"/>
                        </a:rPr>
                        <m:t>=</m:t>
                      </m:r>
                      <m:d>
                        <m:dPr>
                          <m:ctrlPr>
                            <a:rPr lang="en-GB" b="0" i="1" smtClean="0">
                              <a:latin typeface="Cambria Math" panose="02040503050406030204" pitchFamily="18" charset="0"/>
                            </a:rPr>
                          </m:ctrlPr>
                        </m:dPr>
                        <m:e>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𝑖</m:t>
                              </m:r>
                            </m:sub>
                            <m:sup/>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𝑖</m:t>
                                  </m:r>
                                </m:sub>
                              </m:sSub>
                              <m:sSubSup>
                                <m:sSubSupPr>
                                  <m:ctrlPr>
                                    <a:rPr lang="en-GB" i="1">
                                      <a:latin typeface="Cambria Math" panose="02040503050406030204" pitchFamily="18" charset="0"/>
                                    </a:rPr>
                                  </m:ctrlPr>
                                </m:sSubSupPr>
                                <m:e>
                                  <m:r>
                                    <a:rPr lang="en-GB" i="1">
                                      <a:latin typeface="Cambria Math" panose="02040503050406030204" pitchFamily="18" charset="0"/>
                                    </a:rPr>
                                    <m:t>𝑟</m:t>
                                  </m:r>
                                </m:e>
                                <m:sub>
                                  <m:r>
                                    <a:rPr lang="en-GB" i="1">
                                      <a:latin typeface="Cambria Math" panose="02040503050406030204" pitchFamily="18" charset="0"/>
                                    </a:rPr>
                                    <m:t>𝑖</m:t>
                                  </m:r>
                                </m:sub>
                                <m:sup>
                                  <m:r>
                                    <a:rPr lang="en-GB" i="1">
                                      <a:latin typeface="Cambria Math" panose="02040503050406030204" pitchFamily="18" charset="0"/>
                                    </a:rPr>
                                    <m:t>2</m:t>
                                  </m:r>
                                </m:sup>
                              </m:sSubSup>
                            </m:e>
                          </m:nary>
                        </m:e>
                      </m:d>
                      <m:r>
                        <a:rPr lang="en-GB" i="1">
                          <a:latin typeface="Cambria Math" panose="02040503050406030204" pitchFamily="18" charset="0"/>
                          <a:ea typeface="Cambria Math" panose="02040503050406030204" pitchFamily="18" charset="0"/>
                        </a:rPr>
                        <m:t>𝛼</m:t>
                      </m:r>
                    </m:oMath>
                  </m:oMathPara>
                </a14:m>
                <a:endParaRPr lang="en-US" dirty="0"/>
              </a:p>
              <a:p>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6009493" y="4332998"/>
                <a:ext cx="2642390" cy="1013547"/>
              </a:xfrm>
              <a:prstGeom prst="rect">
                <a:avLst/>
              </a:prstGeom>
              <a:blipFill rotWithShape="1">
                <a:blip r:embed="rId17"/>
                <a:stretch>
                  <a:fillRect l="-18" t="-39" b="47"/>
                </a:stretch>
              </a:blipFill>
            </p:spPr>
            <p:txBody>
              <a:bodyPr/>
              <a:lstStyle/>
              <a:p>
                <a:r>
                  <a:rPr lang="zh-CN" altLang="en-US">
                    <a:noFill/>
                  </a:rPr>
                  <a:t> </a:t>
                </a:r>
              </a:p>
            </p:txBody>
          </p:sp>
        </mc:Fallback>
      </mc:AlternateContent>
      <p:cxnSp>
        <p:nvCxnSpPr>
          <p:cNvPr id="40" name="Straight Arrow Connector 39"/>
          <p:cNvCxnSpPr/>
          <p:nvPr/>
        </p:nvCxnSpPr>
        <p:spPr>
          <a:xfrm flipV="1">
            <a:off x="2621729" y="2318173"/>
            <a:ext cx="921383" cy="19472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4" name="TextBox 43"/>
              <p:cNvSpPr txBox="1"/>
              <p:nvPr/>
            </p:nvSpPr>
            <p:spPr>
              <a:xfrm>
                <a:off x="3131541" y="3213865"/>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3131541" y="3213865"/>
                <a:ext cx="171777" cy="276999"/>
              </a:xfrm>
              <a:prstGeom prst="rect">
                <a:avLst/>
              </a:prstGeom>
              <a:blipFill rotWithShape="1">
                <a:blip r:embed="rId18"/>
                <a:stretch>
                  <a:fillRect l="-207" t="-47" r="-18086" b="97"/>
                </a:stretch>
              </a:blipFill>
            </p:spPr>
            <p:txBody>
              <a:bodyPr/>
              <a:lstStyle/>
              <a:p>
                <a:r>
                  <a:rPr lang="zh-CN" altLang="en-US">
                    <a:noFill/>
                  </a:rPr>
                  <a:t> </a:t>
                </a:r>
              </a:p>
            </p:txBody>
          </p:sp>
        </mc:Fallback>
      </mc:AlternateContent>
      <p:cxnSp>
        <p:nvCxnSpPr>
          <p:cNvPr id="9" name="Straight Arrow Connector 8"/>
          <p:cNvCxnSpPr/>
          <p:nvPr/>
        </p:nvCxnSpPr>
        <p:spPr>
          <a:xfrm flipV="1">
            <a:off x="6908667" y="5065717"/>
            <a:ext cx="943098" cy="6370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076056" y="5543521"/>
            <a:ext cx="1832611" cy="923330"/>
          </a:xfrm>
          <a:prstGeom prst="rect">
            <a:avLst/>
          </a:prstGeom>
          <a:noFill/>
        </p:spPr>
        <p:txBody>
          <a:bodyPr wrap="square" rtlCol="0">
            <a:spAutoFit/>
          </a:bodyPr>
          <a:lstStyle/>
          <a:p>
            <a:r>
              <a:rPr lang="en-GB" dirty="0"/>
              <a:t>Moment of inertia about the z-axis. </a:t>
            </a:r>
            <a:endParaRPr lang="en-US" dirty="0"/>
          </a:p>
        </p:txBody>
      </p:sp>
      <mc:AlternateContent xmlns:mc="http://schemas.openxmlformats.org/markup-compatibility/2006">
        <mc:Choice xmlns:a14="http://schemas.microsoft.com/office/drawing/2010/main" Requires="a14">
          <p:sp>
            <p:nvSpPr>
              <p:cNvPr id="39" name="TextBox 38"/>
              <p:cNvSpPr txBox="1"/>
              <p:nvPr/>
            </p:nvSpPr>
            <p:spPr>
              <a:xfrm>
                <a:off x="2359489" y="2031115"/>
                <a:ext cx="2777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𝑖</m:t>
                          </m:r>
                        </m:sub>
                      </m:sSub>
                    </m:oMath>
                  </m:oMathPara>
                </a14:m>
                <a:endParaRPr lang="en-US" dirty="0"/>
              </a:p>
            </p:txBody>
          </p:sp>
        </mc:Choice>
        <mc:Fallback>
          <p:sp>
            <p:nvSpPr>
              <p:cNvPr id="39" name="TextBox 38"/>
              <p:cNvSpPr txBox="1">
                <a:spLocks noRot="1" noChangeAspect="1" noMove="1" noResize="1" noEditPoints="1" noAdjustHandles="1" noChangeArrowheads="1" noChangeShapeType="1" noTextEdit="1"/>
              </p:cNvSpPr>
              <p:nvPr/>
            </p:nvSpPr>
            <p:spPr>
              <a:xfrm>
                <a:off x="2359489" y="2031115"/>
                <a:ext cx="277704" cy="276999"/>
              </a:xfrm>
              <a:prstGeom prst="rect">
                <a:avLst/>
              </a:prstGeom>
              <a:blipFill rotWithShape="1">
                <a:blip r:embed="rId19"/>
                <a:stretch>
                  <a:fillRect l="-167" t="-139" r="-12334" b="189"/>
                </a:stretch>
              </a:blipFill>
            </p:spPr>
            <p:txBody>
              <a:bodyPr/>
              <a:lstStyle/>
              <a:p>
                <a:r>
                  <a:rPr lang="zh-CN"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999" y="-99392"/>
            <a:ext cx="8229600" cy="1143000"/>
          </a:xfrm>
        </p:spPr>
        <p:txBody>
          <a:bodyPr/>
          <a:lstStyle/>
          <a:p>
            <a:r>
              <a:rPr lang="en-GB" dirty="0"/>
              <a:t>Ex. Moment of inertia of a solid cylinder</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Can 5"/>
          <p:cNvSpPr/>
          <p:nvPr/>
        </p:nvSpPr>
        <p:spPr>
          <a:xfrm>
            <a:off x="539552" y="1700808"/>
            <a:ext cx="1728192" cy="29523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V="1">
            <a:off x="1414949" y="1268760"/>
            <a:ext cx="0" cy="36724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414949" y="1844824"/>
            <a:ext cx="85279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p:cNvSpPr txBox="1"/>
              <p:nvPr/>
            </p:nvSpPr>
            <p:spPr>
              <a:xfrm>
                <a:off x="1806010" y="1431551"/>
                <a:ext cx="21191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m:t>
                      </m:r>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1806010" y="1431551"/>
                <a:ext cx="211917" cy="276999"/>
              </a:xfrm>
              <a:prstGeom prst="rect">
                <a:avLst/>
              </a:prstGeom>
              <a:blipFill rotWithShape="1">
                <a:blip r:embed="rId1"/>
                <a:stretch>
                  <a:fillRect l="-33" t="-94" r="-14132" b="144"/>
                </a:stretch>
              </a:blipFill>
            </p:spPr>
            <p:txBody>
              <a:bodyPr/>
              <a:lstStyle/>
              <a:p>
                <a:r>
                  <a:rPr lang="zh-CN" altLang="en-US">
                    <a:noFill/>
                  </a:rPr>
                  <a:t> </a:t>
                </a:r>
              </a:p>
            </p:txBody>
          </p:sp>
        </mc:Fallback>
      </mc:AlternateContent>
      <p:sp>
        <p:nvSpPr>
          <p:cNvPr id="28" name="Curved Right Arrow 27"/>
          <p:cNvSpPr/>
          <p:nvPr/>
        </p:nvSpPr>
        <p:spPr>
          <a:xfrm>
            <a:off x="968049" y="4922393"/>
            <a:ext cx="648072" cy="66747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5" name="TextBox 4"/>
              <p:cNvSpPr txBox="1"/>
              <p:nvPr/>
            </p:nvSpPr>
            <p:spPr>
              <a:xfrm>
                <a:off x="1562951" y="2644146"/>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1562951" y="2644146"/>
                <a:ext cx="171777" cy="276999"/>
              </a:xfrm>
              <a:prstGeom prst="rect">
                <a:avLst/>
              </a:prstGeom>
              <a:blipFill rotWithShape="1">
                <a:blip r:embed="rId2"/>
                <a:stretch>
                  <a:fillRect l="-126" t="-2" r="-18167" b="52"/>
                </a:stretch>
              </a:blipFill>
            </p:spPr>
            <p:txBody>
              <a:bodyPr/>
              <a:lstStyle/>
              <a:p>
                <a:r>
                  <a:rPr lang="zh-CN" altLang="en-US">
                    <a:noFill/>
                  </a:rPr>
                  <a:t> </a:t>
                </a:r>
              </a:p>
            </p:txBody>
          </p:sp>
        </mc:Fallback>
      </mc:AlternateContent>
      <p:cxnSp>
        <p:nvCxnSpPr>
          <p:cNvPr id="9" name="Straight Connector 8"/>
          <p:cNvCxnSpPr/>
          <p:nvPr/>
        </p:nvCxnSpPr>
        <p:spPr>
          <a:xfrm>
            <a:off x="1400329" y="2937704"/>
            <a:ext cx="4970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an 10"/>
          <p:cNvSpPr/>
          <p:nvPr/>
        </p:nvSpPr>
        <p:spPr>
          <a:xfrm>
            <a:off x="968049" y="1708550"/>
            <a:ext cx="943919" cy="2944586"/>
          </a:xfrm>
          <a:prstGeom prst="can">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1911968" y="2937704"/>
            <a:ext cx="1059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2017927" y="1844824"/>
            <a:ext cx="0" cy="266429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p:cNvSpPr txBox="1"/>
              <p:nvPr/>
            </p:nvSpPr>
            <p:spPr>
              <a:xfrm>
                <a:off x="2340465" y="3391101"/>
                <a:ext cx="30482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𝑑𝑟</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2340465" y="3391101"/>
                <a:ext cx="304827" cy="276999"/>
              </a:xfrm>
              <a:prstGeom prst="rect">
                <a:avLst/>
              </a:prstGeom>
              <a:blipFill rotWithShape="1">
                <a:blip r:embed="rId3"/>
                <a:stretch>
                  <a:fillRect l="-161" t="-73" r="-10246" b="123"/>
                </a:stretch>
              </a:blipFill>
            </p:spPr>
            <p:txBody>
              <a:bodyPr/>
              <a:lstStyle/>
              <a:p>
                <a:r>
                  <a:rPr lang="zh-CN" altLang="en-US">
                    <a:noFill/>
                  </a:rPr>
                  <a:t> </a:t>
                </a:r>
              </a:p>
            </p:txBody>
          </p:sp>
        </mc:Fallback>
      </mc:AlternateContent>
      <p:cxnSp>
        <p:nvCxnSpPr>
          <p:cNvPr id="22" name="Straight Connector 21"/>
          <p:cNvCxnSpPr/>
          <p:nvPr/>
        </p:nvCxnSpPr>
        <p:spPr>
          <a:xfrm flipH="1" flipV="1">
            <a:off x="1953322" y="2985924"/>
            <a:ext cx="375287" cy="5436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3170890" y="1196752"/>
                <a:ext cx="5760640" cy="646331"/>
              </a:xfrm>
              <a:prstGeom prst="rect">
                <a:avLst/>
              </a:prstGeom>
              <a:noFill/>
            </p:spPr>
            <p:txBody>
              <a:bodyPr wrap="square" rtlCol="0">
                <a:spAutoFit/>
              </a:bodyPr>
              <a:lstStyle/>
              <a:p>
                <a:r>
                  <a:rPr lang="en-GB" dirty="0"/>
                  <a:t>As infinitesimal volume, we choose the space between the cylinder of radius r and the cylinder of radius </a:t>
                </a:r>
                <a14:m>
                  <m:oMath xmlns:m="http://schemas.openxmlformats.org/officeDocument/2006/math">
                    <m:r>
                      <a:rPr lang="en-GB" i="1" dirty="0" smtClean="0">
                        <a:latin typeface="Cambria Math" panose="02040503050406030204" pitchFamily="18" charset="0"/>
                      </a:rPr>
                      <m:t>𝑟</m:t>
                    </m:r>
                    <m:r>
                      <a:rPr lang="en-GB" i="1" dirty="0" smtClean="0">
                        <a:latin typeface="Cambria Math" panose="02040503050406030204" pitchFamily="18" charset="0"/>
                      </a:rPr>
                      <m:t>+</m:t>
                    </m:r>
                    <m:r>
                      <a:rPr lang="en-GB" i="1" dirty="0" smtClean="0">
                        <a:latin typeface="Cambria Math" panose="02040503050406030204" pitchFamily="18" charset="0"/>
                      </a:rPr>
                      <m:t>𝑑𝑟</m:t>
                    </m:r>
                  </m:oMath>
                </a14:m>
                <a:r>
                  <a:rPr lang="en-US" dirty="0"/>
                  <a:t>:</a:t>
                </a:r>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3170890" y="1196752"/>
                <a:ext cx="5760640" cy="646331"/>
              </a:xfrm>
              <a:prstGeom prst="rect">
                <a:avLst/>
              </a:prstGeom>
              <a:blipFill rotWithShape="1">
                <a:blip r:embed="rId4"/>
                <a:stretch>
                  <a:fillRect l="-6" t="-64" r="4" b="48"/>
                </a:stretch>
              </a:blipFill>
            </p:spPr>
            <p:txBody>
              <a:bodyPr/>
              <a:lstStyle/>
              <a:p>
                <a:r>
                  <a:rPr lang="zh-CN" altLang="en-US">
                    <a:noFill/>
                  </a:rPr>
                  <a:t> </a:t>
                </a:r>
              </a:p>
            </p:txBody>
          </p:sp>
        </mc:Fallback>
      </mc:AlternateContent>
      <p:cxnSp>
        <p:nvCxnSpPr>
          <p:cNvPr id="25" name="Straight Arrow Connector 24"/>
          <p:cNvCxnSpPr/>
          <p:nvPr/>
        </p:nvCxnSpPr>
        <p:spPr>
          <a:xfrm>
            <a:off x="478792" y="1844824"/>
            <a:ext cx="0" cy="266429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138445" y="2822394"/>
                <a:ext cx="370165"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𝐿</m:t>
                      </m:r>
                    </m:oMath>
                  </m:oMathPara>
                </a14:m>
                <a:endParaRPr lang="en-US" sz="3600" dirty="0"/>
              </a:p>
            </p:txBody>
          </p:sp>
        </mc:Choice>
        <mc:Fallback>
          <p:sp>
            <p:nvSpPr>
              <p:cNvPr id="26" name="TextBox 25"/>
              <p:cNvSpPr txBox="1">
                <a:spLocks noRot="1" noChangeAspect="1" noMove="1" noResize="1" noEditPoints="1" noAdjustHandles="1" noChangeArrowheads="1" noChangeShapeType="1" noTextEdit="1"/>
              </p:cNvSpPr>
              <p:nvPr/>
            </p:nvSpPr>
            <p:spPr>
              <a:xfrm>
                <a:off x="138445" y="2822394"/>
                <a:ext cx="370165" cy="553998"/>
              </a:xfrm>
              <a:prstGeom prst="rect">
                <a:avLst/>
              </a:prstGeom>
              <a:blipFill rotWithShape="1">
                <a:blip r:embed="rId5"/>
                <a:stretch>
                  <a:fillRect l="-4" t="-82" r="-16990" b="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4499992" y="1973107"/>
                <a:ext cx="2162772"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𝑑𝑉</m:t>
                      </m:r>
                      <m:r>
                        <a:rPr lang="en-GB" sz="2800" b="0" i="1" smtClean="0">
                          <a:latin typeface="Cambria Math" panose="02040503050406030204" pitchFamily="18" charset="0"/>
                        </a:rPr>
                        <m:t>=</m:t>
                      </m:r>
                      <m:r>
                        <a:rPr lang="en-GB" sz="2800" b="0" i="1" smtClean="0">
                          <a:latin typeface="Cambria Math" panose="02040503050406030204" pitchFamily="18" charset="0"/>
                        </a:rPr>
                        <m:t>2</m:t>
                      </m:r>
                      <m:r>
                        <a:rPr lang="en-GB" sz="2800" b="0" i="1" smtClean="0">
                          <a:latin typeface="Cambria Math" panose="02040503050406030204" pitchFamily="18" charset="0"/>
                          <a:ea typeface="Cambria Math" panose="02040503050406030204" pitchFamily="18" charset="0"/>
                        </a:rPr>
                        <m:t>𝜋</m:t>
                      </m:r>
                      <m:r>
                        <a:rPr lang="en-GB" sz="2800" b="0" i="1" smtClean="0">
                          <a:latin typeface="Cambria Math" panose="02040503050406030204" pitchFamily="18" charset="0"/>
                          <a:ea typeface="Cambria Math" panose="02040503050406030204" pitchFamily="18" charset="0"/>
                        </a:rPr>
                        <m:t>𝑟𝑑𝑟𝐿</m:t>
                      </m:r>
                    </m:oMath>
                  </m:oMathPara>
                </a14:m>
                <a:endParaRPr lang="en-US" sz="2800" dirty="0"/>
              </a:p>
            </p:txBody>
          </p:sp>
        </mc:Choice>
        <mc:Fallback>
          <p:sp>
            <p:nvSpPr>
              <p:cNvPr id="24" name="TextBox 23"/>
              <p:cNvSpPr txBox="1">
                <a:spLocks noRot="1" noChangeAspect="1" noMove="1" noResize="1" noEditPoints="1" noAdjustHandles="1" noChangeArrowheads="1" noChangeShapeType="1" noTextEdit="1"/>
              </p:cNvSpPr>
              <p:nvPr/>
            </p:nvSpPr>
            <p:spPr>
              <a:xfrm>
                <a:off x="4499992" y="1973107"/>
                <a:ext cx="2162772" cy="430887"/>
              </a:xfrm>
              <a:prstGeom prst="rect">
                <a:avLst/>
              </a:prstGeom>
              <a:blipFill rotWithShape="1">
                <a:blip r:embed="rId6"/>
                <a:stretch>
                  <a:fillRect l="-18" t="-38" r="-1540" b="12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3491880" y="2552906"/>
                <a:ext cx="4675318" cy="113018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𝐼</m:t>
                      </m:r>
                      <m:r>
                        <a:rPr lang="en-GB" sz="2800" b="0" i="1" smtClean="0">
                          <a:latin typeface="Cambria Math" panose="02040503050406030204" pitchFamily="18" charset="0"/>
                        </a:rPr>
                        <m:t>=</m:t>
                      </m:r>
                      <m:nary>
                        <m:naryPr>
                          <m:limLoc m:val="undOvr"/>
                          <m:subHide m:val="on"/>
                          <m:supHide m:val="on"/>
                          <m:ctrlPr>
                            <a:rPr lang="en-GB" sz="2800" b="0" i="1" smtClean="0">
                              <a:latin typeface="Cambria Math" panose="02040503050406030204" pitchFamily="18" charset="0"/>
                            </a:rPr>
                          </m:ctrlPr>
                        </m:naryPr>
                        <m:sub/>
                        <m:sup/>
                        <m:e>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𝑟</m:t>
                              </m:r>
                            </m:e>
                            <m:sup>
                              <m:r>
                                <a:rPr lang="en-GB" sz="2800" b="0" i="1" smtClean="0">
                                  <a:latin typeface="Cambria Math" panose="02040503050406030204" pitchFamily="18" charset="0"/>
                                </a:rPr>
                                <m:t>2</m:t>
                              </m:r>
                            </m:sup>
                          </m:sSup>
                          <m:r>
                            <a:rPr lang="en-GB" sz="2800" b="0" i="1" smtClean="0">
                              <a:latin typeface="Cambria Math" panose="02040503050406030204" pitchFamily="18" charset="0"/>
                              <a:ea typeface="Cambria Math" panose="02040503050406030204" pitchFamily="18" charset="0"/>
                            </a:rPr>
                            <m:t>𝜌</m:t>
                          </m:r>
                          <m:r>
                            <a:rPr lang="en-GB" sz="2800" b="0" i="1" smtClean="0">
                              <a:latin typeface="Cambria Math" panose="02040503050406030204" pitchFamily="18" charset="0"/>
                              <a:ea typeface="Cambria Math" panose="02040503050406030204" pitchFamily="18" charset="0"/>
                            </a:rPr>
                            <m:t>𝑑𝑉</m:t>
                          </m:r>
                        </m:e>
                      </m:nary>
                      <m:r>
                        <a:rPr lang="en-GB" sz="2800" b="0" i="1" smtClean="0">
                          <a:latin typeface="Cambria Math" panose="02040503050406030204" pitchFamily="18" charset="0"/>
                        </a:rPr>
                        <m:t>=</m:t>
                      </m:r>
                      <m:nary>
                        <m:naryPr>
                          <m:limLoc m:val="undOvr"/>
                          <m:subHide m:val="on"/>
                          <m:supHide m:val="on"/>
                          <m:ctrlPr>
                            <a:rPr lang="en-GB" sz="2800" i="1">
                              <a:latin typeface="Cambria Math" panose="02040503050406030204" pitchFamily="18" charset="0"/>
                            </a:rPr>
                          </m:ctrlPr>
                        </m:naryPr>
                        <m:sub/>
                        <m:sup/>
                        <m:e>
                          <m:sSup>
                            <m:sSupPr>
                              <m:ctrlPr>
                                <a:rPr lang="en-GB" sz="2800" i="1">
                                  <a:latin typeface="Cambria Math" panose="02040503050406030204" pitchFamily="18" charset="0"/>
                                </a:rPr>
                              </m:ctrlPr>
                            </m:sSupPr>
                            <m:e>
                              <m:r>
                                <a:rPr lang="en-GB" sz="2800" i="1">
                                  <a:latin typeface="Cambria Math" panose="02040503050406030204" pitchFamily="18" charset="0"/>
                                </a:rPr>
                                <m:t>𝑟</m:t>
                              </m:r>
                            </m:e>
                            <m:sup>
                              <m:r>
                                <a:rPr lang="en-GB" sz="2800" i="1">
                                  <a:latin typeface="Cambria Math" panose="02040503050406030204" pitchFamily="18" charset="0"/>
                                </a:rPr>
                                <m:t>2</m:t>
                              </m:r>
                            </m:sup>
                          </m:sSup>
                          <m:r>
                            <a:rPr lang="en-GB" sz="2800" i="1">
                              <a:latin typeface="Cambria Math" panose="02040503050406030204" pitchFamily="18" charset="0"/>
                              <a:ea typeface="Cambria Math" panose="02040503050406030204" pitchFamily="18" charset="0"/>
                            </a:rPr>
                            <m:t>𝜌</m:t>
                          </m:r>
                          <m:r>
                            <a:rPr lang="en-GB" sz="2800" i="1">
                              <a:latin typeface="Cambria Math" panose="02040503050406030204" pitchFamily="18" charset="0"/>
                            </a:rPr>
                            <m:t>2</m:t>
                          </m:r>
                          <m:r>
                            <a:rPr lang="en-GB" sz="2800" i="1">
                              <a:latin typeface="Cambria Math" panose="02040503050406030204" pitchFamily="18" charset="0"/>
                              <a:ea typeface="Cambria Math" panose="02040503050406030204" pitchFamily="18" charset="0"/>
                            </a:rPr>
                            <m:t>𝜋</m:t>
                          </m:r>
                          <m:r>
                            <a:rPr lang="en-GB" sz="2800" i="1">
                              <a:latin typeface="Cambria Math" panose="02040503050406030204" pitchFamily="18" charset="0"/>
                              <a:ea typeface="Cambria Math" panose="02040503050406030204" pitchFamily="18" charset="0"/>
                            </a:rPr>
                            <m:t>𝑟𝐿𝑑𝑟</m:t>
                          </m:r>
                          <m:r>
                            <m:rPr>
                              <m:nor/>
                            </m:rPr>
                            <a:rPr lang="en-US" sz="2800" dirty="0">
                              <a:latin typeface="Cambria Math" panose="02040503050406030204" pitchFamily="18" charset="0"/>
                            </a:rPr>
                            <m:t> </m:t>
                          </m:r>
                        </m:e>
                      </m:nary>
                    </m:oMath>
                  </m:oMathPara>
                </a14:m>
                <a:endParaRPr lang="en-US" sz="2800" dirty="0"/>
              </a:p>
            </p:txBody>
          </p:sp>
        </mc:Choice>
        <mc:Fallback>
          <p:sp>
            <p:nvSpPr>
              <p:cNvPr id="29" name="TextBox 28"/>
              <p:cNvSpPr txBox="1">
                <a:spLocks noRot="1" noChangeAspect="1" noMove="1" noResize="1" noEditPoints="1" noAdjustHandles="1" noChangeArrowheads="1" noChangeShapeType="1" noTextEdit="1"/>
              </p:cNvSpPr>
              <p:nvPr/>
            </p:nvSpPr>
            <p:spPr>
              <a:xfrm>
                <a:off x="3491880" y="2552906"/>
                <a:ext cx="4675318" cy="1130181"/>
              </a:xfrm>
              <a:prstGeom prst="rect">
                <a:avLst/>
              </a:prstGeom>
              <a:blipFill rotWithShape="1">
                <a:blip r:embed="rId7"/>
                <a:stretch>
                  <a:fillRect t="-18" r="10" b="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3431015" y="3418086"/>
                <a:ext cx="3017108" cy="12987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𝐼</m:t>
                      </m:r>
                      <m:r>
                        <a:rPr lang="en-GB" sz="2800" b="0" i="1" smtClean="0">
                          <a:latin typeface="Cambria Math" panose="02040503050406030204" pitchFamily="18" charset="0"/>
                          <a:ea typeface="Cambria Math" panose="02040503050406030204" pitchFamily="18" charset="0"/>
                        </a:rPr>
                        <m:t>=</m:t>
                      </m:r>
                      <m:r>
                        <a:rPr lang="en-GB" sz="2800" i="1">
                          <a:latin typeface="Cambria Math" panose="02040503050406030204" pitchFamily="18" charset="0"/>
                        </a:rPr>
                        <m:t>2</m:t>
                      </m:r>
                      <m:r>
                        <a:rPr lang="en-GB" sz="2800" i="1">
                          <a:latin typeface="Cambria Math" panose="02040503050406030204" pitchFamily="18" charset="0"/>
                          <a:ea typeface="Cambria Math" panose="02040503050406030204" pitchFamily="18" charset="0"/>
                        </a:rPr>
                        <m:t>𝜋𝜌</m:t>
                      </m:r>
                      <m:r>
                        <a:rPr lang="en-GB" sz="2800" i="1">
                          <a:latin typeface="Cambria Math" panose="02040503050406030204" pitchFamily="18" charset="0"/>
                          <a:ea typeface="Cambria Math" panose="02040503050406030204" pitchFamily="18" charset="0"/>
                        </a:rPr>
                        <m:t>𝐿</m:t>
                      </m:r>
                      <m:nary>
                        <m:naryPr>
                          <m:limLoc m:val="undOvr"/>
                          <m:ctrlPr>
                            <a:rPr lang="en-GB" sz="2800" b="0" i="1" smtClean="0">
                              <a:latin typeface="Cambria Math" panose="02040503050406030204" pitchFamily="18" charset="0"/>
                              <a:ea typeface="Cambria Math" panose="02040503050406030204" pitchFamily="18" charset="0"/>
                            </a:rPr>
                          </m:ctrlPr>
                        </m:naryPr>
                        <m:sub>
                          <m:r>
                            <m:rPr>
                              <m:brk m:alnAt="24"/>
                            </m:rPr>
                            <a:rPr lang="en-GB" sz="2800" b="0" i="1" smtClean="0">
                              <a:latin typeface="Cambria Math" panose="02040503050406030204" pitchFamily="18" charset="0"/>
                              <a:ea typeface="Cambria Math" panose="02040503050406030204" pitchFamily="18" charset="0"/>
                            </a:rPr>
                            <m:t>𝑟</m:t>
                          </m:r>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0</m:t>
                          </m:r>
                        </m:sub>
                        <m:sup>
                          <m:r>
                            <a:rPr lang="en-GB" sz="2800" b="0" i="1" smtClean="0">
                              <a:latin typeface="Cambria Math" panose="02040503050406030204" pitchFamily="18" charset="0"/>
                              <a:ea typeface="Cambria Math" panose="02040503050406030204" pitchFamily="18" charset="0"/>
                            </a:rPr>
                            <m:t>𝑟</m:t>
                          </m:r>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𝑅</m:t>
                          </m:r>
                        </m:sup>
                        <m:e>
                          <m:sSup>
                            <m:sSupPr>
                              <m:ctrlPr>
                                <a:rPr lang="en-GB" sz="2800" b="0" i="1" smtClean="0">
                                  <a:latin typeface="Cambria Math" panose="02040503050406030204" pitchFamily="18" charset="0"/>
                                  <a:ea typeface="Cambria Math" panose="02040503050406030204" pitchFamily="18" charset="0"/>
                                </a:rPr>
                              </m:ctrlPr>
                            </m:sSupPr>
                            <m:e>
                              <m:r>
                                <a:rPr lang="en-GB" sz="2800" b="0" i="1" smtClean="0">
                                  <a:latin typeface="Cambria Math" panose="02040503050406030204" pitchFamily="18" charset="0"/>
                                  <a:ea typeface="Cambria Math" panose="02040503050406030204" pitchFamily="18" charset="0"/>
                                </a:rPr>
                                <m:t>𝑟</m:t>
                              </m:r>
                            </m:e>
                            <m:sup>
                              <m:r>
                                <a:rPr lang="en-GB" sz="2800" b="0" i="1" smtClean="0">
                                  <a:latin typeface="Cambria Math" panose="02040503050406030204" pitchFamily="18" charset="0"/>
                                  <a:ea typeface="Cambria Math" panose="02040503050406030204" pitchFamily="18" charset="0"/>
                                </a:rPr>
                                <m:t>3</m:t>
                              </m:r>
                            </m:sup>
                          </m:sSup>
                          <m:r>
                            <a:rPr lang="en-GB" sz="2800" b="0" i="1" smtClean="0">
                              <a:latin typeface="Cambria Math" panose="02040503050406030204" pitchFamily="18" charset="0"/>
                              <a:ea typeface="Cambria Math" panose="02040503050406030204" pitchFamily="18" charset="0"/>
                            </a:rPr>
                            <m:t>𝑑𝑟</m:t>
                          </m:r>
                        </m:e>
                      </m:nary>
                    </m:oMath>
                  </m:oMathPara>
                </a14:m>
                <a:endParaRPr lang="en-US" sz="2800" dirty="0"/>
              </a:p>
            </p:txBody>
          </p:sp>
        </mc:Choice>
        <mc:Fallback>
          <p:sp>
            <p:nvSpPr>
              <p:cNvPr id="30" name="TextBox 29"/>
              <p:cNvSpPr txBox="1">
                <a:spLocks noRot="1" noChangeAspect="1" noMove="1" noResize="1" noEditPoints="1" noAdjustHandles="1" noChangeArrowheads="1" noChangeShapeType="1" noTextEdit="1"/>
              </p:cNvSpPr>
              <p:nvPr/>
            </p:nvSpPr>
            <p:spPr>
              <a:xfrm>
                <a:off x="3431015" y="3418086"/>
                <a:ext cx="3017108" cy="1298753"/>
              </a:xfrm>
              <a:prstGeom prst="rect">
                <a:avLst/>
              </a:prstGeom>
              <a:blipFill rotWithShape="1">
                <a:blip r:embed="rId8"/>
                <a:stretch>
                  <a:fillRect l="-4" t="-40" r="11" b="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746122" y="6096123"/>
                <a:ext cx="180543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𝑀</m:t>
                      </m:r>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𝜌</m:t>
                      </m:r>
                      <m:r>
                        <a:rPr lang="en-GB" b="0" i="1" smtClean="0">
                          <a:latin typeface="Cambria Math" panose="02040503050406030204" pitchFamily="18" charset="0"/>
                          <a:ea typeface="Cambria Math" panose="02040503050406030204" pitchFamily="18" charset="0"/>
                        </a:rPr>
                        <m:t>𝑉</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𝜌𝜋</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𝑅</m:t>
                          </m:r>
                        </m:e>
                        <m:sup>
                          <m:r>
                            <a:rPr lang="en-GB" b="0" i="1" smtClean="0">
                              <a:latin typeface="Cambria Math" panose="02040503050406030204" pitchFamily="18" charset="0"/>
                              <a:ea typeface="Cambria Math" panose="02040503050406030204" pitchFamily="18" charset="0"/>
                            </a:rPr>
                            <m:t>2</m:t>
                          </m:r>
                        </m:sup>
                      </m:sSup>
                      <m:r>
                        <a:rPr lang="en-GB" b="0" i="1" smtClean="0">
                          <a:latin typeface="Cambria Math" panose="02040503050406030204" pitchFamily="18" charset="0"/>
                          <a:ea typeface="Cambria Math" panose="02040503050406030204" pitchFamily="18" charset="0"/>
                        </a:rPr>
                        <m:t>𝐿</m:t>
                      </m:r>
                    </m:oMath>
                  </m:oMathPara>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746122" y="6096123"/>
                <a:ext cx="1805431" cy="276999"/>
              </a:xfrm>
              <a:prstGeom prst="rect">
                <a:avLst/>
              </a:prstGeom>
              <a:blipFill rotWithShape="1">
                <a:blip r:embed="rId9"/>
                <a:stretch>
                  <a:fillRect l="-35" t="-44" r="-450" b="95"/>
                </a:stretch>
              </a:blipFill>
            </p:spPr>
            <p:txBody>
              <a:bodyPr/>
              <a:lstStyle/>
              <a:p>
                <a:r>
                  <a:rPr lang="zh-CN" altLang="en-US">
                    <a:noFill/>
                  </a:rPr>
                  <a:t> </a:t>
                </a:r>
              </a:p>
            </p:txBody>
          </p:sp>
        </mc:Fallback>
      </mc:AlternateContent>
      <p:sp>
        <p:nvSpPr>
          <p:cNvPr id="32" name="Right Arrow 31"/>
          <p:cNvSpPr/>
          <p:nvPr/>
        </p:nvSpPr>
        <p:spPr>
          <a:xfrm>
            <a:off x="2723339" y="6096122"/>
            <a:ext cx="576064" cy="2769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3" name="TextBox 32"/>
              <p:cNvSpPr txBox="1"/>
              <p:nvPr/>
            </p:nvSpPr>
            <p:spPr>
              <a:xfrm>
                <a:off x="3431015" y="5922394"/>
                <a:ext cx="1075615"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𝜌</m:t>
                      </m:r>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𝑀</m:t>
                          </m:r>
                        </m:num>
                        <m:den>
                          <m:r>
                            <a:rPr lang="en-GB" i="1">
                              <a:latin typeface="Cambria Math" panose="02040503050406030204" pitchFamily="18" charset="0"/>
                              <a:ea typeface="Cambria Math" panose="02040503050406030204" pitchFamily="18" charset="0"/>
                            </a:rPr>
                            <m:t>𝜋</m:t>
                          </m:r>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𝑅</m:t>
                              </m:r>
                            </m:e>
                            <m:sup>
                              <m:r>
                                <a:rPr lang="en-GB" i="1">
                                  <a:latin typeface="Cambria Math" panose="02040503050406030204" pitchFamily="18" charset="0"/>
                                  <a:ea typeface="Cambria Math" panose="02040503050406030204" pitchFamily="18" charset="0"/>
                                </a:rPr>
                                <m:t>2</m:t>
                              </m:r>
                            </m:sup>
                          </m:sSup>
                          <m:r>
                            <a:rPr lang="en-GB" i="1">
                              <a:latin typeface="Cambria Math" panose="02040503050406030204" pitchFamily="18" charset="0"/>
                              <a:ea typeface="Cambria Math" panose="02040503050406030204" pitchFamily="18" charset="0"/>
                            </a:rPr>
                            <m:t>𝐿</m:t>
                          </m:r>
                          <m:r>
                            <m:rPr>
                              <m:nor/>
                            </m:rPr>
                            <a:rPr lang="en-US" dirty="0">
                              <a:latin typeface="Cambria Math" panose="02040503050406030204" pitchFamily="18" charset="0"/>
                            </a:rPr>
                            <m:t> </m:t>
                          </m:r>
                        </m:den>
                      </m:f>
                    </m:oMath>
                  </m:oMathPara>
                </a14:m>
                <a:endParaRPr lang="en-US" dirty="0"/>
              </a:p>
            </p:txBody>
          </p:sp>
        </mc:Choice>
        <mc:Fallback>
          <p:sp>
            <p:nvSpPr>
              <p:cNvPr id="33" name="TextBox 32"/>
              <p:cNvSpPr txBox="1">
                <a:spLocks noRot="1" noChangeAspect="1" noMove="1" noResize="1" noEditPoints="1" noAdjustHandles="1" noChangeArrowheads="1" noChangeShapeType="1" noTextEdit="1"/>
              </p:cNvSpPr>
              <p:nvPr/>
            </p:nvSpPr>
            <p:spPr>
              <a:xfrm>
                <a:off x="3431015" y="5922394"/>
                <a:ext cx="1075615" cy="518604"/>
              </a:xfrm>
              <a:prstGeom prst="rect">
                <a:avLst/>
              </a:prstGeom>
              <a:blipFill rotWithShape="1">
                <a:blip r:embed="rId10"/>
                <a:stretch>
                  <a:fillRect l="-10" t="-74" r="-1532" b="37"/>
                </a:stretch>
              </a:blipFill>
            </p:spPr>
            <p:txBody>
              <a:bodyPr/>
              <a:lstStyle/>
              <a:p>
                <a:r>
                  <a:rPr lang="zh-CN" altLang="en-US">
                    <a:noFill/>
                  </a:rPr>
                  <a:t> </a:t>
                </a:r>
              </a:p>
            </p:txBody>
          </p:sp>
        </mc:Fallback>
      </mc:AlternateContent>
      <p:sp>
        <p:nvSpPr>
          <p:cNvPr id="34" name="Right Arrow 33"/>
          <p:cNvSpPr/>
          <p:nvPr/>
        </p:nvSpPr>
        <p:spPr>
          <a:xfrm>
            <a:off x="4553170" y="6082496"/>
            <a:ext cx="576064" cy="2769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5" name="TextBox 34"/>
              <p:cNvSpPr txBox="1"/>
              <p:nvPr/>
            </p:nvSpPr>
            <p:spPr>
              <a:xfrm>
                <a:off x="5242600" y="5797704"/>
                <a:ext cx="1441100" cy="69147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𝐼</m:t>
                      </m:r>
                      <m:r>
                        <a:rPr lang="en-GB" sz="2400" b="0" i="1" smtClean="0">
                          <a:latin typeface="Cambria Math" panose="02040503050406030204" pitchFamily="18" charset="0"/>
                          <a:ea typeface="Cambria Math" panose="02040503050406030204" pitchFamily="18" charset="0"/>
                        </a:rPr>
                        <m:t>=</m:t>
                      </m:r>
                      <m:f>
                        <m:fPr>
                          <m:ctrlPr>
                            <a:rPr lang="en-GB" sz="2400" b="0" i="1" smtClean="0">
                              <a:latin typeface="Cambria Math" panose="02040503050406030204" pitchFamily="18" charset="0"/>
                              <a:ea typeface="Cambria Math" panose="02040503050406030204" pitchFamily="18" charset="0"/>
                            </a:rPr>
                          </m:ctrlPr>
                        </m:fPr>
                        <m:num>
                          <m:r>
                            <a:rPr lang="en-GB" sz="2400" b="0" i="1" smtClean="0">
                              <a:latin typeface="Cambria Math" panose="02040503050406030204" pitchFamily="18" charset="0"/>
                              <a:ea typeface="Cambria Math" panose="02040503050406030204" pitchFamily="18" charset="0"/>
                            </a:rPr>
                            <m:t>1</m:t>
                          </m:r>
                        </m:num>
                        <m:den>
                          <m:r>
                            <a:rPr lang="en-GB" sz="2400" b="0" i="1" smtClean="0">
                              <a:latin typeface="Cambria Math" panose="02040503050406030204" pitchFamily="18" charset="0"/>
                              <a:ea typeface="Cambria Math" panose="02040503050406030204" pitchFamily="18" charset="0"/>
                            </a:rPr>
                            <m:t>2</m:t>
                          </m:r>
                        </m:den>
                      </m:f>
                      <m:r>
                        <a:rPr lang="en-GB" sz="2400" b="0" i="1" smtClean="0">
                          <a:latin typeface="Cambria Math" panose="02040503050406030204" pitchFamily="18" charset="0"/>
                          <a:ea typeface="Cambria Math" panose="02040503050406030204" pitchFamily="18" charset="0"/>
                        </a:rPr>
                        <m:t>𝑀</m:t>
                      </m:r>
                      <m:sSup>
                        <m:sSupPr>
                          <m:ctrlPr>
                            <a:rPr lang="en-GB" sz="2400" i="1" smtClean="0">
                              <a:latin typeface="Cambria Math" panose="02040503050406030204" pitchFamily="18" charset="0"/>
                              <a:ea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𝑅</m:t>
                          </m:r>
                        </m:e>
                        <m:sup>
                          <m:r>
                            <a:rPr lang="en-GB" sz="2400" b="0" i="1" smtClean="0">
                              <a:latin typeface="Cambria Math" panose="02040503050406030204" pitchFamily="18" charset="0"/>
                              <a:ea typeface="Cambria Math" panose="02040503050406030204" pitchFamily="18" charset="0"/>
                            </a:rPr>
                            <m:t>2</m:t>
                          </m:r>
                        </m:sup>
                      </m:sSup>
                    </m:oMath>
                  </m:oMathPara>
                </a14:m>
                <a:endParaRPr lang="en-US" sz="2400" dirty="0"/>
              </a:p>
            </p:txBody>
          </p:sp>
        </mc:Choice>
        <mc:Fallback>
          <p:sp>
            <p:nvSpPr>
              <p:cNvPr id="35" name="TextBox 34"/>
              <p:cNvSpPr txBox="1">
                <a:spLocks noRot="1" noChangeAspect="1" noMove="1" noResize="1" noEditPoints="1" noAdjustHandles="1" noChangeArrowheads="1" noChangeShapeType="1" noTextEdit="1"/>
              </p:cNvSpPr>
              <p:nvPr/>
            </p:nvSpPr>
            <p:spPr>
              <a:xfrm>
                <a:off x="5242600" y="5797704"/>
                <a:ext cx="1441100" cy="691471"/>
              </a:xfrm>
              <a:prstGeom prst="rect">
                <a:avLst/>
              </a:prstGeom>
              <a:blipFill rotWithShape="1">
                <a:blip r:embed="rId11"/>
                <a:stretch>
                  <a:fillRect l="-3" t="-22" r="-1960" b="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TextBox 35"/>
              <p:cNvSpPr txBox="1"/>
              <p:nvPr/>
            </p:nvSpPr>
            <p:spPr>
              <a:xfrm>
                <a:off x="2491518" y="4751487"/>
                <a:ext cx="6520824" cy="111447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rPr>
                        <m:t>𝐼</m:t>
                      </m:r>
                      <m:r>
                        <a:rPr lang="en-GB" sz="2800" i="1" smtClean="0">
                          <a:latin typeface="Cambria Math" panose="02040503050406030204" pitchFamily="18" charset="0"/>
                        </a:rPr>
                        <m:t>=</m:t>
                      </m:r>
                      <m:r>
                        <a:rPr lang="en-GB" sz="2800" i="1" smtClean="0">
                          <a:latin typeface="Cambria Math" panose="02040503050406030204" pitchFamily="18" charset="0"/>
                        </a:rPr>
                        <m:t>2</m:t>
                      </m:r>
                      <m:r>
                        <a:rPr lang="en-GB" sz="2800" i="1">
                          <a:latin typeface="Cambria Math" panose="02040503050406030204" pitchFamily="18" charset="0"/>
                          <a:ea typeface="Cambria Math" panose="02040503050406030204" pitchFamily="18" charset="0"/>
                        </a:rPr>
                        <m:t>𝜋𝜌</m:t>
                      </m:r>
                      <m:r>
                        <a:rPr lang="en-GB" sz="2800" i="1">
                          <a:latin typeface="Cambria Math" panose="02040503050406030204" pitchFamily="18" charset="0"/>
                          <a:ea typeface="Cambria Math" panose="02040503050406030204" pitchFamily="18" charset="0"/>
                        </a:rPr>
                        <m:t>𝐿</m:t>
                      </m:r>
                      <m:sSubSup>
                        <m:sSubSupPr>
                          <m:ctrlPr>
                            <a:rPr lang="en-GB" sz="2800" i="1" smtClean="0">
                              <a:latin typeface="Cambria Math" panose="02040503050406030204" pitchFamily="18" charset="0"/>
                              <a:ea typeface="Cambria Math" panose="02040503050406030204" pitchFamily="18" charset="0"/>
                            </a:rPr>
                          </m:ctrlPr>
                        </m:sSubSupPr>
                        <m:e>
                          <m:d>
                            <m:dPr>
                              <m:begChr m:val="["/>
                              <m:endChr m:val="]"/>
                              <m:ctrlPr>
                                <a:rPr lang="en-GB" sz="2800" i="1" smtClean="0">
                                  <a:latin typeface="Cambria Math" panose="02040503050406030204" pitchFamily="18" charset="0"/>
                                  <a:ea typeface="Cambria Math" panose="02040503050406030204" pitchFamily="18" charset="0"/>
                                </a:rPr>
                              </m:ctrlPr>
                            </m:dPr>
                            <m:e>
                              <m:f>
                                <m:fPr>
                                  <m:ctrlPr>
                                    <a:rPr lang="en-GB" sz="2800" i="1" smtClean="0">
                                      <a:latin typeface="Cambria Math" panose="02040503050406030204" pitchFamily="18" charset="0"/>
                                      <a:ea typeface="Cambria Math" panose="02040503050406030204" pitchFamily="18" charset="0"/>
                                    </a:rPr>
                                  </m:ctrlPr>
                                </m:fPr>
                                <m:num>
                                  <m:sSup>
                                    <m:sSupPr>
                                      <m:ctrlPr>
                                        <a:rPr lang="en-GB" sz="280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𝑟</m:t>
                                      </m:r>
                                    </m:e>
                                    <m:sup>
                                      <m:r>
                                        <a:rPr lang="en-US" sz="2800" b="0" i="1" smtClean="0">
                                          <a:latin typeface="Cambria Math" panose="02040503050406030204" pitchFamily="18" charset="0"/>
                                          <a:ea typeface="Cambria Math" panose="02040503050406030204" pitchFamily="18" charset="0"/>
                                        </a:rPr>
                                        <m:t>4</m:t>
                                      </m:r>
                                    </m:sup>
                                  </m:sSup>
                                </m:num>
                                <m:den>
                                  <m:r>
                                    <a:rPr lang="en-US" sz="2800" b="0" i="1" smtClean="0">
                                      <a:latin typeface="Cambria Math" panose="02040503050406030204" pitchFamily="18" charset="0"/>
                                      <a:ea typeface="Cambria Math" panose="02040503050406030204" pitchFamily="18" charset="0"/>
                                    </a:rPr>
                                    <m:t>4</m:t>
                                  </m:r>
                                </m:den>
                              </m:f>
                            </m:e>
                          </m:d>
                        </m:e>
                        <m:sub>
                          <m:r>
                            <a:rPr lang="en-US" sz="2800" b="0" i="1" smtClean="0">
                              <a:latin typeface="Cambria Math" panose="02040503050406030204" pitchFamily="18" charset="0"/>
                              <a:ea typeface="Cambria Math" panose="02040503050406030204" pitchFamily="18" charset="0"/>
                            </a:rPr>
                            <m:t>0</m:t>
                          </m:r>
                        </m:sub>
                        <m:sup>
                          <m:r>
                            <a:rPr lang="en-US" sz="2800" b="0" i="1" smtClean="0">
                              <a:latin typeface="Cambria Math" panose="02040503050406030204" pitchFamily="18" charset="0"/>
                              <a:ea typeface="Cambria Math" panose="02040503050406030204" pitchFamily="18" charset="0"/>
                            </a:rPr>
                            <m:t>𝑅</m:t>
                          </m:r>
                        </m:sup>
                      </m:sSubSup>
                      <m:r>
                        <a:rPr lang="en-US" sz="2800" b="0" i="1" smtClean="0">
                          <a:latin typeface="Cambria Math" panose="02040503050406030204" pitchFamily="18" charset="0"/>
                        </a:rPr>
                        <m:t>=</m:t>
                      </m:r>
                      <m:r>
                        <a:rPr lang="en-GB" sz="2800" b="0" i="1" smtClean="0">
                          <a:latin typeface="Cambria Math" panose="02040503050406030204" pitchFamily="18" charset="0"/>
                        </a:rPr>
                        <m:t>2</m:t>
                      </m:r>
                      <m:r>
                        <a:rPr lang="en-GB" sz="2800" b="0" i="1" smtClean="0">
                          <a:latin typeface="Cambria Math" panose="02040503050406030204" pitchFamily="18" charset="0"/>
                          <a:ea typeface="Cambria Math" panose="02040503050406030204" pitchFamily="18" charset="0"/>
                        </a:rPr>
                        <m:t>𝜋𝜌</m:t>
                      </m:r>
                      <m:r>
                        <a:rPr lang="en-GB" sz="2800" b="0" i="1" smtClean="0">
                          <a:latin typeface="Cambria Math" panose="02040503050406030204" pitchFamily="18" charset="0"/>
                          <a:ea typeface="Cambria Math" panose="02040503050406030204" pitchFamily="18" charset="0"/>
                        </a:rPr>
                        <m:t>𝐿</m:t>
                      </m:r>
                      <m:f>
                        <m:fPr>
                          <m:ctrlPr>
                            <a:rPr lang="en-GB" sz="2800" b="0" i="1" smtClean="0">
                              <a:latin typeface="Cambria Math" panose="02040503050406030204" pitchFamily="18" charset="0"/>
                              <a:ea typeface="Cambria Math" panose="02040503050406030204" pitchFamily="18" charset="0"/>
                            </a:rPr>
                          </m:ctrlPr>
                        </m:fPr>
                        <m:num>
                          <m:sSup>
                            <m:sSupPr>
                              <m:ctrlPr>
                                <a:rPr lang="en-GB" sz="2800" b="0" i="1" smtClean="0">
                                  <a:latin typeface="Cambria Math" panose="02040503050406030204" pitchFamily="18" charset="0"/>
                                  <a:ea typeface="Cambria Math" panose="02040503050406030204" pitchFamily="18" charset="0"/>
                                </a:rPr>
                              </m:ctrlPr>
                            </m:sSupPr>
                            <m:e>
                              <m:r>
                                <a:rPr lang="en-GB" sz="2800" b="0" i="1" smtClean="0">
                                  <a:latin typeface="Cambria Math" panose="02040503050406030204" pitchFamily="18" charset="0"/>
                                  <a:ea typeface="Cambria Math" panose="02040503050406030204" pitchFamily="18" charset="0"/>
                                </a:rPr>
                                <m:t>𝑅</m:t>
                              </m:r>
                            </m:e>
                            <m:sup>
                              <m:r>
                                <a:rPr lang="en-GB" sz="2800" b="0" i="1" smtClean="0">
                                  <a:latin typeface="Cambria Math" panose="02040503050406030204" pitchFamily="18" charset="0"/>
                                  <a:ea typeface="Cambria Math" panose="02040503050406030204" pitchFamily="18" charset="0"/>
                                </a:rPr>
                                <m:t>4</m:t>
                              </m:r>
                            </m:sup>
                          </m:sSup>
                        </m:num>
                        <m:den>
                          <m:r>
                            <a:rPr lang="en-GB" sz="2800" b="0" i="1" smtClean="0">
                              <a:latin typeface="Cambria Math" panose="02040503050406030204" pitchFamily="18" charset="0"/>
                              <a:ea typeface="Cambria Math" panose="02040503050406030204" pitchFamily="18" charset="0"/>
                            </a:rPr>
                            <m:t>4</m:t>
                          </m:r>
                        </m:den>
                      </m:f>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0</m:t>
                      </m:r>
                      <m:r>
                        <a:rPr lang="en-GB" sz="2800" b="0" i="1" smtClean="0">
                          <a:latin typeface="Cambria Math" panose="02040503050406030204" pitchFamily="18" charset="0"/>
                          <a:ea typeface="Cambria Math" panose="02040503050406030204" pitchFamily="18" charset="0"/>
                        </a:rPr>
                        <m:t>=</m:t>
                      </m:r>
                      <m:f>
                        <m:fPr>
                          <m:ctrlPr>
                            <a:rPr lang="en-GB" sz="2800" b="0" i="1" smtClean="0">
                              <a:latin typeface="Cambria Math" panose="02040503050406030204" pitchFamily="18" charset="0"/>
                              <a:ea typeface="Cambria Math" panose="02040503050406030204" pitchFamily="18" charset="0"/>
                            </a:rPr>
                          </m:ctrlPr>
                        </m:fPr>
                        <m:num>
                          <m:r>
                            <a:rPr lang="en-GB" sz="2800" b="0" i="1" smtClean="0">
                              <a:latin typeface="Cambria Math" panose="02040503050406030204" pitchFamily="18" charset="0"/>
                              <a:ea typeface="Cambria Math" panose="02040503050406030204" pitchFamily="18" charset="0"/>
                            </a:rPr>
                            <m:t>1</m:t>
                          </m:r>
                        </m:num>
                        <m:den>
                          <m:r>
                            <a:rPr lang="en-GB" sz="2800" b="0" i="1" smtClean="0">
                              <a:latin typeface="Cambria Math" panose="02040503050406030204" pitchFamily="18" charset="0"/>
                              <a:ea typeface="Cambria Math" panose="02040503050406030204" pitchFamily="18" charset="0"/>
                            </a:rPr>
                            <m:t>2</m:t>
                          </m:r>
                        </m:den>
                      </m:f>
                      <m:r>
                        <a:rPr lang="en-GB" sz="2800" i="1">
                          <a:latin typeface="Cambria Math" panose="02040503050406030204" pitchFamily="18" charset="0"/>
                          <a:ea typeface="Cambria Math" panose="02040503050406030204" pitchFamily="18" charset="0"/>
                        </a:rPr>
                        <m:t>𝜋𝜌</m:t>
                      </m:r>
                      <m:r>
                        <a:rPr lang="en-GB" sz="2800" i="1">
                          <a:latin typeface="Cambria Math" panose="02040503050406030204" pitchFamily="18" charset="0"/>
                          <a:ea typeface="Cambria Math" panose="02040503050406030204" pitchFamily="18" charset="0"/>
                        </a:rPr>
                        <m:t>𝐿</m:t>
                      </m:r>
                      <m:sSup>
                        <m:sSupPr>
                          <m:ctrlPr>
                            <a:rPr lang="en-GB" sz="2800" i="1" smtClean="0">
                              <a:latin typeface="Cambria Math" panose="02040503050406030204" pitchFamily="18" charset="0"/>
                              <a:ea typeface="Cambria Math" panose="02040503050406030204" pitchFamily="18" charset="0"/>
                            </a:rPr>
                          </m:ctrlPr>
                        </m:sSupPr>
                        <m:e>
                          <m:r>
                            <a:rPr lang="en-GB" sz="2800" b="0" i="1" smtClean="0">
                              <a:latin typeface="Cambria Math" panose="02040503050406030204" pitchFamily="18" charset="0"/>
                              <a:ea typeface="Cambria Math" panose="02040503050406030204" pitchFamily="18" charset="0"/>
                            </a:rPr>
                            <m:t>𝑅</m:t>
                          </m:r>
                        </m:e>
                        <m:sup>
                          <m:r>
                            <a:rPr lang="en-GB" sz="2800" b="0" i="1" smtClean="0">
                              <a:latin typeface="Cambria Math" panose="02040503050406030204" pitchFamily="18" charset="0"/>
                              <a:ea typeface="Cambria Math" panose="02040503050406030204" pitchFamily="18" charset="0"/>
                            </a:rPr>
                            <m:t>4</m:t>
                          </m:r>
                        </m:sup>
                      </m:sSup>
                    </m:oMath>
                  </m:oMathPara>
                </a14:m>
                <a:endParaRPr lang="en-US" sz="2800" dirty="0"/>
              </a:p>
            </p:txBody>
          </p:sp>
        </mc:Choice>
        <mc:Fallback>
          <p:sp>
            <p:nvSpPr>
              <p:cNvPr id="36" name="TextBox 35"/>
              <p:cNvSpPr txBox="1">
                <a:spLocks noRot="1" noChangeAspect="1" noMove="1" noResize="1" noEditPoints="1" noAdjustHandles="1" noChangeArrowheads="1" noChangeShapeType="1" noTextEdit="1"/>
              </p:cNvSpPr>
              <p:nvPr/>
            </p:nvSpPr>
            <p:spPr>
              <a:xfrm>
                <a:off x="2491518" y="4751487"/>
                <a:ext cx="6520824" cy="1114472"/>
              </a:xfrm>
              <a:prstGeom prst="rect">
                <a:avLst/>
              </a:prstGeom>
              <a:blipFill rotWithShape="1">
                <a:blip r:embed="rId12"/>
                <a:stretch>
                  <a:fillRect l="-6" t="-37" r="6" b="42"/>
                </a:stretch>
              </a:blipFill>
            </p:spPr>
            <p:txBody>
              <a:bodyPr/>
              <a:lstStyle/>
              <a:p>
                <a:r>
                  <a:rPr lang="zh-CN" altLang="en-US">
                    <a:noFill/>
                  </a:rPr>
                  <a:t> </a:t>
                </a:r>
              </a:p>
            </p:txBody>
          </p:sp>
        </mc:Fallback>
      </mc:AlternateContent>
      <p:sp>
        <p:nvSpPr>
          <p:cNvPr id="3" name="Title 1"/>
          <p:cNvSpPr>
            <a:spLocks noGrp="1"/>
          </p:cNvSpPr>
          <p:nvPr/>
        </p:nvSpPr>
        <p:spPr>
          <a:xfrm>
            <a:off x="611394" y="-98122"/>
            <a:ext cx="82296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en-GB" dirty="0">
                <a:solidFill>
                  <a:srgbClr val="FF0000"/>
                </a:solidFill>
              </a:rPr>
              <a:t>Ex. Moment of inertia of a solid cylinder</a:t>
            </a:r>
            <a:endParaRPr lang="en-GB" dirty="0">
              <a:solidFill>
                <a:srgbClr val="FF0000"/>
              </a:solidFill>
            </a:endParaRPr>
          </a:p>
        </p:txBody>
      </p:sp>
      <mc:AlternateContent xmlns:mc="http://schemas.openxmlformats.org/markup-compatibility/2006">
        <mc:Choice xmlns:a14="http://schemas.microsoft.com/office/drawing/2010/main" Requires="a14">
          <p:sp>
            <p:nvSpPr>
              <p:cNvPr id="7" name="TextBox 34"/>
              <p:cNvSpPr txBox="1"/>
              <p:nvPr/>
            </p:nvSpPr>
            <p:spPr>
              <a:xfrm>
                <a:off x="5227995" y="5798974"/>
                <a:ext cx="1441100" cy="69147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solidFill>
                            <a:srgbClr val="FF0000"/>
                          </a:solidFill>
                          <a:latin typeface="Cambria Math" panose="02040503050406030204" pitchFamily="18" charset="0"/>
                        </a:rPr>
                        <m:t>𝐼</m:t>
                      </m:r>
                      <m:r>
                        <a:rPr lang="en-GB" sz="2400" b="0" i="1" smtClean="0">
                          <a:solidFill>
                            <a:srgbClr val="FF0000"/>
                          </a:solidFill>
                          <a:latin typeface="Cambria Math" panose="02040503050406030204" pitchFamily="18" charset="0"/>
                          <a:ea typeface="Cambria Math" panose="02040503050406030204" pitchFamily="18" charset="0"/>
                        </a:rPr>
                        <m:t>=</m:t>
                      </m:r>
                      <m:f>
                        <m:fPr>
                          <m:ctrlPr>
                            <a:rPr lang="en-GB" sz="2400" b="0" i="1" smtClean="0">
                              <a:solidFill>
                                <a:srgbClr val="FF0000"/>
                              </a:solidFill>
                              <a:latin typeface="Cambria Math" panose="02040503050406030204" pitchFamily="18" charset="0"/>
                              <a:ea typeface="Cambria Math" panose="02040503050406030204" pitchFamily="18" charset="0"/>
                            </a:rPr>
                          </m:ctrlPr>
                        </m:fPr>
                        <m:num>
                          <m:r>
                            <a:rPr lang="en-GB" sz="2400" b="0" i="1" smtClean="0">
                              <a:solidFill>
                                <a:srgbClr val="FF0000"/>
                              </a:solidFill>
                              <a:latin typeface="Cambria Math" panose="02040503050406030204" pitchFamily="18" charset="0"/>
                              <a:ea typeface="Cambria Math" panose="02040503050406030204" pitchFamily="18" charset="0"/>
                            </a:rPr>
                            <m:t>1</m:t>
                          </m:r>
                        </m:num>
                        <m:den>
                          <m:r>
                            <a:rPr lang="en-GB" sz="2400" b="0" i="1" smtClean="0">
                              <a:solidFill>
                                <a:srgbClr val="FF0000"/>
                              </a:solidFill>
                              <a:latin typeface="Cambria Math" panose="02040503050406030204" pitchFamily="18" charset="0"/>
                              <a:ea typeface="Cambria Math" panose="02040503050406030204" pitchFamily="18" charset="0"/>
                            </a:rPr>
                            <m:t>2</m:t>
                          </m:r>
                        </m:den>
                      </m:f>
                      <m:r>
                        <a:rPr lang="en-GB" sz="2400" b="0" i="1" smtClean="0">
                          <a:solidFill>
                            <a:srgbClr val="FF0000"/>
                          </a:solidFill>
                          <a:latin typeface="Cambria Math" panose="02040503050406030204" pitchFamily="18" charset="0"/>
                          <a:ea typeface="Cambria Math" panose="02040503050406030204" pitchFamily="18" charset="0"/>
                        </a:rPr>
                        <m:t>𝑀</m:t>
                      </m:r>
                      <m:sSup>
                        <m:sSupPr>
                          <m:ctrlPr>
                            <a:rPr lang="en-GB" sz="2400" i="1" smtClean="0">
                              <a:solidFill>
                                <a:srgbClr val="FF0000"/>
                              </a:solidFill>
                              <a:latin typeface="Cambria Math" panose="02040503050406030204" pitchFamily="18" charset="0"/>
                              <a:ea typeface="Cambria Math" panose="02040503050406030204" pitchFamily="18" charset="0"/>
                            </a:rPr>
                          </m:ctrlPr>
                        </m:sSupPr>
                        <m:e>
                          <m:r>
                            <a:rPr lang="en-GB" sz="2400" b="0" i="1" smtClean="0">
                              <a:solidFill>
                                <a:srgbClr val="FF0000"/>
                              </a:solidFill>
                              <a:latin typeface="Cambria Math" panose="02040503050406030204" pitchFamily="18" charset="0"/>
                              <a:ea typeface="Cambria Math" panose="02040503050406030204" pitchFamily="18" charset="0"/>
                            </a:rPr>
                            <m:t>𝑅</m:t>
                          </m:r>
                        </m:e>
                        <m:sup>
                          <m:r>
                            <a:rPr lang="en-GB" sz="2400" b="0" i="1" smtClean="0">
                              <a:solidFill>
                                <a:srgbClr val="FF0000"/>
                              </a:solidFill>
                              <a:latin typeface="Cambria Math" panose="02040503050406030204" pitchFamily="18" charset="0"/>
                              <a:ea typeface="Cambria Math" panose="02040503050406030204" pitchFamily="18" charset="0"/>
                            </a:rPr>
                            <m:t>2</m:t>
                          </m:r>
                        </m:sup>
                      </m:sSup>
                    </m:oMath>
                  </m:oMathPara>
                </a14:m>
                <a:endParaRPr lang="en-GB" sz="2400" b="0" i="1" dirty="0" smtClean="0">
                  <a:solidFill>
                    <a:srgbClr val="FF0000"/>
                  </a:solidFill>
                  <a:latin typeface="Cambria Math" panose="02040503050406030204" pitchFamily="18" charset="0"/>
                  <a:ea typeface="Cambria Math" panose="02040503050406030204" pitchFamily="18" charset="0"/>
                  <a:cs typeface="Cambria Math" panose="02040503050406030204" pitchFamily="18" charset="0"/>
                </a:endParaRPr>
              </a:p>
            </p:txBody>
          </p:sp>
        </mc:Choice>
        <mc:Fallback>
          <p:sp>
            <p:nvSpPr>
              <p:cNvPr id="7" name="TextBox 34"/>
              <p:cNvSpPr txBox="1">
                <a:spLocks noRot="1" noChangeAspect="1" noMove="1" noResize="1" noEditPoints="1" noAdjustHandles="1" noChangeArrowheads="1" noChangeShapeType="1" noTextEdit="1"/>
              </p:cNvSpPr>
              <p:nvPr/>
            </p:nvSpPr>
            <p:spPr>
              <a:xfrm>
                <a:off x="5227995" y="5798974"/>
                <a:ext cx="1441100" cy="691471"/>
              </a:xfrm>
              <a:prstGeom prst="rect">
                <a:avLst/>
              </a:prstGeom>
              <a:blipFill rotWithShape="1">
                <a:blip r:embed="rId13"/>
                <a:stretch>
                  <a:fillRect l="-3" t="-22" r="-1960" b="16"/>
                </a:stretch>
              </a:blipFill>
            </p:spPr>
            <p:txBody>
              <a:bodyPr/>
              <a:lstStyle/>
              <a:p>
                <a:r>
                  <a:rPr lang="zh-CN" altLang="en-US">
                    <a:noFill/>
                  </a:rPr>
                  <a:t> </a:t>
                </a:r>
              </a:p>
            </p:txBody>
          </p:sp>
        </mc:Fallback>
      </mc:AlternateContent>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a:xfrm>
            <a:off x="2987824" y="1412776"/>
            <a:ext cx="3312368" cy="9639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6588" y="0"/>
            <a:ext cx="8229600" cy="1143000"/>
          </a:xfrm>
        </p:spPr>
        <p:txBody>
          <a:bodyPr/>
          <a:lstStyle/>
          <a:p>
            <a:r>
              <a:rPr lang="en-GB" sz="3200" dirty="0"/>
              <a:t>“Rotational” Newton’s second law</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3198944" y="1268760"/>
                <a:ext cx="2835840" cy="110799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sz="7200" b="0" i="1" smtClean="0">
                              <a:latin typeface="Cambria Math" panose="02040503050406030204" pitchFamily="18" charset="0"/>
                            </a:rPr>
                          </m:ctrlPr>
                        </m:accPr>
                        <m:e>
                          <m:r>
                            <a:rPr lang="en-GB" sz="7200" b="0" i="1" smtClean="0">
                              <a:latin typeface="Cambria Math" panose="02040503050406030204" pitchFamily="18" charset="0"/>
                              <a:ea typeface="Cambria Math" panose="02040503050406030204" pitchFamily="18" charset="0"/>
                            </a:rPr>
                            <m:t>𝜏</m:t>
                          </m:r>
                        </m:e>
                      </m:acc>
                      <m:r>
                        <a:rPr lang="en-GB" sz="7200" b="0" i="1" smtClean="0">
                          <a:latin typeface="Cambria Math" panose="02040503050406030204" pitchFamily="18" charset="0"/>
                        </a:rPr>
                        <m:t>=</m:t>
                      </m:r>
                      <m:r>
                        <a:rPr lang="en-GB" sz="7200" b="0" i="1" smtClean="0">
                          <a:latin typeface="Cambria Math" panose="02040503050406030204" pitchFamily="18" charset="0"/>
                        </a:rPr>
                        <m:t>𝐼</m:t>
                      </m:r>
                      <m:acc>
                        <m:accPr>
                          <m:chr m:val="⃗"/>
                          <m:ctrlPr>
                            <a:rPr lang="en-GB" sz="7200" b="0" i="1" smtClean="0">
                              <a:latin typeface="Cambria Math" panose="02040503050406030204" pitchFamily="18" charset="0"/>
                            </a:rPr>
                          </m:ctrlPr>
                        </m:accPr>
                        <m:e>
                          <m:r>
                            <a:rPr lang="en-GB" sz="7200" b="0" i="1" smtClean="0">
                              <a:latin typeface="Cambria Math" panose="02040503050406030204" pitchFamily="18" charset="0"/>
                              <a:ea typeface="Cambria Math" panose="02040503050406030204" pitchFamily="18" charset="0"/>
                            </a:rPr>
                            <m:t>𝛼</m:t>
                          </m:r>
                        </m:e>
                      </m:acc>
                    </m:oMath>
                  </m:oMathPara>
                </a14:m>
                <a:endParaRPr lang="en-US" sz="7200" dirty="0"/>
              </a:p>
            </p:txBody>
          </p:sp>
        </mc:Choice>
        <mc:Fallback>
          <p:sp>
            <p:nvSpPr>
              <p:cNvPr id="5" name="TextBox 4"/>
              <p:cNvSpPr txBox="1">
                <a:spLocks noRot="1" noChangeAspect="1" noMove="1" noResize="1" noEditPoints="1" noAdjustHandles="1" noChangeArrowheads="1" noChangeShapeType="1" noTextEdit="1"/>
              </p:cNvSpPr>
              <p:nvPr/>
            </p:nvSpPr>
            <p:spPr>
              <a:xfrm>
                <a:off x="3198944" y="1268760"/>
                <a:ext cx="2835840" cy="1107996"/>
              </a:xfrm>
              <a:prstGeom prst="rect">
                <a:avLst/>
              </a:prstGeom>
              <a:blipFill rotWithShape="1">
                <a:blip r:embed="rId1"/>
                <a:stretch>
                  <a:fillRect l="-16" t="-3" r="-3144" b="-176"/>
                </a:stretch>
              </a:blipFill>
            </p:spPr>
            <p:txBody>
              <a:bodyPr/>
              <a:lstStyle/>
              <a:p>
                <a:r>
                  <a:rPr lang="zh-CN" altLang="en-US">
                    <a:noFill/>
                  </a:rPr>
                  <a:t> </a:t>
                </a:r>
              </a:p>
            </p:txBody>
          </p:sp>
        </mc:Fallback>
      </mc:AlternateContent>
      <p:sp>
        <p:nvSpPr>
          <p:cNvPr id="7" name="TextBox 6"/>
          <p:cNvSpPr txBox="1"/>
          <p:nvPr/>
        </p:nvSpPr>
        <p:spPr>
          <a:xfrm>
            <a:off x="636588" y="733666"/>
            <a:ext cx="8787899" cy="646331"/>
          </a:xfrm>
          <a:prstGeom prst="rect">
            <a:avLst/>
          </a:prstGeom>
          <a:noFill/>
        </p:spPr>
        <p:txBody>
          <a:bodyPr wrap="square" rtlCol="0">
            <a:spAutoFit/>
          </a:bodyPr>
          <a:lstStyle/>
          <a:p>
            <a:r>
              <a:rPr lang="en-GB" dirty="0"/>
              <a:t>The net torque exerted on a body in rotation around an axis, about an axis of rotation (or a point of the axis of rotation), is:</a:t>
            </a:r>
            <a:endParaRPr lang="en-US" dirty="0"/>
          </a:p>
        </p:txBody>
      </p:sp>
      <p:cxnSp>
        <p:nvCxnSpPr>
          <p:cNvPr id="9" name="Straight Arrow Connector 8"/>
          <p:cNvCxnSpPr/>
          <p:nvPr/>
        </p:nvCxnSpPr>
        <p:spPr>
          <a:xfrm flipV="1">
            <a:off x="3779912" y="2245502"/>
            <a:ext cx="1080120" cy="10081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79371" y="3138384"/>
            <a:ext cx="2318997" cy="646331"/>
          </a:xfrm>
          <a:prstGeom prst="rect">
            <a:avLst/>
          </a:prstGeom>
          <a:noFill/>
        </p:spPr>
        <p:txBody>
          <a:bodyPr wrap="square" rtlCol="0">
            <a:spAutoFit/>
          </a:bodyPr>
          <a:lstStyle/>
          <a:p>
            <a:r>
              <a:rPr lang="en-GB" dirty="0"/>
              <a:t>Moment of inertia (about this axis) </a:t>
            </a:r>
            <a:endParaRPr lang="en-US" dirty="0"/>
          </a:p>
        </p:txBody>
      </p:sp>
      <p:cxnSp>
        <p:nvCxnSpPr>
          <p:cNvPr id="12" name="Straight Arrow Connector 11"/>
          <p:cNvCxnSpPr/>
          <p:nvPr/>
        </p:nvCxnSpPr>
        <p:spPr>
          <a:xfrm flipH="1" flipV="1">
            <a:off x="5641245" y="2275609"/>
            <a:ext cx="1172470" cy="9938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940152" y="3320812"/>
            <a:ext cx="3024336" cy="369332"/>
          </a:xfrm>
          <a:prstGeom prst="rect">
            <a:avLst/>
          </a:prstGeom>
          <a:noFill/>
        </p:spPr>
        <p:txBody>
          <a:bodyPr wrap="square" rtlCol="0">
            <a:spAutoFit/>
          </a:bodyPr>
          <a:lstStyle/>
          <a:p>
            <a:r>
              <a:rPr lang="en-GB" dirty="0"/>
              <a:t>Angular acceleration  </a:t>
            </a:r>
            <a:endParaRPr lang="en-US" dirty="0"/>
          </a:p>
        </p:txBody>
      </p:sp>
      <p:sp>
        <p:nvSpPr>
          <p:cNvPr id="18" name="TextBox 17"/>
          <p:cNvSpPr txBox="1"/>
          <p:nvPr/>
        </p:nvSpPr>
        <p:spPr>
          <a:xfrm>
            <a:off x="6531593" y="1775170"/>
            <a:ext cx="2326278" cy="369332"/>
          </a:xfrm>
          <a:prstGeom prst="rect">
            <a:avLst/>
          </a:prstGeom>
          <a:noFill/>
        </p:spPr>
        <p:txBody>
          <a:bodyPr wrap="none" rtlCol="0">
            <a:spAutoFit/>
          </a:bodyPr>
          <a:lstStyle/>
          <a:p>
            <a:r>
              <a:rPr lang="en-GB" dirty="0">
                <a:solidFill>
                  <a:srgbClr val="FF0000"/>
                </a:solidFill>
              </a:rPr>
              <a:t>Important to remember</a:t>
            </a:r>
            <a:endParaRPr lang="en-US" dirty="0">
              <a:solidFill>
                <a:srgbClr val="FF0000"/>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a:xfrm>
            <a:off x="2987824" y="1412776"/>
            <a:ext cx="3312368" cy="9639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6588" y="0"/>
            <a:ext cx="8229600" cy="1143000"/>
          </a:xfrm>
        </p:spPr>
        <p:txBody>
          <a:bodyPr/>
          <a:lstStyle/>
          <a:p>
            <a:r>
              <a:rPr lang="en-GB" sz="3200" dirty="0"/>
              <a:t>“Rotational” Newton’s second law</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3198944" y="1268760"/>
                <a:ext cx="2835840" cy="110799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sz="7200" b="0" i="1" smtClean="0">
                              <a:latin typeface="Cambria Math" panose="02040503050406030204" pitchFamily="18" charset="0"/>
                            </a:rPr>
                          </m:ctrlPr>
                        </m:accPr>
                        <m:e>
                          <m:r>
                            <a:rPr lang="en-GB" sz="7200" b="0" i="1" smtClean="0">
                              <a:latin typeface="Cambria Math" panose="02040503050406030204" pitchFamily="18" charset="0"/>
                              <a:ea typeface="Cambria Math" panose="02040503050406030204" pitchFamily="18" charset="0"/>
                            </a:rPr>
                            <m:t>𝜏</m:t>
                          </m:r>
                        </m:e>
                      </m:acc>
                      <m:r>
                        <a:rPr lang="en-GB" sz="7200" b="0" i="1" smtClean="0">
                          <a:latin typeface="Cambria Math" panose="02040503050406030204" pitchFamily="18" charset="0"/>
                        </a:rPr>
                        <m:t>=</m:t>
                      </m:r>
                      <m:r>
                        <a:rPr lang="en-GB" sz="7200" b="0" i="1" smtClean="0">
                          <a:latin typeface="Cambria Math" panose="02040503050406030204" pitchFamily="18" charset="0"/>
                        </a:rPr>
                        <m:t>𝐼</m:t>
                      </m:r>
                      <m:acc>
                        <m:accPr>
                          <m:chr m:val="⃗"/>
                          <m:ctrlPr>
                            <a:rPr lang="en-GB" sz="7200" b="0" i="1" smtClean="0">
                              <a:latin typeface="Cambria Math" panose="02040503050406030204" pitchFamily="18" charset="0"/>
                            </a:rPr>
                          </m:ctrlPr>
                        </m:accPr>
                        <m:e>
                          <m:r>
                            <a:rPr lang="en-GB" sz="7200" b="0" i="1" smtClean="0">
                              <a:latin typeface="Cambria Math" panose="02040503050406030204" pitchFamily="18" charset="0"/>
                              <a:ea typeface="Cambria Math" panose="02040503050406030204" pitchFamily="18" charset="0"/>
                            </a:rPr>
                            <m:t>𝛼</m:t>
                          </m:r>
                        </m:e>
                      </m:acc>
                    </m:oMath>
                  </m:oMathPara>
                </a14:m>
                <a:endParaRPr lang="en-US" sz="7200" dirty="0"/>
              </a:p>
            </p:txBody>
          </p:sp>
        </mc:Choice>
        <mc:Fallback>
          <p:sp>
            <p:nvSpPr>
              <p:cNvPr id="5" name="TextBox 4"/>
              <p:cNvSpPr txBox="1">
                <a:spLocks noRot="1" noChangeAspect="1" noMove="1" noResize="1" noEditPoints="1" noAdjustHandles="1" noChangeArrowheads="1" noChangeShapeType="1" noTextEdit="1"/>
              </p:cNvSpPr>
              <p:nvPr/>
            </p:nvSpPr>
            <p:spPr>
              <a:xfrm>
                <a:off x="3198944" y="1268760"/>
                <a:ext cx="2835840" cy="1107996"/>
              </a:xfrm>
              <a:prstGeom prst="rect">
                <a:avLst/>
              </a:prstGeom>
              <a:blipFill rotWithShape="1">
                <a:blip r:embed="rId1"/>
                <a:stretch>
                  <a:fillRect l="-16" t="-3" r="-3144" b="-176"/>
                </a:stretch>
              </a:blipFill>
            </p:spPr>
            <p:txBody>
              <a:bodyPr/>
              <a:lstStyle/>
              <a:p>
                <a:r>
                  <a:rPr lang="zh-CN" altLang="en-US">
                    <a:noFill/>
                  </a:rPr>
                  <a:t> </a:t>
                </a:r>
              </a:p>
            </p:txBody>
          </p:sp>
        </mc:Fallback>
      </mc:AlternateContent>
      <p:cxnSp>
        <p:nvCxnSpPr>
          <p:cNvPr id="9" name="Straight Arrow Connector 8"/>
          <p:cNvCxnSpPr/>
          <p:nvPr/>
        </p:nvCxnSpPr>
        <p:spPr>
          <a:xfrm flipV="1">
            <a:off x="3779912" y="2245502"/>
            <a:ext cx="1080120" cy="10081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79371" y="3138384"/>
            <a:ext cx="2318997" cy="646331"/>
          </a:xfrm>
          <a:prstGeom prst="rect">
            <a:avLst/>
          </a:prstGeom>
          <a:noFill/>
        </p:spPr>
        <p:txBody>
          <a:bodyPr wrap="square" rtlCol="0">
            <a:spAutoFit/>
          </a:bodyPr>
          <a:lstStyle/>
          <a:p>
            <a:r>
              <a:rPr lang="en-GB" dirty="0"/>
              <a:t>Moment of inertia (about this axis) </a:t>
            </a:r>
            <a:endParaRPr lang="en-US" dirty="0"/>
          </a:p>
        </p:txBody>
      </p:sp>
      <p:cxnSp>
        <p:nvCxnSpPr>
          <p:cNvPr id="12" name="Straight Arrow Connector 11"/>
          <p:cNvCxnSpPr/>
          <p:nvPr/>
        </p:nvCxnSpPr>
        <p:spPr>
          <a:xfrm flipH="1" flipV="1">
            <a:off x="5641245" y="2275609"/>
            <a:ext cx="1172470" cy="9938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940152" y="3320812"/>
            <a:ext cx="3024336" cy="369332"/>
          </a:xfrm>
          <a:prstGeom prst="rect">
            <a:avLst/>
          </a:prstGeom>
          <a:noFill/>
        </p:spPr>
        <p:txBody>
          <a:bodyPr wrap="square" rtlCol="0">
            <a:spAutoFit/>
          </a:bodyPr>
          <a:lstStyle/>
          <a:p>
            <a:r>
              <a:rPr lang="en-GB" dirty="0"/>
              <a:t>Angular acceleration  </a:t>
            </a:r>
            <a:endParaRPr lang="en-US" dirty="0"/>
          </a:p>
        </p:txBody>
      </p:sp>
      <p:sp>
        <p:nvSpPr>
          <p:cNvPr id="18" name="TextBox 17"/>
          <p:cNvSpPr txBox="1"/>
          <p:nvPr/>
        </p:nvSpPr>
        <p:spPr>
          <a:xfrm>
            <a:off x="6531593" y="1775170"/>
            <a:ext cx="2326278" cy="369332"/>
          </a:xfrm>
          <a:prstGeom prst="rect">
            <a:avLst/>
          </a:prstGeom>
          <a:noFill/>
        </p:spPr>
        <p:txBody>
          <a:bodyPr wrap="none" rtlCol="0">
            <a:spAutoFit/>
          </a:bodyPr>
          <a:lstStyle/>
          <a:p>
            <a:r>
              <a:rPr lang="en-GB" dirty="0">
                <a:solidFill>
                  <a:srgbClr val="FF0000"/>
                </a:solidFill>
              </a:rPr>
              <a:t>Important to remember</a:t>
            </a:r>
            <a:endParaRPr lang="en-US" dirty="0">
              <a:solidFill>
                <a:srgbClr val="FF0000"/>
              </a:solidFill>
            </a:endParaRPr>
          </a:p>
        </p:txBody>
      </p:sp>
      <p:sp>
        <p:nvSpPr>
          <p:cNvPr id="3" name="TextBox 2"/>
          <p:cNvSpPr txBox="1"/>
          <p:nvPr/>
        </p:nvSpPr>
        <p:spPr>
          <a:xfrm>
            <a:off x="636588" y="4077072"/>
            <a:ext cx="4538422" cy="369332"/>
          </a:xfrm>
          <a:prstGeom prst="rect">
            <a:avLst/>
          </a:prstGeom>
          <a:noFill/>
        </p:spPr>
        <p:txBody>
          <a:bodyPr wrap="none" rtlCol="0">
            <a:spAutoFit/>
          </a:bodyPr>
          <a:lstStyle/>
          <a:p>
            <a:r>
              <a:rPr lang="en-GB" dirty="0"/>
              <a:t>z-component (with z-axis the axis of rotation): </a:t>
            </a:r>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3198944" y="4537446"/>
                <a:ext cx="2204386"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4400" i="1" smtClean="0">
                              <a:latin typeface="Cambria Math" panose="02040503050406030204" pitchFamily="18" charset="0"/>
                            </a:rPr>
                          </m:ctrlPr>
                        </m:sSubPr>
                        <m:e>
                          <m:r>
                            <a:rPr lang="en-US" sz="4400" i="1" smtClean="0">
                              <a:latin typeface="Cambria Math" panose="02040503050406030204" pitchFamily="18" charset="0"/>
                              <a:ea typeface="Cambria Math" panose="02040503050406030204" pitchFamily="18" charset="0"/>
                            </a:rPr>
                            <m:t>𝜏</m:t>
                          </m:r>
                        </m:e>
                        <m:sub>
                          <m:r>
                            <a:rPr lang="en-GB" sz="4400" b="0" i="1" smtClean="0">
                              <a:latin typeface="Cambria Math" panose="02040503050406030204" pitchFamily="18" charset="0"/>
                            </a:rPr>
                            <m:t>𝑧</m:t>
                          </m:r>
                        </m:sub>
                      </m:sSub>
                      <m:r>
                        <a:rPr lang="en-GB" sz="4400" b="0" i="1" smtClean="0">
                          <a:latin typeface="Cambria Math" panose="02040503050406030204" pitchFamily="18" charset="0"/>
                        </a:rPr>
                        <m:t>=</m:t>
                      </m:r>
                      <m:r>
                        <a:rPr lang="en-GB" sz="4400" b="0" i="1" smtClean="0">
                          <a:latin typeface="Cambria Math" panose="02040503050406030204" pitchFamily="18" charset="0"/>
                        </a:rPr>
                        <m:t>𝐼</m:t>
                      </m:r>
                      <m:sSub>
                        <m:sSubPr>
                          <m:ctrlPr>
                            <a:rPr lang="en-GB" sz="4400" b="0" i="1" smtClean="0">
                              <a:latin typeface="Cambria Math" panose="02040503050406030204" pitchFamily="18" charset="0"/>
                            </a:rPr>
                          </m:ctrlPr>
                        </m:sSubPr>
                        <m:e>
                          <m:r>
                            <a:rPr lang="en-GB" sz="4400" b="0" i="1" smtClean="0">
                              <a:latin typeface="Cambria Math" panose="02040503050406030204" pitchFamily="18" charset="0"/>
                              <a:ea typeface="Cambria Math" panose="02040503050406030204" pitchFamily="18" charset="0"/>
                            </a:rPr>
                            <m:t>𝛼</m:t>
                          </m:r>
                        </m:e>
                        <m:sub>
                          <m:r>
                            <a:rPr lang="en-GB" sz="4400" b="0" i="1" smtClean="0">
                              <a:latin typeface="Cambria Math" panose="02040503050406030204" pitchFamily="18" charset="0"/>
                            </a:rPr>
                            <m:t>𝑧</m:t>
                          </m:r>
                        </m:sub>
                      </m:sSub>
                    </m:oMath>
                  </m:oMathPara>
                </a14:m>
                <a:endParaRPr lang="en-US" sz="4400" dirty="0"/>
              </a:p>
            </p:txBody>
          </p:sp>
        </mc:Choice>
        <mc:Fallback>
          <p:sp>
            <p:nvSpPr>
              <p:cNvPr id="6" name="TextBox 5"/>
              <p:cNvSpPr txBox="1">
                <a:spLocks noRot="1" noChangeAspect="1" noMove="1" noResize="1" noEditPoints="1" noAdjustHandles="1" noChangeArrowheads="1" noChangeShapeType="1" noTextEdit="1"/>
              </p:cNvSpPr>
              <p:nvPr/>
            </p:nvSpPr>
            <p:spPr>
              <a:xfrm>
                <a:off x="3198944" y="4537446"/>
                <a:ext cx="2204386" cy="677108"/>
              </a:xfrm>
              <a:prstGeom prst="rect">
                <a:avLst/>
              </a:prstGeom>
              <a:blipFill rotWithShape="1">
                <a:blip r:embed="rId2"/>
                <a:stretch>
                  <a:fillRect l="-20" t="-55" r="-2530" b="84"/>
                </a:stretch>
              </a:blipFill>
            </p:spPr>
            <p:txBody>
              <a:bodyPr/>
              <a:lstStyle/>
              <a:p>
                <a:r>
                  <a:rPr lang="zh-CN" altLang="en-US">
                    <a:noFill/>
                  </a:rPr>
                  <a:t> </a:t>
                </a:r>
              </a:p>
            </p:txBody>
          </p:sp>
        </mc:Fallback>
      </mc:AlternateContent>
      <p:sp>
        <p:nvSpPr>
          <p:cNvPr id="14" name="TextBox 13"/>
          <p:cNvSpPr txBox="1"/>
          <p:nvPr/>
        </p:nvSpPr>
        <p:spPr>
          <a:xfrm>
            <a:off x="636588" y="733666"/>
            <a:ext cx="8787899" cy="646331"/>
          </a:xfrm>
          <a:prstGeom prst="rect">
            <a:avLst/>
          </a:prstGeom>
          <a:noFill/>
        </p:spPr>
        <p:txBody>
          <a:bodyPr wrap="square" rtlCol="0">
            <a:spAutoFit/>
          </a:bodyPr>
          <a:lstStyle/>
          <a:p>
            <a:r>
              <a:rPr lang="en-GB" dirty="0"/>
              <a:t>The net torque exerted on a body in rotation around an axis, about an axis of rotation (or a point of the axis of rotation), is:</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420888"/>
            <a:ext cx="8229600" cy="1143000"/>
          </a:xfrm>
        </p:spPr>
        <p:txBody>
          <a:bodyPr/>
          <a:lstStyle/>
          <a:p>
            <a:r>
              <a:rPr lang="en-US" dirty="0"/>
              <a:t>Rest time (5 minutes)</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a:xfrm>
            <a:off x="2987824" y="1412776"/>
            <a:ext cx="3312368" cy="9639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6588" y="0"/>
            <a:ext cx="8229600" cy="1143000"/>
          </a:xfrm>
        </p:spPr>
        <p:txBody>
          <a:bodyPr/>
          <a:lstStyle/>
          <a:p>
            <a:r>
              <a:rPr lang="en-GB" sz="3200" dirty="0"/>
              <a:t>“Rotational” Newton’s second law</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3198944" y="1268760"/>
                <a:ext cx="2835841" cy="110799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sz="7200" b="0" i="1" smtClean="0">
                              <a:latin typeface="Cambria Math" panose="02040503050406030204" pitchFamily="18" charset="0"/>
                            </a:rPr>
                          </m:ctrlPr>
                        </m:accPr>
                        <m:e>
                          <m:r>
                            <a:rPr lang="en-GB" sz="7200" b="0" i="1" smtClean="0">
                              <a:latin typeface="Cambria Math" panose="02040503050406030204" pitchFamily="18" charset="0"/>
                              <a:ea typeface="Cambria Math" panose="02040503050406030204" pitchFamily="18" charset="0"/>
                            </a:rPr>
                            <m:t>𝜏</m:t>
                          </m:r>
                        </m:e>
                      </m:acc>
                      <m:r>
                        <a:rPr lang="en-GB" sz="7200" b="0" i="1" smtClean="0">
                          <a:latin typeface="Cambria Math" panose="02040503050406030204" pitchFamily="18" charset="0"/>
                        </a:rPr>
                        <m:t>=</m:t>
                      </m:r>
                      <m:r>
                        <a:rPr lang="en-GB" sz="7200" b="0" i="1" smtClean="0">
                          <a:latin typeface="Cambria Math" panose="02040503050406030204" pitchFamily="18" charset="0"/>
                        </a:rPr>
                        <m:t>𝐼</m:t>
                      </m:r>
                      <m:acc>
                        <m:accPr>
                          <m:chr m:val="⃗"/>
                          <m:ctrlPr>
                            <a:rPr lang="en-GB" sz="7200" b="0" i="1" smtClean="0">
                              <a:latin typeface="Cambria Math" panose="02040503050406030204" pitchFamily="18" charset="0"/>
                            </a:rPr>
                          </m:ctrlPr>
                        </m:accPr>
                        <m:e>
                          <m:r>
                            <a:rPr lang="en-GB" sz="7200" b="0" i="1" smtClean="0">
                              <a:latin typeface="Cambria Math" panose="02040503050406030204" pitchFamily="18" charset="0"/>
                              <a:ea typeface="Cambria Math" panose="02040503050406030204" pitchFamily="18" charset="0"/>
                            </a:rPr>
                            <m:t>𝛼</m:t>
                          </m:r>
                        </m:e>
                      </m:acc>
                    </m:oMath>
                  </m:oMathPara>
                </a14:m>
                <a:endParaRPr lang="en-US" sz="7200" dirty="0"/>
              </a:p>
            </p:txBody>
          </p:sp>
        </mc:Choice>
        <mc:Fallback>
          <p:sp>
            <p:nvSpPr>
              <p:cNvPr id="5" name="TextBox 4"/>
              <p:cNvSpPr txBox="1">
                <a:spLocks noRot="1" noChangeAspect="1" noMove="1" noResize="1" noEditPoints="1" noAdjustHandles="1" noChangeArrowheads="1" noChangeShapeType="1" noTextEdit="1"/>
              </p:cNvSpPr>
              <p:nvPr/>
            </p:nvSpPr>
            <p:spPr>
              <a:xfrm>
                <a:off x="3198944" y="1268760"/>
                <a:ext cx="2835841" cy="1107996"/>
              </a:xfrm>
              <a:prstGeom prst="rect">
                <a:avLst/>
              </a:prstGeom>
              <a:blipFill rotWithShape="1">
                <a:blip r:embed="rId1"/>
                <a:stretch>
                  <a:fillRect l="-16" t="-3" r="-3144" b="-176"/>
                </a:stretch>
              </a:blipFill>
            </p:spPr>
            <p:txBody>
              <a:bodyPr/>
              <a:lstStyle/>
              <a:p>
                <a:r>
                  <a:rPr lang="zh-CN" altLang="en-US">
                    <a:noFill/>
                  </a:rPr>
                  <a:t> </a:t>
                </a:r>
              </a:p>
            </p:txBody>
          </p:sp>
        </mc:Fallback>
      </mc:AlternateContent>
      <p:sp>
        <p:nvSpPr>
          <p:cNvPr id="7" name="TextBox 6"/>
          <p:cNvSpPr txBox="1"/>
          <p:nvPr/>
        </p:nvSpPr>
        <p:spPr>
          <a:xfrm>
            <a:off x="356101" y="960665"/>
            <a:ext cx="8379217" cy="369332"/>
          </a:xfrm>
          <a:prstGeom prst="rect">
            <a:avLst/>
          </a:prstGeom>
          <a:noFill/>
        </p:spPr>
        <p:txBody>
          <a:bodyPr wrap="none" rtlCol="0">
            <a:spAutoFit/>
          </a:bodyPr>
          <a:lstStyle/>
          <a:p>
            <a:r>
              <a:rPr lang="en-GB" dirty="0"/>
              <a:t>The net torque exerted on a body in rotation around an axis, about a point of this axis, is:</a:t>
            </a:r>
            <a:endParaRPr lang="en-US" dirty="0"/>
          </a:p>
        </p:txBody>
      </p:sp>
      <p:cxnSp>
        <p:nvCxnSpPr>
          <p:cNvPr id="9" name="Straight Arrow Connector 8"/>
          <p:cNvCxnSpPr/>
          <p:nvPr/>
        </p:nvCxnSpPr>
        <p:spPr>
          <a:xfrm flipV="1">
            <a:off x="3779912" y="2245502"/>
            <a:ext cx="1080120" cy="10081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79371" y="3138384"/>
            <a:ext cx="2318997" cy="646331"/>
          </a:xfrm>
          <a:prstGeom prst="rect">
            <a:avLst/>
          </a:prstGeom>
          <a:noFill/>
        </p:spPr>
        <p:txBody>
          <a:bodyPr wrap="square" rtlCol="0">
            <a:spAutoFit/>
          </a:bodyPr>
          <a:lstStyle/>
          <a:p>
            <a:r>
              <a:rPr lang="en-GB" dirty="0"/>
              <a:t>Moment of inertia (about this axis) </a:t>
            </a:r>
            <a:endParaRPr lang="en-US" dirty="0"/>
          </a:p>
        </p:txBody>
      </p:sp>
      <p:cxnSp>
        <p:nvCxnSpPr>
          <p:cNvPr id="12" name="Straight Arrow Connector 11"/>
          <p:cNvCxnSpPr/>
          <p:nvPr/>
        </p:nvCxnSpPr>
        <p:spPr>
          <a:xfrm flipH="1" flipV="1">
            <a:off x="5641245" y="2275609"/>
            <a:ext cx="1172470" cy="9938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940152" y="3320812"/>
            <a:ext cx="3024336" cy="369332"/>
          </a:xfrm>
          <a:prstGeom prst="rect">
            <a:avLst/>
          </a:prstGeom>
          <a:noFill/>
        </p:spPr>
        <p:txBody>
          <a:bodyPr wrap="square" rtlCol="0">
            <a:spAutoFit/>
          </a:bodyPr>
          <a:lstStyle/>
          <a:p>
            <a:r>
              <a:rPr lang="en-GB" dirty="0"/>
              <a:t>Angular acceleration  </a:t>
            </a:r>
            <a:endParaRPr lang="en-US" dirty="0"/>
          </a:p>
        </p:txBody>
      </p:sp>
      <p:sp>
        <p:nvSpPr>
          <p:cNvPr id="16" name="TextBox 15"/>
          <p:cNvSpPr txBox="1"/>
          <p:nvPr/>
        </p:nvSpPr>
        <p:spPr>
          <a:xfrm>
            <a:off x="984746" y="4279142"/>
            <a:ext cx="7750572" cy="369332"/>
          </a:xfrm>
          <a:prstGeom prst="rect">
            <a:avLst/>
          </a:prstGeom>
          <a:noFill/>
        </p:spPr>
        <p:txBody>
          <a:bodyPr wrap="square" rtlCol="0">
            <a:spAutoFit/>
          </a:bodyPr>
          <a:lstStyle/>
          <a:p>
            <a:r>
              <a:rPr lang="en-GB" dirty="0"/>
              <a:t>We can see the analogy with the Newton’s second law:</a:t>
            </a:r>
            <a:endParaRPr lang="en-US" dirty="0"/>
          </a:p>
        </p:txBody>
      </p:sp>
      <mc:AlternateContent xmlns:mc="http://schemas.openxmlformats.org/markup-compatibility/2006">
        <mc:Choice xmlns:a14="http://schemas.microsoft.com/office/drawing/2010/main" Requires="a14">
          <p:sp>
            <p:nvSpPr>
              <p:cNvPr id="17" name="TextBox 16"/>
              <p:cNvSpPr txBox="1"/>
              <p:nvPr/>
            </p:nvSpPr>
            <p:spPr>
              <a:xfrm>
                <a:off x="3131840" y="4653136"/>
                <a:ext cx="2521267" cy="9318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sz="5400" b="0" i="1" smtClean="0">
                              <a:latin typeface="Cambria Math" panose="02040503050406030204" pitchFamily="18" charset="0"/>
                            </a:rPr>
                          </m:ctrlPr>
                        </m:accPr>
                        <m:e>
                          <m:r>
                            <a:rPr lang="en-GB" sz="5400" b="0" i="1" smtClean="0">
                              <a:latin typeface="Cambria Math" panose="02040503050406030204" pitchFamily="18" charset="0"/>
                            </a:rPr>
                            <m:t>𝐹</m:t>
                          </m:r>
                        </m:e>
                      </m:acc>
                      <m:r>
                        <a:rPr lang="en-GB" sz="5400" b="0" i="1" smtClean="0">
                          <a:latin typeface="Cambria Math" panose="02040503050406030204" pitchFamily="18" charset="0"/>
                        </a:rPr>
                        <m:t>=</m:t>
                      </m:r>
                      <m:r>
                        <a:rPr lang="en-GB" sz="5400" b="0" i="1" smtClean="0">
                          <a:latin typeface="Cambria Math" panose="02040503050406030204" pitchFamily="18" charset="0"/>
                        </a:rPr>
                        <m:t>𝑚</m:t>
                      </m:r>
                      <m:acc>
                        <m:accPr>
                          <m:chr m:val="⃗"/>
                          <m:ctrlPr>
                            <a:rPr lang="en-GB" sz="5400" b="0" i="1" smtClean="0">
                              <a:latin typeface="Cambria Math" panose="02040503050406030204" pitchFamily="18" charset="0"/>
                            </a:rPr>
                          </m:ctrlPr>
                        </m:accPr>
                        <m:e>
                          <m:r>
                            <a:rPr lang="en-GB" sz="5400" b="0" i="1" smtClean="0">
                              <a:latin typeface="Cambria Math" panose="02040503050406030204" pitchFamily="18" charset="0"/>
                            </a:rPr>
                            <m:t>𝑎</m:t>
                          </m:r>
                        </m:e>
                      </m:acc>
                    </m:oMath>
                  </m:oMathPara>
                </a14:m>
                <a:endParaRPr lang="en-US" sz="5400" dirty="0"/>
              </a:p>
            </p:txBody>
          </p:sp>
        </mc:Choice>
        <mc:Fallback>
          <p:sp>
            <p:nvSpPr>
              <p:cNvPr id="17" name="TextBox 16"/>
              <p:cNvSpPr txBox="1">
                <a:spLocks noRot="1" noChangeAspect="1" noMove="1" noResize="1" noEditPoints="1" noAdjustHandles="1" noChangeArrowheads="1" noChangeShapeType="1" noTextEdit="1"/>
              </p:cNvSpPr>
              <p:nvPr/>
            </p:nvSpPr>
            <p:spPr>
              <a:xfrm>
                <a:off x="3131840" y="4653136"/>
                <a:ext cx="2521267" cy="931858"/>
              </a:xfrm>
              <a:prstGeom prst="rect">
                <a:avLst/>
              </a:prstGeom>
              <a:blipFill rotWithShape="1">
                <a:blip r:embed="rId2"/>
                <a:stretch>
                  <a:fillRect l="-1" t="-53" r="-2606" b="18"/>
                </a:stretch>
              </a:blipFill>
            </p:spPr>
            <p:txBody>
              <a:bodyPr/>
              <a:lstStyle/>
              <a:p>
                <a:r>
                  <a:rPr lang="zh-CN" altLang="en-US">
                    <a:noFill/>
                  </a:rPr>
                  <a:t> </a:t>
                </a:r>
              </a:p>
            </p:txBody>
          </p:sp>
        </mc:Fallback>
      </mc:AlternateContent>
      <p:sp>
        <p:nvSpPr>
          <p:cNvPr id="18" name="TextBox 17"/>
          <p:cNvSpPr txBox="1"/>
          <p:nvPr/>
        </p:nvSpPr>
        <p:spPr>
          <a:xfrm>
            <a:off x="6531593" y="1775170"/>
            <a:ext cx="2326278" cy="369332"/>
          </a:xfrm>
          <a:prstGeom prst="rect">
            <a:avLst/>
          </a:prstGeom>
          <a:noFill/>
        </p:spPr>
        <p:txBody>
          <a:bodyPr wrap="none" rtlCol="0">
            <a:spAutoFit/>
          </a:bodyPr>
          <a:lstStyle/>
          <a:p>
            <a:r>
              <a:rPr lang="en-GB" dirty="0">
                <a:solidFill>
                  <a:srgbClr val="FF0000"/>
                </a:solidFill>
              </a:rPr>
              <a:t>Important to remember</a:t>
            </a:r>
            <a:endParaRPr lang="en-US" dirty="0">
              <a:solidFill>
                <a:srgbClr val="FF0000"/>
              </a:solidFill>
            </a:endParaRPr>
          </a:p>
        </p:txBody>
      </p:sp>
      <p:sp>
        <p:nvSpPr>
          <p:cNvPr id="19" name="TextBox 18"/>
          <p:cNvSpPr txBox="1"/>
          <p:nvPr/>
        </p:nvSpPr>
        <p:spPr>
          <a:xfrm>
            <a:off x="1107299" y="5922046"/>
            <a:ext cx="2376264" cy="369332"/>
          </a:xfrm>
          <a:prstGeom prst="rect">
            <a:avLst/>
          </a:prstGeom>
          <a:noFill/>
        </p:spPr>
        <p:txBody>
          <a:bodyPr wrap="square" rtlCol="0">
            <a:spAutoFit/>
          </a:bodyPr>
          <a:lstStyle/>
          <a:p>
            <a:r>
              <a:rPr lang="en-GB" dirty="0"/>
              <a:t>Net force</a:t>
            </a:r>
            <a:endParaRPr lang="en-US" dirty="0"/>
          </a:p>
        </p:txBody>
      </p:sp>
      <p:cxnSp>
        <p:nvCxnSpPr>
          <p:cNvPr id="21" name="Straight Arrow Connector 20"/>
          <p:cNvCxnSpPr>
            <a:stCxn id="19" idx="0"/>
          </p:cNvCxnSpPr>
          <p:nvPr/>
        </p:nvCxnSpPr>
        <p:spPr>
          <a:xfrm flipV="1">
            <a:off x="2295431" y="5484133"/>
            <a:ext cx="836409" cy="4379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860032" y="5484133"/>
            <a:ext cx="0" cy="622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75202" y="6052622"/>
            <a:ext cx="646331" cy="369332"/>
          </a:xfrm>
          <a:prstGeom prst="rect">
            <a:avLst/>
          </a:prstGeom>
          <a:noFill/>
        </p:spPr>
        <p:txBody>
          <a:bodyPr wrap="none" rtlCol="0">
            <a:spAutoFit/>
          </a:bodyPr>
          <a:lstStyle/>
          <a:p>
            <a:r>
              <a:rPr lang="en-GB" dirty="0"/>
              <a:t>mass</a:t>
            </a:r>
            <a:endParaRPr lang="en-US" dirty="0"/>
          </a:p>
        </p:txBody>
      </p:sp>
      <p:cxnSp>
        <p:nvCxnSpPr>
          <p:cNvPr id="26" name="Straight Arrow Connector 25"/>
          <p:cNvCxnSpPr/>
          <p:nvPr/>
        </p:nvCxnSpPr>
        <p:spPr>
          <a:xfrm flipH="1" flipV="1">
            <a:off x="5550011" y="5423200"/>
            <a:ext cx="576064" cy="4222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550011" y="5867956"/>
            <a:ext cx="3024336" cy="369332"/>
          </a:xfrm>
          <a:prstGeom prst="rect">
            <a:avLst/>
          </a:prstGeom>
          <a:noFill/>
        </p:spPr>
        <p:txBody>
          <a:bodyPr wrap="square" rtlCol="0">
            <a:spAutoFit/>
          </a:bodyPr>
          <a:lstStyle/>
          <a:p>
            <a:r>
              <a:rPr lang="en-GB" dirty="0"/>
              <a:t>“linear” acceleration  </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lstStyle/>
          <a:p>
            <a:r>
              <a:rPr lang="en-GB" sz="3200" dirty="0"/>
              <a:t>Analogy between translational and rotational motion of a body</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nvGraphicFramePr>
            <p:xfrm>
              <a:off x="1612093" y="1088263"/>
              <a:ext cx="6096000" cy="74168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GB" dirty="0">
                              <a:solidFill>
                                <a:schemeClr val="tx1"/>
                              </a:solidFill>
                            </a:rPr>
                            <a:t>Translational </a:t>
                          </a:r>
                          <a:endParaRPr lang="en-US" dirty="0">
                            <a:solidFill>
                              <a:schemeClr val="tx1"/>
                            </a:solidFill>
                          </a:endParaRPr>
                        </a:p>
                      </a:txBody>
                      <a:tcPr/>
                    </a:tc>
                    <a:tc>
                      <a:txBody>
                        <a:bodyPr/>
                        <a:lstStyle/>
                        <a:p>
                          <a:pPr algn="ctr"/>
                          <a:r>
                            <a:rPr lang="en-GB" dirty="0">
                              <a:solidFill>
                                <a:schemeClr val="tx1"/>
                              </a:solidFill>
                            </a:rPr>
                            <a:t>Rotational </a:t>
                          </a:r>
                          <a:endParaRPr lang="en-US" dirty="0">
                            <a:solidFill>
                              <a:schemeClr val="tx1"/>
                            </a:solidFill>
                          </a:endParaRPr>
                        </a:p>
                      </a:txBody>
                      <a:tcPr/>
                    </a:tc>
                  </a:tr>
                  <a:tr h="370840">
                    <a:tc>
                      <a:txBody>
                        <a:bodyPr/>
                        <a:lstStyle/>
                        <a:p>
                          <a:pPr algn="ctr"/>
                          <a:r>
                            <a:rPr lang="en-GB" dirty="0">
                              <a:solidFill>
                                <a:schemeClr val="tx1"/>
                              </a:solidFill>
                            </a:rPr>
                            <a:t>Mass </a:t>
                          </a:r>
                          <a14:m>
                            <m:oMath xmlns:m="http://schemas.openxmlformats.org/officeDocument/2006/math">
                              <m:r>
                                <a:rPr lang="en-GB" b="0" i="1" smtClean="0">
                                  <a:solidFill>
                                    <a:schemeClr val="tx1"/>
                                  </a:solidFill>
                                  <a:latin typeface="Cambria Math" panose="02040503050406030204" pitchFamily="18" charset="0"/>
                                </a:rPr>
                                <m:t>𝑀</m:t>
                              </m:r>
                            </m:oMath>
                          </a14:m>
                          <a:endParaRPr lang="en-US" dirty="0">
                            <a:solidFill>
                              <a:schemeClr val="tx1"/>
                            </a:solidFill>
                          </a:endParaRPr>
                        </a:p>
                      </a:txBody>
                      <a:tcPr/>
                    </a:tc>
                    <a:tc>
                      <a:txBody>
                        <a:bodyPr/>
                        <a:lstStyle/>
                        <a:p>
                          <a:pPr algn="ctr"/>
                          <a:r>
                            <a:rPr lang="en-GB" dirty="0">
                              <a:solidFill>
                                <a:schemeClr val="tx1"/>
                              </a:solidFill>
                            </a:rPr>
                            <a:t>Moment</a:t>
                          </a:r>
                          <a:r>
                            <a:rPr lang="en-GB" baseline="0" dirty="0">
                              <a:solidFill>
                                <a:schemeClr val="tx1"/>
                              </a:solidFill>
                            </a:rPr>
                            <a:t> of inertia </a:t>
                          </a:r>
                          <a14:m>
                            <m:oMath xmlns:m="http://schemas.openxmlformats.org/officeDocument/2006/math">
                              <m:r>
                                <a:rPr lang="en-GB" b="0" i="1" baseline="0" smtClean="0">
                                  <a:solidFill>
                                    <a:schemeClr val="tx1"/>
                                  </a:solidFill>
                                  <a:latin typeface="Cambria Math" panose="02040503050406030204" pitchFamily="18" charset="0"/>
                                </a:rPr>
                                <m:t>𝐼</m:t>
                              </m:r>
                            </m:oMath>
                          </a14:m>
                          <a:r>
                            <a:rPr lang="en-US" dirty="0">
                              <a:solidFill>
                                <a:schemeClr val="tx1"/>
                              </a:solidFill>
                            </a:rPr>
                            <a:t> </a:t>
                          </a:r>
                          <a:endParaRPr lang="en-US" dirty="0">
                            <a:solidFill>
                              <a:schemeClr val="tx1"/>
                            </a:solidFill>
                          </a:endParaRPr>
                        </a:p>
                      </a:txBody>
                      <a:tcPr/>
                    </a:tc>
                  </a:tr>
                </a:tbl>
              </a:graphicData>
            </a:graphic>
          </p:graphicFrame>
        </mc:Choice>
        <mc:Fallback xmlns="">
          <p:graphicFrame>
            <p:nvGraphicFramePr>
              <p:cNvPr id="3" name="Table 2"/>
              <p:cNvGraphicFramePr>
                <a:graphicFrameLocks noGrp="1"/>
              </p:cNvGraphicFramePr>
              <p:nvPr/>
            </p:nvGraphicFramePr>
            <p:xfrm>
              <a:off x="1612093" y="1088263"/>
              <a:ext cx="6096000" cy="74168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GB" dirty="0">
                              <a:solidFill>
                                <a:schemeClr val="tx1"/>
                              </a:solidFill>
                            </a:rPr>
                            <a:t>Translational </a:t>
                          </a:r>
                          <a:endParaRPr lang="en-US" dirty="0">
                            <a:solidFill>
                              <a:schemeClr val="tx1"/>
                            </a:solidFill>
                          </a:endParaRPr>
                        </a:p>
                      </a:txBody>
                      <a:tcPr/>
                    </a:tc>
                    <a:tc>
                      <a:txBody>
                        <a:bodyPr/>
                        <a:lstStyle/>
                        <a:p>
                          <a:pPr algn="ctr"/>
                          <a:r>
                            <a:rPr lang="en-GB" dirty="0">
                              <a:solidFill>
                                <a:schemeClr val="tx1"/>
                              </a:solidFill>
                            </a:rPr>
                            <a:t>Rotational </a:t>
                          </a:r>
                          <a:endParaRPr lang="en-US" dirty="0">
                            <a:solidFill>
                              <a:schemeClr val="tx1"/>
                            </a:solidFill>
                          </a:endParaRPr>
                        </a:p>
                      </a:txBody>
                      <a:tcPr/>
                    </a:tc>
                  </a:tr>
                  <a:tr h="370840">
                    <a:tc>
                      <a:txBody>
                        <a:bodyPr/>
                        <a:lstStyle/>
                        <a:p>
                          <a:endParaRPr lang="zh-CN"/>
                        </a:p>
                      </a:txBody>
                      <a:tcPr>
                        <a:blipFill>
                          <a:blip r:embed="rId1"/>
                        </a:blipFill>
                      </a:tcPr>
                    </a:tc>
                    <a:tc>
                      <a:txBody>
                        <a:bodyPr/>
                        <a:lstStyle/>
                        <a:p>
                          <a:endParaRPr lang="zh-CN"/>
                        </a:p>
                      </a:txBody>
                      <a:tcPr>
                        <a:blipFill>
                          <a:blip r:embed="rId1"/>
                        </a:blipFill>
                      </a:tcPr>
                    </a:tc>
                  </a:tr>
                </a:tbl>
              </a:graphicData>
            </a:graphic>
          </p:graphicFrame>
        </mc:Fallback>
      </mc:AlternateContent>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lstStyle/>
          <a:p>
            <a:r>
              <a:rPr lang="en-GB" sz="3200" dirty="0"/>
              <a:t>Analogy between translational and rotational motion of a body</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nvGraphicFramePr>
            <p:xfrm>
              <a:off x="1612093" y="1088263"/>
              <a:ext cx="6096000" cy="1511554"/>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GB" dirty="0">
                              <a:solidFill>
                                <a:schemeClr val="tx1"/>
                              </a:solidFill>
                            </a:rPr>
                            <a:t>Translational </a:t>
                          </a:r>
                          <a:endParaRPr lang="en-US" dirty="0">
                            <a:solidFill>
                              <a:schemeClr val="tx1"/>
                            </a:solidFill>
                          </a:endParaRPr>
                        </a:p>
                      </a:txBody>
                      <a:tcPr/>
                    </a:tc>
                    <a:tc>
                      <a:txBody>
                        <a:bodyPr/>
                        <a:lstStyle/>
                        <a:p>
                          <a:pPr algn="ctr"/>
                          <a:r>
                            <a:rPr lang="en-GB" dirty="0">
                              <a:solidFill>
                                <a:schemeClr val="tx1"/>
                              </a:solidFill>
                            </a:rPr>
                            <a:t>Rotational </a:t>
                          </a:r>
                          <a:endParaRPr lang="en-US" dirty="0">
                            <a:solidFill>
                              <a:schemeClr val="tx1"/>
                            </a:solidFill>
                          </a:endParaRPr>
                        </a:p>
                      </a:txBody>
                      <a:tcPr/>
                    </a:tc>
                  </a:tr>
                  <a:tr h="370840">
                    <a:tc>
                      <a:txBody>
                        <a:bodyPr/>
                        <a:lstStyle/>
                        <a:p>
                          <a:pPr algn="ctr"/>
                          <a:r>
                            <a:rPr lang="en-GB" dirty="0">
                              <a:solidFill>
                                <a:schemeClr val="tx1"/>
                              </a:solidFill>
                            </a:rPr>
                            <a:t>Mass </a:t>
                          </a:r>
                          <a14:m>
                            <m:oMath xmlns:m="http://schemas.openxmlformats.org/officeDocument/2006/math">
                              <m:r>
                                <a:rPr lang="en-GB" b="0" i="1" smtClean="0">
                                  <a:solidFill>
                                    <a:schemeClr val="tx1"/>
                                  </a:solidFill>
                                  <a:latin typeface="Cambria Math" panose="02040503050406030204" pitchFamily="18" charset="0"/>
                                </a:rPr>
                                <m:t>𝑀</m:t>
                              </m:r>
                            </m:oMath>
                          </a14:m>
                          <a:endParaRPr lang="en-US" dirty="0">
                            <a:solidFill>
                              <a:schemeClr val="tx1"/>
                            </a:solidFill>
                          </a:endParaRPr>
                        </a:p>
                      </a:txBody>
                      <a:tcPr/>
                    </a:tc>
                    <a:tc>
                      <a:txBody>
                        <a:bodyPr/>
                        <a:lstStyle/>
                        <a:p>
                          <a:pPr algn="ctr"/>
                          <a:r>
                            <a:rPr lang="en-GB" dirty="0">
                              <a:solidFill>
                                <a:schemeClr val="tx1"/>
                              </a:solidFill>
                            </a:rPr>
                            <a:t>Moment</a:t>
                          </a:r>
                          <a:r>
                            <a:rPr lang="en-GB" baseline="0" dirty="0">
                              <a:solidFill>
                                <a:schemeClr val="tx1"/>
                              </a:solidFill>
                            </a:rPr>
                            <a:t> of inertia </a:t>
                          </a:r>
                          <a14:m>
                            <m:oMath xmlns:m="http://schemas.openxmlformats.org/officeDocument/2006/math">
                              <m:r>
                                <a:rPr lang="en-GB" b="0" i="1" baseline="0" smtClean="0">
                                  <a:solidFill>
                                    <a:schemeClr val="tx1"/>
                                  </a:solidFill>
                                  <a:latin typeface="Cambria Math" panose="02040503050406030204" pitchFamily="18" charset="0"/>
                                </a:rPr>
                                <m:t>𝐼</m:t>
                              </m:r>
                            </m:oMath>
                          </a14:m>
                          <a:r>
                            <a:rPr lang="en-US" dirty="0">
                              <a:solidFill>
                                <a:schemeClr val="tx1"/>
                              </a:solidFill>
                            </a:rPr>
                            <a:t> </a:t>
                          </a:r>
                          <a:endParaRPr lang="en-US" dirty="0">
                            <a:solidFill>
                              <a:schemeClr val="tx1"/>
                            </a:solidFill>
                          </a:endParaRPr>
                        </a:p>
                      </a:txBody>
                      <a:tcPr/>
                    </a:tc>
                  </a:tr>
                  <a:tr h="370840">
                    <a:tc>
                      <a:txBody>
                        <a:bodyPr/>
                        <a:lstStyle/>
                        <a:p>
                          <a:pPr algn="ctr"/>
                          <a:r>
                            <a:rPr lang="en-GB" dirty="0">
                              <a:solidFill>
                                <a:schemeClr val="tx1"/>
                              </a:solidFill>
                            </a:rPr>
                            <a:t>Net force </a:t>
                          </a:r>
                          <a14:m>
                            <m:oMath xmlns:m="http://schemas.openxmlformats.org/officeDocument/2006/math">
                              <m:acc>
                                <m:accPr>
                                  <m:chr m:val="⃗"/>
                                  <m:ctrlPr>
                                    <a:rPr lang="en-GB" i="1" smtClean="0">
                                      <a:solidFill>
                                        <a:schemeClr val="tx1"/>
                                      </a:solidFill>
                                      <a:latin typeface="Cambria Math" panose="02040503050406030204" pitchFamily="18" charset="0"/>
                                    </a:rPr>
                                  </m:ctrlPr>
                                </m:accPr>
                                <m:e>
                                  <m:r>
                                    <a:rPr lang="en-GB" b="0" i="1" smtClean="0">
                                      <a:solidFill>
                                        <a:schemeClr val="tx1"/>
                                      </a:solidFill>
                                      <a:latin typeface="Cambria Math" panose="02040503050406030204" pitchFamily="18" charset="0"/>
                                    </a:rPr>
                                    <m:t>𝐹</m:t>
                                  </m:r>
                                </m:e>
                              </m:acc>
                            </m:oMath>
                          </a14:m>
                          <a:r>
                            <a:rPr lang="en-GB" dirty="0">
                              <a:solidFill>
                                <a:schemeClr val="tx1"/>
                              </a:solidFill>
                            </a:rPr>
                            <a:t> </a:t>
                          </a:r>
                          <a:endParaRPr lang="en-US" dirty="0">
                            <a:solidFill>
                              <a:schemeClr val="tx1"/>
                            </a:solidFill>
                          </a:endParaRPr>
                        </a:p>
                      </a:txBody>
                      <a:tcPr/>
                    </a:tc>
                    <a:tc>
                      <a:txBody>
                        <a:bodyPr/>
                        <a:lstStyle/>
                        <a:p>
                          <a:pPr algn="ctr"/>
                          <a:r>
                            <a:rPr lang="en-GB" dirty="0">
                              <a:solidFill>
                                <a:schemeClr val="tx1"/>
                              </a:solidFill>
                            </a:rPr>
                            <a:t>Net torque </a:t>
                          </a:r>
                          <a14:m>
                            <m:oMath xmlns:m="http://schemas.openxmlformats.org/officeDocument/2006/math">
                              <m:acc>
                                <m:accPr>
                                  <m:chr m:val="⃗"/>
                                  <m:ctrlPr>
                                    <a:rPr lang="en-GB" i="1" smtClean="0">
                                      <a:solidFill>
                                        <a:schemeClr val="tx1"/>
                                      </a:solidFill>
                                      <a:latin typeface="Cambria Math" panose="02040503050406030204" pitchFamily="18" charset="0"/>
                                    </a:rPr>
                                  </m:ctrlPr>
                                </m:accPr>
                                <m:e>
                                  <m:r>
                                    <a:rPr lang="en-GB" i="1" smtClean="0">
                                      <a:solidFill>
                                        <a:schemeClr val="tx1"/>
                                      </a:solidFill>
                                      <a:latin typeface="Cambria Math" panose="02040503050406030204" pitchFamily="18" charset="0"/>
                                      <a:ea typeface="Cambria Math" panose="02040503050406030204" pitchFamily="18" charset="0"/>
                                    </a:rPr>
                                    <m:t>𝜏</m:t>
                                  </m:r>
                                </m:e>
                              </m:acc>
                            </m:oMath>
                          </a14:m>
                          <a:endParaRPr lang="en-US" dirty="0">
                            <a:solidFill>
                              <a:schemeClr val="tx1"/>
                            </a:solidFill>
                          </a:endParaRPr>
                        </a:p>
                      </a:txBody>
                      <a:tcPr/>
                    </a:tc>
                  </a:tr>
                  <a:tr h="370840">
                    <a:tc>
                      <a:txBody>
                        <a:bodyPr/>
                        <a:lstStyle/>
                        <a:p>
                          <a:pPr algn="ctr"/>
                          <a:r>
                            <a:rPr lang="en-GB" dirty="0">
                              <a:solidFill>
                                <a:schemeClr val="tx1"/>
                              </a:solidFill>
                            </a:rPr>
                            <a:t>“Linear ”acceleration</a:t>
                          </a:r>
                          <a:r>
                            <a:rPr lang="en-GB" baseline="0" dirty="0">
                              <a:solidFill>
                                <a:schemeClr val="tx1"/>
                              </a:solidFill>
                            </a:rPr>
                            <a:t> </a:t>
                          </a:r>
                          <a14:m>
                            <m:oMath xmlns:m="http://schemas.openxmlformats.org/officeDocument/2006/math">
                              <m:acc>
                                <m:accPr>
                                  <m:chr m:val="⃗"/>
                                  <m:ctrlPr>
                                    <a:rPr lang="en-GB" b="0" i="1" baseline="0" smtClean="0">
                                      <a:solidFill>
                                        <a:schemeClr val="tx1"/>
                                      </a:solidFill>
                                      <a:latin typeface="Cambria Math" panose="02040503050406030204" pitchFamily="18" charset="0"/>
                                    </a:rPr>
                                  </m:ctrlPr>
                                </m:accPr>
                                <m:e>
                                  <m:r>
                                    <a:rPr lang="en-US" b="0" i="1" baseline="0" smtClean="0">
                                      <a:solidFill>
                                        <a:schemeClr val="tx1"/>
                                      </a:solidFill>
                                      <a:latin typeface="Cambria Math" panose="02040503050406030204" pitchFamily="18" charset="0"/>
                                    </a:rPr>
                                    <m:t>𝑎</m:t>
                                  </m:r>
                                </m:e>
                              </m:acc>
                            </m:oMath>
                          </a14:m>
                          <a:endParaRPr lang="en-US" dirty="0">
                            <a:solidFill>
                              <a:schemeClr val="tx1"/>
                            </a:solidFill>
                          </a:endParaRPr>
                        </a:p>
                      </a:txBody>
                      <a:tcPr/>
                    </a:tc>
                    <a:tc>
                      <a:txBody>
                        <a:bodyPr/>
                        <a:lstStyle/>
                        <a:p>
                          <a:pPr algn="ctr"/>
                          <a:r>
                            <a:rPr lang="en-GB" dirty="0">
                              <a:solidFill>
                                <a:schemeClr val="tx1"/>
                              </a:solidFill>
                            </a:rPr>
                            <a:t>Angular acceleration </a:t>
                          </a:r>
                          <a14:m>
                            <m:oMath xmlns:m="http://schemas.openxmlformats.org/officeDocument/2006/math">
                              <m:acc>
                                <m:accPr>
                                  <m:chr m:val="⃗"/>
                                  <m:ctrlPr>
                                    <a:rPr lang="en-GB" i="1" smtClean="0">
                                      <a:solidFill>
                                        <a:schemeClr val="tx1"/>
                                      </a:solidFill>
                                      <a:latin typeface="Cambria Math" panose="02040503050406030204" pitchFamily="18" charset="0"/>
                                    </a:rPr>
                                  </m:ctrlPr>
                                </m:accPr>
                                <m:e>
                                  <m:r>
                                    <a:rPr lang="en-GB" i="1" smtClean="0">
                                      <a:solidFill>
                                        <a:schemeClr val="tx1"/>
                                      </a:solidFill>
                                      <a:latin typeface="Cambria Math" panose="02040503050406030204" pitchFamily="18" charset="0"/>
                                      <a:ea typeface="Cambria Math" panose="02040503050406030204" pitchFamily="18" charset="0"/>
                                    </a:rPr>
                                    <m:t>𝛼</m:t>
                                  </m:r>
                                </m:e>
                              </m:acc>
                            </m:oMath>
                          </a14:m>
                          <a:endParaRPr lang="en-US" dirty="0">
                            <a:solidFill>
                              <a:schemeClr val="tx1"/>
                            </a:solidFill>
                          </a:endParaRPr>
                        </a:p>
                      </a:txBody>
                      <a:tcPr/>
                    </a:tc>
                  </a:tr>
                </a:tbl>
              </a:graphicData>
            </a:graphic>
          </p:graphicFrame>
        </mc:Choice>
        <mc:Fallback xmlns="">
          <p:graphicFrame>
            <p:nvGraphicFramePr>
              <p:cNvPr id="3" name="Table 2"/>
              <p:cNvGraphicFramePr>
                <a:graphicFrameLocks noGrp="1"/>
              </p:cNvGraphicFramePr>
              <p:nvPr/>
            </p:nvGraphicFramePr>
            <p:xfrm>
              <a:off x="1612093" y="1088263"/>
              <a:ext cx="6096000" cy="1511554"/>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GB" dirty="0">
                              <a:solidFill>
                                <a:schemeClr val="tx1"/>
                              </a:solidFill>
                            </a:rPr>
                            <a:t>Translational </a:t>
                          </a:r>
                          <a:endParaRPr lang="en-US" dirty="0">
                            <a:solidFill>
                              <a:schemeClr val="tx1"/>
                            </a:solidFill>
                          </a:endParaRPr>
                        </a:p>
                      </a:txBody>
                      <a:tcPr/>
                    </a:tc>
                    <a:tc>
                      <a:txBody>
                        <a:bodyPr/>
                        <a:lstStyle/>
                        <a:p>
                          <a:pPr algn="ctr"/>
                          <a:r>
                            <a:rPr lang="en-GB" dirty="0">
                              <a:solidFill>
                                <a:schemeClr val="tx1"/>
                              </a:solidFill>
                            </a:rPr>
                            <a:t>Rotational </a:t>
                          </a:r>
                          <a:endParaRPr lang="en-US" dirty="0">
                            <a:solidFill>
                              <a:schemeClr val="tx1"/>
                            </a:solidFill>
                          </a:endParaRPr>
                        </a:p>
                      </a:txBody>
                      <a:tcPr/>
                    </a:tc>
                  </a:tr>
                  <a:tr h="370840">
                    <a:tc>
                      <a:txBody>
                        <a:bodyPr/>
                        <a:lstStyle/>
                        <a:p>
                          <a:endParaRPr lang="zh-CN"/>
                        </a:p>
                      </a:txBody>
                      <a:tcPr>
                        <a:blipFill>
                          <a:blip r:embed="rId1"/>
                        </a:blipFill>
                      </a:tcPr>
                    </a:tc>
                    <a:tc>
                      <a:txBody>
                        <a:bodyPr/>
                        <a:lstStyle/>
                        <a:p>
                          <a:endParaRPr lang="zh-CN"/>
                        </a:p>
                      </a:txBody>
                      <a:tcPr>
                        <a:blipFill>
                          <a:blip r:embed="rId1"/>
                        </a:blipFill>
                      </a:tcPr>
                    </a:tc>
                  </a:tr>
                  <a:tr h="394970">
                    <a:tc>
                      <a:txBody>
                        <a:bodyPr/>
                        <a:lstStyle/>
                        <a:p>
                          <a:endParaRPr lang="zh-CN"/>
                        </a:p>
                      </a:txBody>
                      <a:tcPr>
                        <a:blipFill>
                          <a:blip r:embed="rId1"/>
                        </a:blipFill>
                      </a:tcPr>
                    </a:tc>
                    <a:tc>
                      <a:txBody>
                        <a:bodyPr/>
                        <a:lstStyle/>
                        <a:p>
                          <a:endParaRPr lang="zh-CN"/>
                        </a:p>
                      </a:txBody>
                      <a:tcPr>
                        <a:blipFill>
                          <a:blip r:embed="rId1"/>
                        </a:blipFill>
                      </a:tcPr>
                    </a:tc>
                  </a:tr>
                  <a:tr h="370840">
                    <a:tc>
                      <a:txBody>
                        <a:bodyPr/>
                        <a:lstStyle/>
                        <a:p>
                          <a:endParaRPr lang="zh-CN"/>
                        </a:p>
                      </a:txBody>
                      <a:tcPr>
                        <a:blipFill>
                          <a:blip r:embed="rId1"/>
                        </a:blipFill>
                      </a:tcPr>
                    </a:tc>
                    <a:tc>
                      <a:txBody>
                        <a:bodyPr/>
                        <a:lstStyle/>
                        <a:p>
                          <a:endParaRPr lang="zh-CN"/>
                        </a:p>
                      </a:txBody>
                      <a:tcPr>
                        <a:blipFill>
                          <a:blip r:embed="rId1"/>
                        </a:blipFill>
                      </a:tcPr>
                    </a:tc>
                  </a:tr>
                </a:tbl>
              </a:graphicData>
            </a:graphic>
          </p:graphicFrame>
        </mc:Fallback>
      </mc:AlternateContent>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lstStyle/>
          <a:p>
            <a:r>
              <a:rPr lang="en-GB" sz="3200" dirty="0"/>
              <a:t>Analogy between translational and rotational motion of a body</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nvGraphicFramePr>
            <p:xfrm>
              <a:off x="1612093" y="1088263"/>
              <a:ext cx="6096000" cy="2796794"/>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GB" dirty="0">
                              <a:solidFill>
                                <a:schemeClr val="tx1"/>
                              </a:solidFill>
                            </a:rPr>
                            <a:t>Translational </a:t>
                          </a:r>
                          <a:endParaRPr lang="en-US" dirty="0">
                            <a:solidFill>
                              <a:schemeClr val="tx1"/>
                            </a:solidFill>
                          </a:endParaRPr>
                        </a:p>
                      </a:txBody>
                      <a:tcPr/>
                    </a:tc>
                    <a:tc>
                      <a:txBody>
                        <a:bodyPr/>
                        <a:lstStyle/>
                        <a:p>
                          <a:pPr algn="ctr"/>
                          <a:r>
                            <a:rPr lang="en-GB" dirty="0">
                              <a:solidFill>
                                <a:schemeClr val="tx1"/>
                              </a:solidFill>
                            </a:rPr>
                            <a:t>Rotational </a:t>
                          </a:r>
                          <a:endParaRPr lang="en-US" dirty="0">
                            <a:solidFill>
                              <a:schemeClr val="tx1"/>
                            </a:solidFill>
                          </a:endParaRPr>
                        </a:p>
                      </a:txBody>
                      <a:tcPr/>
                    </a:tc>
                  </a:tr>
                  <a:tr h="370840">
                    <a:tc>
                      <a:txBody>
                        <a:bodyPr/>
                        <a:lstStyle/>
                        <a:p>
                          <a:pPr algn="ctr"/>
                          <a:r>
                            <a:rPr lang="en-GB" dirty="0">
                              <a:solidFill>
                                <a:schemeClr val="tx1"/>
                              </a:solidFill>
                            </a:rPr>
                            <a:t>Mass </a:t>
                          </a:r>
                          <a14:m>
                            <m:oMath xmlns:m="http://schemas.openxmlformats.org/officeDocument/2006/math">
                              <m:r>
                                <a:rPr lang="en-GB" b="0" i="1" smtClean="0">
                                  <a:solidFill>
                                    <a:schemeClr val="tx1"/>
                                  </a:solidFill>
                                  <a:latin typeface="Cambria Math" panose="02040503050406030204" pitchFamily="18" charset="0"/>
                                </a:rPr>
                                <m:t>𝑀</m:t>
                              </m:r>
                            </m:oMath>
                          </a14:m>
                          <a:endParaRPr lang="en-US" dirty="0">
                            <a:solidFill>
                              <a:schemeClr val="tx1"/>
                            </a:solidFill>
                          </a:endParaRPr>
                        </a:p>
                      </a:txBody>
                      <a:tcPr/>
                    </a:tc>
                    <a:tc>
                      <a:txBody>
                        <a:bodyPr/>
                        <a:lstStyle/>
                        <a:p>
                          <a:pPr algn="ctr"/>
                          <a:r>
                            <a:rPr lang="en-GB" dirty="0">
                              <a:solidFill>
                                <a:schemeClr val="tx1"/>
                              </a:solidFill>
                            </a:rPr>
                            <a:t>Moment</a:t>
                          </a:r>
                          <a:r>
                            <a:rPr lang="en-GB" baseline="0" dirty="0">
                              <a:solidFill>
                                <a:schemeClr val="tx1"/>
                              </a:solidFill>
                            </a:rPr>
                            <a:t> of inertia </a:t>
                          </a:r>
                          <a14:m>
                            <m:oMath xmlns:m="http://schemas.openxmlformats.org/officeDocument/2006/math">
                              <m:r>
                                <a:rPr lang="en-GB" b="0" i="1" baseline="0" smtClean="0">
                                  <a:solidFill>
                                    <a:schemeClr val="tx1"/>
                                  </a:solidFill>
                                  <a:latin typeface="Cambria Math" panose="02040503050406030204" pitchFamily="18" charset="0"/>
                                </a:rPr>
                                <m:t>𝐼</m:t>
                              </m:r>
                            </m:oMath>
                          </a14:m>
                          <a:r>
                            <a:rPr lang="en-US" dirty="0">
                              <a:solidFill>
                                <a:schemeClr val="tx1"/>
                              </a:solidFill>
                            </a:rPr>
                            <a:t> </a:t>
                          </a:r>
                          <a:endParaRPr lang="en-US" dirty="0">
                            <a:solidFill>
                              <a:schemeClr val="tx1"/>
                            </a:solidFill>
                          </a:endParaRPr>
                        </a:p>
                      </a:txBody>
                      <a:tcPr/>
                    </a:tc>
                  </a:tr>
                  <a:tr h="370840">
                    <a:tc>
                      <a:txBody>
                        <a:bodyPr/>
                        <a:lstStyle/>
                        <a:p>
                          <a:pPr algn="ctr"/>
                          <a:r>
                            <a:rPr lang="en-GB" dirty="0">
                              <a:solidFill>
                                <a:schemeClr val="tx1"/>
                              </a:solidFill>
                            </a:rPr>
                            <a:t>Net force </a:t>
                          </a:r>
                          <a14:m>
                            <m:oMath xmlns:m="http://schemas.openxmlformats.org/officeDocument/2006/math">
                              <m:acc>
                                <m:accPr>
                                  <m:chr m:val="⃗"/>
                                  <m:ctrlPr>
                                    <a:rPr lang="en-GB" i="1" smtClean="0">
                                      <a:solidFill>
                                        <a:schemeClr val="tx1"/>
                                      </a:solidFill>
                                      <a:latin typeface="Cambria Math" panose="02040503050406030204" pitchFamily="18" charset="0"/>
                                    </a:rPr>
                                  </m:ctrlPr>
                                </m:accPr>
                                <m:e>
                                  <m:r>
                                    <a:rPr lang="en-GB" b="0" i="1" smtClean="0">
                                      <a:solidFill>
                                        <a:schemeClr val="tx1"/>
                                      </a:solidFill>
                                      <a:latin typeface="Cambria Math" panose="02040503050406030204" pitchFamily="18" charset="0"/>
                                    </a:rPr>
                                    <m:t>𝐹</m:t>
                                  </m:r>
                                </m:e>
                              </m:acc>
                            </m:oMath>
                          </a14:m>
                          <a:r>
                            <a:rPr lang="en-GB" dirty="0">
                              <a:solidFill>
                                <a:schemeClr val="tx1"/>
                              </a:solidFill>
                            </a:rPr>
                            <a:t> </a:t>
                          </a:r>
                          <a:endParaRPr lang="en-US" dirty="0">
                            <a:solidFill>
                              <a:schemeClr val="tx1"/>
                            </a:solidFill>
                          </a:endParaRPr>
                        </a:p>
                      </a:txBody>
                      <a:tcPr/>
                    </a:tc>
                    <a:tc>
                      <a:txBody>
                        <a:bodyPr/>
                        <a:lstStyle/>
                        <a:p>
                          <a:pPr algn="ctr"/>
                          <a:r>
                            <a:rPr lang="en-GB" dirty="0">
                              <a:solidFill>
                                <a:schemeClr val="tx1"/>
                              </a:solidFill>
                            </a:rPr>
                            <a:t>Net torque </a:t>
                          </a:r>
                          <a14:m>
                            <m:oMath xmlns:m="http://schemas.openxmlformats.org/officeDocument/2006/math">
                              <m:acc>
                                <m:accPr>
                                  <m:chr m:val="⃗"/>
                                  <m:ctrlPr>
                                    <a:rPr lang="en-GB" i="1" smtClean="0">
                                      <a:solidFill>
                                        <a:schemeClr val="tx1"/>
                                      </a:solidFill>
                                      <a:latin typeface="Cambria Math" panose="02040503050406030204" pitchFamily="18" charset="0"/>
                                    </a:rPr>
                                  </m:ctrlPr>
                                </m:accPr>
                                <m:e>
                                  <m:r>
                                    <a:rPr lang="en-GB" i="1" smtClean="0">
                                      <a:solidFill>
                                        <a:schemeClr val="tx1"/>
                                      </a:solidFill>
                                      <a:latin typeface="Cambria Math" panose="02040503050406030204" pitchFamily="18" charset="0"/>
                                      <a:ea typeface="Cambria Math" panose="02040503050406030204" pitchFamily="18" charset="0"/>
                                    </a:rPr>
                                    <m:t>𝜏</m:t>
                                  </m:r>
                                </m:e>
                              </m:acc>
                            </m:oMath>
                          </a14:m>
                          <a:endParaRPr lang="en-US" dirty="0">
                            <a:solidFill>
                              <a:schemeClr val="tx1"/>
                            </a:solidFill>
                          </a:endParaRPr>
                        </a:p>
                      </a:txBody>
                      <a:tcPr/>
                    </a:tc>
                  </a:tr>
                  <a:tr h="370840">
                    <a:tc>
                      <a:txBody>
                        <a:bodyPr/>
                        <a:lstStyle/>
                        <a:p>
                          <a:pPr algn="ctr"/>
                          <a:r>
                            <a:rPr lang="en-GB" dirty="0">
                              <a:solidFill>
                                <a:schemeClr val="tx1"/>
                              </a:solidFill>
                            </a:rPr>
                            <a:t>“Linear ”acceleration</a:t>
                          </a:r>
                          <a:r>
                            <a:rPr lang="en-GB" baseline="0" dirty="0">
                              <a:solidFill>
                                <a:schemeClr val="tx1"/>
                              </a:solidFill>
                            </a:rPr>
                            <a:t> </a:t>
                          </a:r>
                          <a14:m>
                            <m:oMath xmlns:m="http://schemas.openxmlformats.org/officeDocument/2006/math">
                              <m:acc>
                                <m:accPr>
                                  <m:chr m:val="⃗"/>
                                  <m:ctrlPr>
                                    <a:rPr lang="en-GB" b="0" i="1" baseline="0" smtClean="0">
                                      <a:solidFill>
                                        <a:schemeClr val="tx1"/>
                                      </a:solidFill>
                                      <a:latin typeface="Cambria Math" panose="02040503050406030204" pitchFamily="18" charset="0"/>
                                    </a:rPr>
                                  </m:ctrlPr>
                                </m:accPr>
                                <m:e>
                                  <m:r>
                                    <a:rPr lang="en-US" b="0" i="1" baseline="0" smtClean="0">
                                      <a:solidFill>
                                        <a:schemeClr val="tx1"/>
                                      </a:solidFill>
                                      <a:latin typeface="Cambria Math" panose="02040503050406030204" pitchFamily="18" charset="0"/>
                                    </a:rPr>
                                    <m:t>𝑎</m:t>
                                  </m:r>
                                </m:e>
                              </m:acc>
                            </m:oMath>
                          </a14:m>
                          <a:endParaRPr lang="en-US" dirty="0">
                            <a:solidFill>
                              <a:schemeClr val="tx1"/>
                            </a:solidFill>
                          </a:endParaRPr>
                        </a:p>
                      </a:txBody>
                      <a:tcPr/>
                    </a:tc>
                    <a:tc>
                      <a:txBody>
                        <a:bodyPr/>
                        <a:lstStyle/>
                        <a:p>
                          <a:pPr algn="ctr"/>
                          <a:r>
                            <a:rPr lang="en-GB" dirty="0">
                              <a:solidFill>
                                <a:schemeClr val="tx1"/>
                              </a:solidFill>
                            </a:rPr>
                            <a:t>Angular acceleration </a:t>
                          </a:r>
                          <a14:m>
                            <m:oMath xmlns:m="http://schemas.openxmlformats.org/officeDocument/2006/math">
                              <m:acc>
                                <m:accPr>
                                  <m:chr m:val="⃗"/>
                                  <m:ctrlPr>
                                    <a:rPr lang="en-GB" i="1" smtClean="0">
                                      <a:solidFill>
                                        <a:schemeClr val="tx1"/>
                                      </a:solidFill>
                                      <a:latin typeface="Cambria Math" panose="02040503050406030204" pitchFamily="18" charset="0"/>
                                      <a:ea typeface="Cambria Math" panose="02040503050406030204" pitchFamily="18" charset="0"/>
                                    </a:rPr>
                                  </m:ctrlPr>
                                </m:accPr>
                                <m:e>
                                  <m:r>
                                    <a:rPr lang="en-GB" i="1" smtClean="0">
                                      <a:solidFill>
                                        <a:schemeClr val="tx1"/>
                                      </a:solidFill>
                                      <a:latin typeface="Cambria Math" panose="02040503050406030204" pitchFamily="18" charset="0"/>
                                      <a:ea typeface="Cambria Math" panose="02040503050406030204" pitchFamily="18" charset="0"/>
                                    </a:rPr>
                                    <m:t>𝛼</m:t>
                                  </m:r>
                                </m:e>
                              </m:acc>
                            </m:oMath>
                          </a14:m>
                          <a:endParaRPr lang="en-US" dirty="0">
                            <a:solidFill>
                              <a:schemeClr val="tx1"/>
                            </a:solidFill>
                          </a:endParaRPr>
                        </a:p>
                      </a:txBody>
                      <a:tcPr/>
                    </a:tc>
                  </a:tr>
                  <a:tr h="370840">
                    <a:tc>
                      <a:txBody>
                        <a:bodyPr/>
                        <a:lstStyle/>
                        <a:p>
                          <a:pPr algn="ctr"/>
                          <a:r>
                            <a:rPr lang="en-GB" dirty="0">
                              <a:solidFill>
                                <a:schemeClr val="tx1"/>
                              </a:solidFill>
                            </a:rPr>
                            <a:t>“Linear” velocity </a:t>
                          </a:r>
                          <a14:m>
                            <m:oMath xmlns:m="http://schemas.openxmlformats.org/officeDocument/2006/math">
                              <m:acc>
                                <m:accPr>
                                  <m:chr m:val="⃗"/>
                                  <m:ctrlPr>
                                    <a:rPr lang="en-GB"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oMath>
                          </a14:m>
                          <a:r>
                            <a:rPr lang="en-US" dirty="0">
                              <a:solidFill>
                                <a:schemeClr val="tx1"/>
                              </a:solidFill>
                            </a:rPr>
                            <a:t> (</a:t>
                          </a:r>
                          <a14:m>
                            <m:oMath xmlns:m="http://schemas.openxmlformats.org/officeDocument/2006/math">
                              <m:sSub>
                                <m:sSubPr>
                                  <m:ctrlPr>
                                    <a:rPr lang="en-US" i="1" dirty="0" smtClean="0">
                                      <a:solidFill>
                                        <a:schemeClr val="tx1"/>
                                      </a:solidFill>
                                      <a:latin typeface="Cambria Math" panose="02040503050406030204" pitchFamily="18" charset="0"/>
                                    </a:rPr>
                                  </m:ctrlPr>
                                </m:sSubPr>
                                <m:e>
                                  <m:acc>
                                    <m:accPr>
                                      <m:chr m:val="⃗"/>
                                      <m:ctrlPr>
                                        <a:rPr lang="en-US"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𝑣</m:t>
                                      </m:r>
                                    </m:e>
                                  </m:acc>
                                </m:e>
                                <m:sub>
                                  <m:r>
                                    <a:rPr lang="en-GB" b="0" i="1" dirty="0" smtClean="0">
                                      <a:solidFill>
                                        <a:schemeClr val="tx1"/>
                                      </a:solidFill>
                                      <a:latin typeface="Cambria Math" panose="02040503050406030204" pitchFamily="18" charset="0"/>
                                    </a:rPr>
                                    <m:t>𝑐𝑚</m:t>
                                  </m:r>
                                </m:sub>
                              </m:sSub>
                            </m:oMath>
                          </a14:m>
                          <a:r>
                            <a:rPr lang="en-US" dirty="0">
                              <a:solidFill>
                                <a:schemeClr val="tx1"/>
                              </a:solidFill>
                            </a:rPr>
                            <a:t> for the velocity of the</a:t>
                          </a:r>
                          <a:r>
                            <a:rPr lang="en-US" baseline="0" dirty="0">
                              <a:solidFill>
                                <a:schemeClr val="tx1"/>
                              </a:solidFill>
                            </a:rPr>
                            <a:t> center of mass</a:t>
                          </a:r>
                          <a:r>
                            <a:rPr lang="en-US" dirty="0">
                              <a:solidFill>
                                <a:schemeClr val="tx1"/>
                              </a:solidFill>
                            </a:rPr>
                            <a:t>)</a:t>
                          </a:r>
                          <a:endParaRPr lang="en-US" dirty="0">
                            <a:solidFill>
                              <a:schemeClr val="tx1"/>
                            </a:solidFill>
                          </a:endParaRPr>
                        </a:p>
                      </a:txBody>
                      <a:tcPr/>
                    </a:tc>
                    <a:tc>
                      <a:txBody>
                        <a:bodyPr/>
                        <a:lstStyle/>
                        <a:p>
                          <a:pPr algn="ctr"/>
                          <a:r>
                            <a:rPr lang="en-GB" dirty="0">
                              <a:solidFill>
                                <a:schemeClr val="tx1"/>
                              </a:solidFill>
                            </a:rPr>
                            <a:t>Angular velocity </a:t>
                          </a:r>
                          <a14:m>
                            <m:oMath xmlns:m="http://schemas.openxmlformats.org/officeDocument/2006/math">
                              <m:acc>
                                <m:accPr>
                                  <m:chr m:val="⃗"/>
                                  <m:ctrlPr>
                                    <a:rPr lang="en-GB" i="1" smtClean="0">
                                      <a:solidFill>
                                        <a:schemeClr val="tx1"/>
                                      </a:solidFill>
                                      <a:latin typeface="Cambria Math" panose="02040503050406030204" pitchFamily="18" charset="0"/>
                                    </a:rPr>
                                  </m:ctrlPr>
                                </m:accPr>
                                <m:e>
                                  <m:r>
                                    <a:rPr lang="en-GB" i="1" smtClean="0">
                                      <a:solidFill>
                                        <a:schemeClr val="tx1"/>
                                      </a:solidFill>
                                      <a:latin typeface="Cambria Math" panose="02040503050406030204" pitchFamily="18" charset="0"/>
                                      <a:ea typeface="Cambria Math" panose="02040503050406030204" pitchFamily="18" charset="0"/>
                                    </a:rPr>
                                    <m:t>𝜔</m:t>
                                  </m:r>
                                </m:e>
                              </m:acc>
                            </m:oMath>
                          </a14:m>
                          <a:endParaRPr lang="en-US" dirty="0">
                            <a:solidFill>
                              <a:schemeClr val="tx1"/>
                            </a:solidFill>
                          </a:endParaRPr>
                        </a:p>
                      </a:txBody>
                      <a:tcPr/>
                    </a:tc>
                  </a:tr>
                  <a:tr h="370840">
                    <a:tc>
                      <a:txBody>
                        <a:bodyPr/>
                        <a:lstStyle/>
                        <a:p>
                          <a:pPr algn="ctr"/>
                          <a:r>
                            <a:rPr lang="en-GB" dirty="0">
                              <a:solidFill>
                                <a:schemeClr val="tx1"/>
                              </a:solidFill>
                            </a:rPr>
                            <a:t>“Linear” displacement </a:t>
                          </a:r>
                          <a14:m>
                            <m:oMath xmlns:m="http://schemas.openxmlformats.org/officeDocument/2006/math">
                              <m:r>
                                <a:rPr lang="en-GB" b="0" i="1" smtClean="0">
                                  <a:solidFill>
                                    <a:schemeClr val="tx1"/>
                                  </a:solidFill>
                                  <a:latin typeface="Cambria Math" panose="02040503050406030204" pitchFamily="18" charset="0"/>
                                </a:rPr>
                                <m:t>𝑠</m:t>
                              </m:r>
                            </m:oMath>
                          </a14:m>
                          <a:endParaRPr lang="en-US" dirty="0">
                            <a:solidFill>
                              <a:schemeClr val="tx1"/>
                            </a:solidFill>
                          </a:endParaRPr>
                        </a:p>
                      </a:txBody>
                      <a:tcPr/>
                    </a:tc>
                    <a:tc>
                      <a:txBody>
                        <a:bodyPr/>
                        <a:lstStyle/>
                        <a:p>
                          <a:pPr algn="ctr"/>
                          <a:r>
                            <a:rPr lang="en-GB" dirty="0">
                              <a:solidFill>
                                <a:schemeClr val="tx1"/>
                              </a:solidFill>
                            </a:rPr>
                            <a:t>Angular displacement </a:t>
                          </a:r>
                          <a14:m>
                            <m:oMath xmlns:m="http://schemas.openxmlformats.org/officeDocument/2006/math">
                              <m:r>
                                <a:rPr lang="en-GB" i="1" smtClean="0">
                                  <a:solidFill>
                                    <a:schemeClr val="tx1"/>
                                  </a:solidFill>
                                  <a:latin typeface="Cambria Math" panose="02040503050406030204" pitchFamily="18" charset="0"/>
                                  <a:ea typeface="Cambria Math" panose="02040503050406030204" pitchFamily="18" charset="0"/>
                                </a:rPr>
                                <m:t>𝜃</m:t>
                              </m:r>
                            </m:oMath>
                          </a14:m>
                          <a:endParaRPr lang="en-US" dirty="0">
                            <a:solidFill>
                              <a:schemeClr val="tx1"/>
                            </a:solidFill>
                          </a:endParaRPr>
                        </a:p>
                      </a:txBody>
                      <a:tcPr/>
                    </a:tc>
                  </a:tr>
                </a:tbl>
              </a:graphicData>
            </a:graphic>
          </p:graphicFrame>
        </mc:Choice>
        <mc:Fallback xmlns="">
          <p:graphicFrame>
            <p:nvGraphicFramePr>
              <p:cNvPr id="3" name="Table 2"/>
              <p:cNvGraphicFramePr>
                <a:graphicFrameLocks noGrp="1"/>
              </p:cNvGraphicFramePr>
              <p:nvPr/>
            </p:nvGraphicFramePr>
            <p:xfrm>
              <a:off x="1612093" y="1088263"/>
              <a:ext cx="6096000" cy="2796794"/>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GB" dirty="0">
                              <a:solidFill>
                                <a:schemeClr val="tx1"/>
                              </a:solidFill>
                            </a:rPr>
                            <a:t>Translational </a:t>
                          </a:r>
                          <a:endParaRPr lang="en-US" dirty="0">
                            <a:solidFill>
                              <a:schemeClr val="tx1"/>
                            </a:solidFill>
                          </a:endParaRPr>
                        </a:p>
                      </a:txBody>
                      <a:tcPr/>
                    </a:tc>
                    <a:tc>
                      <a:txBody>
                        <a:bodyPr/>
                        <a:lstStyle/>
                        <a:p>
                          <a:pPr algn="ctr"/>
                          <a:r>
                            <a:rPr lang="en-GB" dirty="0">
                              <a:solidFill>
                                <a:schemeClr val="tx1"/>
                              </a:solidFill>
                            </a:rPr>
                            <a:t>Rotational </a:t>
                          </a:r>
                          <a:endParaRPr lang="en-US" dirty="0">
                            <a:solidFill>
                              <a:schemeClr val="tx1"/>
                            </a:solidFill>
                          </a:endParaRPr>
                        </a:p>
                      </a:txBody>
                      <a:tcPr/>
                    </a:tc>
                  </a:tr>
                  <a:tr h="370840">
                    <a:tc>
                      <a:txBody>
                        <a:bodyPr/>
                        <a:lstStyle/>
                        <a:p>
                          <a:endParaRPr lang="zh-CN"/>
                        </a:p>
                      </a:txBody>
                      <a:tcPr>
                        <a:blipFill>
                          <a:blip r:embed="rId1"/>
                        </a:blipFill>
                      </a:tcPr>
                    </a:tc>
                    <a:tc>
                      <a:txBody>
                        <a:bodyPr/>
                        <a:lstStyle/>
                        <a:p>
                          <a:endParaRPr lang="zh-CN"/>
                        </a:p>
                      </a:txBody>
                      <a:tcPr>
                        <a:blipFill>
                          <a:blip r:embed="rId1"/>
                        </a:blipFill>
                      </a:tcPr>
                    </a:tc>
                  </a:tr>
                  <a:tr h="394970">
                    <a:tc>
                      <a:txBody>
                        <a:bodyPr/>
                        <a:lstStyle/>
                        <a:p>
                          <a:endParaRPr lang="zh-CN"/>
                        </a:p>
                      </a:txBody>
                      <a:tcPr>
                        <a:blipFill>
                          <a:blip r:embed="rId1"/>
                        </a:blipFill>
                      </a:tcPr>
                    </a:tc>
                    <a:tc>
                      <a:txBody>
                        <a:bodyPr/>
                        <a:lstStyle/>
                        <a:p>
                          <a:endParaRPr lang="zh-CN"/>
                        </a:p>
                      </a:txBody>
                      <a:tcPr>
                        <a:blipFill>
                          <a:blip r:embed="rId1"/>
                        </a:blipFill>
                      </a:tcPr>
                    </a:tc>
                  </a:tr>
                  <a:tr h="370840">
                    <a:tc>
                      <a:txBody>
                        <a:bodyPr/>
                        <a:lstStyle/>
                        <a:p>
                          <a:endParaRPr lang="zh-CN"/>
                        </a:p>
                      </a:txBody>
                      <a:tcPr>
                        <a:blipFill>
                          <a:blip r:embed="rId1"/>
                        </a:blipFill>
                      </a:tcPr>
                    </a:tc>
                    <a:tc>
                      <a:txBody>
                        <a:bodyPr/>
                        <a:lstStyle/>
                        <a:p>
                          <a:endParaRPr lang="zh-CN"/>
                        </a:p>
                      </a:txBody>
                      <a:tcPr>
                        <a:blipFill>
                          <a:blip r:embed="rId1"/>
                        </a:blipFill>
                      </a:tcPr>
                    </a:tc>
                  </a:tr>
                  <a:tr h="918845">
                    <a:tc>
                      <a:txBody>
                        <a:bodyPr/>
                        <a:lstStyle/>
                        <a:p>
                          <a:endParaRPr lang="zh-CN"/>
                        </a:p>
                      </a:txBody>
                      <a:tcPr>
                        <a:blipFill>
                          <a:blip r:embed="rId1"/>
                        </a:blipFill>
                      </a:tcPr>
                    </a:tc>
                    <a:tc>
                      <a:txBody>
                        <a:bodyPr/>
                        <a:lstStyle/>
                        <a:p>
                          <a:endParaRPr lang="zh-CN"/>
                        </a:p>
                      </a:txBody>
                      <a:tcPr>
                        <a:blipFill>
                          <a:blip r:embed="rId1"/>
                        </a:blipFill>
                      </a:tcPr>
                    </a:tc>
                  </a:tr>
                  <a:tr h="370840">
                    <a:tc>
                      <a:txBody>
                        <a:bodyPr/>
                        <a:lstStyle/>
                        <a:p>
                          <a:endParaRPr lang="zh-CN"/>
                        </a:p>
                      </a:txBody>
                      <a:tcPr>
                        <a:blipFill>
                          <a:blip r:embed="rId1"/>
                        </a:blipFill>
                      </a:tcPr>
                    </a:tc>
                    <a:tc>
                      <a:txBody>
                        <a:bodyPr/>
                        <a:lstStyle/>
                        <a:p>
                          <a:endParaRPr lang="zh-CN"/>
                        </a:p>
                      </a:txBody>
                      <a:tcPr>
                        <a:blipFill>
                          <a:blip r:embed="rId1"/>
                        </a:blipFill>
                      </a:tcPr>
                    </a:tc>
                  </a:tr>
                </a:tbl>
              </a:graphicData>
            </a:graphic>
          </p:graphicFrame>
        </mc:Fallback>
      </mc:AlternateContent>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lstStyle/>
          <a:p>
            <a:r>
              <a:rPr lang="en-GB" sz="3200" dirty="0"/>
              <a:t>Analogy between translational and rotational motion of a body</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nvGraphicFramePr>
            <p:xfrm>
              <a:off x="1612093" y="1088263"/>
              <a:ext cx="6096000" cy="3436874"/>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GB" dirty="0">
                              <a:solidFill>
                                <a:schemeClr val="tx1"/>
                              </a:solidFill>
                            </a:rPr>
                            <a:t>Translational </a:t>
                          </a:r>
                          <a:endParaRPr lang="en-US" dirty="0">
                            <a:solidFill>
                              <a:schemeClr val="tx1"/>
                            </a:solidFill>
                          </a:endParaRPr>
                        </a:p>
                      </a:txBody>
                      <a:tcPr/>
                    </a:tc>
                    <a:tc>
                      <a:txBody>
                        <a:bodyPr/>
                        <a:lstStyle/>
                        <a:p>
                          <a:pPr algn="ctr"/>
                          <a:r>
                            <a:rPr lang="en-GB" dirty="0">
                              <a:solidFill>
                                <a:schemeClr val="tx1"/>
                              </a:solidFill>
                            </a:rPr>
                            <a:t>Rotational </a:t>
                          </a:r>
                          <a:endParaRPr lang="en-US" dirty="0">
                            <a:solidFill>
                              <a:schemeClr val="tx1"/>
                            </a:solidFill>
                          </a:endParaRPr>
                        </a:p>
                      </a:txBody>
                      <a:tcPr/>
                    </a:tc>
                  </a:tr>
                  <a:tr h="370840">
                    <a:tc>
                      <a:txBody>
                        <a:bodyPr/>
                        <a:lstStyle/>
                        <a:p>
                          <a:pPr algn="ctr"/>
                          <a:r>
                            <a:rPr lang="en-GB" dirty="0">
                              <a:solidFill>
                                <a:schemeClr val="tx1"/>
                              </a:solidFill>
                            </a:rPr>
                            <a:t>Mass </a:t>
                          </a:r>
                          <a14:m>
                            <m:oMath xmlns:m="http://schemas.openxmlformats.org/officeDocument/2006/math">
                              <m:r>
                                <a:rPr lang="en-GB" b="0" i="1" smtClean="0">
                                  <a:solidFill>
                                    <a:schemeClr val="tx1"/>
                                  </a:solidFill>
                                  <a:latin typeface="Cambria Math" panose="02040503050406030204" pitchFamily="18" charset="0"/>
                                </a:rPr>
                                <m:t>𝑀</m:t>
                              </m:r>
                            </m:oMath>
                          </a14:m>
                          <a:endParaRPr lang="en-US" dirty="0">
                            <a:solidFill>
                              <a:schemeClr val="tx1"/>
                            </a:solidFill>
                          </a:endParaRPr>
                        </a:p>
                      </a:txBody>
                      <a:tcPr/>
                    </a:tc>
                    <a:tc>
                      <a:txBody>
                        <a:bodyPr/>
                        <a:lstStyle/>
                        <a:p>
                          <a:pPr algn="ctr"/>
                          <a:r>
                            <a:rPr lang="en-GB" dirty="0">
                              <a:solidFill>
                                <a:schemeClr val="tx1"/>
                              </a:solidFill>
                            </a:rPr>
                            <a:t>Moment</a:t>
                          </a:r>
                          <a:r>
                            <a:rPr lang="en-GB" baseline="0" dirty="0">
                              <a:solidFill>
                                <a:schemeClr val="tx1"/>
                              </a:solidFill>
                            </a:rPr>
                            <a:t> of inertia </a:t>
                          </a:r>
                          <a14:m>
                            <m:oMath xmlns:m="http://schemas.openxmlformats.org/officeDocument/2006/math">
                              <m:r>
                                <a:rPr lang="en-GB" b="0" i="1" baseline="0" smtClean="0">
                                  <a:solidFill>
                                    <a:schemeClr val="tx1"/>
                                  </a:solidFill>
                                  <a:latin typeface="Cambria Math" panose="02040503050406030204" pitchFamily="18" charset="0"/>
                                </a:rPr>
                                <m:t>𝐼</m:t>
                              </m:r>
                            </m:oMath>
                          </a14:m>
                          <a:r>
                            <a:rPr lang="en-US" dirty="0">
                              <a:solidFill>
                                <a:schemeClr val="tx1"/>
                              </a:solidFill>
                            </a:rPr>
                            <a:t> </a:t>
                          </a:r>
                          <a:endParaRPr lang="en-US" dirty="0">
                            <a:solidFill>
                              <a:schemeClr val="tx1"/>
                            </a:solidFill>
                          </a:endParaRPr>
                        </a:p>
                      </a:txBody>
                      <a:tcPr/>
                    </a:tc>
                  </a:tr>
                  <a:tr h="370840">
                    <a:tc>
                      <a:txBody>
                        <a:bodyPr/>
                        <a:lstStyle/>
                        <a:p>
                          <a:pPr algn="ctr"/>
                          <a:r>
                            <a:rPr lang="en-GB" dirty="0">
                              <a:solidFill>
                                <a:schemeClr val="tx1"/>
                              </a:solidFill>
                            </a:rPr>
                            <a:t>Net force </a:t>
                          </a:r>
                          <a14:m>
                            <m:oMath xmlns:m="http://schemas.openxmlformats.org/officeDocument/2006/math">
                              <m:acc>
                                <m:accPr>
                                  <m:chr m:val="⃗"/>
                                  <m:ctrlPr>
                                    <a:rPr lang="en-GB" i="1" smtClean="0">
                                      <a:solidFill>
                                        <a:schemeClr val="tx1"/>
                                      </a:solidFill>
                                      <a:latin typeface="Cambria Math" panose="02040503050406030204" pitchFamily="18" charset="0"/>
                                    </a:rPr>
                                  </m:ctrlPr>
                                </m:accPr>
                                <m:e>
                                  <m:r>
                                    <a:rPr lang="en-GB" b="0" i="1" smtClean="0">
                                      <a:solidFill>
                                        <a:schemeClr val="tx1"/>
                                      </a:solidFill>
                                      <a:latin typeface="Cambria Math" panose="02040503050406030204" pitchFamily="18" charset="0"/>
                                    </a:rPr>
                                    <m:t>𝐹</m:t>
                                  </m:r>
                                </m:e>
                              </m:acc>
                            </m:oMath>
                          </a14:m>
                          <a:r>
                            <a:rPr lang="en-GB" dirty="0">
                              <a:solidFill>
                                <a:schemeClr val="tx1"/>
                              </a:solidFill>
                            </a:rPr>
                            <a:t> </a:t>
                          </a:r>
                          <a:endParaRPr lang="en-US" dirty="0">
                            <a:solidFill>
                              <a:schemeClr val="tx1"/>
                            </a:solidFill>
                          </a:endParaRPr>
                        </a:p>
                      </a:txBody>
                      <a:tcPr/>
                    </a:tc>
                    <a:tc>
                      <a:txBody>
                        <a:bodyPr/>
                        <a:lstStyle/>
                        <a:p>
                          <a:pPr algn="ctr"/>
                          <a:r>
                            <a:rPr lang="en-GB" dirty="0">
                              <a:solidFill>
                                <a:schemeClr val="tx1"/>
                              </a:solidFill>
                            </a:rPr>
                            <a:t>Net torque </a:t>
                          </a:r>
                          <a14:m>
                            <m:oMath xmlns:m="http://schemas.openxmlformats.org/officeDocument/2006/math">
                              <m:acc>
                                <m:accPr>
                                  <m:chr m:val="⃗"/>
                                  <m:ctrlPr>
                                    <a:rPr lang="en-GB" i="1" smtClean="0">
                                      <a:solidFill>
                                        <a:schemeClr val="tx1"/>
                                      </a:solidFill>
                                      <a:latin typeface="Cambria Math" panose="02040503050406030204" pitchFamily="18" charset="0"/>
                                    </a:rPr>
                                  </m:ctrlPr>
                                </m:accPr>
                                <m:e>
                                  <m:r>
                                    <a:rPr lang="en-GB" i="1" smtClean="0">
                                      <a:solidFill>
                                        <a:schemeClr val="tx1"/>
                                      </a:solidFill>
                                      <a:latin typeface="Cambria Math" panose="02040503050406030204" pitchFamily="18" charset="0"/>
                                      <a:ea typeface="Cambria Math" panose="02040503050406030204" pitchFamily="18" charset="0"/>
                                    </a:rPr>
                                    <m:t>𝜏</m:t>
                                  </m:r>
                                </m:e>
                              </m:acc>
                            </m:oMath>
                          </a14:m>
                          <a:endParaRPr lang="en-US" dirty="0">
                            <a:solidFill>
                              <a:schemeClr val="tx1"/>
                            </a:solidFill>
                          </a:endParaRPr>
                        </a:p>
                      </a:txBody>
                      <a:tcPr/>
                    </a:tc>
                  </a:tr>
                  <a:tr h="370840">
                    <a:tc>
                      <a:txBody>
                        <a:bodyPr/>
                        <a:lstStyle/>
                        <a:p>
                          <a:pPr algn="ctr"/>
                          <a:r>
                            <a:rPr lang="en-GB" dirty="0">
                              <a:solidFill>
                                <a:schemeClr val="tx1"/>
                              </a:solidFill>
                            </a:rPr>
                            <a:t>“Linear ”acceleration</a:t>
                          </a:r>
                          <a:r>
                            <a:rPr lang="en-GB" baseline="0" dirty="0">
                              <a:solidFill>
                                <a:schemeClr val="tx1"/>
                              </a:solidFill>
                            </a:rPr>
                            <a:t> </a:t>
                          </a:r>
                          <a14:m>
                            <m:oMath xmlns:m="http://schemas.openxmlformats.org/officeDocument/2006/math">
                              <m:acc>
                                <m:accPr>
                                  <m:chr m:val="⃗"/>
                                  <m:ctrlPr>
                                    <a:rPr lang="en-GB" i="1" baseline="0" smtClean="0">
                                      <a:solidFill>
                                        <a:schemeClr val="tx1"/>
                                      </a:solidFill>
                                      <a:latin typeface="Cambria Math" panose="02040503050406030204" pitchFamily="18" charset="0"/>
                                    </a:rPr>
                                  </m:ctrlPr>
                                </m:accPr>
                                <m:e>
                                  <m:r>
                                    <a:rPr lang="en-US" b="0" i="1" baseline="0" smtClean="0">
                                      <a:solidFill>
                                        <a:schemeClr val="tx1"/>
                                      </a:solidFill>
                                      <a:latin typeface="Cambria Math" panose="02040503050406030204" pitchFamily="18" charset="0"/>
                                    </a:rPr>
                                    <m:t>𝑎</m:t>
                                  </m:r>
                                </m:e>
                              </m:acc>
                            </m:oMath>
                          </a14:m>
                          <a:endParaRPr lang="en-US" dirty="0">
                            <a:solidFill>
                              <a:schemeClr val="tx1"/>
                            </a:solidFill>
                          </a:endParaRPr>
                        </a:p>
                      </a:txBody>
                      <a:tcPr/>
                    </a:tc>
                    <a:tc>
                      <a:txBody>
                        <a:bodyPr/>
                        <a:lstStyle/>
                        <a:p>
                          <a:pPr algn="ctr"/>
                          <a:r>
                            <a:rPr lang="en-GB" dirty="0">
                              <a:solidFill>
                                <a:schemeClr val="tx1"/>
                              </a:solidFill>
                            </a:rPr>
                            <a:t>Angular acceleration </a:t>
                          </a:r>
                          <a14:m>
                            <m:oMath xmlns:m="http://schemas.openxmlformats.org/officeDocument/2006/math">
                              <m:acc>
                                <m:accPr>
                                  <m:chr m:val="⃗"/>
                                  <m:ctrlPr>
                                    <a:rPr lang="en-GB" i="1" smtClean="0">
                                      <a:solidFill>
                                        <a:schemeClr val="tx1"/>
                                      </a:solidFill>
                                      <a:latin typeface="Cambria Math" panose="02040503050406030204" pitchFamily="18" charset="0"/>
                                    </a:rPr>
                                  </m:ctrlPr>
                                </m:accPr>
                                <m:e>
                                  <m:r>
                                    <a:rPr lang="en-GB" i="1" smtClean="0">
                                      <a:solidFill>
                                        <a:schemeClr val="tx1"/>
                                      </a:solidFill>
                                      <a:latin typeface="Cambria Math" panose="02040503050406030204" pitchFamily="18" charset="0"/>
                                      <a:ea typeface="Cambria Math" panose="02040503050406030204" pitchFamily="18" charset="0"/>
                                    </a:rPr>
                                    <m:t>𝛼</m:t>
                                  </m:r>
                                </m:e>
                              </m:acc>
                            </m:oMath>
                          </a14:m>
                          <a:endParaRPr lang="en-US" dirty="0">
                            <a:solidFill>
                              <a:schemeClr val="tx1"/>
                            </a:solidFill>
                          </a:endParaRPr>
                        </a:p>
                      </a:txBody>
                      <a:tcPr/>
                    </a:tc>
                  </a:tr>
                  <a:tr h="370840">
                    <a:tc>
                      <a:txBody>
                        <a:bodyPr/>
                        <a:lstStyle/>
                        <a:p>
                          <a:pPr algn="ctr"/>
                          <a:r>
                            <a:rPr lang="en-GB" dirty="0">
                              <a:solidFill>
                                <a:schemeClr val="tx1"/>
                              </a:solidFill>
                            </a:rPr>
                            <a:t>“Linear” velocity </a:t>
                          </a:r>
                          <a14:m>
                            <m:oMath xmlns:m="http://schemas.openxmlformats.org/officeDocument/2006/math">
                              <m:acc>
                                <m:accPr>
                                  <m:chr m:val="⃗"/>
                                  <m:ctrlPr>
                                    <a:rPr lang="en-GB"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oMath>
                          </a14:m>
                          <a:r>
                            <a:rPr lang="en-US" dirty="0">
                              <a:solidFill>
                                <a:schemeClr val="tx1"/>
                              </a:solidFill>
                            </a:rPr>
                            <a:t> (</a:t>
                          </a:r>
                          <a14:m>
                            <m:oMath xmlns:m="http://schemas.openxmlformats.org/officeDocument/2006/math">
                              <m:sSub>
                                <m:sSubPr>
                                  <m:ctrlPr>
                                    <a:rPr lang="en-US" i="1" dirty="0" smtClean="0">
                                      <a:solidFill>
                                        <a:schemeClr val="tx1"/>
                                      </a:solidFill>
                                      <a:latin typeface="Cambria Math" panose="02040503050406030204" pitchFamily="18" charset="0"/>
                                    </a:rPr>
                                  </m:ctrlPr>
                                </m:sSubPr>
                                <m:e>
                                  <m:acc>
                                    <m:accPr>
                                      <m:chr m:val="⃗"/>
                                      <m:ctrlPr>
                                        <a:rPr lang="en-US"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𝑣</m:t>
                                      </m:r>
                                    </m:e>
                                  </m:acc>
                                </m:e>
                                <m:sub>
                                  <m:r>
                                    <a:rPr lang="en-GB" b="0" i="1" dirty="0" smtClean="0">
                                      <a:solidFill>
                                        <a:schemeClr val="tx1"/>
                                      </a:solidFill>
                                      <a:latin typeface="Cambria Math" panose="02040503050406030204" pitchFamily="18" charset="0"/>
                                    </a:rPr>
                                    <m:t>𝑐𝑚</m:t>
                                  </m:r>
                                </m:sub>
                              </m:sSub>
                            </m:oMath>
                          </a14:m>
                          <a:r>
                            <a:rPr lang="en-US" dirty="0">
                              <a:solidFill>
                                <a:schemeClr val="tx1"/>
                              </a:solidFill>
                            </a:rPr>
                            <a:t> for the velocity of the</a:t>
                          </a:r>
                          <a:r>
                            <a:rPr lang="en-US" baseline="0" dirty="0">
                              <a:solidFill>
                                <a:schemeClr val="tx1"/>
                              </a:solidFill>
                            </a:rPr>
                            <a:t> center of mass</a:t>
                          </a:r>
                          <a:r>
                            <a:rPr lang="en-US" dirty="0">
                              <a:solidFill>
                                <a:schemeClr val="tx1"/>
                              </a:solidFill>
                            </a:rPr>
                            <a:t>)</a:t>
                          </a:r>
                          <a:endParaRPr lang="en-US" dirty="0">
                            <a:solidFill>
                              <a:schemeClr val="tx1"/>
                            </a:solidFill>
                          </a:endParaRPr>
                        </a:p>
                      </a:txBody>
                      <a:tcPr/>
                    </a:tc>
                    <a:tc>
                      <a:txBody>
                        <a:bodyPr/>
                        <a:lstStyle/>
                        <a:p>
                          <a:pPr algn="ctr"/>
                          <a:r>
                            <a:rPr lang="en-GB" dirty="0">
                              <a:solidFill>
                                <a:schemeClr val="tx1"/>
                              </a:solidFill>
                            </a:rPr>
                            <a:t>Angular velocity </a:t>
                          </a:r>
                          <a14:m>
                            <m:oMath xmlns:m="http://schemas.openxmlformats.org/officeDocument/2006/math">
                              <m:acc>
                                <m:accPr>
                                  <m:chr m:val="⃗"/>
                                  <m:ctrlPr>
                                    <a:rPr lang="en-GB" i="1" smtClean="0">
                                      <a:solidFill>
                                        <a:schemeClr val="tx1"/>
                                      </a:solidFill>
                                      <a:latin typeface="Cambria Math" panose="02040503050406030204" pitchFamily="18" charset="0"/>
                                    </a:rPr>
                                  </m:ctrlPr>
                                </m:accPr>
                                <m:e>
                                  <m:r>
                                    <a:rPr lang="en-GB" i="1" smtClean="0">
                                      <a:solidFill>
                                        <a:schemeClr val="tx1"/>
                                      </a:solidFill>
                                      <a:latin typeface="Cambria Math" panose="02040503050406030204" pitchFamily="18" charset="0"/>
                                      <a:ea typeface="Cambria Math" panose="02040503050406030204" pitchFamily="18" charset="0"/>
                                    </a:rPr>
                                    <m:t>𝜔</m:t>
                                  </m:r>
                                </m:e>
                              </m:acc>
                            </m:oMath>
                          </a14:m>
                          <a:endParaRPr lang="en-US" dirty="0">
                            <a:solidFill>
                              <a:schemeClr val="tx1"/>
                            </a:solidFill>
                          </a:endParaRPr>
                        </a:p>
                      </a:txBody>
                      <a:tcPr/>
                    </a:tc>
                  </a:tr>
                  <a:tr h="370840">
                    <a:tc>
                      <a:txBody>
                        <a:bodyPr/>
                        <a:lstStyle/>
                        <a:p>
                          <a:pPr algn="ctr"/>
                          <a:r>
                            <a:rPr lang="en-GB" dirty="0">
                              <a:solidFill>
                                <a:schemeClr val="tx1"/>
                              </a:solidFill>
                            </a:rPr>
                            <a:t>“Linear” displacement </a:t>
                          </a:r>
                          <a14:m>
                            <m:oMath xmlns:m="http://schemas.openxmlformats.org/officeDocument/2006/math">
                              <m:r>
                                <a:rPr lang="en-GB" b="0" i="1" smtClean="0">
                                  <a:solidFill>
                                    <a:schemeClr val="tx1"/>
                                  </a:solidFill>
                                  <a:latin typeface="Cambria Math" panose="02040503050406030204" pitchFamily="18" charset="0"/>
                                </a:rPr>
                                <m:t>𝑠</m:t>
                              </m:r>
                            </m:oMath>
                          </a14:m>
                          <a:endParaRPr lang="en-US" dirty="0">
                            <a:solidFill>
                              <a:schemeClr val="tx1"/>
                            </a:solidFill>
                          </a:endParaRPr>
                        </a:p>
                      </a:txBody>
                      <a:tcPr/>
                    </a:tc>
                    <a:tc>
                      <a:txBody>
                        <a:bodyPr/>
                        <a:lstStyle/>
                        <a:p>
                          <a:pPr algn="ctr"/>
                          <a:r>
                            <a:rPr lang="en-GB" dirty="0">
                              <a:solidFill>
                                <a:schemeClr val="tx1"/>
                              </a:solidFill>
                            </a:rPr>
                            <a:t>Angular displacement </a:t>
                          </a:r>
                          <a14:m>
                            <m:oMath xmlns:m="http://schemas.openxmlformats.org/officeDocument/2006/math">
                              <m:r>
                                <a:rPr lang="en-GB" i="1" smtClean="0">
                                  <a:solidFill>
                                    <a:schemeClr val="tx1"/>
                                  </a:solidFill>
                                  <a:latin typeface="Cambria Math" panose="02040503050406030204" pitchFamily="18" charset="0"/>
                                  <a:ea typeface="Cambria Math" panose="02040503050406030204" pitchFamily="18" charset="0"/>
                                </a:rPr>
                                <m:t>𝜃</m:t>
                              </m:r>
                            </m:oMath>
                          </a14:m>
                          <a:endParaRPr lang="en-US" dirty="0">
                            <a:solidFill>
                              <a:schemeClr val="tx1"/>
                            </a:solidFill>
                          </a:endParaRPr>
                        </a:p>
                      </a:txBody>
                      <a:tcPr/>
                    </a:tc>
                  </a:tr>
                  <a:tr h="370840">
                    <a:tc>
                      <a:txBody>
                        <a:bodyPr/>
                        <a:lstStyle/>
                        <a:p>
                          <a:pPr algn="ctr"/>
                          <a:r>
                            <a:rPr lang="en-GB" dirty="0">
                              <a:solidFill>
                                <a:schemeClr val="tx1"/>
                              </a:solidFill>
                            </a:rPr>
                            <a:t>Translational</a:t>
                          </a:r>
                          <a:r>
                            <a:rPr lang="en-GB" baseline="0" dirty="0">
                              <a:solidFill>
                                <a:schemeClr val="tx1"/>
                              </a:solidFill>
                            </a:rPr>
                            <a:t> kinetic energy</a:t>
                          </a:r>
                          <a:endParaRPr lang="en-GB" baseline="0" dirty="0">
                            <a:solidFill>
                              <a:schemeClr val="tx1"/>
                            </a:solidFill>
                          </a:endParaRPr>
                        </a:p>
                        <a:p>
                          <a:pPr algn="ctr"/>
                          <a:r>
                            <a:rPr lang="en-GB" baseline="0" dirty="0">
                              <a:solidFill>
                                <a:schemeClr val="tx1"/>
                              </a:solidFill>
                            </a:rPr>
                            <a:t> </a:t>
                          </a:r>
                          <a:endParaRPr lang="en-US" dirty="0">
                            <a:solidFill>
                              <a:schemeClr val="tx1"/>
                            </a:solidFill>
                          </a:endParaRPr>
                        </a:p>
                      </a:txBody>
                      <a:tcPr/>
                    </a:tc>
                    <a:tc>
                      <a:txBody>
                        <a:bodyPr/>
                        <a:lstStyle/>
                        <a:p>
                          <a:pPr algn="ctr"/>
                          <a:r>
                            <a:rPr lang="en-GB" dirty="0">
                              <a:solidFill>
                                <a:schemeClr val="tx1"/>
                              </a:solidFill>
                            </a:rPr>
                            <a:t>Rotational kinetic energy</a:t>
                          </a:r>
                          <a:r>
                            <a:rPr lang="en-GB" baseline="0" dirty="0">
                              <a:solidFill>
                                <a:schemeClr val="tx1"/>
                              </a:solidFill>
                            </a:rPr>
                            <a:t> </a:t>
                          </a:r>
                          <a:endParaRPr lang="en-US" dirty="0">
                            <a:solidFill>
                              <a:schemeClr val="tx1"/>
                            </a:solidFill>
                          </a:endParaRPr>
                        </a:p>
                      </a:txBody>
                      <a:tcPr/>
                    </a:tc>
                  </a:tr>
                </a:tbl>
              </a:graphicData>
            </a:graphic>
          </p:graphicFrame>
        </mc:Choice>
        <mc:Fallback xmlns="">
          <p:graphicFrame>
            <p:nvGraphicFramePr>
              <p:cNvPr id="3" name="Table 2"/>
              <p:cNvGraphicFramePr>
                <a:graphicFrameLocks noGrp="1"/>
              </p:cNvGraphicFramePr>
              <p:nvPr/>
            </p:nvGraphicFramePr>
            <p:xfrm>
              <a:off x="1612093" y="1088263"/>
              <a:ext cx="6096000" cy="3436874"/>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GB" dirty="0">
                              <a:solidFill>
                                <a:schemeClr val="tx1"/>
                              </a:solidFill>
                            </a:rPr>
                            <a:t>Translational </a:t>
                          </a:r>
                          <a:endParaRPr lang="en-US" dirty="0">
                            <a:solidFill>
                              <a:schemeClr val="tx1"/>
                            </a:solidFill>
                          </a:endParaRPr>
                        </a:p>
                      </a:txBody>
                      <a:tcPr/>
                    </a:tc>
                    <a:tc>
                      <a:txBody>
                        <a:bodyPr/>
                        <a:lstStyle/>
                        <a:p>
                          <a:pPr algn="ctr"/>
                          <a:r>
                            <a:rPr lang="en-GB" dirty="0">
                              <a:solidFill>
                                <a:schemeClr val="tx1"/>
                              </a:solidFill>
                            </a:rPr>
                            <a:t>Rotational </a:t>
                          </a:r>
                          <a:endParaRPr lang="en-US" dirty="0">
                            <a:solidFill>
                              <a:schemeClr val="tx1"/>
                            </a:solidFill>
                          </a:endParaRPr>
                        </a:p>
                      </a:txBody>
                      <a:tcPr/>
                    </a:tc>
                  </a:tr>
                  <a:tr h="370840">
                    <a:tc>
                      <a:txBody>
                        <a:bodyPr/>
                        <a:lstStyle/>
                        <a:p>
                          <a:endParaRPr lang="zh-CN"/>
                        </a:p>
                      </a:txBody>
                      <a:tcPr>
                        <a:blipFill>
                          <a:blip r:embed="rId1"/>
                        </a:blipFill>
                      </a:tcPr>
                    </a:tc>
                    <a:tc>
                      <a:txBody>
                        <a:bodyPr/>
                        <a:lstStyle/>
                        <a:p>
                          <a:endParaRPr lang="zh-CN"/>
                        </a:p>
                      </a:txBody>
                      <a:tcPr>
                        <a:blipFill>
                          <a:blip r:embed="rId1"/>
                        </a:blipFill>
                      </a:tcPr>
                    </a:tc>
                  </a:tr>
                  <a:tr h="394970">
                    <a:tc>
                      <a:txBody>
                        <a:bodyPr/>
                        <a:lstStyle/>
                        <a:p>
                          <a:endParaRPr lang="zh-CN"/>
                        </a:p>
                      </a:txBody>
                      <a:tcPr>
                        <a:blipFill>
                          <a:blip r:embed="rId1"/>
                        </a:blipFill>
                      </a:tcPr>
                    </a:tc>
                    <a:tc>
                      <a:txBody>
                        <a:bodyPr/>
                        <a:lstStyle/>
                        <a:p>
                          <a:endParaRPr lang="zh-CN"/>
                        </a:p>
                      </a:txBody>
                      <a:tcPr>
                        <a:blipFill>
                          <a:blip r:embed="rId1"/>
                        </a:blipFill>
                      </a:tcPr>
                    </a:tc>
                  </a:tr>
                  <a:tr h="370840">
                    <a:tc>
                      <a:txBody>
                        <a:bodyPr/>
                        <a:lstStyle/>
                        <a:p>
                          <a:endParaRPr lang="zh-CN"/>
                        </a:p>
                      </a:txBody>
                      <a:tcPr>
                        <a:blipFill>
                          <a:blip r:embed="rId1"/>
                        </a:blipFill>
                      </a:tcPr>
                    </a:tc>
                    <a:tc>
                      <a:txBody>
                        <a:bodyPr/>
                        <a:lstStyle/>
                        <a:p>
                          <a:endParaRPr lang="zh-CN"/>
                        </a:p>
                      </a:txBody>
                      <a:tcPr>
                        <a:blipFill>
                          <a:blip r:embed="rId1"/>
                        </a:blipFill>
                      </a:tcPr>
                    </a:tc>
                  </a:tr>
                  <a:tr h="918845">
                    <a:tc>
                      <a:txBody>
                        <a:bodyPr/>
                        <a:lstStyle/>
                        <a:p>
                          <a:endParaRPr lang="zh-CN"/>
                        </a:p>
                      </a:txBody>
                      <a:tcPr>
                        <a:blipFill>
                          <a:blip r:embed="rId1"/>
                        </a:blipFill>
                      </a:tcPr>
                    </a:tc>
                    <a:tc>
                      <a:txBody>
                        <a:bodyPr/>
                        <a:lstStyle/>
                        <a:p>
                          <a:endParaRPr lang="zh-CN"/>
                        </a:p>
                      </a:txBody>
                      <a:tcPr>
                        <a:blipFill>
                          <a:blip r:embed="rId1"/>
                        </a:blipFill>
                      </a:tcPr>
                    </a:tc>
                  </a:tr>
                  <a:tr h="370840">
                    <a:tc>
                      <a:txBody>
                        <a:bodyPr/>
                        <a:lstStyle/>
                        <a:p>
                          <a:endParaRPr lang="zh-CN"/>
                        </a:p>
                      </a:txBody>
                      <a:tcPr>
                        <a:blipFill>
                          <a:blip r:embed="rId1"/>
                        </a:blipFill>
                      </a:tcPr>
                    </a:tc>
                    <a:tc>
                      <a:txBody>
                        <a:bodyPr/>
                        <a:lstStyle/>
                        <a:p>
                          <a:endParaRPr lang="zh-CN"/>
                        </a:p>
                      </a:txBody>
                      <a:tcPr>
                        <a:blipFill>
                          <a:blip r:embed="rId1"/>
                        </a:blipFill>
                      </a:tcPr>
                    </a:tc>
                  </a:tr>
                  <a:tr h="370840">
                    <a:tc>
                      <a:txBody>
                        <a:bodyPr/>
                        <a:lstStyle/>
                        <a:p>
                          <a:pPr algn="ctr"/>
                          <a:r>
                            <a:rPr lang="en-GB" dirty="0">
                              <a:solidFill>
                                <a:schemeClr val="tx1"/>
                              </a:solidFill>
                            </a:rPr>
                            <a:t>Translational</a:t>
                          </a:r>
                          <a:r>
                            <a:rPr lang="en-GB" baseline="0" dirty="0">
                              <a:solidFill>
                                <a:schemeClr val="tx1"/>
                              </a:solidFill>
                            </a:rPr>
                            <a:t> kinetic energy</a:t>
                          </a:r>
                          <a:endParaRPr lang="en-GB" baseline="0" dirty="0">
                            <a:solidFill>
                              <a:schemeClr val="tx1"/>
                            </a:solidFill>
                          </a:endParaRPr>
                        </a:p>
                        <a:p>
                          <a:pPr algn="ctr"/>
                          <a:r>
                            <a:rPr lang="en-GB" baseline="0" dirty="0">
                              <a:solidFill>
                                <a:schemeClr val="tx1"/>
                              </a:solidFill>
                            </a:rPr>
                            <a:t> </a:t>
                          </a:r>
                          <a:endParaRPr lang="en-US" dirty="0">
                            <a:solidFill>
                              <a:schemeClr val="tx1"/>
                            </a:solidFill>
                          </a:endParaRPr>
                        </a:p>
                      </a:txBody>
                      <a:tcPr/>
                    </a:tc>
                    <a:tc>
                      <a:txBody>
                        <a:bodyPr/>
                        <a:lstStyle/>
                        <a:p>
                          <a:pPr algn="ctr"/>
                          <a:r>
                            <a:rPr lang="en-GB" dirty="0">
                              <a:solidFill>
                                <a:schemeClr val="tx1"/>
                              </a:solidFill>
                            </a:rPr>
                            <a:t>Rotational kinetic energy</a:t>
                          </a:r>
                          <a:r>
                            <a:rPr lang="en-GB" baseline="0" dirty="0">
                              <a:solidFill>
                                <a:schemeClr val="tx1"/>
                              </a:solidFill>
                            </a:rPr>
                            <a:t> </a:t>
                          </a:r>
                          <a:endParaRPr lang="en-US" dirty="0">
                            <a:solidFill>
                              <a:schemeClr val="tx1"/>
                            </a:solidFill>
                          </a:endParaRPr>
                        </a:p>
                      </a:txBody>
                      <a:tcPr/>
                    </a:tc>
                  </a:tr>
                </a:tbl>
              </a:graphicData>
            </a:graphic>
          </p:graphicFrame>
        </mc:Fallback>
      </mc:AlternateContent>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lstStyle/>
          <a:p>
            <a:r>
              <a:rPr lang="en-GB" sz="3200" dirty="0"/>
              <a:t>Analogy between translational and rotational motion of a body</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nvGraphicFramePr>
            <p:xfrm>
              <a:off x="1612093" y="1088263"/>
              <a:ext cx="6096000" cy="3436874"/>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GB" dirty="0">
                              <a:solidFill>
                                <a:schemeClr val="tx1"/>
                              </a:solidFill>
                            </a:rPr>
                            <a:t>Translational </a:t>
                          </a:r>
                          <a:endParaRPr lang="en-US" dirty="0">
                            <a:solidFill>
                              <a:schemeClr val="tx1"/>
                            </a:solidFill>
                          </a:endParaRPr>
                        </a:p>
                      </a:txBody>
                      <a:tcPr/>
                    </a:tc>
                    <a:tc>
                      <a:txBody>
                        <a:bodyPr/>
                        <a:lstStyle/>
                        <a:p>
                          <a:pPr algn="ctr"/>
                          <a:r>
                            <a:rPr lang="en-GB" dirty="0">
                              <a:solidFill>
                                <a:schemeClr val="tx1"/>
                              </a:solidFill>
                            </a:rPr>
                            <a:t>Rotational </a:t>
                          </a:r>
                          <a:endParaRPr lang="en-US" dirty="0">
                            <a:solidFill>
                              <a:schemeClr val="tx1"/>
                            </a:solidFill>
                          </a:endParaRPr>
                        </a:p>
                      </a:txBody>
                      <a:tcPr/>
                    </a:tc>
                  </a:tr>
                  <a:tr h="370840">
                    <a:tc>
                      <a:txBody>
                        <a:bodyPr/>
                        <a:lstStyle/>
                        <a:p>
                          <a:pPr algn="ctr"/>
                          <a:r>
                            <a:rPr lang="en-GB" dirty="0">
                              <a:solidFill>
                                <a:schemeClr val="tx1"/>
                              </a:solidFill>
                            </a:rPr>
                            <a:t>Mass </a:t>
                          </a:r>
                          <a14:m>
                            <m:oMath xmlns:m="http://schemas.openxmlformats.org/officeDocument/2006/math">
                              <m:r>
                                <a:rPr lang="en-GB" b="0" i="1" smtClean="0">
                                  <a:solidFill>
                                    <a:schemeClr val="tx1"/>
                                  </a:solidFill>
                                  <a:latin typeface="Cambria Math" panose="02040503050406030204" pitchFamily="18" charset="0"/>
                                </a:rPr>
                                <m:t>𝑀</m:t>
                              </m:r>
                            </m:oMath>
                          </a14:m>
                          <a:endParaRPr lang="en-US" dirty="0">
                            <a:solidFill>
                              <a:schemeClr val="tx1"/>
                            </a:solidFill>
                          </a:endParaRPr>
                        </a:p>
                      </a:txBody>
                      <a:tcPr/>
                    </a:tc>
                    <a:tc>
                      <a:txBody>
                        <a:bodyPr/>
                        <a:lstStyle/>
                        <a:p>
                          <a:pPr algn="ctr"/>
                          <a:r>
                            <a:rPr lang="en-GB" dirty="0">
                              <a:solidFill>
                                <a:schemeClr val="tx1"/>
                              </a:solidFill>
                            </a:rPr>
                            <a:t>Moment</a:t>
                          </a:r>
                          <a:r>
                            <a:rPr lang="en-GB" baseline="0" dirty="0">
                              <a:solidFill>
                                <a:schemeClr val="tx1"/>
                              </a:solidFill>
                            </a:rPr>
                            <a:t> of inertia </a:t>
                          </a:r>
                          <a14:m>
                            <m:oMath xmlns:m="http://schemas.openxmlformats.org/officeDocument/2006/math">
                              <m:r>
                                <a:rPr lang="en-GB" b="0" i="1" baseline="0" smtClean="0">
                                  <a:solidFill>
                                    <a:schemeClr val="tx1"/>
                                  </a:solidFill>
                                  <a:latin typeface="Cambria Math" panose="02040503050406030204" pitchFamily="18" charset="0"/>
                                </a:rPr>
                                <m:t>𝐼</m:t>
                              </m:r>
                            </m:oMath>
                          </a14:m>
                          <a:r>
                            <a:rPr lang="en-US" dirty="0">
                              <a:solidFill>
                                <a:schemeClr val="tx1"/>
                              </a:solidFill>
                            </a:rPr>
                            <a:t> </a:t>
                          </a:r>
                          <a:endParaRPr lang="en-US" dirty="0">
                            <a:solidFill>
                              <a:schemeClr val="tx1"/>
                            </a:solidFill>
                          </a:endParaRPr>
                        </a:p>
                      </a:txBody>
                      <a:tcPr/>
                    </a:tc>
                  </a:tr>
                  <a:tr h="370840">
                    <a:tc>
                      <a:txBody>
                        <a:bodyPr/>
                        <a:lstStyle/>
                        <a:p>
                          <a:pPr algn="ctr"/>
                          <a:r>
                            <a:rPr lang="en-GB" dirty="0">
                              <a:solidFill>
                                <a:schemeClr val="tx1"/>
                              </a:solidFill>
                            </a:rPr>
                            <a:t>Net force </a:t>
                          </a:r>
                          <a14:m>
                            <m:oMath xmlns:m="http://schemas.openxmlformats.org/officeDocument/2006/math">
                              <m:acc>
                                <m:accPr>
                                  <m:chr m:val="⃗"/>
                                  <m:ctrlPr>
                                    <a:rPr lang="en-GB" i="1" smtClean="0">
                                      <a:solidFill>
                                        <a:schemeClr val="tx1"/>
                                      </a:solidFill>
                                      <a:latin typeface="Cambria Math" panose="02040503050406030204" pitchFamily="18" charset="0"/>
                                    </a:rPr>
                                  </m:ctrlPr>
                                </m:accPr>
                                <m:e>
                                  <m:r>
                                    <a:rPr lang="en-GB" b="0" i="1" smtClean="0">
                                      <a:solidFill>
                                        <a:schemeClr val="tx1"/>
                                      </a:solidFill>
                                      <a:latin typeface="Cambria Math" panose="02040503050406030204" pitchFamily="18" charset="0"/>
                                    </a:rPr>
                                    <m:t>𝐹</m:t>
                                  </m:r>
                                </m:e>
                              </m:acc>
                            </m:oMath>
                          </a14:m>
                          <a:r>
                            <a:rPr lang="en-GB" dirty="0">
                              <a:solidFill>
                                <a:schemeClr val="tx1"/>
                              </a:solidFill>
                            </a:rPr>
                            <a:t> </a:t>
                          </a:r>
                          <a:endParaRPr lang="en-US" dirty="0">
                            <a:solidFill>
                              <a:schemeClr val="tx1"/>
                            </a:solidFill>
                          </a:endParaRPr>
                        </a:p>
                      </a:txBody>
                      <a:tcPr/>
                    </a:tc>
                    <a:tc>
                      <a:txBody>
                        <a:bodyPr/>
                        <a:lstStyle/>
                        <a:p>
                          <a:pPr algn="ctr"/>
                          <a:r>
                            <a:rPr lang="en-GB" dirty="0">
                              <a:solidFill>
                                <a:schemeClr val="tx1"/>
                              </a:solidFill>
                            </a:rPr>
                            <a:t>Net torque </a:t>
                          </a:r>
                          <a14:m>
                            <m:oMath xmlns:m="http://schemas.openxmlformats.org/officeDocument/2006/math">
                              <m:acc>
                                <m:accPr>
                                  <m:chr m:val="⃗"/>
                                  <m:ctrlPr>
                                    <a:rPr lang="en-GB" i="1" smtClean="0">
                                      <a:solidFill>
                                        <a:schemeClr val="tx1"/>
                                      </a:solidFill>
                                      <a:latin typeface="Cambria Math" panose="02040503050406030204" pitchFamily="18" charset="0"/>
                                    </a:rPr>
                                  </m:ctrlPr>
                                </m:accPr>
                                <m:e>
                                  <m:r>
                                    <a:rPr lang="en-GB" i="1" smtClean="0">
                                      <a:solidFill>
                                        <a:schemeClr val="tx1"/>
                                      </a:solidFill>
                                      <a:latin typeface="Cambria Math" panose="02040503050406030204" pitchFamily="18" charset="0"/>
                                      <a:ea typeface="Cambria Math" panose="02040503050406030204" pitchFamily="18" charset="0"/>
                                    </a:rPr>
                                    <m:t>𝜏</m:t>
                                  </m:r>
                                </m:e>
                              </m:acc>
                            </m:oMath>
                          </a14:m>
                          <a:endParaRPr lang="en-US" dirty="0">
                            <a:solidFill>
                              <a:schemeClr val="tx1"/>
                            </a:solidFill>
                          </a:endParaRPr>
                        </a:p>
                      </a:txBody>
                      <a:tcPr/>
                    </a:tc>
                  </a:tr>
                  <a:tr h="370840">
                    <a:tc>
                      <a:txBody>
                        <a:bodyPr/>
                        <a:lstStyle/>
                        <a:p>
                          <a:pPr algn="ctr"/>
                          <a:r>
                            <a:rPr lang="en-GB" dirty="0">
                              <a:solidFill>
                                <a:schemeClr val="tx1"/>
                              </a:solidFill>
                            </a:rPr>
                            <a:t>“Linear ”acceleration</a:t>
                          </a:r>
                          <a:r>
                            <a:rPr lang="en-GB" baseline="0" dirty="0">
                              <a:solidFill>
                                <a:schemeClr val="tx1"/>
                              </a:solidFill>
                            </a:rPr>
                            <a:t> </a:t>
                          </a:r>
                          <a14:m>
                            <m:oMath xmlns:m="http://schemas.openxmlformats.org/officeDocument/2006/math">
                              <m:acc>
                                <m:accPr>
                                  <m:chr m:val="⃗"/>
                                  <m:ctrlPr>
                                    <a:rPr lang="en-GB" i="1" baseline="0" smtClean="0">
                                      <a:solidFill>
                                        <a:schemeClr val="tx1"/>
                                      </a:solidFill>
                                      <a:latin typeface="Cambria Math" panose="02040503050406030204" pitchFamily="18" charset="0"/>
                                    </a:rPr>
                                  </m:ctrlPr>
                                </m:accPr>
                                <m:e>
                                  <m:r>
                                    <a:rPr lang="en-US" b="0" i="1" baseline="0" smtClean="0">
                                      <a:solidFill>
                                        <a:schemeClr val="tx1"/>
                                      </a:solidFill>
                                      <a:latin typeface="Cambria Math" panose="02040503050406030204" pitchFamily="18" charset="0"/>
                                    </a:rPr>
                                    <m:t>𝑎</m:t>
                                  </m:r>
                                </m:e>
                              </m:acc>
                            </m:oMath>
                          </a14:m>
                          <a:endParaRPr lang="en-US" dirty="0">
                            <a:solidFill>
                              <a:schemeClr val="tx1"/>
                            </a:solidFill>
                          </a:endParaRPr>
                        </a:p>
                      </a:txBody>
                      <a:tcPr/>
                    </a:tc>
                    <a:tc>
                      <a:txBody>
                        <a:bodyPr/>
                        <a:lstStyle/>
                        <a:p>
                          <a:pPr algn="ctr"/>
                          <a:r>
                            <a:rPr lang="en-GB" dirty="0">
                              <a:solidFill>
                                <a:schemeClr val="tx1"/>
                              </a:solidFill>
                            </a:rPr>
                            <a:t>Angular acceleration </a:t>
                          </a:r>
                          <a14:m>
                            <m:oMath xmlns:m="http://schemas.openxmlformats.org/officeDocument/2006/math">
                              <m:acc>
                                <m:accPr>
                                  <m:chr m:val="⃗"/>
                                  <m:ctrlPr>
                                    <a:rPr lang="en-GB" i="1" smtClean="0">
                                      <a:solidFill>
                                        <a:schemeClr val="tx1"/>
                                      </a:solidFill>
                                      <a:latin typeface="Cambria Math" panose="02040503050406030204" pitchFamily="18" charset="0"/>
                                    </a:rPr>
                                  </m:ctrlPr>
                                </m:accPr>
                                <m:e>
                                  <m:r>
                                    <a:rPr lang="en-GB" i="1" smtClean="0">
                                      <a:solidFill>
                                        <a:schemeClr val="tx1"/>
                                      </a:solidFill>
                                      <a:latin typeface="Cambria Math" panose="02040503050406030204" pitchFamily="18" charset="0"/>
                                      <a:ea typeface="Cambria Math" panose="02040503050406030204" pitchFamily="18" charset="0"/>
                                    </a:rPr>
                                    <m:t>𝛼</m:t>
                                  </m:r>
                                </m:e>
                              </m:acc>
                            </m:oMath>
                          </a14:m>
                          <a:endParaRPr lang="en-US" dirty="0">
                            <a:solidFill>
                              <a:schemeClr val="tx1"/>
                            </a:solidFill>
                          </a:endParaRPr>
                        </a:p>
                      </a:txBody>
                      <a:tcPr/>
                    </a:tc>
                  </a:tr>
                  <a:tr h="370840">
                    <a:tc>
                      <a:txBody>
                        <a:bodyPr/>
                        <a:lstStyle/>
                        <a:p>
                          <a:pPr algn="ctr"/>
                          <a:r>
                            <a:rPr lang="en-GB" dirty="0">
                              <a:solidFill>
                                <a:schemeClr val="tx1"/>
                              </a:solidFill>
                            </a:rPr>
                            <a:t>“Linear” velocity </a:t>
                          </a:r>
                          <a14:m>
                            <m:oMath xmlns:m="http://schemas.openxmlformats.org/officeDocument/2006/math">
                              <m:acc>
                                <m:accPr>
                                  <m:chr m:val="⃗"/>
                                  <m:ctrlPr>
                                    <a:rPr lang="en-GB"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oMath>
                          </a14:m>
                          <a:r>
                            <a:rPr lang="en-US" dirty="0">
                              <a:solidFill>
                                <a:schemeClr val="tx1"/>
                              </a:solidFill>
                            </a:rPr>
                            <a:t> (</a:t>
                          </a:r>
                          <a14:m>
                            <m:oMath xmlns:m="http://schemas.openxmlformats.org/officeDocument/2006/math">
                              <m:sSub>
                                <m:sSubPr>
                                  <m:ctrlPr>
                                    <a:rPr lang="en-US" i="1" dirty="0" smtClean="0">
                                      <a:solidFill>
                                        <a:schemeClr val="tx1"/>
                                      </a:solidFill>
                                      <a:latin typeface="Cambria Math" panose="02040503050406030204" pitchFamily="18" charset="0"/>
                                    </a:rPr>
                                  </m:ctrlPr>
                                </m:sSubPr>
                                <m:e>
                                  <m:acc>
                                    <m:accPr>
                                      <m:chr m:val="⃗"/>
                                      <m:ctrlPr>
                                        <a:rPr lang="en-US"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𝑣</m:t>
                                      </m:r>
                                    </m:e>
                                  </m:acc>
                                </m:e>
                                <m:sub>
                                  <m:r>
                                    <a:rPr lang="en-GB" b="0" i="1" dirty="0" smtClean="0">
                                      <a:solidFill>
                                        <a:schemeClr val="tx1"/>
                                      </a:solidFill>
                                      <a:latin typeface="Cambria Math" panose="02040503050406030204" pitchFamily="18" charset="0"/>
                                    </a:rPr>
                                    <m:t>𝑐𝑚</m:t>
                                  </m:r>
                                </m:sub>
                              </m:sSub>
                            </m:oMath>
                          </a14:m>
                          <a:r>
                            <a:rPr lang="en-US" dirty="0">
                              <a:solidFill>
                                <a:schemeClr val="tx1"/>
                              </a:solidFill>
                            </a:rPr>
                            <a:t> for the velocity of the</a:t>
                          </a:r>
                          <a:r>
                            <a:rPr lang="en-US" baseline="0" dirty="0">
                              <a:solidFill>
                                <a:schemeClr val="tx1"/>
                              </a:solidFill>
                            </a:rPr>
                            <a:t> center of mass</a:t>
                          </a:r>
                          <a:r>
                            <a:rPr lang="en-US" dirty="0">
                              <a:solidFill>
                                <a:schemeClr val="tx1"/>
                              </a:solidFill>
                            </a:rPr>
                            <a:t>)</a:t>
                          </a:r>
                          <a:endParaRPr lang="en-US" dirty="0">
                            <a:solidFill>
                              <a:schemeClr val="tx1"/>
                            </a:solidFill>
                          </a:endParaRPr>
                        </a:p>
                      </a:txBody>
                      <a:tcPr/>
                    </a:tc>
                    <a:tc>
                      <a:txBody>
                        <a:bodyPr/>
                        <a:lstStyle/>
                        <a:p>
                          <a:pPr algn="ctr"/>
                          <a:r>
                            <a:rPr lang="en-GB" dirty="0">
                              <a:solidFill>
                                <a:schemeClr val="tx1"/>
                              </a:solidFill>
                            </a:rPr>
                            <a:t>Angular velocity </a:t>
                          </a:r>
                          <a14:m>
                            <m:oMath xmlns:m="http://schemas.openxmlformats.org/officeDocument/2006/math">
                              <m:acc>
                                <m:accPr>
                                  <m:chr m:val="⃗"/>
                                  <m:ctrlPr>
                                    <a:rPr lang="en-GB" i="1" smtClean="0">
                                      <a:solidFill>
                                        <a:schemeClr val="tx1"/>
                                      </a:solidFill>
                                      <a:latin typeface="Cambria Math" panose="02040503050406030204" pitchFamily="18" charset="0"/>
                                    </a:rPr>
                                  </m:ctrlPr>
                                </m:accPr>
                                <m:e>
                                  <m:r>
                                    <a:rPr lang="en-GB" i="1" smtClean="0">
                                      <a:solidFill>
                                        <a:schemeClr val="tx1"/>
                                      </a:solidFill>
                                      <a:latin typeface="Cambria Math" panose="02040503050406030204" pitchFamily="18" charset="0"/>
                                      <a:ea typeface="Cambria Math" panose="02040503050406030204" pitchFamily="18" charset="0"/>
                                    </a:rPr>
                                    <m:t>𝜔</m:t>
                                  </m:r>
                                </m:e>
                              </m:acc>
                            </m:oMath>
                          </a14:m>
                          <a:endParaRPr lang="en-US" dirty="0">
                            <a:solidFill>
                              <a:schemeClr val="tx1"/>
                            </a:solidFill>
                          </a:endParaRPr>
                        </a:p>
                      </a:txBody>
                      <a:tcPr/>
                    </a:tc>
                  </a:tr>
                  <a:tr h="370840">
                    <a:tc>
                      <a:txBody>
                        <a:bodyPr/>
                        <a:lstStyle/>
                        <a:p>
                          <a:pPr algn="ctr"/>
                          <a:r>
                            <a:rPr lang="en-GB" dirty="0">
                              <a:solidFill>
                                <a:schemeClr val="tx1"/>
                              </a:solidFill>
                            </a:rPr>
                            <a:t>“Linear” displacement </a:t>
                          </a:r>
                          <a14:m>
                            <m:oMath xmlns:m="http://schemas.openxmlformats.org/officeDocument/2006/math">
                              <m:r>
                                <a:rPr lang="en-GB" b="0" i="1" smtClean="0">
                                  <a:solidFill>
                                    <a:schemeClr val="tx1"/>
                                  </a:solidFill>
                                  <a:latin typeface="Cambria Math" panose="02040503050406030204" pitchFamily="18" charset="0"/>
                                </a:rPr>
                                <m:t>𝑠</m:t>
                              </m:r>
                            </m:oMath>
                          </a14:m>
                          <a:endParaRPr lang="en-US" dirty="0">
                            <a:solidFill>
                              <a:schemeClr val="tx1"/>
                            </a:solidFill>
                          </a:endParaRPr>
                        </a:p>
                      </a:txBody>
                      <a:tcPr/>
                    </a:tc>
                    <a:tc>
                      <a:txBody>
                        <a:bodyPr/>
                        <a:lstStyle/>
                        <a:p>
                          <a:pPr algn="ctr"/>
                          <a:r>
                            <a:rPr lang="en-GB" dirty="0">
                              <a:solidFill>
                                <a:schemeClr val="tx1"/>
                              </a:solidFill>
                            </a:rPr>
                            <a:t>Angular displacement </a:t>
                          </a:r>
                          <a14:m>
                            <m:oMath xmlns:m="http://schemas.openxmlformats.org/officeDocument/2006/math">
                              <m:r>
                                <a:rPr lang="en-GB" i="1" smtClean="0">
                                  <a:solidFill>
                                    <a:schemeClr val="tx1"/>
                                  </a:solidFill>
                                  <a:latin typeface="Cambria Math" panose="02040503050406030204" pitchFamily="18" charset="0"/>
                                  <a:ea typeface="Cambria Math" panose="02040503050406030204" pitchFamily="18" charset="0"/>
                                </a:rPr>
                                <m:t>𝜃</m:t>
                              </m:r>
                            </m:oMath>
                          </a14:m>
                          <a:endParaRPr lang="en-US" dirty="0">
                            <a:solidFill>
                              <a:schemeClr val="tx1"/>
                            </a:solidFill>
                          </a:endParaRPr>
                        </a:p>
                      </a:txBody>
                      <a:tcPr/>
                    </a:tc>
                  </a:tr>
                  <a:tr h="370840">
                    <a:tc>
                      <a:txBody>
                        <a:bodyPr/>
                        <a:lstStyle/>
                        <a:p>
                          <a:pPr algn="ctr"/>
                          <a:r>
                            <a:rPr lang="en-GB" dirty="0">
                              <a:solidFill>
                                <a:schemeClr val="tx1"/>
                              </a:solidFill>
                            </a:rPr>
                            <a:t>Translational</a:t>
                          </a:r>
                          <a:r>
                            <a:rPr lang="en-GB" baseline="0" dirty="0">
                              <a:solidFill>
                                <a:schemeClr val="tx1"/>
                              </a:solidFill>
                            </a:rPr>
                            <a:t> kinetic energy</a:t>
                          </a:r>
                          <a:endParaRPr lang="en-GB" baseline="0" dirty="0">
                            <a:solidFill>
                              <a:schemeClr val="tx1"/>
                            </a:solidFill>
                          </a:endParaRPr>
                        </a:p>
                        <a:p>
                          <a:pPr algn="ctr"/>
                          <a:r>
                            <a:rPr lang="en-GB" baseline="0" dirty="0">
                              <a:solidFill>
                                <a:schemeClr val="tx1"/>
                              </a:solidFill>
                            </a:rPr>
                            <a:t> </a:t>
                          </a:r>
                          <a:endParaRPr lang="en-US" dirty="0">
                            <a:solidFill>
                              <a:schemeClr val="tx1"/>
                            </a:solidFill>
                          </a:endParaRPr>
                        </a:p>
                      </a:txBody>
                      <a:tcPr/>
                    </a:tc>
                    <a:tc>
                      <a:txBody>
                        <a:bodyPr/>
                        <a:lstStyle/>
                        <a:p>
                          <a:pPr algn="ctr"/>
                          <a:r>
                            <a:rPr lang="en-GB" dirty="0">
                              <a:solidFill>
                                <a:schemeClr val="tx1"/>
                              </a:solidFill>
                            </a:rPr>
                            <a:t>Rotational kinetic energy</a:t>
                          </a:r>
                          <a:r>
                            <a:rPr lang="en-GB" baseline="0" dirty="0">
                              <a:solidFill>
                                <a:schemeClr val="tx1"/>
                              </a:solidFill>
                            </a:rPr>
                            <a:t> </a:t>
                          </a:r>
                          <a:endParaRPr lang="en-US" dirty="0">
                            <a:solidFill>
                              <a:schemeClr val="tx1"/>
                            </a:solidFill>
                          </a:endParaRPr>
                        </a:p>
                      </a:txBody>
                      <a:tcPr/>
                    </a:tc>
                  </a:tr>
                </a:tbl>
              </a:graphicData>
            </a:graphic>
          </p:graphicFrame>
        </mc:Choice>
        <mc:Fallback xmlns="">
          <p:graphicFrame>
            <p:nvGraphicFramePr>
              <p:cNvPr id="3" name="Table 2"/>
              <p:cNvGraphicFramePr>
                <a:graphicFrameLocks noGrp="1"/>
              </p:cNvGraphicFramePr>
              <p:nvPr/>
            </p:nvGraphicFramePr>
            <p:xfrm>
              <a:off x="1612093" y="1088263"/>
              <a:ext cx="6096000" cy="3436874"/>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GB" dirty="0">
                              <a:solidFill>
                                <a:schemeClr val="tx1"/>
                              </a:solidFill>
                            </a:rPr>
                            <a:t>Translational </a:t>
                          </a:r>
                          <a:endParaRPr lang="en-US" dirty="0">
                            <a:solidFill>
                              <a:schemeClr val="tx1"/>
                            </a:solidFill>
                          </a:endParaRPr>
                        </a:p>
                      </a:txBody>
                      <a:tcPr/>
                    </a:tc>
                    <a:tc>
                      <a:txBody>
                        <a:bodyPr/>
                        <a:lstStyle/>
                        <a:p>
                          <a:pPr algn="ctr"/>
                          <a:r>
                            <a:rPr lang="en-GB" dirty="0">
                              <a:solidFill>
                                <a:schemeClr val="tx1"/>
                              </a:solidFill>
                            </a:rPr>
                            <a:t>Rotational </a:t>
                          </a:r>
                          <a:endParaRPr lang="en-US" dirty="0">
                            <a:solidFill>
                              <a:schemeClr val="tx1"/>
                            </a:solidFill>
                          </a:endParaRPr>
                        </a:p>
                      </a:txBody>
                      <a:tcPr/>
                    </a:tc>
                  </a:tr>
                  <a:tr h="370840">
                    <a:tc>
                      <a:txBody>
                        <a:bodyPr/>
                        <a:lstStyle/>
                        <a:p>
                          <a:endParaRPr lang="zh-CN"/>
                        </a:p>
                      </a:txBody>
                      <a:tcPr>
                        <a:blipFill>
                          <a:blip r:embed="rId1"/>
                        </a:blipFill>
                      </a:tcPr>
                    </a:tc>
                    <a:tc>
                      <a:txBody>
                        <a:bodyPr/>
                        <a:lstStyle/>
                        <a:p>
                          <a:endParaRPr lang="zh-CN"/>
                        </a:p>
                      </a:txBody>
                      <a:tcPr>
                        <a:blipFill>
                          <a:blip r:embed="rId1"/>
                        </a:blipFill>
                      </a:tcPr>
                    </a:tc>
                  </a:tr>
                  <a:tr h="394970">
                    <a:tc>
                      <a:txBody>
                        <a:bodyPr/>
                        <a:lstStyle/>
                        <a:p>
                          <a:endParaRPr lang="zh-CN"/>
                        </a:p>
                      </a:txBody>
                      <a:tcPr>
                        <a:blipFill>
                          <a:blip r:embed="rId1"/>
                        </a:blipFill>
                      </a:tcPr>
                    </a:tc>
                    <a:tc>
                      <a:txBody>
                        <a:bodyPr/>
                        <a:lstStyle/>
                        <a:p>
                          <a:endParaRPr lang="zh-CN"/>
                        </a:p>
                      </a:txBody>
                      <a:tcPr>
                        <a:blipFill>
                          <a:blip r:embed="rId1"/>
                        </a:blipFill>
                      </a:tcPr>
                    </a:tc>
                  </a:tr>
                  <a:tr h="370840">
                    <a:tc>
                      <a:txBody>
                        <a:bodyPr/>
                        <a:lstStyle/>
                        <a:p>
                          <a:endParaRPr lang="zh-CN"/>
                        </a:p>
                      </a:txBody>
                      <a:tcPr>
                        <a:blipFill>
                          <a:blip r:embed="rId1"/>
                        </a:blipFill>
                      </a:tcPr>
                    </a:tc>
                    <a:tc>
                      <a:txBody>
                        <a:bodyPr/>
                        <a:lstStyle/>
                        <a:p>
                          <a:endParaRPr lang="zh-CN"/>
                        </a:p>
                      </a:txBody>
                      <a:tcPr>
                        <a:blipFill>
                          <a:blip r:embed="rId1"/>
                        </a:blipFill>
                      </a:tcPr>
                    </a:tc>
                  </a:tr>
                  <a:tr h="918845">
                    <a:tc>
                      <a:txBody>
                        <a:bodyPr/>
                        <a:lstStyle/>
                        <a:p>
                          <a:endParaRPr lang="zh-CN"/>
                        </a:p>
                      </a:txBody>
                      <a:tcPr>
                        <a:blipFill>
                          <a:blip r:embed="rId1"/>
                        </a:blipFill>
                      </a:tcPr>
                    </a:tc>
                    <a:tc>
                      <a:txBody>
                        <a:bodyPr/>
                        <a:lstStyle/>
                        <a:p>
                          <a:endParaRPr lang="zh-CN"/>
                        </a:p>
                      </a:txBody>
                      <a:tcPr>
                        <a:blipFill>
                          <a:blip r:embed="rId1"/>
                        </a:blipFill>
                      </a:tcPr>
                    </a:tc>
                  </a:tr>
                  <a:tr h="370840">
                    <a:tc>
                      <a:txBody>
                        <a:bodyPr/>
                        <a:lstStyle/>
                        <a:p>
                          <a:endParaRPr lang="zh-CN"/>
                        </a:p>
                      </a:txBody>
                      <a:tcPr>
                        <a:blipFill>
                          <a:blip r:embed="rId1"/>
                        </a:blipFill>
                      </a:tcPr>
                    </a:tc>
                    <a:tc>
                      <a:txBody>
                        <a:bodyPr/>
                        <a:lstStyle/>
                        <a:p>
                          <a:endParaRPr lang="zh-CN"/>
                        </a:p>
                      </a:txBody>
                      <a:tcPr>
                        <a:blipFill>
                          <a:blip r:embed="rId1"/>
                        </a:blipFill>
                      </a:tcPr>
                    </a:tc>
                  </a:tr>
                  <a:tr h="370840">
                    <a:tc>
                      <a:txBody>
                        <a:bodyPr/>
                        <a:lstStyle/>
                        <a:p>
                          <a:pPr algn="ctr"/>
                          <a:r>
                            <a:rPr lang="en-GB" dirty="0">
                              <a:solidFill>
                                <a:schemeClr val="tx1"/>
                              </a:solidFill>
                            </a:rPr>
                            <a:t>Translational</a:t>
                          </a:r>
                          <a:r>
                            <a:rPr lang="en-GB" baseline="0" dirty="0">
                              <a:solidFill>
                                <a:schemeClr val="tx1"/>
                              </a:solidFill>
                            </a:rPr>
                            <a:t> kinetic energy</a:t>
                          </a:r>
                          <a:endParaRPr lang="en-GB" baseline="0" dirty="0">
                            <a:solidFill>
                              <a:schemeClr val="tx1"/>
                            </a:solidFill>
                          </a:endParaRPr>
                        </a:p>
                        <a:p>
                          <a:pPr algn="ctr"/>
                          <a:r>
                            <a:rPr lang="en-GB" baseline="0" dirty="0">
                              <a:solidFill>
                                <a:schemeClr val="tx1"/>
                              </a:solidFill>
                            </a:rPr>
                            <a:t> </a:t>
                          </a:r>
                          <a:endParaRPr lang="en-US" dirty="0">
                            <a:solidFill>
                              <a:schemeClr val="tx1"/>
                            </a:solidFill>
                          </a:endParaRPr>
                        </a:p>
                      </a:txBody>
                      <a:tcPr/>
                    </a:tc>
                    <a:tc>
                      <a:txBody>
                        <a:bodyPr/>
                        <a:lstStyle/>
                        <a:p>
                          <a:pPr algn="ctr"/>
                          <a:r>
                            <a:rPr lang="en-GB" dirty="0">
                              <a:solidFill>
                                <a:schemeClr val="tx1"/>
                              </a:solidFill>
                            </a:rPr>
                            <a:t>Rotational kinetic energy</a:t>
                          </a:r>
                          <a:r>
                            <a:rPr lang="en-GB" baseline="0" dirty="0">
                              <a:solidFill>
                                <a:schemeClr val="tx1"/>
                              </a:solidFill>
                            </a:rPr>
                            <a:t> </a:t>
                          </a:r>
                          <a:endParaRPr lang="en-US" dirty="0">
                            <a:solidFill>
                              <a:schemeClr val="tx1"/>
                            </a:solidFill>
                          </a:endParaRPr>
                        </a:p>
                      </a:txBody>
                      <a:tcPr/>
                    </a:tc>
                  </a:tr>
                </a:tbl>
              </a:graphicData>
            </a:graphic>
          </p:graphicFrame>
        </mc:Fallback>
      </mc:AlternateContent>
      <p:sp>
        <p:nvSpPr>
          <p:cNvPr id="5" name="TextBox 4"/>
          <p:cNvSpPr txBox="1"/>
          <p:nvPr/>
        </p:nvSpPr>
        <p:spPr>
          <a:xfrm>
            <a:off x="755576" y="5038312"/>
            <a:ext cx="7531793" cy="1477328"/>
          </a:xfrm>
          <a:prstGeom prst="rect">
            <a:avLst/>
          </a:prstGeom>
          <a:noFill/>
        </p:spPr>
        <p:txBody>
          <a:bodyPr wrap="square" rtlCol="0">
            <a:spAutoFit/>
          </a:bodyPr>
          <a:lstStyle/>
          <a:p>
            <a:r>
              <a:rPr lang="en-GB" b="1" dirty="0"/>
              <a:t>Questions: </a:t>
            </a:r>
            <a:r>
              <a:rPr lang="en-GB" dirty="0"/>
              <a:t>A rigid body has a translational and rotational motion (around an axis passing through its </a:t>
            </a:r>
            <a:r>
              <a:rPr lang="en-GB" dirty="0" err="1"/>
              <a:t>center</a:t>
            </a:r>
            <a:r>
              <a:rPr lang="en-GB" dirty="0"/>
              <a:t> of mass). Please to describe </a:t>
            </a:r>
            <a:r>
              <a:rPr lang="en-GB" b="1" dirty="0"/>
              <a:t>(2 minutes</a:t>
            </a:r>
            <a:r>
              <a:rPr lang="en-GB" dirty="0"/>
              <a:t>):</a:t>
            </a:r>
            <a:endParaRPr lang="en-GB" dirty="0"/>
          </a:p>
          <a:p>
            <a:pPr marL="285750" indent="-285750">
              <a:buFont typeface="Arial" panose="020B0604020202020204" pitchFamily="34" charset="0"/>
              <a:buChar char="•"/>
            </a:pPr>
            <a:r>
              <a:rPr lang="en-GB" dirty="0"/>
              <a:t>its translational kinetic energy</a:t>
            </a:r>
            <a:endParaRPr lang="en-GB" dirty="0"/>
          </a:p>
          <a:p>
            <a:pPr marL="285750" indent="-285750">
              <a:buFont typeface="Arial" panose="020B0604020202020204" pitchFamily="34" charset="0"/>
              <a:buChar char="•"/>
            </a:pPr>
            <a:r>
              <a:rPr lang="en-GB" dirty="0"/>
              <a:t>its rotational kinetic energy </a:t>
            </a:r>
            <a:endParaRPr lang="en-GB" dirty="0"/>
          </a:p>
          <a:p>
            <a:pPr marL="285750" indent="-285750">
              <a:buFont typeface="Arial" panose="020B0604020202020204" pitchFamily="34" charset="0"/>
              <a:buChar char="•"/>
            </a:pPr>
            <a:r>
              <a:rPr lang="en-GB" dirty="0"/>
              <a:t>its total kinetic energy (translational + rotational kinetic energy)    </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lstStyle/>
          <a:p>
            <a:r>
              <a:rPr lang="en-GB" sz="3200" dirty="0"/>
              <a:t>Kinetic energy of a body with translational and rotational motion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TextBox 5"/>
          <p:cNvSpPr txBox="1"/>
          <p:nvPr/>
        </p:nvSpPr>
        <p:spPr>
          <a:xfrm>
            <a:off x="591356" y="1191137"/>
            <a:ext cx="5676311" cy="461665"/>
          </a:xfrm>
          <a:prstGeom prst="rect">
            <a:avLst/>
          </a:prstGeom>
          <a:noFill/>
        </p:spPr>
        <p:txBody>
          <a:bodyPr wrap="square" rtlCol="0">
            <a:spAutoFit/>
          </a:bodyPr>
          <a:lstStyle/>
          <a:p>
            <a:r>
              <a:rPr lang="en-GB" sz="2400" dirty="0"/>
              <a:t>Translational kinetic energy:  </a:t>
            </a:r>
            <a:endParaRPr lang="en-US" sz="2400" dirty="0"/>
          </a:p>
        </p:txBody>
      </p:sp>
      <mc:AlternateContent xmlns:mc="http://schemas.openxmlformats.org/markup-compatibility/2006">
        <mc:Choice xmlns:a14="http://schemas.microsoft.com/office/drawing/2010/main" Requires="a14">
          <p:sp>
            <p:nvSpPr>
              <p:cNvPr id="7" name="TextBox 6"/>
              <p:cNvSpPr txBox="1"/>
              <p:nvPr/>
            </p:nvSpPr>
            <p:spPr>
              <a:xfrm>
                <a:off x="4542487" y="1191137"/>
                <a:ext cx="1056058" cy="69147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2</m:t>
                          </m:r>
                        </m:den>
                      </m:f>
                      <m:r>
                        <a:rPr lang="en-GB" sz="2400" b="0" i="1" smtClean="0">
                          <a:latin typeface="Cambria Math" panose="02040503050406030204" pitchFamily="18" charset="0"/>
                        </a:rPr>
                        <m:t>𝑀</m:t>
                      </m:r>
                      <m:sSubSup>
                        <m:sSubSupPr>
                          <m:ctrlPr>
                            <a:rPr lang="en-GB" sz="2400" b="0" i="1" smtClean="0">
                              <a:latin typeface="Cambria Math" panose="02040503050406030204" pitchFamily="18" charset="0"/>
                            </a:rPr>
                          </m:ctrlPr>
                        </m:sSubSupPr>
                        <m:e>
                          <m:r>
                            <a:rPr lang="en-GB" sz="2400" b="0" i="1" smtClean="0">
                              <a:latin typeface="Cambria Math" panose="02040503050406030204" pitchFamily="18" charset="0"/>
                            </a:rPr>
                            <m:t>𝑣</m:t>
                          </m:r>
                        </m:e>
                        <m:sub>
                          <m:r>
                            <a:rPr lang="en-GB" sz="2400" b="0" i="1" smtClean="0">
                              <a:latin typeface="Cambria Math" panose="02040503050406030204" pitchFamily="18" charset="0"/>
                            </a:rPr>
                            <m:t>𝑐𝑚</m:t>
                          </m:r>
                        </m:sub>
                        <m:sup>
                          <m:r>
                            <a:rPr lang="en-GB" sz="2400" b="0" i="1" smtClean="0">
                              <a:latin typeface="Cambria Math" panose="02040503050406030204" pitchFamily="18" charset="0"/>
                            </a:rPr>
                            <m:t>2</m:t>
                          </m:r>
                        </m:sup>
                      </m:sSubSup>
                    </m:oMath>
                  </m:oMathPara>
                </a14:m>
                <a:endParaRPr lang="en-US" sz="2400" dirty="0"/>
              </a:p>
            </p:txBody>
          </p:sp>
        </mc:Choice>
        <mc:Fallback>
          <p:sp>
            <p:nvSpPr>
              <p:cNvPr id="7" name="TextBox 6"/>
              <p:cNvSpPr txBox="1">
                <a:spLocks noRot="1" noChangeAspect="1" noMove="1" noResize="1" noEditPoints="1" noAdjustHandles="1" noChangeArrowheads="1" noChangeShapeType="1" noTextEdit="1"/>
              </p:cNvSpPr>
              <p:nvPr/>
            </p:nvSpPr>
            <p:spPr>
              <a:xfrm>
                <a:off x="4542487" y="1191137"/>
                <a:ext cx="1056058" cy="691471"/>
              </a:xfrm>
              <a:prstGeom prst="rect">
                <a:avLst/>
              </a:prstGeom>
              <a:blipFill rotWithShape="1">
                <a:blip r:embed="rId1"/>
                <a:stretch>
                  <a:fillRect l="-31" t="-74" r="-4233" b="68"/>
                </a:stretch>
              </a:blipFill>
            </p:spPr>
            <p:txBody>
              <a:bodyPr/>
              <a:lstStyle/>
              <a:p>
                <a:r>
                  <a:rPr lang="zh-CN" altLang="en-US">
                    <a:noFill/>
                  </a:rPr>
                  <a:t> </a:t>
                </a:r>
              </a:p>
            </p:txBody>
          </p:sp>
        </mc:Fallback>
      </mc:AlternateContent>
    </p:spTree>
  </p:cSld>
  <p:clrMapOvr>
    <a:masterClrMapping/>
  </p:clrMapOvr>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35319</Words>
  <Application>WPS 演示</Application>
  <PresentationFormat>On-screen Show (4:3)</PresentationFormat>
  <Paragraphs>2657</Paragraphs>
  <Slides>120</Slides>
  <Notes>116</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120</vt:i4>
      </vt:variant>
    </vt:vector>
  </HeadingPairs>
  <TitlesOfParts>
    <vt:vector size="129" baseType="lpstr">
      <vt:lpstr>Arial</vt:lpstr>
      <vt:lpstr>宋体</vt:lpstr>
      <vt:lpstr>Wingdings</vt:lpstr>
      <vt:lpstr>Times New Roman</vt:lpstr>
      <vt:lpstr>微软雅黑</vt:lpstr>
      <vt:lpstr>Cambria Math</vt:lpstr>
      <vt:lpstr>Arial Unicode MS</vt:lpstr>
      <vt:lpstr>自定义设计方案</vt:lpstr>
      <vt:lpstr>默认设计模板</vt:lpstr>
      <vt:lpstr>University physics, classical mechanics, Lecture 8. Still Lesson 7: Rotation of rigid bodies</vt:lpstr>
      <vt:lpstr>Reminder of the previous lecture</vt:lpstr>
      <vt:lpstr>Ex. Moment of inertia of a solid cylinder</vt:lpstr>
      <vt:lpstr>Ex. Moment of inertia of a solid cylinder</vt:lpstr>
      <vt:lpstr>Ex. Moment of inertia of a solid cylinder</vt:lpstr>
      <vt:lpstr>Ex. Moment of inertia of a solid cylinder</vt:lpstr>
      <vt:lpstr>Ex. Moment of inertia of a solid cylinder</vt:lpstr>
      <vt:lpstr>Ex. Moment of inertia of a solid cylinder</vt:lpstr>
      <vt:lpstr>Ex. Moment of inertia of a solid cylinder</vt:lpstr>
      <vt:lpstr>PowerPoint 演示文稿</vt:lpstr>
      <vt:lpstr>PowerPoint 演示文稿</vt:lpstr>
      <vt:lpstr>PowerPoint 演示文稿</vt:lpstr>
      <vt:lpstr>PowerPoint 演示文稿</vt:lpstr>
      <vt:lpstr>PowerPoint 演示文稿</vt:lpstr>
      <vt:lpstr>Reminder: The center of mass</vt:lpstr>
      <vt:lpstr>Reminder: The center of mass</vt:lpstr>
      <vt:lpstr>Parallel axis theorem: Introduction </vt:lpstr>
      <vt:lpstr>Parallel axis theorem: Introduction </vt:lpstr>
      <vt:lpstr>Parallel axis theorem: Introduction </vt:lpstr>
      <vt:lpstr>Parallel axis theorem: Introduction </vt:lpstr>
      <vt:lpstr>Parallel axis theorem: Introduction </vt:lpstr>
      <vt:lpstr>Parallel axis theorem: Introduction </vt:lpstr>
      <vt:lpstr>Parallel axis theorem: Introduction </vt:lpstr>
      <vt:lpstr>Parallel axis theorem: Introduction </vt:lpstr>
      <vt:lpstr>Parallel axis theorem: Introduction </vt:lpstr>
      <vt:lpstr>Parallel axis theorem: Introduction </vt:lpstr>
      <vt:lpstr>Parallel axis theorem: Introduction </vt:lpstr>
      <vt:lpstr>Parallel axis theorem: Introduction </vt:lpstr>
      <vt:lpstr>Parallel axis theorem </vt:lpstr>
      <vt:lpstr>Parallel axis theorem </vt:lpstr>
      <vt:lpstr>Ex. Using the parallel axis theorem</vt:lpstr>
      <vt:lpstr>Ex. Using the parallel axis theorem</vt:lpstr>
      <vt:lpstr>Ex. Using the parallel axis theorem</vt:lpstr>
      <vt:lpstr>Ex. Using the parallel axis theorem</vt:lpstr>
      <vt:lpstr>3.Torque by a force</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Rest time (5 minutes)</vt:lpstr>
      <vt:lpstr>The torque</vt:lpstr>
      <vt:lpstr>The torque</vt:lpstr>
      <vt:lpstr>The torque</vt:lpstr>
      <vt:lpstr>The torque</vt:lpstr>
      <vt:lpstr>The torque</vt:lpstr>
      <vt:lpstr>The torque</vt:lpstr>
      <vt:lpstr>The torque</vt:lpstr>
      <vt:lpstr>The torque</vt:lpstr>
      <vt:lpstr>The torque</vt:lpstr>
      <vt:lpstr>The torque</vt:lpstr>
      <vt:lpstr>The torque</vt:lpstr>
      <vt:lpstr>The torque</vt:lpstr>
      <vt:lpstr>The torque</vt:lpstr>
      <vt:lpstr>The torque</vt:lpstr>
      <vt:lpstr>Net torque on a rigid body </vt:lpstr>
      <vt:lpstr>Net torque on a rigid body </vt:lpstr>
      <vt:lpstr>Net torque on a rigid body </vt:lpstr>
      <vt:lpstr>What about torques done by internal forces ?</vt:lpstr>
      <vt:lpstr>What about torques done by internal forces ?</vt:lpstr>
      <vt:lpstr>What about torques done by internal forces ?</vt:lpstr>
      <vt:lpstr>What about torques done by internal forces ?</vt:lpstr>
      <vt:lpstr>What about torques done by internal forces ?</vt:lpstr>
      <vt:lpstr>What about torques done by internal forces ?</vt:lpstr>
      <vt:lpstr>What about torques done by internal forces ?</vt:lpstr>
      <vt:lpstr>About the axis of rotation</vt:lpstr>
      <vt:lpstr>Center of mass and axis of rotation</vt:lpstr>
      <vt:lpstr>About the axis of rotation</vt:lpstr>
      <vt:lpstr>About the axis of rotation</vt:lpstr>
      <vt:lpstr>About the axis of rotation</vt:lpstr>
      <vt:lpstr>4. The rotational analogy of Newton’s second law </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“Rotational” Newton’s second law</vt:lpstr>
      <vt:lpstr>“Rotational” Newton’s second law</vt:lpstr>
      <vt:lpstr>Rest time (5 minutes)</vt:lpstr>
      <vt:lpstr>“Rotational” Newton’s second law</vt:lpstr>
      <vt:lpstr>Analogy between translational and rotational motion of a body</vt:lpstr>
      <vt:lpstr>Analogy between translational and rotational motion of a body</vt:lpstr>
      <vt:lpstr>Analogy between translational and rotational motion of a body</vt:lpstr>
      <vt:lpstr>Analogy between translational and rotational motion of a body</vt:lpstr>
      <vt:lpstr>Analogy between translational and rotational motion of a body</vt:lpstr>
      <vt:lpstr>Kinetic energy of a body with translational and rotational motion </vt:lpstr>
      <vt:lpstr>Kinetic energy of a body with translational and rotational motion </vt:lpstr>
      <vt:lpstr>Kinetic energy of a body with translational and rotational motion </vt:lpstr>
      <vt:lpstr>Kinetic energy of a body with translational and rotational motion </vt:lpstr>
      <vt:lpstr>Kinetic energy of a body with translational and rotational motion </vt:lpstr>
      <vt:lpstr>Kinetic energy of a body with translational and rotational motion </vt:lpstr>
      <vt:lpstr>Kinetic energy of a body with translational and rotational motion </vt:lpstr>
      <vt:lpstr>Ex: Rolling without slipping </vt:lpstr>
      <vt:lpstr>Ex: Rolling without slipping </vt:lpstr>
      <vt:lpstr>Ex: Rolling without slipping </vt:lpstr>
      <vt:lpstr>Ex: Rolling without slipping </vt:lpstr>
      <vt:lpstr>Ex: Rolling without slipping </vt:lpstr>
      <vt:lpstr>Ex: Rolling without slipping </vt:lpstr>
      <vt:lpstr>Ex: Rolling without slipping </vt:lpstr>
      <vt:lpstr>Ex: Rolling without slipping </vt:lpstr>
      <vt:lpstr>Ex: Rolling without slipping </vt:lpstr>
      <vt:lpstr>Ex: Rolling without slipping </vt:lpstr>
      <vt:lpstr>Ex: Rolling without slipping </vt:lpstr>
      <vt:lpstr>Ex: Rolling without slipping </vt:lpstr>
      <vt:lpstr>Ex: Rolling without slipping </vt:lpstr>
      <vt:lpstr>Ex: Rolling without slipping </vt:lpstr>
      <vt:lpstr>End of the lecture</vt:lpstr>
    </vt:vector>
  </TitlesOfParts>
  <Company>江南大学物理系理学院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11-9衍射光栅</dc:title>
  <dc:creator>吴亚敏</dc:creator>
  <cp:lastModifiedBy>小霸王</cp:lastModifiedBy>
  <cp:revision>1355</cp:revision>
  <dcterms:created xsi:type="dcterms:W3CDTF">2005-09-11T15:39:00Z</dcterms:created>
  <dcterms:modified xsi:type="dcterms:W3CDTF">2022-03-24T12:52:19Z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84161B812EA146D292F7207EA888E9A0</vt:lpwstr>
  </property>
  <property fmtid="{D5CDD505-2E9C-101B-9397-08002B2CF9AE}" pid="3" name="KSOProductBuildVer">
    <vt:lpwstr>2052-11.1.0.11365</vt:lpwstr>
  </property>
</Properties>
</file>