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
  </p:notesMasterIdLst>
  <p:sldIdLst>
    <p:sldId id="1320" r:id="rId4"/>
    <p:sldId id="1319" r:id="rId5"/>
    <p:sldId id="1379" r:id="rId7"/>
    <p:sldId id="1380" r:id="rId8"/>
    <p:sldId id="1136" r:id="rId9"/>
    <p:sldId id="1138" r:id="rId10"/>
    <p:sldId id="1311" r:id="rId11"/>
    <p:sldId id="1310" r:id="rId12"/>
    <p:sldId id="1309" r:id="rId13"/>
    <p:sldId id="1308" r:id="rId14"/>
    <p:sldId id="1312" r:id="rId15"/>
    <p:sldId id="1316" r:id="rId16"/>
    <p:sldId id="1315" r:id="rId17"/>
    <p:sldId id="1314" r:id="rId18"/>
    <p:sldId id="1313" r:id="rId19"/>
    <p:sldId id="1139" r:id="rId20"/>
    <p:sldId id="1334" r:id="rId21"/>
    <p:sldId id="1292" r:id="rId22"/>
    <p:sldId id="1126" r:id="rId23"/>
    <p:sldId id="1323" r:id="rId24"/>
    <p:sldId id="1322" r:id="rId25"/>
    <p:sldId id="1321" r:id="rId26"/>
    <p:sldId id="1127" r:id="rId27"/>
    <p:sldId id="1326" r:id="rId28"/>
    <p:sldId id="1325" r:id="rId29"/>
    <p:sldId id="1324" r:id="rId30"/>
    <p:sldId id="1327" r:id="rId31"/>
    <p:sldId id="1331" r:id="rId32"/>
    <p:sldId id="1381" r:id="rId33"/>
    <p:sldId id="1330" r:id="rId34"/>
    <p:sldId id="1329" r:id="rId35"/>
    <p:sldId id="1328" r:id="rId36"/>
    <p:sldId id="1332" r:id="rId37"/>
    <p:sldId id="1128" r:id="rId38"/>
    <p:sldId id="1333" r:id="rId39"/>
    <p:sldId id="1124" r:id="rId40"/>
    <p:sldId id="1030" r:id="rId41"/>
    <p:sldId id="1336" r:id="rId42"/>
    <p:sldId id="1135" r:id="rId43"/>
    <p:sldId id="1340" r:id="rId44"/>
    <p:sldId id="1339" r:id="rId45"/>
    <p:sldId id="1338" r:id="rId46"/>
    <p:sldId id="1337" r:id="rId47"/>
    <p:sldId id="1029" r:id="rId48"/>
    <p:sldId id="1346" r:id="rId49"/>
    <p:sldId id="1345" r:id="rId50"/>
    <p:sldId id="1344" r:id="rId51"/>
    <p:sldId id="1343" r:id="rId52"/>
    <p:sldId id="1342" r:id="rId53"/>
    <p:sldId id="1341" r:id="rId54"/>
    <p:sldId id="1031" r:id="rId55"/>
    <p:sldId id="1347" r:id="rId56"/>
    <p:sldId id="1107" r:id="rId57"/>
    <p:sldId id="1032" r:id="rId58"/>
    <p:sldId id="1349" r:id="rId59"/>
    <p:sldId id="1348" r:id="rId60"/>
    <p:sldId id="1036" r:id="rId61"/>
    <p:sldId id="1142" r:id="rId62"/>
    <p:sldId id="1382" r:id="rId63"/>
    <p:sldId id="1033" r:id="rId64"/>
    <p:sldId id="1353" r:id="rId65"/>
    <p:sldId id="1352" r:id="rId66"/>
    <p:sldId id="1034" r:id="rId67"/>
    <p:sldId id="1357" r:id="rId68"/>
    <p:sldId id="1358" r:id="rId69"/>
    <p:sldId id="1356" r:id="rId70"/>
    <p:sldId id="1355" r:id="rId71"/>
    <p:sldId id="1354" r:id="rId72"/>
    <p:sldId id="1121" r:id="rId73"/>
    <p:sldId id="1359" r:id="rId74"/>
    <p:sldId id="1035" r:id="rId75"/>
    <p:sldId id="1363" r:id="rId76"/>
    <p:sldId id="1362" r:id="rId77"/>
    <p:sldId id="1361" r:id="rId78"/>
    <p:sldId id="1038" r:id="rId79"/>
    <p:sldId id="1364" r:id="rId80"/>
    <p:sldId id="1108" r:id="rId81"/>
    <p:sldId id="1367" r:id="rId82"/>
    <p:sldId id="1366" r:id="rId83"/>
    <p:sldId id="1365" r:id="rId84"/>
    <p:sldId id="1041" r:id="rId85"/>
    <p:sldId id="1371" r:id="rId86"/>
    <p:sldId id="1370" r:id="rId87"/>
    <p:sldId id="1369" r:id="rId88"/>
    <p:sldId id="1040" r:id="rId89"/>
    <p:sldId id="1374" r:id="rId90"/>
    <p:sldId id="1141" r:id="rId91"/>
    <p:sldId id="1372" r:id="rId92"/>
    <p:sldId id="1110" r:id="rId93"/>
    <p:sldId id="1377" r:id="rId94"/>
    <p:sldId id="1376" r:id="rId95"/>
    <p:sldId id="1375" r:id="rId96"/>
    <p:sldId id="1111" r:id="rId97"/>
    <p:sldId id="1112" r:id="rId98"/>
    <p:sldId id="1385" r:id="rId99"/>
    <p:sldId id="1384" r:id="rId100"/>
    <p:sldId id="1383" r:id="rId101"/>
    <p:sldId id="1386" r:id="rId102"/>
    <p:sldId id="1387" r:id="rId103"/>
    <p:sldId id="1113" r:id="rId104"/>
    <p:sldId id="1388" r:id="rId105"/>
    <p:sldId id="1389" r:id="rId106"/>
    <p:sldId id="1391" r:id="rId107"/>
    <p:sldId id="1392" r:id="rId108"/>
    <p:sldId id="1390" r:id="rId109"/>
    <p:sldId id="1114" r:id="rId110"/>
    <p:sldId id="1039" r:id="rId111"/>
    <p:sldId id="1115" r:id="rId112"/>
    <p:sldId id="1393" r:id="rId113"/>
    <p:sldId id="1395" r:id="rId114"/>
    <p:sldId id="1394" r:id="rId115"/>
    <p:sldId id="1143" r:id="rId116"/>
    <p:sldId id="1144" r:id="rId117"/>
    <p:sldId id="1396" r:id="rId118"/>
    <p:sldId id="1145"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FF3300"/>
    <a:srgbClr val="6699FF"/>
    <a:srgbClr val="660066"/>
    <a:srgbClr val="000066"/>
    <a:srgbClr val="97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161" autoAdjust="0"/>
  </p:normalViewPr>
  <p:slideViewPr>
    <p:cSldViewPr>
      <p:cViewPr varScale="1">
        <p:scale>
          <a:sx n="68" d="100"/>
          <a:sy n="68" d="100"/>
        </p:scale>
        <p:origin x="1951" y="73"/>
      </p:cViewPr>
      <p:guideLst>
        <p:guide orient="horz" pos="3157"/>
        <p:guide pos="294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To begin, here I remind you the key-points discussed the last time. First, we have described what is the torque exerted by a force about a point, the point O in this figure. It is the vector production between the position vector r, and the force F. Take care that we must say always about which point we describe a torque because the torque depends to which point is chosen. Usually, we will describe the torque about a point of the axis of rotation of the body in rotational motion. As you see also, the torque depends to which point of application of the force exerted on the rigid body we consider. The torque describe how the force participate or not on the rotational motion of the body, and is related with its rotational motion.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dirty="0"/>
              <a:t>We consider the system </a:t>
            </a:r>
            <a:r>
              <a:rPr lang="en-GB" dirty="0" err="1"/>
              <a:t>pulley+stone</a:t>
            </a:r>
            <a:r>
              <a:rPr lang="en-GB" dirty="0"/>
              <a:t>. The friction is ignored, so there is conservation of its mechanical energy. The gravitational potential energy is chosen to be zero when the stone is released, What is important is how change the potential energy, we can choose any position as a position of zero gravitational potential energy. Just after the stone is released, the rotational kinetic energy is zero, and then increase because its angular velocity increase. The translational kinetic energy of the pulley is always zero because the pulley has no translational motion. So, when the stone is released the mechanical energy of the system </a:t>
            </a:r>
            <a:r>
              <a:rPr lang="en-GB" dirty="0" err="1"/>
              <a:t>pulley+stone</a:t>
            </a:r>
            <a:r>
              <a:rPr lang="en-GB" dirty="0"/>
              <a:t> is zero and stays zero because the friction is ignored.</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Now, lets see if we can describe the angular velocity of the rotation of the angular momentum. The rotation of the angular momentum between times t and </a:t>
            </a:r>
            <a:r>
              <a:rPr lang="en-US" dirty="0" err="1"/>
              <a:t>t+dt</a:t>
            </a:r>
            <a:r>
              <a:rPr lang="en-US" dirty="0"/>
              <a:t> is described by the angle </a:t>
            </a:r>
            <a:r>
              <a:rPr lang="en-US" dirty="0" err="1"/>
              <a:t>d_phi</a:t>
            </a:r>
            <a:r>
              <a:rPr lang="en-US" dirty="0"/>
              <a: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As you see on the figure, the infinitesimal angle phi is the ratio between the infinitesimal change of momentum dL and the magnitude of the momentum. You see that appears the change rate of the angular momentum.</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This change rate of the angular momentum is also the net torque exerted on the flywheel about O. We obtain that the angular velocity of the rotation of the angular momentum is the net torque divided by the angular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we can describe the net torque as the distance r multiplied by the weight exerted on the fly wheel. The axis of rotation of the flywheel is also an axis of symmetry of the flywheel, which means its angular moment is the moment of inertia of the flywheel about its axis multiplied by it angular velocity.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we obtain the corresponding angular velocity of rotation of the angular momentum of the flywheel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precession is related with the gyroscope. The using of a gyroscope is based on their precession, they are paired with an accelerometer for navigation by aircrafts, </a:t>
            </a:r>
            <a:r>
              <a:rPr lang="en-US" dirty="0" err="1"/>
              <a:t>shipts</a:t>
            </a:r>
            <a:r>
              <a:rPr lang="en-US" dirty="0"/>
              <a:t>, and so on. They permit to measure orientations and angular velocities.</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planets have also precession. The axis of rotation of a planet around itself has a precession, has shown in this figure. Precession is involved with the approach of perihelion, which is the closest approach to the sun by a planet, which is something I will describe you later in details.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 summary of the important concepts we have seen about rotation of rigid bodies. First we, have described what is a torque about a point.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Then we have described the rotational analogy of the Newton second law, the net torque about a point of the axis of rotation of a body is the product between the moment of inertia of the body about its axis of rotation and its angular acceleration vector.</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also described the angular momentum of a particle about a point O, it is the vector product between its position vector about point O and its linear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conservation of the mechanical energy is described as follows, the initial mechanical energy is equal to the final mechanical energy. The only forces exerted on the system are the gravitational force which is conservative.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described that the net torque on a body about a point is the change rate of its angular momentum. This law can also be seen as a rotational analogy of the Newton second law.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In the particular case where the axis of rotation is an axis of symmetry of the body, the angular momentum is the product between the moment of inertia around the axis of rotation and the angular velocity vector.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we have also described the rotational kinetic energy. If a body has translational and rotational motion, we have to consider both translational and rotational kinetic energy. With all the analogies we have seen, if you remember the main formula about translational motion, it will be easy to remember the formula about the </a:t>
            </a:r>
            <a:r>
              <a:rPr lang="en-US"/>
              <a:t>rotational motion.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Just after the stone is released the total kinetic energy of the system is zero. And we choose the potential energy to be zero at the position of the stone when the stone is released. The initial time is the time when the stone is released. The final time is the time when the stone has kinetic energy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kinetic energy of the system is the sum of the kinetic energy of the stone and the pulley, thus it is the sum of the translational kinetic energy of the stone plus the rotational kinetic energy of the pulley. We can describe the gravitational potential energy of the stone as follows.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this equation, between their kinetic energy and the heigh of falling of the stone h.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US" dirty="0" err="1"/>
              <a:t>Finnally</a:t>
            </a:r>
            <a:r>
              <a:rPr lang="en-US" dirty="0"/>
              <a:t>, we obtain the corresponding expression of h.</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here is what we have seen until now about the rotational motion of a body. We have describe the rotational kinematics involved with the angular displacement, the angular velocity and the angular acceleration. We have described the motion of inertia about an axis and the rotational kinetic energy of a body. We have also seen the rotational analogy of the Newton second law. And now we will discuss about the work done by a torque. We will achieve this lesson by the description of the angular momentum which is the rotational analogy of the linear momentum.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discus about the work done by a torque.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introduction, let’s to consider a tangential force is applied to the tool to rotate the hexagonal piece. This force is tangent to the circular motion described by the dashed line and then, it has the same direction than the infinitesimal displacement ds. The position vector r describe the position of the point of application of the force in respect with O, the pivot point of the rotational motion. We can describe the work done by this tangential force.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infinitesimal work done by the force during the infinitesimal displacement is the scalar product between the force exerted and the infinitival displacement. ds is also equals to distance r multiplied by infinitesimal angular displacement </a:t>
            </a:r>
            <a:r>
              <a:rPr lang="en-US" dirty="0" err="1"/>
              <a:t>d_theta</a:t>
            </a:r>
            <a:r>
              <a:rPr lang="en-US" dirty="0"/>
              <a:t> during the circular motion.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the rotational analogy of the Newton second law. The net torque about a point of the axis of rotation exerted on a rigid body is the product between the moment of inertia of the body about this axis of rotation and the angular acceleration vector of the rigid body. Thus, if you know the net torque exerted, you know its angular acceleration, and you can describe its rotational motion.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product between the magnitude of the tangential force and the distance r is also the torque done about the pivot point O. So the infinitesimal work is the torque exerted about O and the infinitesimal angular displacement </a:t>
            </a:r>
            <a:r>
              <a:rPr lang="en-US" dirty="0" err="1"/>
              <a:t>d_theta</a:t>
            </a:r>
            <a:r>
              <a:rPr 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we calculate the integral at the left side and at the right side of the equation, which permit to describe the work done during the rotational motion between two angular positions of the tool.</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this expression for the rotational work, which means the work done by a force on a body in rotation when it apply a torque on the body. You don’t need to remember the demonstration but it is important to remember this result. Take care that you cannot put the torque outside the integral for any torque exerted. This depends if the torque exerted is constant during the angular displacement or not.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If the torque exerted is constant, then you can put the torque outside the integral, and we obtain that the rotational work is the product between the torque and the angular displacement theta_2 minus theta_1. In any other situation, you will have an integral calculation to do so you should be able to describe what is the magnitude of the torque done by the force about the pivot point to describe its rotational work,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Also, take care that only the tangential component of the force does a rotational work during the rotation of the body. To be convinced about it, a simple way you can do is to try to calculate the rotational work done by a force which has no tangential component, and you will find this rotational work is zero.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Considering many forces exert a torque on a body in rotation, we can describe the net rotational work, which is the sum of all the rotational works exerted on the body in rotation. It is the integral over the angular displacement of the magnitude of the net torque exerted. If this net torque is constant, you can put it outside the integral.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see the relation between the net rotational work on a body in rotation and the moment of inertia. We know that the net torque exerted on the body in rotation about the axis of rotational motion is the moment of inertia about this axis of rotational motion multiplied by the angular acceleration vector of the body, which describe its rotational motion. This is the rotational analogy of the Newton second law.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can describe the z-component of the angular acceleration vector as the time derivative of the z-component of the angular velocity vector.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have described the net torque on a body in rotation is related with its angular acceleration vector. We have also described the angular acceleration is the change rate of the angular velocity. Please to use these statements to describe the rotational work done by the net torque on a body between two times in terms of rotational kinetic energy at these two times. Maybe you could find this relationship directly from the analogy with the translational motion and the translational kinetic energy, but please to do the mathematical demonstration.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multiply both sides of the equation by the infinitesimal angular displacement </a:t>
            </a:r>
            <a:r>
              <a:rPr lang="en-US" dirty="0" err="1"/>
              <a:t>d_theta</a:t>
            </a:r>
            <a:r>
              <a:rPr lang="en-US" dirty="0"/>
              <a: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also described what the rotational kinetic energy, which is similar to the translational kinetic energy. The rotational kinetic energy of a body in rotation is the half of the moment of inertia of the body about the axis of rotation, multiplied by the square of the angular velocity omega.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that the angular acceleration multiplied by </a:t>
            </a:r>
            <a:r>
              <a:rPr lang="en-US" dirty="0" err="1"/>
              <a:t>d_theta</a:t>
            </a:r>
            <a:r>
              <a:rPr lang="en-US" dirty="0"/>
              <a:t> equals to the angular velocity multiplied by the infinitesimal change of angular velocity </a:t>
            </a:r>
            <a:r>
              <a:rPr lang="en-US" dirty="0" err="1"/>
              <a:t>d_omega</a:t>
            </a:r>
            <a:r>
              <a:rPr lang="en-US" dirty="0"/>
              <a: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Thus, we can put in the expression of the net rotational work the expression of the net work. You can see that inside the integral is appears the product of the moment of inertia about the axis of rotation, and the angular acceleration.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moment of inertia about an axis of rotation don’t change during the rotational motion for a rigid body. We can put it outside the integral. And we can express the net rotational work as follows. As you see it will depends on the final and initial angular velocity of the body in rotational motion, named here omega_1 and omega_2</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here is the expression of the net rotational work done during the rotational motion of a body between two instants. The work done by the net torque is simply the change of the rotational kinetic energy of the body. Here also, you can see another example of analogy between the rotational motion and the linear motion.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Let’s finish this lesson by describing the angular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To introduce the angular momentum, first let’s consider a particle on which a net force F is exerted. This particle could be inside a body in rotational motion divided in particles. This particle has position vector r and is at distance r from the point O. The net torque acting on a particle about point O is simply the vector product between the position vector of the particle and the net force exerted.</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also, take care that we always describe a torque about a point, so the net torque exerted on the particle depends to the choice of the point O.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Take care also that the net torque is the not the torque done by the net force, for a body in rotation.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t>
            </a:r>
            <a:r>
              <a:rPr lang="en-GB" dirty="0"/>
              <a:t>Imagine a disk who can turns only around its axis of symmetry. There are two tension forces using ropes, applied at A and B are used to rotate the disk. Points A and B have position vector </a:t>
            </a:r>
            <a:r>
              <a:rPr lang="en-GB" dirty="0" err="1"/>
              <a:t>r_A</a:t>
            </a:r>
            <a:r>
              <a:rPr lang="en-GB" dirty="0"/>
              <a:t> and </a:t>
            </a:r>
            <a:r>
              <a:rPr lang="en-GB" dirty="0" err="1"/>
              <a:t>r_B</a:t>
            </a:r>
            <a:r>
              <a:rPr lang="en-GB" dirty="0"/>
              <a:t> in respect with O at the center of the disk. These two forces have opposite direction and same magnitude. There is no other forces which participate to the rotation of the disk. We can describe the net torque exerted on the disk about the point O, it is the sum of both torques exerted about O,</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obtain this expression, and you can see that the net torque exerted about O is twice the torque </a:t>
            </a:r>
            <a:r>
              <a:rPr lang="en-US" dirty="0" err="1"/>
              <a:t>exered</a:t>
            </a:r>
            <a:r>
              <a:rPr lang="en-US" dirty="0"/>
              <a:t> about force F_A or force F_B. This is because the torque exerted by these forces are equal. Thus, the net torque exerted on the disk is not zero. The only case where the net torque exerted is zero is when the torque exerted by the force F_A or F_B is zero, which happens when they have the same direction than the corresponding position vector, but in all other situations, the net torque isn’t zero.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 little exercise where potential energy is involved. A stone is connect to a wire and then a frictionless pulley which is a solid disk. Of course, the pulley is fixed to the wall and the only motion in this problem are the translational motion of the stone and the wire and the rotational motion of the pulley. The stone is released from rest and then moves downward due to the effect of the gravity. Please to describe how far the stone fall so the pulley has the kinetic energy which the value is 4.50 joules. The pulley has only rotational motion. I give you also the expression of the moment of inertia of a disk about its axis. </a:t>
            </a:r>
            <a:r>
              <a:rPr lang="en-US" dirty="0">
                <a:latin typeface="Times-Roman"/>
              </a:rPr>
              <a:t>Friction is ignored which means there is conservation of the mechanical energy.</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But what about the torque done by the net force about O. The torque by the net force about O is always zero here, because the net force is applied on the center of mass of the disk. So, you can see that the net torque on a body is not the torque done by the net force. In fact, a “torque by the net force” is something which is meaningless to study the rotational motion because it is always zero.</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dirty="0"/>
              <a:t>It is meaningless to speak about “torque by net force” for a rigid body. The torque by net force is only meaningful for a particle, which is an ideal point-like body. The net force on a body is used to describe its translational motion, the net force is not used to describe the rotational motion of a rigid body.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Now, let’s describe the angular momentum of a particle. First we consider the net force exerted on a particle, which is the change rate of its linear momentum  p. This is the Newton second law.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from this equation, we can describe that the torque done by the net force exerted on the particle about point O which is also the vector product between the position vector of the particle and the net force is the vector product between its position vector and its change rate of momentum.</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obtain this expression between the net torque on the particle and the change rate of momentum of the particle. I remind you that </a:t>
            </a:r>
            <a:r>
              <a:rPr lang="en-GB" dirty="0"/>
              <a:t>torque by the net force is only meaningful for a particle, and is meaningless for rigid body</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Now, let’s describe the change rate of the vector product between the position vector and the momentum p, you can see that it is the sum of two terms. The first term is the vector product between the velocity vector v and the momentum p, plus a second term which is the vector product between the position vector r and the change rate of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But this expression can be simplified because the velocity vector and the momentum has same direction so their vector product is zero.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we obtain that the net torque on a particle is the change rate of the vector product between its position vector and its momentum.</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As the net force is the change rate of a linear momentum, the net torque on the particle is the change rate of the angular momentum L, which is described as follows: it is the vector product between the position vector and its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Please to remember this expression which describe the angular momentum of a particle. Take care that as for the torque, we speak about the angular momentum about a point, here the point O because the angular momentum depends to the point O chosen, which is because it is involved the position vector of the particle and its velocity vector. Of course, you don’t need to remember the demonstration which permits to obtain this result.</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pulley has no translational motion, so its kinetic energy is described as follows where omega is the angular velocity and I is the moment of inertia about the axis of rotation of the pulley, which is also the axis of this pulley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an important property about the net torque on a particle is that it is also the change rate of its angular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described the angular momentum of a particle. Can we use it to describe the angular momentum of a rigid body. It is something we will see. About the picture is a kind of joke in western. When we let a bread with butter to fall, the bread fall on the ground on the buttered side. And we say that a cat fall always on his feet, so if you put a cat and bread with butter together, you obtain a levitating cat. This picture is just to introduce a question about a falling cat.  What can say about the angular momentum of a falling cat ? Does it change ? Does is stay constant ? And why ?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First, lets describe the angular momentum of a rigid body. In the figure is a rigid body in rotational motion around the z-axis. The dashed curve show the circular of a point in this body, The rigid body is divided in N particles which as a certain position vector </a:t>
            </a:r>
            <a:r>
              <a:rPr lang="en-US" dirty="0" err="1"/>
              <a:t>r_i</a:t>
            </a:r>
            <a:r>
              <a:rPr lang="en-US" dirty="0"/>
              <a:t> , a certain momentum </a:t>
            </a:r>
            <a:r>
              <a:rPr lang="en-US" dirty="0" err="1"/>
              <a:t>p_i</a:t>
            </a:r>
            <a:r>
              <a:rPr lang="en-US" dirty="0"/>
              <a:t>, a mass </a:t>
            </a:r>
            <a:r>
              <a:rPr lang="en-US" dirty="0" err="1"/>
              <a:t>m_i</a:t>
            </a:r>
            <a:r>
              <a:rPr lang="en-US" dirty="0"/>
              <a:t>, and a velocity vector </a:t>
            </a:r>
            <a:r>
              <a:rPr lang="en-US" dirty="0" err="1"/>
              <a:t>v_i</a:t>
            </a:r>
            <a:r>
              <a:rPr lang="en-US" dirty="0"/>
              <a:t>. And we consider a slice of the body on the plane </a:t>
            </a:r>
            <a:r>
              <a:rPr lang="en-US" dirty="0" err="1"/>
              <a:t>xOy</a:t>
            </a:r>
            <a:r>
              <a:rPr lang="en-US" dirty="0"/>
              <a:t>. The particles in that plane have velocity vector and momentum in that plane. And they have an angular momentum </a:t>
            </a:r>
            <a:r>
              <a:rPr lang="en-US" dirty="0" err="1"/>
              <a:t>L_i</a:t>
            </a:r>
            <a:r>
              <a:rPr lang="en-US" dirty="0"/>
              <a:t> along the z-axis because their angular momentum is the vector product between their position vector about O and their momentum.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angular momentum of the rigid body about point O is simply the sum of all angular momentum about point O of the particles in the rigid body.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Take care that in many cases, the total angular momentum of the rigid body is not  directed along the axis of rotational motion, because of the position vector of the particles have a z-component.</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from the expression of the total angular momentum of the rigid body, we obtain that the net torque on the rigid body about point O is the change rate about O of its total angular momentum.</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Before to introduce the relation between the angular momentum, let’s see the situation of a figure skater. In the position shown in the figure, she spin slowly, and then she want to spin faster. So, what does she do in that purpose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She will change her moment of inertia about her axis of rotation. The smallest is the moment of inertia and the biggest will be her angular velocity. During her spinning her angular momentum doesn’t change. It’s change because of the friction with the ice and the air, but we can ignore the friction. Thus, there is a relationship between the moment of inertia, the angular velocity and the angular momentum we want to describe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 little exercise considering a particular case. The z-axis is the axis of rotational motion of the rigid body but It is also an axis of symmetry of the rigid body. Thus, for any particle in the plane </a:t>
            </a:r>
            <a:r>
              <a:rPr lang="en-US" dirty="0" err="1"/>
              <a:t>xOy</a:t>
            </a:r>
            <a:r>
              <a:rPr lang="en-US" dirty="0"/>
              <a:t> of position vector r_1, there is a symmetric particle of position vector r_2. As you can see on the figure, their momentum have equal magnitude and opposite direction. First please to describe a relation between their angular momentum about O, Then, please to say what you can deduce about the angular momentum about O of the slice of the rigid body in the </a:t>
            </a:r>
            <a:r>
              <a:rPr lang="en-US" dirty="0" err="1"/>
              <a:t>xOy</a:t>
            </a:r>
            <a:r>
              <a:rPr lang="en-US" dirty="0"/>
              <a:t> plane ?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First, the position vectors of the symmetric particles have same magnitude and opposite direction. Their momentum have also same magnitude and opposite direction. We obtain that the both symmetric particles have same angular momentum about O.</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By using the expression of the moment of inertia, we can calculate its value.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the sum of their angular momentum is also directed toward along the z-axis, as their angular momentum. Now what about the pairs of symmetrical particles which are not is the plane </a:t>
            </a:r>
            <a:r>
              <a:rPr lang="en-US" dirty="0" err="1"/>
              <a:t>xOy</a:t>
            </a:r>
            <a:r>
              <a:rPr lang="en-US" dirty="0"/>
              <a: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As previously, we consider two symmetric particles in the rigid body, but now we consider the particles are in any slice. Their momentum have still same magnitude and opposite direction. Their position vector have same magnitude but don’t have opposite directions. And their angular momentum have same magnitude but don’t have the same direction, as you can see on the figure, However, what can we say about the sum of their angular momentum about O ?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sum of their angular momentum is also directed toward the +-z-direction, where the z-axis is the axis of symmetry of the rigid body and the axis of rotational motion.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for any particle in the body there is a corresponding symmetric particle which the sum of both angular momentum will be directed toward the axis of rotation. We deduce that the total angular momentum of the body is directed toward the axis of the rotational motion of the body,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Which means that the total angular momentum of the rigid body is proportional with the angular velocity vector of the body. The total angular momentum have same direction that the angular velocity vector of a body if the axis of rotational motion is an axis of symmetry of the body.</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For a particle in the plane </a:t>
            </a:r>
            <a:r>
              <a:rPr lang="en-US" dirty="0" err="1"/>
              <a:t>xOy</a:t>
            </a:r>
            <a:r>
              <a:rPr lang="en-US" dirty="0"/>
              <a:t>, you can see that the magnitude of its angular momentum about O is the mass of the particle multiplied by the square of its distance from point O multiplied by the angular velocity of the particle.</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This expression can be generalized to describe the total angular momentum of the rigid body. If the body is rotating around its axis of symmetry, its angular momentum is the product between the moment of inertia about its axis of rotation and its velocity vector. Here also, you can see an analogy between the translational motion and the rotational motion.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Please to remember this particular case, because it will be very useful to describe the rotational motion of a rigid body if its axis of rotational motion is also an axis of symmetry,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But take care that if the axis of rotational motion is not an axis of symmetry, then the previous expression is not valid. Usually, we will not consider this situation, and we will focus about bodies rotating around an axis of symmetry,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Let’s see other analogies between translational and rotational motion. From the Newton second law, we describe a principle of conservation of the linear momentum of the body, If the net force exerted on the body is zero, its momentum don’t change.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When the pulley has kinetic energy of 4.50 Joules, it has a certain angular velocity we can describe from the expression of its kinetic energy. The angular velocity is 13.4 radians per second.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Similarly about a body in rotational motion, if the net torque about a point is zero, thus its angular momentum about this point don’t change.</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Which is described by the following equation.</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the body can continue to rotates even if no torque is exerted on the body. It will rotates with a certain angular velocity. If the body rotates around an axis of symmetry, its angular velocity is its total angular momentum divided by its moment of inertia about the axis of rotational motion. Of course another possibility is that the body didn’t rotate and in that case, the body still stay at rest if no torque is exerted.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r>
            <a:r>
              <a:rPr lang="en-GB" dirty="0"/>
              <a:t>This explains the rotation of a ping pong ball in air or spinning top in table when no torque is applied during its motion. This is not strictly right because there is always friction force exerted on the ping pong ball or the spinning top. The angular velocity will decrease and rotation stop because of the friction, the net torque is not strictly zero.</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In this experiment, the axis of rotation is also an axis of symmetry. During the rotational motion, we can change the moment of inertia by changing by acting on the cylinders at the base with our hands. Considering the angular momentum stays constant, which is not strictly right because there is friction exerted, the angular velocity increase,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 what about our example of falling cat. If we ignore the friction with air, no external torque is exerted on the falling cat about a point of center of mass which is also a point of its axis of rotation. The weigh don’t exert a torque about its center of mass because it is applied at its center of mass.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deduce that its angular momentum about its center of mass stays constant when the cat falls.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Just before to fall, the cat has an angular momentum about its center of mass which was zero because the velocity of every part of the cat was zero.</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during the fall, the velocities of the part of the cats are not zero, the cat move to have its legs bellow him, but its angular momentum about center of mass stays zero. The angular momentum of parts of the cat compensate to each other.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Let’s do a little exercise, we consider a ball rotating around an axis passing through the center of mass O of the ball. The ball is only submitted to its weight. </a:t>
                </a:r>
                <a:r>
                  <a:rPr lang="en-GB" dirty="0"/>
                  <a:t>The friction with air is ignored. Please</a:t>
                </a:r>
                <a:r>
                  <a:rPr lang="en-GB" baseline="0" dirty="0"/>
                  <a:t> to say w</a:t>
                </a:r>
                <a:r>
                  <a:rPr lang="en-GB" dirty="0"/>
                  <a:t>hat is net torque done on the ball about point O.</a:t>
                </a:r>
                <a:r>
                  <a:rPr lang="en-GB" baseline="0" dirty="0"/>
                  <a:t> </a:t>
                </a:r>
                <a:r>
                  <a:rPr lang="en-GB" dirty="0"/>
                  <a:t> What you can say about its angular momentum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𝐿</m:t>
                        </m:r>
                      </m:e>
                    </m:acc>
                  </m:oMath>
                </a14:m>
                <a:r>
                  <a:rPr lang="en-GB" dirty="0"/>
                  <a:t> about O</a:t>
                </a:r>
                <a:r>
                  <a:rPr lang="en-GB" baseline="0" dirty="0"/>
                  <a:t> and</a:t>
                </a:r>
                <a:r>
                  <a:rPr lang="en-GB" dirty="0"/>
                  <a:t> about its angular velocity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r>
                  <a:rPr lang="en-GB" dirty="0"/>
                  <a:t>?</a:t>
                </a:r>
                <a:endParaRPr lang="en-US" dirty="0"/>
              </a:p>
              <a:p>
                <a:r>
                  <a:rPr lang="en-US" dirty="0"/>
                  <a:t> </a:t>
                </a:r>
                <a:endParaRPr lang="en-US"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can describe the velocity of the stone corresponding to the angular velocity omega. It is the same velocity than the velocity of a point at distance R from the center of the pulley, because of the string which connect the pulley of the stone.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First, about the net torque exerted on the ball about O, it is the torque exerted by the gravitational force about O, but because of the gravitational force is applied at the center of mass of the ball, this torque is zero.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because its net torque about O is zero, its angular momentum about O stays constant.</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axis of rotation is also an axis of symmetry, we deduce that the angular momentum about the center of mass is the moment of inertial of the ball about the axis of rotation multiplied by its angular velocity vector.</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Which means that the angular velocity of the ball stays constant. Take care that is not strictly right, we obtain this result because we have ignored the friction, but there is always friction between the ball and the air.</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To finish the description of the angular momentum, we will describe the precession phenomenom, with a flywheel toy. The blue wheel has a rotational motion around its axis. But the flywheel has another rotational motion, which means its angular momentum along its axis rotate also.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another example. The wheel can be putted on a support at the pivot point O. The axis of rotation of the wheel is also axis of symmetry, the angular momentum of the wheel about point O is also the axis of the wheel. We can consider two kinds of situations. We can give or not an initial angular momentum to the wheel or not, which results in two kinds of motion. If we don’t give an initial angular momentum to the will, the wheel will simply falling. If we give an initial momentum to the wheel, when we put the wheel on the support, the wheel will have two rotational motion, one rotational motion around its axis, and one rotational motion around the pivot point O. In that case, the axis of wheel will rotate, which means its angular momentum will also rotates. This phenomenon is named the “precession” and is what we want to describe.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another figure with a flywheel, where the both rotational motion are shown. The axis of the flywheel is putted on the pivot. If the rotation of flywheel is fast enough, the flywheel will not fall, even if the axis of the flywheel is almost horizontal. The rotational motion around the axis of the flywheel is described by the angular velocity lowercase omega. The rotational motion of the flywheel around the pivot point has angular velocity uppercase omega. This rotational motion is the precession, i.e. the rotational motion of the axis of the wheel.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But first, let’s describe the motion of the wheel if we don’t give it an initial angular momentum. The consider the system flywheel corresponding to the wheel and its axis, O is at the pivot. Ox is directed along the axis of the wheel. If the wheel doesn’t spin because we don’t git it an initial angular momentum, the wheel fall along a circular path.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Let’s see what is the net torque on the will. The flywheel is putted on the support at the pivot point O. There is a normal force exerted on the </a:t>
            </a:r>
            <a:r>
              <a:rPr lang="en-US" dirty="0" err="1"/>
              <a:t>flywhell</a:t>
            </a:r>
            <a:r>
              <a:rPr lang="en-US" dirty="0"/>
              <a:t> applied at O, but no torque about O exerted by the normal force.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There is also a weight exerted on the flywheel. The direction of the weight is the –z-direction. The weigh doesn’t exert a torque about the center of mass of the flywheel, but it exerts a torque about the pivot point O, which is described by position vector r and the weight w.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Thus, we can describe the corresponding kinetic energy of the stone. The stone has no rotational motion. It has only a translational motion.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if we ignore friction, the net torque about O exerted on the flywheel is the torque by the weight about O.</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consider as initial time the time where we put the wheel on the support, it will have a circular notion. The initial angular momentum of the wheel about O is zero, but because of the net torque exerted on the wheel, there will be change of its angular momentum. The change of angular momentum is directed along the +</a:t>
            </a:r>
            <a:r>
              <a:rPr lang="en-US" dirty="0" err="1"/>
              <a:t>y_direction</a:t>
            </a:r>
            <a:r>
              <a:rPr lang="en-US" dirty="0"/>
              <a:t> because the net torque is directed along the +y-direction, as shown on the figure. The result is a rotation around </a:t>
            </a:r>
            <a:r>
              <a:rPr lang="en-US"/>
              <a:t>the 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Now we consider that the flywheel has an initial angular momentum which is directed along the x-axis, the flywheel rotates around the x-axis.</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net torque on the flywheel about pivot point is directed toward the +-y direction, as shown on the figure. The net torque is the torque done by the weight about pivot point because the normal force exert no torque about pivot point and the friction is ignored.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So, we can describe the infinitesimal change of angular momentum which is also directed toward the +y-direction. So the change of angular momentum is perpendicular with the direction of the angular momentum.</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At the right is a figure which shown the angular momentum at a time t, the net torque about pivot point and the infinitesimal change of angular momentum. Thus we can describe the angular momentum at time </a:t>
            </a:r>
            <a:r>
              <a:rPr lang="en-US" dirty="0" err="1"/>
              <a:t>t+dt</a:t>
            </a:r>
            <a:r>
              <a:rPr lang="en-US" dirty="0"/>
              <a:t>, it is the initial angular momentum at time t, plus its infinitesimal change.</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obtain an angular momentum which has rotated around the z-axis. Its magnitude stays constant, but its direction change according to a circular motion around the z-axis.</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So, we can describe the whole rotation of the angular momentum as we did previously. This phenomenon is the precession.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If there was no friction, the direction of the angular momentum change, and rotates around the z-axis. However, there is always friction. What happens in that case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Because of the friction, the magnitude of the angular momentum will decrease, and finally the flywheel will fall, which is the same motion that what we have described when we don’t give to the flywheel an initial angular momentum.</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00.xml.rels><?xml version="1.0" encoding="UTF-8" standalone="yes"?>
<Relationships xmlns="http://schemas.openxmlformats.org/package/2006/relationships"><Relationship Id="rId9" Type="http://schemas.openxmlformats.org/officeDocument/2006/relationships/image" Target="../media/image194.png"/><Relationship Id="rId8" Type="http://schemas.openxmlformats.org/officeDocument/2006/relationships/image" Target="../media/image193.png"/><Relationship Id="rId7" Type="http://schemas.openxmlformats.org/officeDocument/2006/relationships/image" Target="../media/image192.png"/><Relationship Id="rId6" Type="http://schemas.openxmlformats.org/officeDocument/2006/relationships/image" Target="../media/image191.png"/><Relationship Id="rId5" Type="http://schemas.openxmlformats.org/officeDocument/2006/relationships/image" Target="../media/image185.png"/><Relationship Id="rId4" Type="http://schemas.openxmlformats.org/officeDocument/2006/relationships/image" Target="../media/image15.png"/><Relationship Id="rId3" Type="http://schemas.openxmlformats.org/officeDocument/2006/relationships/image" Target="../media/image63.png"/><Relationship Id="rId2" Type="http://schemas.openxmlformats.org/officeDocument/2006/relationships/image" Target="../media/image62.png"/><Relationship Id="rId14" Type="http://schemas.openxmlformats.org/officeDocument/2006/relationships/notesSlide" Target="../notesSlides/notesSlide98.xml"/><Relationship Id="rId13" Type="http://schemas.openxmlformats.org/officeDocument/2006/relationships/slideLayout" Target="../slideLayouts/slideLayout13.xml"/><Relationship Id="rId12" Type="http://schemas.openxmlformats.org/officeDocument/2006/relationships/image" Target="../media/image197.png"/><Relationship Id="rId11" Type="http://schemas.openxmlformats.org/officeDocument/2006/relationships/image" Target="../media/image195.png"/><Relationship Id="rId10" Type="http://schemas.openxmlformats.org/officeDocument/2006/relationships/image" Target="../media/image196.png"/><Relationship Id="rId1" Type="http://schemas.openxmlformats.org/officeDocument/2006/relationships/image" Target="../media/image170.png"/></Relationships>
</file>

<file path=ppt/slides/_rels/slide101.xml.rels><?xml version="1.0" encoding="UTF-8" standalone="yes"?>
<Relationships xmlns="http://schemas.openxmlformats.org/package/2006/relationships"><Relationship Id="rId9" Type="http://schemas.openxmlformats.org/officeDocument/2006/relationships/image" Target="../media/image194.png"/><Relationship Id="rId8" Type="http://schemas.openxmlformats.org/officeDocument/2006/relationships/image" Target="../media/image193.png"/><Relationship Id="rId7" Type="http://schemas.openxmlformats.org/officeDocument/2006/relationships/image" Target="../media/image192.png"/><Relationship Id="rId6" Type="http://schemas.openxmlformats.org/officeDocument/2006/relationships/image" Target="../media/image191.png"/><Relationship Id="rId5" Type="http://schemas.openxmlformats.org/officeDocument/2006/relationships/image" Target="../media/image185.png"/><Relationship Id="rId4" Type="http://schemas.openxmlformats.org/officeDocument/2006/relationships/image" Target="../media/image15.png"/><Relationship Id="rId3" Type="http://schemas.openxmlformats.org/officeDocument/2006/relationships/image" Target="../media/image63.png"/><Relationship Id="rId2" Type="http://schemas.openxmlformats.org/officeDocument/2006/relationships/image" Target="../media/image62.png"/><Relationship Id="rId15" Type="http://schemas.openxmlformats.org/officeDocument/2006/relationships/notesSlide" Target="../notesSlides/notesSlide99.xml"/><Relationship Id="rId14" Type="http://schemas.openxmlformats.org/officeDocument/2006/relationships/slideLayout" Target="../slideLayouts/slideLayout13.xml"/><Relationship Id="rId13" Type="http://schemas.openxmlformats.org/officeDocument/2006/relationships/image" Target="../media/image198.png"/><Relationship Id="rId12" Type="http://schemas.openxmlformats.org/officeDocument/2006/relationships/image" Target="../media/image197.png"/><Relationship Id="rId11" Type="http://schemas.openxmlformats.org/officeDocument/2006/relationships/image" Target="../media/image195.png"/><Relationship Id="rId10" Type="http://schemas.openxmlformats.org/officeDocument/2006/relationships/image" Target="../media/image196.png"/><Relationship Id="rId1" Type="http://schemas.openxmlformats.org/officeDocument/2006/relationships/image" Target="../media/image170.png"/></Relationships>
</file>

<file path=ppt/slides/_rels/slide102.xml.rels><?xml version="1.0" encoding="UTF-8" standalone="yes"?>
<Relationships xmlns="http://schemas.openxmlformats.org/package/2006/relationships"><Relationship Id="rId9" Type="http://schemas.openxmlformats.org/officeDocument/2006/relationships/image" Target="../media/image201.png"/><Relationship Id="rId8" Type="http://schemas.openxmlformats.org/officeDocument/2006/relationships/image" Target="../media/image200.png"/><Relationship Id="rId7" Type="http://schemas.openxmlformats.org/officeDocument/2006/relationships/image" Target="../media/image195.png"/><Relationship Id="rId6" Type="http://schemas.openxmlformats.org/officeDocument/2006/relationships/image" Target="../media/image199.png"/><Relationship Id="rId5" Type="http://schemas.openxmlformats.org/officeDocument/2006/relationships/image" Target="../media/image194.png"/><Relationship Id="rId4" Type="http://schemas.openxmlformats.org/officeDocument/2006/relationships/image" Target="../media/image193.png"/><Relationship Id="rId3" Type="http://schemas.openxmlformats.org/officeDocument/2006/relationships/image" Target="../media/image192.png"/><Relationship Id="rId2" Type="http://schemas.openxmlformats.org/officeDocument/2006/relationships/image" Target="../media/image63.png"/><Relationship Id="rId11" Type="http://schemas.openxmlformats.org/officeDocument/2006/relationships/notesSlide" Target="../notesSlides/notesSlide100.xml"/><Relationship Id="rId10" Type="http://schemas.openxmlformats.org/officeDocument/2006/relationships/slideLayout" Target="../slideLayouts/slideLayout13.xml"/><Relationship Id="rId1" Type="http://schemas.openxmlformats.org/officeDocument/2006/relationships/image" Target="../media/image62.png"/></Relationships>
</file>

<file path=ppt/slides/_rels/slide103.xml.rels><?xml version="1.0" encoding="UTF-8" standalone="yes"?>
<Relationships xmlns="http://schemas.openxmlformats.org/package/2006/relationships"><Relationship Id="rId9" Type="http://schemas.openxmlformats.org/officeDocument/2006/relationships/image" Target="../media/image202.png"/><Relationship Id="rId8" Type="http://schemas.openxmlformats.org/officeDocument/2006/relationships/image" Target="../media/image200.png"/><Relationship Id="rId7" Type="http://schemas.openxmlformats.org/officeDocument/2006/relationships/image" Target="../media/image195.png"/><Relationship Id="rId6" Type="http://schemas.openxmlformats.org/officeDocument/2006/relationships/image" Target="../media/image199.png"/><Relationship Id="rId5" Type="http://schemas.openxmlformats.org/officeDocument/2006/relationships/image" Target="../media/image194.png"/><Relationship Id="rId4" Type="http://schemas.openxmlformats.org/officeDocument/2006/relationships/image" Target="../media/image193.png"/><Relationship Id="rId3" Type="http://schemas.openxmlformats.org/officeDocument/2006/relationships/image" Target="../media/image192.png"/><Relationship Id="rId2" Type="http://schemas.openxmlformats.org/officeDocument/2006/relationships/image" Target="../media/image63.png"/><Relationship Id="rId13" Type="http://schemas.openxmlformats.org/officeDocument/2006/relationships/notesSlide" Target="../notesSlides/notesSlide101.xml"/><Relationship Id="rId12" Type="http://schemas.openxmlformats.org/officeDocument/2006/relationships/slideLayout" Target="../slideLayouts/slideLayout13.xml"/><Relationship Id="rId11" Type="http://schemas.openxmlformats.org/officeDocument/2006/relationships/image" Target="../media/image204.png"/><Relationship Id="rId10" Type="http://schemas.openxmlformats.org/officeDocument/2006/relationships/image" Target="../media/image203.png"/><Relationship Id="rId1" Type="http://schemas.openxmlformats.org/officeDocument/2006/relationships/image" Target="../media/image62.png"/></Relationships>
</file>

<file path=ppt/slides/_rels/slide104.xml.rels><?xml version="1.0" encoding="UTF-8" standalone="yes"?>
<Relationships xmlns="http://schemas.openxmlformats.org/package/2006/relationships"><Relationship Id="rId9" Type="http://schemas.openxmlformats.org/officeDocument/2006/relationships/image" Target="../media/image202.png"/><Relationship Id="rId8" Type="http://schemas.openxmlformats.org/officeDocument/2006/relationships/image" Target="../media/image200.png"/><Relationship Id="rId7" Type="http://schemas.openxmlformats.org/officeDocument/2006/relationships/image" Target="../media/image195.png"/><Relationship Id="rId6" Type="http://schemas.openxmlformats.org/officeDocument/2006/relationships/image" Target="../media/image199.png"/><Relationship Id="rId5" Type="http://schemas.openxmlformats.org/officeDocument/2006/relationships/image" Target="../media/image194.png"/><Relationship Id="rId4" Type="http://schemas.openxmlformats.org/officeDocument/2006/relationships/image" Target="../media/image193.png"/><Relationship Id="rId3" Type="http://schemas.openxmlformats.org/officeDocument/2006/relationships/image" Target="../media/image192.png"/><Relationship Id="rId2" Type="http://schemas.openxmlformats.org/officeDocument/2006/relationships/image" Target="../media/image63.png"/><Relationship Id="rId12" Type="http://schemas.openxmlformats.org/officeDocument/2006/relationships/notesSlide" Target="../notesSlides/notesSlide102.xml"/><Relationship Id="rId11" Type="http://schemas.openxmlformats.org/officeDocument/2006/relationships/slideLayout" Target="../slideLayouts/slideLayout13.xml"/><Relationship Id="rId10" Type="http://schemas.openxmlformats.org/officeDocument/2006/relationships/image" Target="../media/image205.png"/><Relationship Id="rId1" Type="http://schemas.openxmlformats.org/officeDocument/2006/relationships/image" Target="../media/image62.png"/></Relationships>
</file>

<file path=ppt/slides/_rels/slide105.xml.rels><?xml version="1.0" encoding="UTF-8" standalone="yes"?>
<Relationships xmlns="http://schemas.openxmlformats.org/package/2006/relationships"><Relationship Id="rId9" Type="http://schemas.openxmlformats.org/officeDocument/2006/relationships/image" Target="../media/image202.png"/><Relationship Id="rId8" Type="http://schemas.openxmlformats.org/officeDocument/2006/relationships/image" Target="../media/image200.png"/><Relationship Id="rId7" Type="http://schemas.openxmlformats.org/officeDocument/2006/relationships/image" Target="../media/image195.png"/><Relationship Id="rId6" Type="http://schemas.openxmlformats.org/officeDocument/2006/relationships/image" Target="../media/image199.png"/><Relationship Id="rId5" Type="http://schemas.openxmlformats.org/officeDocument/2006/relationships/image" Target="../media/image194.png"/><Relationship Id="rId4" Type="http://schemas.openxmlformats.org/officeDocument/2006/relationships/image" Target="../media/image193.png"/><Relationship Id="rId3" Type="http://schemas.openxmlformats.org/officeDocument/2006/relationships/image" Target="../media/image192.png"/><Relationship Id="rId2" Type="http://schemas.openxmlformats.org/officeDocument/2006/relationships/image" Target="../media/image63.png"/><Relationship Id="rId14" Type="http://schemas.openxmlformats.org/officeDocument/2006/relationships/notesSlide" Target="../notesSlides/notesSlide103.xml"/><Relationship Id="rId13" Type="http://schemas.openxmlformats.org/officeDocument/2006/relationships/slideLayout" Target="../slideLayouts/slideLayout13.xml"/><Relationship Id="rId12" Type="http://schemas.openxmlformats.org/officeDocument/2006/relationships/image" Target="../media/image208.png"/><Relationship Id="rId11" Type="http://schemas.openxmlformats.org/officeDocument/2006/relationships/image" Target="../media/image207.png"/><Relationship Id="rId10" Type="http://schemas.openxmlformats.org/officeDocument/2006/relationships/image" Target="../media/image206.png"/><Relationship Id="rId1" Type="http://schemas.openxmlformats.org/officeDocument/2006/relationships/image" Target="../media/image62.png"/></Relationships>
</file>

<file path=ppt/slides/_rels/slide10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85.png"/><Relationship Id="rId7" Type="http://schemas.openxmlformats.org/officeDocument/2006/relationships/image" Target="../media/image15.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170.png"/><Relationship Id="rId3" Type="http://schemas.openxmlformats.org/officeDocument/2006/relationships/image" Target="../media/image209.png"/><Relationship Id="rId2" Type="http://schemas.openxmlformats.org/officeDocument/2006/relationships/image" Target="../media/image208.png"/><Relationship Id="rId10" Type="http://schemas.openxmlformats.org/officeDocument/2006/relationships/notesSlide" Target="../notesSlides/notesSlide104.xml"/><Relationship Id="rId1" Type="http://schemas.openxmlformats.org/officeDocument/2006/relationships/image" Target="../media/image207.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image" Target="../media/image210.png"/></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3.xml"/><Relationship Id="rId2" Type="http://schemas.openxmlformats.org/officeDocument/2006/relationships/hyperlink" Target="https://www.sciencedirect.com/topics/earth-and-planetary-sciences/precession" TargetMode="External"/><Relationship Id="rId1" Type="http://schemas.openxmlformats.org/officeDocument/2006/relationships/image" Target="../media/image211.png"/></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13.xml"/><Relationship Id="rId2" Type="http://schemas.openxmlformats.org/officeDocument/2006/relationships/image" Target="../media/image213.png"/><Relationship Id="rId1" Type="http://schemas.openxmlformats.org/officeDocument/2006/relationships/image" Target="../media/image2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110.xml.rels><?xml version="1.0" encoding="UTF-8" standalone="yes"?>
<Relationships xmlns="http://schemas.openxmlformats.org/package/2006/relationships"><Relationship Id="rId6" Type="http://schemas.openxmlformats.org/officeDocument/2006/relationships/notesSlide" Target="../notesSlides/notesSlide108.xml"/><Relationship Id="rId5" Type="http://schemas.openxmlformats.org/officeDocument/2006/relationships/slideLayout" Target="../slideLayouts/slideLayout13.xml"/><Relationship Id="rId4" Type="http://schemas.openxmlformats.org/officeDocument/2006/relationships/image" Target="../media/image215.png"/><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image" Target="../media/image212.png"/></Relationships>
</file>

<file path=ppt/slides/_rels/slide111.xml.rels><?xml version="1.0" encoding="UTF-8" standalone="yes"?>
<Relationships xmlns="http://schemas.openxmlformats.org/package/2006/relationships"><Relationship Id="rId8" Type="http://schemas.openxmlformats.org/officeDocument/2006/relationships/notesSlide" Target="../notesSlides/notesSlide109.xml"/><Relationship Id="rId7" Type="http://schemas.openxmlformats.org/officeDocument/2006/relationships/slideLayout" Target="../slideLayouts/slideLayout13.xml"/><Relationship Id="rId6" Type="http://schemas.openxmlformats.org/officeDocument/2006/relationships/image" Target="../media/image212.png"/><Relationship Id="rId5" Type="http://schemas.openxmlformats.org/officeDocument/2006/relationships/image" Target="../media/image215.png"/><Relationship Id="rId4" Type="http://schemas.openxmlformats.org/officeDocument/2006/relationships/image" Target="../media/image214.png"/><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image" Target="../media/image216.png"/></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12.png"/><Relationship Id="rId7" Type="http://schemas.openxmlformats.org/officeDocument/2006/relationships/image" Target="../media/image220.png"/><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9.png"/><Relationship Id="rId3" Type="http://schemas.openxmlformats.org/officeDocument/2006/relationships/image" Target="../media/image218.png"/><Relationship Id="rId2" Type="http://schemas.openxmlformats.org/officeDocument/2006/relationships/image" Target="../media/image217.png"/><Relationship Id="rId10" Type="http://schemas.openxmlformats.org/officeDocument/2006/relationships/notesSlide" Target="../notesSlides/notesSlide110.xml"/><Relationship Id="rId1" Type="http://schemas.openxmlformats.org/officeDocument/2006/relationships/image" Target="../media/image216.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3.xml"/><Relationship Id="rId1" Type="http://schemas.openxmlformats.org/officeDocument/2006/relationships/image" Target="../media/image221.png"/></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112.xml"/><Relationship Id="rId3" Type="http://schemas.openxmlformats.org/officeDocument/2006/relationships/slideLayout" Target="../slideLayouts/slideLayout13.xml"/><Relationship Id="rId2" Type="http://schemas.openxmlformats.org/officeDocument/2006/relationships/image" Target="../media/image222.png"/><Relationship Id="rId1" Type="http://schemas.openxmlformats.org/officeDocument/2006/relationships/image" Target="../media/image22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30.png"/><Relationship Id="rId4" Type="http://schemas.openxmlformats.org/officeDocument/2006/relationships/image" Target="../media/image28.png"/><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3.xml"/><Relationship Id="rId7" Type="http://schemas.openxmlformats.org/officeDocument/2006/relationships/image" Target="../media/image31.png"/><Relationship Id="rId6" Type="http://schemas.openxmlformats.org/officeDocument/2006/relationships/image" Target="../media/image29.png"/><Relationship Id="rId5" Type="http://schemas.openxmlformats.org/officeDocument/2006/relationships/image" Target="../media/image30.png"/><Relationship Id="rId4" Type="http://schemas.openxmlformats.org/officeDocument/2006/relationships/image" Target="../media/image28.png"/><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3.xml"/><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38.png"/><Relationship Id="rId7" Type="http://schemas.openxmlformats.org/officeDocument/2006/relationships/image" Target="../media/image33.png"/><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0" Type="http://schemas.openxmlformats.org/officeDocument/2006/relationships/notesSlide" Target="../notesSlides/notesSlide19.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40.png"/><Relationship Id="rId2" Type="http://schemas.openxmlformats.org/officeDocument/2006/relationships/image" Target="../media/image34.png"/><Relationship Id="rId12" Type="http://schemas.openxmlformats.org/officeDocument/2006/relationships/notesSlide" Target="../notesSlides/notesSlide20.xml"/><Relationship Id="rId11" Type="http://schemas.openxmlformats.org/officeDocument/2006/relationships/slideLayout" Target="../slideLayouts/slideLayout13.xml"/><Relationship Id="rId10" Type="http://schemas.openxmlformats.org/officeDocument/2006/relationships/image" Target="../media/image38.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3" Type="http://schemas.openxmlformats.org/officeDocument/2006/relationships/notesSlide" Target="../notesSlides/notesSlide21.xml"/><Relationship Id="rId12" Type="http://schemas.openxmlformats.org/officeDocument/2006/relationships/slideLayout" Target="../slideLayouts/slideLayout13.xml"/><Relationship Id="rId11" Type="http://schemas.openxmlformats.org/officeDocument/2006/relationships/image" Target="../media/image38.png"/><Relationship Id="rId10"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45.png"/><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image" Target="../media/image46.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3.xml"/><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image" Target="../media/image46.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52.png"/><Relationship Id="rId1" Type="http://schemas.openxmlformats.org/officeDocument/2006/relationships/image" Target="../media/image5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3.xml"/><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image" Target="../media/image51.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3.xml"/><Relationship Id="rId4" Type="http://schemas.openxmlformats.org/officeDocument/2006/relationships/image" Target="../media/image52.png"/><Relationship Id="rId3"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image" Target="../media/image51.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image" Target="../media/image51.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60.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image" Target="../media/image51.png"/></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13.xml"/><Relationship Id="rId7" Type="http://schemas.openxmlformats.org/officeDocument/2006/relationships/image" Target="../media/image60.png"/><Relationship Id="rId6" Type="http://schemas.openxmlformats.org/officeDocument/2006/relationships/image" Target="../media/image52.png"/><Relationship Id="rId5" Type="http://schemas.openxmlformats.org/officeDocument/2006/relationships/image" Target="../media/image61.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13.xml"/><Relationship Id="rId7" Type="http://schemas.openxmlformats.org/officeDocument/2006/relationships/image" Target="../media/image67.png"/><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15.png"/><Relationship Id="rId1" Type="http://schemas.openxmlformats.org/officeDocument/2006/relationships/image" Target="../media/image62.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6.xml"/><Relationship Id="rId8" Type="http://schemas.openxmlformats.org/officeDocument/2006/relationships/slideLayout" Target="../slideLayouts/slideLayout13.xml"/><Relationship Id="rId7" Type="http://schemas.openxmlformats.org/officeDocument/2006/relationships/image" Target="../media/image67.png"/><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15.png"/><Relationship Id="rId1" Type="http://schemas.openxmlformats.org/officeDocument/2006/relationships/image" Target="../media/image6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13.xml"/><Relationship Id="rId7" Type="http://schemas.openxmlformats.org/officeDocument/2006/relationships/image" Target="../media/image74.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41.xml.rels><?xml version="1.0" encoding="UTF-8" standalone="yes"?>
<Relationships xmlns="http://schemas.openxmlformats.org/package/2006/relationships"><Relationship Id="rId9" Type="http://schemas.openxmlformats.org/officeDocument/2006/relationships/image" Target="../media/image69.png"/><Relationship Id="rId8" Type="http://schemas.openxmlformats.org/officeDocument/2006/relationships/image" Target="../media/image76.png"/><Relationship Id="rId7" Type="http://schemas.openxmlformats.org/officeDocument/2006/relationships/image" Target="../media/image74.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5.png"/><Relationship Id="rId3" Type="http://schemas.openxmlformats.org/officeDocument/2006/relationships/image" Target="../media/image71.png"/><Relationship Id="rId2" Type="http://schemas.openxmlformats.org/officeDocument/2006/relationships/image" Target="../media/image70.png"/><Relationship Id="rId11" Type="http://schemas.openxmlformats.org/officeDocument/2006/relationships/notesSlide" Target="../notesSlides/notesSlide39.xml"/><Relationship Id="rId10" Type="http://schemas.openxmlformats.org/officeDocument/2006/relationships/slideLayout" Target="../slideLayouts/slideLayout13.xml"/><Relationship Id="rId1" Type="http://schemas.openxmlformats.org/officeDocument/2006/relationships/image" Target="../media/image68.png"/></Relationships>
</file>

<file path=ppt/slides/_rels/slide42.xml.rels><?xml version="1.0" encoding="UTF-8" standalone="yes"?>
<Relationships xmlns="http://schemas.openxmlformats.org/package/2006/relationships"><Relationship Id="rId9" Type="http://schemas.openxmlformats.org/officeDocument/2006/relationships/image" Target="../media/image69.png"/><Relationship Id="rId8" Type="http://schemas.openxmlformats.org/officeDocument/2006/relationships/image" Target="../media/image77.png"/><Relationship Id="rId7" Type="http://schemas.openxmlformats.org/officeDocument/2006/relationships/image" Target="../media/image74.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5.png"/><Relationship Id="rId3" Type="http://schemas.openxmlformats.org/officeDocument/2006/relationships/image" Target="../media/image71.png"/><Relationship Id="rId2" Type="http://schemas.openxmlformats.org/officeDocument/2006/relationships/image" Target="../media/image70.png"/><Relationship Id="rId12" Type="http://schemas.openxmlformats.org/officeDocument/2006/relationships/notesSlide" Target="../notesSlides/notesSlide40.xml"/><Relationship Id="rId11" Type="http://schemas.openxmlformats.org/officeDocument/2006/relationships/slideLayout" Target="../slideLayouts/slideLayout13.xml"/><Relationship Id="rId10" Type="http://schemas.openxmlformats.org/officeDocument/2006/relationships/image" Target="../media/image76.png"/><Relationship Id="rId1" Type="http://schemas.openxmlformats.org/officeDocument/2006/relationships/image" Target="../media/image68.png"/></Relationships>
</file>

<file path=ppt/slides/_rels/slide43.xml.rels><?xml version="1.0" encoding="UTF-8" standalone="yes"?>
<Relationships xmlns="http://schemas.openxmlformats.org/package/2006/relationships"><Relationship Id="rId9" Type="http://schemas.openxmlformats.org/officeDocument/2006/relationships/image" Target="../media/image69.png"/><Relationship Id="rId8" Type="http://schemas.openxmlformats.org/officeDocument/2006/relationships/image" Target="../media/image77.png"/><Relationship Id="rId7" Type="http://schemas.openxmlformats.org/officeDocument/2006/relationships/image" Target="../media/image74.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5.png"/><Relationship Id="rId3" Type="http://schemas.openxmlformats.org/officeDocument/2006/relationships/image" Target="../media/image71.png"/><Relationship Id="rId2" Type="http://schemas.openxmlformats.org/officeDocument/2006/relationships/image" Target="../media/image70.png"/><Relationship Id="rId12" Type="http://schemas.openxmlformats.org/officeDocument/2006/relationships/notesSlide" Target="../notesSlides/notesSlide41.xml"/><Relationship Id="rId11" Type="http://schemas.openxmlformats.org/officeDocument/2006/relationships/slideLayout" Target="../slideLayouts/slideLayout13.xml"/><Relationship Id="rId10" Type="http://schemas.openxmlformats.org/officeDocument/2006/relationships/image" Target="../media/image76.png"/><Relationship Id="rId1" Type="http://schemas.openxmlformats.org/officeDocument/2006/relationships/image" Target="../media/image68.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1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15.png"/><Relationship Id="rId2" Type="http://schemas.openxmlformats.org/officeDocument/2006/relationships/image" Target="../media/image62.png"/><Relationship Id="rId1" Type="http://schemas.openxmlformats.org/officeDocument/2006/relationships/image" Target="../media/image78.png"/></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13.xml"/><Relationship Id="rId7" Type="http://schemas.openxmlformats.org/officeDocument/2006/relationships/image" Target="../media/image65.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5.png"/><Relationship Id="rId3" Type="http://schemas.openxmlformats.org/officeDocument/2006/relationships/image" Target="../media/image62.png"/><Relationship Id="rId2" Type="http://schemas.openxmlformats.org/officeDocument/2006/relationships/image" Target="../media/image79.png"/><Relationship Id="rId1" Type="http://schemas.openxmlformats.org/officeDocument/2006/relationships/image" Target="../media/image78.png"/></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15.png"/><Relationship Id="rId4" Type="http://schemas.openxmlformats.org/officeDocument/2006/relationships/image" Target="../media/image62.png"/><Relationship Id="rId3" Type="http://schemas.openxmlformats.org/officeDocument/2006/relationships/image" Target="../media/image80.png"/><Relationship Id="rId2" Type="http://schemas.openxmlformats.org/officeDocument/2006/relationships/image" Target="../media/image79.png"/><Relationship Id="rId10" Type="http://schemas.openxmlformats.org/officeDocument/2006/relationships/notesSlide" Target="../notesSlides/notesSlide44.xml"/><Relationship Id="rId1" Type="http://schemas.openxmlformats.org/officeDocument/2006/relationships/image" Target="../media/image78.png"/></Relationships>
</file>

<file path=ppt/slides/_rels/slide47.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image" Target="../media/image64.png"/><Relationship Id="rId7" Type="http://schemas.openxmlformats.org/officeDocument/2006/relationships/image" Target="../media/image63.png"/><Relationship Id="rId6" Type="http://schemas.openxmlformats.org/officeDocument/2006/relationships/image" Target="../media/image15.png"/><Relationship Id="rId5" Type="http://schemas.openxmlformats.org/officeDocument/2006/relationships/image" Target="../media/image6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1" Type="http://schemas.openxmlformats.org/officeDocument/2006/relationships/notesSlide" Target="../notesSlides/notesSlide45.xml"/><Relationship Id="rId10" Type="http://schemas.openxmlformats.org/officeDocument/2006/relationships/slideLayout" Target="../slideLayouts/slideLayout13.xml"/><Relationship Id="rId1" Type="http://schemas.openxmlformats.org/officeDocument/2006/relationships/image" Target="../media/image78.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13.xml"/><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1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3.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3.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slideLayout" Target="../slideLayouts/slideLayout13.xml"/><Relationship Id="rId7" Type="http://schemas.openxmlformats.org/officeDocument/2006/relationships/image" Target="../media/image84.png"/><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3.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49.xml"/><Relationship Id="rId8" Type="http://schemas.openxmlformats.org/officeDocument/2006/relationships/slideLayout" Target="../slideLayouts/slideLayout13.xml"/><Relationship Id="rId7" Type="http://schemas.openxmlformats.org/officeDocument/2006/relationships/image" Target="../media/image87.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5.png"/><Relationship Id="rId3" Type="http://schemas.openxmlformats.org/officeDocument/2006/relationships/image" Target="../media/image62.png"/><Relationship Id="rId2" Type="http://schemas.openxmlformats.org/officeDocument/2006/relationships/image" Target="../media/image86.png"/><Relationship Id="rId1" Type="http://schemas.openxmlformats.org/officeDocument/2006/relationships/image" Target="../media/image85.png"/></Relationships>
</file>

<file path=ppt/slides/_rels/slide52.xml.rels><?xml version="1.0" encoding="UTF-8" standalone="yes"?>
<Relationships xmlns="http://schemas.openxmlformats.org/package/2006/relationships"><Relationship Id="rId9" Type="http://schemas.openxmlformats.org/officeDocument/2006/relationships/image" Target="../media/image89.png"/><Relationship Id="rId8" Type="http://schemas.openxmlformats.org/officeDocument/2006/relationships/image" Target="../media/image88.png"/><Relationship Id="rId7" Type="http://schemas.openxmlformats.org/officeDocument/2006/relationships/image" Target="../media/image87.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5.png"/><Relationship Id="rId3" Type="http://schemas.openxmlformats.org/officeDocument/2006/relationships/image" Target="../media/image62.png"/><Relationship Id="rId2" Type="http://schemas.openxmlformats.org/officeDocument/2006/relationships/image" Target="../media/image86.png"/><Relationship Id="rId11" Type="http://schemas.openxmlformats.org/officeDocument/2006/relationships/notesSlide" Target="../notesSlides/notesSlide50.xml"/><Relationship Id="rId10" Type="http://schemas.openxmlformats.org/officeDocument/2006/relationships/slideLayout" Target="../slideLayouts/slideLayout13.xml"/><Relationship Id="rId1" Type="http://schemas.openxmlformats.org/officeDocument/2006/relationships/image" Target="../media/image8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image" Target="../media/image90.png"/></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63.png"/><Relationship Id="rId2" Type="http://schemas.openxmlformats.org/officeDocument/2006/relationships/image" Target="../media/image15.png"/><Relationship Id="rId10" Type="http://schemas.openxmlformats.org/officeDocument/2006/relationships/notesSlide" Target="../notesSlides/notesSlide52.xml"/><Relationship Id="rId1" Type="http://schemas.openxmlformats.org/officeDocument/2006/relationships/image" Target="../media/image62.png"/></Relationships>
</file>

<file path=ppt/slides/_rels/slide55.xml.rels><?xml version="1.0" encoding="UTF-8" standalone="yes"?>
<Relationships xmlns="http://schemas.openxmlformats.org/package/2006/relationships"><Relationship Id="rId9" Type="http://schemas.openxmlformats.org/officeDocument/2006/relationships/image" Target="../media/image96.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63.png"/><Relationship Id="rId2" Type="http://schemas.openxmlformats.org/officeDocument/2006/relationships/image" Target="../media/image15.png"/><Relationship Id="rId11" Type="http://schemas.openxmlformats.org/officeDocument/2006/relationships/notesSlide" Target="../notesSlides/notesSlide53.xml"/><Relationship Id="rId10" Type="http://schemas.openxmlformats.org/officeDocument/2006/relationships/slideLayout" Target="../slideLayouts/slideLayout13.xml"/><Relationship Id="rId1" Type="http://schemas.openxmlformats.org/officeDocument/2006/relationships/image" Target="../media/image62.png"/></Relationships>
</file>

<file path=ppt/slides/_rels/slide56.xml.rels><?xml version="1.0" encoding="UTF-8" standalone="yes"?>
<Relationships xmlns="http://schemas.openxmlformats.org/package/2006/relationships"><Relationship Id="rId9" Type="http://schemas.openxmlformats.org/officeDocument/2006/relationships/image" Target="../media/image96.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63.png"/><Relationship Id="rId2" Type="http://schemas.openxmlformats.org/officeDocument/2006/relationships/image" Target="../media/image15.png"/><Relationship Id="rId12" Type="http://schemas.openxmlformats.org/officeDocument/2006/relationships/notesSlide" Target="../notesSlides/notesSlide54.xml"/><Relationship Id="rId11" Type="http://schemas.openxmlformats.org/officeDocument/2006/relationships/slideLayout" Target="../slideLayouts/slideLayout13.xml"/><Relationship Id="rId10" Type="http://schemas.openxmlformats.org/officeDocument/2006/relationships/image" Target="../media/image97.png"/><Relationship Id="rId1" Type="http://schemas.openxmlformats.org/officeDocument/2006/relationships/image" Target="../media/image62.png"/></Relationships>
</file>

<file path=ppt/slides/_rels/slide57.xml.rels><?xml version="1.0" encoding="UTF-8" standalone="yes"?>
<Relationships xmlns="http://schemas.openxmlformats.org/package/2006/relationships"><Relationship Id="rId9" Type="http://schemas.openxmlformats.org/officeDocument/2006/relationships/image" Target="../media/image93.png"/><Relationship Id="rId8" Type="http://schemas.openxmlformats.org/officeDocument/2006/relationships/image" Target="../media/image99.png"/><Relationship Id="rId7" Type="http://schemas.openxmlformats.org/officeDocument/2006/relationships/image" Target="../media/image98.png"/><Relationship Id="rId6" Type="http://schemas.openxmlformats.org/officeDocument/2006/relationships/image" Target="../media/image95.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63.png"/><Relationship Id="rId2" Type="http://schemas.openxmlformats.org/officeDocument/2006/relationships/image" Target="../media/image15.png"/><Relationship Id="rId11" Type="http://schemas.openxmlformats.org/officeDocument/2006/relationships/notesSlide" Target="../notesSlides/notesSlide55.xml"/><Relationship Id="rId10" Type="http://schemas.openxmlformats.org/officeDocument/2006/relationships/slideLayout" Target="../slideLayouts/slideLayout13.xml"/><Relationship Id="rId1"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image" Target="../media/image10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image" Target="../media/image10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60.xml.rels><?xml version="1.0" encoding="UTF-8" standalone="yes"?>
<Relationships xmlns="http://schemas.openxmlformats.org/package/2006/relationships"><Relationship Id="rId9" Type="http://schemas.openxmlformats.org/officeDocument/2006/relationships/image" Target="../media/image106.png"/><Relationship Id="rId8" Type="http://schemas.openxmlformats.org/officeDocument/2006/relationships/image" Target="../media/image105.png"/><Relationship Id="rId7" Type="http://schemas.openxmlformats.org/officeDocument/2006/relationships/image" Target="../media/image104.png"/><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3" Type="http://schemas.openxmlformats.org/officeDocument/2006/relationships/image" Target="../media/image63.png"/><Relationship Id="rId2" Type="http://schemas.openxmlformats.org/officeDocument/2006/relationships/image" Target="../media/image15.png"/><Relationship Id="rId12" Type="http://schemas.openxmlformats.org/officeDocument/2006/relationships/notesSlide" Target="../notesSlides/notesSlide58.xml"/><Relationship Id="rId11" Type="http://schemas.openxmlformats.org/officeDocument/2006/relationships/slideLayout" Target="../slideLayouts/slideLayout13.xml"/><Relationship Id="rId10" Type="http://schemas.openxmlformats.org/officeDocument/2006/relationships/image" Target="../media/image107.png"/><Relationship Id="rId1" Type="http://schemas.openxmlformats.org/officeDocument/2006/relationships/image" Target="../media/image62.png"/></Relationships>
</file>

<file path=ppt/slides/_rels/slide61.xml.rels><?xml version="1.0" encoding="UTF-8" standalone="yes"?>
<Relationships xmlns="http://schemas.openxmlformats.org/package/2006/relationships"><Relationship Id="rId9" Type="http://schemas.openxmlformats.org/officeDocument/2006/relationships/image" Target="../media/image106.png"/><Relationship Id="rId8" Type="http://schemas.openxmlformats.org/officeDocument/2006/relationships/image" Target="../media/image105.png"/><Relationship Id="rId7" Type="http://schemas.openxmlformats.org/officeDocument/2006/relationships/image" Target="../media/image104.png"/><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3" Type="http://schemas.openxmlformats.org/officeDocument/2006/relationships/image" Target="../media/image63.png"/><Relationship Id="rId2" Type="http://schemas.openxmlformats.org/officeDocument/2006/relationships/image" Target="../media/image15.png"/><Relationship Id="rId13" Type="http://schemas.openxmlformats.org/officeDocument/2006/relationships/notesSlide" Target="../notesSlides/notesSlide59.xml"/><Relationship Id="rId12" Type="http://schemas.openxmlformats.org/officeDocument/2006/relationships/slideLayout" Target="../slideLayouts/slideLayout13.xml"/><Relationship Id="rId11" Type="http://schemas.openxmlformats.org/officeDocument/2006/relationships/image" Target="../media/image109.png"/><Relationship Id="rId10" Type="http://schemas.openxmlformats.org/officeDocument/2006/relationships/image" Target="../media/image108.png"/><Relationship Id="rId1" Type="http://schemas.openxmlformats.org/officeDocument/2006/relationships/image" Target="../media/image62.png"/></Relationships>
</file>

<file path=ppt/slides/_rels/slide62.xml.rels><?xml version="1.0" encoding="UTF-8" standalone="yes"?>
<Relationships xmlns="http://schemas.openxmlformats.org/package/2006/relationships"><Relationship Id="rId9" Type="http://schemas.openxmlformats.org/officeDocument/2006/relationships/image" Target="../media/image106.png"/><Relationship Id="rId8" Type="http://schemas.openxmlformats.org/officeDocument/2006/relationships/image" Target="../media/image105.png"/><Relationship Id="rId7" Type="http://schemas.openxmlformats.org/officeDocument/2006/relationships/image" Target="../media/image104.png"/><Relationship Id="rId6" Type="http://schemas.openxmlformats.org/officeDocument/2006/relationships/image" Target="../media/image110.png"/><Relationship Id="rId5" Type="http://schemas.openxmlformats.org/officeDocument/2006/relationships/image" Target="../media/image102.png"/><Relationship Id="rId4" Type="http://schemas.openxmlformats.org/officeDocument/2006/relationships/image" Target="../media/image101.png"/><Relationship Id="rId3" Type="http://schemas.openxmlformats.org/officeDocument/2006/relationships/image" Target="../media/image63.png"/><Relationship Id="rId2" Type="http://schemas.openxmlformats.org/officeDocument/2006/relationships/image" Target="../media/image15.png"/><Relationship Id="rId16" Type="http://schemas.openxmlformats.org/officeDocument/2006/relationships/notesSlide" Target="../notesSlides/notesSlide60.xml"/><Relationship Id="rId15" Type="http://schemas.openxmlformats.org/officeDocument/2006/relationships/slideLayout" Target="../slideLayouts/slideLayout13.xml"/><Relationship Id="rId14" Type="http://schemas.openxmlformats.org/officeDocument/2006/relationships/image" Target="../media/image113.png"/><Relationship Id="rId13" Type="http://schemas.openxmlformats.org/officeDocument/2006/relationships/image" Target="../media/image112.png"/><Relationship Id="rId12" Type="http://schemas.openxmlformats.org/officeDocument/2006/relationships/image" Target="../media/image111.png"/><Relationship Id="rId11" Type="http://schemas.openxmlformats.org/officeDocument/2006/relationships/image" Target="../media/image109.png"/><Relationship Id="rId10" Type="http://schemas.openxmlformats.org/officeDocument/2006/relationships/image" Target="../media/image108.png"/><Relationship Id="rId1" Type="http://schemas.openxmlformats.org/officeDocument/2006/relationships/image" Target="../media/image62.png"/></Relationships>
</file>

<file path=ppt/slides/_rels/slide63.xml.rels><?xml version="1.0" encoding="UTF-8" standalone="yes"?>
<Relationships xmlns="http://schemas.openxmlformats.org/package/2006/relationships"><Relationship Id="rId9" Type="http://schemas.openxmlformats.org/officeDocument/2006/relationships/image" Target="../media/image121.png"/><Relationship Id="rId8" Type="http://schemas.openxmlformats.org/officeDocument/2006/relationships/image" Target="../media/image120.png"/><Relationship Id="rId7" Type="http://schemas.openxmlformats.org/officeDocument/2006/relationships/image" Target="../media/image119.png"/><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3" Type="http://schemas.openxmlformats.org/officeDocument/2006/relationships/notesSlide" Target="../notesSlides/notesSlide61.xml"/><Relationship Id="rId12" Type="http://schemas.openxmlformats.org/officeDocument/2006/relationships/slideLayout" Target="../slideLayouts/slideLayout13.xml"/><Relationship Id="rId11" Type="http://schemas.openxmlformats.org/officeDocument/2006/relationships/image" Target="../media/image62.png"/><Relationship Id="rId10" Type="http://schemas.openxmlformats.org/officeDocument/2006/relationships/image" Target="../media/image122.png"/><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9" Type="http://schemas.openxmlformats.org/officeDocument/2006/relationships/image" Target="../media/image121.png"/><Relationship Id="rId8" Type="http://schemas.openxmlformats.org/officeDocument/2006/relationships/image" Target="../media/image120.png"/><Relationship Id="rId7" Type="http://schemas.openxmlformats.org/officeDocument/2006/relationships/image" Target="../media/image119.png"/><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4" Type="http://schemas.openxmlformats.org/officeDocument/2006/relationships/notesSlide" Target="../notesSlides/notesSlide62.xml"/><Relationship Id="rId13" Type="http://schemas.openxmlformats.org/officeDocument/2006/relationships/slideLayout" Target="../slideLayouts/slideLayout13.xml"/><Relationship Id="rId12" Type="http://schemas.openxmlformats.org/officeDocument/2006/relationships/image" Target="../media/image62.png"/><Relationship Id="rId11" Type="http://schemas.openxmlformats.org/officeDocument/2006/relationships/image" Target="../media/image123.png"/><Relationship Id="rId10" Type="http://schemas.openxmlformats.org/officeDocument/2006/relationships/image" Target="../media/image122.png"/><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9" Type="http://schemas.openxmlformats.org/officeDocument/2006/relationships/image" Target="../media/image121.png"/><Relationship Id="rId8" Type="http://schemas.openxmlformats.org/officeDocument/2006/relationships/image" Target="../media/image120.png"/><Relationship Id="rId7" Type="http://schemas.openxmlformats.org/officeDocument/2006/relationships/image" Target="../media/image119.png"/><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5" Type="http://schemas.openxmlformats.org/officeDocument/2006/relationships/notesSlide" Target="../notesSlides/notesSlide63.xml"/><Relationship Id="rId14" Type="http://schemas.openxmlformats.org/officeDocument/2006/relationships/slideLayout" Target="../slideLayouts/slideLayout13.xml"/><Relationship Id="rId13" Type="http://schemas.openxmlformats.org/officeDocument/2006/relationships/image" Target="../media/image62.png"/><Relationship Id="rId12" Type="http://schemas.openxmlformats.org/officeDocument/2006/relationships/image" Target="../media/image124.png"/><Relationship Id="rId11" Type="http://schemas.openxmlformats.org/officeDocument/2006/relationships/image" Target="../media/image123.png"/><Relationship Id="rId10" Type="http://schemas.openxmlformats.org/officeDocument/2006/relationships/image" Target="../media/image122.png"/><Relationship Id="rId1" Type="http://schemas.openxmlformats.org/officeDocument/2006/relationships/image" Target="../media/image15.png"/></Relationships>
</file>

<file path=ppt/slides/_rels/slide66.xml.rels><?xml version="1.0" encoding="UTF-8" standalone="yes"?>
<Relationships xmlns="http://schemas.openxmlformats.org/package/2006/relationships"><Relationship Id="rId9" Type="http://schemas.openxmlformats.org/officeDocument/2006/relationships/image" Target="../media/image121.png"/><Relationship Id="rId8" Type="http://schemas.openxmlformats.org/officeDocument/2006/relationships/image" Target="../media/image120.png"/><Relationship Id="rId7" Type="http://schemas.openxmlformats.org/officeDocument/2006/relationships/image" Target="../media/image119.png"/><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6" Type="http://schemas.openxmlformats.org/officeDocument/2006/relationships/notesSlide" Target="../notesSlides/notesSlide64.xml"/><Relationship Id="rId15" Type="http://schemas.openxmlformats.org/officeDocument/2006/relationships/slideLayout" Target="../slideLayouts/slideLayout13.xml"/><Relationship Id="rId14" Type="http://schemas.openxmlformats.org/officeDocument/2006/relationships/image" Target="../media/image62.png"/><Relationship Id="rId13" Type="http://schemas.openxmlformats.org/officeDocument/2006/relationships/image" Target="../media/image125.png"/><Relationship Id="rId12" Type="http://schemas.openxmlformats.org/officeDocument/2006/relationships/image" Target="../media/image124.png"/><Relationship Id="rId11" Type="http://schemas.openxmlformats.org/officeDocument/2006/relationships/image" Target="../media/image123.png"/><Relationship Id="rId10" Type="http://schemas.openxmlformats.org/officeDocument/2006/relationships/image" Target="../media/image122.png"/><Relationship Id="rId1" Type="http://schemas.openxmlformats.org/officeDocument/2006/relationships/image" Target="../media/image15.png"/></Relationships>
</file>

<file path=ppt/slides/_rels/slide67.xml.rels><?xml version="1.0" encoding="UTF-8" standalone="yes"?>
<Relationships xmlns="http://schemas.openxmlformats.org/package/2006/relationships"><Relationship Id="rId9" Type="http://schemas.openxmlformats.org/officeDocument/2006/relationships/image" Target="../media/image121.png"/><Relationship Id="rId8" Type="http://schemas.openxmlformats.org/officeDocument/2006/relationships/image" Target="../media/image120.png"/><Relationship Id="rId7" Type="http://schemas.openxmlformats.org/officeDocument/2006/relationships/image" Target="../media/image119.png"/><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8" Type="http://schemas.openxmlformats.org/officeDocument/2006/relationships/notesSlide" Target="../notesSlides/notesSlide65.xml"/><Relationship Id="rId17" Type="http://schemas.openxmlformats.org/officeDocument/2006/relationships/slideLayout" Target="../slideLayouts/slideLayout13.xml"/><Relationship Id="rId16" Type="http://schemas.openxmlformats.org/officeDocument/2006/relationships/image" Target="../media/image62.png"/><Relationship Id="rId15" Type="http://schemas.openxmlformats.org/officeDocument/2006/relationships/image" Target="../media/image128.png"/><Relationship Id="rId14" Type="http://schemas.openxmlformats.org/officeDocument/2006/relationships/image" Target="../media/image127.png"/><Relationship Id="rId13" Type="http://schemas.openxmlformats.org/officeDocument/2006/relationships/image" Target="../media/image126.png"/><Relationship Id="rId12" Type="http://schemas.openxmlformats.org/officeDocument/2006/relationships/image" Target="../media/image124.png"/><Relationship Id="rId11" Type="http://schemas.openxmlformats.org/officeDocument/2006/relationships/image" Target="../media/image123.png"/><Relationship Id="rId10" Type="http://schemas.openxmlformats.org/officeDocument/2006/relationships/image" Target="../media/image122.png"/><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9" Type="http://schemas.openxmlformats.org/officeDocument/2006/relationships/image" Target="../media/image121.png"/><Relationship Id="rId8" Type="http://schemas.openxmlformats.org/officeDocument/2006/relationships/image" Target="../media/image120.png"/><Relationship Id="rId7" Type="http://schemas.openxmlformats.org/officeDocument/2006/relationships/image" Target="../media/image119.png"/><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9" Type="http://schemas.openxmlformats.org/officeDocument/2006/relationships/notesSlide" Target="../notesSlides/notesSlide66.xml"/><Relationship Id="rId18" Type="http://schemas.openxmlformats.org/officeDocument/2006/relationships/slideLayout" Target="../slideLayouts/slideLayout13.xml"/><Relationship Id="rId17" Type="http://schemas.openxmlformats.org/officeDocument/2006/relationships/image" Target="../media/image129.png"/><Relationship Id="rId16" Type="http://schemas.openxmlformats.org/officeDocument/2006/relationships/image" Target="../media/image62.png"/><Relationship Id="rId15" Type="http://schemas.openxmlformats.org/officeDocument/2006/relationships/image" Target="../media/image128.png"/><Relationship Id="rId14" Type="http://schemas.openxmlformats.org/officeDocument/2006/relationships/image" Target="../media/image127.png"/><Relationship Id="rId13" Type="http://schemas.openxmlformats.org/officeDocument/2006/relationships/image" Target="../media/image125.png"/><Relationship Id="rId12" Type="http://schemas.openxmlformats.org/officeDocument/2006/relationships/image" Target="../media/image124.png"/><Relationship Id="rId11" Type="http://schemas.openxmlformats.org/officeDocument/2006/relationships/image" Target="../media/image123.png"/><Relationship Id="rId10" Type="http://schemas.openxmlformats.org/officeDocument/2006/relationships/image" Target="../media/image122.png"/><Relationship Id="rId1" Type="http://schemas.openxmlformats.org/officeDocument/2006/relationships/image" Target="../media/image15.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13.xml"/><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image" Target="../media/image130.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13.xml"/><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3.png"/><Relationship Id="rId1" Type="http://schemas.openxmlformats.org/officeDocument/2006/relationships/image" Target="../media/image130.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13.xml"/><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78.png"/></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70.xml"/><Relationship Id="rId5" Type="http://schemas.openxmlformats.org/officeDocument/2006/relationships/slideLayout" Target="../slideLayouts/slideLayout13.xml"/><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78.png"/></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71.xml"/><Relationship Id="rId7" Type="http://schemas.openxmlformats.org/officeDocument/2006/relationships/slideLayout" Target="../slideLayouts/slideLayout13.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78.png"/></Relationships>
</file>

<file path=ppt/slides/_rels/slide74.xml.rels><?xml version="1.0" encoding="UTF-8" standalone="yes"?>
<Relationships xmlns="http://schemas.openxmlformats.org/package/2006/relationships"><Relationship Id="rId9" Type="http://schemas.openxmlformats.org/officeDocument/2006/relationships/notesSlide" Target="../notesSlides/notesSlide72.xml"/><Relationship Id="rId8" Type="http://schemas.openxmlformats.org/officeDocument/2006/relationships/slideLayout" Target="../slideLayouts/slideLayout13.xml"/><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78.png"/></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3.xml"/><Relationship Id="rId7" Type="http://schemas.openxmlformats.org/officeDocument/2006/relationships/slideLayout" Target="../slideLayouts/slideLayout13.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image" Target="../media/image136.png"/></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74.xml"/><Relationship Id="rId6" Type="http://schemas.openxmlformats.org/officeDocument/2006/relationships/slideLayout" Target="../slideLayouts/slideLayout13.xml"/><Relationship Id="rId5" Type="http://schemas.openxmlformats.org/officeDocument/2006/relationships/image" Target="../media/image146.png"/><Relationship Id="rId4" Type="http://schemas.openxmlformats.org/officeDocument/2006/relationships/image" Target="../media/image145.png"/><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image" Target="../media/image129.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3.xml"/><Relationship Id="rId2" Type="http://schemas.openxmlformats.org/officeDocument/2006/relationships/image" Target="../media/image148.png"/><Relationship Id="rId1" Type="http://schemas.openxmlformats.org/officeDocument/2006/relationships/image" Target="../media/image147.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13.xml"/><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image" Target="../media/image147.png"/></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7.xml"/><Relationship Id="rId5" Type="http://schemas.openxmlformats.org/officeDocument/2006/relationships/slideLayout" Target="../slideLayouts/slideLayout13.xml"/><Relationship Id="rId4" Type="http://schemas.openxmlformats.org/officeDocument/2006/relationships/image" Target="../media/image150.png"/><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image" Target="../media/image14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13.xml"/><Relationship Id="rId5" Type="http://schemas.openxmlformats.org/officeDocument/2006/relationships/image" Target="../media/image151.png"/><Relationship Id="rId4" Type="http://schemas.openxmlformats.org/officeDocument/2006/relationships/image" Target="../media/image150.png"/><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image" Target="../media/image147.png"/></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13.xml"/><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image" Target="../media/image152.png"/></Relationships>
</file>

<file path=ppt/slides/_rels/slide82.xml.rels><?xml version="1.0" encoding="UTF-8" standalone="yes"?>
<Relationships xmlns="http://schemas.openxmlformats.org/package/2006/relationships"><Relationship Id="rId6" Type="http://schemas.openxmlformats.org/officeDocument/2006/relationships/notesSlide" Target="../notesSlides/notesSlide80.xml"/><Relationship Id="rId5" Type="http://schemas.openxmlformats.org/officeDocument/2006/relationships/slideLayout" Target="../slideLayouts/slideLayout13.xml"/><Relationship Id="rId4" Type="http://schemas.openxmlformats.org/officeDocument/2006/relationships/image" Target="../media/image157.png"/><Relationship Id="rId3" Type="http://schemas.openxmlformats.org/officeDocument/2006/relationships/image" Target="../media/image156.png"/><Relationship Id="rId2" Type="http://schemas.openxmlformats.org/officeDocument/2006/relationships/image" Target="../media/image154.png"/><Relationship Id="rId1" Type="http://schemas.openxmlformats.org/officeDocument/2006/relationships/image" Target="../media/image152.png"/></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1.xml"/><Relationship Id="rId7" Type="http://schemas.openxmlformats.org/officeDocument/2006/relationships/slideLayout" Target="../slideLayouts/slideLayout13.xml"/><Relationship Id="rId6" Type="http://schemas.openxmlformats.org/officeDocument/2006/relationships/image" Target="../media/image158.png"/><Relationship Id="rId5" Type="http://schemas.openxmlformats.org/officeDocument/2006/relationships/image" Target="../media/image137.png"/><Relationship Id="rId4" Type="http://schemas.openxmlformats.org/officeDocument/2006/relationships/image" Target="../media/image157.png"/><Relationship Id="rId3" Type="http://schemas.openxmlformats.org/officeDocument/2006/relationships/image" Target="../media/image156.png"/><Relationship Id="rId2" Type="http://schemas.openxmlformats.org/officeDocument/2006/relationships/image" Target="../media/image154.png"/><Relationship Id="rId1" Type="http://schemas.openxmlformats.org/officeDocument/2006/relationships/image" Target="../media/image152.png"/></Relationships>
</file>

<file path=ppt/slides/_rels/slide84.xml.rels><?xml version="1.0" encoding="UTF-8" standalone="yes"?>
<Relationships xmlns="http://schemas.openxmlformats.org/package/2006/relationships"><Relationship Id="rId9" Type="http://schemas.openxmlformats.org/officeDocument/2006/relationships/notesSlide" Target="../notesSlides/notesSlide82.xml"/><Relationship Id="rId8" Type="http://schemas.openxmlformats.org/officeDocument/2006/relationships/slideLayout" Target="../slideLayouts/slideLayout13.xml"/><Relationship Id="rId7" Type="http://schemas.openxmlformats.org/officeDocument/2006/relationships/image" Target="../media/image159.png"/><Relationship Id="rId6" Type="http://schemas.openxmlformats.org/officeDocument/2006/relationships/image" Target="../media/image158.png"/><Relationship Id="rId5" Type="http://schemas.openxmlformats.org/officeDocument/2006/relationships/image" Target="../media/image137.png"/><Relationship Id="rId4" Type="http://schemas.openxmlformats.org/officeDocument/2006/relationships/image" Target="../media/image157.png"/><Relationship Id="rId3" Type="http://schemas.openxmlformats.org/officeDocument/2006/relationships/image" Target="../media/image156.png"/><Relationship Id="rId2" Type="http://schemas.openxmlformats.org/officeDocument/2006/relationships/image" Target="../media/image154.png"/><Relationship Id="rId1" Type="http://schemas.openxmlformats.org/officeDocument/2006/relationships/image" Target="../media/image152.png"/></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65.png"/><Relationship Id="rId7" Type="http://schemas.openxmlformats.org/officeDocument/2006/relationships/image" Target="../media/image164.png"/><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 Id="rId3" Type="http://schemas.openxmlformats.org/officeDocument/2006/relationships/image" Target="../media/image160.png"/><Relationship Id="rId2" Type="http://schemas.openxmlformats.org/officeDocument/2006/relationships/image" Target="../media/image154.png"/><Relationship Id="rId10" Type="http://schemas.openxmlformats.org/officeDocument/2006/relationships/notesSlide" Target="../notesSlides/notesSlide83.xml"/><Relationship Id="rId1" Type="http://schemas.openxmlformats.org/officeDocument/2006/relationships/image" Target="../media/image152.png"/></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13.xml"/><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hyperlink" Target="https://www.bilibili.com/video/BV1BW411T7ur/" TargetMode="Externa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3.xml"/><Relationship Id="rId2" Type="http://schemas.openxmlformats.org/officeDocument/2006/relationships/image" Target="../media/image169.png"/><Relationship Id="rId1" Type="http://schemas.openxmlformats.org/officeDocument/2006/relationships/image" Target="../media/image168.png"/></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13.xml"/><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image" Target="../media/image170.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image" Target="../media/image17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88.xml"/><Relationship Id="rId4" Type="http://schemas.openxmlformats.org/officeDocument/2006/relationships/slideLayout" Target="../slideLayouts/slideLayout13.xml"/><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image" Target="../media/image173.png"/></Relationships>
</file>

<file path=ppt/slides/_rels/slide91.xml.rels><?xml version="1.0" encoding="UTF-8" standalone="yes"?>
<Relationships xmlns="http://schemas.openxmlformats.org/package/2006/relationships"><Relationship Id="rId9" Type="http://schemas.openxmlformats.org/officeDocument/2006/relationships/notesSlide" Target="../notesSlides/notesSlide89.xml"/><Relationship Id="rId8" Type="http://schemas.openxmlformats.org/officeDocument/2006/relationships/slideLayout" Target="../slideLayouts/slideLayout13.xml"/><Relationship Id="rId7" Type="http://schemas.openxmlformats.org/officeDocument/2006/relationships/image" Target="../media/image179.png"/><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image" Target="../media/image173.png"/></Relationships>
</file>

<file path=ppt/slides/_rels/slide92.xml.rels><?xml version="1.0" encoding="UTF-8" standalone="yes"?>
<Relationships xmlns="http://schemas.openxmlformats.org/package/2006/relationships"><Relationship Id="rId9" Type="http://schemas.openxmlformats.org/officeDocument/2006/relationships/notesSlide" Target="../notesSlides/notesSlide90.xml"/><Relationship Id="rId8" Type="http://schemas.openxmlformats.org/officeDocument/2006/relationships/slideLayout" Target="../slideLayouts/slideLayout13.xml"/><Relationship Id="rId7" Type="http://schemas.openxmlformats.org/officeDocument/2006/relationships/image" Target="../media/image179.png"/><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image" Target="../media/image173.png"/></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91.xml"/><Relationship Id="rId7" Type="http://schemas.openxmlformats.org/officeDocument/2006/relationships/slideLayout" Target="../slideLayouts/slideLayout13.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 Id="rId3" Type="http://schemas.openxmlformats.org/officeDocument/2006/relationships/image" Target="../media/image180.png"/><Relationship Id="rId2" Type="http://schemas.openxmlformats.org/officeDocument/2006/relationships/image" Target="../media/image178.png"/><Relationship Id="rId1" Type="http://schemas.openxmlformats.org/officeDocument/2006/relationships/image" Target="../media/image173.png"/></Relationships>
</file>

<file path=ppt/slides/_rels/slide94.xml.rels><?xml version="1.0" encoding="UTF-8" standalone="yes"?>
<Relationships xmlns="http://schemas.openxmlformats.org/package/2006/relationships"><Relationship Id="rId9" Type="http://schemas.openxmlformats.org/officeDocument/2006/relationships/notesSlide" Target="../notesSlides/notesSlide92.xml"/><Relationship Id="rId8" Type="http://schemas.openxmlformats.org/officeDocument/2006/relationships/slideLayout" Target="../slideLayouts/slideLayout13.xml"/><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5.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4.png"/><Relationship Id="rId1" Type="http://schemas.openxmlformats.org/officeDocument/2006/relationships/image" Target="../media/image170.png"/></Relationships>
</file>

<file path=ppt/slides/_rels/slide9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87.png"/><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5.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4.png"/><Relationship Id="rId10" Type="http://schemas.openxmlformats.org/officeDocument/2006/relationships/notesSlide" Target="../notesSlides/notesSlide93.xml"/><Relationship Id="rId1" Type="http://schemas.openxmlformats.org/officeDocument/2006/relationships/image" Target="../media/image170.png"/></Relationships>
</file>

<file path=ppt/slides/_rels/slide96.xml.rels><?xml version="1.0" encoding="UTF-8" standalone="yes"?>
<Relationships xmlns="http://schemas.openxmlformats.org/package/2006/relationships"><Relationship Id="rId9" Type="http://schemas.openxmlformats.org/officeDocument/2006/relationships/image" Target="../media/image189.png"/><Relationship Id="rId8" Type="http://schemas.openxmlformats.org/officeDocument/2006/relationships/image" Target="../media/image188.png"/><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5.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4.png"/><Relationship Id="rId11" Type="http://schemas.openxmlformats.org/officeDocument/2006/relationships/notesSlide" Target="../notesSlides/notesSlide94.xml"/><Relationship Id="rId10" Type="http://schemas.openxmlformats.org/officeDocument/2006/relationships/slideLayout" Target="../slideLayouts/slideLayout13.xml"/><Relationship Id="rId1" Type="http://schemas.openxmlformats.org/officeDocument/2006/relationships/image" Target="../media/image170.png"/></Relationships>
</file>

<file path=ppt/slides/_rels/slide97.xml.rels><?xml version="1.0" encoding="UTF-8" standalone="yes"?>
<Relationships xmlns="http://schemas.openxmlformats.org/package/2006/relationships"><Relationship Id="rId9" Type="http://schemas.openxmlformats.org/officeDocument/2006/relationships/image" Target="../media/image190.png"/><Relationship Id="rId8" Type="http://schemas.openxmlformats.org/officeDocument/2006/relationships/image" Target="../media/image188.png"/><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5.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4.png"/><Relationship Id="rId16" Type="http://schemas.openxmlformats.org/officeDocument/2006/relationships/notesSlide" Target="../notesSlides/notesSlide95.xml"/><Relationship Id="rId15" Type="http://schemas.openxmlformats.org/officeDocument/2006/relationships/slideLayout" Target="../slideLayouts/slideLayout13.xml"/><Relationship Id="rId14" Type="http://schemas.openxmlformats.org/officeDocument/2006/relationships/image" Target="../media/image195.png"/><Relationship Id="rId13" Type="http://schemas.openxmlformats.org/officeDocument/2006/relationships/image" Target="../media/image194.png"/><Relationship Id="rId12" Type="http://schemas.openxmlformats.org/officeDocument/2006/relationships/image" Target="../media/image193.png"/><Relationship Id="rId11" Type="http://schemas.openxmlformats.org/officeDocument/2006/relationships/image" Target="../media/image192.png"/><Relationship Id="rId10" Type="http://schemas.openxmlformats.org/officeDocument/2006/relationships/image" Target="../media/image191.png"/><Relationship Id="rId1" Type="http://schemas.openxmlformats.org/officeDocument/2006/relationships/image" Target="../media/image170.png"/></Relationships>
</file>

<file path=ppt/slides/_rels/slide98.xml.rels><?xml version="1.0" encoding="UTF-8" standalone="yes"?>
<Relationships xmlns="http://schemas.openxmlformats.org/package/2006/relationships"><Relationship Id="rId9" Type="http://schemas.openxmlformats.org/officeDocument/2006/relationships/image" Target="../media/image189.png"/><Relationship Id="rId8" Type="http://schemas.openxmlformats.org/officeDocument/2006/relationships/image" Target="../media/image188.png"/><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5.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4.png"/><Relationship Id="rId17" Type="http://schemas.openxmlformats.org/officeDocument/2006/relationships/notesSlide" Target="../notesSlides/notesSlide96.xml"/><Relationship Id="rId16" Type="http://schemas.openxmlformats.org/officeDocument/2006/relationships/slideLayout" Target="../slideLayouts/slideLayout13.xml"/><Relationship Id="rId15" Type="http://schemas.openxmlformats.org/officeDocument/2006/relationships/image" Target="../media/image195.png"/><Relationship Id="rId14" Type="http://schemas.openxmlformats.org/officeDocument/2006/relationships/image" Target="../media/image196.png"/><Relationship Id="rId13" Type="http://schemas.openxmlformats.org/officeDocument/2006/relationships/image" Target="../media/image194.png"/><Relationship Id="rId12" Type="http://schemas.openxmlformats.org/officeDocument/2006/relationships/image" Target="../media/image193.png"/><Relationship Id="rId11" Type="http://schemas.openxmlformats.org/officeDocument/2006/relationships/image" Target="../media/image192.png"/><Relationship Id="rId10" Type="http://schemas.openxmlformats.org/officeDocument/2006/relationships/image" Target="../media/image191.png"/><Relationship Id="rId1" Type="http://schemas.openxmlformats.org/officeDocument/2006/relationships/image" Target="../media/image170.png"/></Relationships>
</file>

<file path=ppt/slides/_rels/slide99.xml.rels><?xml version="1.0" encoding="UTF-8" standalone="yes"?>
<Relationships xmlns="http://schemas.openxmlformats.org/package/2006/relationships"><Relationship Id="rId9" Type="http://schemas.openxmlformats.org/officeDocument/2006/relationships/image" Target="../media/image189.png"/><Relationship Id="rId8" Type="http://schemas.openxmlformats.org/officeDocument/2006/relationships/image" Target="../media/image188.png"/><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5.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4.png"/><Relationship Id="rId17" Type="http://schemas.openxmlformats.org/officeDocument/2006/relationships/notesSlide" Target="../notesSlides/notesSlide97.xml"/><Relationship Id="rId16" Type="http://schemas.openxmlformats.org/officeDocument/2006/relationships/slideLayout" Target="../slideLayouts/slideLayout13.xml"/><Relationship Id="rId15" Type="http://schemas.openxmlformats.org/officeDocument/2006/relationships/image" Target="../media/image195.png"/><Relationship Id="rId14" Type="http://schemas.openxmlformats.org/officeDocument/2006/relationships/image" Target="../media/image196.png"/><Relationship Id="rId13" Type="http://schemas.openxmlformats.org/officeDocument/2006/relationships/image" Target="../media/image194.png"/><Relationship Id="rId12" Type="http://schemas.openxmlformats.org/officeDocument/2006/relationships/image" Target="../media/image193.png"/><Relationship Id="rId11" Type="http://schemas.openxmlformats.org/officeDocument/2006/relationships/image" Target="../media/image192.png"/><Relationship Id="rId10" Type="http://schemas.openxmlformats.org/officeDocument/2006/relationships/image" Target="../media/image191.png"/><Relationship Id="rId1"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3568" y="1192188"/>
            <a:ext cx="7776864" cy="180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544" y="1340768"/>
            <a:ext cx="8229600" cy="1143000"/>
          </a:xfrm>
        </p:spPr>
        <p:txBody>
          <a:bodyPr/>
          <a:lstStyle/>
          <a:p>
            <a:r>
              <a:rPr lang="en-US" sz="3200" dirty="0"/>
              <a:t>University physics, classical mechanics, Lecture 9.</a:t>
            </a:r>
            <a:br>
              <a:rPr lang="en-US" sz="3200" dirty="0"/>
            </a:br>
            <a:r>
              <a:rPr lang="en-US" sz="3200" dirty="0"/>
              <a:t>Still Lesson 7: Rotation of rigid bodies</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2987824" y="3714196"/>
            <a:ext cx="2438488" cy="646331"/>
          </a:xfrm>
          <a:prstGeom prst="rect">
            <a:avLst/>
          </a:prstGeom>
          <a:noFill/>
        </p:spPr>
        <p:txBody>
          <a:bodyPr wrap="none" rtlCol="0">
            <a:spAutoFit/>
          </a:bodyPr>
          <a:lstStyle/>
          <a:p>
            <a:r>
              <a:rPr lang="en-GB" dirty="0"/>
              <a:t>Teacher: </a:t>
            </a:r>
            <a:r>
              <a:rPr lang="en-GB" dirty="0" err="1"/>
              <a:t>Dr.</a:t>
            </a:r>
            <a:r>
              <a:rPr lang="en-GB" dirty="0"/>
              <a:t> Paul Briard</a:t>
            </a:r>
            <a:endParaRPr lang="en-GB" dirty="0"/>
          </a:p>
          <a:p>
            <a:r>
              <a:rPr lang="en-GB" dirty="0" err="1"/>
              <a:t>Wechat</a:t>
            </a:r>
            <a:r>
              <a:rPr lang="en-GB" dirty="0"/>
              <a:t>: Paulbg123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539552" y="1168447"/>
            <a:ext cx="4354718" cy="369332"/>
          </a:xfrm>
          <a:prstGeom prst="rect">
            <a:avLst/>
          </a:prstGeom>
          <a:noFill/>
        </p:spPr>
        <p:txBody>
          <a:bodyPr wrap="none" rtlCol="0">
            <a:spAutoFit/>
          </a:bodyPr>
          <a:lstStyle/>
          <a:p>
            <a:r>
              <a:rPr lang="en-GB" dirty="0"/>
              <a:t>The rotational kinetic energy of the pulley is:</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594165" y="1581644"/>
                <a:ext cx="2314993"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𝐾</m:t>
                          </m:r>
                          <m:r>
                            <a:rPr lang="en-GB" sz="2400" b="0" i="1" smtClean="0">
                              <a:latin typeface="Cambria Math" panose="02040503050406030204" pitchFamily="18" charset="0"/>
                            </a:rPr>
                            <m:t>,</m:t>
                          </m:r>
                          <m:r>
                            <a:rPr lang="en-GB" sz="2400" b="0" i="1" smtClean="0">
                              <a:latin typeface="Cambria Math" panose="02040503050406030204" pitchFamily="18" charset="0"/>
                            </a:rPr>
                            <m:t>𝑝𝑢𝑙𝑙𝑒𝑦</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594165" y="1581644"/>
                <a:ext cx="2314993" cy="691471"/>
              </a:xfrm>
              <a:prstGeom prst="rect">
                <a:avLst/>
              </a:prstGeom>
              <a:blipFill rotWithShape="1">
                <a:blip r:embed="rId1"/>
                <a:stretch>
                  <a:fillRect l="-8" t="-71" r="-1263"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331640" y="2348880"/>
                <a:ext cx="6692153" cy="369332"/>
              </a:xfrm>
              <a:prstGeom prst="rect">
                <a:avLst/>
              </a:prstGeom>
              <a:noFill/>
            </p:spPr>
            <p:txBody>
              <a:bodyPr wrap="none" rtlCol="0">
                <a:spAutoFit/>
              </a:bodyPr>
              <a:lstStyle/>
              <a:p>
                <a:r>
                  <a:rPr lang="en-GB" dirty="0"/>
                  <a:t>where </a:t>
                </a:r>
                <a14:m>
                  <m:oMath xmlns:m="http://schemas.openxmlformats.org/officeDocument/2006/math">
                    <m:r>
                      <a:rPr lang="en-GB" b="0" i="1" smtClean="0">
                        <a:latin typeface="Cambria Math" panose="02040503050406030204" pitchFamily="18" charset="0"/>
                      </a:rPr>
                      <m:t>𝐼</m:t>
                    </m:r>
                  </m:oMath>
                </a14:m>
                <a:r>
                  <a:rPr lang="en-GB" dirty="0"/>
                  <a:t> is the moment of inertia of the pulley about its axis of rotation:</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331640" y="2348880"/>
                <a:ext cx="6692153" cy="369332"/>
              </a:xfrm>
              <a:prstGeom prst="rect">
                <a:avLst/>
              </a:prstGeom>
              <a:blipFill rotWithShape="1">
                <a:blip r:embed="rId2"/>
                <a:stretch>
                  <a:fillRect l="-1" t="-4" r="8"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717034" y="2677549"/>
                <a:ext cx="2960682"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𝑝</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0500</m:t>
                      </m:r>
                      <m:r>
                        <a:rPr lang="en-GB" b="0" i="1" smtClean="0">
                          <a:latin typeface="Cambria Math" panose="02040503050406030204" pitchFamily="18" charset="0"/>
                        </a:rPr>
                        <m:t> </m:t>
                      </m:r>
                      <m:r>
                        <a:rPr lang="en-GB" b="0" i="1" smtClean="0">
                          <a:latin typeface="Cambria Math" panose="02040503050406030204" pitchFamily="18" charset="0"/>
                        </a:rPr>
                        <m:t>𝑘𝑔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2</m:t>
                          </m:r>
                        </m:sup>
                      </m:sSup>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717034" y="2677549"/>
                <a:ext cx="2960682" cy="518604"/>
              </a:xfrm>
              <a:prstGeom prst="rect">
                <a:avLst/>
              </a:prstGeom>
              <a:blipFill rotWithShape="1">
                <a:blip r:embed="rId3"/>
                <a:stretch>
                  <a:fillRect l="-21" t="-75" r="10" b="38"/>
                </a:stretch>
              </a:blipFill>
            </p:spPr>
            <p:txBody>
              <a:bodyPr/>
              <a:lstStyle/>
              <a:p>
                <a:r>
                  <a:rPr lang="zh-CN" altLang="en-US">
                    <a:noFill/>
                  </a:rPr>
                  <a:t> </a:t>
                </a:r>
              </a:p>
            </p:txBody>
          </p:sp>
        </mc:Fallback>
      </mc:AlternateContent>
      <p:sp>
        <p:nvSpPr>
          <p:cNvPr id="11" name="TextBox 10"/>
          <p:cNvSpPr txBox="1"/>
          <p:nvPr/>
        </p:nvSpPr>
        <p:spPr>
          <a:xfrm>
            <a:off x="539552" y="3287076"/>
            <a:ext cx="8279639" cy="369332"/>
          </a:xfrm>
          <a:prstGeom prst="rect">
            <a:avLst/>
          </a:prstGeom>
          <a:noFill/>
        </p:spPr>
        <p:txBody>
          <a:bodyPr wrap="none" rtlCol="0">
            <a:spAutoFit/>
          </a:bodyPr>
          <a:lstStyle/>
          <a:p>
            <a:r>
              <a:rPr lang="en-GB" dirty="0"/>
              <a:t>We obtain the angular velocity corresponding to a rotational kinetic energy of </a:t>
            </a:r>
            <a:r>
              <a:rPr lang="en-US" dirty="0">
                <a:latin typeface="Times-Roman"/>
              </a:rPr>
              <a:t>4.50 J</a:t>
            </a:r>
            <a:r>
              <a:rPr lang="en-GB" dirty="0"/>
              <a:t> :  </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563888" y="3698015"/>
                <a:ext cx="3507820" cy="563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𝐾</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𝑝𝑢𝑙𝑙𝑒𝑦</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e>
                      </m:ra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13</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𝑟𝑎𝑑</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563888" y="3698015"/>
                <a:ext cx="3507820" cy="563680"/>
              </a:xfrm>
              <a:prstGeom prst="rect">
                <a:avLst/>
              </a:prstGeom>
              <a:blipFill rotWithShape="1">
                <a:blip r:embed="rId4"/>
                <a:stretch>
                  <a:fillRect l="-8" t="-73" r="10"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324411" y="4669848"/>
                <a:ext cx="22275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68</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324411" y="4669848"/>
                <a:ext cx="2227597" cy="276999"/>
              </a:xfrm>
              <a:prstGeom prst="rect">
                <a:avLst/>
              </a:prstGeom>
              <a:blipFill rotWithShape="1">
                <a:blip r:embed="rId5"/>
                <a:stretch>
                  <a:fillRect l="-14" t="-21" r="-299" b="-2680"/>
                </a:stretch>
              </a:blipFill>
            </p:spPr>
            <p:txBody>
              <a:bodyPr/>
              <a:lstStyle/>
              <a:p>
                <a:r>
                  <a:rPr lang="zh-CN" altLang="en-US">
                    <a:noFill/>
                  </a:rPr>
                  <a:t> </a:t>
                </a:r>
              </a:p>
            </p:txBody>
          </p:sp>
        </mc:Fallback>
      </mc:AlternateContent>
      <p:sp>
        <p:nvSpPr>
          <p:cNvPr id="14" name="TextBox 13"/>
          <p:cNvSpPr txBox="1"/>
          <p:nvPr/>
        </p:nvSpPr>
        <p:spPr>
          <a:xfrm>
            <a:off x="483164" y="5271076"/>
            <a:ext cx="6536993" cy="369332"/>
          </a:xfrm>
          <a:prstGeom prst="rect">
            <a:avLst/>
          </a:prstGeom>
          <a:noFill/>
        </p:spPr>
        <p:txBody>
          <a:bodyPr wrap="square" rtlCol="0">
            <a:spAutoFit/>
          </a:bodyPr>
          <a:lstStyle/>
          <a:p>
            <a:r>
              <a:rPr lang="en-GB" dirty="0"/>
              <a:t>At this velocity, the stone has translational kinetic energy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448874" y="5777033"/>
                <a:ext cx="2801536"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r>
                            <a:rPr lang="en-GB" b="0" i="1" smtClean="0">
                              <a:latin typeface="Cambria Math" panose="02040503050406030204" pitchFamily="18" charset="0"/>
                            </a:rPr>
                            <m:t>,</m:t>
                          </m:r>
                          <m:r>
                            <a:rPr lang="en-GB" b="0" i="1" smtClean="0">
                              <a:latin typeface="Cambria Math" panose="02040503050406030204" pitchFamily="18" charset="0"/>
                            </a:rPr>
                            <m:t>𝑆𝑡𝑜𝑛𝑒</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𝑆</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5</m:t>
                      </m:r>
                      <m:r>
                        <a:rPr lang="en-GB" b="0" i="1" smtClean="0">
                          <a:latin typeface="Cambria Math" panose="02040503050406030204" pitchFamily="18" charset="0"/>
                        </a:rPr>
                        <m:t>.</m:t>
                      </m:r>
                      <m:r>
                        <a:rPr lang="en-GB" b="0" i="1" smtClean="0">
                          <a:latin typeface="Cambria Math" panose="02040503050406030204" pitchFamily="18" charset="0"/>
                        </a:rPr>
                        <m:t>39</m:t>
                      </m:r>
                      <m:r>
                        <a:rPr lang="en-GB" b="0" i="1" smtClean="0">
                          <a:latin typeface="Cambria Math" panose="02040503050406030204" pitchFamily="18" charset="0"/>
                        </a:rPr>
                        <m:t> </m:t>
                      </m:r>
                      <m:r>
                        <a:rPr lang="en-GB" b="0" i="1" smtClean="0">
                          <a:latin typeface="Cambria Math" panose="02040503050406030204" pitchFamily="18" charset="0"/>
                        </a:rPr>
                        <m:t>𝐽</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448874" y="5777033"/>
                <a:ext cx="2801536" cy="518604"/>
              </a:xfrm>
              <a:prstGeom prst="rect">
                <a:avLst/>
              </a:prstGeom>
              <a:blipFill rotWithShape="1">
                <a:blip r:embed="rId6"/>
                <a:stretch>
                  <a:fillRect l="-2" t="-84" r="22" b="48"/>
                </a:stretch>
              </a:blipFill>
            </p:spPr>
            <p:txBody>
              <a:bodyPr/>
              <a:lstStyle/>
              <a:p>
                <a:r>
                  <a:rPr lang="zh-CN" altLang="en-US">
                    <a:noFill/>
                  </a:rPr>
                  <a:t> </a:t>
                </a:r>
              </a:p>
            </p:txBody>
          </p:sp>
        </mc:Fallback>
      </mc:AlternateContent>
      <p:sp>
        <p:nvSpPr>
          <p:cNvPr id="3" name="TextBox 2"/>
          <p:cNvSpPr txBox="1"/>
          <p:nvPr/>
        </p:nvSpPr>
        <p:spPr>
          <a:xfrm>
            <a:off x="539552" y="4103361"/>
            <a:ext cx="7344816" cy="646331"/>
          </a:xfrm>
          <a:prstGeom prst="rect">
            <a:avLst/>
          </a:prstGeom>
          <a:noFill/>
        </p:spPr>
        <p:txBody>
          <a:bodyPr wrap="square" rtlCol="0">
            <a:spAutoFit/>
          </a:bodyPr>
          <a:lstStyle/>
          <a:p>
            <a:r>
              <a:rPr lang="en-GB" dirty="0"/>
              <a:t>The corresponding velocity for the stone (or a point of the pulley at distance R from the center) is  </a:t>
            </a:r>
            <a:endParaRPr lang="en-US" dirty="0"/>
          </a:p>
        </p:txBody>
      </p:sp>
      <p:sp>
        <p:nvSpPr>
          <p:cNvPr id="16"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2"/>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3"/>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4"/>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5"/>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rotWithShape="1">
                <a:blip r:embed="rId2"/>
                <a:stretch>
                  <a:fillRect l="-304" t="-209" r="-15808" b="30"/>
                </a:stretch>
              </a:blipFill>
            </p:spPr>
            <p:txBody>
              <a:bodyPr/>
              <a:lstStyle/>
              <a:p>
                <a:r>
                  <a:rPr lang="zh-CN" alt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rotWithShape="1">
                <a:blip r:embed="rId6"/>
                <a:stretch>
                  <a:fillRect l="-173" r="174"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rotWithShape="1">
                <a:blip r:embed="rId3"/>
                <a:stretch>
                  <a:fillRect l="-115" t="-166" r="-1625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rotWithShape="1">
                <a:blip r:embed="rId7"/>
                <a:stretch>
                  <a:fillRect l="-83" t="-90" r="-1274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rotWithShape="1">
                <a:blip r:embed="rId8"/>
                <a:stretch>
                  <a:fillRect l="-73" t="-225" r="178" b="45"/>
                </a:stretch>
              </a:blipFill>
            </p:spPr>
            <p:txBody>
              <a:bodyPr/>
              <a:lstStyle/>
              <a:p>
                <a:r>
                  <a:rPr lang="zh-CN" alt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Rectangle 48"/>
              <p:cNvSpPr/>
              <p:nvPr/>
            </p:nvSpPr>
            <p:spPr>
              <a:xfrm>
                <a:off x="7943871" y="722173"/>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rotWithShape="1">
                <a:blip r:embed="rId9"/>
                <a:stretch>
                  <a:fillRect l="-6" t="-48" r="20" b="156"/>
                </a:stretch>
              </a:blipFill>
            </p:spPr>
            <p:txBody>
              <a:bodyPr/>
              <a:lstStyle/>
              <a:p>
                <a:r>
                  <a:rPr lang="zh-CN" alt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rotWithShape="1">
                <a:blip r:embed="rId10"/>
                <a:stretch>
                  <a:fillRect l="-49" t="-172" r="-2500"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rotWithShape="1">
                <a:blip r:embed="rId11"/>
                <a:stretch>
                  <a:fillRect l="-25" t="-72" r="-8195" b="99"/>
                </a:stretch>
              </a:blipFill>
            </p:spPr>
            <p:txBody>
              <a:bodyPr/>
              <a:lstStyle/>
              <a:p>
                <a:r>
                  <a:rPr lang="zh-CN" altLang="en-US">
                    <a:noFill/>
                  </a:rPr>
                  <a:t> </a:t>
                </a:r>
              </a:p>
            </p:txBody>
          </p:sp>
        </mc:Fallback>
      </mc:AlternateContent>
      <p:cxnSp>
        <p:nvCxnSpPr>
          <p:cNvPr id="56" name="Straight Arrow Connector 55"/>
          <p:cNvCxnSpPr/>
          <p:nvPr/>
        </p:nvCxnSpPr>
        <p:spPr>
          <a:xfrm flipV="1">
            <a:off x="6558653" y="1667562"/>
            <a:ext cx="1240735" cy="674527"/>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620629" y="1396754"/>
            <a:ext cx="879430" cy="952769"/>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616282" y="1171208"/>
            <a:ext cx="471873" cy="116227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94842" y="2709399"/>
            <a:ext cx="2995532" cy="646331"/>
          </a:xfrm>
          <a:prstGeom prst="rect">
            <a:avLst/>
          </a:prstGeom>
          <a:noFill/>
        </p:spPr>
        <p:txBody>
          <a:bodyPr wrap="square" rtlCol="0">
            <a:spAutoFit/>
          </a:bodyPr>
          <a:lstStyle/>
          <a:p>
            <a:r>
              <a:rPr lang="en-GB" dirty="0"/>
              <a:t>Rotation of the angular momentum around the z-axis </a:t>
            </a:r>
            <a:endParaRPr lang="en-US" dirty="0"/>
          </a:p>
        </p:txBody>
      </p:sp>
      <p:sp>
        <p:nvSpPr>
          <p:cNvPr id="63" name="Down Arrow 62"/>
          <p:cNvSpPr/>
          <p:nvPr/>
        </p:nvSpPr>
        <p:spPr>
          <a:xfrm>
            <a:off x="7060344" y="3355730"/>
            <a:ext cx="411610" cy="43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389432" y="3765994"/>
            <a:ext cx="2636017" cy="523220"/>
          </a:xfrm>
          <a:prstGeom prst="rect">
            <a:avLst/>
          </a:prstGeom>
          <a:noFill/>
        </p:spPr>
        <p:txBody>
          <a:bodyPr wrap="square" rtlCol="0">
            <a:spAutoFit/>
          </a:bodyPr>
          <a:lstStyle/>
          <a:p>
            <a:r>
              <a:rPr lang="en-GB" sz="2800" dirty="0"/>
              <a:t>Precession </a:t>
            </a:r>
            <a:endParaRPr lang="en-US" sz="2800" dirty="0"/>
          </a:p>
        </p:txBody>
      </p:sp>
      <mc:AlternateContent xmlns:mc="http://schemas.openxmlformats.org/markup-compatibility/2006">
        <mc:Choice xmlns:a14="http://schemas.microsoft.com/office/drawing/2010/main" Requires="a14">
          <p:sp>
            <p:nvSpPr>
              <p:cNvPr id="3" name="TextBox 2"/>
              <p:cNvSpPr txBox="1"/>
              <p:nvPr/>
            </p:nvSpPr>
            <p:spPr>
              <a:xfrm>
                <a:off x="498883" y="4786487"/>
                <a:ext cx="7798098" cy="679930"/>
              </a:xfrm>
              <a:prstGeom prst="rect">
                <a:avLst/>
              </a:prstGeom>
              <a:noFill/>
            </p:spPr>
            <p:txBody>
              <a:bodyPr wrap="square" rtlCol="0">
                <a:spAutoFit/>
              </a:bodyPr>
              <a:lstStyle/>
              <a:p>
                <a:r>
                  <a:rPr lang="en-GB" dirty="0"/>
                  <a:t>If there was no friction, 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change but not its magnitude, and the flywheel could turn around the z-axis indefinitely.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498883" y="4786487"/>
                <a:ext cx="7798098" cy="679930"/>
              </a:xfrm>
              <a:prstGeom prst="rect">
                <a:avLst/>
              </a:prstGeom>
              <a:blipFill rotWithShape="1">
                <a:blip r:embed="rId12"/>
                <a:stretch>
                  <a:fillRect l="-5" t="-72" r="1" b="50"/>
                </a:stretch>
              </a:blipFill>
            </p:spPr>
            <p:txBody>
              <a:bodyPr/>
              <a:lstStyle/>
              <a:p>
                <a:r>
                  <a:rPr lang="zh-CN" altLang="en-US">
                    <a:noFill/>
                  </a:rPr>
                  <a:t> </a:t>
                </a:r>
              </a:p>
            </p:txBody>
          </p:sp>
        </mc:Fallback>
      </mc:AlternateContent>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2"/>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3"/>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4"/>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5"/>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rotWithShape="1">
                <a:blip r:embed="rId2"/>
                <a:stretch>
                  <a:fillRect l="-304" t="-209" r="-15808" b="30"/>
                </a:stretch>
              </a:blipFill>
            </p:spPr>
            <p:txBody>
              <a:bodyPr/>
              <a:lstStyle/>
              <a:p>
                <a:r>
                  <a:rPr lang="zh-CN" alt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rotWithShape="1">
                <a:blip r:embed="rId6"/>
                <a:stretch>
                  <a:fillRect l="-173" r="174"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rotWithShape="1">
                <a:blip r:embed="rId3"/>
                <a:stretch>
                  <a:fillRect l="-115" t="-166" r="-1625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rotWithShape="1">
                <a:blip r:embed="rId7"/>
                <a:stretch>
                  <a:fillRect l="-83" t="-90" r="-1274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rotWithShape="1">
                <a:blip r:embed="rId8"/>
                <a:stretch>
                  <a:fillRect l="-73" t="-225" r="178" b="45"/>
                </a:stretch>
              </a:blipFill>
            </p:spPr>
            <p:txBody>
              <a:bodyPr/>
              <a:lstStyle/>
              <a:p>
                <a:r>
                  <a:rPr lang="zh-CN" alt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Rectangle 48"/>
              <p:cNvSpPr/>
              <p:nvPr/>
            </p:nvSpPr>
            <p:spPr>
              <a:xfrm>
                <a:off x="7943871" y="722173"/>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rotWithShape="1">
                <a:blip r:embed="rId9"/>
                <a:stretch>
                  <a:fillRect l="-6" t="-48" r="20" b="156"/>
                </a:stretch>
              </a:blipFill>
            </p:spPr>
            <p:txBody>
              <a:bodyPr/>
              <a:lstStyle/>
              <a:p>
                <a:r>
                  <a:rPr lang="zh-CN" alt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rotWithShape="1">
                <a:blip r:embed="rId10"/>
                <a:stretch>
                  <a:fillRect l="-49" t="-172" r="-2500"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rotWithShape="1">
                <a:blip r:embed="rId11"/>
                <a:stretch>
                  <a:fillRect l="-25" t="-72" r="-8195" b="99"/>
                </a:stretch>
              </a:blipFill>
            </p:spPr>
            <p:txBody>
              <a:bodyPr/>
              <a:lstStyle/>
              <a:p>
                <a:r>
                  <a:rPr lang="zh-CN" altLang="en-US">
                    <a:noFill/>
                  </a:rPr>
                  <a:t> </a:t>
                </a:r>
              </a:p>
            </p:txBody>
          </p:sp>
        </mc:Fallback>
      </mc:AlternateContent>
      <p:cxnSp>
        <p:nvCxnSpPr>
          <p:cNvPr id="56" name="Straight Arrow Connector 55"/>
          <p:cNvCxnSpPr/>
          <p:nvPr/>
        </p:nvCxnSpPr>
        <p:spPr>
          <a:xfrm flipV="1">
            <a:off x="6558653" y="1667562"/>
            <a:ext cx="1240735" cy="674527"/>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620629" y="1396754"/>
            <a:ext cx="879430" cy="952769"/>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616282" y="1171208"/>
            <a:ext cx="471873" cy="116227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94842" y="2709399"/>
            <a:ext cx="2995532" cy="646331"/>
          </a:xfrm>
          <a:prstGeom prst="rect">
            <a:avLst/>
          </a:prstGeom>
          <a:noFill/>
        </p:spPr>
        <p:txBody>
          <a:bodyPr wrap="square" rtlCol="0">
            <a:spAutoFit/>
          </a:bodyPr>
          <a:lstStyle/>
          <a:p>
            <a:r>
              <a:rPr lang="en-GB" dirty="0"/>
              <a:t>Rotation of the angular momentum around the z-axis </a:t>
            </a:r>
            <a:endParaRPr lang="en-US" dirty="0"/>
          </a:p>
        </p:txBody>
      </p:sp>
      <p:sp>
        <p:nvSpPr>
          <p:cNvPr id="63" name="Down Arrow 62"/>
          <p:cNvSpPr/>
          <p:nvPr/>
        </p:nvSpPr>
        <p:spPr>
          <a:xfrm>
            <a:off x="7060344" y="3355730"/>
            <a:ext cx="411610" cy="43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389432" y="3765994"/>
            <a:ext cx="2636017" cy="523220"/>
          </a:xfrm>
          <a:prstGeom prst="rect">
            <a:avLst/>
          </a:prstGeom>
          <a:noFill/>
        </p:spPr>
        <p:txBody>
          <a:bodyPr wrap="square" rtlCol="0">
            <a:spAutoFit/>
          </a:bodyPr>
          <a:lstStyle/>
          <a:p>
            <a:r>
              <a:rPr lang="en-GB" sz="2800" dirty="0"/>
              <a:t>Precession </a:t>
            </a:r>
            <a:endParaRPr lang="en-US" sz="2800" dirty="0"/>
          </a:p>
        </p:txBody>
      </p:sp>
      <mc:AlternateContent xmlns:mc="http://schemas.openxmlformats.org/markup-compatibility/2006">
        <mc:Choice xmlns:a14="http://schemas.microsoft.com/office/drawing/2010/main" Requires="a14">
          <p:sp>
            <p:nvSpPr>
              <p:cNvPr id="3" name="TextBox 2"/>
              <p:cNvSpPr txBox="1"/>
              <p:nvPr/>
            </p:nvSpPr>
            <p:spPr>
              <a:xfrm>
                <a:off x="498883" y="4786487"/>
                <a:ext cx="7798098" cy="679930"/>
              </a:xfrm>
              <a:prstGeom prst="rect">
                <a:avLst/>
              </a:prstGeom>
              <a:noFill/>
            </p:spPr>
            <p:txBody>
              <a:bodyPr wrap="square" rtlCol="0">
                <a:spAutoFit/>
              </a:bodyPr>
              <a:lstStyle/>
              <a:p>
                <a:r>
                  <a:rPr lang="en-GB" dirty="0"/>
                  <a:t>If there was no friction, 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change but not its magnitude, and the flywheel could turn around the z-axis indefinitely.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498883" y="4786487"/>
                <a:ext cx="7798098" cy="679930"/>
              </a:xfrm>
              <a:prstGeom prst="rect">
                <a:avLst/>
              </a:prstGeom>
              <a:blipFill rotWithShape="1">
                <a:blip r:embed="rId12"/>
                <a:stretch>
                  <a:fillRect l="-5" t="-72" r="1" b="50"/>
                </a:stretch>
              </a:blipFill>
            </p:spPr>
            <p:txBody>
              <a:bodyPr/>
              <a:lstStyle/>
              <a:p>
                <a:r>
                  <a:rPr lang="zh-CN" altLang="en-US">
                    <a:noFill/>
                  </a:rPr>
                  <a:t> </a:t>
                </a:r>
              </a:p>
            </p:txBody>
          </p:sp>
        </mc:Fallback>
      </mc:AlternateContent>
      <p:sp>
        <p:nvSpPr>
          <p:cNvPr id="5" name="Right Arrow 4"/>
          <p:cNvSpPr/>
          <p:nvPr/>
        </p:nvSpPr>
        <p:spPr>
          <a:xfrm>
            <a:off x="755576" y="5661248"/>
            <a:ext cx="6587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5002874" y="5631631"/>
                <a:ext cx="4313312" cy="923330"/>
              </a:xfrm>
              <a:prstGeom prst="rect">
                <a:avLst/>
              </a:prstGeom>
              <a:noFill/>
            </p:spPr>
            <p:txBody>
              <a:bodyPr wrap="square" lIns="0" tIns="0" rIns="0" bIns="0" rtlCol="0">
                <a:spAutoFit/>
              </a:bodyPr>
              <a:lstStyle/>
              <a:p>
                <a14:m>
                  <m:oMath xmlns:m="http://schemas.openxmlformats.org/officeDocument/2006/math">
                    <m:d>
                      <m:dPr>
                        <m:begChr m:val="|"/>
                        <m:endChr m:val="|"/>
                        <m:ctrlPr>
                          <a:rPr lang="en-US" sz="2000" i="1" smtClean="0">
                            <a:latin typeface="Cambria Math" panose="02040503050406030204" pitchFamily="18" charset="0"/>
                          </a:rPr>
                        </m:ctrlPr>
                      </m:dPr>
                      <m:e>
                        <m:r>
                          <a:rPr lang="en-GB" sz="2000" b="0" i="1" smtClean="0">
                            <a:latin typeface="Cambria Math" panose="02040503050406030204" pitchFamily="18" charset="0"/>
                          </a:rPr>
                          <m:t>𝐿</m:t>
                        </m:r>
                      </m:e>
                    </m:d>
                  </m:oMath>
                </a14:m>
                <a:r>
                  <a:rPr lang="en-US" sz="2000" dirty="0"/>
                  <a:t> decrease with the time  (and the flywheel will finally falls as described before)</a:t>
                </a:r>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5002874" y="5631631"/>
                <a:ext cx="4313312" cy="923330"/>
              </a:xfrm>
              <a:prstGeom prst="rect">
                <a:avLst/>
              </a:prstGeom>
              <a:blipFill rotWithShape="1">
                <a:blip r:embed="rId13"/>
                <a:stretch>
                  <a:fillRect l="-8" t="-49" r="2" b="53"/>
                </a:stretch>
              </a:blipFill>
            </p:spPr>
            <p:txBody>
              <a:bodyPr/>
              <a:lstStyle/>
              <a:p>
                <a:r>
                  <a:rPr lang="zh-CN" altLang="en-US">
                    <a:noFill/>
                  </a:rPr>
                  <a:t> </a:t>
                </a:r>
              </a:p>
            </p:txBody>
          </p:sp>
        </mc:Fallback>
      </mc:AlternateContent>
      <p:sp>
        <p:nvSpPr>
          <p:cNvPr id="8" name="TextBox 7"/>
          <p:cNvSpPr txBox="1"/>
          <p:nvPr/>
        </p:nvSpPr>
        <p:spPr>
          <a:xfrm>
            <a:off x="1496352" y="5661248"/>
            <a:ext cx="2685351" cy="369332"/>
          </a:xfrm>
          <a:prstGeom prst="rect">
            <a:avLst/>
          </a:prstGeom>
          <a:noFill/>
        </p:spPr>
        <p:txBody>
          <a:bodyPr wrap="none" rtlCol="0">
            <a:spAutoFit/>
          </a:bodyPr>
          <a:lstStyle/>
          <a:p>
            <a:r>
              <a:rPr lang="en-GB" dirty="0"/>
              <a:t>But there is always friction</a:t>
            </a:r>
            <a:endParaRPr lang="en-US" dirty="0"/>
          </a:p>
        </p:txBody>
      </p:sp>
      <p:sp>
        <p:nvSpPr>
          <p:cNvPr id="48" name="Right Arrow 47"/>
          <p:cNvSpPr/>
          <p:nvPr/>
        </p:nvSpPr>
        <p:spPr>
          <a:xfrm>
            <a:off x="4201314" y="5661248"/>
            <a:ext cx="6587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solidFill>
                  <a:srgbClr val="FF0000"/>
                </a:solidFill>
              </a:rPr>
              <a:t>Precession angular speed</a:t>
            </a:r>
            <a:br>
              <a:rPr lang="en-GB" dirty="0">
                <a:solidFill>
                  <a:srgbClr val="FF0000"/>
                </a:solidFill>
              </a:rPr>
            </a:br>
            <a:r>
              <a:rPr lang="zh-CN" altLang="en-GB" dirty="0">
                <a:solidFill>
                  <a:srgbClr val="FF0000"/>
                </a:solidFill>
              </a:rPr>
              <a:t>进动角速度</a:t>
            </a:r>
            <a:endParaRPr lang="zh-CN" altLang="en-GB" dirty="0">
              <a:solidFill>
                <a:srgbClr val="FF0000"/>
              </a:solidFill>
            </a:endParaRP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rotWithShape="1">
                <a:blip r:embed="rId1"/>
                <a:stretch>
                  <a:fillRect l="-250" t="-76" r="-15862" b="126"/>
                </a:stretch>
              </a:blipFill>
            </p:spPr>
            <p:txBody>
              <a:bodyPr/>
              <a:lstStyle/>
              <a:p>
                <a:r>
                  <a:rPr lang="zh-CN" alt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rotWithShape="1">
                <a:blip r:embed="rId2"/>
                <a:stretch>
                  <a:fillRect l="-141" t="-104" r="-16232"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rotWithShape="1">
                <a:blip r:embed="rId3"/>
                <a:stretch>
                  <a:fillRect l="-93" t="-59" r="-12738"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rotWithShape="1">
                <a:blip r:embed="rId4"/>
                <a:stretch>
                  <a:fillRect l="-96" t="-162" r="201" b="213"/>
                </a:stretch>
              </a:blipFill>
            </p:spPr>
            <p:txBody>
              <a:bodyPr/>
              <a:lstStyle/>
              <a:p>
                <a:r>
                  <a:rPr lang="zh-CN" alt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143671" y="996321"/>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rotWithShape="1">
                <a:blip r:embed="rId5"/>
                <a:stretch>
                  <a:fillRect l="-13" t="-2" r="27" b="109"/>
                </a:stretch>
              </a:blipFill>
            </p:spPr>
            <p:txBody>
              <a:bodyPr/>
              <a:lstStyle/>
              <a:p>
                <a:r>
                  <a:rPr lang="zh-CN" alt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rotWithShape="1">
                <a:blip r:embed="rId6"/>
                <a:stretch>
                  <a:fillRect l="-46" t="-134" r="-3014" b="1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rotWithShape="1">
                <a:blip r:embed="rId7"/>
                <a:stretch>
                  <a:fillRect l="-129" t="-32" r="-8091" b="59"/>
                </a:stretch>
              </a:blipFill>
            </p:spPr>
            <p:txBody>
              <a:bodyPr/>
              <a:lstStyle/>
              <a:p>
                <a:r>
                  <a:rPr lang="zh-CN" alt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rotWithShape="1">
                <a:blip r:embed="rId8"/>
                <a:stretch>
                  <a:fillRect l="-59" t="-41" r="-8838" b="91"/>
                </a:stretch>
              </a:blipFill>
            </p:spPr>
            <p:txBody>
              <a:bodyPr/>
              <a:lstStyle/>
              <a:p>
                <a:r>
                  <a:rPr lang="zh-CN" alt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1907704" y="3842722"/>
                <a:ext cx="1442318"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1907704" y="3842722"/>
                <a:ext cx="1442318" cy="935000"/>
              </a:xfrm>
              <a:prstGeom prst="rect">
                <a:avLst/>
              </a:prstGeom>
              <a:blipFill rotWithShape="1">
                <a:blip r:embed="rId9"/>
                <a:stretch>
                  <a:fillRect l="-11" t="-36" r="-3539" b="66"/>
                </a:stretch>
              </a:blipFill>
            </p:spPr>
            <p:txBody>
              <a:bodyPr/>
              <a:lstStyle/>
              <a:p>
                <a:r>
                  <a:rPr lang="zh-CN" altLang="en-US">
                    <a:noFill/>
                  </a:rPr>
                  <a:t> </a:t>
                </a:r>
              </a:p>
            </p:txBody>
          </p:sp>
        </mc:Fallback>
      </mc:AlternateContent>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rotWithShape="1">
                <a:blip r:embed="rId1"/>
                <a:stretch>
                  <a:fillRect l="-250" t="-76" r="-15862" b="126"/>
                </a:stretch>
              </a:blipFill>
            </p:spPr>
            <p:txBody>
              <a:bodyPr/>
              <a:lstStyle/>
              <a:p>
                <a:r>
                  <a:rPr lang="zh-CN" alt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rotWithShape="1">
                <a:blip r:embed="rId2"/>
                <a:stretch>
                  <a:fillRect l="-141" t="-104" r="-16232"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rotWithShape="1">
                <a:blip r:embed="rId3"/>
                <a:stretch>
                  <a:fillRect l="-93" t="-59" r="-12738"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rotWithShape="1">
                <a:blip r:embed="rId4"/>
                <a:stretch>
                  <a:fillRect l="-96" t="-162" r="201" b="213"/>
                </a:stretch>
              </a:blipFill>
            </p:spPr>
            <p:txBody>
              <a:bodyPr/>
              <a:lstStyle/>
              <a:p>
                <a:r>
                  <a:rPr lang="zh-CN" alt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143671" y="996321"/>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rotWithShape="1">
                <a:blip r:embed="rId5"/>
                <a:stretch>
                  <a:fillRect l="-13" t="-2" r="27" b="109"/>
                </a:stretch>
              </a:blipFill>
            </p:spPr>
            <p:txBody>
              <a:bodyPr/>
              <a:lstStyle/>
              <a:p>
                <a:r>
                  <a:rPr lang="zh-CN" alt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rotWithShape="1">
                <a:blip r:embed="rId6"/>
                <a:stretch>
                  <a:fillRect l="-46" t="-134" r="-3014" b="1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rotWithShape="1">
                <a:blip r:embed="rId7"/>
                <a:stretch>
                  <a:fillRect l="-129" t="-32" r="-8091" b="59"/>
                </a:stretch>
              </a:blipFill>
            </p:spPr>
            <p:txBody>
              <a:bodyPr/>
              <a:lstStyle/>
              <a:p>
                <a:r>
                  <a:rPr lang="zh-CN" alt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rotWithShape="1">
                <a:blip r:embed="rId8"/>
                <a:stretch>
                  <a:fillRect l="-59" t="-41" r="-8838"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596981" y="2709523"/>
                <a:ext cx="18588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596981" y="2709523"/>
                <a:ext cx="185884" cy="310598"/>
              </a:xfrm>
              <a:prstGeom prst="rect">
                <a:avLst/>
              </a:prstGeom>
              <a:blipFill rotWithShape="1">
                <a:blip r:embed="rId9"/>
                <a:stretch>
                  <a:fillRect l="-116" t="-197" r="-16373" b="20"/>
                </a:stretch>
              </a:blipFill>
            </p:spPr>
            <p:txBody>
              <a:bodyPr/>
              <a:lstStyle/>
              <a:p>
                <a:r>
                  <a:rPr lang="zh-CN" alt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1907704" y="3842722"/>
                <a:ext cx="2888996" cy="9521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f>
                            <m:fPr>
                              <m:type m:val="lin"/>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𝑑𝐿</m:t>
                              </m:r>
                            </m:num>
                            <m:den>
                              <m:r>
                                <a:rPr lang="en-GB" sz="3200" b="0" i="1" smtClean="0">
                                  <a:latin typeface="Cambria Math" panose="02040503050406030204" pitchFamily="18" charset="0"/>
                                  <a:ea typeface="Cambria Math" panose="02040503050406030204" pitchFamily="18" charset="0"/>
                                </a:rPr>
                                <m:t>𝐿</m:t>
                              </m:r>
                            </m:den>
                          </m:f>
                        </m:num>
                        <m:den>
                          <m:r>
                            <a:rPr lang="en-GB" sz="3200" b="0" i="1" smtClean="0">
                              <a:latin typeface="Cambria Math" panose="02040503050406030204" pitchFamily="18" charset="0"/>
                              <a:ea typeface="Cambria Math" panose="02040503050406030204" pitchFamily="18" charset="0"/>
                            </a:rPr>
                            <m:t>𝑑𝑡</m:t>
                          </m:r>
                        </m:den>
                      </m:f>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1907704" y="3842722"/>
                <a:ext cx="2888996" cy="952120"/>
              </a:xfrm>
              <a:prstGeom prst="rect">
                <a:avLst/>
              </a:prstGeom>
              <a:blipFill rotWithShape="1">
                <a:blip r:embed="rId10"/>
                <a:stretch>
                  <a:fillRect l="-6" t="-35" r="-2839"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6732588" y="3318604"/>
                <a:ext cx="1866088"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tan</m:t>
                          </m:r>
                        </m:fName>
                        <m:e>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ea typeface="Cambria Math" panose="02040503050406030204" pitchFamily="18" charset="0"/>
                            </a:rPr>
                            <m:t>𝜙</m:t>
                          </m:r>
                          <m:r>
                            <a:rPr lang="en-US" b="0" i="1" smtClean="0">
                              <a:solidFill>
                                <a:srgbClr val="FF0000"/>
                              </a:solidFill>
                              <a:latin typeface="Cambria Math" panose="02040503050406030204" pitchFamily="18" charset="0"/>
                              <a:ea typeface="Cambria Math" panose="02040503050406030204" pitchFamily="18" charset="0"/>
                            </a:rPr>
                            <m:t>=</m:t>
                          </m:r>
                          <m:f>
                            <m:fPr>
                              <m:ctrlPr>
                                <a:rPr lang="en-US" b="0" i="1" smtClean="0">
                                  <a:solidFill>
                                    <a:srgbClr val="FF0000"/>
                                  </a:solidFill>
                                  <a:latin typeface="Cambria Math" panose="02040503050406030204" pitchFamily="18" charset="0"/>
                                  <a:ea typeface="Cambria Math" panose="02040503050406030204" pitchFamily="18" charset="0"/>
                                </a:rPr>
                              </m:ctrlPr>
                            </m:fPr>
                            <m:num>
                              <m:r>
                                <a:rPr lang="en-US" b="0" i="1" smtClean="0">
                                  <a:solidFill>
                                    <a:srgbClr val="FF0000"/>
                                  </a:solidFill>
                                  <a:latin typeface="Cambria Math" panose="02040503050406030204" pitchFamily="18" charset="0"/>
                                  <a:ea typeface="Cambria Math" panose="02040503050406030204" pitchFamily="18" charset="0"/>
                                </a:rPr>
                                <m:t>𝑑𝐿</m:t>
                              </m:r>
                            </m:num>
                            <m:den>
                              <m:r>
                                <a:rPr lang="en-US" b="0" i="1" smtClean="0">
                                  <a:solidFill>
                                    <a:srgbClr val="FF0000"/>
                                  </a:solidFill>
                                  <a:latin typeface="Cambria Math" panose="02040503050406030204" pitchFamily="18" charset="0"/>
                                  <a:ea typeface="Cambria Math" panose="02040503050406030204" pitchFamily="18" charset="0"/>
                                </a:rPr>
                                <m:t>𝐿</m:t>
                              </m:r>
                            </m:den>
                          </m:f>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𝑑</m:t>
                          </m:r>
                          <m:r>
                            <a:rPr lang="en-US" b="0" i="1" smtClean="0">
                              <a:solidFill>
                                <a:srgbClr val="FF0000"/>
                              </a:solidFill>
                              <a:latin typeface="Cambria Math" panose="02040503050406030204" pitchFamily="18" charset="0"/>
                              <a:ea typeface="Cambria Math" panose="02040503050406030204" pitchFamily="18" charset="0"/>
                            </a:rPr>
                            <m:t>𝜙</m:t>
                          </m:r>
                        </m:e>
                      </m:func>
                    </m:oMath>
                  </m:oMathPara>
                </a14:m>
                <a:endParaRPr lang="en-US"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6732588" y="3318604"/>
                <a:ext cx="1866088" cy="524118"/>
              </a:xfrm>
              <a:prstGeom prst="rect">
                <a:avLst/>
              </a:prstGeom>
              <a:blipFill rotWithShape="1">
                <a:blip r:embed="rId11"/>
                <a:stretch>
                  <a:fillRect l="-17" t="-18" r="-1047" b="64"/>
                </a:stretch>
              </a:blipFill>
            </p:spPr>
            <p:txBody>
              <a:bodyPr/>
              <a:lstStyle/>
              <a:p>
                <a:r>
                  <a:rPr lang="zh-CN" altLang="en-US">
                    <a:noFill/>
                  </a:rPr>
                  <a:t> </a:t>
                </a:r>
              </a:p>
            </p:txBody>
          </p:sp>
        </mc:Fallback>
      </mc:AlternateContent>
      <p:cxnSp>
        <p:nvCxnSpPr>
          <p:cNvPr id="19" name="Straight Arrow Connector 18"/>
          <p:cNvCxnSpPr/>
          <p:nvPr/>
        </p:nvCxnSpPr>
        <p:spPr>
          <a:xfrm flipH="1" flipV="1">
            <a:off x="4796700" y="2447653"/>
            <a:ext cx="1791524" cy="981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rotWithShape="1">
                <a:blip r:embed="rId1"/>
                <a:stretch>
                  <a:fillRect l="-250" t="-76" r="-15862" b="126"/>
                </a:stretch>
              </a:blipFill>
            </p:spPr>
            <p:txBody>
              <a:bodyPr/>
              <a:lstStyle/>
              <a:p>
                <a:r>
                  <a:rPr lang="zh-CN" alt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rotWithShape="1">
                <a:blip r:embed="rId2"/>
                <a:stretch>
                  <a:fillRect l="-141" t="-104" r="-16232"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rotWithShape="1">
                <a:blip r:embed="rId3"/>
                <a:stretch>
                  <a:fillRect l="-93" t="-59" r="-12738"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rotWithShape="1">
                <a:blip r:embed="rId4"/>
                <a:stretch>
                  <a:fillRect l="-96" t="-162" r="201" b="213"/>
                </a:stretch>
              </a:blipFill>
            </p:spPr>
            <p:txBody>
              <a:bodyPr/>
              <a:lstStyle/>
              <a:p>
                <a:r>
                  <a:rPr lang="zh-CN" alt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143671" y="996321"/>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rotWithShape="1">
                <a:blip r:embed="rId5"/>
                <a:stretch>
                  <a:fillRect l="-13" t="-2" r="27" b="109"/>
                </a:stretch>
              </a:blipFill>
            </p:spPr>
            <p:txBody>
              <a:bodyPr/>
              <a:lstStyle/>
              <a:p>
                <a:r>
                  <a:rPr lang="zh-CN" alt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rotWithShape="1">
                <a:blip r:embed="rId6"/>
                <a:stretch>
                  <a:fillRect l="-46" t="-134" r="-3014" b="1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rotWithShape="1">
                <a:blip r:embed="rId7"/>
                <a:stretch>
                  <a:fillRect l="-129" t="-32" r="-8091" b="59"/>
                </a:stretch>
              </a:blipFill>
            </p:spPr>
            <p:txBody>
              <a:bodyPr/>
              <a:lstStyle/>
              <a:p>
                <a:r>
                  <a:rPr lang="zh-CN" alt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rotWithShape="1">
                <a:blip r:embed="rId8"/>
                <a:stretch>
                  <a:fillRect l="-59" t="-41" r="-8838"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596981" y="2709523"/>
                <a:ext cx="18588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596981" y="2709523"/>
                <a:ext cx="185884" cy="310598"/>
              </a:xfrm>
              <a:prstGeom prst="rect">
                <a:avLst/>
              </a:prstGeom>
              <a:blipFill rotWithShape="1">
                <a:blip r:embed="rId9"/>
                <a:stretch>
                  <a:fillRect l="-116" t="-197" r="-16373" b="20"/>
                </a:stretch>
              </a:blipFill>
            </p:spPr>
            <p:txBody>
              <a:bodyPr/>
              <a:lstStyle/>
              <a:p>
                <a:r>
                  <a:rPr lang="zh-CN" alt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1907704" y="3842722"/>
                <a:ext cx="3649589" cy="9521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3200" i="1" smtClean="0">
                          <a:solidFill>
                            <a:srgbClr val="FF0000"/>
                          </a:solidFill>
                          <a:latin typeface="Cambria Math" panose="02040503050406030204" pitchFamily="18" charset="0"/>
                          <a:ea typeface="Cambria Math" panose="02040503050406030204" pitchFamily="18" charset="0"/>
                        </a:rPr>
                        <m:t>Ω</m:t>
                      </m:r>
                      <m:r>
                        <a:rPr lang="en-GB" sz="3200" b="0" i="1" smtClean="0">
                          <a:solidFill>
                            <a:srgbClr val="FF0000"/>
                          </a:solidFill>
                          <a:latin typeface="Cambria Math" panose="02040503050406030204" pitchFamily="18" charset="0"/>
                          <a:ea typeface="Cambria Math" panose="02040503050406030204" pitchFamily="18" charset="0"/>
                        </a:rPr>
                        <m:t>=</m:t>
                      </m:r>
                      <m:f>
                        <m:fPr>
                          <m:ctrlPr>
                            <a:rPr lang="en-GB" sz="3200" b="0" i="1" smtClean="0">
                              <a:solidFill>
                                <a:srgbClr val="FF0000"/>
                              </a:solidFill>
                              <a:latin typeface="Cambria Math" panose="02040503050406030204" pitchFamily="18" charset="0"/>
                              <a:ea typeface="Cambria Math" panose="02040503050406030204" pitchFamily="18" charset="0"/>
                            </a:rPr>
                          </m:ctrlPr>
                        </m:fPr>
                        <m:num>
                          <m:r>
                            <a:rPr lang="en-GB" sz="3200" b="0" i="1" smtClean="0">
                              <a:solidFill>
                                <a:srgbClr val="FF0000"/>
                              </a:solidFill>
                              <a:latin typeface="Cambria Math" panose="02040503050406030204" pitchFamily="18" charset="0"/>
                              <a:ea typeface="Cambria Math" panose="02040503050406030204" pitchFamily="18" charset="0"/>
                            </a:rPr>
                            <m:t>𝑑</m:t>
                          </m:r>
                          <m:r>
                            <a:rPr lang="en-GB" sz="3200" b="0" i="1" smtClean="0">
                              <a:solidFill>
                                <a:srgbClr val="FF0000"/>
                              </a:solidFill>
                              <a:latin typeface="Cambria Math" panose="02040503050406030204" pitchFamily="18" charset="0"/>
                              <a:ea typeface="Cambria Math" panose="02040503050406030204" pitchFamily="18" charset="0"/>
                            </a:rPr>
                            <m:t>𝜙</m:t>
                          </m:r>
                        </m:num>
                        <m:den>
                          <m:r>
                            <a:rPr lang="en-GB" sz="3200" b="0" i="1" smtClean="0">
                              <a:solidFill>
                                <a:srgbClr val="FF0000"/>
                              </a:solidFill>
                              <a:latin typeface="Cambria Math" panose="02040503050406030204" pitchFamily="18" charset="0"/>
                              <a:ea typeface="Cambria Math" panose="02040503050406030204" pitchFamily="18" charset="0"/>
                            </a:rPr>
                            <m:t>𝑑𝑡</m:t>
                          </m:r>
                        </m:den>
                      </m:f>
                      <m:r>
                        <a:rPr lang="en-GB" sz="3200" i="1">
                          <a:solidFill>
                            <a:srgbClr val="FF0000"/>
                          </a:solidFill>
                          <a:latin typeface="Cambria Math" panose="02040503050406030204" pitchFamily="18" charset="0"/>
                          <a:ea typeface="Cambria Math" panose="02040503050406030204" pitchFamily="18" charset="0"/>
                        </a:rPr>
                        <m:t>≈</m:t>
                      </m:r>
                      <m:f>
                        <m:fPr>
                          <m:ctrlPr>
                            <a:rPr lang="en-GB" sz="3200" b="0" i="1" smtClean="0">
                              <a:solidFill>
                                <a:srgbClr val="FF0000"/>
                              </a:solidFill>
                              <a:latin typeface="Cambria Math" panose="02040503050406030204" pitchFamily="18" charset="0"/>
                              <a:ea typeface="Cambria Math" panose="02040503050406030204" pitchFamily="18" charset="0"/>
                            </a:rPr>
                          </m:ctrlPr>
                        </m:fPr>
                        <m:num>
                          <m:f>
                            <m:fPr>
                              <m:type m:val="lin"/>
                              <m:ctrlPr>
                                <a:rPr lang="en-GB" sz="3200" b="0" i="1" smtClean="0">
                                  <a:solidFill>
                                    <a:srgbClr val="FF0000"/>
                                  </a:solidFill>
                                  <a:latin typeface="Cambria Math" panose="02040503050406030204" pitchFamily="18" charset="0"/>
                                  <a:ea typeface="Cambria Math" panose="02040503050406030204" pitchFamily="18" charset="0"/>
                                </a:rPr>
                              </m:ctrlPr>
                            </m:fPr>
                            <m:num>
                              <m:r>
                                <a:rPr lang="en-GB" sz="3200" b="0" i="1" smtClean="0">
                                  <a:solidFill>
                                    <a:srgbClr val="FF0000"/>
                                  </a:solidFill>
                                  <a:latin typeface="Cambria Math" panose="02040503050406030204" pitchFamily="18" charset="0"/>
                                  <a:ea typeface="Cambria Math" panose="02040503050406030204" pitchFamily="18" charset="0"/>
                                </a:rPr>
                                <m:t>𝑑𝐿</m:t>
                              </m:r>
                            </m:num>
                            <m:den>
                              <m:r>
                                <a:rPr lang="en-GB" sz="3200" b="0" i="1" smtClean="0">
                                  <a:solidFill>
                                    <a:srgbClr val="FF0000"/>
                                  </a:solidFill>
                                  <a:latin typeface="Cambria Math" panose="02040503050406030204" pitchFamily="18" charset="0"/>
                                  <a:ea typeface="Cambria Math" panose="02040503050406030204" pitchFamily="18" charset="0"/>
                                </a:rPr>
                                <m:t>𝐿</m:t>
                              </m:r>
                            </m:den>
                          </m:f>
                        </m:num>
                        <m:den>
                          <m:r>
                            <a:rPr lang="en-GB" sz="3200" b="0" i="1" smtClean="0">
                              <a:solidFill>
                                <a:srgbClr val="FF0000"/>
                              </a:solidFill>
                              <a:latin typeface="Cambria Math" panose="02040503050406030204" pitchFamily="18" charset="0"/>
                              <a:ea typeface="Cambria Math" panose="02040503050406030204" pitchFamily="18" charset="0"/>
                            </a:rPr>
                            <m:t>𝑑𝑡</m:t>
                          </m:r>
                        </m:den>
                      </m:f>
                      <m:r>
                        <a:rPr lang="en-GB" sz="3200" b="0" i="1" smtClean="0">
                          <a:solidFill>
                            <a:srgbClr val="FF0000"/>
                          </a:solidFill>
                          <a:latin typeface="Cambria Math" panose="02040503050406030204" pitchFamily="18" charset="0"/>
                          <a:ea typeface="Cambria Math" panose="02040503050406030204" pitchFamily="18" charset="0"/>
                        </a:rPr>
                        <m:t>=</m:t>
                      </m:r>
                      <m:f>
                        <m:fPr>
                          <m:ctrlPr>
                            <a:rPr lang="en-GB" sz="3200" b="0" i="1" smtClean="0">
                              <a:solidFill>
                                <a:srgbClr val="FF0000"/>
                              </a:solidFill>
                              <a:latin typeface="Cambria Math" panose="02040503050406030204" pitchFamily="18" charset="0"/>
                              <a:ea typeface="Cambria Math" panose="02040503050406030204" pitchFamily="18" charset="0"/>
                            </a:rPr>
                          </m:ctrlPr>
                        </m:fPr>
                        <m:num>
                          <m:r>
                            <a:rPr lang="en-GB" sz="3200" b="0" i="1" smtClean="0">
                              <a:solidFill>
                                <a:srgbClr val="FF0000"/>
                              </a:solidFill>
                              <a:latin typeface="Cambria Math" panose="02040503050406030204" pitchFamily="18" charset="0"/>
                              <a:ea typeface="Cambria Math" panose="02040503050406030204" pitchFamily="18" charset="0"/>
                            </a:rPr>
                            <m:t>𝜏</m:t>
                          </m:r>
                        </m:num>
                        <m:den>
                          <m:r>
                            <a:rPr lang="en-GB" sz="3200" b="0" i="1" smtClean="0">
                              <a:solidFill>
                                <a:srgbClr val="FF0000"/>
                              </a:solidFill>
                              <a:latin typeface="Cambria Math" panose="02040503050406030204" pitchFamily="18" charset="0"/>
                              <a:ea typeface="Cambria Math" panose="02040503050406030204" pitchFamily="18" charset="0"/>
                            </a:rPr>
                            <m:t>𝐿</m:t>
                          </m:r>
                        </m:den>
                      </m:f>
                    </m:oMath>
                  </m:oMathPara>
                </a14:m>
                <a:endParaRPr lang="en-GB" sz="32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1907704" y="3842722"/>
                <a:ext cx="3649589" cy="952120"/>
              </a:xfrm>
              <a:prstGeom prst="rect">
                <a:avLst/>
              </a:prstGeom>
              <a:blipFill rotWithShape="1">
                <a:blip r:embed="rId10"/>
                <a:stretch>
                  <a:fillRect l="-4" t="-35" r="-2042" b="62"/>
                </a:stretch>
              </a:blipFill>
            </p:spPr>
            <p:txBody>
              <a:bodyPr/>
              <a:lstStyle/>
              <a:p>
                <a:r>
                  <a:rPr lang="zh-CN" altLang="en-US">
                    <a:noFill/>
                  </a:rPr>
                  <a:t> </a:t>
                </a:r>
              </a:p>
            </p:txBody>
          </p:sp>
        </mc:Fallback>
      </mc:AlternateContent>
      <p:cxnSp>
        <p:nvCxnSpPr>
          <p:cNvPr id="43" name="Straight Arrow Connector 42"/>
          <p:cNvCxnSpPr/>
          <p:nvPr/>
        </p:nvCxnSpPr>
        <p:spPr>
          <a:xfrm flipH="1">
            <a:off x="5581617" y="3741580"/>
            <a:ext cx="1008460" cy="335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09592" y="3556914"/>
            <a:ext cx="2354896" cy="646331"/>
          </a:xfrm>
          <a:prstGeom prst="rect">
            <a:avLst/>
          </a:prstGeom>
          <a:noFill/>
        </p:spPr>
        <p:txBody>
          <a:bodyPr wrap="square" rtlCol="0">
            <a:spAutoFit/>
          </a:bodyPr>
          <a:lstStyle/>
          <a:p>
            <a:r>
              <a:rPr lang="en-GB" dirty="0"/>
              <a:t>Net torque on the flywheel about O</a:t>
            </a:r>
            <a:endParaRPr lang="en-US" dirty="0"/>
          </a:p>
        </p:txBody>
      </p:sp>
      <p:cxnSp>
        <p:nvCxnSpPr>
          <p:cNvPr id="45" name="Straight Arrow Connector 44"/>
          <p:cNvCxnSpPr/>
          <p:nvPr/>
        </p:nvCxnSpPr>
        <p:spPr>
          <a:xfrm flipH="1" flipV="1">
            <a:off x="5639441" y="4634785"/>
            <a:ext cx="95063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10644" y="4581189"/>
            <a:ext cx="2354896" cy="646331"/>
          </a:xfrm>
          <a:prstGeom prst="rect">
            <a:avLst/>
          </a:prstGeom>
          <a:noFill/>
        </p:spPr>
        <p:txBody>
          <a:bodyPr wrap="square" rtlCol="0">
            <a:spAutoFit/>
          </a:bodyPr>
          <a:lstStyle/>
          <a:p>
            <a:r>
              <a:rPr lang="en-GB" dirty="0"/>
              <a:t>Angular momentum of the flywheel about O</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rotWithShape="1">
                <a:blip r:embed="rId1"/>
                <a:stretch>
                  <a:fillRect l="-250" t="-76" r="-15862" b="126"/>
                </a:stretch>
              </a:blipFill>
            </p:spPr>
            <p:txBody>
              <a:bodyPr/>
              <a:lstStyle/>
              <a:p>
                <a:r>
                  <a:rPr lang="zh-CN" alt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rotWithShape="1">
                <a:blip r:embed="rId2"/>
                <a:stretch>
                  <a:fillRect l="-141" t="-104" r="-16232"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rotWithShape="1">
                <a:blip r:embed="rId3"/>
                <a:stretch>
                  <a:fillRect l="-93" t="-59" r="-12738"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rotWithShape="1">
                <a:blip r:embed="rId4"/>
                <a:stretch>
                  <a:fillRect l="-96" t="-162" r="201" b="213"/>
                </a:stretch>
              </a:blipFill>
            </p:spPr>
            <p:txBody>
              <a:bodyPr/>
              <a:lstStyle/>
              <a:p>
                <a:r>
                  <a:rPr lang="zh-CN" alt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143671" y="996321"/>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rotWithShape="1">
                <a:blip r:embed="rId5"/>
                <a:stretch>
                  <a:fillRect l="-13" t="-2" r="27" b="109"/>
                </a:stretch>
              </a:blipFill>
            </p:spPr>
            <p:txBody>
              <a:bodyPr/>
              <a:lstStyle/>
              <a:p>
                <a:r>
                  <a:rPr lang="zh-CN" alt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rotWithShape="1">
                <a:blip r:embed="rId6"/>
                <a:stretch>
                  <a:fillRect l="-46" t="-134" r="-3014" b="1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rotWithShape="1">
                <a:blip r:embed="rId7"/>
                <a:stretch>
                  <a:fillRect l="-129" t="-32" r="-8091" b="59"/>
                </a:stretch>
              </a:blipFill>
            </p:spPr>
            <p:txBody>
              <a:bodyPr/>
              <a:lstStyle/>
              <a:p>
                <a:r>
                  <a:rPr lang="zh-CN" alt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rotWithShape="1">
                <a:blip r:embed="rId8"/>
                <a:stretch>
                  <a:fillRect l="-59" t="-41" r="-8838"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596981" y="2709523"/>
                <a:ext cx="18588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596981" y="2709523"/>
                <a:ext cx="185884" cy="310598"/>
              </a:xfrm>
              <a:prstGeom prst="rect">
                <a:avLst/>
              </a:prstGeom>
              <a:blipFill rotWithShape="1">
                <a:blip r:embed="rId9"/>
                <a:stretch>
                  <a:fillRect l="-116" t="-197" r="-16373" b="20"/>
                </a:stretch>
              </a:blipFill>
            </p:spPr>
            <p:txBody>
              <a:bodyPr/>
              <a:lstStyle/>
              <a:p>
                <a:r>
                  <a:rPr lang="zh-CN" alt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1907704" y="3842722"/>
                <a:ext cx="3649589" cy="9521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f>
                            <m:fPr>
                              <m:type m:val="lin"/>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𝑑𝐿</m:t>
                              </m:r>
                            </m:num>
                            <m:den>
                              <m:r>
                                <a:rPr lang="en-GB" sz="3200" b="0" i="1" smtClean="0">
                                  <a:latin typeface="Cambria Math" panose="02040503050406030204" pitchFamily="18" charset="0"/>
                                  <a:ea typeface="Cambria Math" panose="02040503050406030204" pitchFamily="18" charset="0"/>
                                </a:rPr>
                                <m:t>𝐿</m:t>
                              </m:r>
                            </m:den>
                          </m:f>
                        </m:num>
                        <m:den>
                          <m:r>
                            <a:rPr lang="en-GB" sz="3200" b="0" i="1" smtClean="0">
                              <a:latin typeface="Cambria Math" panose="02040503050406030204" pitchFamily="18" charset="0"/>
                              <a:ea typeface="Cambria Math" panose="02040503050406030204" pitchFamily="18" charset="0"/>
                            </a:rPr>
                            <m:t>𝑑𝑡</m:t>
                          </m:r>
                        </m:den>
                      </m:f>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𝜏</m:t>
                          </m:r>
                        </m:num>
                        <m:den>
                          <m:r>
                            <a:rPr lang="en-GB" sz="3200" b="0" i="1" smtClean="0">
                              <a:latin typeface="Cambria Math" panose="02040503050406030204" pitchFamily="18" charset="0"/>
                              <a:ea typeface="Cambria Math" panose="02040503050406030204" pitchFamily="18" charset="0"/>
                            </a:rPr>
                            <m:t>𝐿</m:t>
                          </m:r>
                        </m:den>
                      </m:f>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1907704" y="3842722"/>
                <a:ext cx="3649589" cy="952120"/>
              </a:xfrm>
              <a:prstGeom prst="rect">
                <a:avLst/>
              </a:prstGeom>
              <a:blipFill rotWithShape="1">
                <a:blip r:embed="rId10"/>
                <a:stretch>
                  <a:fillRect l="-4" t="-35" r="-2042" b="62"/>
                </a:stretch>
              </a:blipFill>
            </p:spPr>
            <p:txBody>
              <a:bodyPr/>
              <a:lstStyle/>
              <a:p>
                <a:r>
                  <a:rPr lang="zh-CN" altLang="en-US">
                    <a:noFill/>
                  </a:rPr>
                  <a:t> </a:t>
                </a:r>
              </a:p>
            </p:txBody>
          </p:sp>
        </mc:Fallback>
      </mc:AlternateContent>
      <p:sp>
        <p:nvSpPr>
          <p:cNvPr id="33" name="TextBox 32"/>
          <p:cNvSpPr txBox="1"/>
          <p:nvPr/>
        </p:nvSpPr>
        <p:spPr>
          <a:xfrm>
            <a:off x="907124" y="5192905"/>
            <a:ext cx="595035" cy="369332"/>
          </a:xfrm>
          <a:prstGeom prst="rect">
            <a:avLst/>
          </a:prstGeom>
          <a:noFill/>
        </p:spPr>
        <p:txBody>
          <a:bodyPr wrap="none" rtlCol="0">
            <a:spAutoFit/>
          </a:bodyPr>
          <a:lstStyle/>
          <a:p>
            <a:r>
              <a:rPr lang="en-GB" dirty="0"/>
              <a:t>with</a:t>
            </a:r>
            <a:endParaRPr lang="en-US" dirty="0"/>
          </a:p>
        </p:txBody>
      </p:sp>
      <mc:AlternateContent xmlns:mc="http://schemas.openxmlformats.org/markup-compatibility/2006">
        <mc:Choice xmlns:a14="http://schemas.microsoft.com/office/drawing/2010/main" Requires="a14">
          <p:sp>
            <p:nvSpPr>
              <p:cNvPr id="35" name="Rectangle 34"/>
              <p:cNvSpPr/>
              <p:nvPr/>
            </p:nvSpPr>
            <p:spPr>
              <a:xfrm>
                <a:off x="1645733" y="5085184"/>
                <a:ext cx="3015697"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𝜏</m:t>
                      </m:r>
                      <m:r>
                        <a:rPr lang="en-GB"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acc>
                            <m:accPr>
                              <m:chr m:val="⃗"/>
                              <m:ctrlPr>
                                <a:rPr lang="en-US" sz="2800" i="1">
                                  <a:latin typeface="Cambria Math" panose="02040503050406030204" pitchFamily="18" charset="0"/>
                                </a:rPr>
                              </m:ctrlPr>
                            </m:accPr>
                            <m:e>
                              <m:r>
                                <a:rPr lang="en-GB" sz="2800" i="1">
                                  <a:latin typeface="Cambria Math" panose="02040503050406030204" pitchFamily="18" charset="0"/>
                                </a:rPr>
                                <m:t>𝑟</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GB" sz="2800" i="1">
                                  <a:latin typeface="Cambria Math" panose="02040503050406030204" pitchFamily="18" charset="0"/>
                                  <a:ea typeface="Cambria Math" panose="02040503050406030204" pitchFamily="18" charset="0"/>
                                </a:rPr>
                                <m:t>𝑤</m:t>
                              </m:r>
                            </m:e>
                          </m:acc>
                          <m:r>
                            <m:rPr>
                              <m:nor/>
                            </m:rPr>
                            <a:rPr lang="en-US" sz="2800" dirty="0">
                              <a:latin typeface="Cambria Math" panose="02040503050406030204" pitchFamily="18" charset="0"/>
                            </a:rPr>
                            <m:t> </m:t>
                          </m:r>
                        </m:e>
                      </m:d>
                      <m:r>
                        <a:rPr lang="en-GB" sz="2800" b="0" i="1" smtClean="0">
                          <a:latin typeface="Cambria Math" panose="02040503050406030204" pitchFamily="18" charset="0"/>
                        </a:rPr>
                        <m:t>=</m:t>
                      </m:r>
                      <m:r>
                        <a:rPr lang="en-GB" sz="2800" b="0" i="1" smtClean="0">
                          <a:latin typeface="Cambria Math" panose="02040503050406030204" pitchFamily="18" charset="0"/>
                        </a:rPr>
                        <m:t>𝑟𝑤</m:t>
                      </m:r>
                    </m:oMath>
                  </m:oMathPara>
                </a14:m>
                <a:endParaRPr lang="en-US" sz="2800" dirty="0"/>
              </a:p>
            </p:txBody>
          </p:sp>
        </mc:Choice>
        <mc:Fallback>
          <p:sp>
            <p:nvSpPr>
              <p:cNvPr id="35" name="Rectangle 34"/>
              <p:cNvSpPr>
                <a:spLocks noRot="1" noChangeAspect="1" noMove="1" noResize="1" noEditPoints="1" noAdjustHandles="1" noChangeArrowheads="1" noChangeShapeType="1" noTextEdit="1"/>
              </p:cNvSpPr>
              <p:nvPr/>
            </p:nvSpPr>
            <p:spPr>
              <a:xfrm>
                <a:off x="1645733" y="5085184"/>
                <a:ext cx="3015697" cy="523220"/>
              </a:xfrm>
              <a:prstGeom prst="rect">
                <a:avLst/>
              </a:prstGeom>
              <a:blipFill rotWithShape="1">
                <a:blip r:embed="rId11"/>
                <a:stretch>
                  <a:fillRect l="-15" t="-20" r="18" b="16"/>
                </a:stretch>
              </a:blipFill>
            </p:spPr>
            <p:txBody>
              <a:bodyPr/>
              <a:lstStyle/>
              <a:p>
                <a:r>
                  <a:rPr lang="zh-CN" altLang="en-US">
                    <a:noFill/>
                  </a:rPr>
                  <a:t> </a:t>
                </a:r>
              </a:p>
            </p:txBody>
          </p:sp>
        </mc:Fallback>
      </mc:AlternateContent>
      <p:sp>
        <p:nvSpPr>
          <p:cNvPr id="36" name="TextBox 35"/>
          <p:cNvSpPr txBox="1"/>
          <p:nvPr/>
        </p:nvSpPr>
        <p:spPr>
          <a:xfrm flipH="1">
            <a:off x="4562405" y="5179076"/>
            <a:ext cx="1019212" cy="369332"/>
          </a:xfrm>
          <a:prstGeom prst="rect">
            <a:avLst/>
          </a:prstGeom>
          <a:noFill/>
        </p:spPr>
        <p:txBody>
          <a:bodyPr wrap="square" rtlCol="0">
            <a:spAutoFit/>
          </a:bodyPr>
          <a:lstStyle/>
          <a:p>
            <a:r>
              <a:rPr lang="en-GB" dirty="0"/>
              <a:t>and </a:t>
            </a: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5159652" y="5131350"/>
                <a:ext cx="116057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𝐿</m:t>
                      </m:r>
                      <m:r>
                        <a:rPr lang="en-GB" sz="2800" b="0" i="1" smtClean="0">
                          <a:latin typeface="Cambria Math" panose="02040503050406030204" pitchFamily="18" charset="0"/>
                        </a:rPr>
                        <m:t>=</m:t>
                      </m:r>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𝜔</m:t>
                      </m:r>
                    </m:oMath>
                  </m:oMathPara>
                </a14:m>
                <a:endParaRPr lang="en-US" sz="2800" dirty="0"/>
              </a:p>
            </p:txBody>
          </p:sp>
        </mc:Choice>
        <mc:Fallback>
          <p:sp>
            <p:nvSpPr>
              <p:cNvPr id="37" name="TextBox 36"/>
              <p:cNvSpPr txBox="1">
                <a:spLocks noRot="1" noChangeAspect="1" noMove="1" noResize="1" noEditPoints="1" noAdjustHandles="1" noChangeArrowheads="1" noChangeShapeType="1" noTextEdit="1"/>
              </p:cNvSpPr>
              <p:nvPr/>
            </p:nvSpPr>
            <p:spPr>
              <a:xfrm>
                <a:off x="5159652" y="5131350"/>
                <a:ext cx="1160574" cy="430887"/>
              </a:xfrm>
              <a:prstGeom prst="rect">
                <a:avLst/>
              </a:prstGeom>
              <a:blipFill rotWithShape="1">
                <a:blip r:embed="rId12"/>
                <a:stretch>
                  <a:fillRect l="-24" t="-128" r="-3496" b="63"/>
                </a:stretch>
              </a:blipFill>
            </p:spPr>
            <p:txBody>
              <a:bodyPr/>
              <a:lstStyle/>
              <a:p>
                <a:r>
                  <a:rPr lang="zh-CN" altLang="en-US">
                    <a:noFill/>
                  </a:rPr>
                  <a:t> </a:t>
                </a:r>
              </a:p>
            </p:txBody>
          </p:sp>
        </mc:Fallback>
      </mc:AlternateContent>
      <p:cxnSp>
        <p:nvCxnSpPr>
          <p:cNvPr id="43" name="Straight Arrow Connector 42"/>
          <p:cNvCxnSpPr/>
          <p:nvPr/>
        </p:nvCxnSpPr>
        <p:spPr>
          <a:xfrm flipH="1">
            <a:off x="5581617" y="3741580"/>
            <a:ext cx="1008460" cy="335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09592" y="3556914"/>
            <a:ext cx="2354896" cy="646331"/>
          </a:xfrm>
          <a:prstGeom prst="rect">
            <a:avLst/>
          </a:prstGeom>
          <a:noFill/>
        </p:spPr>
        <p:txBody>
          <a:bodyPr wrap="square" rtlCol="0">
            <a:spAutoFit/>
          </a:bodyPr>
          <a:lstStyle/>
          <a:p>
            <a:r>
              <a:rPr lang="en-GB" dirty="0"/>
              <a:t>Net torque on the flywheel about O</a:t>
            </a:r>
            <a:endParaRPr lang="en-US" dirty="0"/>
          </a:p>
        </p:txBody>
      </p:sp>
      <p:cxnSp>
        <p:nvCxnSpPr>
          <p:cNvPr id="45" name="Straight Arrow Connector 44"/>
          <p:cNvCxnSpPr/>
          <p:nvPr/>
        </p:nvCxnSpPr>
        <p:spPr>
          <a:xfrm flipH="1" flipV="1">
            <a:off x="5639441" y="4634785"/>
            <a:ext cx="95063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10644" y="4581189"/>
            <a:ext cx="2354896" cy="646331"/>
          </a:xfrm>
          <a:prstGeom prst="rect">
            <a:avLst/>
          </a:prstGeom>
          <a:noFill/>
        </p:spPr>
        <p:txBody>
          <a:bodyPr wrap="square" rtlCol="0">
            <a:spAutoFit/>
          </a:bodyPr>
          <a:lstStyle/>
          <a:p>
            <a:r>
              <a:rPr lang="en-GB" dirty="0"/>
              <a:t>Angular momentum of the flywheel about O</a:t>
            </a:r>
            <a:endParaRPr lang="en-US" dirty="0"/>
          </a:p>
        </p:txBody>
      </p:sp>
      <p:sp>
        <p:nvSpPr>
          <p:cNvPr id="48" name="TextBox 47"/>
          <p:cNvSpPr txBox="1"/>
          <p:nvPr/>
        </p:nvSpPr>
        <p:spPr>
          <a:xfrm>
            <a:off x="4453886" y="5493048"/>
            <a:ext cx="4690114" cy="369332"/>
          </a:xfrm>
          <a:prstGeom prst="rect">
            <a:avLst/>
          </a:prstGeom>
          <a:noFill/>
        </p:spPr>
        <p:txBody>
          <a:bodyPr wrap="square" rtlCol="0">
            <a:spAutoFit/>
          </a:bodyPr>
          <a:lstStyle/>
          <a:p>
            <a:r>
              <a:rPr lang="en-GB" dirty="0"/>
              <a:t>(because axis of rotation is an axis of symmetry )</a:t>
            </a:r>
            <a:endParaRPr lang="en-US" dirty="0"/>
          </a:p>
        </p:txBody>
      </p:sp>
      <p:cxnSp>
        <p:nvCxnSpPr>
          <p:cNvPr id="19" name="Straight Arrow Connector 18"/>
          <p:cNvCxnSpPr/>
          <p:nvPr/>
        </p:nvCxnSpPr>
        <p:spPr>
          <a:xfrm flipV="1">
            <a:off x="3779912" y="5661248"/>
            <a:ext cx="216024"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20809" y="6237288"/>
            <a:ext cx="4591551" cy="646331"/>
          </a:xfrm>
          <a:prstGeom prst="rect">
            <a:avLst/>
          </a:prstGeom>
          <a:noFill/>
        </p:spPr>
        <p:txBody>
          <a:bodyPr wrap="square" rtlCol="0">
            <a:spAutoFit/>
          </a:bodyPr>
          <a:lstStyle/>
          <a:p>
            <a:r>
              <a:rPr lang="en-US" dirty="0"/>
              <a:t>Distance between O and the center of mass of the flywheel </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242319" y="5815298"/>
            <a:ext cx="1492584" cy="830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3" name="TextBox 32"/>
          <p:cNvSpPr txBox="1"/>
          <p:nvPr/>
        </p:nvSpPr>
        <p:spPr>
          <a:xfrm>
            <a:off x="907124" y="5192905"/>
            <a:ext cx="595035" cy="369332"/>
          </a:xfrm>
          <a:prstGeom prst="rect">
            <a:avLst/>
          </a:prstGeom>
          <a:noFill/>
        </p:spPr>
        <p:txBody>
          <a:bodyPr wrap="none" rtlCol="0">
            <a:spAutoFit/>
          </a:bodyPr>
          <a:lstStyle/>
          <a:p>
            <a:r>
              <a:rPr lang="en-GB" dirty="0"/>
              <a:t>with</a:t>
            </a:r>
            <a:endParaRPr lang="en-US" dirty="0"/>
          </a:p>
        </p:txBody>
      </p:sp>
      <mc:AlternateContent xmlns:mc="http://schemas.openxmlformats.org/markup-compatibility/2006">
        <mc:Choice xmlns:a14="http://schemas.microsoft.com/office/drawing/2010/main" Requires="a14">
          <p:sp>
            <p:nvSpPr>
              <p:cNvPr id="35" name="Rectangle 34"/>
              <p:cNvSpPr/>
              <p:nvPr/>
            </p:nvSpPr>
            <p:spPr>
              <a:xfrm>
                <a:off x="1645733" y="5085184"/>
                <a:ext cx="3015697"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𝜏</m:t>
                      </m:r>
                      <m:r>
                        <a:rPr lang="en-GB"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acc>
                            <m:accPr>
                              <m:chr m:val="⃗"/>
                              <m:ctrlPr>
                                <a:rPr lang="en-US" sz="2800" i="1">
                                  <a:latin typeface="Cambria Math" panose="02040503050406030204" pitchFamily="18" charset="0"/>
                                </a:rPr>
                              </m:ctrlPr>
                            </m:accPr>
                            <m:e>
                              <m:r>
                                <a:rPr lang="en-GB" sz="2800" i="1">
                                  <a:latin typeface="Cambria Math" panose="02040503050406030204" pitchFamily="18" charset="0"/>
                                </a:rPr>
                                <m:t>𝑟</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GB" sz="2800" i="1">
                                  <a:latin typeface="Cambria Math" panose="02040503050406030204" pitchFamily="18" charset="0"/>
                                  <a:ea typeface="Cambria Math" panose="02040503050406030204" pitchFamily="18" charset="0"/>
                                </a:rPr>
                                <m:t>𝑤</m:t>
                              </m:r>
                            </m:e>
                          </m:acc>
                          <m:r>
                            <m:rPr>
                              <m:nor/>
                            </m:rPr>
                            <a:rPr lang="en-US" sz="2800" dirty="0">
                              <a:latin typeface="Cambria Math" panose="02040503050406030204" pitchFamily="18" charset="0"/>
                            </a:rPr>
                            <m:t> </m:t>
                          </m:r>
                        </m:e>
                      </m:d>
                      <m:r>
                        <a:rPr lang="en-GB" sz="2800" b="0" i="1" smtClean="0">
                          <a:latin typeface="Cambria Math" panose="02040503050406030204" pitchFamily="18" charset="0"/>
                        </a:rPr>
                        <m:t>=</m:t>
                      </m:r>
                      <m:r>
                        <a:rPr lang="en-GB" sz="2800" b="0" i="1" smtClean="0">
                          <a:latin typeface="Cambria Math" panose="02040503050406030204" pitchFamily="18" charset="0"/>
                        </a:rPr>
                        <m:t>𝑟𝑤</m:t>
                      </m:r>
                    </m:oMath>
                  </m:oMathPara>
                </a14:m>
                <a:endParaRPr lang="en-US" sz="2800" dirty="0"/>
              </a:p>
            </p:txBody>
          </p:sp>
        </mc:Choice>
        <mc:Fallback>
          <p:sp>
            <p:nvSpPr>
              <p:cNvPr id="35" name="Rectangle 34"/>
              <p:cNvSpPr>
                <a:spLocks noRot="1" noChangeAspect="1" noMove="1" noResize="1" noEditPoints="1" noAdjustHandles="1" noChangeArrowheads="1" noChangeShapeType="1" noTextEdit="1"/>
              </p:cNvSpPr>
              <p:nvPr/>
            </p:nvSpPr>
            <p:spPr>
              <a:xfrm>
                <a:off x="1645733" y="5085184"/>
                <a:ext cx="3015697" cy="523220"/>
              </a:xfrm>
              <a:prstGeom prst="rect">
                <a:avLst/>
              </a:prstGeom>
              <a:blipFill rotWithShape="1">
                <a:blip r:embed="rId1"/>
                <a:stretch>
                  <a:fillRect l="-15" t="-20" r="18" b="16"/>
                </a:stretch>
              </a:blipFill>
            </p:spPr>
            <p:txBody>
              <a:bodyPr/>
              <a:lstStyle/>
              <a:p>
                <a:r>
                  <a:rPr lang="zh-CN" altLang="en-US">
                    <a:noFill/>
                  </a:rPr>
                  <a:t> </a:t>
                </a:r>
              </a:p>
            </p:txBody>
          </p:sp>
        </mc:Fallback>
      </mc:AlternateContent>
      <p:sp>
        <p:nvSpPr>
          <p:cNvPr id="36" name="TextBox 35"/>
          <p:cNvSpPr txBox="1"/>
          <p:nvPr/>
        </p:nvSpPr>
        <p:spPr>
          <a:xfrm flipH="1">
            <a:off x="4562405" y="5179076"/>
            <a:ext cx="1019212" cy="369332"/>
          </a:xfrm>
          <a:prstGeom prst="rect">
            <a:avLst/>
          </a:prstGeom>
          <a:noFill/>
        </p:spPr>
        <p:txBody>
          <a:bodyPr wrap="square" rtlCol="0">
            <a:spAutoFit/>
          </a:bodyPr>
          <a:lstStyle/>
          <a:p>
            <a:r>
              <a:rPr lang="en-GB" dirty="0"/>
              <a:t>and </a:t>
            </a: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5159652" y="5131350"/>
                <a:ext cx="116057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𝐿</m:t>
                      </m:r>
                      <m:r>
                        <a:rPr lang="en-GB" sz="2800" b="0" i="1" smtClean="0">
                          <a:latin typeface="Cambria Math" panose="02040503050406030204" pitchFamily="18" charset="0"/>
                        </a:rPr>
                        <m:t>=</m:t>
                      </m:r>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𝜔</m:t>
                      </m:r>
                    </m:oMath>
                  </m:oMathPara>
                </a14:m>
                <a:endParaRPr lang="en-US" sz="2800" dirty="0"/>
              </a:p>
            </p:txBody>
          </p:sp>
        </mc:Choice>
        <mc:Fallback>
          <p:sp>
            <p:nvSpPr>
              <p:cNvPr id="37" name="TextBox 36"/>
              <p:cNvSpPr txBox="1">
                <a:spLocks noRot="1" noChangeAspect="1" noMove="1" noResize="1" noEditPoints="1" noAdjustHandles="1" noChangeArrowheads="1" noChangeShapeType="1" noTextEdit="1"/>
              </p:cNvSpPr>
              <p:nvPr/>
            </p:nvSpPr>
            <p:spPr>
              <a:xfrm>
                <a:off x="5159652" y="5131350"/>
                <a:ext cx="1160574" cy="430887"/>
              </a:xfrm>
              <a:prstGeom prst="rect">
                <a:avLst/>
              </a:prstGeom>
              <a:blipFill rotWithShape="1">
                <a:blip r:embed="rId2"/>
                <a:stretch>
                  <a:fillRect l="-24" t="-128" r="-3496" b="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Rectangle 37"/>
              <p:cNvSpPr/>
              <p:nvPr/>
            </p:nvSpPr>
            <p:spPr>
              <a:xfrm>
                <a:off x="2242319" y="5815298"/>
                <a:ext cx="1431867" cy="8302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Ω</m:t>
                      </m:r>
                      <m:r>
                        <a:rPr lang="en-GB" sz="2800" i="1">
                          <a:latin typeface="Cambria Math" panose="02040503050406030204" pitchFamily="18" charset="0"/>
                          <a:ea typeface="Cambria Math" panose="02040503050406030204" pitchFamily="18" charset="0"/>
                        </a:rPr>
                        <m:t>=</m:t>
                      </m:r>
                      <m:f>
                        <m:fPr>
                          <m:ctrlPr>
                            <a:rPr lang="en-GB" sz="280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𝑟𝑤</m:t>
                          </m:r>
                        </m:num>
                        <m:den>
                          <m:r>
                            <a:rPr lang="en-GB" sz="2800" b="0" i="1" smtClean="0">
                              <a:latin typeface="Cambria Math" panose="02040503050406030204" pitchFamily="18" charset="0"/>
                              <a:ea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𝜔</m:t>
                          </m:r>
                        </m:den>
                      </m:f>
                    </m:oMath>
                  </m:oMathPara>
                </a14:m>
                <a:endParaRPr lang="en-US" sz="2800" dirty="0"/>
              </a:p>
            </p:txBody>
          </p:sp>
        </mc:Choice>
        <mc:Fallback>
          <p:sp>
            <p:nvSpPr>
              <p:cNvPr id="38" name="Rectangle 37"/>
              <p:cNvSpPr>
                <a:spLocks noRot="1" noChangeAspect="1" noMove="1" noResize="1" noEditPoints="1" noAdjustHandles="1" noChangeArrowheads="1" noChangeShapeType="1" noTextEdit="1"/>
              </p:cNvSpPr>
              <p:nvPr/>
            </p:nvSpPr>
            <p:spPr>
              <a:xfrm>
                <a:off x="2242319" y="5815298"/>
                <a:ext cx="1431867" cy="830227"/>
              </a:xfrm>
              <a:prstGeom prst="rect">
                <a:avLst/>
              </a:prstGeom>
              <a:blipFill rotWithShape="1">
                <a:blip r:embed="rId3"/>
                <a:stretch>
                  <a:fillRect l="-9" t="-73" r="5" b="30"/>
                </a:stretch>
              </a:blipFill>
            </p:spPr>
            <p:txBody>
              <a:bodyPr/>
              <a:lstStyle/>
              <a:p>
                <a:r>
                  <a:rPr lang="zh-CN" altLang="en-US">
                    <a:noFill/>
                  </a:rPr>
                  <a:t> </a:t>
                </a:r>
              </a:p>
            </p:txBody>
          </p:sp>
        </mc:Fallback>
      </mc:AlternateContent>
      <p:sp>
        <p:nvSpPr>
          <p:cNvPr id="39" name="Right Arrow 38"/>
          <p:cNvSpPr/>
          <p:nvPr/>
        </p:nvSpPr>
        <p:spPr>
          <a:xfrm>
            <a:off x="907124" y="5815298"/>
            <a:ext cx="1000580" cy="628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787116" y="5937145"/>
            <a:ext cx="5033958" cy="646331"/>
          </a:xfrm>
          <a:prstGeom prst="rect">
            <a:avLst/>
          </a:prstGeom>
          <a:noFill/>
        </p:spPr>
        <p:txBody>
          <a:bodyPr wrap="square" rtlCol="0">
            <a:spAutoFit/>
          </a:bodyPr>
          <a:lstStyle/>
          <a:p>
            <a:r>
              <a:rPr lang="en-GB" dirty="0">
                <a:solidFill>
                  <a:srgbClr val="FF0000"/>
                </a:solidFill>
              </a:rPr>
              <a:t>You don’t need to remember this expression, but you must be able to find it by yourself.</a:t>
            </a:r>
            <a:endParaRPr lang="en-US" dirty="0">
              <a:solidFill>
                <a:srgbClr val="FF0000"/>
              </a:solidFill>
            </a:endParaRPr>
          </a:p>
        </p:txBody>
      </p:sp>
      <p:sp>
        <p:nvSpPr>
          <p:cNvPr id="48" name="TextBox 47"/>
          <p:cNvSpPr txBox="1"/>
          <p:nvPr/>
        </p:nvSpPr>
        <p:spPr>
          <a:xfrm>
            <a:off x="4453886" y="5493048"/>
            <a:ext cx="4690114" cy="369332"/>
          </a:xfrm>
          <a:prstGeom prst="rect">
            <a:avLst/>
          </a:prstGeom>
          <a:noFill/>
        </p:spPr>
        <p:txBody>
          <a:bodyPr wrap="square" rtlCol="0">
            <a:spAutoFit/>
          </a:bodyPr>
          <a:lstStyle/>
          <a:p>
            <a:r>
              <a:rPr lang="en-GB" dirty="0"/>
              <a:t>(because axis of rotation is an axis of symmetry )</a:t>
            </a:r>
            <a:endParaRPr lang="en-US" dirty="0"/>
          </a:p>
        </p:txBody>
      </p:sp>
      <p:pic>
        <p:nvPicPr>
          <p:cNvPr id="56" name="Picture 55"/>
          <p:cNvPicPr>
            <a:picLocks noChangeAspect="1"/>
          </p:cNvPicPr>
          <p:nvPr/>
        </p:nvPicPr>
        <p:blipFill>
          <a:blip r:embed="rId4"/>
          <a:stretch>
            <a:fillRect/>
          </a:stretch>
        </p:blipFill>
        <p:spPr>
          <a:xfrm>
            <a:off x="2243848" y="1287110"/>
            <a:ext cx="3784823" cy="3076620"/>
          </a:xfrm>
          <a:prstGeom prst="rect">
            <a:avLst/>
          </a:prstGeom>
        </p:spPr>
      </p:pic>
      <p:cxnSp>
        <p:nvCxnSpPr>
          <p:cNvPr id="57" name="Straight Arrow Connector 56"/>
          <p:cNvCxnSpPr/>
          <p:nvPr/>
        </p:nvCxnSpPr>
        <p:spPr>
          <a:xfrm>
            <a:off x="3936036" y="2994919"/>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6380603" y="2856419"/>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6380603" y="2856419"/>
                <a:ext cx="188128" cy="276999"/>
              </a:xfrm>
              <a:prstGeom prst="rect">
                <a:avLst/>
              </a:prstGeom>
              <a:blipFill rotWithShape="1">
                <a:blip r:embed="rId5"/>
                <a:stretch>
                  <a:fillRect l="-65" t="-68" r="-16047" b="118"/>
                </a:stretch>
              </a:blipFill>
            </p:spPr>
            <p:txBody>
              <a:bodyPr/>
              <a:lstStyle/>
              <a:p>
                <a:r>
                  <a:rPr lang="zh-CN" altLang="en-US">
                    <a:noFill/>
                  </a:rPr>
                  <a:t> </a:t>
                </a:r>
              </a:p>
            </p:txBody>
          </p:sp>
        </mc:Fallback>
      </mc:AlternateContent>
      <p:cxnSp>
        <p:nvCxnSpPr>
          <p:cNvPr id="59" name="Straight Arrow Connector 58"/>
          <p:cNvCxnSpPr/>
          <p:nvPr/>
        </p:nvCxnSpPr>
        <p:spPr>
          <a:xfrm flipV="1">
            <a:off x="3867733" y="1541156"/>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TextBox 59"/>
              <p:cNvSpPr txBox="1"/>
              <p:nvPr/>
            </p:nvSpPr>
            <p:spPr>
              <a:xfrm>
                <a:off x="4682117" y="127563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4682117" y="1275634"/>
                <a:ext cx="191526" cy="276999"/>
              </a:xfrm>
              <a:prstGeom prst="rect">
                <a:avLst/>
              </a:prstGeom>
              <a:blipFill rotWithShape="1">
                <a:blip r:embed="rId6"/>
                <a:stretch>
                  <a:fillRect l="-137" t="-200" r="-16236" b="21"/>
                </a:stretch>
              </a:blipFill>
            </p:spPr>
            <p:txBody>
              <a:bodyPr/>
              <a:lstStyle/>
              <a:p>
                <a:r>
                  <a:rPr lang="zh-CN" altLang="en-US">
                    <a:noFill/>
                  </a:rPr>
                  <a:t> </a:t>
                </a:r>
              </a:p>
            </p:txBody>
          </p:sp>
        </mc:Fallback>
      </mc:AlternateContent>
      <p:cxnSp>
        <p:nvCxnSpPr>
          <p:cNvPr id="61" name="Straight Arrow Connector 60"/>
          <p:cNvCxnSpPr/>
          <p:nvPr/>
        </p:nvCxnSpPr>
        <p:spPr>
          <a:xfrm flipV="1">
            <a:off x="3867733" y="1050703"/>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p:cNvSpPr txBox="1"/>
              <p:nvPr/>
            </p:nvSpPr>
            <p:spPr>
              <a:xfrm>
                <a:off x="3930948" y="89160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3930948" y="891607"/>
                <a:ext cx="173894" cy="276999"/>
              </a:xfrm>
              <a:prstGeom prst="rect">
                <a:avLst/>
              </a:prstGeom>
              <a:blipFill rotWithShape="1">
                <a:blip r:embed="rId7"/>
                <a:stretch>
                  <a:fillRect l="-171" t="-24" r="-17777" b="74"/>
                </a:stretch>
              </a:blipFill>
            </p:spPr>
            <p:txBody>
              <a:bodyPr/>
              <a:lstStyle/>
              <a:p>
                <a:r>
                  <a:rPr lang="zh-CN" altLang="en-US">
                    <a:noFill/>
                  </a:rPr>
                  <a:t> </a:t>
                </a:r>
              </a:p>
            </p:txBody>
          </p:sp>
        </mc:Fallback>
      </mc:AlternateContent>
      <p:cxnSp>
        <p:nvCxnSpPr>
          <p:cNvPr id="63" name="Straight Arrow Connector 62"/>
          <p:cNvCxnSpPr/>
          <p:nvPr/>
        </p:nvCxnSpPr>
        <p:spPr>
          <a:xfrm flipV="1">
            <a:off x="4682117" y="1716359"/>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5169082" y="1433131"/>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64" name="TextBox 63"/>
              <p:cNvSpPr txBox="1">
                <a:spLocks noRot="1" noChangeAspect="1" noMove="1" noResize="1" noEditPoints="1" noAdjustHandles="1" noChangeArrowheads="1" noChangeShapeType="1" noTextEdit="1"/>
              </p:cNvSpPr>
              <p:nvPr/>
            </p:nvSpPr>
            <p:spPr>
              <a:xfrm>
                <a:off x="5169082" y="1433131"/>
                <a:ext cx="168443" cy="276999"/>
              </a:xfrm>
              <a:prstGeom prst="rect">
                <a:avLst/>
              </a:prstGeom>
              <a:blipFill rotWithShape="1">
                <a:blip r:embed="rId8"/>
                <a:stretch>
                  <a:fillRect l="-108" t="-206" r="-18641" b="27"/>
                </a:stretch>
              </a:blipFill>
            </p:spPr>
            <p:txBody>
              <a:bodyPr/>
              <a:lstStyle/>
              <a:p>
                <a:r>
                  <a:rPr lang="zh-CN" altLang="en-US">
                    <a:noFill/>
                  </a:rPr>
                  <a:t> </a:t>
                </a:r>
              </a:p>
            </p:txBody>
          </p:sp>
        </mc:Fallback>
      </mc:AlternateContent>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 y="-135255"/>
            <a:ext cx="8568690" cy="1143000"/>
          </a:xfrm>
        </p:spPr>
        <p:txBody>
          <a:bodyPr/>
          <a:lstStyle/>
          <a:p>
            <a:r>
              <a:rPr lang="en-GB" dirty="0">
                <a:solidFill>
                  <a:srgbClr val="FF0000"/>
                </a:solidFill>
              </a:rPr>
              <a:t>Principle of gyroscope陀螺仪原理</a:t>
            </a:r>
            <a:endParaRPr lang="en-GB" dirty="0">
              <a:solidFill>
                <a:srgbClr val="FF0000"/>
              </a:solidFill>
            </a:endParaRP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6" name="Picture 5"/>
          <p:cNvPicPr>
            <a:picLocks noChangeAspect="1"/>
          </p:cNvPicPr>
          <p:nvPr/>
        </p:nvPicPr>
        <p:blipFill>
          <a:blip r:embed="rId1"/>
          <a:stretch>
            <a:fillRect/>
          </a:stretch>
        </p:blipFill>
        <p:spPr>
          <a:xfrm>
            <a:off x="1619672" y="836712"/>
            <a:ext cx="5641221" cy="3535461"/>
          </a:xfrm>
          <a:prstGeom prst="rect">
            <a:avLst/>
          </a:prstGeom>
        </p:spPr>
      </p:pic>
      <p:sp>
        <p:nvSpPr>
          <p:cNvPr id="7" name="TextBox 6"/>
          <p:cNvSpPr txBox="1"/>
          <p:nvPr/>
        </p:nvSpPr>
        <p:spPr>
          <a:xfrm>
            <a:off x="452454" y="4510570"/>
            <a:ext cx="8512034" cy="523220"/>
          </a:xfrm>
          <a:prstGeom prst="rect">
            <a:avLst/>
          </a:prstGeom>
          <a:noFill/>
        </p:spPr>
        <p:txBody>
          <a:bodyPr wrap="square" rtlCol="0">
            <a:spAutoFit/>
          </a:bodyPr>
          <a:lstStyle/>
          <a:p>
            <a:r>
              <a:rPr lang="en-GB" sz="2800" dirty="0"/>
              <a:t>Using of a gyroscope is based on their precession.  </a:t>
            </a:r>
            <a:endParaRPr lang="en-US" sz="2800" dirty="0"/>
          </a:p>
        </p:txBody>
      </p:sp>
      <p:sp>
        <p:nvSpPr>
          <p:cNvPr id="8" name="TextBox 7"/>
          <p:cNvSpPr txBox="1"/>
          <p:nvPr/>
        </p:nvSpPr>
        <p:spPr>
          <a:xfrm>
            <a:off x="7326952" y="1916832"/>
            <a:ext cx="1637535" cy="923330"/>
          </a:xfrm>
          <a:prstGeom prst="rect">
            <a:avLst/>
          </a:prstGeom>
          <a:noFill/>
        </p:spPr>
        <p:txBody>
          <a:bodyPr wrap="square" rtlCol="0">
            <a:spAutoFit/>
          </a:bodyPr>
          <a:lstStyle/>
          <a:p>
            <a:r>
              <a:rPr lang="en-GB" dirty="0"/>
              <a:t>An example of gyroscope for demonstration.</a:t>
            </a:r>
            <a:endParaRPr lang="en-US" dirty="0"/>
          </a:p>
        </p:txBody>
      </p:sp>
      <p:sp>
        <p:nvSpPr>
          <p:cNvPr id="11" name="Rectangle 10"/>
          <p:cNvSpPr/>
          <p:nvPr/>
        </p:nvSpPr>
        <p:spPr>
          <a:xfrm>
            <a:off x="510397" y="5172187"/>
            <a:ext cx="8086408" cy="1200329"/>
          </a:xfrm>
          <a:prstGeom prst="rect">
            <a:avLst/>
          </a:prstGeom>
        </p:spPr>
        <p:txBody>
          <a:bodyPr wrap="square">
            <a:spAutoFit/>
          </a:bodyPr>
          <a:lstStyle/>
          <a:p>
            <a:r>
              <a:rPr lang="en-US" sz="2400" dirty="0"/>
              <a:t>Gyroscopes are used (paired with accelerometer) in navigation systems of aircraft, ships, spacecraft satellites.</a:t>
            </a:r>
            <a:endParaRPr lang="en-US" sz="2400" dirty="0"/>
          </a:p>
          <a:p>
            <a:r>
              <a:rPr lang="en-GB" sz="2400" dirty="0"/>
              <a:t>They measure orientation and angular velocities.</a:t>
            </a:r>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164" y="-169862"/>
            <a:ext cx="8229600" cy="1143000"/>
          </a:xfrm>
        </p:spPr>
        <p:txBody>
          <a:bodyPr/>
          <a:lstStyle/>
          <a:p>
            <a:r>
              <a:rPr lang="en-GB" dirty="0"/>
              <a:t>Precession of planets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30723" y="659383"/>
            <a:ext cx="7986482" cy="461665"/>
          </a:xfrm>
          <a:prstGeom prst="rect">
            <a:avLst/>
          </a:prstGeom>
          <a:noFill/>
        </p:spPr>
        <p:txBody>
          <a:bodyPr wrap="none" rtlCol="0">
            <a:spAutoFit/>
          </a:bodyPr>
          <a:lstStyle/>
          <a:p>
            <a:r>
              <a:rPr lang="en-GB" sz="2400" dirty="0"/>
              <a:t>Planets have precession associated with their rotational motion.</a:t>
            </a:r>
            <a:endParaRPr lang="en-US" sz="2400" dirty="0"/>
          </a:p>
        </p:txBody>
      </p:sp>
      <p:sp>
        <p:nvSpPr>
          <p:cNvPr id="7" name="Rectangle 6"/>
          <p:cNvSpPr/>
          <p:nvPr/>
        </p:nvSpPr>
        <p:spPr>
          <a:xfrm>
            <a:off x="622551" y="5301208"/>
            <a:ext cx="7693865" cy="923330"/>
          </a:xfrm>
          <a:prstGeom prst="rect">
            <a:avLst/>
          </a:prstGeom>
        </p:spPr>
        <p:txBody>
          <a:bodyPr wrap="square">
            <a:spAutoFit/>
          </a:bodyPr>
          <a:lstStyle/>
          <a:p>
            <a:r>
              <a:rPr lang="en-US" dirty="0"/>
              <a:t> “The precession of Earth's spin axis has a profound effect on Earth's climate. Precession is involved with the approach of perihelion (the closest approach to the Sun)” [1]</a:t>
            </a:r>
            <a:endParaRPr lang="en-US" dirty="0"/>
          </a:p>
        </p:txBody>
      </p:sp>
      <p:pic>
        <p:nvPicPr>
          <p:cNvPr id="8" name="Picture 7"/>
          <p:cNvPicPr>
            <a:picLocks noChangeAspect="1"/>
          </p:cNvPicPr>
          <p:nvPr/>
        </p:nvPicPr>
        <p:blipFill>
          <a:blip r:embed="rId1"/>
          <a:stretch>
            <a:fillRect/>
          </a:stretch>
        </p:blipFill>
        <p:spPr>
          <a:xfrm>
            <a:off x="2195737" y="1149164"/>
            <a:ext cx="4019326" cy="3856223"/>
          </a:xfrm>
          <a:prstGeom prst="rect">
            <a:avLst/>
          </a:prstGeom>
        </p:spPr>
      </p:pic>
      <p:sp>
        <p:nvSpPr>
          <p:cNvPr id="9" name="TextBox 8"/>
          <p:cNvSpPr txBox="1"/>
          <p:nvPr/>
        </p:nvSpPr>
        <p:spPr>
          <a:xfrm>
            <a:off x="550058" y="6250635"/>
            <a:ext cx="8580555" cy="646331"/>
          </a:xfrm>
          <a:prstGeom prst="rect">
            <a:avLst/>
          </a:prstGeom>
          <a:noFill/>
        </p:spPr>
        <p:txBody>
          <a:bodyPr wrap="square" rtlCol="0">
            <a:spAutoFit/>
          </a:bodyPr>
          <a:lstStyle/>
          <a:p>
            <a:r>
              <a:rPr lang="en-GB" dirty="0"/>
              <a:t>[1] </a:t>
            </a:r>
            <a:r>
              <a:rPr lang="en-GB" dirty="0">
                <a:hlinkClick r:id="rId2"/>
              </a:rPr>
              <a:t>https://www.sciencedirect.com/topics/earth-and-planetary-sciences/precession</a:t>
            </a:r>
            <a:endParaRPr lang="en-GB" dirty="0"/>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9" name="TextBox 8"/>
              <p:cNvSpPr txBox="1"/>
              <p:nvPr/>
            </p:nvSpPr>
            <p:spPr>
              <a:xfrm>
                <a:off x="3438202" y="1611044"/>
                <a:ext cx="2152577" cy="10447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rotWithShape="1">
                <a:blip r:embed="rId1"/>
                <a:stretch>
                  <a:fillRect l="-14" t="-5" r="11"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2836" y="1154253"/>
                <a:ext cx="7690119"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72836" y="1154253"/>
                <a:ext cx="7690119" cy="402931"/>
              </a:xfrm>
              <a:prstGeom prst="rect">
                <a:avLst/>
              </a:prstGeom>
              <a:blipFill rotWithShape="1">
                <a:blip r:embed="rId2"/>
                <a:stretch>
                  <a:fillRect l="-5" t="-114" b="41"/>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395536" y="979841"/>
                <a:ext cx="8748464" cy="1221745"/>
              </a:xfrm>
              <a:prstGeom prst="rect">
                <a:avLst/>
              </a:prstGeom>
              <a:noFill/>
            </p:spPr>
            <p:txBody>
              <a:bodyPr wrap="square" rtlCol="0">
                <a:spAutoFit/>
              </a:bodyPr>
              <a:lstStyle/>
              <a:p>
                <a:r>
                  <a:rPr lang="en-GB" dirty="0"/>
                  <a:t>We consider the system </a:t>
                </a:r>
                <a:r>
                  <a:rPr lang="en-GB" dirty="0" err="1"/>
                  <a:t>pulley+stone</a:t>
                </a:r>
                <a:r>
                  <a:rPr lang="en-GB" dirty="0"/>
                  <a:t>. We choose that the gravitational potential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GB" dirty="0"/>
                  <a:t>of the stone is zero when the stone in released, the rotational kinetic energy is zero just after the stone is released, the translational kinetic energy of the pulley is always zero (its center of mass is at rest), so the initial mechanical energy of the system </a:t>
                </a:r>
                <a:r>
                  <a:rPr lang="en-GB" dirty="0" err="1"/>
                  <a:t>pulley+stone</a:t>
                </a:r>
                <a:r>
                  <a:rPr lang="en-GB" dirty="0"/>
                  <a:t> is zero.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979841"/>
                <a:ext cx="8748464" cy="1221745"/>
              </a:xfrm>
              <a:prstGeom prst="rect">
                <a:avLst/>
              </a:prstGeom>
              <a:blipFill rotWithShape="1">
                <a:blip r:embed="rId1"/>
                <a:stretch>
                  <a:fillRect l="-6" t="-3" r="7" b="3"/>
                </a:stretch>
              </a:blipFill>
            </p:spPr>
            <p:txBody>
              <a:bodyPr/>
              <a:lstStyle/>
              <a:p>
                <a:r>
                  <a:rPr lang="zh-CN" altLang="en-US">
                    <a:noFill/>
                  </a:rPr>
                  <a:t> </a:t>
                </a:r>
              </a:p>
            </p:txBody>
          </p:sp>
        </mc:Fallback>
      </mc:AlternateContent>
      <p:sp>
        <p:nvSpPr>
          <p:cNvPr id="2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9" name="TextBox 8"/>
              <p:cNvSpPr txBox="1"/>
              <p:nvPr/>
            </p:nvSpPr>
            <p:spPr>
              <a:xfrm>
                <a:off x="3438202" y="1611044"/>
                <a:ext cx="2152577" cy="10447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rotWithShape="1">
                <a:blip r:embed="rId1"/>
                <a:stretch>
                  <a:fillRect l="-14" t="-5" r="11"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2836" y="1154253"/>
                <a:ext cx="7690119"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72836" y="1154253"/>
                <a:ext cx="7690119" cy="402931"/>
              </a:xfrm>
              <a:prstGeom prst="rect">
                <a:avLst/>
              </a:prstGeom>
              <a:blipFill rotWithShape="1">
                <a:blip r:embed="rId2"/>
                <a:stretch>
                  <a:fillRect l="-5" t="-114" b="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550333" y="2799516"/>
                <a:ext cx="15765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p:sp>
            <p:nvSpPr>
              <p:cNvPr id="14" name="TextBox 13"/>
              <p:cNvSpPr txBox="1">
                <a:spLocks noRot="1" noChangeAspect="1" noMove="1" noResize="1" noEditPoints="1" noAdjustHandles="1" noChangeArrowheads="1" noChangeShapeType="1" noTextEdit="1"/>
              </p:cNvSpPr>
              <p:nvPr/>
            </p:nvSpPr>
            <p:spPr>
              <a:xfrm>
                <a:off x="3550333" y="2799516"/>
                <a:ext cx="1576522" cy="615553"/>
              </a:xfrm>
              <a:prstGeom prst="rect">
                <a:avLst/>
              </a:prstGeom>
              <a:blipFill rotWithShape="1">
                <a:blip r:embed="rId3"/>
                <a:stretch>
                  <a:fillRect l="-3" t="-71" r="-3150" b="-2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72836" y="2209177"/>
                <a:ext cx="7771572" cy="646331"/>
              </a:xfrm>
              <a:prstGeom prst="rect">
                <a:avLst/>
              </a:prstGeom>
              <a:noFill/>
            </p:spPr>
            <p:txBody>
              <a:bodyPr wrap="square" rtlCol="0">
                <a:spAutoFit/>
              </a:bodyPr>
              <a:lstStyle/>
              <a:p>
                <a:r>
                  <a:rPr lang="en-GB" dirty="0"/>
                  <a:t>Net torque exerted on a body in rotation (at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around an axis, about a point O of this axis, is:</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72836" y="2209177"/>
                <a:ext cx="7771572" cy="646331"/>
              </a:xfrm>
              <a:prstGeom prst="rect">
                <a:avLst/>
              </a:prstGeom>
              <a:blipFill rotWithShape="1">
                <a:blip r:embed="rId4"/>
                <a:stretch>
                  <a:fillRect l="-5" t="-2" r="3" b="85"/>
                </a:stretch>
              </a:blipFill>
            </p:spPr>
            <p:txBody>
              <a:bodyPr/>
              <a:lstStyle/>
              <a:p>
                <a:r>
                  <a:rPr lang="zh-CN" altLang="en-US">
                    <a:noFill/>
                  </a:rPr>
                  <a:t> </a:t>
                </a:r>
              </a:p>
            </p:txBody>
          </p:sp>
        </mc:Fallback>
      </mc:AlternateContent>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72050" y="3595216"/>
                <a:ext cx="9131282" cy="369332"/>
              </a:xfrm>
              <a:prstGeom prst="rect">
                <a:avLst/>
              </a:prstGeom>
              <a:noFill/>
            </p:spPr>
            <p:txBody>
              <a:bodyPr wrap="none" rtlCol="0">
                <a:spAutoFit/>
              </a:bodyPr>
              <a:lstStyle/>
              <a:p>
                <a:r>
                  <a:rPr lang="en-GB" dirty="0"/>
                  <a:t>Angular momentum of a particle of momentum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GB" i="1">
                                <a:latin typeface="Cambria Math" panose="02040503050406030204" pitchFamily="18" charset="0"/>
                                <a:ea typeface="Cambria Math" panose="02040503050406030204" pitchFamily="18" charset="0"/>
                              </a:rPr>
                              <m:t>𝑖</m:t>
                            </m:r>
                          </m:sub>
                        </m:sSub>
                      </m:e>
                    </m:acc>
                  </m:oMath>
                </a14:m>
                <a:r>
                  <a:rPr lang="en-GB" dirty="0"/>
                  <a:t> about a point O, at distance </a:t>
                </a:r>
                <a14:m>
                  <m:oMath xmlns:m="http://schemas.openxmlformats.org/officeDocument/2006/math">
                    <m:r>
                      <a:rPr lang="en-GB" i="1">
                        <a:latin typeface="Cambria Math" panose="02040503050406030204" pitchFamily="18" charset="0"/>
                      </a:rPr>
                      <m:t>𝑟</m:t>
                    </m:r>
                  </m:oMath>
                </a14:m>
                <a:r>
                  <a:rPr lang="en-GB" dirty="0"/>
                  <a:t> from this point: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72050" y="3595216"/>
                <a:ext cx="9131282" cy="369332"/>
              </a:xfrm>
              <a:prstGeom prst="rect">
                <a:avLst/>
              </a:prstGeom>
              <a:blipFill rotWithShape="1">
                <a:blip r:embed="rId1"/>
                <a:stretch>
                  <a:fillRect l="-3" t="-130" r="-561"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799864" y="3999434"/>
                <a:ext cx="2528256" cy="11753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𝐿</m:t>
                              </m:r>
                            </m:e>
                            <m:sub>
                              <m:r>
                                <a:rPr lang="en-GB" sz="3600" b="0" i="1" smtClean="0">
                                  <a:latin typeface="Cambria Math" panose="02040503050406030204" pitchFamily="18" charset="0"/>
                                </a:rPr>
                                <m:t>𝑖</m:t>
                              </m:r>
                            </m:sub>
                          </m:sSub>
                        </m:e>
                      </m:acc>
                      <m:r>
                        <a:rPr lang="en-GB"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𝑟</m:t>
                          </m:r>
                        </m:e>
                      </m:acc>
                      <m:r>
                        <a:rPr lang="en-US" sz="3600" i="1" smtClean="0">
                          <a:latin typeface="Cambria Math" panose="02040503050406030204" pitchFamily="18" charset="0"/>
                          <a:ea typeface="Cambria Math" panose="02040503050406030204" pitchFamily="18" charset="0"/>
                        </a:rPr>
                        <m:t>×</m:t>
                      </m:r>
                      <m:acc>
                        <m:accPr>
                          <m:chr m:val="⃗"/>
                          <m:ctrlPr>
                            <a:rPr lang="en-US" sz="3600" i="1" smtClean="0">
                              <a:latin typeface="Cambria Math" panose="02040503050406030204" pitchFamily="18" charset="0"/>
                              <a:ea typeface="Cambria Math" panose="02040503050406030204" pitchFamily="18" charset="0"/>
                            </a:rPr>
                          </m:ctrlPr>
                        </m:accPr>
                        <m:e>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𝑝</m:t>
                              </m:r>
                            </m:e>
                            <m:sub>
                              <m:r>
                                <a:rPr lang="en-GB" sz="3600" b="0" i="1" smtClean="0">
                                  <a:latin typeface="Cambria Math" panose="02040503050406030204" pitchFamily="18" charset="0"/>
                                  <a:ea typeface="Cambria Math" panose="02040503050406030204" pitchFamily="18" charset="0"/>
                                </a:rPr>
                                <m:t>𝑖</m:t>
                              </m:r>
                            </m:sub>
                          </m:sSub>
                        </m:e>
                      </m:acc>
                    </m:oMath>
                  </m:oMathPara>
                </a14:m>
                <a:endParaRPr lang="en-US" sz="3600" dirty="0"/>
              </a:p>
              <a:p>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2799864" y="3999434"/>
                <a:ext cx="2528256" cy="1175322"/>
              </a:xfrm>
              <a:prstGeom prst="rect">
                <a:avLst/>
              </a:prstGeom>
              <a:blipFill rotWithShape="1">
                <a:blip r:embed="rId2"/>
                <a:stretch>
                  <a:fillRect l="-6" t="-17" r="1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2836" y="1154253"/>
                <a:ext cx="7534114"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72836" y="1154253"/>
                <a:ext cx="7534114" cy="402931"/>
              </a:xfrm>
              <a:prstGeom prst="rect">
                <a:avLst/>
              </a:prstGeom>
              <a:blipFill rotWithShape="1">
                <a:blip r:embed="rId3"/>
                <a:stretch>
                  <a:fillRect l="-5" t="-114" r="3" b="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550333" y="2799516"/>
                <a:ext cx="15765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p:sp>
            <p:nvSpPr>
              <p:cNvPr id="14" name="TextBox 13"/>
              <p:cNvSpPr txBox="1">
                <a:spLocks noRot="1" noChangeAspect="1" noMove="1" noResize="1" noEditPoints="1" noAdjustHandles="1" noChangeArrowheads="1" noChangeShapeType="1" noTextEdit="1"/>
              </p:cNvSpPr>
              <p:nvPr/>
            </p:nvSpPr>
            <p:spPr>
              <a:xfrm>
                <a:off x="3550333" y="2799516"/>
                <a:ext cx="1576522" cy="615553"/>
              </a:xfrm>
              <a:prstGeom prst="rect">
                <a:avLst/>
              </a:prstGeom>
              <a:blipFill rotWithShape="1">
                <a:blip r:embed="rId4"/>
                <a:stretch>
                  <a:fillRect l="-3" t="-71" r="-3150" b="-2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72836" y="2209177"/>
                <a:ext cx="7771572" cy="646331"/>
              </a:xfrm>
              <a:prstGeom prst="rect">
                <a:avLst/>
              </a:prstGeom>
              <a:noFill/>
            </p:spPr>
            <p:txBody>
              <a:bodyPr wrap="square" rtlCol="0">
                <a:spAutoFit/>
              </a:bodyPr>
              <a:lstStyle/>
              <a:p>
                <a:r>
                  <a:rPr lang="en-GB" dirty="0"/>
                  <a:t>Net torque exerted on a body in rotation (at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around an axis, about a point O of this axis, is:</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72836" y="2209177"/>
                <a:ext cx="7771572" cy="646331"/>
              </a:xfrm>
              <a:prstGeom prst="rect">
                <a:avLst/>
              </a:prstGeom>
              <a:blipFill rotWithShape="1">
                <a:blip r:embed="rId5"/>
                <a:stretch>
                  <a:fillRect l="-5" t="-2" r="3"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438202" y="1611044"/>
                <a:ext cx="2152577" cy="10447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p:sp>
            <p:nvSpPr>
              <p:cNvPr id="11" name="TextBox 10"/>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rotWithShape="1">
                <a:blip r:embed="rId6"/>
                <a:stretch>
                  <a:fillRect l="-14" t="-5" r="11" b="24"/>
                </a:stretch>
              </a:blipFill>
            </p:spPr>
            <p:txBody>
              <a:bodyPr/>
              <a:lstStyle/>
              <a:p>
                <a:r>
                  <a:rPr lang="zh-CN" altLang="en-US">
                    <a:noFill/>
                  </a:rPr>
                  <a:t> </a:t>
                </a:r>
              </a:p>
            </p:txBody>
          </p:sp>
        </mc:Fallback>
      </mc:AlternateContent>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72050" y="3595216"/>
                <a:ext cx="9131282" cy="369332"/>
              </a:xfrm>
              <a:prstGeom prst="rect">
                <a:avLst/>
              </a:prstGeom>
              <a:noFill/>
            </p:spPr>
            <p:txBody>
              <a:bodyPr wrap="none" rtlCol="0">
                <a:spAutoFit/>
              </a:bodyPr>
              <a:lstStyle/>
              <a:p>
                <a:r>
                  <a:rPr lang="en-GB" dirty="0"/>
                  <a:t>Angular momentum of a particle of momentum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GB" i="1">
                                <a:latin typeface="Cambria Math" panose="02040503050406030204" pitchFamily="18" charset="0"/>
                                <a:ea typeface="Cambria Math" panose="02040503050406030204" pitchFamily="18" charset="0"/>
                              </a:rPr>
                              <m:t>𝑖</m:t>
                            </m:r>
                          </m:sub>
                        </m:sSub>
                      </m:e>
                    </m:acc>
                  </m:oMath>
                </a14:m>
                <a:r>
                  <a:rPr lang="en-GB" dirty="0"/>
                  <a:t> about a point O, at distance </a:t>
                </a:r>
                <a14:m>
                  <m:oMath xmlns:m="http://schemas.openxmlformats.org/officeDocument/2006/math">
                    <m:r>
                      <a:rPr lang="en-GB" i="1">
                        <a:latin typeface="Cambria Math" panose="02040503050406030204" pitchFamily="18" charset="0"/>
                      </a:rPr>
                      <m:t>𝑟</m:t>
                    </m:r>
                  </m:oMath>
                </a14:m>
                <a:r>
                  <a:rPr lang="en-GB" dirty="0"/>
                  <a:t> from this point: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72050" y="3595216"/>
                <a:ext cx="9131282" cy="369332"/>
              </a:xfrm>
              <a:prstGeom prst="rect">
                <a:avLst/>
              </a:prstGeom>
              <a:blipFill rotWithShape="1">
                <a:blip r:embed="rId1"/>
                <a:stretch>
                  <a:fillRect l="-3" t="-130" r="-561"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799864" y="3999434"/>
                <a:ext cx="2528256" cy="11753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𝐿</m:t>
                              </m:r>
                            </m:e>
                            <m:sub>
                              <m:r>
                                <a:rPr lang="en-GB" sz="3600" b="0" i="1" smtClean="0">
                                  <a:latin typeface="Cambria Math" panose="02040503050406030204" pitchFamily="18" charset="0"/>
                                </a:rPr>
                                <m:t>𝑖</m:t>
                              </m:r>
                            </m:sub>
                          </m:sSub>
                        </m:e>
                      </m:acc>
                      <m:r>
                        <a:rPr lang="en-GB"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𝑟</m:t>
                          </m:r>
                        </m:e>
                      </m:acc>
                      <m:r>
                        <a:rPr lang="en-US" sz="3600" i="1" smtClean="0">
                          <a:latin typeface="Cambria Math" panose="02040503050406030204" pitchFamily="18" charset="0"/>
                          <a:ea typeface="Cambria Math" panose="02040503050406030204" pitchFamily="18" charset="0"/>
                        </a:rPr>
                        <m:t>×</m:t>
                      </m:r>
                      <m:acc>
                        <m:accPr>
                          <m:chr m:val="⃗"/>
                          <m:ctrlPr>
                            <a:rPr lang="en-US" sz="3600" i="1" smtClean="0">
                              <a:latin typeface="Cambria Math" panose="02040503050406030204" pitchFamily="18" charset="0"/>
                              <a:ea typeface="Cambria Math" panose="02040503050406030204" pitchFamily="18" charset="0"/>
                            </a:rPr>
                          </m:ctrlPr>
                        </m:accPr>
                        <m:e>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𝑝</m:t>
                              </m:r>
                            </m:e>
                            <m:sub>
                              <m:r>
                                <a:rPr lang="en-GB" sz="3600" b="0" i="1" smtClean="0">
                                  <a:latin typeface="Cambria Math" panose="02040503050406030204" pitchFamily="18" charset="0"/>
                                  <a:ea typeface="Cambria Math" panose="02040503050406030204" pitchFamily="18" charset="0"/>
                                </a:rPr>
                                <m:t>𝑖</m:t>
                              </m:r>
                            </m:sub>
                          </m:sSub>
                        </m:e>
                      </m:acc>
                    </m:oMath>
                  </m:oMathPara>
                </a14:m>
                <a:endParaRPr lang="en-US" sz="3600" dirty="0"/>
              </a:p>
              <a:p>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2799864" y="3999434"/>
                <a:ext cx="2528256" cy="1175322"/>
              </a:xfrm>
              <a:prstGeom prst="rect">
                <a:avLst/>
              </a:prstGeom>
              <a:blipFill rotWithShape="1">
                <a:blip r:embed="rId2"/>
                <a:stretch>
                  <a:fillRect l="-6" t="-17" r="1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2836" y="1154253"/>
                <a:ext cx="7534114"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72836" y="1154253"/>
                <a:ext cx="7534114" cy="402931"/>
              </a:xfrm>
              <a:prstGeom prst="rect">
                <a:avLst/>
              </a:prstGeom>
              <a:blipFill rotWithShape="1">
                <a:blip r:embed="rId3"/>
                <a:stretch>
                  <a:fillRect l="-5" t="-114" r="3" b="41"/>
                </a:stretch>
              </a:blipFill>
            </p:spPr>
            <p:txBody>
              <a:bodyPr/>
              <a:lstStyle/>
              <a:p>
                <a:r>
                  <a:rPr lang="zh-CN" altLang="en-US">
                    <a:noFill/>
                  </a:rPr>
                  <a:t> </a:t>
                </a:r>
              </a:p>
            </p:txBody>
          </p:sp>
        </mc:Fallback>
      </mc:AlternateContent>
      <p:sp>
        <p:nvSpPr>
          <p:cNvPr id="11" name="TextBox 10"/>
          <p:cNvSpPr txBox="1"/>
          <p:nvPr/>
        </p:nvSpPr>
        <p:spPr>
          <a:xfrm>
            <a:off x="472836" y="4736613"/>
            <a:ext cx="8923700" cy="646331"/>
          </a:xfrm>
          <a:prstGeom prst="rect">
            <a:avLst/>
          </a:prstGeom>
          <a:noFill/>
        </p:spPr>
        <p:txBody>
          <a:bodyPr wrap="square" rtlCol="0">
            <a:spAutoFit/>
          </a:bodyPr>
          <a:lstStyle/>
          <a:p>
            <a:r>
              <a:rPr lang="en-GB" dirty="0"/>
              <a:t>The net torque on a rigid body about a point O is the change rate of the total angular momentum about the point O:</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436579" y="5274691"/>
                <a:ext cx="1309846"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i="1" smtClean="0">
                              <a:latin typeface="Cambria Math" panose="02040503050406030204" pitchFamily="18" charset="0"/>
                              <a:ea typeface="Cambria Math" panose="02040503050406030204" pitchFamily="18" charset="0"/>
                            </a:rPr>
                            <m:t>𝜏</m:t>
                          </m:r>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𝐿</m:t>
                              </m:r>
                            </m:e>
                          </m:acc>
                        </m:num>
                        <m:den>
                          <m:r>
                            <a:rPr lang="en-GB" sz="3200" b="0" i="1" smtClean="0">
                              <a:latin typeface="Cambria Math" panose="02040503050406030204" pitchFamily="18" charset="0"/>
                            </a:rPr>
                            <m:t>𝑑𝑡</m:t>
                          </m:r>
                        </m:den>
                      </m:f>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3436579" y="5274691"/>
                <a:ext cx="1309846" cy="1049454"/>
              </a:xfrm>
              <a:prstGeom prst="rect">
                <a:avLst/>
              </a:prstGeom>
              <a:blipFill rotWithShape="1">
                <a:blip r:embed="rId4"/>
                <a:stretch>
                  <a:fillRect l="-45" t="-36" r="-3118" b="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550333" y="2799516"/>
                <a:ext cx="15765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p:sp>
            <p:nvSpPr>
              <p:cNvPr id="14" name="TextBox 13"/>
              <p:cNvSpPr txBox="1">
                <a:spLocks noRot="1" noChangeAspect="1" noMove="1" noResize="1" noEditPoints="1" noAdjustHandles="1" noChangeArrowheads="1" noChangeShapeType="1" noTextEdit="1"/>
              </p:cNvSpPr>
              <p:nvPr/>
            </p:nvSpPr>
            <p:spPr>
              <a:xfrm>
                <a:off x="3550333" y="2799516"/>
                <a:ext cx="1576522" cy="615553"/>
              </a:xfrm>
              <a:prstGeom prst="rect">
                <a:avLst/>
              </a:prstGeom>
              <a:blipFill rotWithShape="1">
                <a:blip r:embed="rId5"/>
                <a:stretch>
                  <a:fillRect l="-3" t="-71" r="-3150" b="-2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72836" y="2209177"/>
                <a:ext cx="7771572" cy="646331"/>
              </a:xfrm>
              <a:prstGeom prst="rect">
                <a:avLst/>
              </a:prstGeom>
              <a:noFill/>
            </p:spPr>
            <p:txBody>
              <a:bodyPr wrap="square" rtlCol="0">
                <a:spAutoFit/>
              </a:bodyPr>
              <a:lstStyle/>
              <a:p>
                <a:r>
                  <a:rPr lang="en-GB" dirty="0"/>
                  <a:t>Net torque exerted on a body in rotation (at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around an axis, about a point O of this axis, is:</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72836" y="2209177"/>
                <a:ext cx="7771572" cy="646331"/>
              </a:xfrm>
              <a:prstGeom prst="rect">
                <a:avLst/>
              </a:prstGeom>
              <a:blipFill rotWithShape="1">
                <a:blip r:embed="rId6"/>
                <a:stretch>
                  <a:fillRect l="-5" t="-2" r="3" b="85"/>
                </a:stretch>
              </a:blipFill>
            </p:spPr>
            <p:txBody>
              <a:bodyPr/>
              <a:lstStyle/>
              <a:p>
                <a:r>
                  <a:rPr lang="zh-CN" altLang="en-US">
                    <a:noFill/>
                  </a:rPr>
                  <a:t> </a:t>
                </a:r>
              </a:p>
            </p:txBody>
          </p:sp>
        </mc:Fallback>
      </mc:AlternateContent>
      <p:sp>
        <p:nvSpPr>
          <p:cNvPr id="21" name="TextBox 20"/>
          <p:cNvSpPr txBox="1"/>
          <p:nvPr/>
        </p:nvSpPr>
        <p:spPr>
          <a:xfrm>
            <a:off x="5350473" y="5700359"/>
            <a:ext cx="981823" cy="369332"/>
          </a:xfrm>
          <a:prstGeom prst="rect">
            <a:avLst/>
          </a:prstGeom>
          <a:noFill/>
        </p:spPr>
        <p:txBody>
          <a:bodyPr wrap="squar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6217703" y="5583069"/>
                <a:ext cx="1029769"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𝑖</m:t>
                                  </m:r>
                                </m:sub>
                              </m:sSub>
                            </m:e>
                          </m:acc>
                        </m:e>
                      </m:nary>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6217703" y="5583069"/>
                <a:ext cx="1029769" cy="672235"/>
              </a:xfrm>
              <a:prstGeom prst="rect">
                <a:avLst/>
              </a:prstGeom>
              <a:blipFill rotWithShape="1">
                <a:blip r:embed="rId7"/>
                <a:stretch>
                  <a:fillRect l="-41" t="-22" r="-2137"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438202" y="1611044"/>
                <a:ext cx="2152577" cy="10447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rotWithShape="1">
                <a:blip r:embed="rId8"/>
                <a:stretch>
                  <a:fillRect l="-14" t="-5" r="11" b="24"/>
                </a:stretch>
              </a:blipFill>
            </p:spPr>
            <p:txBody>
              <a:bodyPr/>
              <a:lstStyle/>
              <a:p>
                <a:r>
                  <a:rPr lang="zh-CN" altLang="en-US">
                    <a:noFill/>
                  </a:rPr>
                  <a:t> </a:t>
                </a:r>
              </a:p>
            </p:txBody>
          </p:sp>
        </mc:Fallback>
      </mc:AlternateContent>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1231787" y="930147"/>
            <a:ext cx="7634401" cy="646331"/>
          </a:xfrm>
          <a:prstGeom prst="rect">
            <a:avLst/>
          </a:prstGeom>
          <a:noFill/>
        </p:spPr>
        <p:txBody>
          <a:bodyPr wrap="square" rtlCol="0">
            <a:spAutoFit/>
          </a:bodyPr>
          <a:lstStyle/>
          <a:p>
            <a:r>
              <a:rPr lang="en-GB" dirty="0"/>
              <a:t>If the axis of rotation is an axis of symmetry of the body, its angular momentum about a point O of this axis is directed toward the axis of rotation, and:</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3200968" y="1677197"/>
                <a:ext cx="1672766"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𝐿</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𝜔</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3200968" y="1677197"/>
                <a:ext cx="1672766" cy="690254"/>
              </a:xfrm>
              <a:prstGeom prst="rect">
                <a:avLst/>
              </a:prstGeom>
              <a:blipFill rotWithShape="1">
                <a:blip r:embed="rId1"/>
                <a:stretch>
                  <a:fillRect l="-34" t="-23" r="-3068" b="25"/>
                </a:stretch>
              </a:blipFill>
            </p:spPr>
            <p:txBody>
              <a:bodyPr/>
              <a:lstStyle/>
              <a:p>
                <a:r>
                  <a:rPr lang="zh-CN" altLang="en-US">
                    <a:noFill/>
                  </a:rPr>
                  <a:t> </a:t>
                </a:r>
              </a:p>
            </p:txBody>
          </p:sp>
        </mc:Fallback>
      </mc:AlternateContent>
      <p:cxnSp>
        <p:nvCxnSpPr>
          <p:cNvPr id="15" name="Straight Arrow Connector 14"/>
          <p:cNvCxnSpPr/>
          <p:nvPr/>
        </p:nvCxnSpPr>
        <p:spPr>
          <a:xfrm flipV="1">
            <a:off x="3777012" y="2291969"/>
            <a:ext cx="441799" cy="49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71225" y="2686841"/>
            <a:ext cx="2088232" cy="923330"/>
          </a:xfrm>
          <a:prstGeom prst="rect">
            <a:avLst/>
          </a:prstGeom>
          <a:noFill/>
        </p:spPr>
        <p:txBody>
          <a:bodyPr wrap="square" rtlCol="0">
            <a:spAutoFit/>
          </a:bodyPr>
          <a:lstStyle/>
          <a:p>
            <a:r>
              <a:rPr lang="en-GB" dirty="0"/>
              <a:t>Moment of inertia about the axis of rotation</a:t>
            </a:r>
            <a:endParaRPr lang="en-US" dirty="0"/>
          </a:p>
        </p:txBody>
      </p:sp>
      <p:cxnSp>
        <p:nvCxnSpPr>
          <p:cNvPr id="19" name="Straight Arrow Connector 18"/>
          <p:cNvCxnSpPr/>
          <p:nvPr/>
        </p:nvCxnSpPr>
        <p:spPr>
          <a:xfrm flipH="1" flipV="1">
            <a:off x="4756134" y="2367451"/>
            <a:ext cx="391930" cy="319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2080" y="2367451"/>
            <a:ext cx="2435282" cy="369332"/>
          </a:xfrm>
          <a:prstGeom prst="rect">
            <a:avLst/>
          </a:prstGeom>
          <a:noFill/>
        </p:spPr>
        <p:txBody>
          <a:bodyPr wrap="none" rtlCol="0">
            <a:spAutoFit/>
          </a:bodyPr>
          <a:lstStyle/>
          <a:p>
            <a:r>
              <a:rPr lang="en-GB" dirty="0"/>
              <a:t>Angular velocity vector</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1231787" y="930147"/>
            <a:ext cx="7634401" cy="646331"/>
          </a:xfrm>
          <a:prstGeom prst="rect">
            <a:avLst/>
          </a:prstGeom>
          <a:noFill/>
        </p:spPr>
        <p:txBody>
          <a:bodyPr wrap="square" rtlCol="0">
            <a:spAutoFit/>
          </a:bodyPr>
          <a:lstStyle/>
          <a:p>
            <a:r>
              <a:rPr lang="en-GB" dirty="0"/>
              <a:t>If the axis of rotation is an axis of symmetry of the body, its angular momentum about a point O of this axis is directed toward the axis of rotation, and:</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3200968" y="1677197"/>
                <a:ext cx="1672766"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𝐿</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𝜔</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3200968" y="1677197"/>
                <a:ext cx="1672766" cy="690254"/>
              </a:xfrm>
              <a:prstGeom prst="rect">
                <a:avLst/>
              </a:prstGeom>
              <a:blipFill rotWithShape="1">
                <a:blip r:embed="rId1"/>
                <a:stretch>
                  <a:fillRect l="-34" t="-23" r="-3068" b="25"/>
                </a:stretch>
              </a:blipFill>
            </p:spPr>
            <p:txBody>
              <a:bodyPr/>
              <a:lstStyle/>
              <a:p>
                <a:r>
                  <a:rPr lang="zh-CN" altLang="en-US">
                    <a:noFill/>
                  </a:rPr>
                  <a:t> </a:t>
                </a:r>
              </a:p>
            </p:txBody>
          </p:sp>
        </mc:Fallback>
      </mc:AlternateContent>
      <p:cxnSp>
        <p:nvCxnSpPr>
          <p:cNvPr id="15" name="Straight Arrow Connector 14"/>
          <p:cNvCxnSpPr/>
          <p:nvPr/>
        </p:nvCxnSpPr>
        <p:spPr>
          <a:xfrm flipV="1">
            <a:off x="3777012" y="2291969"/>
            <a:ext cx="441799" cy="49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71225" y="2686841"/>
            <a:ext cx="2088232" cy="923330"/>
          </a:xfrm>
          <a:prstGeom prst="rect">
            <a:avLst/>
          </a:prstGeom>
          <a:noFill/>
        </p:spPr>
        <p:txBody>
          <a:bodyPr wrap="square" rtlCol="0">
            <a:spAutoFit/>
          </a:bodyPr>
          <a:lstStyle/>
          <a:p>
            <a:r>
              <a:rPr lang="en-GB" dirty="0"/>
              <a:t>Moment of inertia about the axis of rotation</a:t>
            </a:r>
            <a:endParaRPr lang="en-US" dirty="0"/>
          </a:p>
        </p:txBody>
      </p:sp>
      <p:cxnSp>
        <p:nvCxnSpPr>
          <p:cNvPr id="19" name="Straight Arrow Connector 18"/>
          <p:cNvCxnSpPr/>
          <p:nvPr/>
        </p:nvCxnSpPr>
        <p:spPr>
          <a:xfrm flipH="1" flipV="1">
            <a:off x="4756134" y="2367451"/>
            <a:ext cx="391930" cy="319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2080" y="2367451"/>
            <a:ext cx="2435282" cy="369332"/>
          </a:xfrm>
          <a:prstGeom prst="rect">
            <a:avLst/>
          </a:prstGeom>
          <a:noFill/>
        </p:spPr>
        <p:txBody>
          <a:bodyPr wrap="none" rtlCol="0">
            <a:spAutoFit/>
          </a:bodyPr>
          <a:lstStyle/>
          <a:p>
            <a:r>
              <a:rPr lang="en-GB" dirty="0"/>
              <a:t>Angular velocity vector</a:t>
            </a:r>
            <a:endParaRPr lang="en-US" dirty="0"/>
          </a:p>
        </p:txBody>
      </p:sp>
      <p:sp>
        <p:nvSpPr>
          <p:cNvPr id="21" name="TextBox 20"/>
          <p:cNvSpPr txBox="1"/>
          <p:nvPr/>
        </p:nvSpPr>
        <p:spPr>
          <a:xfrm>
            <a:off x="1231787" y="4221088"/>
            <a:ext cx="6652581" cy="646331"/>
          </a:xfrm>
          <a:prstGeom prst="rect">
            <a:avLst/>
          </a:prstGeom>
          <a:noFill/>
        </p:spPr>
        <p:txBody>
          <a:bodyPr wrap="square" rtlCol="0">
            <a:spAutoFit/>
          </a:bodyPr>
          <a:lstStyle/>
          <a:p>
            <a:r>
              <a:rPr lang="en-GB" dirty="0"/>
              <a:t>Total kinetic energy of a body in translational motion + rotational motion: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2922035" y="4835174"/>
                <a:ext cx="2873864"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23" name="TextBox 22"/>
              <p:cNvSpPr txBox="1">
                <a:spLocks noRot="1" noChangeAspect="1" noMove="1" noResize="1" noEditPoints="1" noAdjustHandles="1" noChangeArrowheads="1" noChangeShapeType="1" noTextEdit="1"/>
              </p:cNvSpPr>
              <p:nvPr/>
            </p:nvSpPr>
            <p:spPr>
              <a:xfrm>
                <a:off x="2922035" y="4835174"/>
                <a:ext cx="2873864" cy="691471"/>
              </a:xfrm>
              <a:prstGeom prst="rect">
                <a:avLst/>
              </a:prstGeom>
              <a:blipFill rotWithShape="1">
                <a:blip r:embed="rId2"/>
                <a:stretch>
                  <a:fillRect l="-14" t="-41" r="-1206" b="35"/>
                </a:stretch>
              </a:blipFill>
            </p:spPr>
            <p:txBody>
              <a:bodyPr/>
              <a:lstStyle/>
              <a:p>
                <a:r>
                  <a:rPr lang="zh-CN" altLang="en-US">
                    <a:noFill/>
                  </a:rPr>
                  <a:t> </a:t>
                </a:r>
              </a:p>
            </p:txBody>
          </p:sp>
        </mc:Fallback>
      </mc:AlternateContent>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9" y="2348880"/>
            <a:ext cx="8229600" cy="1143000"/>
          </a:xfrm>
        </p:spPr>
        <p:txBody>
          <a:bodyPr/>
          <a:lstStyle/>
          <a:p>
            <a:r>
              <a:rPr lang="en-GB" dirty="0"/>
              <a:t>End of lecture 10</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flipH="1">
            <a:off x="749448" y="3861048"/>
            <a:ext cx="7515121" cy="369332"/>
          </a:xfrm>
          <a:prstGeom prst="rect">
            <a:avLst/>
          </a:prstGeom>
          <a:noFill/>
        </p:spPr>
        <p:txBody>
          <a:bodyPr wrap="square" rtlCol="0">
            <a:spAutoFit/>
          </a:bodyPr>
          <a:lstStyle/>
          <a:p>
            <a:r>
              <a:rPr lang="en-GB" dirty="0">
                <a:solidFill>
                  <a:srgbClr val="FF0000"/>
                </a:solidFill>
              </a:rPr>
              <a:t>Slides </a:t>
            </a:r>
            <a:r>
              <a:rPr lang="en-GB" dirty="0" err="1">
                <a:solidFill>
                  <a:srgbClr val="FF0000"/>
                </a:solidFill>
              </a:rPr>
              <a:t>suivants</a:t>
            </a:r>
            <a:r>
              <a:rPr lang="en-GB" dirty="0">
                <a:solidFill>
                  <a:srgbClr val="FF0000"/>
                </a:solidFill>
              </a:rPr>
              <a:t>: faire </a:t>
            </a:r>
            <a:r>
              <a:rPr lang="en-GB" dirty="0" err="1">
                <a:solidFill>
                  <a:srgbClr val="FF0000"/>
                </a:solidFill>
              </a:rPr>
              <a:t>si</a:t>
            </a:r>
            <a:r>
              <a:rPr lang="en-GB" dirty="0">
                <a:solidFill>
                  <a:srgbClr val="FF0000"/>
                </a:solidFill>
              </a:rPr>
              <a:t> </a:t>
            </a:r>
            <a:r>
              <a:rPr lang="en-GB" dirty="0" err="1">
                <a:solidFill>
                  <a:srgbClr val="FF0000"/>
                </a:solidFill>
              </a:rPr>
              <a:t>il</a:t>
            </a:r>
            <a:r>
              <a:rPr lang="en-GB" dirty="0">
                <a:solidFill>
                  <a:srgbClr val="FF0000"/>
                </a:solidFill>
              </a:rPr>
              <a:t> reste du temps, sinon, donner en homework.  </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467544" y="2273594"/>
            <a:ext cx="8050088" cy="923330"/>
          </a:xfrm>
          <a:prstGeom prst="rect">
            <a:avLst/>
          </a:prstGeom>
          <a:noFill/>
        </p:spPr>
        <p:txBody>
          <a:bodyPr wrap="square" rtlCol="0">
            <a:spAutoFit/>
          </a:bodyPr>
          <a:lstStyle/>
          <a:p>
            <a:r>
              <a:rPr lang="en-GB" dirty="0"/>
              <a:t>The friction is ignored, so all the forces exerted during the motion, i.e. the gravitational force on the stone are conservative), the total mechanical energy of the system is conserved.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95536" y="979841"/>
                <a:ext cx="8748464" cy="1221745"/>
              </a:xfrm>
              <a:prstGeom prst="rect">
                <a:avLst/>
              </a:prstGeom>
              <a:noFill/>
            </p:spPr>
            <p:txBody>
              <a:bodyPr wrap="square" rtlCol="0">
                <a:spAutoFit/>
              </a:bodyPr>
              <a:lstStyle/>
              <a:p>
                <a:r>
                  <a:rPr lang="en-GB" dirty="0"/>
                  <a:t>We consider the system </a:t>
                </a:r>
                <a:r>
                  <a:rPr lang="en-GB" dirty="0" err="1"/>
                  <a:t>pulley+stone</a:t>
                </a:r>
                <a:r>
                  <a:rPr lang="en-GB" dirty="0"/>
                  <a:t>. We choose that the gravitational potential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GB" dirty="0"/>
                  <a:t>of the stone is zero when the stone in released, the rotational kinetic energy is zero just after the stone is released, the translational kinetic energy of the pulley is always zero (its center of mass is at rest), so the initial mechanical energy of the system </a:t>
                </a:r>
                <a:r>
                  <a:rPr lang="en-GB" dirty="0" err="1"/>
                  <a:t>pulley+stone</a:t>
                </a:r>
                <a:r>
                  <a:rPr lang="en-GB" dirty="0"/>
                  <a:t> is zero.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979841"/>
                <a:ext cx="8748464" cy="1221745"/>
              </a:xfrm>
              <a:prstGeom prst="rect">
                <a:avLst/>
              </a:prstGeom>
              <a:blipFill rotWithShape="1">
                <a:blip r:embed="rId1"/>
                <a:stretch>
                  <a:fillRect l="-6" t="-3" r="7"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299583" y="3129751"/>
                <a:ext cx="2389244"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b="0" i="1" smtClean="0">
                              <a:latin typeface="Cambria Math" panose="02040503050406030204" pitchFamily="18" charset="0"/>
                            </a:rPr>
                            <m:t>𝑓</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𝑓</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299583" y="3129751"/>
                <a:ext cx="2389244" cy="299249"/>
              </a:xfrm>
              <a:prstGeom prst="rect">
                <a:avLst/>
              </a:prstGeom>
              <a:blipFill rotWithShape="1">
                <a:blip r:embed="rId2"/>
                <a:stretch>
                  <a:fillRect l="-10" t="-157" r="-878"/>
                </a:stretch>
              </a:blipFill>
            </p:spPr>
            <p:txBody>
              <a:bodyPr/>
              <a:lstStyle/>
              <a:p>
                <a:r>
                  <a:rPr lang="zh-CN" altLang="en-US">
                    <a:noFill/>
                  </a:rPr>
                  <a:t> </a:t>
                </a:r>
              </a:p>
            </p:txBody>
          </p:sp>
        </mc:Fallback>
      </mc:AlternateContent>
      <p:sp>
        <p:nvSpPr>
          <p:cNvPr id="2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467544" y="2273594"/>
            <a:ext cx="8050088" cy="923330"/>
          </a:xfrm>
          <a:prstGeom prst="rect">
            <a:avLst/>
          </a:prstGeom>
          <a:noFill/>
        </p:spPr>
        <p:txBody>
          <a:bodyPr wrap="square" rtlCol="0">
            <a:spAutoFit/>
          </a:bodyPr>
          <a:lstStyle/>
          <a:p>
            <a:r>
              <a:rPr lang="en-GB" dirty="0"/>
              <a:t>The friction is ignored, so all the forces exerted during the motion, i.e. the gravitational force on the stone are conservative), the total mechanical energy of the system is conserved.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95536" y="979841"/>
                <a:ext cx="8748464" cy="1221745"/>
              </a:xfrm>
              <a:prstGeom prst="rect">
                <a:avLst/>
              </a:prstGeom>
              <a:noFill/>
            </p:spPr>
            <p:txBody>
              <a:bodyPr wrap="square" rtlCol="0">
                <a:spAutoFit/>
              </a:bodyPr>
              <a:lstStyle/>
              <a:p>
                <a:r>
                  <a:rPr lang="en-GB" dirty="0"/>
                  <a:t>We consider the system </a:t>
                </a:r>
                <a:r>
                  <a:rPr lang="en-GB" dirty="0" err="1"/>
                  <a:t>pulley+stone</a:t>
                </a:r>
                <a:r>
                  <a:rPr lang="en-GB" dirty="0"/>
                  <a:t>. We choose that the gravitational potential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GB" dirty="0"/>
                  <a:t>of the stone is zero when the stone in released, the rotational kinetic energy is zero just after the stone is released, the translational kinetic energy of the pulley is always zero (its center of mass is at rest), so the initial mechanical energy of the system </a:t>
                </a:r>
                <a:r>
                  <a:rPr lang="en-GB" dirty="0" err="1"/>
                  <a:t>pulley+stone</a:t>
                </a:r>
                <a:r>
                  <a:rPr lang="en-GB" dirty="0"/>
                  <a:t> is zero.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979841"/>
                <a:ext cx="8748464" cy="1221745"/>
              </a:xfrm>
              <a:prstGeom prst="rect">
                <a:avLst/>
              </a:prstGeom>
              <a:blipFill rotWithShape="1">
                <a:blip r:embed="rId1"/>
                <a:stretch>
                  <a:fillRect l="-6" t="-3" r="7"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030585" y="3635018"/>
                <a:ext cx="1462003"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030585" y="3635018"/>
                <a:ext cx="1462003" cy="298415"/>
              </a:xfrm>
              <a:prstGeom prst="rect">
                <a:avLst/>
              </a:prstGeom>
              <a:blipFill rotWithShape="1">
                <a:blip r:embed="rId2"/>
                <a:stretch>
                  <a:fillRect l="-25" t="-93" r="-1740"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299583" y="3129751"/>
                <a:ext cx="2389244"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b="0" i="1" smtClean="0">
                              <a:latin typeface="Cambria Math" panose="02040503050406030204" pitchFamily="18" charset="0"/>
                            </a:rPr>
                            <m:t>𝑓</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𝑓</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299583" y="3129751"/>
                <a:ext cx="2389244" cy="299249"/>
              </a:xfrm>
              <a:prstGeom prst="rect">
                <a:avLst/>
              </a:prstGeom>
              <a:blipFill rotWithShape="1">
                <a:blip r:embed="rId3"/>
                <a:stretch>
                  <a:fillRect l="-10" t="-157" r="-878"/>
                </a:stretch>
              </a:blipFill>
            </p:spPr>
            <p:txBody>
              <a:bodyPr/>
              <a:lstStyle/>
              <a:p>
                <a:r>
                  <a:rPr lang="zh-CN" altLang="en-US">
                    <a:noFill/>
                  </a:rPr>
                  <a:t> </a:t>
                </a:r>
              </a:p>
            </p:txBody>
          </p:sp>
        </mc:Fallback>
      </mc:AlternateContent>
      <p:sp>
        <p:nvSpPr>
          <p:cNvPr id="2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467544" y="2273594"/>
            <a:ext cx="8050088" cy="923330"/>
          </a:xfrm>
          <a:prstGeom prst="rect">
            <a:avLst/>
          </a:prstGeom>
          <a:noFill/>
        </p:spPr>
        <p:txBody>
          <a:bodyPr wrap="square" rtlCol="0">
            <a:spAutoFit/>
          </a:bodyPr>
          <a:lstStyle/>
          <a:p>
            <a:r>
              <a:rPr lang="en-GB" dirty="0"/>
              <a:t>The friction is ignored, so all the forces exerted during the motion, i.e. the gravitational force on the stone are conservative), the total mechanical energy of the system is conserved.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95536" y="979841"/>
                <a:ext cx="8748464" cy="1221745"/>
              </a:xfrm>
              <a:prstGeom prst="rect">
                <a:avLst/>
              </a:prstGeom>
              <a:noFill/>
            </p:spPr>
            <p:txBody>
              <a:bodyPr wrap="square" rtlCol="0">
                <a:spAutoFit/>
              </a:bodyPr>
              <a:lstStyle/>
              <a:p>
                <a:r>
                  <a:rPr lang="en-GB" dirty="0"/>
                  <a:t>We consider the system </a:t>
                </a:r>
                <a:r>
                  <a:rPr lang="en-GB" dirty="0" err="1"/>
                  <a:t>pulley+stone</a:t>
                </a:r>
                <a:r>
                  <a:rPr lang="en-GB" dirty="0"/>
                  <a:t>. We choose that the gravitational potential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GB" dirty="0"/>
                  <a:t>of the stone is zero when the stone in released, the rotational kinetic energy is zero just after the stone is released, the translational kinetic energy of the pulley is always zero (its center of mass is at rest), so the initial mechanical energy of the system </a:t>
                </a:r>
                <a:r>
                  <a:rPr lang="en-GB" dirty="0" err="1"/>
                  <a:t>pulley+stone</a:t>
                </a:r>
                <a:r>
                  <a:rPr lang="en-GB" dirty="0"/>
                  <a:t> is zero.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979841"/>
                <a:ext cx="8748464" cy="1221745"/>
              </a:xfrm>
              <a:prstGeom prst="rect">
                <a:avLst/>
              </a:prstGeom>
              <a:blipFill rotWithShape="1">
                <a:blip r:embed="rId1"/>
                <a:stretch>
                  <a:fillRect l="-6" t="-3" r="7"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030585" y="3635018"/>
                <a:ext cx="1462003"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030585" y="3635018"/>
                <a:ext cx="1462003" cy="298415"/>
              </a:xfrm>
              <a:prstGeom prst="rect">
                <a:avLst/>
              </a:prstGeom>
              <a:blipFill rotWithShape="1">
                <a:blip r:embed="rId2"/>
                <a:stretch>
                  <a:fillRect l="-25" t="-93" r="-1740"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299583" y="3129751"/>
                <a:ext cx="2389244"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b="0" i="1" smtClean="0">
                              <a:latin typeface="Cambria Math" panose="02040503050406030204" pitchFamily="18" charset="0"/>
                            </a:rPr>
                            <m:t>𝑓</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𝑓</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299583" y="3129751"/>
                <a:ext cx="2389244" cy="299249"/>
              </a:xfrm>
              <a:prstGeom prst="rect">
                <a:avLst/>
              </a:prstGeom>
              <a:blipFill rotWithShape="1">
                <a:blip r:embed="rId3"/>
                <a:stretch>
                  <a:fillRect l="-10" t="-157" r="-8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374443" y="4040562"/>
                <a:ext cx="2774286"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𝑓</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𝑠𝑡𝑜𝑛𝑒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𝑝𝑢𝑙𝑙𝑒𝑦</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2374443" y="4040562"/>
                <a:ext cx="2774286" cy="391582"/>
              </a:xfrm>
              <a:prstGeom prst="rect">
                <a:avLst/>
              </a:prstGeom>
              <a:blipFill rotWithShape="1">
                <a:blip r:embed="rId4"/>
                <a:stretch>
                  <a:fillRect l="-6" t="-15" r="5" b="122"/>
                </a:stretch>
              </a:blipFill>
            </p:spPr>
            <p:txBody>
              <a:bodyPr/>
              <a:lstStyle/>
              <a:p>
                <a:r>
                  <a:rPr lang="zh-CN" altLang="en-US">
                    <a:noFill/>
                  </a:rPr>
                  <a:t> </a:t>
                </a:r>
              </a:p>
            </p:txBody>
          </p:sp>
        </mc:Fallback>
      </mc:AlternateContent>
      <p:sp>
        <p:nvSpPr>
          <p:cNvPr id="2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mc:AlternateContent xmlns:mc="http://schemas.openxmlformats.org/markup-compatibility/2006">
        <mc:Choice xmlns:a14="http://schemas.microsoft.com/office/drawing/2010/main" Requires="a14">
          <p:sp>
            <p:nvSpPr>
              <p:cNvPr id="25" name="Rectangle 24"/>
              <p:cNvSpPr/>
              <p:nvPr/>
            </p:nvSpPr>
            <p:spPr>
              <a:xfrm>
                <a:off x="3039428" y="4494938"/>
                <a:ext cx="2326727"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𝐸</m:t>
                          </m:r>
                        </m:e>
                        <m:sub>
                          <m:r>
                            <a:rPr lang="en-GB" b="0" i="1" smtClean="0">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𝑓</m:t>
                          </m:r>
                        </m:sub>
                      </m:sSub>
                      <m:r>
                        <a:rPr lang="en-GB" b="0" i="1" smtClean="0">
                          <a:latin typeface="Cambria Math" panose="02040503050406030204" pitchFamily="18" charset="0"/>
                        </a:rPr>
                        <m:t>=</m:t>
                      </m:r>
                      <m:r>
                        <a:rPr lang="en-US" b="0" i="1" smtClean="0">
                          <a:latin typeface="Cambria Math" panose="02040503050406030204" pitchFamily="18" charset="0"/>
                        </a:rPr>
                        <m:t>𝑚𝑔𝑧</m:t>
                      </m:r>
                      <m:r>
                        <a:rPr lang="en-US" b="0" i="1" smtClean="0">
                          <a:latin typeface="Cambria Math" panose="02040503050406030204" pitchFamily="18" charset="0"/>
                        </a:rPr>
                        <m:t>=−</m:t>
                      </m:r>
                      <m:r>
                        <a:rPr lang="en-GB" b="0" i="1" smtClean="0">
                          <a:latin typeface="Cambria Math" panose="02040503050406030204" pitchFamily="18" charset="0"/>
                        </a:rPr>
                        <m:t>𝑚𝑔ℎ</m:t>
                      </m:r>
                    </m:oMath>
                  </m:oMathPara>
                </a14:m>
                <a:endParaRPr lang="en-US" dirty="0"/>
              </a:p>
            </p:txBody>
          </p:sp>
        </mc:Choice>
        <mc:Fallback>
          <p:sp>
            <p:nvSpPr>
              <p:cNvPr id="25" name="Rectangle 24"/>
              <p:cNvSpPr>
                <a:spLocks noRot="1" noChangeAspect="1" noMove="1" noResize="1" noEditPoints="1" noAdjustHandles="1" noChangeArrowheads="1" noChangeShapeType="1" noTextEdit="1"/>
              </p:cNvSpPr>
              <p:nvPr/>
            </p:nvSpPr>
            <p:spPr>
              <a:xfrm>
                <a:off x="3039428" y="4494938"/>
                <a:ext cx="2326727" cy="391582"/>
              </a:xfrm>
              <a:prstGeom prst="rect">
                <a:avLst/>
              </a:prstGeom>
              <a:blipFill rotWithShape="1">
                <a:blip r:embed="rId5"/>
                <a:stretch>
                  <a:fillRect l="-14" t="-104" r="17" b="50"/>
                </a:stretch>
              </a:blipFill>
            </p:spPr>
            <p:txBody>
              <a:bodyPr/>
              <a:lstStyle/>
              <a:p>
                <a:r>
                  <a:rPr lang="zh-CN" altLang="en-US">
                    <a:noFill/>
                  </a:rPr>
                  <a:t> </a:t>
                </a:r>
              </a:p>
            </p:txBody>
          </p:sp>
        </mc:Fallback>
      </mc:AlternateContent>
      <p:sp>
        <p:nvSpPr>
          <p:cNvPr id="28" name="TextBox 27"/>
          <p:cNvSpPr txBox="1"/>
          <p:nvPr/>
        </p:nvSpPr>
        <p:spPr>
          <a:xfrm flipH="1">
            <a:off x="513263" y="3887714"/>
            <a:ext cx="890385" cy="369332"/>
          </a:xfrm>
          <a:prstGeom prst="rect">
            <a:avLst/>
          </a:prstGeom>
          <a:noFill/>
        </p:spPr>
        <p:txBody>
          <a:bodyPr wrap="square" rtlCol="0">
            <a:spAutoFit/>
          </a:bodyPr>
          <a:lstStyle/>
          <a:p>
            <a:r>
              <a:rPr lang="en-GB" dirty="0"/>
              <a:t>And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467544" y="2273594"/>
            <a:ext cx="8050088" cy="923330"/>
          </a:xfrm>
          <a:prstGeom prst="rect">
            <a:avLst/>
          </a:prstGeom>
          <a:noFill/>
        </p:spPr>
        <p:txBody>
          <a:bodyPr wrap="square" rtlCol="0">
            <a:spAutoFit/>
          </a:bodyPr>
          <a:lstStyle/>
          <a:p>
            <a:r>
              <a:rPr lang="en-GB" dirty="0"/>
              <a:t>The friction is ignored, so all the forces exerted during the motion, i.e. the gravitational force on the stone are conservative), the total mechanical energy of the system is conserved.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95536" y="979841"/>
                <a:ext cx="8748464" cy="1221745"/>
              </a:xfrm>
              <a:prstGeom prst="rect">
                <a:avLst/>
              </a:prstGeom>
              <a:noFill/>
            </p:spPr>
            <p:txBody>
              <a:bodyPr wrap="square" rtlCol="0">
                <a:spAutoFit/>
              </a:bodyPr>
              <a:lstStyle/>
              <a:p>
                <a:r>
                  <a:rPr lang="en-GB" dirty="0"/>
                  <a:t>We consider the system </a:t>
                </a:r>
                <a:r>
                  <a:rPr lang="en-GB" dirty="0" err="1"/>
                  <a:t>pulley+stone</a:t>
                </a:r>
                <a:r>
                  <a:rPr lang="en-GB" dirty="0"/>
                  <a:t>. We choose that the gravitational potential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GB" dirty="0"/>
                  <a:t>of the stone is zero when the stone in released, the rotational kinetic energy is zero just after the stone is released, the translational kinetic energy of the pulley is always zero (its center of mass is at rest), so the initial mechanical energy of the system </a:t>
                </a:r>
                <a:r>
                  <a:rPr lang="en-GB" dirty="0" err="1"/>
                  <a:t>pulley+stone</a:t>
                </a:r>
                <a:r>
                  <a:rPr lang="en-GB" dirty="0"/>
                  <a:t> is zero.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979841"/>
                <a:ext cx="8748464" cy="1221745"/>
              </a:xfrm>
              <a:prstGeom prst="rect">
                <a:avLst/>
              </a:prstGeom>
              <a:blipFill rotWithShape="1">
                <a:blip r:embed="rId1"/>
                <a:stretch>
                  <a:fillRect l="-6" t="-3" r="7"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030585" y="3635018"/>
                <a:ext cx="1462003"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030585" y="3635018"/>
                <a:ext cx="1462003" cy="298415"/>
              </a:xfrm>
              <a:prstGeom prst="rect">
                <a:avLst/>
              </a:prstGeom>
              <a:blipFill rotWithShape="1">
                <a:blip r:embed="rId2"/>
                <a:stretch>
                  <a:fillRect l="-25" t="-93" r="-1740"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299583" y="3129751"/>
                <a:ext cx="2389244"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b="0" i="1" smtClean="0">
                              <a:latin typeface="Cambria Math" panose="02040503050406030204" pitchFamily="18" charset="0"/>
                            </a:rPr>
                            <m:t>𝑓</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𝑓</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299583" y="3129751"/>
                <a:ext cx="2389244" cy="299249"/>
              </a:xfrm>
              <a:prstGeom prst="rect">
                <a:avLst/>
              </a:prstGeom>
              <a:blipFill rotWithShape="1">
                <a:blip r:embed="rId3"/>
                <a:stretch>
                  <a:fillRect l="-10" t="-157" r="-8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374443" y="4040562"/>
                <a:ext cx="2774286"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𝑓</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𝑠𝑡𝑜𝑛𝑒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𝑝𝑢𝑙𝑙𝑒𝑦</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2374443" y="4040562"/>
                <a:ext cx="2774286" cy="391582"/>
              </a:xfrm>
              <a:prstGeom prst="rect">
                <a:avLst/>
              </a:prstGeom>
              <a:blipFill rotWithShape="1">
                <a:blip r:embed="rId4"/>
                <a:stretch>
                  <a:fillRect l="-6" t="-15" r="5" b="122"/>
                </a:stretch>
              </a:blipFill>
            </p:spPr>
            <p:txBody>
              <a:bodyPr/>
              <a:lstStyle/>
              <a:p>
                <a:r>
                  <a:rPr lang="zh-CN" altLang="en-US">
                    <a:noFill/>
                  </a:rPr>
                  <a:t> </a:t>
                </a:r>
              </a:p>
            </p:txBody>
          </p:sp>
        </mc:Fallback>
      </mc:AlternateContent>
      <p:sp>
        <p:nvSpPr>
          <p:cNvPr id="2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mc:AlternateContent xmlns:mc="http://schemas.openxmlformats.org/markup-compatibility/2006">
        <mc:Choice xmlns:a14="http://schemas.microsoft.com/office/drawing/2010/main" Requires="a14">
          <p:sp>
            <p:nvSpPr>
              <p:cNvPr id="23" name="Rectangle 22"/>
              <p:cNvSpPr/>
              <p:nvPr/>
            </p:nvSpPr>
            <p:spPr>
              <a:xfrm>
                <a:off x="987300" y="5197979"/>
                <a:ext cx="4714496" cy="3912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𝑠𝑡𝑜𝑛𝑒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𝑝𝑢𝑙𝑙𝑒𝑦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𝑆</m:t>
                          </m:r>
                        </m:sub>
                      </m:sSub>
                      <m:r>
                        <a:rPr lang="en-GB" b="0" i="1" smtClean="0">
                          <a:latin typeface="Cambria Math" panose="02040503050406030204" pitchFamily="18" charset="0"/>
                        </a:rPr>
                        <m:t>𝑔ℎ</m:t>
                      </m:r>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23" name="Rectangle 22"/>
              <p:cNvSpPr>
                <a:spLocks noRot="1" noChangeAspect="1" noMove="1" noResize="1" noEditPoints="1" noAdjustHandles="1" noChangeArrowheads="1" noChangeShapeType="1" noTextEdit="1"/>
              </p:cNvSpPr>
              <p:nvPr/>
            </p:nvSpPr>
            <p:spPr>
              <a:xfrm>
                <a:off x="987300" y="5197979"/>
                <a:ext cx="4714496" cy="391261"/>
              </a:xfrm>
              <a:prstGeom prst="rect">
                <a:avLst/>
              </a:prstGeom>
              <a:blipFill rotWithShape="1">
                <a:blip r:embed="rId5"/>
                <a:stretch>
                  <a:fillRect l="-11" t="-129" r="3" b="155"/>
                </a:stretch>
              </a:blipFill>
            </p:spPr>
            <p:txBody>
              <a:bodyPr/>
              <a:lstStyle/>
              <a:p>
                <a:r>
                  <a:rPr lang="zh-CN" altLang="en-US">
                    <a:noFill/>
                  </a:rPr>
                  <a:t> </a:t>
                </a:r>
              </a:p>
            </p:txBody>
          </p:sp>
        </mc:Fallback>
      </mc:AlternateContent>
      <p:sp>
        <p:nvSpPr>
          <p:cNvPr id="24" name="TextBox 23"/>
          <p:cNvSpPr txBox="1"/>
          <p:nvPr/>
        </p:nvSpPr>
        <p:spPr>
          <a:xfrm>
            <a:off x="539552" y="4695900"/>
            <a:ext cx="1243417" cy="369332"/>
          </a:xfrm>
          <a:prstGeom prst="rect">
            <a:avLst/>
          </a:prstGeom>
          <a:noFill/>
        </p:spPr>
        <p:txBody>
          <a:bodyPr wrap="none" rtlCol="0">
            <a:spAutoFit/>
          </a:bodyPr>
          <a:lstStyle/>
          <a:p>
            <a:r>
              <a:rPr lang="en-GB" dirty="0"/>
              <a:t>We obtain: </a:t>
            </a:r>
            <a:endParaRPr lang="en-US" dirty="0"/>
          </a:p>
        </p:txBody>
      </p:sp>
      <mc:AlternateContent xmlns:mc="http://schemas.openxmlformats.org/markup-compatibility/2006">
        <mc:Choice xmlns:a14="http://schemas.microsoft.com/office/drawing/2010/main" Requires="a14">
          <p:sp>
            <p:nvSpPr>
              <p:cNvPr id="25" name="Rectangle 24"/>
              <p:cNvSpPr/>
              <p:nvPr/>
            </p:nvSpPr>
            <p:spPr>
              <a:xfrm>
                <a:off x="3039428" y="4494938"/>
                <a:ext cx="2326727"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𝐸</m:t>
                          </m:r>
                        </m:e>
                        <m:sub>
                          <m:r>
                            <a:rPr lang="en-GB" b="0" i="1" smtClean="0">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𝑓</m:t>
                          </m:r>
                        </m:sub>
                      </m:sSub>
                      <m:r>
                        <a:rPr lang="en-GB" b="0" i="1" smtClean="0">
                          <a:latin typeface="Cambria Math" panose="02040503050406030204" pitchFamily="18" charset="0"/>
                        </a:rPr>
                        <m:t>=</m:t>
                      </m:r>
                      <m:r>
                        <a:rPr lang="en-US" b="0" i="1" smtClean="0">
                          <a:latin typeface="Cambria Math" panose="02040503050406030204" pitchFamily="18" charset="0"/>
                        </a:rPr>
                        <m:t>𝑚𝑔𝑧</m:t>
                      </m:r>
                      <m:r>
                        <a:rPr lang="en-US" b="0" i="1" smtClean="0">
                          <a:latin typeface="Cambria Math" panose="02040503050406030204" pitchFamily="18" charset="0"/>
                        </a:rPr>
                        <m:t>=−</m:t>
                      </m:r>
                      <m:r>
                        <a:rPr lang="en-GB" b="0" i="1" smtClean="0">
                          <a:latin typeface="Cambria Math" panose="02040503050406030204" pitchFamily="18" charset="0"/>
                        </a:rPr>
                        <m:t>𝑚𝑔ℎ</m:t>
                      </m:r>
                    </m:oMath>
                  </m:oMathPara>
                </a14:m>
                <a:endParaRPr lang="en-US" dirty="0"/>
              </a:p>
            </p:txBody>
          </p:sp>
        </mc:Choice>
        <mc:Fallback>
          <p:sp>
            <p:nvSpPr>
              <p:cNvPr id="25" name="Rectangle 24"/>
              <p:cNvSpPr>
                <a:spLocks noRot="1" noChangeAspect="1" noMove="1" noResize="1" noEditPoints="1" noAdjustHandles="1" noChangeArrowheads="1" noChangeShapeType="1" noTextEdit="1"/>
              </p:cNvSpPr>
              <p:nvPr/>
            </p:nvSpPr>
            <p:spPr>
              <a:xfrm>
                <a:off x="3039428" y="4494938"/>
                <a:ext cx="2326727" cy="391582"/>
              </a:xfrm>
              <a:prstGeom prst="rect">
                <a:avLst/>
              </a:prstGeom>
              <a:blipFill rotWithShape="1">
                <a:blip r:embed="rId6"/>
                <a:stretch>
                  <a:fillRect l="-14" t="-104" r="17" b="50"/>
                </a:stretch>
              </a:blipFill>
            </p:spPr>
            <p:txBody>
              <a:bodyPr/>
              <a:lstStyle/>
              <a:p>
                <a:r>
                  <a:rPr lang="zh-CN" altLang="en-US">
                    <a:noFill/>
                  </a:rPr>
                  <a:t> </a:t>
                </a:r>
              </a:p>
            </p:txBody>
          </p:sp>
        </mc:Fallback>
      </mc:AlternateContent>
      <p:sp>
        <p:nvSpPr>
          <p:cNvPr id="28" name="TextBox 27"/>
          <p:cNvSpPr txBox="1"/>
          <p:nvPr/>
        </p:nvSpPr>
        <p:spPr>
          <a:xfrm flipH="1">
            <a:off x="513263" y="3887714"/>
            <a:ext cx="890385" cy="369332"/>
          </a:xfrm>
          <a:prstGeom prst="rect">
            <a:avLst/>
          </a:prstGeom>
          <a:noFill/>
        </p:spPr>
        <p:txBody>
          <a:bodyPr wrap="square" rtlCol="0">
            <a:spAutoFit/>
          </a:bodyPr>
          <a:lstStyle/>
          <a:p>
            <a:r>
              <a:rPr lang="en-GB" dirty="0"/>
              <a:t>And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467544" y="2273594"/>
            <a:ext cx="8050088" cy="923330"/>
          </a:xfrm>
          <a:prstGeom prst="rect">
            <a:avLst/>
          </a:prstGeom>
          <a:noFill/>
        </p:spPr>
        <p:txBody>
          <a:bodyPr wrap="square" rtlCol="0">
            <a:spAutoFit/>
          </a:bodyPr>
          <a:lstStyle/>
          <a:p>
            <a:r>
              <a:rPr lang="en-GB" dirty="0"/>
              <a:t>The friction is ignored, so all the forces exerted during the motion, i.e. the gravitational force on the stone are conservative), the total mechanical energy of the system is conserved.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95536" y="979841"/>
                <a:ext cx="8748464" cy="1221745"/>
              </a:xfrm>
              <a:prstGeom prst="rect">
                <a:avLst/>
              </a:prstGeom>
              <a:noFill/>
            </p:spPr>
            <p:txBody>
              <a:bodyPr wrap="square" rtlCol="0">
                <a:spAutoFit/>
              </a:bodyPr>
              <a:lstStyle/>
              <a:p>
                <a:r>
                  <a:rPr lang="en-GB" dirty="0"/>
                  <a:t>We consider the system </a:t>
                </a:r>
                <a:r>
                  <a:rPr lang="en-GB" dirty="0" err="1"/>
                  <a:t>pulley+stone</a:t>
                </a:r>
                <a:r>
                  <a:rPr lang="en-GB" dirty="0"/>
                  <a:t>. We choose that the gravitational potential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GB" dirty="0"/>
                  <a:t>of the stone is zero when the stone in released, the rotational kinetic energy is zero just after the stone is released, the translational kinetic energy of the pulley is always zero (its center of mass is at rest), so the initial mechanical energy of the system </a:t>
                </a:r>
                <a:r>
                  <a:rPr lang="en-GB" dirty="0" err="1"/>
                  <a:t>pulley+stone</a:t>
                </a:r>
                <a:r>
                  <a:rPr lang="en-GB" dirty="0"/>
                  <a:t> is zero.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979841"/>
                <a:ext cx="8748464" cy="1221745"/>
              </a:xfrm>
              <a:prstGeom prst="rect">
                <a:avLst/>
              </a:prstGeom>
              <a:blipFill rotWithShape="1">
                <a:blip r:embed="rId1"/>
                <a:stretch>
                  <a:fillRect l="-6" t="-3" r="7"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030585" y="3635018"/>
                <a:ext cx="1462003"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030585" y="3635018"/>
                <a:ext cx="1462003" cy="298415"/>
              </a:xfrm>
              <a:prstGeom prst="rect">
                <a:avLst/>
              </a:prstGeom>
              <a:blipFill rotWithShape="1">
                <a:blip r:embed="rId2"/>
                <a:stretch>
                  <a:fillRect l="-25" t="-93" r="-1740"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299583" y="3129751"/>
                <a:ext cx="2389244"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b="0" i="1" smtClean="0">
                              <a:latin typeface="Cambria Math" panose="02040503050406030204" pitchFamily="18" charset="0"/>
                            </a:rPr>
                            <m:t>𝑓</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𝑓</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299583" y="3129751"/>
                <a:ext cx="2389244" cy="299249"/>
              </a:xfrm>
              <a:prstGeom prst="rect">
                <a:avLst/>
              </a:prstGeom>
              <a:blipFill rotWithShape="1">
                <a:blip r:embed="rId3"/>
                <a:stretch>
                  <a:fillRect l="-10" t="-157" r="-8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374443" y="4040562"/>
                <a:ext cx="2774286"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𝑓</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𝑠𝑡𝑜𝑛𝑒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𝑝𝑢𝑙𝑙𝑒𝑦</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2374443" y="4040562"/>
                <a:ext cx="2774286" cy="391582"/>
              </a:xfrm>
              <a:prstGeom prst="rect">
                <a:avLst/>
              </a:prstGeom>
              <a:blipFill rotWithShape="1">
                <a:blip r:embed="rId4"/>
                <a:stretch>
                  <a:fillRect l="-6" t="-15" r="5" b="122"/>
                </a:stretch>
              </a:blipFill>
            </p:spPr>
            <p:txBody>
              <a:bodyPr/>
              <a:lstStyle/>
              <a:p>
                <a:r>
                  <a:rPr lang="zh-CN" altLang="en-US">
                    <a:noFill/>
                  </a:rPr>
                  <a:t> </a:t>
                </a:r>
              </a:p>
            </p:txBody>
          </p:sp>
        </mc:Fallback>
      </mc:AlternateContent>
      <p:sp>
        <p:nvSpPr>
          <p:cNvPr id="2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mc:AlternateContent xmlns:mc="http://schemas.openxmlformats.org/markup-compatibility/2006">
        <mc:Choice xmlns:a14="http://schemas.microsoft.com/office/drawing/2010/main" Requires="a14">
          <p:sp>
            <p:nvSpPr>
              <p:cNvPr id="23" name="Rectangle 22"/>
              <p:cNvSpPr/>
              <p:nvPr/>
            </p:nvSpPr>
            <p:spPr>
              <a:xfrm>
                <a:off x="987300" y="5197979"/>
                <a:ext cx="4714496" cy="3912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𝑠𝑡𝑜𝑛𝑒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𝑝𝑢𝑙𝑙𝑒𝑦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𝑆</m:t>
                          </m:r>
                        </m:sub>
                      </m:sSub>
                      <m:r>
                        <a:rPr lang="en-GB" b="0" i="1" smtClean="0">
                          <a:latin typeface="Cambria Math" panose="02040503050406030204" pitchFamily="18" charset="0"/>
                        </a:rPr>
                        <m:t>𝑔ℎ</m:t>
                      </m:r>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23" name="Rectangle 22"/>
              <p:cNvSpPr>
                <a:spLocks noRot="1" noChangeAspect="1" noMove="1" noResize="1" noEditPoints="1" noAdjustHandles="1" noChangeArrowheads="1" noChangeShapeType="1" noTextEdit="1"/>
              </p:cNvSpPr>
              <p:nvPr/>
            </p:nvSpPr>
            <p:spPr>
              <a:xfrm>
                <a:off x="987300" y="5197979"/>
                <a:ext cx="4714496" cy="391261"/>
              </a:xfrm>
              <a:prstGeom prst="rect">
                <a:avLst/>
              </a:prstGeom>
              <a:blipFill rotWithShape="1">
                <a:blip r:embed="rId5"/>
                <a:stretch>
                  <a:fillRect l="-11" t="-129" r="3" b="155"/>
                </a:stretch>
              </a:blipFill>
            </p:spPr>
            <p:txBody>
              <a:bodyPr/>
              <a:lstStyle/>
              <a:p>
                <a:r>
                  <a:rPr lang="zh-CN" altLang="en-US">
                    <a:noFill/>
                  </a:rPr>
                  <a:t> </a:t>
                </a:r>
              </a:p>
            </p:txBody>
          </p:sp>
        </mc:Fallback>
      </mc:AlternateContent>
      <p:sp>
        <p:nvSpPr>
          <p:cNvPr id="24" name="TextBox 23"/>
          <p:cNvSpPr txBox="1"/>
          <p:nvPr/>
        </p:nvSpPr>
        <p:spPr>
          <a:xfrm>
            <a:off x="539552" y="4695900"/>
            <a:ext cx="1243417" cy="369332"/>
          </a:xfrm>
          <a:prstGeom prst="rect">
            <a:avLst/>
          </a:prstGeom>
          <a:noFill/>
        </p:spPr>
        <p:txBody>
          <a:bodyPr wrap="none" rtlCol="0">
            <a:spAutoFit/>
          </a:bodyPr>
          <a:lstStyle/>
          <a:p>
            <a:r>
              <a:rPr lang="en-GB" dirty="0"/>
              <a:t>We obtain: </a:t>
            </a:r>
            <a:endParaRPr lang="en-US" dirty="0"/>
          </a:p>
        </p:txBody>
      </p:sp>
      <mc:AlternateContent xmlns:mc="http://schemas.openxmlformats.org/markup-compatibility/2006">
        <mc:Choice xmlns:a14="http://schemas.microsoft.com/office/drawing/2010/main" Requires="a14">
          <p:sp>
            <p:nvSpPr>
              <p:cNvPr id="25" name="Rectangle 24"/>
              <p:cNvSpPr/>
              <p:nvPr/>
            </p:nvSpPr>
            <p:spPr>
              <a:xfrm>
                <a:off x="3039428" y="4494938"/>
                <a:ext cx="2326727"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𝐸</m:t>
                          </m:r>
                        </m:e>
                        <m:sub>
                          <m:r>
                            <a:rPr lang="en-GB" b="0" i="1" smtClean="0">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𝑓</m:t>
                          </m:r>
                        </m:sub>
                      </m:sSub>
                      <m:r>
                        <a:rPr lang="en-GB" b="0" i="1" smtClean="0">
                          <a:latin typeface="Cambria Math" panose="02040503050406030204" pitchFamily="18" charset="0"/>
                        </a:rPr>
                        <m:t>=</m:t>
                      </m:r>
                      <m:r>
                        <a:rPr lang="en-US" b="0" i="1" smtClean="0">
                          <a:latin typeface="Cambria Math" panose="02040503050406030204" pitchFamily="18" charset="0"/>
                        </a:rPr>
                        <m:t>𝑚𝑔𝑧</m:t>
                      </m:r>
                      <m:r>
                        <a:rPr lang="en-US" b="0" i="1" smtClean="0">
                          <a:latin typeface="Cambria Math" panose="02040503050406030204" pitchFamily="18" charset="0"/>
                        </a:rPr>
                        <m:t>=−</m:t>
                      </m:r>
                      <m:r>
                        <a:rPr lang="en-GB" b="0" i="1" smtClean="0">
                          <a:latin typeface="Cambria Math" panose="02040503050406030204" pitchFamily="18" charset="0"/>
                        </a:rPr>
                        <m:t>𝑚𝑔ℎ</m:t>
                      </m:r>
                    </m:oMath>
                  </m:oMathPara>
                </a14:m>
                <a:endParaRPr lang="en-US" dirty="0"/>
              </a:p>
            </p:txBody>
          </p:sp>
        </mc:Choice>
        <mc:Fallback>
          <p:sp>
            <p:nvSpPr>
              <p:cNvPr id="25" name="Rectangle 24"/>
              <p:cNvSpPr>
                <a:spLocks noRot="1" noChangeAspect="1" noMove="1" noResize="1" noEditPoints="1" noAdjustHandles="1" noChangeArrowheads="1" noChangeShapeType="1" noTextEdit="1"/>
              </p:cNvSpPr>
              <p:nvPr/>
            </p:nvSpPr>
            <p:spPr>
              <a:xfrm>
                <a:off x="3039428" y="4494938"/>
                <a:ext cx="2326727" cy="391582"/>
              </a:xfrm>
              <a:prstGeom prst="rect">
                <a:avLst/>
              </a:prstGeom>
              <a:blipFill rotWithShape="1">
                <a:blip r:embed="rId6"/>
                <a:stretch>
                  <a:fillRect l="-14" t="-104" r="17" b="50"/>
                </a:stretch>
              </a:blipFill>
            </p:spPr>
            <p:txBody>
              <a:bodyPr/>
              <a:lstStyle/>
              <a:p>
                <a:r>
                  <a:rPr lang="zh-CN" altLang="en-US">
                    <a:noFill/>
                  </a:rPr>
                  <a:t> </a:t>
                </a:r>
              </a:p>
            </p:txBody>
          </p:sp>
        </mc:Fallback>
      </mc:AlternateContent>
      <p:sp>
        <p:nvSpPr>
          <p:cNvPr id="26" name="Right Arrow 25"/>
          <p:cNvSpPr/>
          <p:nvPr/>
        </p:nvSpPr>
        <p:spPr>
          <a:xfrm>
            <a:off x="755576" y="5733256"/>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1547664" y="5774776"/>
                <a:ext cx="3443763" cy="5747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ℎ</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𝑠𝑡𝑜𝑛𝑒</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𝑝𝑢𝑙𝑙𝑒𝑦</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𝑆</m:t>
                              </m:r>
                            </m:sub>
                          </m:sSub>
                          <m:r>
                            <a:rPr lang="en-GB" b="0" i="1" smtClean="0">
                              <a:latin typeface="Cambria Math" panose="02040503050406030204" pitchFamily="18" charset="0"/>
                            </a:rPr>
                            <m:t>𝑔</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673</m:t>
                      </m:r>
                      <m:r>
                        <a:rPr lang="en-GB" b="0" i="1" smtClean="0">
                          <a:latin typeface="Cambria Math" panose="02040503050406030204" pitchFamily="18" charset="0"/>
                        </a:rPr>
                        <m:t> </m:t>
                      </m:r>
                      <m:r>
                        <a:rPr lang="en-GB" b="0" i="1" smtClean="0">
                          <a:latin typeface="Cambria Math" panose="02040503050406030204" pitchFamily="18" charset="0"/>
                        </a:rPr>
                        <m:t>𝑚</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1547664" y="5774776"/>
                <a:ext cx="3443763" cy="574709"/>
              </a:xfrm>
              <a:prstGeom prst="rect">
                <a:avLst/>
              </a:prstGeom>
              <a:blipFill rotWithShape="1">
                <a:blip r:embed="rId7"/>
                <a:stretch>
                  <a:fillRect l="-5" t="-15" r="-175" b="21"/>
                </a:stretch>
              </a:blipFill>
            </p:spPr>
            <p:txBody>
              <a:bodyPr/>
              <a:lstStyle/>
              <a:p>
                <a:r>
                  <a:rPr lang="zh-CN" altLang="en-US">
                    <a:noFill/>
                  </a:rPr>
                  <a:t> </a:t>
                </a:r>
              </a:p>
            </p:txBody>
          </p:sp>
        </mc:Fallback>
      </mc:AlternateContent>
      <p:sp>
        <p:nvSpPr>
          <p:cNvPr id="28" name="TextBox 27"/>
          <p:cNvSpPr txBox="1"/>
          <p:nvPr/>
        </p:nvSpPr>
        <p:spPr>
          <a:xfrm flipH="1">
            <a:off x="513263" y="3887714"/>
            <a:ext cx="890385" cy="369332"/>
          </a:xfrm>
          <a:prstGeom prst="rect">
            <a:avLst/>
          </a:prstGeom>
          <a:noFill/>
        </p:spPr>
        <p:txBody>
          <a:bodyPr wrap="square" rtlCol="0">
            <a:spAutoFit/>
          </a:bodyPr>
          <a:lstStyle/>
          <a:p>
            <a:r>
              <a:rPr lang="en-GB" dirty="0"/>
              <a:t>And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GB" dirty="0"/>
              <a:t>	Contents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957718" y="1367056"/>
            <a:ext cx="7365504" cy="4031873"/>
          </a:xfrm>
          <a:prstGeom prst="rect">
            <a:avLst/>
          </a:prstGeom>
          <a:noFill/>
        </p:spPr>
        <p:txBody>
          <a:bodyPr wrap="square" rtlCol="0">
            <a:spAutoFit/>
          </a:bodyPr>
          <a:lstStyle/>
          <a:p>
            <a:pPr marL="342900" indent="-342900">
              <a:buAutoNum type="arabicPeriod"/>
            </a:pPr>
            <a:r>
              <a:rPr lang="en-GB" sz="3200" dirty="0"/>
              <a:t>Rotational kinematics</a:t>
            </a:r>
            <a:endParaRPr lang="en-GB" sz="3200" dirty="0"/>
          </a:p>
          <a:p>
            <a:pPr marL="342900" indent="-342900">
              <a:buAutoNum type="arabicPeriod"/>
            </a:pPr>
            <a:r>
              <a:rPr lang="en-GB" sz="3200" dirty="0"/>
              <a:t>The moment of inertia </a:t>
            </a:r>
            <a:endParaRPr lang="en-GB" sz="3200" dirty="0"/>
          </a:p>
          <a:p>
            <a:pPr marL="342900" indent="-342900">
              <a:buAutoNum type="arabicPeriod"/>
            </a:pPr>
            <a:r>
              <a:rPr lang="en-GB" sz="3200" dirty="0"/>
              <a:t>The rotational kinetic energy </a:t>
            </a:r>
            <a:endParaRPr lang="en-GB" sz="3200" dirty="0"/>
          </a:p>
          <a:p>
            <a:pPr marL="342900" indent="-342900">
              <a:buAutoNum type="arabicPeriod"/>
            </a:pPr>
            <a:r>
              <a:rPr lang="en-GB" sz="3200" dirty="0"/>
              <a:t>Torque applied to a body</a:t>
            </a:r>
            <a:endParaRPr lang="en-GB" sz="3200" dirty="0"/>
          </a:p>
          <a:p>
            <a:pPr marL="342900" indent="-342900">
              <a:buAutoNum type="arabicPeriod"/>
            </a:pPr>
            <a:r>
              <a:rPr lang="en-GB" sz="3200" dirty="0"/>
              <a:t>Rotational dynamics law (similar with Newton’s 2</a:t>
            </a:r>
            <a:r>
              <a:rPr lang="en-GB" sz="3200" baseline="30000" dirty="0"/>
              <a:t>nd</a:t>
            </a:r>
            <a:r>
              <a:rPr lang="en-GB" sz="3200" dirty="0"/>
              <a:t> law)</a:t>
            </a:r>
            <a:endParaRPr lang="en-GB" sz="3200" dirty="0"/>
          </a:p>
          <a:p>
            <a:pPr marL="342900" indent="-342900">
              <a:buAutoNum type="arabicPeriod"/>
            </a:pPr>
            <a:r>
              <a:rPr lang="en-GB" sz="3200" dirty="0"/>
              <a:t>The work done by an applied torque </a:t>
            </a:r>
            <a:endParaRPr lang="en-GB" sz="3200" dirty="0"/>
          </a:p>
          <a:p>
            <a:pPr marL="342900" indent="-342900">
              <a:buAutoNum type="arabicPeriod"/>
            </a:pPr>
            <a:r>
              <a:rPr lang="en-GB" sz="3200" dirty="0"/>
              <a:t>The angular momentum </a:t>
            </a:r>
            <a:endParaRPr lang="en-US" sz="3200" dirty="0"/>
          </a:p>
        </p:txBody>
      </p:sp>
      <p:sp>
        <p:nvSpPr>
          <p:cNvPr id="3" name="Arrow: Right 2"/>
          <p:cNvSpPr/>
          <p:nvPr/>
        </p:nvSpPr>
        <p:spPr>
          <a:xfrm rot="10800000">
            <a:off x="7668344" y="4384401"/>
            <a:ext cx="864096"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323528" y="3058021"/>
            <a:ext cx="9433048" cy="1445260"/>
          </a:xfrm>
          <a:prstGeom prst="rect">
            <a:avLst/>
          </a:prstGeom>
          <a:noFill/>
        </p:spPr>
        <p:txBody>
          <a:bodyPr wrap="square">
            <a:spAutoFit/>
          </a:bodyPr>
          <a:lstStyle/>
          <a:p>
            <a:r>
              <a:rPr lang="en-GB" sz="4400" dirty="0"/>
              <a:t>6.The work done by an applied torque</a:t>
            </a:r>
            <a:endParaRPr lang="en-GB" sz="4400" dirty="0"/>
          </a:p>
          <a:p>
            <a:r>
              <a:rPr lang="en-GB" sz="4400" dirty="0">
                <a:solidFill>
                  <a:srgbClr val="FF0000"/>
                </a:solidFill>
              </a:rPr>
              <a:t>力矩所做的功</a:t>
            </a:r>
            <a:r>
              <a:rPr lang="en-GB" sz="4400" dirty="0"/>
              <a:t> </a:t>
            </a:r>
            <a:endParaRPr lang="en-GB" sz="4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7" name="Picture 6"/>
          <p:cNvPicPr>
            <a:picLocks noChangeAspect="1"/>
          </p:cNvPicPr>
          <p:nvPr/>
        </p:nvPicPr>
        <p:blipFill>
          <a:blip r:embed="rId1"/>
          <a:stretch>
            <a:fillRect/>
          </a:stretch>
        </p:blipFill>
        <p:spPr>
          <a:xfrm rot="8159254" flipV="1">
            <a:off x="1923219" y="1265189"/>
            <a:ext cx="4457700" cy="226061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5580112" y="548680"/>
                <a:ext cx="917431"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𝐹</m:t>
                          </m:r>
                        </m:e>
                        <m:sub>
                          <m:r>
                            <a:rPr lang="en-GB" sz="3600" b="0" i="1" smtClean="0">
                              <a:solidFill>
                                <a:srgbClr val="FF0000"/>
                              </a:solidFill>
                              <a:latin typeface="Cambria Math" panose="02040503050406030204" pitchFamily="18" charset="0"/>
                            </a:rPr>
                            <m:t>𝑡</m:t>
                          </m:r>
                          <m:r>
                            <a:rPr lang="en-GB"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rPr>
                            <m:t>𝑖</m:t>
                          </m:r>
                        </m:sub>
                      </m:sSub>
                      <m:acc>
                        <m:accPr>
                          <m:ctrlPr>
                            <a:rPr lang="en-GB"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𝑡</m:t>
                          </m:r>
                        </m:e>
                      </m:acc>
                    </m:oMath>
                  </m:oMathPara>
                </a14:m>
                <a:endParaRPr lang="en-US" sz="3600"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5580112" y="548680"/>
                <a:ext cx="917431" cy="583621"/>
              </a:xfrm>
              <a:prstGeom prst="rect">
                <a:avLst/>
              </a:prstGeom>
              <a:blipFill rotWithShape="1">
                <a:blip r:embed="rId2"/>
                <a:stretch>
                  <a:fillRect l="-40" t="-7" r="-7728"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730927" y="1690939"/>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chemeClr val="accent6"/>
                              </a:solidFill>
                              <a:latin typeface="Cambria Math" panose="02040503050406030204" pitchFamily="18" charset="0"/>
                            </a:rPr>
                          </m:ctrlPr>
                        </m:accPr>
                        <m:e>
                          <m:r>
                            <a:rPr lang="en-GB" sz="4400" b="0" i="1" smtClean="0">
                              <a:solidFill>
                                <a:schemeClr val="accent6"/>
                              </a:solidFill>
                              <a:latin typeface="Cambria Math" panose="02040503050406030204" pitchFamily="18" charset="0"/>
                            </a:rPr>
                            <m:t>𝑟</m:t>
                          </m:r>
                        </m:e>
                      </m:acc>
                    </m:oMath>
                  </m:oMathPara>
                </a14:m>
                <a:endParaRPr lang="en-US" sz="4400" dirty="0">
                  <a:solidFill>
                    <a:schemeClr val="accent6"/>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730927" y="1690939"/>
                <a:ext cx="421141" cy="677108"/>
              </a:xfrm>
              <a:prstGeom prst="rect">
                <a:avLst/>
              </a:prstGeom>
              <a:blipFill rotWithShape="1">
                <a:blip r:embed="rId3"/>
                <a:stretch>
                  <a:fillRect l="-72" t="-84" r="-18291"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38519" y="4161131"/>
                <a:ext cx="8316416" cy="900503"/>
              </a:xfrm>
              <a:prstGeom prst="rect">
                <a:avLst/>
              </a:prstGeom>
              <a:noFill/>
            </p:spPr>
            <p:txBody>
              <a:bodyPr wrap="square" rtlCol="0">
                <a:spAutoFit/>
              </a:bodyPr>
              <a:lstStyle/>
              <a:p>
                <a:r>
                  <a:rPr lang="en-GB" sz="2400" dirty="0"/>
                  <a:t>A tangential force </a:t>
                </a:r>
                <a14:m>
                  <m:oMath xmlns:m="http://schemas.openxmlformats.org/officeDocument/2006/math">
                    <m:acc>
                      <m:accPr>
                        <m:chr m:val="⃗"/>
                        <m:ctrlPr>
                          <a:rPr lang="en-US" sz="2400" i="1" smtClean="0">
                            <a:solidFill>
                              <a:schemeClr val="tx1"/>
                            </a:solidFill>
                            <a:latin typeface="Cambria Math" panose="02040503050406030204" pitchFamily="18" charset="0"/>
                          </a:rPr>
                        </m:ctrlPr>
                      </m:accPr>
                      <m:e>
                        <m:r>
                          <a:rPr lang="en-GB" sz="2400" b="0" i="1" smtClean="0">
                            <a:solidFill>
                              <a:schemeClr val="tx1"/>
                            </a:solidFill>
                            <a:latin typeface="Cambria Math" panose="02040503050406030204" pitchFamily="18" charset="0"/>
                          </a:rPr>
                          <m:t>𝐹</m:t>
                        </m:r>
                      </m:e>
                    </m:acc>
                    <m:r>
                      <a:rPr lang="en-GB"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𝐹</m:t>
                        </m:r>
                      </m:e>
                      <m:sub>
                        <m:r>
                          <a:rPr lang="en-GB" sz="2400" i="1">
                            <a:solidFill>
                              <a:schemeClr val="tx1"/>
                            </a:solidFill>
                            <a:latin typeface="Cambria Math" panose="02040503050406030204" pitchFamily="18" charset="0"/>
                          </a:rPr>
                          <m:t>𝑡</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𝑖</m:t>
                        </m:r>
                      </m:sub>
                    </m:sSub>
                    <m:acc>
                      <m:accPr>
                        <m:ctrlPr>
                          <a:rPr lang="en-US" sz="2400" i="1">
                            <a:solidFill>
                              <a:schemeClr val="tx1"/>
                            </a:solidFill>
                            <a:latin typeface="Cambria Math" panose="02040503050406030204" pitchFamily="18" charset="0"/>
                          </a:rPr>
                        </m:ctrlPr>
                      </m:accPr>
                      <m:e>
                        <m:r>
                          <a:rPr lang="en-GB" sz="2400" i="1">
                            <a:solidFill>
                              <a:schemeClr val="tx1"/>
                            </a:solidFill>
                            <a:latin typeface="Cambria Math" panose="02040503050406030204" pitchFamily="18" charset="0"/>
                          </a:rPr>
                          <m:t>𝑡</m:t>
                        </m:r>
                      </m:e>
                    </m:acc>
                    <m:r>
                      <a:rPr lang="en-GB" sz="2400" b="0" i="0" smtClean="0">
                        <a:solidFill>
                          <a:schemeClr val="tx1"/>
                        </a:solidFill>
                        <a:latin typeface="Cambria Math" panose="02040503050406030204" pitchFamily="18" charset="0"/>
                      </a:rPr>
                      <m:t> </m:t>
                    </m:r>
                  </m:oMath>
                </a14:m>
                <a:r>
                  <a:rPr lang="en-GB" sz="2400" dirty="0"/>
                  <a:t>is applied. Its infinitesimal work during displacement </a:t>
                </a:r>
                <a14:m>
                  <m:oMath xmlns:m="http://schemas.openxmlformats.org/officeDocument/2006/math">
                    <m:r>
                      <a:rPr lang="en-GB" sz="2400" b="0" i="1" smtClean="0">
                        <a:latin typeface="Cambria Math" panose="02040503050406030204" pitchFamily="18" charset="0"/>
                      </a:rPr>
                      <m:t>𝑑𝑠</m:t>
                    </m:r>
                  </m:oMath>
                </a14:m>
                <a:r>
                  <a:rPr lang="en-GB" sz="2400" dirty="0"/>
                  <a:t> is:   </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38519" y="4161131"/>
                <a:ext cx="8316416" cy="900503"/>
              </a:xfrm>
              <a:prstGeom prst="rect">
                <a:avLst/>
              </a:prstGeom>
              <a:blipFill rotWithShape="1">
                <a:blip r:embed="rId4"/>
                <a:stretch>
                  <a:fillRect t="-68" r="6" b="5"/>
                </a:stretch>
              </a:blipFill>
            </p:spPr>
            <p:txBody>
              <a:bodyPr/>
              <a:lstStyle/>
              <a:p>
                <a:r>
                  <a:rPr lang="zh-CN" altLang="en-US">
                    <a:noFill/>
                  </a:rPr>
                  <a:t> </a:t>
                </a:r>
              </a:p>
            </p:txBody>
          </p:sp>
        </mc:Fallback>
      </mc:AlternateContent>
      <p:sp>
        <p:nvSpPr>
          <p:cNvPr id="12" name="Freeform 11"/>
          <p:cNvSpPr/>
          <p:nvPr/>
        </p:nvSpPr>
        <p:spPr>
          <a:xfrm>
            <a:off x="4833257" y="839799"/>
            <a:ext cx="988533" cy="2730137"/>
          </a:xfrm>
          <a:custGeom>
            <a:avLst/>
            <a:gdLst>
              <a:gd name="connsiteX0" fmla="*/ 966652 w 988533"/>
              <a:gd name="connsiteY0" fmla="*/ 2730137 h 2730137"/>
              <a:gd name="connsiteX1" fmla="*/ 862149 w 988533"/>
              <a:gd name="connsiteY1" fmla="*/ 1280160 h 2730137"/>
              <a:gd name="connsiteX2" fmla="*/ 0 w 988533"/>
              <a:gd name="connsiteY2" fmla="*/ 0 h 2730137"/>
              <a:gd name="connsiteX3" fmla="*/ 0 w 988533"/>
              <a:gd name="connsiteY3" fmla="*/ 0 h 2730137"/>
            </a:gdLst>
            <a:ahLst/>
            <a:cxnLst>
              <a:cxn ang="0">
                <a:pos x="connsiteX0" y="connsiteY0"/>
              </a:cxn>
              <a:cxn ang="0">
                <a:pos x="connsiteX1" y="connsiteY1"/>
              </a:cxn>
              <a:cxn ang="0">
                <a:pos x="connsiteX2" y="connsiteY2"/>
              </a:cxn>
              <a:cxn ang="0">
                <a:pos x="connsiteX3" y="connsiteY3"/>
              </a:cxn>
            </a:cxnLst>
            <a:rect l="l" t="t" r="r" b="b"/>
            <a:pathLst>
              <a:path w="988533" h="2730137">
                <a:moveTo>
                  <a:pt x="966652" y="2730137"/>
                </a:moveTo>
                <a:cubicBezTo>
                  <a:pt x="994955" y="2232660"/>
                  <a:pt x="1023258" y="1735183"/>
                  <a:pt x="862149" y="1280160"/>
                </a:cubicBezTo>
                <a:cubicBezTo>
                  <a:pt x="701040" y="825137"/>
                  <a:pt x="0" y="0"/>
                  <a:pt x="0" y="0"/>
                </a:cubicBezTo>
                <a:lnTo>
                  <a:pt x="0" y="0"/>
                </a:ln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5580112" y="1470102"/>
            <a:ext cx="144016" cy="559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5749938" y="1660822"/>
                <a:ext cx="310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5749938" y="1660822"/>
                <a:ext cx="310213" cy="276999"/>
              </a:xfrm>
              <a:prstGeom prst="rect">
                <a:avLst/>
              </a:prstGeom>
              <a:blipFill rotWithShape="1">
                <a:blip r:embed="rId5"/>
                <a:stretch>
                  <a:fillRect l="-4" t="-107" r="-8690" b="-301"/>
                </a:stretch>
              </a:blipFill>
            </p:spPr>
            <p:txBody>
              <a:bodyPr/>
              <a:lstStyle/>
              <a:p>
                <a:r>
                  <a:rPr lang="zh-CN" altLang="en-US">
                    <a:noFill/>
                  </a:rPr>
                  <a:t> </a:t>
                </a:r>
              </a:p>
            </p:txBody>
          </p:sp>
        </mc:Fallback>
      </mc:AlternateContent>
      <p:cxnSp>
        <p:nvCxnSpPr>
          <p:cNvPr id="17" name="Straight Connector 16"/>
          <p:cNvCxnSpPr/>
          <p:nvPr/>
        </p:nvCxnSpPr>
        <p:spPr>
          <a:xfrm flipV="1">
            <a:off x="2483768" y="3126286"/>
            <a:ext cx="531562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4283968" y="2590222"/>
            <a:ext cx="117630" cy="587829"/>
          </a:xfrm>
          <a:custGeom>
            <a:avLst/>
            <a:gdLst>
              <a:gd name="connsiteX0" fmla="*/ 13063 w 117630"/>
              <a:gd name="connsiteY0" fmla="*/ 587829 h 587829"/>
              <a:gd name="connsiteX1" fmla="*/ 117566 w 117630"/>
              <a:gd name="connsiteY1" fmla="*/ 287383 h 587829"/>
              <a:gd name="connsiteX2" fmla="*/ 0 w 117630"/>
              <a:gd name="connsiteY2" fmla="*/ 0 h 587829"/>
              <a:gd name="connsiteX3" fmla="*/ 0 w 117630"/>
              <a:gd name="connsiteY3" fmla="*/ 0 h 587829"/>
            </a:gdLst>
            <a:ahLst/>
            <a:cxnLst>
              <a:cxn ang="0">
                <a:pos x="connsiteX0" y="connsiteY0"/>
              </a:cxn>
              <a:cxn ang="0">
                <a:pos x="connsiteX1" y="connsiteY1"/>
              </a:cxn>
              <a:cxn ang="0">
                <a:pos x="connsiteX2" y="connsiteY2"/>
              </a:cxn>
              <a:cxn ang="0">
                <a:pos x="connsiteX3" y="connsiteY3"/>
              </a:cxn>
            </a:cxnLst>
            <a:rect l="l" t="t" r="r" b="b"/>
            <a:pathLst>
              <a:path w="117630" h="587829">
                <a:moveTo>
                  <a:pt x="13063" y="587829"/>
                </a:moveTo>
                <a:cubicBezTo>
                  <a:pt x="66403" y="486591"/>
                  <a:pt x="119743" y="385354"/>
                  <a:pt x="117566" y="287383"/>
                </a:cubicBezTo>
                <a:cubicBezTo>
                  <a:pt x="115389" y="189412"/>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4502443" y="2754644"/>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502443" y="2754644"/>
                <a:ext cx="194284" cy="276999"/>
              </a:xfrm>
              <a:prstGeom prst="rect">
                <a:avLst/>
              </a:prstGeom>
              <a:blipFill rotWithShape="1">
                <a:blip r:embed="rId6"/>
                <a:stretch>
                  <a:fillRect l="-151" t="-5" r="-15551" b="55"/>
                </a:stretch>
              </a:blipFill>
            </p:spPr>
            <p:txBody>
              <a:bodyPr/>
              <a:lstStyle/>
              <a:p>
                <a:r>
                  <a:rPr lang="zh-CN" altLang="en-US">
                    <a:noFill/>
                  </a:rPr>
                  <a:t> </a:t>
                </a:r>
              </a:p>
            </p:txBody>
          </p:sp>
        </mc:Fallback>
      </mc:AlternateContent>
      <p:sp>
        <p:nvSpPr>
          <p:cNvPr id="2" name="Title 1"/>
          <p:cNvSpPr>
            <a:spLocks noGrp="1"/>
          </p:cNvSpPr>
          <p:nvPr>
            <p:ph type="title"/>
          </p:nvPr>
        </p:nvSpPr>
        <p:spPr>
          <a:xfrm>
            <a:off x="636588" y="-171400"/>
            <a:ext cx="8229600" cy="1143000"/>
          </a:xfrm>
        </p:spPr>
        <p:txBody>
          <a:bodyPr/>
          <a:lstStyle/>
          <a:p>
            <a:r>
              <a:rPr lang="en-GB" dirty="0"/>
              <a:t>Rotational work: Introduction </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1878023" y="3112000"/>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878023" y="3112000"/>
                <a:ext cx="389915" cy="492443"/>
              </a:xfrm>
              <a:prstGeom prst="rect">
                <a:avLst/>
              </a:prstGeom>
              <a:blipFill rotWithShape="1">
                <a:blip r:embed="rId7"/>
                <a:stretch>
                  <a:fillRect l="-84" t="-102" r="-1375" b="37"/>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99392"/>
            <a:ext cx="8229600" cy="1143000"/>
          </a:xfrm>
        </p:spPr>
        <p:txBody>
          <a:bodyPr/>
          <a:lstStyle/>
          <a:p>
            <a:r>
              <a:rPr lang="en-US" sz="3600" dirty="0"/>
              <a:t>Reminder of the previous lecture</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2" name="TextBox 11"/>
          <p:cNvSpPr txBox="1"/>
          <p:nvPr/>
        </p:nvSpPr>
        <p:spPr>
          <a:xfrm>
            <a:off x="467544" y="3772545"/>
            <a:ext cx="8229600" cy="830997"/>
          </a:xfrm>
          <a:prstGeom prst="rect">
            <a:avLst/>
          </a:prstGeom>
          <a:noFill/>
        </p:spPr>
        <p:txBody>
          <a:bodyPr wrap="square" rtlCol="0">
            <a:spAutoFit/>
          </a:bodyPr>
          <a:lstStyle/>
          <a:p>
            <a:r>
              <a:rPr lang="en-GB" sz="2400" dirty="0"/>
              <a:t>The net torque exerted on a body in rotation around an axis, about a point (here the point O) of this axis, is:</a:t>
            </a:r>
            <a:endParaRPr lang="en-US" sz="2400" dirty="0"/>
          </a:p>
        </p:txBody>
      </p:sp>
      <p:sp>
        <p:nvSpPr>
          <p:cNvPr id="21" name="Rectangle 20"/>
          <p:cNvSpPr/>
          <p:nvPr/>
        </p:nvSpPr>
        <p:spPr>
          <a:xfrm>
            <a:off x="1344612" y="1744934"/>
            <a:ext cx="5822805" cy="1022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447671" y="2534569"/>
            <a:ext cx="1351717" cy="369332"/>
          </a:xfrm>
          <a:prstGeom prst="rect">
            <a:avLst/>
          </a:prstGeom>
          <a:noFill/>
        </p:spPr>
        <p:txBody>
          <a:bodyPr wrap="none" rtlCol="0">
            <a:spAutoFit/>
          </a:bodyPr>
          <a:lstStyle/>
          <a:p>
            <a:r>
              <a:rPr lang="en-GB" dirty="0"/>
              <a:t>A rigid body</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5160312" y="2267938"/>
                <a:ext cx="46006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m:t>
                      </m:r>
                    </m:oMath>
                  </m:oMathPara>
                </a14:m>
                <a:endParaRPr lang="en-US" sz="3600" dirty="0"/>
              </a:p>
            </p:txBody>
          </p:sp>
        </mc:Choice>
        <mc:Fallback>
          <p:sp>
            <p:nvSpPr>
              <p:cNvPr id="23" name="TextBox 22"/>
              <p:cNvSpPr txBox="1">
                <a:spLocks noRot="1" noChangeAspect="1" noMove="1" noResize="1" noEditPoints="1" noAdjustHandles="1" noChangeArrowheads="1" noChangeShapeType="1" noTextEdit="1"/>
              </p:cNvSpPr>
              <p:nvPr/>
            </p:nvSpPr>
            <p:spPr>
              <a:xfrm>
                <a:off x="5160312" y="2267938"/>
                <a:ext cx="460061" cy="553998"/>
              </a:xfrm>
              <a:prstGeom prst="rect">
                <a:avLst/>
              </a:prstGeom>
              <a:blipFill rotWithShape="1">
                <a:blip r:embed="rId1"/>
                <a:stretch>
                  <a:fillRect l="-66" t="-64" r="-14633" b="114"/>
                </a:stretch>
              </a:blipFill>
            </p:spPr>
            <p:txBody>
              <a:bodyPr/>
              <a:lstStyle/>
              <a:p>
                <a:r>
                  <a:rPr lang="zh-CN" altLang="en-US">
                    <a:noFill/>
                  </a:rPr>
                  <a:t> </a:t>
                </a:r>
              </a:p>
            </p:txBody>
          </p:sp>
        </mc:Fallback>
      </mc:AlternateContent>
      <p:cxnSp>
        <p:nvCxnSpPr>
          <p:cNvPr id="24" name="Straight Arrow Connector 23"/>
          <p:cNvCxnSpPr/>
          <p:nvPr/>
        </p:nvCxnSpPr>
        <p:spPr>
          <a:xfrm flipV="1">
            <a:off x="5390342" y="848280"/>
            <a:ext cx="0" cy="1604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5516466" y="692981"/>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516466" y="692981"/>
                <a:ext cx="207814" cy="310598"/>
              </a:xfrm>
              <a:prstGeom prst="rect">
                <a:avLst/>
              </a:prstGeom>
              <a:blipFill rotWithShape="1">
                <a:blip r:embed="rId2"/>
                <a:stretch>
                  <a:fillRect l="-106" t="-63" r="-13868" b="90"/>
                </a:stretch>
              </a:blipFill>
            </p:spPr>
            <p:txBody>
              <a:bodyPr/>
              <a:lstStyle/>
              <a:p>
                <a:r>
                  <a:rPr lang="zh-CN" altLang="en-US">
                    <a:noFill/>
                  </a:rPr>
                  <a:t> </a:t>
                </a:r>
              </a:p>
            </p:txBody>
          </p:sp>
        </mc:Fallback>
      </mc:AlternateContent>
      <p:sp>
        <p:nvSpPr>
          <p:cNvPr id="26" name="TextBox 25"/>
          <p:cNvSpPr txBox="1"/>
          <p:nvPr/>
        </p:nvSpPr>
        <p:spPr>
          <a:xfrm>
            <a:off x="5780545" y="603717"/>
            <a:ext cx="1904636" cy="646331"/>
          </a:xfrm>
          <a:prstGeom prst="rect">
            <a:avLst/>
          </a:prstGeom>
          <a:noFill/>
        </p:spPr>
        <p:txBody>
          <a:bodyPr wrap="square" rtlCol="0">
            <a:spAutoFit/>
          </a:bodyPr>
          <a:lstStyle/>
          <a:p>
            <a:r>
              <a:rPr lang="en-GB" dirty="0"/>
              <a:t>Force exerted on the body</a:t>
            </a:r>
            <a:endParaRPr lang="en-US" dirty="0"/>
          </a:p>
        </p:txBody>
      </p:sp>
      <p:cxnSp>
        <p:nvCxnSpPr>
          <p:cNvPr id="27" name="Straight Arrow Connector 26"/>
          <p:cNvCxnSpPr/>
          <p:nvPr/>
        </p:nvCxnSpPr>
        <p:spPr>
          <a:xfrm>
            <a:off x="2370767" y="2041030"/>
            <a:ext cx="3019575" cy="511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5413457" y="263766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5413457" y="2637665"/>
                <a:ext cx="206018" cy="276999"/>
              </a:xfrm>
              <a:prstGeom prst="rect">
                <a:avLst/>
              </a:prstGeom>
              <a:blipFill rotWithShape="1">
                <a:blip r:embed="rId3"/>
                <a:stretch>
                  <a:fillRect l="-40" t="-184" r="-14928" b="5"/>
                </a:stretch>
              </a:blipFill>
            </p:spPr>
            <p:txBody>
              <a:bodyPr/>
              <a:lstStyle/>
              <a:p>
                <a:r>
                  <a:rPr lang="zh-CN" altLang="en-US">
                    <a:noFill/>
                  </a:rPr>
                  <a:t> </a:t>
                </a:r>
              </a:p>
            </p:txBody>
          </p:sp>
        </mc:Fallback>
      </mc:AlternateContent>
      <p:sp>
        <p:nvSpPr>
          <p:cNvPr id="29" name="TextBox 28"/>
          <p:cNvSpPr txBox="1"/>
          <p:nvPr/>
        </p:nvSpPr>
        <p:spPr>
          <a:xfrm>
            <a:off x="3139631" y="3070701"/>
            <a:ext cx="4262180" cy="646331"/>
          </a:xfrm>
          <a:prstGeom prst="rect">
            <a:avLst/>
          </a:prstGeom>
          <a:noFill/>
        </p:spPr>
        <p:txBody>
          <a:bodyPr wrap="square" rtlCol="0">
            <a:spAutoFit/>
          </a:bodyPr>
          <a:lstStyle/>
          <a:p>
            <a:r>
              <a:rPr lang="en-GB" dirty="0"/>
              <a:t>Point of application of the force on the body (important to study the torque !)</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3910334" y="1692316"/>
                <a:ext cx="38318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𝑟</m:t>
                          </m:r>
                        </m:e>
                      </m:acc>
                    </m:oMath>
                  </m:oMathPara>
                </a14:m>
                <a:endParaRPr lang="en-US" sz="4000" dirty="0"/>
              </a:p>
            </p:txBody>
          </p:sp>
        </mc:Choice>
        <mc:Fallback>
          <p:sp>
            <p:nvSpPr>
              <p:cNvPr id="30" name="TextBox 29"/>
              <p:cNvSpPr txBox="1">
                <a:spLocks noRot="1" noChangeAspect="1" noMove="1" noResize="1" noEditPoints="1" noAdjustHandles="1" noChangeArrowheads="1" noChangeShapeType="1" noTextEdit="1"/>
              </p:cNvSpPr>
              <p:nvPr/>
            </p:nvSpPr>
            <p:spPr>
              <a:xfrm>
                <a:off x="3910334" y="1692316"/>
                <a:ext cx="383182" cy="615553"/>
              </a:xfrm>
              <a:prstGeom prst="rect">
                <a:avLst/>
              </a:prstGeom>
              <a:blipFill rotWithShape="1">
                <a:blip r:embed="rId4"/>
                <a:stretch>
                  <a:fillRect l="-1" t="-7" r="-18156" b="-264"/>
                </a:stretch>
              </a:blipFill>
            </p:spPr>
            <p:txBody>
              <a:bodyPr/>
              <a:lstStyle/>
              <a:p>
                <a:r>
                  <a:rPr lang="zh-CN" altLang="en-US">
                    <a:noFill/>
                  </a:rPr>
                  <a:t> </a:t>
                </a:r>
              </a:p>
            </p:txBody>
          </p:sp>
        </mc:Fallback>
      </mc:AlternateContent>
      <p:cxnSp>
        <p:nvCxnSpPr>
          <p:cNvPr id="32" name="Straight Arrow Connector 31"/>
          <p:cNvCxnSpPr/>
          <p:nvPr/>
        </p:nvCxnSpPr>
        <p:spPr>
          <a:xfrm flipV="1">
            <a:off x="4572000" y="2776164"/>
            <a:ext cx="588312" cy="294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3322571" y="4988192"/>
                <a:ext cx="2225674"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𝑟</m:t>
                          </m:r>
                        </m:e>
                      </m:acc>
                      <m:r>
                        <a:rPr lang="en-US" sz="4000" i="1" smtClean="0">
                          <a:latin typeface="Cambria Math" panose="02040503050406030204" pitchFamily="18" charset="0"/>
                          <a:ea typeface="Cambria Math" panose="02040503050406030204" pitchFamily="18" charset="0"/>
                        </a:rPr>
                        <m:t>×</m:t>
                      </m:r>
                      <m:acc>
                        <m:accPr>
                          <m:chr m:val="⃗"/>
                          <m:ctrlPr>
                            <a:rPr lang="en-US" sz="4000" i="1" smtClean="0">
                              <a:latin typeface="Cambria Math" panose="02040503050406030204" pitchFamily="18" charset="0"/>
                              <a:ea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𝐹</m:t>
                          </m:r>
                        </m:e>
                      </m:acc>
                    </m:oMath>
                  </m:oMathPara>
                </a14:m>
                <a:endParaRPr lang="en-US" sz="4000" dirty="0"/>
              </a:p>
            </p:txBody>
          </p:sp>
        </mc:Choice>
        <mc:Fallback>
          <p:sp>
            <p:nvSpPr>
              <p:cNvPr id="33" name="TextBox 32"/>
              <p:cNvSpPr txBox="1">
                <a:spLocks noRot="1" noChangeAspect="1" noMove="1" noResize="1" noEditPoints="1" noAdjustHandles="1" noChangeArrowheads="1" noChangeShapeType="1" noTextEdit="1"/>
              </p:cNvSpPr>
              <p:nvPr/>
            </p:nvSpPr>
            <p:spPr>
              <a:xfrm>
                <a:off x="3322571" y="4988192"/>
                <a:ext cx="2225674" cy="690254"/>
              </a:xfrm>
              <a:prstGeom prst="rect">
                <a:avLst/>
              </a:prstGeom>
              <a:blipFill rotWithShape="1">
                <a:blip r:embed="rId5"/>
                <a:stretch>
                  <a:fillRect l="-11" t="-39" r="-2157" b="40"/>
                </a:stretch>
              </a:blipFill>
            </p:spPr>
            <p:txBody>
              <a:bodyPr/>
              <a:lstStyle/>
              <a:p>
                <a:r>
                  <a:rPr lang="zh-CN" altLang="en-US">
                    <a:noFill/>
                  </a:rPr>
                  <a:t> </a:t>
                </a:r>
              </a:p>
            </p:txBody>
          </p:sp>
        </mc:Fallback>
      </mc:AlternateContent>
      <p:sp>
        <p:nvSpPr>
          <p:cNvPr id="35" name="TextBox 34"/>
          <p:cNvSpPr txBox="1"/>
          <p:nvPr/>
        </p:nvSpPr>
        <p:spPr>
          <a:xfrm>
            <a:off x="1785551" y="1723094"/>
            <a:ext cx="814647" cy="584775"/>
          </a:xfrm>
          <a:prstGeom prst="rect">
            <a:avLst/>
          </a:prstGeom>
          <a:noFill/>
        </p:spPr>
        <p:txBody>
          <a:bodyPr wrap="none" rtlCol="0">
            <a:spAutoFit/>
          </a:bodyPr>
          <a:lstStyle/>
          <a:p>
            <a:r>
              <a:rPr lang="en-GB" sz="3200" dirty="0"/>
              <a:t>O +</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7" name="Picture 6"/>
          <p:cNvPicPr>
            <a:picLocks noChangeAspect="1"/>
          </p:cNvPicPr>
          <p:nvPr/>
        </p:nvPicPr>
        <p:blipFill>
          <a:blip r:embed="rId1"/>
          <a:stretch>
            <a:fillRect/>
          </a:stretch>
        </p:blipFill>
        <p:spPr>
          <a:xfrm rot="8159254" flipV="1">
            <a:off x="1923219" y="1265189"/>
            <a:ext cx="4457700" cy="226061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3730927" y="1690939"/>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chemeClr val="accent6"/>
                              </a:solidFill>
                              <a:latin typeface="Cambria Math" panose="02040503050406030204" pitchFamily="18" charset="0"/>
                            </a:rPr>
                          </m:ctrlPr>
                        </m:accPr>
                        <m:e>
                          <m:r>
                            <a:rPr lang="en-GB" sz="4400" b="0" i="1" smtClean="0">
                              <a:solidFill>
                                <a:schemeClr val="accent6"/>
                              </a:solidFill>
                              <a:latin typeface="Cambria Math" panose="02040503050406030204" pitchFamily="18" charset="0"/>
                            </a:rPr>
                            <m:t>𝑟</m:t>
                          </m:r>
                        </m:e>
                      </m:acc>
                    </m:oMath>
                  </m:oMathPara>
                </a14:m>
                <a:endParaRPr lang="en-US" sz="4400" dirty="0">
                  <a:solidFill>
                    <a:schemeClr val="accent6"/>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730927" y="1690939"/>
                <a:ext cx="421141" cy="677108"/>
              </a:xfrm>
              <a:prstGeom prst="rect">
                <a:avLst/>
              </a:prstGeom>
              <a:blipFill rotWithShape="1">
                <a:blip r:embed="rId2"/>
                <a:stretch>
                  <a:fillRect l="-72" t="-84" r="-18291"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38519" y="4161131"/>
                <a:ext cx="8316416" cy="900503"/>
              </a:xfrm>
              <a:prstGeom prst="rect">
                <a:avLst/>
              </a:prstGeom>
              <a:noFill/>
            </p:spPr>
            <p:txBody>
              <a:bodyPr wrap="square" rtlCol="0">
                <a:spAutoFit/>
              </a:bodyPr>
              <a:lstStyle/>
              <a:p>
                <a:r>
                  <a:rPr lang="en-GB" sz="2400" dirty="0"/>
                  <a:t>A tangential force </a:t>
                </a:r>
                <a14:m>
                  <m:oMath xmlns:m="http://schemas.openxmlformats.org/officeDocument/2006/math">
                    <m:acc>
                      <m:accPr>
                        <m:chr m:val="⃗"/>
                        <m:ctrlPr>
                          <a:rPr lang="en-US" sz="2400" i="1" smtClean="0">
                            <a:solidFill>
                              <a:schemeClr val="tx1"/>
                            </a:solidFill>
                            <a:latin typeface="Cambria Math" panose="02040503050406030204" pitchFamily="18" charset="0"/>
                          </a:rPr>
                        </m:ctrlPr>
                      </m:accPr>
                      <m:e>
                        <m:r>
                          <a:rPr lang="en-GB" sz="2400" b="0" i="1" smtClean="0">
                            <a:solidFill>
                              <a:schemeClr val="tx1"/>
                            </a:solidFill>
                            <a:latin typeface="Cambria Math" panose="02040503050406030204" pitchFamily="18" charset="0"/>
                          </a:rPr>
                          <m:t>𝐹</m:t>
                        </m:r>
                      </m:e>
                    </m:acc>
                    <m:r>
                      <a:rPr lang="en-GB"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𝐹</m:t>
                        </m:r>
                      </m:e>
                      <m:sub>
                        <m:r>
                          <a:rPr lang="en-GB" sz="2400" i="1">
                            <a:solidFill>
                              <a:schemeClr val="tx1"/>
                            </a:solidFill>
                            <a:latin typeface="Cambria Math" panose="02040503050406030204" pitchFamily="18" charset="0"/>
                          </a:rPr>
                          <m:t>𝑡</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𝑖</m:t>
                        </m:r>
                      </m:sub>
                    </m:sSub>
                    <m:acc>
                      <m:accPr>
                        <m:ctrlPr>
                          <a:rPr lang="en-US" sz="2400" i="1">
                            <a:solidFill>
                              <a:schemeClr val="tx1"/>
                            </a:solidFill>
                            <a:latin typeface="Cambria Math" panose="02040503050406030204" pitchFamily="18" charset="0"/>
                          </a:rPr>
                        </m:ctrlPr>
                      </m:accPr>
                      <m:e>
                        <m:r>
                          <a:rPr lang="en-GB" sz="2400" i="1">
                            <a:solidFill>
                              <a:schemeClr val="tx1"/>
                            </a:solidFill>
                            <a:latin typeface="Cambria Math" panose="02040503050406030204" pitchFamily="18" charset="0"/>
                          </a:rPr>
                          <m:t>𝑡</m:t>
                        </m:r>
                      </m:e>
                    </m:acc>
                    <m:r>
                      <a:rPr lang="en-GB" sz="2400" b="0" i="0" smtClean="0">
                        <a:solidFill>
                          <a:schemeClr val="tx1"/>
                        </a:solidFill>
                        <a:latin typeface="Cambria Math" panose="02040503050406030204" pitchFamily="18" charset="0"/>
                      </a:rPr>
                      <m:t> </m:t>
                    </m:r>
                  </m:oMath>
                </a14:m>
                <a:r>
                  <a:rPr lang="en-GB" sz="2400" dirty="0"/>
                  <a:t>is applied. Its infinitesimal work during displacement </a:t>
                </a:r>
                <a14:m>
                  <m:oMath xmlns:m="http://schemas.openxmlformats.org/officeDocument/2006/math">
                    <m:r>
                      <a:rPr lang="en-GB" sz="2400" b="0" i="1" smtClean="0">
                        <a:latin typeface="Cambria Math" panose="02040503050406030204" pitchFamily="18" charset="0"/>
                      </a:rPr>
                      <m:t>𝑑𝑠</m:t>
                    </m:r>
                  </m:oMath>
                </a14:m>
                <a:r>
                  <a:rPr lang="en-GB" sz="2400" dirty="0"/>
                  <a:t> is:   </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38519" y="4161131"/>
                <a:ext cx="8316416" cy="900503"/>
              </a:xfrm>
              <a:prstGeom prst="rect">
                <a:avLst/>
              </a:prstGeom>
              <a:blipFill rotWithShape="1">
                <a:blip r:embed="rId3"/>
                <a:stretch>
                  <a:fillRect t="-68" r="6" b="5"/>
                </a:stretch>
              </a:blipFill>
            </p:spPr>
            <p:txBody>
              <a:bodyPr/>
              <a:lstStyle/>
              <a:p>
                <a:r>
                  <a:rPr lang="zh-CN" altLang="en-US">
                    <a:noFill/>
                  </a:rPr>
                  <a:t> </a:t>
                </a:r>
              </a:p>
            </p:txBody>
          </p:sp>
        </mc:Fallback>
      </mc:AlternateContent>
      <p:sp>
        <p:nvSpPr>
          <p:cNvPr id="12" name="Freeform 11"/>
          <p:cNvSpPr/>
          <p:nvPr/>
        </p:nvSpPr>
        <p:spPr>
          <a:xfrm>
            <a:off x="4833257" y="839799"/>
            <a:ext cx="988533" cy="2730137"/>
          </a:xfrm>
          <a:custGeom>
            <a:avLst/>
            <a:gdLst>
              <a:gd name="connsiteX0" fmla="*/ 966652 w 988533"/>
              <a:gd name="connsiteY0" fmla="*/ 2730137 h 2730137"/>
              <a:gd name="connsiteX1" fmla="*/ 862149 w 988533"/>
              <a:gd name="connsiteY1" fmla="*/ 1280160 h 2730137"/>
              <a:gd name="connsiteX2" fmla="*/ 0 w 988533"/>
              <a:gd name="connsiteY2" fmla="*/ 0 h 2730137"/>
              <a:gd name="connsiteX3" fmla="*/ 0 w 988533"/>
              <a:gd name="connsiteY3" fmla="*/ 0 h 2730137"/>
            </a:gdLst>
            <a:ahLst/>
            <a:cxnLst>
              <a:cxn ang="0">
                <a:pos x="connsiteX0" y="connsiteY0"/>
              </a:cxn>
              <a:cxn ang="0">
                <a:pos x="connsiteX1" y="connsiteY1"/>
              </a:cxn>
              <a:cxn ang="0">
                <a:pos x="connsiteX2" y="connsiteY2"/>
              </a:cxn>
              <a:cxn ang="0">
                <a:pos x="connsiteX3" y="connsiteY3"/>
              </a:cxn>
            </a:cxnLst>
            <a:rect l="l" t="t" r="r" b="b"/>
            <a:pathLst>
              <a:path w="988533" h="2730137">
                <a:moveTo>
                  <a:pt x="966652" y="2730137"/>
                </a:moveTo>
                <a:cubicBezTo>
                  <a:pt x="994955" y="2232660"/>
                  <a:pt x="1023258" y="1735183"/>
                  <a:pt x="862149" y="1280160"/>
                </a:cubicBezTo>
                <a:cubicBezTo>
                  <a:pt x="701040" y="825137"/>
                  <a:pt x="0" y="0"/>
                  <a:pt x="0" y="0"/>
                </a:cubicBezTo>
                <a:lnTo>
                  <a:pt x="0" y="0"/>
                </a:ln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5580112" y="1470102"/>
            <a:ext cx="144016" cy="559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5749938" y="1660822"/>
                <a:ext cx="310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5749938" y="1660822"/>
                <a:ext cx="310213" cy="276999"/>
              </a:xfrm>
              <a:prstGeom prst="rect">
                <a:avLst/>
              </a:prstGeom>
              <a:blipFill rotWithShape="1">
                <a:blip r:embed="rId4"/>
                <a:stretch>
                  <a:fillRect l="-4" t="-107" r="-8690" b="-301"/>
                </a:stretch>
              </a:blipFill>
            </p:spPr>
            <p:txBody>
              <a:bodyPr/>
              <a:lstStyle/>
              <a:p>
                <a:r>
                  <a:rPr lang="zh-CN" altLang="en-US">
                    <a:noFill/>
                  </a:rPr>
                  <a:t> </a:t>
                </a:r>
              </a:p>
            </p:txBody>
          </p:sp>
        </mc:Fallback>
      </mc:AlternateContent>
      <p:cxnSp>
        <p:nvCxnSpPr>
          <p:cNvPr id="17" name="Straight Connector 16"/>
          <p:cNvCxnSpPr/>
          <p:nvPr/>
        </p:nvCxnSpPr>
        <p:spPr>
          <a:xfrm flipV="1">
            <a:off x="2483768" y="3126286"/>
            <a:ext cx="531562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4283968" y="2590222"/>
            <a:ext cx="117630" cy="587829"/>
          </a:xfrm>
          <a:custGeom>
            <a:avLst/>
            <a:gdLst>
              <a:gd name="connsiteX0" fmla="*/ 13063 w 117630"/>
              <a:gd name="connsiteY0" fmla="*/ 587829 h 587829"/>
              <a:gd name="connsiteX1" fmla="*/ 117566 w 117630"/>
              <a:gd name="connsiteY1" fmla="*/ 287383 h 587829"/>
              <a:gd name="connsiteX2" fmla="*/ 0 w 117630"/>
              <a:gd name="connsiteY2" fmla="*/ 0 h 587829"/>
              <a:gd name="connsiteX3" fmla="*/ 0 w 117630"/>
              <a:gd name="connsiteY3" fmla="*/ 0 h 587829"/>
            </a:gdLst>
            <a:ahLst/>
            <a:cxnLst>
              <a:cxn ang="0">
                <a:pos x="connsiteX0" y="connsiteY0"/>
              </a:cxn>
              <a:cxn ang="0">
                <a:pos x="connsiteX1" y="connsiteY1"/>
              </a:cxn>
              <a:cxn ang="0">
                <a:pos x="connsiteX2" y="connsiteY2"/>
              </a:cxn>
              <a:cxn ang="0">
                <a:pos x="connsiteX3" y="connsiteY3"/>
              </a:cxn>
            </a:cxnLst>
            <a:rect l="l" t="t" r="r" b="b"/>
            <a:pathLst>
              <a:path w="117630" h="587829">
                <a:moveTo>
                  <a:pt x="13063" y="587829"/>
                </a:moveTo>
                <a:cubicBezTo>
                  <a:pt x="66403" y="486591"/>
                  <a:pt x="119743" y="385354"/>
                  <a:pt x="117566" y="287383"/>
                </a:cubicBezTo>
                <a:cubicBezTo>
                  <a:pt x="115389" y="189412"/>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4502443" y="2754644"/>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502443" y="2754644"/>
                <a:ext cx="194284" cy="276999"/>
              </a:xfrm>
              <a:prstGeom prst="rect">
                <a:avLst/>
              </a:prstGeom>
              <a:blipFill rotWithShape="1">
                <a:blip r:embed="rId5"/>
                <a:stretch>
                  <a:fillRect l="-151" t="-5" r="-15551"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819712" y="5013176"/>
                <a:ext cx="3171253" cy="329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𝑑𝑠</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𝑟𝑑</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819712" y="5013176"/>
                <a:ext cx="3171253" cy="329129"/>
              </a:xfrm>
              <a:prstGeom prst="rect">
                <a:avLst/>
              </a:prstGeom>
              <a:blipFill rotWithShape="1">
                <a:blip r:embed="rId6"/>
                <a:stretch>
                  <a:fillRect l="-10" t="-148" r="-769" b="15"/>
                </a:stretch>
              </a:blipFill>
            </p:spPr>
            <p:txBody>
              <a:bodyPr/>
              <a:lstStyle/>
              <a:p>
                <a:r>
                  <a:rPr lang="zh-CN" altLang="en-US">
                    <a:noFill/>
                  </a:rPr>
                  <a:t> </a:t>
                </a:r>
              </a:p>
            </p:txBody>
          </p:sp>
        </mc:Fallback>
      </mc:AlternateContent>
      <p:sp>
        <p:nvSpPr>
          <p:cNvPr id="2" name="Title 1"/>
          <p:cNvSpPr>
            <a:spLocks noGrp="1"/>
          </p:cNvSpPr>
          <p:nvPr>
            <p:ph type="title"/>
          </p:nvPr>
        </p:nvSpPr>
        <p:spPr>
          <a:xfrm>
            <a:off x="636588" y="-171400"/>
            <a:ext cx="8229600" cy="1143000"/>
          </a:xfrm>
        </p:spPr>
        <p:txBody>
          <a:bodyPr/>
          <a:lstStyle/>
          <a:p>
            <a:r>
              <a:rPr lang="en-GB" dirty="0"/>
              <a:t>Rotational work: Introduction </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5580112" y="548680"/>
                <a:ext cx="917431"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𝐹</m:t>
                          </m:r>
                        </m:e>
                        <m:sub>
                          <m:r>
                            <a:rPr lang="en-GB" sz="3600" b="0" i="1" smtClean="0">
                              <a:solidFill>
                                <a:srgbClr val="FF0000"/>
                              </a:solidFill>
                              <a:latin typeface="Cambria Math" panose="02040503050406030204" pitchFamily="18" charset="0"/>
                            </a:rPr>
                            <m:t>𝑡</m:t>
                          </m:r>
                          <m:r>
                            <a:rPr lang="en-GB"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rPr>
                            <m:t>𝑖</m:t>
                          </m:r>
                        </m:sub>
                      </m:sSub>
                      <m:acc>
                        <m:accPr>
                          <m:ctrlPr>
                            <a:rPr lang="en-GB"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𝑡</m:t>
                          </m:r>
                        </m:e>
                      </m:acc>
                    </m:oMath>
                  </m:oMathPara>
                </a14:m>
                <a:endParaRPr lang="en-US" sz="3600" dirty="0">
                  <a:solidFill>
                    <a:srgbClr val="FF0000"/>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5580112" y="548680"/>
                <a:ext cx="917431" cy="583621"/>
              </a:xfrm>
              <a:prstGeom prst="rect">
                <a:avLst/>
              </a:prstGeom>
              <a:blipFill rotWithShape="1">
                <a:blip r:embed="rId7"/>
                <a:stretch>
                  <a:fillRect l="-40" t="-7" r="-7728"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1878023" y="3112000"/>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878023" y="3112000"/>
                <a:ext cx="389915" cy="492443"/>
              </a:xfrm>
              <a:prstGeom prst="rect">
                <a:avLst/>
              </a:prstGeom>
              <a:blipFill rotWithShape="1">
                <a:blip r:embed="rId8"/>
                <a:stretch>
                  <a:fillRect l="-84" t="-102" r="-1375" b="3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7" name="Picture 6"/>
          <p:cNvPicPr>
            <a:picLocks noChangeAspect="1"/>
          </p:cNvPicPr>
          <p:nvPr/>
        </p:nvPicPr>
        <p:blipFill>
          <a:blip r:embed="rId1"/>
          <a:stretch>
            <a:fillRect/>
          </a:stretch>
        </p:blipFill>
        <p:spPr>
          <a:xfrm rot="8159254" flipV="1">
            <a:off x="1923219" y="1265189"/>
            <a:ext cx="4457700" cy="226061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3730927" y="1690939"/>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chemeClr val="accent6"/>
                              </a:solidFill>
                              <a:latin typeface="Cambria Math" panose="02040503050406030204" pitchFamily="18" charset="0"/>
                            </a:rPr>
                          </m:ctrlPr>
                        </m:accPr>
                        <m:e>
                          <m:r>
                            <a:rPr lang="en-GB" sz="4400" b="0" i="1" smtClean="0">
                              <a:solidFill>
                                <a:schemeClr val="accent6"/>
                              </a:solidFill>
                              <a:latin typeface="Cambria Math" panose="02040503050406030204" pitchFamily="18" charset="0"/>
                            </a:rPr>
                            <m:t>𝑟</m:t>
                          </m:r>
                        </m:e>
                      </m:acc>
                    </m:oMath>
                  </m:oMathPara>
                </a14:m>
                <a:endParaRPr lang="en-US" sz="4400" dirty="0">
                  <a:solidFill>
                    <a:schemeClr val="accent6"/>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730927" y="1690939"/>
                <a:ext cx="421141" cy="677108"/>
              </a:xfrm>
              <a:prstGeom prst="rect">
                <a:avLst/>
              </a:prstGeom>
              <a:blipFill rotWithShape="1">
                <a:blip r:embed="rId2"/>
                <a:stretch>
                  <a:fillRect l="-72" t="-84" r="-18291"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38519" y="4161131"/>
                <a:ext cx="8316416" cy="900503"/>
              </a:xfrm>
              <a:prstGeom prst="rect">
                <a:avLst/>
              </a:prstGeom>
              <a:noFill/>
            </p:spPr>
            <p:txBody>
              <a:bodyPr wrap="square" rtlCol="0">
                <a:spAutoFit/>
              </a:bodyPr>
              <a:lstStyle/>
              <a:p>
                <a:r>
                  <a:rPr lang="en-GB" sz="2400" dirty="0"/>
                  <a:t>A</a:t>
                </a:r>
                <a:r>
                  <a:rPr lang="en-GB" sz="2400" dirty="0">
                    <a:solidFill>
                      <a:srgbClr val="FF0000"/>
                    </a:solidFill>
                  </a:rPr>
                  <a:t> tangential force </a:t>
                </a:r>
                <a14:m>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𝐹</m:t>
                        </m:r>
                      </m:e>
                    </m:acc>
                    <m:r>
                      <a:rPr lang="en-GB"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𝐹</m:t>
                        </m:r>
                      </m:e>
                      <m:sub>
                        <m:r>
                          <a:rPr lang="en-GB" sz="2400" i="1">
                            <a:solidFill>
                              <a:schemeClr val="tx1"/>
                            </a:solidFill>
                            <a:latin typeface="Cambria Math" panose="02040503050406030204" pitchFamily="18" charset="0"/>
                          </a:rPr>
                          <m:t>𝑡</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𝑖</m:t>
                        </m:r>
                      </m:sub>
                    </m:sSub>
                    <m:acc>
                      <m:accPr>
                        <m:ctrlPr>
                          <a:rPr lang="en-US" sz="2400" i="1">
                            <a:solidFill>
                              <a:schemeClr val="tx1"/>
                            </a:solidFill>
                            <a:latin typeface="Cambria Math" panose="02040503050406030204" pitchFamily="18" charset="0"/>
                          </a:rPr>
                        </m:ctrlPr>
                      </m:accPr>
                      <m:e>
                        <m:r>
                          <a:rPr lang="en-GB" sz="2400" i="1">
                            <a:solidFill>
                              <a:schemeClr val="tx1"/>
                            </a:solidFill>
                            <a:latin typeface="Cambria Math" panose="02040503050406030204" pitchFamily="18" charset="0"/>
                          </a:rPr>
                          <m:t>𝑡</m:t>
                        </m:r>
                      </m:e>
                    </m:acc>
                    <m:r>
                      <a:rPr lang="en-GB" sz="2400" b="0" i="0" smtClean="0">
                        <a:solidFill>
                          <a:schemeClr val="tx1"/>
                        </a:solidFill>
                        <a:latin typeface="Cambria Math" panose="02040503050406030204" pitchFamily="18" charset="0"/>
                      </a:rPr>
                      <m:t> </m:t>
                    </m:r>
                  </m:oMath>
                </a14:m>
                <a:r>
                  <a:rPr lang="en-GB" sz="2400" dirty="0"/>
                  <a:t>is applied. Its infinitesimal work during displacement </a:t>
                </a:r>
                <a14:m>
                  <m:oMath xmlns:m="http://schemas.openxmlformats.org/officeDocument/2006/math">
                    <m:r>
                      <a:rPr lang="en-GB" sz="2400" b="0" i="1" smtClean="0">
                        <a:latin typeface="Cambria Math" panose="02040503050406030204" pitchFamily="18" charset="0"/>
                      </a:rPr>
                      <m:t>𝑑𝑠</m:t>
                    </m:r>
                  </m:oMath>
                </a14:m>
                <a:r>
                  <a:rPr lang="en-GB" sz="2400" dirty="0"/>
                  <a:t> is:   </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38519" y="4161131"/>
                <a:ext cx="8316416" cy="900503"/>
              </a:xfrm>
              <a:prstGeom prst="rect">
                <a:avLst/>
              </a:prstGeom>
              <a:blipFill rotWithShape="1">
                <a:blip r:embed="rId3"/>
                <a:stretch>
                  <a:fillRect t="-68" r="6" b="5"/>
                </a:stretch>
              </a:blipFill>
            </p:spPr>
            <p:txBody>
              <a:bodyPr/>
              <a:lstStyle/>
              <a:p>
                <a:r>
                  <a:rPr lang="zh-CN" altLang="en-US">
                    <a:noFill/>
                  </a:rPr>
                  <a:t> </a:t>
                </a:r>
              </a:p>
            </p:txBody>
          </p:sp>
        </mc:Fallback>
      </mc:AlternateContent>
      <p:sp>
        <p:nvSpPr>
          <p:cNvPr id="12" name="Freeform 11"/>
          <p:cNvSpPr/>
          <p:nvPr/>
        </p:nvSpPr>
        <p:spPr>
          <a:xfrm>
            <a:off x="4833257" y="839799"/>
            <a:ext cx="988533" cy="2730137"/>
          </a:xfrm>
          <a:custGeom>
            <a:avLst/>
            <a:gdLst>
              <a:gd name="connsiteX0" fmla="*/ 966652 w 988533"/>
              <a:gd name="connsiteY0" fmla="*/ 2730137 h 2730137"/>
              <a:gd name="connsiteX1" fmla="*/ 862149 w 988533"/>
              <a:gd name="connsiteY1" fmla="*/ 1280160 h 2730137"/>
              <a:gd name="connsiteX2" fmla="*/ 0 w 988533"/>
              <a:gd name="connsiteY2" fmla="*/ 0 h 2730137"/>
              <a:gd name="connsiteX3" fmla="*/ 0 w 988533"/>
              <a:gd name="connsiteY3" fmla="*/ 0 h 2730137"/>
            </a:gdLst>
            <a:ahLst/>
            <a:cxnLst>
              <a:cxn ang="0">
                <a:pos x="connsiteX0" y="connsiteY0"/>
              </a:cxn>
              <a:cxn ang="0">
                <a:pos x="connsiteX1" y="connsiteY1"/>
              </a:cxn>
              <a:cxn ang="0">
                <a:pos x="connsiteX2" y="connsiteY2"/>
              </a:cxn>
              <a:cxn ang="0">
                <a:pos x="connsiteX3" y="connsiteY3"/>
              </a:cxn>
            </a:cxnLst>
            <a:rect l="l" t="t" r="r" b="b"/>
            <a:pathLst>
              <a:path w="988533" h="2730137">
                <a:moveTo>
                  <a:pt x="966652" y="2730137"/>
                </a:moveTo>
                <a:cubicBezTo>
                  <a:pt x="994955" y="2232660"/>
                  <a:pt x="1023258" y="1735183"/>
                  <a:pt x="862149" y="1280160"/>
                </a:cubicBezTo>
                <a:cubicBezTo>
                  <a:pt x="701040" y="825137"/>
                  <a:pt x="0" y="0"/>
                  <a:pt x="0" y="0"/>
                </a:cubicBezTo>
                <a:lnTo>
                  <a:pt x="0" y="0"/>
                </a:ln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5580112" y="1470102"/>
            <a:ext cx="144016" cy="559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5749938" y="1660822"/>
                <a:ext cx="310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5749938" y="1660822"/>
                <a:ext cx="310213" cy="276999"/>
              </a:xfrm>
              <a:prstGeom prst="rect">
                <a:avLst/>
              </a:prstGeom>
              <a:blipFill rotWithShape="1">
                <a:blip r:embed="rId4"/>
                <a:stretch>
                  <a:fillRect l="-4" t="-107" r="-8690" b="-301"/>
                </a:stretch>
              </a:blipFill>
            </p:spPr>
            <p:txBody>
              <a:bodyPr/>
              <a:lstStyle/>
              <a:p>
                <a:r>
                  <a:rPr lang="zh-CN" altLang="en-US">
                    <a:noFill/>
                  </a:rPr>
                  <a:t> </a:t>
                </a:r>
              </a:p>
            </p:txBody>
          </p:sp>
        </mc:Fallback>
      </mc:AlternateContent>
      <p:cxnSp>
        <p:nvCxnSpPr>
          <p:cNvPr id="17" name="Straight Connector 16"/>
          <p:cNvCxnSpPr/>
          <p:nvPr/>
        </p:nvCxnSpPr>
        <p:spPr>
          <a:xfrm flipV="1">
            <a:off x="2483768" y="3126286"/>
            <a:ext cx="531562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4283968" y="2590222"/>
            <a:ext cx="117630" cy="587829"/>
          </a:xfrm>
          <a:custGeom>
            <a:avLst/>
            <a:gdLst>
              <a:gd name="connsiteX0" fmla="*/ 13063 w 117630"/>
              <a:gd name="connsiteY0" fmla="*/ 587829 h 587829"/>
              <a:gd name="connsiteX1" fmla="*/ 117566 w 117630"/>
              <a:gd name="connsiteY1" fmla="*/ 287383 h 587829"/>
              <a:gd name="connsiteX2" fmla="*/ 0 w 117630"/>
              <a:gd name="connsiteY2" fmla="*/ 0 h 587829"/>
              <a:gd name="connsiteX3" fmla="*/ 0 w 117630"/>
              <a:gd name="connsiteY3" fmla="*/ 0 h 587829"/>
            </a:gdLst>
            <a:ahLst/>
            <a:cxnLst>
              <a:cxn ang="0">
                <a:pos x="connsiteX0" y="connsiteY0"/>
              </a:cxn>
              <a:cxn ang="0">
                <a:pos x="connsiteX1" y="connsiteY1"/>
              </a:cxn>
              <a:cxn ang="0">
                <a:pos x="connsiteX2" y="connsiteY2"/>
              </a:cxn>
              <a:cxn ang="0">
                <a:pos x="connsiteX3" y="connsiteY3"/>
              </a:cxn>
            </a:cxnLst>
            <a:rect l="l" t="t" r="r" b="b"/>
            <a:pathLst>
              <a:path w="117630" h="587829">
                <a:moveTo>
                  <a:pt x="13063" y="587829"/>
                </a:moveTo>
                <a:cubicBezTo>
                  <a:pt x="66403" y="486591"/>
                  <a:pt x="119743" y="385354"/>
                  <a:pt x="117566" y="287383"/>
                </a:cubicBezTo>
                <a:cubicBezTo>
                  <a:pt x="115389" y="189412"/>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4502443" y="2754644"/>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502443" y="2754644"/>
                <a:ext cx="194284" cy="276999"/>
              </a:xfrm>
              <a:prstGeom prst="rect">
                <a:avLst/>
              </a:prstGeom>
              <a:blipFill rotWithShape="1">
                <a:blip r:embed="rId5"/>
                <a:stretch>
                  <a:fillRect l="-151" t="-5" r="-15551"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819712" y="5013176"/>
                <a:ext cx="3171253" cy="329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𝑑𝑠</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𝑟𝑑</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819712" y="5013176"/>
                <a:ext cx="3171253" cy="329129"/>
              </a:xfrm>
              <a:prstGeom prst="rect">
                <a:avLst/>
              </a:prstGeom>
              <a:blipFill rotWithShape="1">
                <a:blip r:embed="rId6"/>
                <a:stretch>
                  <a:fillRect l="-10" t="-148" r="-769"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845299" y="5493394"/>
                <a:ext cx="11708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845299" y="5493394"/>
                <a:ext cx="1170833" cy="276999"/>
              </a:xfrm>
              <a:prstGeom prst="rect">
                <a:avLst/>
              </a:prstGeom>
              <a:blipFill rotWithShape="1">
                <a:blip r:embed="rId7"/>
                <a:stretch>
                  <a:fillRect l="-43" t="-3" r="-148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flipH="1">
                <a:off x="4377727" y="5441630"/>
                <a:ext cx="3709742" cy="646331"/>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𝜏</m:t>
                    </m:r>
                  </m:oMath>
                </a14:m>
                <a:r>
                  <a:rPr lang="en-GB" dirty="0"/>
                  <a:t> is the torque done by the tangential force </a:t>
                </a:r>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flipH="1">
                <a:off x="4377727" y="5441630"/>
                <a:ext cx="3709742" cy="646331"/>
              </a:xfrm>
              <a:prstGeom prst="rect">
                <a:avLst/>
              </a:prstGeom>
              <a:blipFill rotWithShape="1">
                <a:blip r:embed="rId8"/>
                <a:stretch>
                  <a:fillRect l="-1" t="-49" r="3" b="33"/>
                </a:stretch>
              </a:blipFill>
            </p:spPr>
            <p:txBody>
              <a:bodyPr/>
              <a:lstStyle/>
              <a:p>
                <a:r>
                  <a:rPr lang="zh-CN" altLang="en-US">
                    <a:noFill/>
                  </a:rPr>
                  <a:t> </a:t>
                </a:r>
              </a:p>
            </p:txBody>
          </p:sp>
        </mc:Fallback>
      </mc:AlternateContent>
      <p:sp>
        <p:nvSpPr>
          <p:cNvPr id="2" name="Title 1"/>
          <p:cNvSpPr>
            <a:spLocks noGrp="1"/>
          </p:cNvSpPr>
          <p:nvPr>
            <p:ph type="title"/>
          </p:nvPr>
        </p:nvSpPr>
        <p:spPr>
          <a:xfrm>
            <a:off x="636588" y="-171400"/>
            <a:ext cx="8229600" cy="1143000"/>
          </a:xfrm>
        </p:spPr>
        <p:txBody>
          <a:bodyPr/>
          <a:lstStyle/>
          <a:p>
            <a:r>
              <a:rPr lang="en-GB" dirty="0"/>
              <a:t>Rotational work: Introduction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5580112" y="548680"/>
                <a:ext cx="917431"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𝐹</m:t>
                          </m:r>
                        </m:e>
                        <m:sub>
                          <m:r>
                            <a:rPr lang="en-GB" sz="3600" b="0" i="1" smtClean="0">
                              <a:solidFill>
                                <a:srgbClr val="FF0000"/>
                              </a:solidFill>
                              <a:latin typeface="Cambria Math" panose="02040503050406030204" pitchFamily="18" charset="0"/>
                            </a:rPr>
                            <m:t>𝑡</m:t>
                          </m:r>
                          <m:r>
                            <a:rPr lang="en-GB"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rPr>
                            <m:t>𝑖</m:t>
                          </m:r>
                        </m:sub>
                      </m:sSub>
                      <m:acc>
                        <m:accPr>
                          <m:ctrlPr>
                            <a:rPr lang="en-GB"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𝑡</m:t>
                          </m:r>
                        </m:e>
                      </m:acc>
                    </m:oMath>
                  </m:oMathPara>
                </a14:m>
                <a:endParaRPr lang="en-US" sz="3600" dirty="0">
                  <a:solidFill>
                    <a:srgbClr val="FF0000"/>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5580112" y="548680"/>
                <a:ext cx="917431" cy="583621"/>
              </a:xfrm>
              <a:prstGeom prst="rect">
                <a:avLst/>
              </a:prstGeom>
              <a:blipFill rotWithShape="1">
                <a:blip r:embed="rId9"/>
                <a:stretch>
                  <a:fillRect l="-40" t="-7" r="-7728"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878023" y="3112000"/>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878023" y="3112000"/>
                <a:ext cx="389915" cy="492443"/>
              </a:xfrm>
              <a:prstGeom prst="rect">
                <a:avLst/>
              </a:prstGeom>
              <a:blipFill rotWithShape="1">
                <a:blip r:embed="rId10"/>
                <a:stretch>
                  <a:fillRect l="-84" t="-102" r="-1375" b="3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7" name="Picture 6"/>
          <p:cNvPicPr>
            <a:picLocks noChangeAspect="1"/>
          </p:cNvPicPr>
          <p:nvPr/>
        </p:nvPicPr>
        <p:blipFill>
          <a:blip r:embed="rId1"/>
          <a:stretch>
            <a:fillRect/>
          </a:stretch>
        </p:blipFill>
        <p:spPr>
          <a:xfrm rot="8159254" flipV="1">
            <a:off x="1923219" y="1265189"/>
            <a:ext cx="4457700" cy="226061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3730927" y="1690939"/>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chemeClr val="accent6"/>
                              </a:solidFill>
                              <a:latin typeface="Cambria Math" panose="02040503050406030204" pitchFamily="18" charset="0"/>
                            </a:rPr>
                          </m:ctrlPr>
                        </m:accPr>
                        <m:e>
                          <m:r>
                            <a:rPr lang="en-GB" sz="4400" b="0" i="1" smtClean="0">
                              <a:solidFill>
                                <a:schemeClr val="accent6"/>
                              </a:solidFill>
                              <a:latin typeface="Cambria Math" panose="02040503050406030204" pitchFamily="18" charset="0"/>
                            </a:rPr>
                            <m:t>𝑟</m:t>
                          </m:r>
                        </m:e>
                      </m:acc>
                    </m:oMath>
                  </m:oMathPara>
                </a14:m>
                <a:endParaRPr lang="en-US" sz="4400" dirty="0">
                  <a:solidFill>
                    <a:schemeClr val="accent6"/>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730927" y="1690939"/>
                <a:ext cx="421141" cy="677108"/>
              </a:xfrm>
              <a:prstGeom prst="rect">
                <a:avLst/>
              </a:prstGeom>
              <a:blipFill rotWithShape="1">
                <a:blip r:embed="rId2"/>
                <a:stretch>
                  <a:fillRect l="-72" t="-84" r="-18291"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38519" y="4161131"/>
                <a:ext cx="8316416" cy="900503"/>
              </a:xfrm>
              <a:prstGeom prst="rect">
                <a:avLst/>
              </a:prstGeom>
              <a:noFill/>
            </p:spPr>
            <p:txBody>
              <a:bodyPr wrap="square" rtlCol="0">
                <a:spAutoFit/>
              </a:bodyPr>
              <a:lstStyle/>
              <a:p>
                <a:r>
                  <a:rPr lang="en-GB" sz="2400" dirty="0"/>
                  <a:t>A tangential force </a:t>
                </a:r>
                <a14:m>
                  <m:oMath xmlns:m="http://schemas.openxmlformats.org/officeDocument/2006/math">
                    <m:acc>
                      <m:accPr>
                        <m:chr m:val="⃗"/>
                        <m:ctrlPr>
                          <a:rPr lang="en-US" sz="2400" i="1" smtClean="0">
                            <a:solidFill>
                              <a:schemeClr val="tx1"/>
                            </a:solidFill>
                            <a:latin typeface="Cambria Math" panose="02040503050406030204" pitchFamily="18" charset="0"/>
                          </a:rPr>
                        </m:ctrlPr>
                      </m:accPr>
                      <m:e>
                        <m:r>
                          <a:rPr lang="en-GB" sz="2400" b="0" i="1" smtClean="0">
                            <a:solidFill>
                              <a:schemeClr val="tx1"/>
                            </a:solidFill>
                            <a:latin typeface="Cambria Math" panose="02040503050406030204" pitchFamily="18" charset="0"/>
                          </a:rPr>
                          <m:t>𝐹</m:t>
                        </m:r>
                      </m:e>
                    </m:acc>
                    <m:r>
                      <a:rPr lang="en-GB"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𝐹</m:t>
                        </m:r>
                      </m:e>
                      <m:sub>
                        <m:r>
                          <a:rPr lang="en-GB" sz="2400" i="1">
                            <a:solidFill>
                              <a:schemeClr val="tx1"/>
                            </a:solidFill>
                            <a:latin typeface="Cambria Math" panose="02040503050406030204" pitchFamily="18" charset="0"/>
                          </a:rPr>
                          <m:t>𝑡</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𝑖</m:t>
                        </m:r>
                      </m:sub>
                    </m:sSub>
                    <m:acc>
                      <m:accPr>
                        <m:ctrlPr>
                          <a:rPr lang="en-US" sz="2400" i="1">
                            <a:solidFill>
                              <a:schemeClr val="tx1"/>
                            </a:solidFill>
                            <a:latin typeface="Cambria Math" panose="02040503050406030204" pitchFamily="18" charset="0"/>
                          </a:rPr>
                        </m:ctrlPr>
                      </m:accPr>
                      <m:e>
                        <m:r>
                          <a:rPr lang="en-GB" sz="2400" i="1">
                            <a:solidFill>
                              <a:schemeClr val="tx1"/>
                            </a:solidFill>
                            <a:latin typeface="Cambria Math" panose="02040503050406030204" pitchFamily="18" charset="0"/>
                          </a:rPr>
                          <m:t>𝑡</m:t>
                        </m:r>
                      </m:e>
                    </m:acc>
                    <m:r>
                      <a:rPr lang="en-GB" sz="2400" b="0" i="0" smtClean="0">
                        <a:solidFill>
                          <a:schemeClr val="tx1"/>
                        </a:solidFill>
                        <a:latin typeface="Cambria Math" panose="02040503050406030204" pitchFamily="18" charset="0"/>
                      </a:rPr>
                      <m:t> </m:t>
                    </m:r>
                  </m:oMath>
                </a14:m>
                <a:r>
                  <a:rPr lang="en-GB" sz="2400" dirty="0"/>
                  <a:t>is applied. Its infinitesimal work during displacement </a:t>
                </a:r>
                <a14:m>
                  <m:oMath xmlns:m="http://schemas.openxmlformats.org/officeDocument/2006/math">
                    <m:r>
                      <a:rPr lang="en-GB" sz="2400" b="0" i="1" smtClean="0">
                        <a:latin typeface="Cambria Math" panose="02040503050406030204" pitchFamily="18" charset="0"/>
                      </a:rPr>
                      <m:t>𝑑𝑠</m:t>
                    </m:r>
                  </m:oMath>
                </a14:m>
                <a:r>
                  <a:rPr lang="en-GB" sz="2400" dirty="0"/>
                  <a:t> is:   </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38519" y="4161131"/>
                <a:ext cx="8316416" cy="900503"/>
              </a:xfrm>
              <a:prstGeom prst="rect">
                <a:avLst/>
              </a:prstGeom>
              <a:blipFill rotWithShape="1">
                <a:blip r:embed="rId3"/>
                <a:stretch>
                  <a:fillRect t="-68" r="6" b="5"/>
                </a:stretch>
              </a:blipFill>
            </p:spPr>
            <p:txBody>
              <a:bodyPr/>
              <a:lstStyle/>
              <a:p>
                <a:r>
                  <a:rPr lang="zh-CN" altLang="en-US">
                    <a:noFill/>
                  </a:rPr>
                  <a:t> </a:t>
                </a:r>
              </a:p>
            </p:txBody>
          </p:sp>
        </mc:Fallback>
      </mc:AlternateContent>
      <p:sp>
        <p:nvSpPr>
          <p:cNvPr id="12" name="Freeform 11"/>
          <p:cNvSpPr/>
          <p:nvPr/>
        </p:nvSpPr>
        <p:spPr>
          <a:xfrm>
            <a:off x="4833257" y="839799"/>
            <a:ext cx="988533" cy="2730137"/>
          </a:xfrm>
          <a:custGeom>
            <a:avLst/>
            <a:gdLst>
              <a:gd name="connsiteX0" fmla="*/ 966652 w 988533"/>
              <a:gd name="connsiteY0" fmla="*/ 2730137 h 2730137"/>
              <a:gd name="connsiteX1" fmla="*/ 862149 w 988533"/>
              <a:gd name="connsiteY1" fmla="*/ 1280160 h 2730137"/>
              <a:gd name="connsiteX2" fmla="*/ 0 w 988533"/>
              <a:gd name="connsiteY2" fmla="*/ 0 h 2730137"/>
              <a:gd name="connsiteX3" fmla="*/ 0 w 988533"/>
              <a:gd name="connsiteY3" fmla="*/ 0 h 2730137"/>
            </a:gdLst>
            <a:ahLst/>
            <a:cxnLst>
              <a:cxn ang="0">
                <a:pos x="connsiteX0" y="connsiteY0"/>
              </a:cxn>
              <a:cxn ang="0">
                <a:pos x="connsiteX1" y="connsiteY1"/>
              </a:cxn>
              <a:cxn ang="0">
                <a:pos x="connsiteX2" y="connsiteY2"/>
              </a:cxn>
              <a:cxn ang="0">
                <a:pos x="connsiteX3" y="connsiteY3"/>
              </a:cxn>
            </a:cxnLst>
            <a:rect l="l" t="t" r="r" b="b"/>
            <a:pathLst>
              <a:path w="988533" h="2730137">
                <a:moveTo>
                  <a:pt x="966652" y="2730137"/>
                </a:moveTo>
                <a:cubicBezTo>
                  <a:pt x="994955" y="2232660"/>
                  <a:pt x="1023258" y="1735183"/>
                  <a:pt x="862149" y="1280160"/>
                </a:cubicBezTo>
                <a:cubicBezTo>
                  <a:pt x="701040" y="825137"/>
                  <a:pt x="0" y="0"/>
                  <a:pt x="0" y="0"/>
                </a:cubicBezTo>
                <a:lnTo>
                  <a:pt x="0" y="0"/>
                </a:ln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5580112" y="1470102"/>
            <a:ext cx="144016" cy="559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5749938" y="1660822"/>
                <a:ext cx="310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5749938" y="1660822"/>
                <a:ext cx="310213" cy="276999"/>
              </a:xfrm>
              <a:prstGeom prst="rect">
                <a:avLst/>
              </a:prstGeom>
              <a:blipFill rotWithShape="1">
                <a:blip r:embed="rId4"/>
                <a:stretch>
                  <a:fillRect l="-4" t="-107" r="-8690" b="-301"/>
                </a:stretch>
              </a:blipFill>
            </p:spPr>
            <p:txBody>
              <a:bodyPr/>
              <a:lstStyle/>
              <a:p>
                <a:r>
                  <a:rPr lang="zh-CN" altLang="en-US">
                    <a:noFill/>
                  </a:rPr>
                  <a:t> </a:t>
                </a:r>
              </a:p>
            </p:txBody>
          </p:sp>
        </mc:Fallback>
      </mc:AlternateContent>
      <p:cxnSp>
        <p:nvCxnSpPr>
          <p:cNvPr id="17" name="Straight Connector 16"/>
          <p:cNvCxnSpPr/>
          <p:nvPr/>
        </p:nvCxnSpPr>
        <p:spPr>
          <a:xfrm flipV="1">
            <a:off x="2483768" y="3126286"/>
            <a:ext cx="531562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4283968" y="2590222"/>
            <a:ext cx="117630" cy="587829"/>
          </a:xfrm>
          <a:custGeom>
            <a:avLst/>
            <a:gdLst>
              <a:gd name="connsiteX0" fmla="*/ 13063 w 117630"/>
              <a:gd name="connsiteY0" fmla="*/ 587829 h 587829"/>
              <a:gd name="connsiteX1" fmla="*/ 117566 w 117630"/>
              <a:gd name="connsiteY1" fmla="*/ 287383 h 587829"/>
              <a:gd name="connsiteX2" fmla="*/ 0 w 117630"/>
              <a:gd name="connsiteY2" fmla="*/ 0 h 587829"/>
              <a:gd name="connsiteX3" fmla="*/ 0 w 117630"/>
              <a:gd name="connsiteY3" fmla="*/ 0 h 587829"/>
            </a:gdLst>
            <a:ahLst/>
            <a:cxnLst>
              <a:cxn ang="0">
                <a:pos x="connsiteX0" y="connsiteY0"/>
              </a:cxn>
              <a:cxn ang="0">
                <a:pos x="connsiteX1" y="connsiteY1"/>
              </a:cxn>
              <a:cxn ang="0">
                <a:pos x="connsiteX2" y="connsiteY2"/>
              </a:cxn>
              <a:cxn ang="0">
                <a:pos x="connsiteX3" y="connsiteY3"/>
              </a:cxn>
            </a:cxnLst>
            <a:rect l="l" t="t" r="r" b="b"/>
            <a:pathLst>
              <a:path w="117630" h="587829">
                <a:moveTo>
                  <a:pt x="13063" y="587829"/>
                </a:moveTo>
                <a:cubicBezTo>
                  <a:pt x="66403" y="486591"/>
                  <a:pt x="119743" y="385354"/>
                  <a:pt x="117566" y="287383"/>
                </a:cubicBezTo>
                <a:cubicBezTo>
                  <a:pt x="115389" y="189412"/>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4502443" y="2754644"/>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502443" y="2754644"/>
                <a:ext cx="194284" cy="276999"/>
              </a:xfrm>
              <a:prstGeom prst="rect">
                <a:avLst/>
              </a:prstGeom>
              <a:blipFill rotWithShape="1">
                <a:blip r:embed="rId5"/>
                <a:stretch>
                  <a:fillRect l="-151" t="-5" r="-15551"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819712" y="5013176"/>
                <a:ext cx="3171253" cy="329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𝑑𝑠</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sub>
                      </m:sSub>
                      <m:r>
                        <a:rPr lang="en-GB" b="0" i="1" smtClean="0">
                          <a:latin typeface="Cambria Math" panose="02040503050406030204" pitchFamily="18" charset="0"/>
                        </a:rPr>
                        <m:t>𝑟𝑑</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819712" y="5013176"/>
                <a:ext cx="3171253" cy="329129"/>
              </a:xfrm>
              <a:prstGeom prst="rect">
                <a:avLst/>
              </a:prstGeom>
              <a:blipFill rotWithShape="1">
                <a:blip r:embed="rId6"/>
                <a:stretch>
                  <a:fillRect l="-10" t="-148" r="-769"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845299" y="5493394"/>
                <a:ext cx="11708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845299" y="5493394"/>
                <a:ext cx="1170833" cy="276999"/>
              </a:xfrm>
              <a:prstGeom prst="rect">
                <a:avLst/>
              </a:prstGeom>
              <a:blipFill rotWithShape="1">
                <a:blip r:embed="rId7"/>
                <a:stretch>
                  <a:fillRect l="-43" t="-3" r="-148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flipH="1">
                <a:off x="4377727" y="5441630"/>
                <a:ext cx="3709742" cy="646331"/>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𝜏</m:t>
                    </m:r>
                  </m:oMath>
                </a14:m>
                <a:r>
                  <a:rPr lang="en-GB" dirty="0"/>
                  <a:t> is the torque done by the tangential force </a:t>
                </a:r>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flipH="1">
                <a:off x="4377727" y="5441630"/>
                <a:ext cx="3709742" cy="646331"/>
              </a:xfrm>
              <a:prstGeom prst="rect">
                <a:avLst/>
              </a:prstGeom>
              <a:blipFill rotWithShape="1">
                <a:blip r:embed="rId8"/>
                <a:stretch>
                  <a:fillRect l="-1" t="-49" r="3"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678573" y="5783415"/>
                <a:ext cx="1671162" cy="7265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lang="en-GB" b="0" i="1" smtClean="0">
                              <a:latin typeface="Cambria Math" panose="02040503050406030204" pitchFamily="18" charset="0"/>
                            </a:rPr>
                          </m:ctrlPr>
                        </m:naryPr>
                        <m:sub/>
                        <m:sup/>
                        <m:e>
                          <m:r>
                            <a:rPr lang="en-GB" i="1">
                              <a:latin typeface="Cambria Math" panose="02040503050406030204" pitchFamily="18" charset="0"/>
                            </a:rPr>
                            <m:t>𝑑𝑊</m:t>
                          </m:r>
                        </m:e>
                      </m:nary>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r>
                            <a:rPr lang="en-GB" i="1">
                              <a:latin typeface="Cambria Math" panose="02040503050406030204" pitchFamily="18" charset="0"/>
                            </a:rPr>
                            <m:t>𝑑</m:t>
                          </m:r>
                          <m:r>
                            <a:rPr lang="en-GB" i="1">
                              <a:latin typeface="Cambria Math" panose="02040503050406030204" pitchFamily="18" charset="0"/>
                              <a:ea typeface="Cambria Math" panose="02040503050406030204" pitchFamily="18" charset="0"/>
                            </a:rPr>
                            <m:t>𝜃</m:t>
                          </m:r>
                          <m:r>
                            <m:rPr>
                              <m:nor/>
                            </m:rPr>
                            <a:rPr lang="en-US" dirty="0">
                              <a:latin typeface="Cambria Math" panose="02040503050406030204" pitchFamily="18" charset="0"/>
                            </a:rPr>
                            <m:t> </m:t>
                          </m:r>
                        </m:e>
                      </m:nary>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678573" y="5783415"/>
                <a:ext cx="1671162" cy="726546"/>
              </a:xfrm>
              <a:prstGeom prst="rect">
                <a:avLst/>
              </a:prstGeom>
              <a:blipFill rotWithShape="1">
                <a:blip r:embed="rId9"/>
                <a:stretch>
                  <a:fillRect l="-9" t="-65" r="-913" b="79"/>
                </a:stretch>
              </a:blipFill>
            </p:spPr>
            <p:txBody>
              <a:bodyPr/>
              <a:lstStyle/>
              <a:p>
                <a:r>
                  <a:rPr lang="zh-CN" altLang="en-US">
                    <a:noFill/>
                  </a:rPr>
                  <a:t> </a:t>
                </a:r>
              </a:p>
            </p:txBody>
          </p:sp>
        </mc:Fallback>
      </mc:AlternateContent>
      <p:sp>
        <p:nvSpPr>
          <p:cNvPr id="2" name="Title 1"/>
          <p:cNvSpPr>
            <a:spLocks noGrp="1"/>
          </p:cNvSpPr>
          <p:nvPr>
            <p:ph type="title"/>
          </p:nvPr>
        </p:nvSpPr>
        <p:spPr>
          <a:xfrm>
            <a:off x="636588" y="-171400"/>
            <a:ext cx="8229600" cy="1143000"/>
          </a:xfrm>
        </p:spPr>
        <p:txBody>
          <a:bodyPr/>
          <a:lstStyle/>
          <a:p>
            <a:r>
              <a:rPr lang="en-GB" dirty="0"/>
              <a:t>Rotational work: Introduction </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5580112" y="548680"/>
                <a:ext cx="917431"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𝐹</m:t>
                          </m:r>
                        </m:e>
                        <m:sub>
                          <m:r>
                            <a:rPr lang="en-GB" sz="3600" b="0" i="1" smtClean="0">
                              <a:solidFill>
                                <a:srgbClr val="FF0000"/>
                              </a:solidFill>
                              <a:latin typeface="Cambria Math" panose="02040503050406030204" pitchFamily="18" charset="0"/>
                            </a:rPr>
                            <m:t>𝑡</m:t>
                          </m:r>
                          <m:r>
                            <a:rPr lang="en-GB"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rPr>
                            <m:t>𝑖</m:t>
                          </m:r>
                        </m:sub>
                      </m:sSub>
                      <m:acc>
                        <m:accPr>
                          <m:ctrlPr>
                            <a:rPr lang="en-GB"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𝑡</m:t>
                          </m:r>
                        </m:e>
                      </m:acc>
                    </m:oMath>
                  </m:oMathPara>
                </a14:m>
                <a:endParaRPr lang="en-US" sz="36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5580112" y="548680"/>
                <a:ext cx="917431" cy="583621"/>
              </a:xfrm>
              <a:prstGeom prst="rect">
                <a:avLst/>
              </a:prstGeom>
              <a:blipFill rotWithShape="1">
                <a:blip r:embed="rId10"/>
                <a:stretch>
                  <a:fillRect l="-40" t="-7" r="-7728"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878023" y="3112000"/>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878023" y="3112000"/>
                <a:ext cx="389915" cy="492443"/>
              </a:xfrm>
              <a:prstGeom prst="rect">
                <a:avLst/>
              </a:prstGeom>
              <a:blipFill rotWithShape="1">
                <a:blip r:embed="rId11"/>
                <a:stretch>
                  <a:fillRect l="-84" t="-102" r="-1375" b="37"/>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TextBox 2"/>
              <p:cNvSpPr txBox="1"/>
              <p:nvPr/>
            </p:nvSpPr>
            <p:spPr>
              <a:xfrm>
                <a:off x="1331640" y="620688"/>
                <a:ext cx="6984776" cy="646331"/>
              </a:xfrm>
              <a:prstGeom prst="rect">
                <a:avLst/>
              </a:prstGeom>
              <a:noFill/>
            </p:spPr>
            <p:txBody>
              <a:bodyPr wrap="square" rtlCol="0">
                <a:spAutoFit/>
              </a:bodyPr>
              <a:lstStyle/>
              <a:p>
                <a:r>
                  <a:rPr lang="en-GB" dirty="0"/>
                  <a:t>The work done by a force acting on the rotation of a body by the torque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oMath>
                </a14:m>
                <a:r>
                  <a:rPr lang="en-GB" dirty="0"/>
                  <a:t> about the pivot point is, during angular displacement from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oMath>
                </a14:m>
                <a:r>
                  <a:rPr lang="en-GB" dirty="0"/>
                  <a:t>: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31640" y="620688"/>
                <a:ext cx="6984776" cy="646331"/>
              </a:xfrm>
              <a:prstGeom prst="rect">
                <a:avLst/>
              </a:prstGeom>
              <a:blipFill rotWithShape="1">
                <a:blip r:embed="rId1"/>
                <a:stretch>
                  <a:fillRect l="-1" t="-45" r="7"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2996208" y="1517529"/>
                <a:ext cx="2457019" cy="15652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nary>
                        <m:naryPr>
                          <m:limLoc m:val="undOvr"/>
                          <m:ctrlPr>
                            <a:rPr lang="en-GB" sz="3200" b="0" i="1" smtClean="0">
                              <a:latin typeface="Cambria Math" panose="02040503050406030204" pitchFamily="18" charset="0"/>
                            </a:rPr>
                          </m:ctrlPr>
                        </m:naryPr>
                        <m:sub>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1</m:t>
                              </m:r>
                            </m:sub>
                          </m:sSub>
                        </m:sub>
                        <m:sup>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2</m:t>
                              </m:r>
                            </m:sub>
                          </m:sSub>
                        </m:sup>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𝜏</m:t>
                              </m:r>
                            </m:e>
                            <m:sub>
                              <m:r>
                                <a:rPr lang="en-GB" sz="3200" b="0" i="1" smtClean="0">
                                  <a:latin typeface="Cambria Math" panose="02040503050406030204" pitchFamily="18" charset="0"/>
                                </a:rPr>
                                <m:t>𝑖</m:t>
                              </m:r>
                            </m:sub>
                          </m:sSub>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𝜃</m:t>
                          </m:r>
                        </m:e>
                      </m:nary>
                    </m:oMath>
                  </m:oMathPara>
                </a14:m>
                <a:endParaRPr lang="en-US" sz="3200" dirty="0"/>
              </a:p>
            </p:txBody>
          </p:sp>
        </mc:Choice>
        <mc:Fallback>
          <p:sp>
            <p:nvSpPr>
              <p:cNvPr id="24" name="TextBox 23"/>
              <p:cNvSpPr txBox="1">
                <a:spLocks noRot="1" noChangeAspect="1" noMove="1" noResize="1" noEditPoints="1" noAdjustHandles="1" noChangeArrowheads="1" noChangeShapeType="1" noTextEdit="1"/>
              </p:cNvSpPr>
              <p:nvPr/>
            </p:nvSpPr>
            <p:spPr>
              <a:xfrm>
                <a:off x="2996208" y="1517529"/>
                <a:ext cx="2457019" cy="1565237"/>
              </a:xfrm>
              <a:prstGeom prst="rect">
                <a:avLst/>
              </a:prstGeom>
              <a:blipFill rotWithShape="1">
                <a:blip r:embed="rId2"/>
                <a:stretch>
                  <a:fillRect l="-11" t="-33" r="20" b="-3296"/>
                </a:stretch>
              </a:blipFill>
            </p:spPr>
            <p:txBody>
              <a:bodyPr/>
              <a:lstStyle/>
              <a:p>
                <a:r>
                  <a:rPr lang="zh-CN" altLang="en-US">
                    <a:noFill/>
                  </a:rPr>
                  <a:t> </a:t>
                </a:r>
              </a:p>
            </p:txBody>
          </p:sp>
        </mc:Fallback>
      </mc:AlternateContent>
      <p:sp>
        <p:nvSpPr>
          <p:cNvPr id="11" name="TextBox 10"/>
          <p:cNvSpPr txBox="1"/>
          <p:nvPr/>
        </p:nvSpPr>
        <p:spPr>
          <a:xfrm flipH="1">
            <a:off x="6419301" y="2000485"/>
            <a:ext cx="1521089"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3" name="TextBox 22"/>
              <p:cNvSpPr txBox="1"/>
              <p:nvPr/>
            </p:nvSpPr>
            <p:spPr>
              <a:xfrm>
                <a:off x="5148064" y="2989805"/>
                <a:ext cx="3758401" cy="1173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𝜏</m:t>
                          </m:r>
                        </m:e>
                        <m:sub>
                          <m:r>
                            <a:rPr lang="en-GB" sz="2400" b="0" i="1" smtClean="0">
                              <a:latin typeface="Cambria Math" panose="02040503050406030204" pitchFamily="18" charset="0"/>
                            </a:rPr>
                            <m:t>𝑖</m:t>
                          </m:r>
                        </m:sub>
                      </m:sSub>
                      <m:nary>
                        <m:naryPr>
                          <m:limLoc m:val="undOvr"/>
                          <m:ctrlPr>
                            <a:rPr lang="en-GB" sz="2400" b="0" i="1" smtClean="0">
                              <a:latin typeface="Cambria Math" panose="02040503050406030204" pitchFamily="18" charset="0"/>
                            </a:rPr>
                          </m:ctrlPr>
                        </m:naryPr>
                        <m: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rPr>
                                <m:t>1</m:t>
                              </m:r>
                            </m:sub>
                          </m:sSub>
                        </m:sub>
                        <m:sup>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rPr>
                                <m:t>2</m:t>
                              </m:r>
                            </m:sub>
                          </m:sSub>
                        </m:sup>
                        <m:e>
                          <m:r>
                            <a:rPr lang="en-GB" sz="2400" b="0" i="1" smtClean="0">
                              <a:latin typeface="Cambria Math" panose="02040503050406030204" pitchFamily="18" charset="0"/>
                              <a:ea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e>
                      </m:nary>
                      <m:r>
                        <a:rPr lang="en-GB"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𝜏</m:t>
                          </m:r>
                        </m:e>
                        <m:sub>
                          <m:r>
                            <a:rPr lang="en-GB" sz="2400" i="1">
                              <a:latin typeface="Cambria Math" panose="02040503050406030204" pitchFamily="18" charset="0"/>
                            </a:rPr>
                            <m:t>𝑖</m:t>
                          </m:r>
                        </m:sub>
                      </m:sSub>
                      <m:d>
                        <m:dPr>
                          <m:ctrlPr>
                            <a:rPr lang="en-GB" sz="2400" b="0" i="1" smtClean="0">
                              <a:latin typeface="Cambria Math" panose="02040503050406030204" pitchFamily="18" charset="0"/>
                              <a:ea typeface="Cambria Math" panose="02040503050406030204" pitchFamily="18" charset="0"/>
                            </a:rPr>
                          </m:ctrlPr>
                        </m:dPr>
                        <m:e>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ea typeface="Cambria Math" panose="02040503050406030204" pitchFamily="18" charset="0"/>
                                </a:rPr>
                                <m:t>1</m:t>
                              </m:r>
                            </m:sub>
                          </m:sSub>
                        </m:e>
                      </m:d>
                    </m:oMath>
                  </m:oMathPara>
                </a14:m>
                <a:endParaRPr lang="en-US" sz="2400" dirty="0"/>
              </a:p>
            </p:txBody>
          </p:sp>
        </mc:Choice>
        <mc:Fallback>
          <p:sp>
            <p:nvSpPr>
              <p:cNvPr id="23" name="TextBox 22"/>
              <p:cNvSpPr txBox="1">
                <a:spLocks noRot="1" noChangeAspect="1" noMove="1" noResize="1" noEditPoints="1" noAdjustHandles="1" noChangeArrowheads="1" noChangeShapeType="1" noTextEdit="1"/>
              </p:cNvSpPr>
              <p:nvPr/>
            </p:nvSpPr>
            <p:spPr>
              <a:xfrm>
                <a:off x="5148064" y="2989805"/>
                <a:ext cx="3758401" cy="1173783"/>
              </a:xfrm>
              <a:prstGeom prst="rect">
                <a:avLst/>
              </a:prstGeom>
              <a:blipFill rotWithShape="1">
                <a:blip r:embed="rId1"/>
                <a:stretch>
                  <a:fillRect l="-3" t="-19" r="16" b="-3796"/>
                </a:stretch>
              </a:blipFill>
            </p:spPr>
            <p:txBody>
              <a:bodyPr/>
              <a:lstStyle/>
              <a:p>
                <a:r>
                  <a:rPr lang="zh-CN" altLang="en-US">
                    <a:noFill/>
                  </a:rPr>
                  <a:t> </a:t>
                </a:r>
              </a:p>
            </p:txBody>
          </p:sp>
        </mc:Fallback>
      </mc:AlternateContent>
      <p:sp>
        <p:nvSpPr>
          <p:cNvPr id="6" name="TextBox 5"/>
          <p:cNvSpPr txBox="1"/>
          <p:nvPr/>
        </p:nvSpPr>
        <p:spPr>
          <a:xfrm>
            <a:off x="772944" y="3392031"/>
            <a:ext cx="3583032" cy="369332"/>
          </a:xfrm>
          <a:prstGeom prst="rect">
            <a:avLst/>
          </a:prstGeom>
          <a:noFill/>
        </p:spPr>
        <p:txBody>
          <a:bodyPr wrap="none" rtlCol="0">
            <a:spAutoFit/>
          </a:bodyPr>
          <a:lstStyle/>
          <a:p>
            <a:r>
              <a:rPr lang="en-GB" dirty="0"/>
              <a:t>If the torque by the force is constant </a:t>
            </a:r>
            <a:endParaRPr lang="en-US" dirty="0"/>
          </a:p>
        </p:txBody>
      </p:sp>
      <p:sp>
        <p:nvSpPr>
          <p:cNvPr id="10" name="Right Arrow 9"/>
          <p:cNvSpPr/>
          <p:nvPr/>
        </p:nvSpPr>
        <p:spPr>
          <a:xfrm>
            <a:off x="4355976" y="3392031"/>
            <a:ext cx="57606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2996208" y="1517529"/>
                <a:ext cx="2457019" cy="15652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nary>
                        <m:naryPr>
                          <m:limLoc m:val="undOvr"/>
                          <m:ctrlPr>
                            <a:rPr lang="en-GB" sz="3200" b="0" i="1" smtClean="0">
                              <a:latin typeface="Cambria Math" panose="02040503050406030204" pitchFamily="18" charset="0"/>
                            </a:rPr>
                          </m:ctrlPr>
                        </m:naryPr>
                        <m:sub>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1</m:t>
                              </m:r>
                            </m:sub>
                          </m:sSub>
                        </m:sub>
                        <m:sup>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2</m:t>
                              </m:r>
                            </m:sub>
                          </m:sSub>
                        </m:sup>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𝜏</m:t>
                              </m:r>
                            </m:e>
                            <m:sub>
                              <m:r>
                                <a:rPr lang="en-GB" sz="3200" b="0" i="1" smtClean="0">
                                  <a:latin typeface="Cambria Math" panose="02040503050406030204" pitchFamily="18" charset="0"/>
                                </a:rPr>
                                <m:t>𝑖</m:t>
                              </m:r>
                            </m:sub>
                          </m:sSub>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𝜃</m:t>
                          </m:r>
                        </m:e>
                      </m:nary>
                    </m:oMath>
                  </m:oMathPara>
                </a14:m>
                <a:endParaRPr lang="en-US" sz="3200" dirty="0"/>
              </a:p>
            </p:txBody>
          </p:sp>
        </mc:Choice>
        <mc:Fallback>
          <p:sp>
            <p:nvSpPr>
              <p:cNvPr id="24" name="TextBox 23"/>
              <p:cNvSpPr txBox="1">
                <a:spLocks noRot="1" noChangeAspect="1" noMove="1" noResize="1" noEditPoints="1" noAdjustHandles="1" noChangeArrowheads="1" noChangeShapeType="1" noTextEdit="1"/>
              </p:cNvSpPr>
              <p:nvPr/>
            </p:nvSpPr>
            <p:spPr>
              <a:xfrm>
                <a:off x="2996208" y="1517529"/>
                <a:ext cx="2457019" cy="1565237"/>
              </a:xfrm>
              <a:prstGeom prst="rect">
                <a:avLst/>
              </a:prstGeom>
              <a:blipFill rotWithShape="1">
                <a:blip r:embed="rId2"/>
                <a:stretch>
                  <a:fillRect l="-11" t="-33" r="20" b="-3296"/>
                </a:stretch>
              </a:blipFill>
            </p:spPr>
            <p:txBody>
              <a:bodyPr/>
              <a:lstStyle/>
              <a:p>
                <a:r>
                  <a:rPr lang="zh-CN" altLang="en-US">
                    <a:noFill/>
                  </a:rPr>
                  <a:t> </a:t>
                </a:r>
              </a:p>
            </p:txBody>
          </p:sp>
        </mc:Fallback>
      </mc:AlternateContent>
      <p:sp>
        <p:nvSpPr>
          <p:cNvPr id="11" name="TextBox 10"/>
          <p:cNvSpPr txBox="1"/>
          <p:nvPr/>
        </p:nvSpPr>
        <p:spPr>
          <a:xfrm flipH="1">
            <a:off x="6419301" y="2000485"/>
            <a:ext cx="1521089"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2" name="TextBox 11"/>
              <p:cNvSpPr txBox="1"/>
              <p:nvPr/>
            </p:nvSpPr>
            <p:spPr>
              <a:xfrm>
                <a:off x="1331640" y="620688"/>
                <a:ext cx="6984776" cy="646331"/>
              </a:xfrm>
              <a:prstGeom prst="rect">
                <a:avLst/>
              </a:prstGeom>
              <a:noFill/>
            </p:spPr>
            <p:txBody>
              <a:bodyPr wrap="square" rtlCol="0">
                <a:spAutoFit/>
              </a:bodyPr>
              <a:lstStyle/>
              <a:p>
                <a:r>
                  <a:rPr lang="en-GB" dirty="0"/>
                  <a:t>The work done by a force acting on the rotation of a body by the torque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oMath>
                </a14:m>
                <a:r>
                  <a:rPr lang="en-GB" dirty="0"/>
                  <a:t> about the pivot point is, during angular displacement from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oMath>
                </a14:m>
                <a:r>
                  <a:rPr lang="en-GB" dirty="0"/>
                  <a:t>: </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331640" y="620688"/>
                <a:ext cx="6984776" cy="646331"/>
              </a:xfrm>
              <a:prstGeom prst="rect">
                <a:avLst/>
              </a:prstGeom>
              <a:blipFill rotWithShape="1">
                <a:blip r:embed="rId3"/>
                <a:stretch>
                  <a:fillRect l="-1" t="-45" r="7" b="30"/>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457577" y="4445997"/>
            <a:ext cx="8680581" cy="504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3" name="TextBox 22"/>
              <p:cNvSpPr txBox="1"/>
              <p:nvPr/>
            </p:nvSpPr>
            <p:spPr>
              <a:xfrm>
                <a:off x="5148064" y="2989805"/>
                <a:ext cx="3758401" cy="1173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𝜏</m:t>
                          </m:r>
                        </m:e>
                        <m:sub>
                          <m:r>
                            <a:rPr lang="en-GB" sz="2400" b="0" i="1" smtClean="0">
                              <a:latin typeface="Cambria Math" panose="02040503050406030204" pitchFamily="18" charset="0"/>
                            </a:rPr>
                            <m:t>𝑖</m:t>
                          </m:r>
                        </m:sub>
                      </m:sSub>
                      <m:nary>
                        <m:naryPr>
                          <m:limLoc m:val="undOvr"/>
                          <m:ctrlPr>
                            <a:rPr lang="en-GB" sz="2400" b="0" i="1" smtClean="0">
                              <a:latin typeface="Cambria Math" panose="02040503050406030204" pitchFamily="18" charset="0"/>
                            </a:rPr>
                          </m:ctrlPr>
                        </m:naryPr>
                        <m: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rPr>
                                <m:t>1</m:t>
                              </m:r>
                            </m:sub>
                          </m:sSub>
                        </m:sub>
                        <m:sup>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rPr>
                                <m:t>2</m:t>
                              </m:r>
                            </m:sub>
                          </m:sSub>
                        </m:sup>
                        <m:e>
                          <m:r>
                            <a:rPr lang="en-GB" sz="2400" b="0" i="1" smtClean="0">
                              <a:latin typeface="Cambria Math" panose="02040503050406030204" pitchFamily="18" charset="0"/>
                              <a:ea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e>
                      </m:nary>
                      <m:r>
                        <a:rPr lang="en-GB"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𝜏</m:t>
                          </m:r>
                        </m:e>
                        <m:sub>
                          <m:r>
                            <a:rPr lang="en-GB" sz="2400" i="1">
                              <a:latin typeface="Cambria Math" panose="02040503050406030204" pitchFamily="18" charset="0"/>
                            </a:rPr>
                            <m:t>𝑖</m:t>
                          </m:r>
                        </m:sub>
                      </m:sSub>
                      <m:d>
                        <m:dPr>
                          <m:ctrlPr>
                            <a:rPr lang="en-GB" sz="2400" b="0" i="1" smtClean="0">
                              <a:latin typeface="Cambria Math" panose="02040503050406030204" pitchFamily="18" charset="0"/>
                              <a:ea typeface="Cambria Math" panose="02040503050406030204" pitchFamily="18" charset="0"/>
                            </a:rPr>
                          </m:ctrlPr>
                        </m:dPr>
                        <m:e>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𝜃</m:t>
                              </m:r>
                            </m:e>
                            <m:sub>
                              <m:r>
                                <a:rPr lang="en-GB" sz="2400" b="0" i="1" smtClean="0">
                                  <a:latin typeface="Cambria Math" panose="02040503050406030204" pitchFamily="18" charset="0"/>
                                  <a:ea typeface="Cambria Math" panose="02040503050406030204" pitchFamily="18" charset="0"/>
                                </a:rPr>
                                <m:t>1</m:t>
                              </m:r>
                            </m:sub>
                          </m:sSub>
                        </m:e>
                      </m:d>
                    </m:oMath>
                  </m:oMathPara>
                </a14:m>
                <a:endParaRPr lang="en-US" sz="2400" dirty="0"/>
              </a:p>
            </p:txBody>
          </p:sp>
        </mc:Choice>
        <mc:Fallback>
          <p:sp>
            <p:nvSpPr>
              <p:cNvPr id="23" name="TextBox 22"/>
              <p:cNvSpPr txBox="1">
                <a:spLocks noRot="1" noChangeAspect="1" noMove="1" noResize="1" noEditPoints="1" noAdjustHandles="1" noChangeArrowheads="1" noChangeShapeType="1" noTextEdit="1"/>
              </p:cNvSpPr>
              <p:nvPr/>
            </p:nvSpPr>
            <p:spPr>
              <a:xfrm>
                <a:off x="5148064" y="2989805"/>
                <a:ext cx="3758401" cy="1173783"/>
              </a:xfrm>
              <a:prstGeom prst="rect">
                <a:avLst/>
              </a:prstGeom>
              <a:blipFill rotWithShape="1">
                <a:blip r:embed="rId1"/>
                <a:stretch>
                  <a:fillRect l="-3" t="-19" r="16" b="-3796"/>
                </a:stretch>
              </a:blipFill>
            </p:spPr>
            <p:txBody>
              <a:bodyPr/>
              <a:lstStyle/>
              <a:p>
                <a:r>
                  <a:rPr lang="zh-CN" altLang="en-US">
                    <a:noFill/>
                  </a:rPr>
                  <a:t> </a:t>
                </a:r>
              </a:p>
            </p:txBody>
          </p:sp>
        </mc:Fallback>
      </mc:AlternateContent>
      <p:sp>
        <p:nvSpPr>
          <p:cNvPr id="6" name="TextBox 5"/>
          <p:cNvSpPr txBox="1"/>
          <p:nvPr/>
        </p:nvSpPr>
        <p:spPr>
          <a:xfrm>
            <a:off x="772944" y="3392031"/>
            <a:ext cx="3583032" cy="369332"/>
          </a:xfrm>
          <a:prstGeom prst="rect">
            <a:avLst/>
          </a:prstGeom>
          <a:noFill/>
        </p:spPr>
        <p:txBody>
          <a:bodyPr wrap="none" rtlCol="0">
            <a:spAutoFit/>
          </a:bodyPr>
          <a:lstStyle/>
          <a:p>
            <a:r>
              <a:rPr lang="en-GB" dirty="0"/>
              <a:t>If the torque by the force is constant </a:t>
            </a:r>
            <a:endParaRPr lang="en-US" dirty="0"/>
          </a:p>
        </p:txBody>
      </p:sp>
      <p:sp>
        <p:nvSpPr>
          <p:cNvPr id="10" name="Right Arrow 9"/>
          <p:cNvSpPr/>
          <p:nvPr/>
        </p:nvSpPr>
        <p:spPr>
          <a:xfrm>
            <a:off x="4355976" y="3392031"/>
            <a:ext cx="57606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2996208" y="1517529"/>
                <a:ext cx="2457019" cy="15652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nary>
                        <m:naryPr>
                          <m:limLoc m:val="undOvr"/>
                          <m:ctrlPr>
                            <a:rPr lang="en-GB" sz="3200" b="0" i="1" smtClean="0">
                              <a:latin typeface="Cambria Math" panose="02040503050406030204" pitchFamily="18" charset="0"/>
                            </a:rPr>
                          </m:ctrlPr>
                        </m:naryPr>
                        <m:sub>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1</m:t>
                              </m:r>
                            </m:sub>
                          </m:sSub>
                        </m:sub>
                        <m:sup>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2</m:t>
                              </m:r>
                            </m:sub>
                          </m:sSub>
                        </m:sup>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𝜏</m:t>
                              </m:r>
                            </m:e>
                            <m:sub>
                              <m:r>
                                <a:rPr lang="en-GB" sz="3200" b="0" i="1" smtClean="0">
                                  <a:latin typeface="Cambria Math" panose="02040503050406030204" pitchFamily="18" charset="0"/>
                                </a:rPr>
                                <m:t>𝑖</m:t>
                              </m:r>
                            </m:sub>
                          </m:sSub>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𝜃</m:t>
                          </m:r>
                        </m:e>
                      </m:nary>
                    </m:oMath>
                  </m:oMathPara>
                </a14:m>
                <a:endParaRPr lang="en-US" sz="3200" dirty="0"/>
              </a:p>
            </p:txBody>
          </p:sp>
        </mc:Choice>
        <mc:Fallback>
          <p:sp>
            <p:nvSpPr>
              <p:cNvPr id="24" name="TextBox 23"/>
              <p:cNvSpPr txBox="1">
                <a:spLocks noRot="1" noChangeAspect="1" noMove="1" noResize="1" noEditPoints="1" noAdjustHandles="1" noChangeArrowheads="1" noChangeShapeType="1" noTextEdit="1"/>
              </p:cNvSpPr>
              <p:nvPr/>
            </p:nvSpPr>
            <p:spPr>
              <a:xfrm>
                <a:off x="2996208" y="1517529"/>
                <a:ext cx="2457019" cy="1565237"/>
              </a:xfrm>
              <a:prstGeom prst="rect">
                <a:avLst/>
              </a:prstGeom>
              <a:blipFill rotWithShape="1">
                <a:blip r:embed="rId2"/>
                <a:stretch>
                  <a:fillRect l="-11" t="-33" r="20" b="-3296"/>
                </a:stretch>
              </a:blipFill>
            </p:spPr>
            <p:txBody>
              <a:bodyPr/>
              <a:lstStyle/>
              <a:p>
                <a:r>
                  <a:rPr lang="zh-CN" altLang="en-US">
                    <a:noFill/>
                  </a:rPr>
                  <a:t> </a:t>
                </a:r>
              </a:p>
            </p:txBody>
          </p:sp>
        </mc:Fallback>
      </mc:AlternateContent>
      <p:sp>
        <p:nvSpPr>
          <p:cNvPr id="11" name="TextBox 10"/>
          <p:cNvSpPr txBox="1"/>
          <p:nvPr/>
        </p:nvSpPr>
        <p:spPr>
          <a:xfrm flipH="1">
            <a:off x="6419301" y="2000485"/>
            <a:ext cx="1521089"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
        <p:nvSpPr>
          <p:cNvPr id="13" name="TextBox 12"/>
          <p:cNvSpPr txBox="1"/>
          <p:nvPr/>
        </p:nvSpPr>
        <p:spPr>
          <a:xfrm>
            <a:off x="457577" y="4445997"/>
            <a:ext cx="8680581" cy="369332"/>
          </a:xfrm>
          <a:prstGeom prst="rect">
            <a:avLst/>
          </a:prstGeom>
          <a:noFill/>
        </p:spPr>
        <p:txBody>
          <a:bodyPr wrap="none" rtlCol="0">
            <a:spAutoFit/>
          </a:bodyPr>
          <a:lstStyle/>
          <a:p>
            <a:r>
              <a:rPr lang="en-GB" dirty="0"/>
              <a:t>Only the tangential component of the acting force does work during the rotation of the body.</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1331640" y="620688"/>
                <a:ext cx="6984776" cy="646331"/>
              </a:xfrm>
              <a:prstGeom prst="rect">
                <a:avLst/>
              </a:prstGeom>
              <a:noFill/>
            </p:spPr>
            <p:txBody>
              <a:bodyPr wrap="square" rtlCol="0">
                <a:spAutoFit/>
              </a:bodyPr>
              <a:lstStyle/>
              <a:p>
                <a:r>
                  <a:rPr lang="en-GB" dirty="0"/>
                  <a:t>The work done by a force acting on the rotation of a body by the torque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oMath>
                </a14:m>
                <a:r>
                  <a:rPr lang="en-GB" dirty="0"/>
                  <a:t> about the pivot point is, during angular displacement from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oMath>
                </a14:m>
                <a:r>
                  <a:rPr lang="en-GB" dirty="0"/>
                  <a:t>: </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331640" y="620688"/>
                <a:ext cx="6984776" cy="646331"/>
              </a:xfrm>
              <a:prstGeom prst="rect">
                <a:avLst/>
              </a:prstGeom>
              <a:blipFill rotWithShape="1">
                <a:blip r:embed="rId3"/>
                <a:stretch>
                  <a:fillRect l="-1" t="-45" r="7" b="30"/>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457577" y="4445997"/>
            <a:ext cx="8680581" cy="504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3" name="TextBox 22"/>
              <p:cNvSpPr txBox="1"/>
              <p:nvPr/>
            </p:nvSpPr>
            <p:spPr>
              <a:xfrm>
                <a:off x="5148064" y="2989805"/>
                <a:ext cx="3758401" cy="1173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𝑊</m:t>
                          </m:r>
                        </m:e>
                        <m:sub>
                          <m:r>
                            <a:rPr lang="en-GB" sz="2400" b="0" i="1" smtClean="0">
                              <a:solidFill>
                                <a:srgbClr val="FF0000"/>
                              </a:solidFill>
                              <a:latin typeface="Cambria Math" panose="02040503050406030204" pitchFamily="18" charset="0"/>
                            </a:rPr>
                            <m:t>𝑖</m:t>
                          </m:r>
                        </m:sub>
                      </m:sSub>
                      <m:r>
                        <a:rPr lang="en-GB" sz="2400" b="0" i="1" smtClean="0">
                          <a:solidFill>
                            <a:srgbClr val="FF0000"/>
                          </a:solidFill>
                          <a:latin typeface="Cambria Math" panose="02040503050406030204" pitchFamily="18" charset="0"/>
                        </a:rPr>
                        <m:t>=</m:t>
                      </m:r>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ea typeface="Cambria Math" panose="02040503050406030204" pitchFamily="18" charset="0"/>
                            </a:rPr>
                            <m:t>𝜏</m:t>
                          </m:r>
                        </m:e>
                        <m:sub>
                          <m:r>
                            <a:rPr lang="en-GB" sz="2400" b="0" i="1" smtClean="0">
                              <a:solidFill>
                                <a:srgbClr val="FF0000"/>
                              </a:solidFill>
                              <a:latin typeface="Cambria Math" panose="02040503050406030204" pitchFamily="18" charset="0"/>
                            </a:rPr>
                            <m:t>𝑖</m:t>
                          </m:r>
                        </m:sub>
                      </m:sSub>
                      <m:nary>
                        <m:naryPr>
                          <m:limLoc m:val="undOvr"/>
                          <m:ctrlPr>
                            <a:rPr lang="en-GB" sz="2400" b="0" i="1" smtClean="0">
                              <a:solidFill>
                                <a:srgbClr val="FF0000"/>
                              </a:solidFill>
                              <a:latin typeface="Cambria Math" panose="02040503050406030204" pitchFamily="18" charset="0"/>
                            </a:rPr>
                          </m:ctrlPr>
                        </m:naryPr>
                        <m:sub>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ea typeface="Cambria Math" panose="02040503050406030204" pitchFamily="18" charset="0"/>
                                </a:rPr>
                                <m:t>𝜃</m:t>
                              </m:r>
                            </m:e>
                            <m:sub>
                              <m:r>
                                <a:rPr lang="en-GB" sz="2400" b="0" i="1" smtClean="0">
                                  <a:solidFill>
                                    <a:srgbClr val="FF0000"/>
                                  </a:solidFill>
                                  <a:latin typeface="Cambria Math" panose="02040503050406030204" pitchFamily="18" charset="0"/>
                                </a:rPr>
                                <m:t>1</m:t>
                              </m:r>
                            </m:sub>
                          </m:sSub>
                        </m:sub>
                        <m:sup>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ea typeface="Cambria Math" panose="02040503050406030204" pitchFamily="18" charset="0"/>
                                </a:rPr>
                                <m:t>𝜃</m:t>
                              </m:r>
                            </m:e>
                            <m:sub>
                              <m:r>
                                <a:rPr lang="en-GB" sz="2400" b="0" i="1" smtClean="0">
                                  <a:solidFill>
                                    <a:srgbClr val="FF0000"/>
                                  </a:solidFill>
                                  <a:latin typeface="Cambria Math" panose="02040503050406030204" pitchFamily="18" charset="0"/>
                                </a:rPr>
                                <m:t>2</m:t>
                              </m:r>
                            </m:sub>
                          </m:sSub>
                        </m:sup>
                        <m:e>
                          <m:r>
                            <a:rPr lang="en-GB" sz="2400" b="0" i="1" smtClean="0">
                              <a:solidFill>
                                <a:srgbClr val="FF0000"/>
                              </a:solidFill>
                              <a:latin typeface="Cambria Math" panose="02040503050406030204" pitchFamily="18" charset="0"/>
                              <a:ea typeface="Cambria Math" panose="02040503050406030204" pitchFamily="18" charset="0"/>
                            </a:rPr>
                            <m:t>𝑑</m:t>
                          </m:r>
                          <m:r>
                            <a:rPr lang="en-GB" sz="2400" b="0" i="1" smtClean="0">
                              <a:solidFill>
                                <a:srgbClr val="FF0000"/>
                              </a:solidFill>
                              <a:latin typeface="Cambria Math" panose="02040503050406030204" pitchFamily="18" charset="0"/>
                              <a:ea typeface="Cambria Math" panose="02040503050406030204" pitchFamily="18" charset="0"/>
                            </a:rPr>
                            <m:t>𝜃</m:t>
                          </m:r>
                        </m:e>
                      </m:nary>
                      <m:r>
                        <a:rPr lang="en-GB" sz="2400" b="0" i="1" smtClean="0">
                          <a:solidFill>
                            <a:srgbClr val="FF0000"/>
                          </a:solidFill>
                          <a:latin typeface="Cambria Math" panose="02040503050406030204" pitchFamily="18" charset="0"/>
                        </a:rPr>
                        <m:t>=</m:t>
                      </m:r>
                      <m:sSub>
                        <m:sSubPr>
                          <m:ctrlPr>
                            <a:rPr lang="en-GB" sz="2400" i="1">
                              <a:solidFill>
                                <a:srgbClr val="FF0000"/>
                              </a:solidFill>
                              <a:latin typeface="Cambria Math" panose="02040503050406030204" pitchFamily="18" charset="0"/>
                            </a:rPr>
                          </m:ctrlPr>
                        </m:sSubPr>
                        <m:e>
                          <m:r>
                            <a:rPr lang="en-GB" sz="2400" i="1">
                              <a:solidFill>
                                <a:srgbClr val="FF0000"/>
                              </a:solidFill>
                              <a:latin typeface="Cambria Math" panose="02040503050406030204" pitchFamily="18" charset="0"/>
                              <a:ea typeface="Cambria Math" panose="02040503050406030204" pitchFamily="18" charset="0"/>
                            </a:rPr>
                            <m:t>𝜏</m:t>
                          </m:r>
                        </m:e>
                        <m:sub>
                          <m:r>
                            <a:rPr lang="en-GB" sz="2400" i="1">
                              <a:solidFill>
                                <a:srgbClr val="FF0000"/>
                              </a:solidFill>
                              <a:latin typeface="Cambria Math" panose="02040503050406030204" pitchFamily="18" charset="0"/>
                            </a:rPr>
                            <m:t>𝑖</m:t>
                          </m:r>
                        </m:sub>
                      </m:sSub>
                      <m:d>
                        <m:dPr>
                          <m:ctrlPr>
                            <a:rPr lang="en-GB" sz="2400" b="0" i="1" smtClean="0">
                              <a:solidFill>
                                <a:srgbClr val="FF0000"/>
                              </a:solidFill>
                              <a:latin typeface="Cambria Math" panose="02040503050406030204" pitchFamily="18" charset="0"/>
                              <a:ea typeface="Cambria Math" panose="02040503050406030204" pitchFamily="18" charset="0"/>
                            </a:rPr>
                          </m:ctrlPr>
                        </m:dPr>
                        <m:e>
                          <m:sSub>
                            <m:sSubPr>
                              <m:ctrlPr>
                                <a:rPr lang="en-GB" sz="2400" b="0" i="1" smtClean="0">
                                  <a:solidFill>
                                    <a:srgbClr val="FF0000"/>
                                  </a:solidFill>
                                  <a:latin typeface="Cambria Math" panose="02040503050406030204" pitchFamily="18" charset="0"/>
                                  <a:ea typeface="Cambria Math" panose="02040503050406030204" pitchFamily="18" charset="0"/>
                                </a:rPr>
                              </m:ctrlPr>
                            </m:sSubPr>
                            <m:e>
                              <m:r>
                                <a:rPr lang="en-GB" sz="2400" b="0" i="1" smtClean="0">
                                  <a:solidFill>
                                    <a:srgbClr val="FF0000"/>
                                  </a:solidFill>
                                  <a:latin typeface="Cambria Math" panose="02040503050406030204" pitchFamily="18" charset="0"/>
                                  <a:ea typeface="Cambria Math" panose="02040503050406030204" pitchFamily="18" charset="0"/>
                                </a:rPr>
                                <m:t>𝜃</m:t>
                              </m:r>
                            </m:e>
                            <m:sub>
                              <m:r>
                                <a:rPr lang="en-GB" sz="2400" b="0" i="1" smtClean="0">
                                  <a:solidFill>
                                    <a:srgbClr val="FF0000"/>
                                  </a:solidFill>
                                  <a:latin typeface="Cambria Math" panose="02040503050406030204" pitchFamily="18" charset="0"/>
                                  <a:ea typeface="Cambria Math" panose="02040503050406030204" pitchFamily="18" charset="0"/>
                                </a:rPr>
                                <m:t>2</m:t>
                              </m:r>
                            </m:sub>
                          </m:sSub>
                          <m:r>
                            <a:rPr lang="en-GB" sz="2400" b="0" i="1" smtClean="0">
                              <a:solidFill>
                                <a:srgbClr val="FF0000"/>
                              </a:solidFill>
                              <a:latin typeface="Cambria Math" panose="02040503050406030204" pitchFamily="18" charset="0"/>
                              <a:ea typeface="Cambria Math" panose="02040503050406030204" pitchFamily="18" charset="0"/>
                            </a:rPr>
                            <m:t>−</m:t>
                          </m:r>
                          <m:sSub>
                            <m:sSubPr>
                              <m:ctrlPr>
                                <a:rPr lang="en-GB" sz="2400" b="0" i="1" smtClean="0">
                                  <a:solidFill>
                                    <a:srgbClr val="FF0000"/>
                                  </a:solidFill>
                                  <a:latin typeface="Cambria Math" panose="02040503050406030204" pitchFamily="18" charset="0"/>
                                  <a:ea typeface="Cambria Math" panose="02040503050406030204" pitchFamily="18" charset="0"/>
                                </a:rPr>
                              </m:ctrlPr>
                            </m:sSubPr>
                            <m:e>
                              <m:r>
                                <a:rPr lang="en-GB" sz="2400" b="0" i="1" smtClean="0">
                                  <a:solidFill>
                                    <a:srgbClr val="FF0000"/>
                                  </a:solidFill>
                                  <a:latin typeface="Cambria Math" panose="02040503050406030204" pitchFamily="18" charset="0"/>
                                  <a:ea typeface="Cambria Math" panose="02040503050406030204" pitchFamily="18" charset="0"/>
                                </a:rPr>
                                <m:t>𝜃</m:t>
                              </m:r>
                            </m:e>
                            <m:sub>
                              <m:r>
                                <a:rPr lang="en-GB" sz="2400" b="0" i="1" smtClean="0">
                                  <a:solidFill>
                                    <a:srgbClr val="FF0000"/>
                                  </a:solidFill>
                                  <a:latin typeface="Cambria Math" panose="02040503050406030204" pitchFamily="18" charset="0"/>
                                  <a:ea typeface="Cambria Math" panose="02040503050406030204" pitchFamily="18" charset="0"/>
                                </a:rPr>
                                <m:t>1</m:t>
                              </m:r>
                            </m:sub>
                          </m:sSub>
                        </m:e>
                      </m:d>
                    </m:oMath>
                  </m:oMathPara>
                </a14:m>
                <a:endParaRPr lang="en-GB" sz="24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5148064" y="2989805"/>
                <a:ext cx="3758401" cy="1173783"/>
              </a:xfrm>
              <a:prstGeom prst="rect">
                <a:avLst/>
              </a:prstGeom>
              <a:blipFill rotWithShape="1">
                <a:blip r:embed="rId1"/>
                <a:stretch>
                  <a:fillRect l="-3" t="-19" r="16" b="-3796"/>
                </a:stretch>
              </a:blipFill>
            </p:spPr>
            <p:txBody>
              <a:bodyPr/>
              <a:lstStyle/>
              <a:p>
                <a:r>
                  <a:rPr lang="zh-CN" altLang="en-US">
                    <a:noFill/>
                  </a:rPr>
                  <a:t> </a:t>
                </a:r>
              </a:p>
            </p:txBody>
          </p:sp>
        </mc:Fallback>
      </mc:AlternateContent>
      <p:sp>
        <p:nvSpPr>
          <p:cNvPr id="6" name="TextBox 5"/>
          <p:cNvSpPr txBox="1"/>
          <p:nvPr/>
        </p:nvSpPr>
        <p:spPr>
          <a:xfrm>
            <a:off x="772944" y="3392031"/>
            <a:ext cx="3583032" cy="369332"/>
          </a:xfrm>
          <a:prstGeom prst="rect">
            <a:avLst/>
          </a:prstGeom>
          <a:noFill/>
        </p:spPr>
        <p:txBody>
          <a:bodyPr wrap="none" rtlCol="0">
            <a:spAutoFit/>
          </a:bodyPr>
          <a:lstStyle/>
          <a:p>
            <a:r>
              <a:rPr lang="en-GB" dirty="0"/>
              <a:t>If the torque by the force is constant </a:t>
            </a:r>
            <a:endParaRPr lang="en-US" dirty="0"/>
          </a:p>
        </p:txBody>
      </p:sp>
      <p:sp>
        <p:nvSpPr>
          <p:cNvPr id="10" name="Right Arrow 9"/>
          <p:cNvSpPr/>
          <p:nvPr/>
        </p:nvSpPr>
        <p:spPr>
          <a:xfrm>
            <a:off x="4355976" y="3392031"/>
            <a:ext cx="57606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2996208" y="1517529"/>
                <a:ext cx="2457019" cy="15652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𝑊</m:t>
                          </m:r>
                        </m:e>
                        <m:sub>
                          <m:r>
                            <a:rPr lang="en-GB" sz="3200" b="0" i="1" smtClean="0">
                              <a:solidFill>
                                <a:srgbClr val="FF0000"/>
                              </a:solidFill>
                              <a:latin typeface="Cambria Math" panose="02040503050406030204" pitchFamily="18" charset="0"/>
                            </a:rPr>
                            <m:t>𝑖</m:t>
                          </m:r>
                        </m:sub>
                      </m:sSub>
                      <m:r>
                        <a:rPr lang="en-GB" sz="3200" b="0" i="1" smtClean="0">
                          <a:solidFill>
                            <a:srgbClr val="FF0000"/>
                          </a:solidFill>
                          <a:latin typeface="Cambria Math" panose="02040503050406030204" pitchFamily="18" charset="0"/>
                        </a:rPr>
                        <m:t>=</m:t>
                      </m:r>
                      <m:nary>
                        <m:naryPr>
                          <m:limLoc m:val="undOvr"/>
                          <m:ctrlPr>
                            <a:rPr lang="en-GB" sz="3200" b="0" i="1" smtClean="0">
                              <a:solidFill>
                                <a:srgbClr val="FF0000"/>
                              </a:solidFill>
                              <a:latin typeface="Cambria Math" panose="02040503050406030204" pitchFamily="18" charset="0"/>
                            </a:rPr>
                          </m:ctrlPr>
                        </m:naryPr>
                        <m:sub>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ea typeface="Cambria Math" panose="02040503050406030204" pitchFamily="18" charset="0"/>
                                </a:rPr>
                                <m:t>𝜃</m:t>
                              </m:r>
                            </m:e>
                            <m:sub>
                              <m:r>
                                <a:rPr lang="en-GB" sz="3200" b="0" i="1" smtClean="0">
                                  <a:solidFill>
                                    <a:srgbClr val="FF0000"/>
                                  </a:solidFill>
                                  <a:latin typeface="Cambria Math" panose="02040503050406030204" pitchFamily="18" charset="0"/>
                                </a:rPr>
                                <m:t>1</m:t>
                              </m:r>
                            </m:sub>
                          </m:sSub>
                        </m:sub>
                        <m:sup>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ea typeface="Cambria Math" panose="02040503050406030204" pitchFamily="18" charset="0"/>
                                </a:rPr>
                                <m:t>𝜃</m:t>
                              </m:r>
                            </m:e>
                            <m:sub>
                              <m:r>
                                <a:rPr lang="en-GB" sz="3200" b="0" i="1" smtClean="0">
                                  <a:solidFill>
                                    <a:srgbClr val="FF0000"/>
                                  </a:solidFill>
                                  <a:latin typeface="Cambria Math" panose="02040503050406030204" pitchFamily="18" charset="0"/>
                                </a:rPr>
                                <m:t>2</m:t>
                              </m:r>
                            </m:sub>
                          </m:sSub>
                        </m:sup>
                        <m:e>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ea typeface="Cambria Math" panose="02040503050406030204" pitchFamily="18" charset="0"/>
                                </a:rPr>
                                <m:t>𝜏</m:t>
                              </m:r>
                            </m:e>
                            <m:sub>
                              <m:r>
                                <a:rPr lang="en-GB" sz="3200" b="0" i="1" smtClean="0">
                                  <a:solidFill>
                                    <a:srgbClr val="FF0000"/>
                                  </a:solidFill>
                                  <a:latin typeface="Cambria Math" panose="02040503050406030204" pitchFamily="18" charset="0"/>
                                </a:rPr>
                                <m:t>𝑖</m:t>
                              </m:r>
                            </m:sub>
                          </m:sSub>
                          <m:r>
                            <a:rPr lang="en-GB" sz="3200" b="0" i="1" smtClean="0">
                              <a:solidFill>
                                <a:srgbClr val="FF0000"/>
                              </a:solidFill>
                              <a:latin typeface="Cambria Math" panose="02040503050406030204" pitchFamily="18" charset="0"/>
                              <a:ea typeface="Cambria Math" panose="02040503050406030204" pitchFamily="18" charset="0"/>
                            </a:rPr>
                            <m:t>𝑑</m:t>
                          </m:r>
                          <m:r>
                            <a:rPr lang="en-GB" sz="3200" b="0" i="1" smtClean="0">
                              <a:solidFill>
                                <a:srgbClr val="FF0000"/>
                              </a:solidFill>
                              <a:latin typeface="Cambria Math" panose="02040503050406030204" pitchFamily="18" charset="0"/>
                              <a:ea typeface="Cambria Math" panose="02040503050406030204" pitchFamily="18" charset="0"/>
                            </a:rPr>
                            <m:t>𝜃</m:t>
                          </m:r>
                        </m:e>
                      </m:nary>
                    </m:oMath>
                  </m:oMathPara>
                </a14:m>
                <a:endParaRPr lang="en-GB" sz="32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2996208" y="1517529"/>
                <a:ext cx="2457019" cy="1565237"/>
              </a:xfrm>
              <a:prstGeom prst="rect">
                <a:avLst/>
              </a:prstGeom>
              <a:blipFill rotWithShape="1">
                <a:blip r:embed="rId2"/>
                <a:stretch>
                  <a:fillRect l="-11" t="-33" r="20" b="-3296"/>
                </a:stretch>
              </a:blipFill>
            </p:spPr>
            <p:txBody>
              <a:bodyPr/>
              <a:lstStyle/>
              <a:p>
                <a:r>
                  <a:rPr lang="zh-CN" altLang="en-US">
                    <a:noFill/>
                  </a:rPr>
                  <a:t> </a:t>
                </a:r>
              </a:p>
            </p:txBody>
          </p:sp>
        </mc:Fallback>
      </mc:AlternateContent>
      <p:sp>
        <p:nvSpPr>
          <p:cNvPr id="11" name="TextBox 10"/>
          <p:cNvSpPr txBox="1"/>
          <p:nvPr/>
        </p:nvSpPr>
        <p:spPr>
          <a:xfrm flipH="1">
            <a:off x="6419301" y="2000485"/>
            <a:ext cx="1521089"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
        <p:nvSpPr>
          <p:cNvPr id="13" name="TextBox 12"/>
          <p:cNvSpPr txBox="1"/>
          <p:nvPr/>
        </p:nvSpPr>
        <p:spPr>
          <a:xfrm>
            <a:off x="457577" y="4445997"/>
            <a:ext cx="8680581" cy="369332"/>
          </a:xfrm>
          <a:prstGeom prst="rect">
            <a:avLst/>
          </a:prstGeom>
          <a:noFill/>
        </p:spPr>
        <p:txBody>
          <a:bodyPr wrap="none" rtlCol="0">
            <a:spAutoFit/>
          </a:bodyPr>
          <a:lstStyle/>
          <a:p>
            <a:r>
              <a:rPr lang="en-GB" dirty="0"/>
              <a:t>Only the tangential component of the acting force does work during the rotation of the body.</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flipH="1">
                <a:off x="636588" y="5171546"/>
                <a:ext cx="7093040" cy="369332"/>
              </a:xfrm>
              <a:prstGeom prst="rect">
                <a:avLst/>
              </a:prstGeom>
              <a:noFill/>
            </p:spPr>
            <p:txBody>
              <a:bodyPr wrap="square" rtlCol="0">
                <a:spAutoFit/>
              </a:bodyPr>
              <a:lstStyle/>
              <a:p>
                <a:r>
                  <a:rPr lang="en-GB" dirty="0"/>
                  <a:t>The </a:t>
                </a:r>
                <a:r>
                  <a:rPr lang="en-GB" dirty="0">
                    <a:solidFill>
                      <a:srgbClr val="FF0000"/>
                    </a:solidFill>
                  </a:rPr>
                  <a:t>net rotational work</a:t>
                </a:r>
                <a:r>
                  <a:rPr lang="en-GB" dirty="0"/>
                  <a:t>, corresponding to the net torque, </a:t>
                </a:r>
                <a14:m>
                  <m:oMath xmlns:m="http://schemas.openxmlformats.org/officeDocument/2006/math">
                    <m:acc>
                      <m:accPr>
                        <m:chr m:val="⃗"/>
                        <m:ctrlPr>
                          <a:rPr lang="en-GB" i="1" smtClean="0">
                            <a:solidFill>
                              <a:srgbClr val="FF0000"/>
                            </a:solidFill>
                            <a:latin typeface="Cambria Math" panose="02040503050406030204" pitchFamily="18" charset="0"/>
                          </a:rPr>
                        </m:ctrlPr>
                      </m:accPr>
                      <m:e>
                        <m:r>
                          <a:rPr lang="en-GB" i="1" smtClean="0">
                            <a:solidFill>
                              <a:srgbClr val="FF0000"/>
                            </a:solidFill>
                            <a:latin typeface="Cambria Math" panose="02040503050406030204" pitchFamily="18" charset="0"/>
                            <a:ea typeface="Cambria Math" panose="02040503050406030204" pitchFamily="18" charset="0"/>
                          </a:rPr>
                          <m:t>𝜏</m:t>
                        </m:r>
                      </m:e>
                    </m:acc>
                    <m:r>
                      <a:rPr lang="en-GB" b="0" i="1" smtClean="0">
                        <a:solidFill>
                          <a:srgbClr val="FF0000"/>
                        </a:solidFill>
                        <a:latin typeface="Cambria Math" panose="02040503050406030204" pitchFamily="18" charset="0"/>
                      </a:rPr>
                      <m:t>=</m:t>
                    </m:r>
                    <m:nary>
                      <m:naryPr>
                        <m:chr m:val="∑"/>
                        <m:subHide m:val="on"/>
                        <m:supHide m:val="on"/>
                        <m:ctrlPr>
                          <a:rPr lang="en-GB" b="0" i="1" smtClean="0">
                            <a:solidFill>
                              <a:srgbClr val="FF0000"/>
                            </a:solidFill>
                            <a:latin typeface="Cambria Math" panose="02040503050406030204" pitchFamily="18" charset="0"/>
                          </a:rPr>
                        </m:ctrlPr>
                      </m:naryPr>
                      <m:sub/>
                      <m:sup/>
                      <m:e>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ea typeface="Cambria Math" panose="02040503050406030204" pitchFamily="18" charset="0"/>
                                  </a:rPr>
                                  <m:t>𝜏</m:t>
                                </m:r>
                              </m:e>
                              <m:sub>
                                <m:r>
                                  <a:rPr lang="en-GB" b="0" i="1" smtClean="0">
                                    <a:solidFill>
                                      <a:srgbClr val="FF0000"/>
                                    </a:solidFill>
                                    <a:latin typeface="Cambria Math" panose="02040503050406030204" pitchFamily="18" charset="0"/>
                                  </a:rPr>
                                  <m:t>𝑖</m:t>
                                </m:r>
                              </m:sub>
                            </m:sSub>
                          </m:e>
                        </m:acc>
                      </m:e>
                    </m:nary>
                  </m:oMath>
                </a14:m>
                <a:r>
                  <a:rPr lang="en-GB" dirty="0"/>
                  <a:t> is: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636588" y="5171546"/>
                <a:ext cx="7093040" cy="369332"/>
              </a:xfrm>
              <a:prstGeom prst="rect">
                <a:avLst/>
              </a:prstGeom>
              <a:blipFill rotWithShape="1">
                <a:blip r:embed="rId3"/>
                <a:stretch>
                  <a:fillRect l="-4" t="-29" r="6"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614628" y="5589735"/>
                <a:ext cx="1274003" cy="8803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𝑊</m:t>
                      </m:r>
                      <m:r>
                        <a:rPr lang="en-GB" b="0" i="1" smtClean="0">
                          <a:solidFill>
                            <a:srgbClr val="FF0000"/>
                          </a:solidFill>
                          <a:latin typeface="Cambria Math" panose="02040503050406030204" pitchFamily="18" charset="0"/>
                        </a:rPr>
                        <m:t>=</m:t>
                      </m:r>
                      <m:nary>
                        <m:naryPr>
                          <m:limLoc m:val="undOvr"/>
                          <m:ctrlPr>
                            <a:rPr lang="en-GB" i="1">
                              <a:solidFill>
                                <a:srgbClr val="FF0000"/>
                              </a:solidFill>
                              <a:latin typeface="Cambria Math" panose="02040503050406030204" pitchFamily="18" charset="0"/>
                            </a:rPr>
                          </m:ctrlPr>
                        </m:naryPr>
                        <m:sub>
                          <m:sSub>
                            <m:sSubPr>
                              <m:ctrlPr>
                                <a:rPr lang="en-GB"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ea typeface="Cambria Math" panose="02040503050406030204" pitchFamily="18" charset="0"/>
                                </a:rPr>
                                <m:t>𝜃</m:t>
                              </m:r>
                            </m:e>
                            <m:sub>
                              <m:r>
                                <a:rPr lang="en-GB" i="1">
                                  <a:solidFill>
                                    <a:srgbClr val="FF0000"/>
                                  </a:solidFill>
                                  <a:latin typeface="Cambria Math" panose="02040503050406030204" pitchFamily="18" charset="0"/>
                                </a:rPr>
                                <m:t>1</m:t>
                              </m:r>
                            </m:sub>
                          </m:sSub>
                        </m:sub>
                        <m:sup>
                          <m:sSub>
                            <m:sSubPr>
                              <m:ctrlPr>
                                <a:rPr lang="en-GB"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ea typeface="Cambria Math" panose="02040503050406030204" pitchFamily="18" charset="0"/>
                                </a:rPr>
                                <m:t>𝜃</m:t>
                              </m:r>
                            </m:e>
                            <m:sub>
                              <m:r>
                                <a:rPr lang="en-GB" i="1">
                                  <a:solidFill>
                                    <a:srgbClr val="FF0000"/>
                                  </a:solidFill>
                                  <a:latin typeface="Cambria Math" panose="02040503050406030204" pitchFamily="18" charset="0"/>
                                </a:rPr>
                                <m:t>2</m:t>
                              </m:r>
                            </m:sub>
                          </m:sSub>
                        </m:sup>
                        <m:e>
                          <m:r>
                            <a:rPr lang="en-GB" i="1">
                              <a:solidFill>
                                <a:srgbClr val="FF0000"/>
                              </a:solidFill>
                              <a:latin typeface="Cambria Math" panose="02040503050406030204" pitchFamily="18" charset="0"/>
                              <a:ea typeface="Cambria Math" panose="02040503050406030204" pitchFamily="18" charset="0"/>
                            </a:rPr>
                            <m:t>𝜏</m:t>
                          </m:r>
                          <m:r>
                            <a:rPr lang="en-GB" i="1">
                              <a:solidFill>
                                <a:srgbClr val="FF0000"/>
                              </a:solidFill>
                              <a:latin typeface="Cambria Math" panose="02040503050406030204" pitchFamily="18" charset="0"/>
                              <a:ea typeface="Cambria Math" panose="02040503050406030204" pitchFamily="18" charset="0"/>
                            </a:rPr>
                            <m:t>𝑑</m:t>
                          </m:r>
                          <m:r>
                            <a:rPr lang="en-GB" i="1">
                              <a:solidFill>
                                <a:srgbClr val="FF0000"/>
                              </a:solidFill>
                              <a:latin typeface="Cambria Math" panose="02040503050406030204" pitchFamily="18" charset="0"/>
                              <a:ea typeface="Cambria Math" panose="02040503050406030204" pitchFamily="18" charset="0"/>
                            </a:rPr>
                            <m:t>𝜃</m:t>
                          </m:r>
                        </m:e>
                      </m:nary>
                    </m:oMath>
                  </m:oMathPara>
                </a14:m>
                <a:endParaRPr lang="en-GB" i="1" dirty="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3614628" y="5589735"/>
                <a:ext cx="1274003" cy="880306"/>
              </a:xfrm>
              <a:prstGeom prst="rect">
                <a:avLst/>
              </a:prstGeom>
              <a:blipFill rotWithShape="1">
                <a:blip r:embed="rId4"/>
                <a:stretch>
                  <a:fillRect l="-16" t="-53" r="31" b="-3387"/>
                </a:stretch>
              </a:blipFill>
            </p:spPr>
            <p:txBody>
              <a:bodyPr/>
              <a:lstStyle/>
              <a:p>
                <a:r>
                  <a:rPr lang="zh-CN" altLang="en-US">
                    <a:noFill/>
                  </a:rPr>
                  <a:t> </a:t>
                </a:r>
              </a:p>
            </p:txBody>
          </p:sp>
        </mc:Fallback>
      </mc:AlternateContent>
      <p:sp>
        <p:nvSpPr>
          <p:cNvPr id="14" name="TextBox 13"/>
          <p:cNvSpPr txBox="1"/>
          <p:nvPr/>
        </p:nvSpPr>
        <p:spPr>
          <a:xfrm flipH="1">
            <a:off x="5235800" y="5762128"/>
            <a:ext cx="1521089"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5" name="TextBox 14"/>
              <p:cNvSpPr txBox="1"/>
              <p:nvPr/>
            </p:nvSpPr>
            <p:spPr>
              <a:xfrm>
                <a:off x="1331640" y="620688"/>
                <a:ext cx="6984776" cy="646331"/>
              </a:xfrm>
              <a:prstGeom prst="rect">
                <a:avLst/>
              </a:prstGeom>
              <a:noFill/>
            </p:spPr>
            <p:txBody>
              <a:bodyPr wrap="square" rtlCol="0">
                <a:spAutoFit/>
              </a:bodyPr>
              <a:lstStyle/>
              <a:p>
                <a:r>
                  <a:rPr lang="en-GB" dirty="0"/>
                  <a:t>The work done by a force acting on the rotation of a body by the torque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𝑖</m:t>
                        </m:r>
                      </m:sub>
                    </m:sSub>
                  </m:oMath>
                </a14:m>
                <a:r>
                  <a:rPr lang="en-GB" dirty="0"/>
                  <a:t> about the pivot point is, during angular displacement from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oMath>
                </a14:m>
                <a:r>
                  <a:rPr lang="en-GB" dirty="0"/>
                  <a:t>: </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331640" y="620688"/>
                <a:ext cx="6984776" cy="646331"/>
              </a:xfrm>
              <a:prstGeom prst="rect">
                <a:avLst/>
              </a:prstGeom>
              <a:blipFill rotWithShape="1">
                <a:blip r:embed="rId5"/>
                <a:stretch>
                  <a:fillRect l="-1" t="-45" r="7" b="30"/>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2"/>
                <a:stretch>
                  <a:fillRect l="-28" t="-162" r="-2984" b="-246"/>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3"/>
                <a:stretch>
                  <a:fillRect l="-28" t="-162" r="-2984" b="-246"/>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3"/>
                <a:stretch>
                  <a:fillRect l="-28" t="-162" r="-2984" b="-2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flipH="1">
                <a:off x="468170" y="4406358"/>
                <a:ext cx="7909865" cy="646331"/>
              </a:xfrm>
              <a:prstGeom prst="rect">
                <a:avLst/>
              </a:prstGeom>
              <a:noFill/>
            </p:spPr>
            <p:txBody>
              <a:bodyPr wrap="square" rtlCol="0">
                <a:spAutoFit/>
              </a:bodyPr>
              <a:lstStyle/>
              <a:p>
                <a:r>
                  <a:rPr lang="en-US" dirty="0"/>
                  <a:t>Exercise (</a:t>
                </a:r>
                <a:r>
                  <a:rPr lang="en-US" b="1" dirty="0"/>
                  <a:t>5 minutes</a:t>
                </a:r>
                <a:r>
                  <a:rPr lang="en-US" dirty="0"/>
                  <a:t>) : Describe the rotational work done by the net torque in terms of rotational kinetic energy at times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US" dirty="0"/>
                  <a:t> and time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2</m:t>
                        </m:r>
                      </m:sub>
                    </m:sSub>
                    <m:r>
                      <a:rPr lang="en-US" b="0" i="0" smtClean="0">
                        <a:latin typeface="Cambria Math" panose="02040503050406030204" pitchFamily="18" charset="0"/>
                      </a:rPr>
                      <m:t>.</m:t>
                    </m:r>
                  </m:oMath>
                </a14:m>
                <a:r>
                  <a:rPr lang="en-US"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468170" y="4406358"/>
                <a:ext cx="7909865" cy="646331"/>
              </a:xfrm>
              <a:prstGeom prst="rect">
                <a:avLst/>
              </a:prstGeom>
              <a:blipFill rotWithShape="1">
                <a:blip r:embed="rId4"/>
                <a:stretch>
                  <a:fillRect l="-2" t="-14" r="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flipH="1">
                <a:off x="899591" y="3212976"/>
                <a:ext cx="7704856" cy="381515"/>
              </a:xfrm>
              <a:prstGeom prst="rect">
                <a:avLst/>
              </a:prstGeom>
              <a:noFill/>
            </p:spPr>
            <p:txBody>
              <a:bodyPr wrap="square" rtlCol="0">
                <a:spAutoFit/>
              </a:bodyPr>
              <a:lstStyle/>
              <a:p>
                <a:r>
                  <a:rPr lang="en-US" dirty="0"/>
                  <a:t>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US" dirty="0"/>
                  <a:t>, the body in rotation has angular velocity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flipH="1">
                <a:off x="899591" y="3212976"/>
                <a:ext cx="7704856" cy="381515"/>
              </a:xfrm>
              <a:prstGeom prst="rect">
                <a:avLst/>
              </a:prstGeom>
              <a:blipFill rotWithShape="1">
                <a:blip r:embed="rId5"/>
                <a:stretch>
                  <a:fillRect l="-6" t="-134" r="3" b="1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flipH="1">
                <a:off x="898960" y="3809667"/>
                <a:ext cx="7704856" cy="381515"/>
              </a:xfrm>
              <a:prstGeom prst="rect">
                <a:avLst/>
              </a:prstGeom>
              <a:noFill/>
            </p:spPr>
            <p:txBody>
              <a:bodyPr wrap="square" rtlCol="0">
                <a:spAutoFit/>
              </a:bodyPr>
              <a:lstStyle/>
              <a:p>
                <a:r>
                  <a:rPr lang="en-US" dirty="0"/>
                  <a:t>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a14:m>
                <a:r>
                  <a:rPr lang="en-US" dirty="0"/>
                  <a:t>, the body in rotation has angular velocity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flipH="1">
                <a:off x="898960" y="3809667"/>
                <a:ext cx="7704856" cy="381515"/>
              </a:xfrm>
              <a:prstGeom prst="rect">
                <a:avLst/>
              </a:prstGeom>
              <a:blipFill rotWithShape="1">
                <a:blip r:embed="rId6"/>
                <a:stretch>
                  <a:fillRect l="-6" t="-79" r="3" b="48"/>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99392"/>
            <a:ext cx="8229600" cy="1143000"/>
          </a:xfrm>
        </p:spPr>
        <p:txBody>
          <a:bodyPr/>
          <a:lstStyle/>
          <a:p>
            <a:r>
              <a:rPr lang="en-US" sz="3600" dirty="0"/>
              <a:t>Reminder of the previous lecture</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1" name="TextBox 10"/>
              <p:cNvSpPr txBox="1"/>
              <p:nvPr/>
            </p:nvSpPr>
            <p:spPr>
              <a:xfrm>
                <a:off x="3783739" y="2044020"/>
                <a:ext cx="15765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p:sp>
            <p:nvSpPr>
              <p:cNvPr id="11" name="TextBox 10"/>
              <p:cNvSpPr txBox="1">
                <a:spLocks noRot="1" noChangeAspect="1" noMove="1" noResize="1" noEditPoints="1" noAdjustHandles="1" noChangeArrowheads="1" noChangeShapeType="1" noTextEdit="1"/>
              </p:cNvSpPr>
              <p:nvPr/>
            </p:nvSpPr>
            <p:spPr>
              <a:xfrm>
                <a:off x="3783739" y="2044020"/>
                <a:ext cx="1576522" cy="615553"/>
              </a:xfrm>
              <a:prstGeom prst="rect">
                <a:avLst/>
              </a:prstGeom>
              <a:blipFill rotWithShape="1">
                <a:blip r:embed="rId1"/>
                <a:stretch>
                  <a:fillRect l="-26" t="-96" r="-3127" b="-175"/>
                </a:stretch>
              </a:blipFill>
            </p:spPr>
            <p:txBody>
              <a:bodyPr/>
              <a:lstStyle/>
              <a:p>
                <a:r>
                  <a:rPr lang="zh-CN" altLang="en-US">
                    <a:noFill/>
                  </a:rPr>
                  <a:t> </a:t>
                </a:r>
              </a:p>
            </p:txBody>
          </p:sp>
        </mc:Fallback>
      </mc:AlternateContent>
      <p:sp>
        <p:nvSpPr>
          <p:cNvPr id="12" name="TextBox 11"/>
          <p:cNvSpPr txBox="1"/>
          <p:nvPr/>
        </p:nvSpPr>
        <p:spPr>
          <a:xfrm>
            <a:off x="636588" y="845684"/>
            <a:ext cx="5641393" cy="830997"/>
          </a:xfrm>
          <a:prstGeom prst="rect">
            <a:avLst/>
          </a:prstGeom>
          <a:noFill/>
        </p:spPr>
        <p:txBody>
          <a:bodyPr wrap="square" rtlCol="0">
            <a:spAutoFit/>
          </a:bodyPr>
          <a:lstStyle/>
          <a:p>
            <a:r>
              <a:rPr lang="en-GB" sz="2400" dirty="0"/>
              <a:t>The net torque exerted on a body in rotation around an axis, about a point of this axis, is:</a:t>
            </a:r>
            <a:endParaRPr lang="en-US" sz="2400" dirty="0"/>
          </a:p>
        </p:txBody>
      </p:sp>
      <p:cxnSp>
        <p:nvCxnSpPr>
          <p:cNvPr id="13" name="Straight Arrow Connector 12"/>
          <p:cNvCxnSpPr/>
          <p:nvPr/>
        </p:nvCxnSpPr>
        <p:spPr>
          <a:xfrm flipV="1">
            <a:off x="4482207" y="2699084"/>
            <a:ext cx="276032" cy="478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2501" y="3261303"/>
            <a:ext cx="2318997" cy="646331"/>
          </a:xfrm>
          <a:prstGeom prst="rect">
            <a:avLst/>
          </a:prstGeom>
          <a:noFill/>
        </p:spPr>
        <p:txBody>
          <a:bodyPr wrap="square" rtlCol="0">
            <a:spAutoFit/>
          </a:bodyPr>
          <a:lstStyle/>
          <a:p>
            <a:r>
              <a:rPr lang="en-GB" dirty="0"/>
              <a:t>Moment of inertia (about this axis) </a:t>
            </a:r>
            <a:endParaRPr lang="en-US" dirty="0"/>
          </a:p>
        </p:txBody>
      </p:sp>
      <p:cxnSp>
        <p:nvCxnSpPr>
          <p:cNvPr id="15" name="Straight Arrow Connector 14"/>
          <p:cNvCxnSpPr/>
          <p:nvPr/>
        </p:nvCxnSpPr>
        <p:spPr>
          <a:xfrm flipH="1" flipV="1">
            <a:off x="5569941" y="2764577"/>
            <a:ext cx="586235" cy="530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28509" y="3339322"/>
            <a:ext cx="1645030" cy="923330"/>
          </a:xfrm>
          <a:prstGeom prst="rect">
            <a:avLst/>
          </a:prstGeom>
          <a:noFill/>
        </p:spPr>
        <p:txBody>
          <a:bodyPr wrap="square" rtlCol="0">
            <a:spAutoFit/>
          </a:bodyPr>
          <a:lstStyle/>
          <a:p>
            <a:r>
              <a:rPr lang="en-GB" dirty="0"/>
              <a:t>Angular acceleration vector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848366" y="2772051"/>
                <a:ext cx="2288768"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848366" y="2772051"/>
                <a:ext cx="2288768" cy="793551"/>
              </a:xfrm>
              <a:prstGeom prst="rect">
                <a:avLst/>
              </a:prstGeom>
              <a:blipFill rotWithShape="1">
                <a:blip r:embed="rId3"/>
                <a:stretch>
                  <a:fillRect l="-17" t="-35" r="27" b="10"/>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4"/>
                <a:stretch>
                  <a:fillRect l="-28" t="-162" r="-2984" b="-246"/>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848366" y="2772051"/>
                <a:ext cx="2288768"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848366" y="2772051"/>
                <a:ext cx="2288768" cy="793551"/>
              </a:xfrm>
              <a:prstGeom prst="rect">
                <a:avLst/>
              </a:prstGeom>
              <a:blipFill rotWithShape="1">
                <a:blip r:embed="rId3"/>
                <a:stretch>
                  <a:fillRect l="-17" t="-35" r="27"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825141" y="3580521"/>
                <a:ext cx="222451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2825141" y="3580521"/>
                <a:ext cx="2224519" cy="461665"/>
              </a:xfrm>
              <a:prstGeom prst="rect">
                <a:avLst/>
              </a:prstGeom>
              <a:blipFill rotWithShape="1">
                <a:blip r:embed="rId4"/>
                <a:stretch>
                  <a:fillRect l="-1" t="-85" r="6" b="89"/>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5"/>
                <a:stretch>
                  <a:fillRect l="-28" t="-162" r="-2984" b="-246"/>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848366" y="2772051"/>
                <a:ext cx="2288768"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848366" y="2772051"/>
                <a:ext cx="2288768" cy="793551"/>
              </a:xfrm>
              <a:prstGeom prst="rect">
                <a:avLst/>
              </a:prstGeom>
              <a:blipFill rotWithShape="1">
                <a:blip r:embed="rId3"/>
                <a:stretch>
                  <a:fillRect l="-17" t="-35" r="27"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825141" y="3580521"/>
                <a:ext cx="222451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2825141" y="3580521"/>
                <a:ext cx="2224519" cy="461665"/>
              </a:xfrm>
              <a:prstGeom prst="rect">
                <a:avLst/>
              </a:prstGeom>
              <a:blipFill rotWithShape="1">
                <a:blip r:embed="rId4"/>
                <a:stretch>
                  <a:fillRect l="-1" t="-85" r="6" b="89"/>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1443945" y="4494299"/>
                <a:ext cx="3869136" cy="12861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𝑊</m:t>
                      </m:r>
                      <m:r>
                        <a:rPr lang="en-GB" sz="2000" b="0" i="1" smtClean="0">
                          <a:latin typeface="Cambria Math" panose="02040503050406030204" pitchFamily="18" charset="0"/>
                        </a:rPr>
                        <m:t>=</m:t>
                      </m:r>
                      <m:nary>
                        <m:naryPr>
                          <m:limLoc m:val="undOvr"/>
                          <m:ctrlPr>
                            <a:rPr lang="en-GB" sz="2000" b="0" i="1" smtClean="0">
                              <a:latin typeface="Cambria Math" panose="02040503050406030204" pitchFamily="18" charset="0"/>
                            </a:rPr>
                          </m:ctrlPr>
                        </m:naryPr>
                        <m:sub>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𝜃</m:t>
                              </m:r>
                            </m:e>
                            <m:sub>
                              <m:r>
                                <a:rPr lang="en-GB" sz="2000" b="0" i="1" smtClean="0">
                                  <a:latin typeface="Cambria Math" panose="02040503050406030204" pitchFamily="18" charset="0"/>
                                </a:rPr>
                                <m:t>1</m:t>
                              </m:r>
                            </m:sub>
                          </m:sSub>
                        </m:sub>
                        <m:sup>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𝜃</m:t>
                              </m:r>
                            </m:e>
                            <m:sub>
                              <m:r>
                                <a:rPr lang="en-GB" sz="2000" b="0" i="1" smtClean="0">
                                  <a:latin typeface="Cambria Math" panose="02040503050406030204" pitchFamily="18" charset="0"/>
                                </a:rPr>
                                <m:t>2</m:t>
                              </m:r>
                            </m:sub>
                          </m:sSub>
                        </m:sup>
                        <m:e>
                          <m:r>
                            <a:rPr lang="en-GB" sz="2000" b="0" i="1" smtClean="0">
                              <a:latin typeface="Cambria Math" panose="02040503050406030204" pitchFamily="18" charset="0"/>
                              <a:ea typeface="Cambria Math" panose="02040503050406030204" pitchFamily="18" charset="0"/>
                            </a:rPr>
                            <m:t>𝜏</m:t>
                          </m:r>
                          <m:r>
                            <a:rPr lang="en-GB" sz="2000" b="0" i="1" smtClean="0">
                              <a:latin typeface="Cambria Math" panose="02040503050406030204" pitchFamily="18" charset="0"/>
                              <a:ea typeface="Cambria Math" panose="02040503050406030204" pitchFamily="18" charset="0"/>
                            </a:rPr>
                            <m:t>𝑑</m:t>
                          </m:r>
                          <m:r>
                            <a:rPr lang="en-GB" sz="2000" b="0" i="1" smtClean="0">
                              <a:latin typeface="Cambria Math" panose="02040503050406030204" pitchFamily="18" charset="0"/>
                              <a:ea typeface="Cambria Math" panose="02040503050406030204" pitchFamily="18" charset="0"/>
                            </a:rPr>
                            <m:t>𝜃</m:t>
                          </m:r>
                        </m:e>
                      </m:nary>
                      <m:r>
                        <a:rPr lang="en-GB" sz="2000" b="0" i="1" smtClean="0">
                          <a:latin typeface="Cambria Math" panose="02040503050406030204" pitchFamily="18" charset="0"/>
                        </a:rPr>
                        <m:t>=</m:t>
                      </m:r>
                      <m:nary>
                        <m:naryPr>
                          <m:limLoc m:val="undOvr"/>
                          <m:ctrlPr>
                            <a:rPr lang="en-GB" sz="2000" i="1">
                              <a:latin typeface="Cambria Math" panose="02040503050406030204" pitchFamily="18" charset="0"/>
                            </a:rPr>
                          </m:ctrlPr>
                        </m:naryPr>
                        <m:sub>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1</m:t>
                              </m:r>
                            </m:sub>
                          </m:sSub>
                        </m:sub>
                        <m:sup>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2</m:t>
                              </m:r>
                            </m:sub>
                          </m:sSub>
                        </m:sup>
                        <m:e>
                          <m:r>
                            <a:rPr lang="en-GB" sz="2000" b="0" i="1" smtClean="0">
                              <a:latin typeface="Cambria Math" panose="02040503050406030204" pitchFamily="18" charset="0"/>
                            </a:rPr>
                            <m:t>𝐼</m:t>
                          </m:r>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𝛼</m:t>
                              </m:r>
                            </m:e>
                            <m:sub>
                              <m:r>
                                <a:rPr lang="en-GB" sz="2000" b="0" i="1" smtClean="0">
                                  <a:latin typeface="Cambria Math" panose="02040503050406030204" pitchFamily="18" charset="0"/>
                                </a:rPr>
                                <m:t>𝑧</m:t>
                              </m:r>
                            </m:sub>
                          </m:sSub>
                          <m:r>
                            <a:rPr lang="en-GB" sz="2000" i="1">
                              <a:latin typeface="Cambria Math" panose="02040503050406030204" pitchFamily="18" charset="0"/>
                              <a:ea typeface="Cambria Math" panose="02040503050406030204" pitchFamily="18" charset="0"/>
                            </a:rPr>
                            <m:t>𝑑</m:t>
                          </m:r>
                          <m:r>
                            <a:rPr lang="en-GB" sz="2000" i="1">
                              <a:latin typeface="Cambria Math" panose="02040503050406030204" pitchFamily="18" charset="0"/>
                              <a:ea typeface="Cambria Math" panose="02040503050406030204" pitchFamily="18" charset="0"/>
                            </a:rPr>
                            <m:t>𝜃</m:t>
                          </m:r>
                        </m:e>
                      </m:nary>
                    </m:oMath>
                  </m:oMathPara>
                </a14:m>
                <a:endParaRPr lang="en-US" sz="2000" dirty="0"/>
              </a:p>
              <a:p>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1443945" y="4494299"/>
                <a:ext cx="3869136" cy="1286121"/>
              </a:xfrm>
              <a:prstGeom prst="rect">
                <a:avLst/>
              </a:prstGeom>
              <a:blipFill rotWithShape="1">
                <a:blip r:embed="rId5"/>
                <a:stretch>
                  <a:fillRect l="-15" t="-31" r="1" b="-2566"/>
                </a:stretch>
              </a:blipFill>
            </p:spPr>
            <p:txBody>
              <a:bodyPr/>
              <a:lstStyle/>
              <a:p>
                <a:r>
                  <a:rPr lang="zh-CN" altLang="en-US">
                    <a:noFill/>
                  </a:rPr>
                  <a:t> </a:t>
                </a:r>
              </a:p>
            </p:txBody>
          </p:sp>
        </mc:Fallback>
      </mc:AlternateContent>
      <p:sp>
        <p:nvSpPr>
          <p:cNvPr id="14" name="TextBox 13"/>
          <p:cNvSpPr txBox="1"/>
          <p:nvPr/>
        </p:nvSpPr>
        <p:spPr>
          <a:xfrm>
            <a:off x="541839" y="4017715"/>
            <a:ext cx="5673348" cy="369332"/>
          </a:xfrm>
          <a:prstGeom prst="rect">
            <a:avLst/>
          </a:prstGeom>
          <a:noFill/>
        </p:spPr>
        <p:txBody>
          <a:bodyPr wrap="none" rtlCol="0">
            <a:spAutoFit/>
          </a:bodyPr>
          <a:lstStyle/>
          <a:p>
            <a:r>
              <a:rPr lang="en-GB" dirty="0"/>
              <a:t>The work done by the net force which rotating the body is: </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6"/>
                <a:stretch>
                  <a:fillRect l="-28" t="-162" r="-2984" b="-246"/>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848366" y="2772051"/>
                <a:ext cx="2288768"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848366" y="2772051"/>
                <a:ext cx="2288768" cy="793551"/>
              </a:xfrm>
              <a:prstGeom prst="rect">
                <a:avLst/>
              </a:prstGeom>
              <a:blipFill rotWithShape="1">
                <a:blip r:embed="rId3"/>
                <a:stretch>
                  <a:fillRect l="-17" t="-35" r="27"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825141" y="3580521"/>
                <a:ext cx="222451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2825141" y="3580521"/>
                <a:ext cx="2224519" cy="461665"/>
              </a:xfrm>
              <a:prstGeom prst="rect">
                <a:avLst/>
              </a:prstGeom>
              <a:blipFill rotWithShape="1">
                <a:blip r:embed="rId4"/>
                <a:stretch>
                  <a:fillRect l="-1" t="-85" r="6" b="89"/>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1984862" y="4495687"/>
                <a:ext cx="4703595" cy="13068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𝑊</m:t>
                      </m:r>
                      <m:r>
                        <a:rPr lang="en-GB" sz="2000" b="0" i="1" smtClean="0">
                          <a:latin typeface="Cambria Math" panose="02040503050406030204" pitchFamily="18" charset="0"/>
                        </a:rPr>
                        <m:t>=</m:t>
                      </m:r>
                      <m:nary>
                        <m:naryPr>
                          <m:limLoc m:val="undOvr"/>
                          <m:ctrlPr>
                            <a:rPr lang="en-GB" sz="2000" b="0" i="1" smtClean="0">
                              <a:latin typeface="Cambria Math" panose="02040503050406030204" pitchFamily="18" charset="0"/>
                            </a:rPr>
                          </m:ctrlPr>
                        </m:naryPr>
                        <m:sub>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𝜃</m:t>
                              </m:r>
                            </m:e>
                            <m:sub>
                              <m:r>
                                <a:rPr lang="en-GB" sz="2000" b="0" i="1" smtClean="0">
                                  <a:latin typeface="Cambria Math" panose="02040503050406030204" pitchFamily="18" charset="0"/>
                                </a:rPr>
                                <m:t>1</m:t>
                              </m:r>
                            </m:sub>
                          </m:sSub>
                        </m:sub>
                        <m:sup>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𝜃</m:t>
                              </m:r>
                            </m:e>
                            <m:sub>
                              <m:r>
                                <a:rPr lang="en-GB" sz="2000" b="0" i="1" smtClean="0">
                                  <a:latin typeface="Cambria Math" panose="02040503050406030204" pitchFamily="18" charset="0"/>
                                </a:rPr>
                                <m:t>2</m:t>
                              </m:r>
                            </m:sub>
                          </m:sSub>
                        </m:sup>
                        <m:e>
                          <m:r>
                            <a:rPr lang="en-GB" sz="2000" b="0" i="1" smtClean="0">
                              <a:latin typeface="Cambria Math" panose="02040503050406030204" pitchFamily="18" charset="0"/>
                              <a:ea typeface="Cambria Math" panose="02040503050406030204" pitchFamily="18" charset="0"/>
                            </a:rPr>
                            <m:t>𝜏</m:t>
                          </m:r>
                          <m:r>
                            <a:rPr lang="en-GB" sz="2000" b="0" i="1" smtClean="0">
                              <a:latin typeface="Cambria Math" panose="02040503050406030204" pitchFamily="18" charset="0"/>
                              <a:ea typeface="Cambria Math" panose="02040503050406030204" pitchFamily="18" charset="0"/>
                            </a:rPr>
                            <m:t>𝑑</m:t>
                          </m:r>
                          <m:r>
                            <a:rPr lang="en-GB" sz="2000" b="0" i="1" smtClean="0">
                              <a:latin typeface="Cambria Math" panose="02040503050406030204" pitchFamily="18" charset="0"/>
                              <a:ea typeface="Cambria Math" panose="02040503050406030204" pitchFamily="18" charset="0"/>
                            </a:rPr>
                            <m:t>𝜃</m:t>
                          </m:r>
                        </m:e>
                      </m:nary>
                      <m:r>
                        <a:rPr lang="en-GB" sz="2000" b="0" i="1" smtClean="0">
                          <a:latin typeface="Cambria Math" panose="02040503050406030204" pitchFamily="18" charset="0"/>
                        </a:rPr>
                        <m:t>=</m:t>
                      </m:r>
                      <m:nary>
                        <m:naryPr>
                          <m:limLoc m:val="undOvr"/>
                          <m:ctrlPr>
                            <a:rPr lang="en-GB" sz="2000" i="1">
                              <a:latin typeface="Cambria Math" panose="02040503050406030204" pitchFamily="18" charset="0"/>
                            </a:rPr>
                          </m:ctrlPr>
                        </m:naryPr>
                        <m:sub>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1</m:t>
                              </m:r>
                            </m:sub>
                          </m:sSub>
                        </m:sub>
                        <m:sup>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2</m:t>
                              </m:r>
                            </m:sub>
                          </m:sSub>
                        </m:sup>
                        <m:e>
                          <m:r>
                            <a:rPr lang="en-GB" sz="2000" b="0" i="1" smtClean="0">
                              <a:latin typeface="Cambria Math" panose="02040503050406030204" pitchFamily="18" charset="0"/>
                            </a:rPr>
                            <m:t>𝐼</m:t>
                          </m:r>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𝛼</m:t>
                              </m:r>
                            </m:e>
                            <m:sub>
                              <m:r>
                                <a:rPr lang="en-GB" sz="2000" b="0" i="1" smtClean="0">
                                  <a:latin typeface="Cambria Math" panose="02040503050406030204" pitchFamily="18" charset="0"/>
                                </a:rPr>
                                <m:t>𝑧</m:t>
                              </m:r>
                            </m:sub>
                          </m:sSub>
                          <m:r>
                            <a:rPr lang="en-GB" sz="2000" i="1">
                              <a:latin typeface="Cambria Math" panose="02040503050406030204" pitchFamily="18" charset="0"/>
                              <a:ea typeface="Cambria Math" panose="02040503050406030204" pitchFamily="18" charset="0"/>
                            </a:rPr>
                            <m:t>𝑑</m:t>
                          </m:r>
                          <m:r>
                            <a:rPr lang="en-GB" sz="2000" i="1">
                              <a:latin typeface="Cambria Math" panose="02040503050406030204" pitchFamily="18" charset="0"/>
                              <a:ea typeface="Cambria Math" panose="02040503050406030204" pitchFamily="18" charset="0"/>
                            </a:rPr>
                            <m:t>𝜃</m:t>
                          </m:r>
                        </m:e>
                      </m:nary>
                      <m:r>
                        <a:rPr lang="en-GB" sz="2000" i="1">
                          <a:latin typeface="Cambria Math" panose="02040503050406030204" pitchFamily="18" charset="0"/>
                        </a:rPr>
                        <m:t>=</m:t>
                      </m:r>
                      <m:r>
                        <a:rPr lang="en-GB" sz="2000" b="0" i="1" smtClean="0">
                          <a:latin typeface="Cambria Math" panose="02040503050406030204" pitchFamily="18" charset="0"/>
                        </a:rPr>
                        <m:t>𝐼</m:t>
                      </m:r>
                      <m:nary>
                        <m:naryPr>
                          <m:limLoc m:val="undOvr"/>
                          <m:ctrlPr>
                            <a:rPr lang="en-GB" sz="2000" i="1">
                              <a:latin typeface="Cambria Math" panose="02040503050406030204" pitchFamily="18" charset="0"/>
                            </a:rPr>
                          </m:ctrlPr>
                        </m:naryPr>
                        <m:sub>
                          <m:sSub>
                            <m:sSubPr>
                              <m:ctrlPr>
                                <a:rPr lang="en-GB" sz="2000" i="1">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Sub>
                        </m:sub>
                        <m:sup>
                          <m:sSub>
                            <m:sSubPr>
                              <m:ctrlPr>
                                <a:rPr lang="en-GB" sz="2000" i="1">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sub>
                          </m:sSub>
                        </m:sup>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𝜔</m:t>
                              </m:r>
                            </m:e>
                            <m:sub>
                              <m:r>
                                <a:rPr lang="en-GB" sz="2000" i="1">
                                  <a:latin typeface="Cambria Math" panose="02040503050406030204" pitchFamily="18" charset="0"/>
                                </a:rPr>
                                <m:t>𝑧</m:t>
                              </m:r>
                            </m:sub>
                          </m:sSub>
                          <m:r>
                            <a:rPr lang="en-GB" sz="2000" i="1">
                              <a:latin typeface="Cambria Math" panose="02040503050406030204" pitchFamily="18" charset="0"/>
                            </a:rPr>
                            <m:t>𝑑</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𝜔</m:t>
                              </m:r>
                            </m:e>
                            <m:sub>
                              <m:r>
                                <a:rPr lang="en-GB" sz="2000" i="1">
                                  <a:latin typeface="Cambria Math" panose="02040503050406030204" pitchFamily="18" charset="0"/>
                                </a:rPr>
                                <m:t>𝑧</m:t>
                              </m:r>
                            </m:sub>
                          </m:sSub>
                        </m:e>
                      </m:nary>
                    </m:oMath>
                  </m:oMathPara>
                </a14:m>
                <a:endParaRPr lang="en-US" sz="2000" dirty="0"/>
              </a:p>
              <a:p>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1984862" y="4495687"/>
                <a:ext cx="4703595" cy="1306833"/>
              </a:xfrm>
              <a:prstGeom prst="rect">
                <a:avLst/>
              </a:prstGeom>
              <a:blipFill rotWithShape="1">
                <a:blip r:embed="rId5"/>
                <a:stretch>
                  <a:fillRect l="-10" t="-40" b="-932"/>
                </a:stretch>
              </a:blipFill>
            </p:spPr>
            <p:txBody>
              <a:bodyPr/>
              <a:lstStyle/>
              <a:p>
                <a:r>
                  <a:rPr lang="zh-CN" altLang="en-US">
                    <a:noFill/>
                  </a:rPr>
                  <a:t> </a:t>
                </a:r>
              </a:p>
            </p:txBody>
          </p:sp>
        </mc:Fallback>
      </mc:AlternateContent>
      <p:sp>
        <p:nvSpPr>
          <p:cNvPr id="14" name="TextBox 13"/>
          <p:cNvSpPr txBox="1"/>
          <p:nvPr/>
        </p:nvSpPr>
        <p:spPr>
          <a:xfrm>
            <a:off x="541839" y="4017715"/>
            <a:ext cx="5673348" cy="369332"/>
          </a:xfrm>
          <a:prstGeom prst="rect">
            <a:avLst/>
          </a:prstGeom>
          <a:noFill/>
        </p:spPr>
        <p:txBody>
          <a:bodyPr wrap="none" rtlCol="0">
            <a:spAutoFit/>
          </a:bodyPr>
          <a:lstStyle/>
          <a:p>
            <a:r>
              <a:rPr lang="en-GB" dirty="0"/>
              <a:t>The work done by the net force which rotating the body is: </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6"/>
                <a:stretch>
                  <a:fillRect l="-28" t="-162" r="-2984" b="-246"/>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051720" y="5661248"/>
            <a:ext cx="2665077"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71400"/>
            <a:ext cx="8229600" cy="1143000"/>
          </a:xfrm>
        </p:spPr>
        <p:txBody>
          <a:bodyPr/>
          <a:lstStyle/>
          <a:p>
            <a:r>
              <a:rPr lang="en-GB" dirty="0"/>
              <a:t>Rotational work</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636588" y="703067"/>
                <a:ext cx="7897328" cy="646331"/>
              </a:xfrm>
              <a:prstGeom prst="rect">
                <a:avLst/>
              </a:prstGeom>
              <a:noFill/>
            </p:spPr>
            <p:txBody>
              <a:bodyPr wrap="square" rtlCol="0">
                <a:spAutoFit/>
              </a:bodyPr>
              <a:lstStyle/>
              <a:p>
                <a:r>
                  <a:rPr lang="en-GB" dirty="0"/>
                  <a:t>We have seen that the net work on a body in rotation (about a point of the axis of rotation ) is related with the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6588" y="703067"/>
                <a:ext cx="7897328" cy="646331"/>
              </a:xfrm>
              <a:prstGeom prst="rect">
                <a:avLst/>
              </a:prstGeom>
              <a:blipFill rotWithShape="1">
                <a:blip r:embed="rId1"/>
                <a:stretch>
                  <a:fillRect l="-4" t="-19" r="2"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886821" y="2101797"/>
                <a:ext cx="151727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886821" y="2101797"/>
                <a:ext cx="1517275" cy="793551"/>
              </a:xfrm>
              <a:prstGeom prst="rect">
                <a:avLst/>
              </a:prstGeom>
              <a:blipFill rotWithShape="1">
                <a:blip r:embed="rId2"/>
                <a:stretch>
                  <a:fillRect l="-7" t="-73" r="2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848366" y="2772051"/>
                <a:ext cx="2288768"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848366" y="2772051"/>
                <a:ext cx="2288768" cy="793551"/>
              </a:xfrm>
              <a:prstGeom prst="rect">
                <a:avLst/>
              </a:prstGeom>
              <a:blipFill rotWithShape="1">
                <a:blip r:embed="rId3"/>
                <a:stretch>
                  <a:fillRect l="-17" t="-35" r="27"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2825141" y="3580521"/>
                <a:ext cx="222451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2825141" y="3580521"/>
                <a:ext cx="2224519" cy="461665"/>
              </a:xfrm>
              <a:prstGeom prst="rect">
                <a:avLst/>
              </a:prstGeom>
              <a:blipFill rotWithShape="1">
                <a:blip r:embed="rId4"/>
                <a:stretch>
                  <a:fillRect l="-1" t="-85" r="6" b="89"/>
                </a:stretch>
              </a:blipFill>
            </p:spPr>
            <p:txBody>
              <a:bodyPr/>
              <a:lstStyle/>
              <a:p>
                <a:r>
                  <a:rPr lang="zh-CN" altLang="en-US">
                    <a:noFill/>
                  </a:rPr>
                  <a:t> </a:t>
                </a:r>
              </a:p>
            </p:txBody>
          </p:sp>
        </mc:Fallback>
      </mc:AlternateContent>
      <p:sp>
        <p:nvSpPr>
          <p:cNvPr id="12" name="TextBox 11"/>
          <p:cNvSpPr txBox="1"/>
          <p:nvPr/>
        </p:nvSpPr>
        <p:spPr>
          <a:xfrm>
            <a:off x="468170" y="1738567"/>
            <a:ext cx="6872394" cy="369332"/>
          </a:xfrm>
          <a:prstGeom prst="rect">
            <a:avLst/>
          </a:prstGeom>
          <a:noFill/>
        </p:spPr>
        <p:txBody>
          <a:bodyPr wrap="none" rtlCol="0">
            <a:spAutoFit/>
          </a:bodyPr>
          <a:lstStyle/>
          <a:p>
            <a:r>
              <a:rPr lang="en-GB" dirty="0"/>
              <a:t>z-component of angular acceleration (if the z-axis is the axis of rotation):</a:t>
            </a:r>
            <a:endParaRPr lang="en-US" dirty="0"/>
          </a:p>
        </p:txBody>
      </p:sp>
      <p:sp>
        <p:nvSpPr>
          <p:cNvPr id="14" name="TextBox 13"/>
          <p:cNvSpPr txBox="1"/>
          <p:nvPr/>
        </p:nvSpPr>
        <p:spPr>
          <a:xfrm>
            <a:off x="541839" y="4017715"/>
            <a:ext cx="6731330" cy="369332"/>
          </a:xfrm>
          <a:prstGeom prst="rect">
            <a:avLst/>
          </a:prstGeom>
          <a:noFill/>
        </p:spPr>
        <p:txBody>
          <a:bodyPr wrap="none" rtlCol="0">
            <a:spAutoFit/>
          </a:bodyPr>
          <a:lstStyle/>
          <a:p>
            <a:r>
              <a:rPr lang="en-GB" dirty="0"/>
              <a:t>The rotational work done by the net torque which rotating the body is: </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2228134" y="5781808"/>
                <a:ext cx="2467150" cy="8839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𝑊</m:t>
                      </m:r>
                      <m:r>
                        <a:rPr lang="en-GB" sz="2000" b="0" i="1" smtClean="0">
                          <a:solidFill>
                            <a:srgbClr val="FF0000"/>
                          </a:solidFill>
                          <a:latin typeface="Cambria Math" panose="02040503050406030204" pitchFamily="18" charset="0"/>
                        </a:rPr>
                        <m:t>=</m:t>
                      </m:r>
                      <m:f>
                        <m:fPr>
                          <m:ctrlPr>
                            <a:rPr lang="en-GB" sz="2000" b="0" i="1" smtClean="0">
                              <a:solidFill>
                                <a:srgbClr val="FF0000"/>
                              </a:solidFill>
                              <a:latin typeface="Cambria Math" panose="02040503050406030204" pitchFamily="18" charset="0"/>
                            </a:rPr>
                          </m:ctrlPr>
                        </m:fPr>
                        <m:num>
                          <m:r>
                            <a:rPr lang="en-GB" sz="2000" b="0" i="1" smtClean="0">
                              <a:solidFill>
                                <a:srgbClr val="FF0000"/>
                              </a:solidFill>
                              <a:latin typeface="Cambria Math" panose="02040503050406030204" pitchFamily="18" charset="0"/>
                            </a:rPr>
                            <m:t>1</m:t>
                          </m:r>
                        </m:num>
                        <m:den>
                          <m:r>
                            <a:rPr lang="en-GB" sz="2000" b="0" i="1" smtClean="0">
                              <a:solidFill>
                                <a:srgbClr val="FF0000"/>
                              </a:solidFill>
                              <a:latin typeface="Cambria Math" panose="02040503050406030204" pitchFamily="18" charset="0"/>
                            </a:rPr>
                            <m:t>2</m:t>
                          </m:r>
                        </m:den>
                      </m:f>
                      <m:r>
                        <a:rPr lang="en-GB" sz="2000" b="0" i="1" smtClean="0">
                          <a:solidFill>
                            <a:srgbClr val="FF0000"/>
                          </a:solidFill>
                          <a:latin typeface="Cambria Math" panose="02040503050406030204" pitchFamily="18" charset="0"/>
                        </a:rPr>
                        <m:t>𝐼</m:t>
                      </m:r>
                      <m:sSubSup>
                        <m:sSubSupPr>
                          <m:ctrlPr>
                            <a:rPr lang="en-GB" sz="2000" b="0" i="1" smtClean="0">
                              <a:solidFill>
                                <a:srgbClr val="FF0000"/>
                              </a:solidFill>
                              <a:latin typeface="Cambria Math" panose="02040503050406030204" pitchFamily="18" charset="0"/>
                            </a:rPr>
                          </m:ctrlPr>
                        </m:sSubSupPr>
                        <m:e>
                          <m:r>
                            <a:rPr lang="en-GB" sz="2000" b="0" i="1" smtClean="0">
                              <a:solidFill>
                                <a:srgbClr val="FF0000"/>
                              </a:solidFill>
                              <a:latin typeface="Cambria Math" panose="02040503050406030204" pitchFamily="18" charset="0"/>
                              <a:ea typeface="Cambria Math" panose="02040503050406030204" pitchFamily="18" charset="0"/>
                            </a:rPr>
                            <m:t>𝜔</m:t>
                          </m:r>
                        </m:e>
                        <m:sub>
                          <m:r>
                            <a:rPr lang="en-GB" sz="2000" b="0" i="1" smtClean="0">
                              <a:solidFill>
                                <a:srgbClr val="FF0000"/>
                              </a:solidFill>
                              <a:latin typeface="Cambria Math" panose="02040503050406030204" pitchFamily="18" charset="0"/>
                              <a:ea typeface="Cambria Math" panose="02040503050406030204" pitchFamily="18" charset="0"/>
                            </a:rPr>
                            <m:t>𝑧</m:t>
                          </m:r>
                          <m:r>
                            <a:rPr lang="en-GB" sz="2000" b="0" i="1" smtClean="0">
                              <a:solidFill>
                                <a:srgbClr val="FF0000"/>
                              </a:solidFill>
                              <a:latin typeface="Cambria Math" panose="02040503050406030204" pitchFamily="18" charset="0"/>
                              <a:ea typeface="Cambria Math" panose="02040503050406030204" pitchFamily="18" charset="0"/>
                            </a:rPr>
                            <m:t>,</m:t>
                          </m:r>
                          <m:r>
                            <a:rPr lang="en-GB" sz="2000" b="0" i="1" smtClean="0">
                              <a:solidFill>
                                <a:srgbClr val="FF0000"/>
                              </a:solidFill>
                              <a:latin typeface="Cambria Math" panose="02040503050406030204" pitchFamily="18" charset="0"/>
                              <a:ea typeface="Cambria Math" panose="02040503050406030204" pitchFamily="18" charset="0"/>
                            </a:rPr>
                            <m:t>2</m:t>
                          </m:r>
                        </m:sub>
                        <m:sup>
                          <m:r>
                            <a:rPr lang="en-GB" sz="2000" b="0" i="1" smtClean="0">
                              <a:solidFill>
                                <a:srgbClr val="FF0000"/>
                              </a:solidFill>
                              <a:latin typeface="Cambria Math" panose="02040503050406030204" pitchFamily="18" charset="0"/>
                            </a:rPr>
                            <m:t>2</m:t>
                          </m:r>
                        </m:sup>
                      </m:sSubSup>
                      <m:r>
                        <a:rPr lang="en-GB" sz="2000" b="0" i="1" smtClean="0">
                          <a:solidFill>
                            <a:srgbClr val="FF0000"/>
                          </a:solidFill>
                          <a:latin typeface="Cambria Math" panose="02040503050406030204" pitchFamily="18" charset="0"/>
                        </a:rPr>
                        <m:t>−</m:t>
                      </m:r>
                      <m:f>
                        <m:fPr>
                          <m:ctrlPr>
                            <a:rPr lang="en-GB" sz="2000" i="1">
                              <a:solidFill>
                                <a:srgbClr val="FF0000"/>
                              </a:solidFill>
                              <a:latin typeface="Cambria Math" panose="02040503050406030204" pitchFamily="18" charset="0"/>
                            </a:rPr>
                          </m:ctrlPr>
                        </m:fPr>
                        <m:num>
                          <m:r>
                            <a:rPr lang="en-GB" sz="2000" i="1">
                              <a:solidFill>
                                <a:srgbClr val="FF0000"/>
                              </a:solidFill>
                              <a:latin typeface="Cambria Math" panose="02040503050406030204" pitchFamily="18" charset="0"/>
                            </a:rPr>
                            <m:t>1</m:t>
                          </m:r>
                        </m:num>
                        <m:den>
                          <m:r>
                            <a:rPr lang="en-GB" sz="2000" i="1">
                              <a:solidFill>
                                <a:srgbClr val="FF0000"/>
                              </a:solidFill>
                              <a:latin typeface="Cambria Math" panose="02040503050406030204" pitchFamily="18" charset="0"/>
                            </a:rPr>
                            <m:t>2</m:t>
                          </m:r>
                        </m:den>
                      </m:f>
                      <m:r>
                        <a:rPr lang="en-GB" sz="2000" i="1">
                          <a:solidFill>
                            <a:srgbClr val="FF0000"/>
                          </a:solidFill>
                          <a:latin typeface="Cambria Math" panose="02040503050406030204" pitchFamily="18" charset="0"/>
                        </a:rPr>
                        <m:t>𝐼</m:t>
                      </m:r>
                      <m:sSubSup>
                        <m:sSubSupPr>
                          <m:ctrlPr>
                            <a:rPr lang="en-GB" sz="2000" i="1">
                              <a:solidFill>
                                <a:srgbClr val="FF0000"/>
                              </a:solidFill>
                              <a:latin typeface="Cambria Math" panose="02040503050406030204" pitchFamily="18" charset="0"/>
                            </a:rPr>
                          </m:ctrlPr>
                        </m:sSubSupPr>
                        <m:e>
                          <m:r>
                            <a:rPr lang="en-GB" sz="2000" i="1">
                              <a:solidFill>
                                <a:srgbClr val="FF0000"/>
                              </a:solidFill>
                              <a:latin typeface="Cambria Math" panose="02040503050406030204" pitchFamily="18" charset="0"/>
                              <a:ea typeface="Cambria Math" panose="02040503050406030204" pitchFamily="18" charset="0"/>
                            </a:rPr>
                            <m:t>𝜔</m:t>
                          </m:r>
                        </m:e>
                        <m:sub>
                          <m:r>
                            <a:rPr lang="en-GB" sz="2000" b="0" i="1" smtClean="0">
                              <a:solidFill>
                                <a:srgbClr val="FF0000"/>
                              </a:solidFill>
                              <a:latin typeface="Cambria Math" panose="02040503050406030204" pitchFamily="18" charset="0"/>
                              <a:ea typeface="Cambria Math" panose="02040503050406030204" pitchFamily="18" charset="0"/>
                            </a:rPr>
                            <m:t>𝑧</m:t>
                          </m:r>
                          <m:r>
                            <a:rPr lang="en-GB" sz="2000" b="0" i="1" smtClean="0">
                              <a:solidFill>
                                <a:srgbClr val="FF0000"/>
                              </a:solidFill>
                              <a:latin typeface="Cambria Math" panose="02040503050406030204" pitchFamily="18" charset="0"/>
                              <a:ea typeface="Cambria Math" panose="02040503050406030204" pitchFamily="18" charset="0"/>
                            </a:rPr>
                            <m:t>,</m:t>
                          </m:r>
                          <m:r>
                            <a:rPr lang="en-GB" sz="2000" b="0" i="1" smtClean="0">
                              <a:solidFill>
                                <a:srgbClr val="FF0000"/>
                              </a:solidFill>
                              <a:latin typeface="Cambria Math" panose="02040503050406030204" pitchFamily="18" charset="0"/>
                              <a:ea typeface="Cambria Math" panose="02040503050406030204" pitchFamily="18" charset="0"/>
                            </a:rPr>
                            <m:t>1</m:t>
                          </m:r>
                        </m:sub>
                        <m:sup>
                          <m:r>
                            <a:rPr lang="en-GB" sz="2000" i="1">
                              <a:solidFill>
                                <a:srgbClr val="FF0000"/>
                              </a:solidFill>
                              <a:latin typeface="Cambria Math" panose="02040503050406030204" pitchFamily="18" charset="0"/>
                            </a:rPr>
                            <m:t>2</m:t>
                          </m:r>
                        </m:sup>
                      </m:sSubSup>
                    </m:oMath>
                  </m:oMathPara>
                </a14:m>
                <a:endParaRPr lang="en-US" sz="2000" dirty="0">
                  <a:solidFill>
                    <a:srgbClr val="FF0000"/>
                  </a:solidFill>
                </a:endParaRPr>
              </a:p>
              <a:p>
                <a:endParaRPr lang="en-US" sz="2000" dirty="0">
                  <a:solidFill>
                    <a:srgbClr val="FF000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2228134" y="5781808"/>
                <a:ext cx="2467150" cy="883960"/>
              </a:xfrm>
              <a:prstGeom prst="rect">
                <a:avLst/>
              </a:prstGeom>
              <a:blipFill rotWithShape="1">
                <a:blip r:embed="rId5"/>
                <a:stretch>
                  <a:fillRect l="-22" t="-15" r="4" b="20"/>
                </a:stretch>
              </a:blipFill>
            </p:spPr>
            <p:txBody>
              <a:bodyPr/>
              <a:lstStyle/>
              <a:p>
                <a:r>
                  <a:rPr lang="zh-CN" altLang="en-US">
                    <a:noFill/>
                  </a:rPr>
                  <a:t> </a:t>
                </a:r>
              </a:p>
            </p:txBody>
          </p:sp>
        </mc:Fallback>
      </mc:AlternateContent>
      <p:sp>
        <p:nvSpPr>
          <p:cNvPr id="20" name="TextBox 19"/>
          <p:cNvSpPr txBox="1"/>
          <p:nvPr/>
        </p:nvSpPr>
        <p:spPr>
          <a:xfrm>
            <a:off x="4860032" y="5781808"/>
            <a:ext cx="3816424" cy="923330"/>
          </a:xfrm>
          <a:prstGeom prst="rect">
            <a:avLst/>
          </a:prstGeom>
          <a:noFill/>
        </p:spPr>
        <p:txBody>
          <a:bodyPr wrap="square" rtlCol="0">
            <a:spAutoFit/>
          </a:bodyPr>
          <a:lstStyle/>
          <a:p>
            <a:r>
              <a:rPr lang="en-GB" dirty="0">
                <a:solidFill>
                  <a:srgbClr val="FF0000"/>
                </a:solidFill>
              </a:rPr>
              <a:t>The work done by the net torque correspond to the change of the rotational kinetic energy of the body</a:t>
            </a:r>
            <a:endParaRPr lang="en-GB" dirty="0">
              <a:solidFill>
                <a:srgbClr val="FF0000"/>
              </a:solidFill>
            </a:endParaRPr>
          </a:p>
        </p:txBody>
      </p:sp>
      <mc:AlternateContent xmlns:mc="http://schemas.openxmlformats.org/markup-compatibility/2006">
        <mc:Choice xmlns:a14="http://schemas.microsoft.com/office/drawing/2010/main" Requires="a14">
          <p:sp>
            <p:nvSpPr>
              <p:cNvPr id="3" name="TextBox 2"/>
              <p:cNvSpPr txBox="1"/>
              <p:nvPr/>
            </p:nvSpPr>
            <p:spPr>
              <a:xfrm>
                <a:off x="3227271" y="1502225"/>
                <a:ext cx="7101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𝛼</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27271" y="1502225"/>
                <a:ext cx="710130" cy="276999"/>
              </a:xfrm>
              <a:prstGeom prst="rect">
                <a:avLst/>
              </a:prstGeom>
              <a:blipFill rotWithShape="1">
                <a:blip r:embed="rId6"/>
                <a:stretch>
                  <a:fillRect l="-28" t="-162" r="-2984" b="-2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984862" y="4495687"/>
                <a:ext cx="4703595" cy="13068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𝑊</m:t>
                      </m:r>
                      <m:r>
                        <a:rPr lang="en-GB" sz="2000" b="0" i="1" smtClean="0">
                          <a:latin typeface="Cambria Math" panose="02040503050406030204" pitchFamily="18" charset="0"/>
                        </a:rPr>
                        <m:t>=</m:t>
                      </m:r>
                      <m:nary>
                        <m:naryPr>
                          <m:limLoc m:val="undOvr"/>
                          <m:ctrlPr>
                            <a:rPr lang="en-GB" sz="2000" b="0" i="1" smtClean="0">
                              <a:latin typeface="Cambria Math" panose="02040503050406030204" pitchFamily="18" charset="0"/>
                            </a:rPr>
                          </m:ctrlPr>
                        </m:naryPr>
                        <m:sub>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𝜃</m:t>
                              </m:r>
                            </m:e>
                            <m:sub>
                              <m:r>
                                <a:rPr lang="en-GB" sz="2000" b="0" i="1" smtClean="0">
                                  <a:latin typeface="Cambria Math" panose="02040503050406030204" pitchFamily="18" charset="0"/>
                                </a:rPr>
                                <m:t>1</m:t>
                              </m:r>
                            </m:sub>
                          </m:sSub>
                        </m:sub>
                        <m:sup>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𝜃</m:t>
                              </m:r>
                            </m:e>
                            <m:sub>
                              <m:r>
                                <a:rPr lang="en-GB" sz="2000" b="0" i="1" smtClean="0">
                                  <a:latin typeface="Cambria Math" panose="02040503050406030204" pitchFamily="18" charset="0"/>
                                </a:rPr>
                                <m:t>2</m:t>
                              </m:r>
                            </m:sub>
                          </m:sSub>
                        </m:sup>
                        <m:e>
                          <m:r>
                            <a:rPr lang="en-GB" sz="2000" b="0" i="1" smtClean="0">
                              <a:latin typeface="Cambria Math" panose="02040503050406030204" pitchFamily="18" charset="0"/>
                              <a:ea typeface="Cambria Math" panose="02040503050406030204" pitchFamily="18" charset="0"/>
                            </a:rPr>
                            <m:t>𝜏</m:t>
                          </m:r>
                          <m:r>
                            <a:rPr lang="en-GB" sz="2000" b="0" i="1" smtClean="0">
                              <a:latin typeface="Cambria Math" panose="02040503050406030204" pitchFamily="18" charset="0"/>
                              <a:ea typeface="Cambria Math" panose="02040503050406030204" pitchFamily="18" charset="0"/>
                            </a:rPr>
                            <m:t>𝑑</m:t>
                          </m:r>
                          <m:r>
                            <a:rPr lang="en-GB" sz="2000" b="0" i="1" smtClean="0">
                              <a:latin typeface="Cambria Math" panose="02040503050406030204" pitchFamily="18" charset="0"/>
                              <a:ea typeface="Cambria Math" panose="02040503050406030204" pitchFamily="18" charset="0"/>
                            </a:rPr>
                            <m:t>𝜃</m:t>
                          </m:r>
                        </m:e>
                      </m:nary>
                      <m:r>
                        <a:rPr lang="en-GB" sz="2000" b="0" i="1" smtClean="0">
                          <a:latin typeface="Cambria Math" panose="02040503050406030204" pitchFamily="18" charset="0"/>
                        </a:rPr>
                        <m:t>=</m:t>
                      </m:r>
                      <m:nary>
                        <m:naryPr>
                          <m:limLoc m:val="undOvr"/>
                          <m:ctrlPr>
                            <a:rPr lang="en-GB" sz="2000" i="1">
                              <a:latin typeface="Cambria Math" panose="02040503050406030204" pitchFamily="18" charset="0"/>
                            </a:rPr>
                          </m:ctrlPr>
                        </m:naryPr>
                        <m:sub>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1</m:t>
                              </m:r>
                            </m:sub>
                          </m:sSub>
                        </m:sub>
                        <m:sup>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2</m:t>
                              </m:r>
                            </m:sub>
                          </m:sSub>
                        </m:sup>
                        <m:e>
                          <m:r>
                            <a:rPr lang="en-GB" sz="2000" b="0" i="1" smtClean="0">
                              <a:latin typeface="Cambria Math" panose="02040503050406030204" pitchFamily="18" charset="0"/>
                            </a:rPr>
                            <m:t>𝐼</m:t>
                          </m:r>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𝛼</m:t>
                              </m:r>
                            </m:e>
                            <m:sub>
                              <m:r>
                                <a:rPr lang="en-GB" sz="2000" b="0" i="1" smtClean="0">
                                  <a:latin typeface="Cambria Math" panose="02040503050406030204" pitchFamily="18" charset="0"/>
                                </a:rPr>
                                <m:t>𝑧</m:t>
                              </m:r>
                            </m:sub>
                          </m:sSub>
                          <m:r>
                            <a:rPr lang="en-GB" sz="2000" i="1">
                              <a:latin typeface="Cambria Math" panose="02040503050406030204" pitchFamily="18" charset="0"/>
                              <a:ea typeface="Cambria Math" panose="02040503050406030204" pitchFamily="18" charset="0"/>
                            </a:rPr>
                            <m:t>𝑑</m:t>
                          </m:r>
                          <m:r>
                            <a:rPr lang="en-GB" sz="2000" i="1">
                              <a:latin typeface="Cambria Math" panose="02040503050406030204" pitchFamily="18" charset="0"/>
                              <a:ea typeface="Cambria Math" panose="02040503050406030204" pitchFamily="18" charset="0"/>
                            </a:rPr>
                            <m:t>𝜃</m:t>
                          </m:r>
                        </m:e>
                      </m:nary>
                      <m:r>
                        <a:rPr lang="en-GB" sz="2000" i="1">
                          <a:latin typeface="Cambria Math" panose="02040503050406030204" pitchFamily="18" charset="0"/>
                        </a:rPr>
                        <m:t>=</m:t>
                      </m:r>
                      <m:r>
                        <a:rPr lang="en-GB" sz="2000" b="0" i="1" smtClean="0">
                          <a:latin typeface="Cambria Math" panose="02040503050406030204" pitchFamily="18" charset="0"/>
                        </a:rPr>
                        <m:t>𝐼</m:t>
                      </m:r>
                      <m:nary>
                        <m:naryPr>
                          <m:limLoc m:val="undOvr"/>
                          <m:ctrlPr>
                            <a:rPr lang="en-GB" sz="2000" i="1">
                              <a:latin typeface="Cambria Math" panose="02040503050406030204" pitchFamily="18" charset="0"/>
                            </a:rPr>
                          </m:ctrlPr>
                        </m:naryPr>
                        <m:sub>
                          <m:sSub>
                            <m:sSubPr>
                              <m:ctrlPr>
                                <a:rPr lang="en-GB" sz="2000" i="1">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Sub>
                        </m:sub>
                        <m:sup>
                          <m:sSub>
                            <m:sSubPr>
                              <m:ctrlPr>
                                <a:rPr lang="en-GB" sz="2000" i="1">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sub>
                          </m:sSub>
                        </m:sup>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𝜔</m:t>
                              </m:r>
                            </m:e>
                            <m:sub>
                              <m:r>
                                <a:rPr lang="en-GB" sz="2000" i="1">
                                  <a:latin typeface="Cambria Math" panose="02040503050406030204" pitchFamily="18" charset="0"/>
                                </a:rPr>
                                <m:t>𝑧</m:t>
                              </m:r>
                            </m:sub>
                          </m:sSub>
                          <m:r>
                            <a:rPr lang="en-GB" sz="2000" i="1">
                              <a:latin typeface="Cambria Math" panose="02040503050406030204" pitchFamily="18" charset="0"/>
                            </a:rPr>
                            <m:t>𝑑</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𝜔</m:t>
                              </m:r>
                            </m:e>
                            <m:sub>
                              <m:r>
                                <a:rPr lang="en-GB" sz="2000" i="1">
                                  <a:latin typeface="Cambria Math" panose="02040503050406030204" pitchFamily="18" charset="0"/>
                                </a:rPr>
                                <m:t>𝑧</m:t>
                              </m:r>
                            </m:sub>
                          </m:sSub>
                        </m:e>
                      </m:nary>
                    </m:oMath>
                  </m:oMathPara>
                </a14:m>
                <a:endParaRPr lang="en-US" sz="2000" dirty="0"/>
              </a:p>
              <a:p>
                <a:endParaRPr lang="en-US" sz="2000" dirty="0"/>
              </a:p>
            </p:txBody>
          </p:sp>
        </mc:Choice>
        <mc:Fallback>
          <p:sp>
            <p:nvSpPr>
              <p:cNvPr id="16" name="TextBox 15"/>
              <p:cNvSpPr txBox="1">
                <a:spLocks noRot="1" noChangeAspect="1" noMove="1" noResize="1" noEditPoints="1" noAdjustHandles="1" noChangeArrowheads="1" noChangeShapeType="1" noTextEdit="1"/>
              </p:cNvSpPr>
              <p:nvPr/>
            </p:nvSpPr>
            <p:spPr>
              <a:xfrm>
                <a:off x="1984862" y="4495687"/>
                <a:ext cx="4703595" cy="1306833"/>
              </a:xfrm>
              <a:prstGeom prst="rect">
                <a:avLst/>
              </a:prstGeom>
              <a:blipFill rotWithShape="1">
                <a:blip r:embed="rId7"/>
                <a:stretch>
                  <a:fillRect l="-10" t="-40" b="-932"/>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7744"/>
            <a:ext cx="8229600" cy="1143000"/>
          </a:xfrm>
        </p:spPr>
        <p:txBody>
          <a:bodyPr/>
          <a:lstStyle/>
          <a:p>
            <a:r>
              <a:rPr lang="en-US" dirty="0"/>
              <a:t>Rest time (5 minutes)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1143000"/>
          </a:xfrm>
        </p:spPr>
        <p:txBody>
          <a:bodyPr/>
          <a:lstStyle/>
          <a:p>
            <a:r>
              <a:rPr lang="en-GB" dirty="0"/>
              <a:t>7.</a:t>
            </a:r>
            <a:r>
              <a:rPr lang="en-GB" dirty="0">
                <a:solidFill>
                  <a:srgbClr val="FF0000"/>
                </a:solidFill>
              </a:rPr>
              <a:t>The angular momentum </a:t>
            </a:r>
            <a:br>
              <a:rPr lang="en-GB" dirty="0">
                <a:solidFill>
                  <a:srgbClr val="FF0000"/>
                </a:solidFill>
              </a:rPr>
            </a:br>
            <a:r>
              <a:rPr lang="zh-CN" altLang="en-GB" dirty="0">
                <a:solidFill>
                  <a:srgbClr val="FF0000"/>
                </a:solidFill>
              </a:rPr>
              <a:t>角动量</a:t>
            </a:r>
            <a:endParaRPr lang="zh-CN" altLang="en-GB" dirty="0">
              <a:solidFill>
                <a:srgbClr val="FF0000"/>
              </a:solidFill>
            </a:endParaRP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67" y="-19639"/>
            <a:ext cx="8229600" cy="1143000"/>
          </a:xfrm>
        </p:spPr>
        <p:txBody>
          <a:bodyPr/>
          <a:lstStyle/>
          <a:p>
            <a:r>
              <a:rPr lang="en-GB" sz="4000" dirty="0"/>
              <a:t>Net torque acting on a particle</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275856" y="1628800"/>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2267744" y="35010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67744" y="13407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619672" y="35010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004048" y="34139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04048" y="3413950"/>
                <a:ext cx="188128" cy="276999"/>
              </a:xfrm>
              <a:prstGeom prst="rect">
                <a:avLst/>
              </a:prstGeom>
              <a:blipFill rotWithShape="1">
                <a:blip r:embed="rId1"/>
                <a:stretch>
                  <a:fillRect l="-132" t="-69" r="-15981"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475656" y="43651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75656" y="4365104"/>
                <a:ext cx="173894" cy="276999"/>
              </a:xfrm>
              <a:prstGeom prst="rect">
                <a:avLst/>
              </a:prstGeom>
              <a:blipFill rotWithShape="1">
                <a:blip r:embed="rId2"/>
                <a:stretch>
                  <a:fillRect l="-317" t="-41" r="-17631"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904519" y="10043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904519" y="1004337"/>
                <a:ext cx="191526" cy="276999"/>
              </a:xfrm>
              <a:prstGeom prst="rect">
                <a:avLst/>
              </a:prstGeom>
              <a:blipFill rotWithShape="1">
                <a:blip r:embed="rId3"/>
                <a:stretch>
                  <a:fillRect l="-80" t="-145" r="-16293" b="195"/>
                </a:stretch>
              </a:blipFill>
            </p:spPr>
            <p:txBody>
              <a:bodyPr/>
              <a:lstStyle/>
              <a:p>
                <a:r>
                  <a:rPr lang="zh-CN" altLang="en-US">
                    <a:noFill/>
                  </a:rPr>
                  <a:t> </a:t>
                </a:r>
              </a:p>
            </p:txBody>
          </p:sp>
        </mc:Fallback>
      </mc:AlternateContent>
      <p:cxnSp>
        <p:nvCxnSpPr>
          <p:cNvPr id="12" name="Straight Arrow Connector 11"/>
          <p:cNvCxnSpPr/>
          <p:nvPr/>
        </p:nvCxnSpPr>
        <p:spPr>
          <a:xfrm flipV="1">
            <a:off x="2267744" y="17578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2982661" y="249841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982661" y="2498412"/>
                <a:ext cx="171777" cy="276999"/>
              </a:xfrm>
              <a:prstGeom prst="rect">
                <a:avLst/>
              </a:prstGeom>
              <a:blipFill rotWithShape="1">
                <a:blip r:embed="rId4"/>
                <a:stretch>
                  <a:fillRect l="-38" t="-116" r="-18254" b="166"/>
                </a:stretch>
              </a:blipFill>
            </p:spPr>
            <p:txBody>
              <a:bodyPr/>
              <a:lstStyle/>
              <a:p>
                <a:r>
                  <a:rPr lang="zh-CN" altLang="en-US">
                    <a:noFill/>
                  </a:rPr>
                  <a:t> </a:t>
                </a:r>
              </a:p>
            </p:txBody>
          </p:sp>
        </mc:Fallback>
      </mc:AlternateContent>
      <p:cxnSp>
        <p:nvCxnSpPr>
          <p:cNvPr id="14" name="Straight Arrow Connector 13"/>
          <p:cNvCxnSpPr/>
          <p:nvPr/>
        </p:nvCxnSpPr>
        <p:spPr>
          <a:xfrm flipV="1">
            <a:off x="3355605" y="1772816"/>
            <a:ext cx="908160" cy="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895074" y="1243239"/>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𝐹</m:t>
                          </m:r>
                        </m:e>
                      </m:acc>
                    </m:oMath>
                  </m:oMathPara>
                </a14:m>
                <a:endParaRPr lang="en-US" sz="3200" dirty="0">
                  <a:solidFill>
                    <a:srgbClr val="FF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895074" y="1243239"/>
                <a:ext cx="368691" cy="552331"/>
              </a:xfrm>
              <a:prstGeom prst="rect">
                <a:avLst/>
              </a:prstGeom>
              <a:blipFill rotWithShape="1">
                <a:blip r:embed="rId5"/>
                <a:stretch>
                  <a:fillRect l="-168" t="-98" r="-14021" b="77"/>
                </a:stretch>
              </a:blipFill>
            </p:spPr>
            <p:txBody>
              <a:bodyPr/>
              <a:lstStyle/>
              <a:p>
                <a:r>
                  <a:rPr lang="zh-CN" altLang="en-US">
                    <a:noFill/>
                  </a:rPr>
                  <a:t> </a:t>
                </a:r>
              </a:p>
            </p:txBody>
          </p:sp>
        </mc:Fallback>
      </mc:AlternateContent>
      <p:sp>
        <p:nvSpPr>
          <p:cNvPr id="16" name="TextBox 15"/>
          <p:cNvSpPr txBox="1"/>
          <p:nvPr/>
        </p:nvSpPr>
        <p:spPr>
          <a:xfrm>
            <a:off x="1879915" y="3253298"/>
            <a:ext cx="351378" cy="369332"/>
          </a:xfrm>
          <a:prstGeom prst="rect">
            <a:avLst/>
          </a:prstGeom>
          <a:noFill/>
        </p:spPr>
        <p:txBody>
          <a:bodyPr wrap="square" rtlCol="0">
            <a:spAutoFit/>
          </a:bodyPr>
          <a:lstStyle/>
          <a:p>
            <a:r>
              <a:rPr lang="en-GB" dirty="0"/>
              <a:t>O</a:t>
            </a:r>
            <a:endParaRPr lang="en-US" dirty="0"/>
          </a:p>
        </p:txBody>
      </p:sp>
      <p:sp>
        <p:nvSpPr>
          <p:cNvPr id="19" name="TextBox 18"/>
          <p:cNvSpPr txBox="1"/>
          <p:nvPr/>
        </p:nvSpPr>
        <p:spPr>
          <a:xfrm>
            <a:off x="467544" y="4612814"/>
            <a:ext cx="8196051" cy="369332"/>
          </a:xfrm>
          <a:prstGeom prst="rect">
            <a:avLst/>
          </a:prstGeom>
          <a:noFill/>
        </p:spPr>
        <p:txBody>
          <a:bodyPr wrap="square" rtlCol="0">
            <a:spAutoFit/>
          </a:bodyPr>
          <a:lstStyle/>
          <a:p>
            <a:r>
              <a:rPr lang="en-GB" dirty="0"/>
              <a:t>The net torque acting on a particle about point O is: </a:t>
            </a:r>
            <a:endParaRPr lang="en-US" dirty="0"/>
          </a:p>
        </p:txBody>
      </p:sp>
      <p:sp>
        <p:nvSpPr>
          <p:cNvPr id="20" name="TextBox 19"/>
          <p:cNvSpPr txBox="1"/>
          <p:nvPr/>
        </p:nvSpPr>
        <p:spPr>
          <a:xfrm>
            <a:off x="2982661" y="1123361"/>
            <a:ext cx="889987" cy="369332"/>
          </a:xfrm>
          <a:prstGeom prst="rect">
            <a:avLst/>
          </a:prstGeom>
          <a:noFill/>
        </p:spPr>
        <p:txBody>
          <a:bodyPr wrap="none" rtlCol="0">
            <a:spAutoFit/>
          </a:bodyPr>
          <a:lstStyle/>
          <a:p>
            <a:r>
              <a:rPr lang="en-GB" dirty="0"/>
              <a:t>Particle</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5364088" y="4642103"/>
                <a:ext cx="100168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𝐹</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64088" y="4642103"/>
                <a:ext cx="1001684" cy="310598"/>
              </a:xfrm>
              <a:prstGeom prst="rect">
                <a:avLst/>
              </a:prstGeom>
              <a:blipFill rotWithShape="1">
                <a:blip r:embed="rId6"/>
                <a:stretch>
                  <a:fillRect l="-24" t="-81" r="-1975"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679752" y="5229200"/>
                <a:ext cx="4611583" cy="402931"/>
              </a:xfrm>
              <a:prstGeom prst="rect">
                <a:avLst/>
              </a:prstGeom>
              <a:noFill/>
            </p:spPr>
            <p:txBody>
              <a:bodyPr wrap="none" rtlCol="0">
                <a:spAutoFit/>
              </a:bodyPr>
              <a:lstStyle/>
              <a:p>
                <a:r>
                  <a:rPr lang="en-GB" dirty="0"/>
                  <a:t>where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a:t> is the net force exerted on the particle.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79752" y="5229200"/>
                <a:ext cx="4611583" cy="402931"/>
              </a:xfrm>
              <a:prstGeom prst="rect">
                <a:avLst/>
              </a:prstGeom>
              <a:blipFill rotWithShape="1">
                <a:blip r:embed="rId7"/>
                <a:stretch>
                  <a:fillRect l="-7" t="-151" r="11" b="78"/>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67" y="-19639"/>
            <a:ext cx="8229600" cy="1143000"/>
          </a:xfrm>
        </p:spPr>
        <p:txBody>
          <a:bodyPr/>
          <a:lstStyle/>
          <a:p>
            <a:r>
              <a:rPr lang="en-GB" sz="4000" dirty="0"/>
              <a:t>Net torque acting on a particle</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275856" y="1628800"/>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2267744" y="35010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67744" y="13407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619672" y="35010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004048" y="34139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04048" y="3413950"/>
                <a:ext cx="188128" cy="276999"/>
              </a:xfrm>
              <a:prstGeom prst="rect">
                <a:avLst/>
              </a:prstGeom>
              <a:blipFill rotWithShape="1">
                <a:blip r:embed="rId1"/>
                <a:stretch>
                  <a:fillRect l="-132" t="-69" r="-15981"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475656" y="43651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75656" y="4365104"/>
                <a:ext cx="173894" cy="276999"/>
              </a:xfrm>
              <a:prstGeom prst="rect">
                <a:avLst/>
              </a:prstGeom>
              <a:blipFill rotWithShape="1">
                <a:blip r:embed="rId2"/>
                <a:stretch>
                  <a:fillRect l="-317" t="-41" r="-17631"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904519" y="10043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904519" y="1004337"/>
                <a:ext cx="191526" cy="276999"/>
              </a:xfrm>
              <a:prstGeom prst="rect">
                <a:avLst/>
              </a:prstGeom>
              <a:blipFill rotWithShape="1">
                <a:blip r:embed="rId3"/>
                <a:stretch>
                  <a:fillRect l="-80" t="-145" r="-16293" b="195"/>
                </a:stretch>
              </a:blipFill>
            </p:spPr>
            <p:txBody>
              <a:bodyPr/>
              <a:lstStyle/>
              <a:p>
                <a:r>
                  <a:rPr lang="zh-CN" altLang="en-US">
                    <a:noFill/>
                  </a:rPr>
                  <a:t> </a:t>
                </a:r>
              </a:p>
            </p:txBody>
          </p:sp>
        </mc:Fallback>
      </mc:AlternateContent>
      <p:cxnSp>
        <p:nvCxnSpPr>
          <p:cNvPr id="12" name="Straight Arrow Connector 11"/>
          <p:cNvCxnSpPr/>
          <p:nvPr/>
        </p:nvCxnSpPr>
        <p:spPr>
          <a:xfrm flipV="1">
            <a:off x="2267744" y="17578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2982661" y="249841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982661" y="2498412"/>
                <a:ext cx="171777" cy="276999"/>
              </a:xfrm>
              <a:prstGeom prst="rect">
                <a:avLst/>
              </a:prstGeom>
              <a:blipFill rotWithShape="1">
                <a:blip r:embed="rId4"/>
                <a:stretch>
                  <a:fillRect l="-38" t="-116" r="-18254" b="166"/>
                </a:stretch>
              </a:blipFill>
            </p:spPr>
            <p:txBody>
              <a:bodyPr/>
              <a:lstStyle/>
              <a:p>
                <a:r>
                  <a:rPr lang="zh-CN" altLang="en-US">
                    <a:noFill/>
                  </a:rPr>
                  <a:t> </a:t>
                </a:r>
              </a:p>
            </p:txBody>
          </p:sp>
        </mc:Fallback>
      </mc:AlternateContent>
      <p:cxnSp>
        <p:nvCxnSpPr>
          <p:cNvPr id="14" name="Straight Arrow Connector 13"/>
          <p:cNvCxnSpPr/>
          <p:nvPr/>
        </p:nvCxnSpPr>
        <p:spPr>
          <a:xfrm flipV="1">
            <a:off x="3355605" y="1772816"/>
            <a:ext cx="908160" cy="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895074" y="1243239"/>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𝐹</m:t>
                          </m:r>
                        </m:e>
                      </m:acc>
                    </m:oMath>
                  </m:oMathPara>
                </a14:m>
                <a:endParaRPr lang="en-US" sz="3200" dirty="0">
                  <a:solidFill>
                    <a:srgbClr val="FF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895074" y="1243239"/>
                <a:ext cx="368691" cy="552331"/>
              </a:xfrm>
              <a:prstGeom prst="rect">
                <a:avLst/>
              </a:prstGeom>
              <a:blipFill rotWithShape="1">
                <a:blip r:embed="rId5"/>
                <a:stretch>
                  <a:fillRect l="-168" t="-98" r="-14021" b="77"/>
                </a:stretch>
              </a:blipFill>
            </p:spPr>
            <p:txBody>
              <a:bodyPr/>
              <a:lstStyle/>
              <a:p>
                <a:r>
                  <a:rPr lang="zh-CN" altLang="en-US">
                    <a:noFill/>
                  </a:rPr>
                  <a:t> </a:t>
                </a:r>
              </a:p>
            </p:txBody>
          </p:sp>
        </mc:Fallback>
      </mc:AlternateContent>
      <p:sp>
        <p:nvSpPr>
          <p:cNvPr id="16" name="TextBox 15"/>
          <p:cNvSpPr txBox="1"/>
          <p:nvPr/>
        </p:nvSpPr>
        <p:spPr>
          <a:xfrm>
            <a:off x="1879915" y="3253298"/>
            <a:ext cx="351378" cy="369332"/>
          </a:xfrm>
          <a:prstGeom prst="rect">
            <a:avLst/>
          </a:prstGeom>
          <a:noFill/>
        </p:spPr>
        <p:txBody>
          <a:bodyPr wrap="square" rtlCol="0">
            <a:spAutoFit/>
          </a:bodyPr>
          <a:lstStyle/>
          <a:p>
            <a:r>
              <a:rPr lang="en-GB" dirty="0"/>
              <a:t>O</a:t>
            </a:r>
            <a:endParaRPr lang="en-US" dirty="0"/>
          </a:p>
        </p:txBody>
      </p:sp>
      <p:sp>
        <p:nvSpPr>
          <p:cNvPr id="19" name="TextBox 18"/>
          <p:cNvSpPr txBox="1"/>
          <p:nvPr/>
        </p:nvSpPr>
        <p:spPr>
          <a:xfrm>
            <a:off x="467544" y="4612814"/>
            <a:ext cx="8196051" cy="369332"/>
          </a:xfrm>
          <a:prstGeom prst="rect">
            <a:avLst/>
          </a:prstGeom>
          <a:noFill/>
        </p:spPr>
        <p:txBody>
          <a:bodyPr wrap="square" rtlCol="0">
            <a:spAutoFit/>
          </a:bodyPr>
          <a:lstStyle/>
          <a:p>
            <a:r>
              <a:rPr lang="en-GB" dirty="0"/>
              <a:t>The net torque acting on a particle about point O is: </a:t>
            </a:r>
            <a:endParaRPr lang="en-US" dirty="0"/>
          </a:p>
        </p:txBody>
      </p:sp>
      <p:sp>
        <p:nvSpPr>
          <p:cNvPr id="20" name="TextBox 19"/>
          <p:cNvSpPr txBox="1"/>
          <p:nvPr/>
        </p:nvSpPr>
        <p:spPr>
          <a:xfrm>
            <a:off x="2982661" y="1123361"/>
            <a:ext cx="889987" cy="369332"/>
          </a:xfrm>
          <a:prstGeom prst="rect">
            <a:avLst/>
          </a:prstGeom>
          <a:noFill/>
        </p:spPr>
        <p:txBody>
          <a:bodyPr wrap="none" rtlCol="0">
            <a:spAutoFit/>
          </a:bodyPr>
          <a:lstStyle/>
          <a:p>
            <a:r>
              <a:rPr lang="en-GB" dirty="0"/>
              <a:t>Particle</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5364088" y="4642103"/>
                <a:ext cx="100168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𝐹</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64088" y="4642103"/>
                <a:ext cx="1001684" cy="310598"/>
              </a:xfrm>
              <a:prstGeom prst="rect">
                <a:avLst/>
              </a:prstGeom>
              <a:blipFill rotWithShape="1">
                <a:blip r:embed="rId6"/>
                <a:stretch>
                  <a:fillRect l="-24" t="-81" r="-1975" b="108"/>
                </a:stretch>
              </a:blipFill>
            </p:spPr>
            <p:txBody>
              <a:bodyPr/>
              <a:lstStyle/>
              <a:p>
                <a:r>
                  <a:rPr lang="zh-CN" altLang="en-US">
                    <a:noFill/>
                  </a:rPr>
                  <a:t> </a:t>
                </a:r>
              </a:p>
            </p:txBody>
          </p:sp>
        </mc:Fallback>
      </mc:AlternateContent>
      <p:sp>
        <p:nvSpPr>
          <p:cNvPr id="22" name="TextBox 21"/>
          <p:cNvSpPr txBox="1"/>
          <p:nvPr/>
        </p:nvSpPr>
        <p:spPr>
          <a:xfrm>
            <a:off x="679752" y="6319837"/>
            <a:ext cx="8001328" cy="646331"/>
          </a:xfrm>
          <a:prstGeom prst="rect">
            <a:avLst/>
          </a:prstGeom>
          <a:noFill/>
        </p:spPr>
        <p:txBody>
          <a:bodyPr wrap="square" rtlCol="0">
            <a:spAutoFit/>
          </a:bodyPr>
          <a:lstStyle/>
          <a:p>
            <a:r>
              <a:rPr lang="en-GB" dirty="0">
                <a:solidFill>
                  <a:srgbClr val="FF0000"/>
                </a:solidFill>
              </a:rPr>
              <a:t>Warning</a:t>
            </a:r>
            <a:r>
              <a:rPr lang="en-GB" dirty="0"/>
              <a:t>: the net torque depends to the choice of the point O.</a:t>
            </a:r>
            <a:endParaRPr lang="en-GB" dirty="0"/>
          </a:p>
          <a:p>
            <a:endParaRPr lang="en-GB" dirty="0"/>
          </a:p>
        </p:txBody>
      </p:sp>
      <mc:AlternateContent xmlns:mc="http://schemas.openxmlformats.org/markup-compatibility/2006">
        <mc:Choice xmlns:a14="http://schemas.microsoft.com/office/drawing/2010/main" Requires="a14">
          <p:sp>
            <p:nvSpPr>
              <p:cNvPr id="3" name="TextBox 2"/>
              <p:cNvSpPr txBox="1"/>
              <p:nvPr/>
            </p:nvSpPr>
            <p:spPr>
              <a:xfrm>
                <a:off x="679752" y="5229200"/>
                <a:ext cx="4611583" cy="402931"/>
              </a:xfrm>
              <a:prstGeom prst="rect">
                <a:avLst/>
              </a:prstGeom>
              <a:noFill/>
            </p:spPr>
            <p:txBody>
              <a:bodyPr wrap="none" rtlCol="0">
                <a:spAutoFit/>
              </a:bodyPr>
              <a:lstStyle/>
              <a:p>
                <a:r>
                  <a:rPr lang="en-GB" dirty="0"/>
                  <a:t>where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a:t> is the net force exerted on the particle.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79752" y="5229200"/>
                <a:ext cx="4611583" cy="402931"/>
              </a:xfrm>
              <a:prstGeom prst="rect">
                <a:avLst/>
              </a:prstGeom>
              <a:blipFill rotWithShape="1">
                <a:blip r:embed="rId7"/>
                <a:stretch>
                  <a:fillRect l="-7" t="-151" r="11" b="78"/>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lstStyle/>
          <a:p>
            <a:r>
              <a:rPr lang="en-GB" sz="2800" b="1" dirty="0">
                <a:solidFill>
                  <a:srgbClr val="FF0000"/>
                </a:solidFill>
              </a:rPr>
              <a:t>Warning</a:t>
            </a:r>
            <a:r>
              <a:rPr lang="en-GB" sz="2800" dirty="0"/>
              <a:t>: net torque on a body is not “the torque by the net force”</a:t>
            </a:r>
            <a:endParaRPr lang="en-US" sz="2800" dirty="0"/>
          </a:p>
        </p:txBody>
      </p:sp>
      <p:sp>
        <p:nvSpPr>
          <p:cNvPr id="4" name="Slide Number Placeholder 3"/>
          <p:cNvSpPr>
            <a:spLocks noGrp="1"/>
          </p:cNvSpPr>
          <p:nvPr>
            <p:ph type="sldNum" sz="quarter" idx="10"/>
          </p:nvPr>
        </p:nvSpPr>
        <p:spPr>
          <a:xfrm>
            <a:off x="6732588" y="6115084"/>
            <a:ext cx="2133600" cy="412750"/>
          </a:xfrm>
        </p:spPr>
        <p:txBody>
          <a:bodyPr/>
          <a:lstStyle/>
          <a:p>
            <a:fld id="{41A7B2A6-4997-4D6A-A223-B65D77C6B4A9}"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99392"/>
            <a:ext cx="8229600" cy="1143000"/>
          </a:xfrm>
        </p:spPr>
        <p:txBody>
          <a:bodyPr/>
          <a:lstStyle/>
          <a:p>
            <a:r>
              <a:rPr lang="en-US" sz="3600" dirty="0"/>
              <a:t>Reminder of the previous lecture</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4352849" y="4404360"/>
                <a:ext cx="1064522" cy="9219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GB" sz="3200" b="0" i="1" smtClean="0">
                              <a:latin typeface="Cambria Math" panose="02040503050406030204" pitchFamily="18" charset="0"/>
                            </a:rPr>
                            <m:t>1</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𝐼</m:t>
                      </m:r>
                      <m:sSup>
                        <m:sSupPr>
                          <m:ctrlPr>
                            <a:rPr lang="en-US" sz="3200" i="1" smtClean="0">
                              <a:latin typeface="Cambria Math" panose="02040503050406030204" pitchFamily="18" charset="0"/>
                            </a:rPr>
                          </m:ctrlPr>
                        </m:sSupPr>
                        <m:e>
                          <m:r>
                            <a:rPr lang="en-US" sz="3200" i="1" smtClean="0">
                              <a:latin typeface="Cambria Math" panose="02040503050406030204" pitchFamily="18" charset="0"/>
                              <a:ea typeface="Cambria Math" panose="02040503050406030204" pitchFamily="18" charset="0"/>
                            </a:rPr>
                            <m:t>𝜔</m:t>
                          </m:r>
                        </m:e>
                        <m:sup>
                          <m:r>
                            <a:rPr lang="en-GB" sz="3200" b="0" i="1" smtClean="0">
                              <a:latin typeface="Cambria Math" panose="02040503050406030204" pitchFamily="18" charset="0"/>
                            </a:rPr>
                            <m:t>2</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352849" y="4404360"/>
                <a:ext cx="1064522" cy="921984"/>
              </a:xfrm>
              <a:prstGeom prst="rect">
                <a:avLst/>
              </a:prstGeom>
              <a:blipFill rotWithShape="1">
                <a:blip r:embed="rId1"/>
                <a:stretch>
                  <a:fillRect l="-53" r="-4098"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489977" y="5955002"/>
                <a:ext cx="6164380" cy="646331"/>
              </a:xfrm>
              <a:prstGeom prst="rect">
                <a:avLst/>
              </a:prstGeom>
            </p:spPr>
            <p:txBody>
              <a:bodyPr wrap="none">
                <a:spAutoFit/>
              </a:bodyPr>
              <a:lstStyle/>
              <a:p>
                <a14:m>
                  <m:oMath xmlns:m="http://schemas.openxmlformats.org/officeDocument/2006/math">
                    <m:r>
                      <a:rPr lang="en-US" i="1" dirty="0" smtClean="0">
                        <a:latin typeface="Cambria Math" panose="02040503050406030204" pitchFamily="18" charset="0"/>
                      </a:rPr>
                      <m:t>𝐼</m:t>
                    </m:r>
                  </m:oMath>
                </a14:m>
                <a:r>
                  <a:rPr lang="en-US" dirty="0"/>
                  <a:t>: Moment of inertia about the axis of rotation.</a:t>
                </a:r>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angular velocity (magnitude of the angular velocity vector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a:t>
                </a:r>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1489977" y="5955002"/>
                <a:ext cx="6164380" cy="646331"/>
              </a:xfrm>
              <a:prstGeom prst="rect">
                <a:avLst/>
              </a:prstGeom>
              <a:blipFill rotWithShape="1">
                <a:blip r:embed="rId2"/>
                <a:stretch>
                  <a:fillRect l="-4" t="-94" r="1" b="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783739" y="2044020"/>
                <a:ext cx="15765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p:sp>
            <p:nvSpPr>
              <p:cNvPr id="11" name="TextBox 10"/>
              <p:cNvSpPr txBox="1">
                <a:spLocks noRot="1" noChangeAspect="1" noMove="1" noResize="1" noEditPoints="1" noAdjustHandles="1" noChangeArrowheads="1" noChangeShapeType="1" noTextEdit="1"/>
              </p:cNvSpPr>
              <p:nvPr/>
            </p:nvSpPr>
            <p:spPr>
              <a:xfrm>
                <a:off x="3783739" y="2044020"/>
                <a:ext cx="1576522" cy="615553"/>
              </a:xfrm>
              <a:prstGeom prst="rect">
                <a:avLst/>
              </a:prstGeom>
              <a:blipFill rotWithShape="1">
                <a:blip r:embed="rId3"/>
                <a:stretch>
                  <a:fillRect l="-26" t="-96" r="-3127" b="-175"/>
                </a:stretch>
              </a:blipFill>
            </p:spPr>
            <p:txBody>
              <a:bodyPr/>
              <a:lstStyle/>
              <a:p>
                <a:r>
                  <a:rPr lang="zh-CN" altLang="en-US">
                    <a:noFill/>
                  </a:rPr>
                  <a:t> </a:t>
                </a:r>
              </a:p>
            </p:txBody>
          </p:sp>
        </mc:Fallback>
      </mc:AlternateContent>
      <p:sp>
        <p:nvSpPr>
          <p:cNvPr id="12" name="TextBox 11"/>
          <p:cNvSpPr txBox="1"/>
          <p:nvPr/>
        </p:nvSpPr>
        <p:spPr>
          <a:xfrm>
            <a:off x="636588" y="845684"/>
            <a:ext cx="5641393" cy="830997"/>
          </a:xfrm>
          <a:prstGeom prst="rect">
            <a:avLst/>
          </a:prstGeom>
          <a:noFill/>
        </p:spPr>
        <p:txBody>
          <a:bodyPr wrap="square" rtlCol="0">
            <a:spAutoFit/>
          </a:bodyPr>
          <a:lstStyle/>
          <a:p>
            <a:r>
              <a:rPr lang="en-GB" sz="2400" dirty="0"/>
              <a:t>The net torque exerted on a body in rotation around an axis, about a point of this axis, is:</a:t>
            </a:r>
            <a:endParaRPr lang="en-US" sz="2400" dirty="0"/>
          </a:p>
        </p:txBody>
      </p:sp>
      <p:cxnSp>
        <p:nvCxnSpPr>
          <p:cNvPr id="13" name="Straight Arrow Connector 12"/>
          <p:cNvCxnSpPr/>
          <p:nvPr/>
        </p:nvCxnSpPr>
        <p:spPr>
          <a:xfrm flipV="1">
            <a:off x="4482207" y="2699084"/>
            <a:ext cx="276032" cy="478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2501" y="3261303"/>
            <a:ext cx="2318997" cy="646331"/>
          </a:xfrm>
          <a:prstGeom prst="rect">
            <a:avLst/>
          </a:prstGeom>
          <a:noFill/>
        </p:spPr>
        <p:txBody>
          <a:bodyPr wrap="square" rtlCol="0">
            <a:spAutoFit/>
          </a:bodyPr>
          <a:lstStyle/>
          <a:p>
            <a:r>
              <a:rPr lang="en-GB" dirty="0"/>
              <a:t>Moment of inertia (about this axis) </a:t>
            </a:r>
            <a:endParaRPr lang="en-US" dirty="0"/>
          </a:p>
        </p:txBody>
      </p:sp>
      <p:cxnSp>
        <p:nvCxnSpPr>
          <p:cNvPr id="15" name="Straight Arrow Connector 14"/>
          <p:cNvCxnSpPr/>
          <p:nvPr/>
        </p:nvCxnSpPr>
        <p:spPr>
          <a:xfrm flipH="1" flipV="1">
            <a:off x="5569941" y="2764577"/>
            <a:ext cx="586235" cy="530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28509" y="3339322"/>
            <a:ext cx="1645030" cy="923330"/>
          </a:xfrm>
          <a:prstGeom prst="rect">
            <a:avLst/>
          </a:prstGeom>
          <a:noFill/>
        </p:spPr>
        <p:txBody>
          <a:bodyPr wrap="square" rtlCol="0">
            <a:spAutoFit/>
          </a:bodyPr>
          <a:lstStyle/>
          <a:p>
            <a:r>
              <a:rPr lang="en-GB" dirty="0"/>
              <a:t>Angular acceleration vector  </a:t>
            </a:r>
            <a:endParaRPr lang="en-US" dirty="0"/>
          </a:p>
        </p:txBody>
      </p:sp>
      <p:sp>
        <p:nvSpPr>
          <p:cNvPr id="3" name="TextBox 2"/>
          <p:cNvSpPr txBox="1"/>
          <p:nvPr/>
        </p:nvSpPr>
        <p:spPr>
          <a:xfrm flipH="1">
            <a:off x="698234" y="3987096"/>
            <a:ext cx="4968552" cy="461665"/>
          </a:xfrm>
          <a:prstGeom prst="rect">
            <a:avLst/>
          </a:prstGeom>
          <a:noFill/>
        </p:spPr>
        <p:txBody>
          <a:bodyPr wrap="square" rtlCol="0">
            <a:spAutoFit/>
          </a:bodyPr>
          <a:lstStyle/>
          <a:p>
            <a:r>
              <a:rPr lang="en-US" sz="2400" dirty="0"/>
              <a:t>Rotational kinetic energy :</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lstStyle/>
          <a:p>
            <a:r>
              <a:rPr lang="en-GB" sz="2800" b="1" dirty="0">
                <a:solidFill>
                  <a:srgbClr val="FF0000"/>
                </a:solidFill>
              </a:rPr>
              <a:t>Warning</a:t>
            </a:r>
            <a:r>
              <a:rPr lang="en-GB" sz="2800" dirty="0"/>
              <a:t>: net torque on a body is not “the torque by the net force”</a:t>
            </a:r>
            <a:endParaRPr lang="en-US" sz="2800" dirty="0"/>
          </a:p>
        </p:txBody>
      </p:sp>
      <p:sp>
        <p:nvSpPr>
          <p:cNvPr id="4" name="Slide Number Placeholder 3"/>
          <p:cNvSpPr>
            <a:spLocks noGrp="1"/>
          </p:cNvSpPr>
          <p:nvPr>
            <p:ph type="sldNum" sz="quarter" idx="10"/>
          </p:nvPr>
        </p:nvSpPr>
        <p:spPr>
          <a:xfrm>
            <a:off x="6732588" y="6115084"/>
            <a:ext cx="2133600" cy="412750"/>
          </a:xfrm>
        </p:spPr>
        <p:txBody>
          <a:bodyPr/>
          <a:lstStyle/>
          <a:p>
            <a:fld id="{41A7B2A6-4997-4D6A-A223-B65D77C6B4A9}" type="slidenum">
              <a:rPr lang="en-US" altLang="zh-CN" smtClean="0"/>
            </a:fld>
            <a:endParaRPr lang="en-US" altLang="zh-CN"/>
          </a:p>
        </p:txBody>
      </p:sp>
      <p:sp>
        <p:nvSpPr>
          <p:cNvPr id="5" name="TextBox 4"/>
          <p:cNvSpPr txBox="1"/>
          <p:nvPr/>
        </p:nvSpPr>
        <p:spPr>
          <a:xfrm>
            <a:off x="466241" y="934457"/>
            <a:ext cx="7344816" cy="1200329"/>
          </a:xfrm>
          <a:prstGeom prst="rect">
            <a:avLst/>
          </a:prstGeom>
          <a:noFill/>
        </p:spPr>
        <p:txBody>
          <a:bodyPr wrap="square" rtlCol="0">
            <a:spAutoFit/>
          </a:bodyPr>
          <a:lstStyle/>
          <a:p>
            <a:r>
              <a:rPr lang="en-GB" dirty="0"/>
              <a:t>Imagine a disk who can turns only around its axis of symmetry. Two tension forces using ropes, applied at A and B are used to rotate the disk. They are opposite and have same magnitude (other forces are ignored, they don’t participate to the rotation). </a:t>
            </a:r>
            <a:endParaRPr lang="en-US" dirty="0"/>
          </a:p>
        </p:txBody>
      </p:sp>
      <p:sp>
        <p:nvSpPr>
          <p:cNvPr id="6" name="Oval 5"/>
          <p:cNvSpPr/>
          <p:nvPr/>
        </p:nvSpPr>
        <p:spPr>
          <a:xfrm>
            <a:off x="3491880" y="2012472"/>
            <a:ext cx="1584176"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4189392" y="2774072"/>
                <a:ext cx="3919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𝑂</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189392" y="2774072"/>
                <a:ext cx="391967" cy="276999"/>
              </a:xfrm>
              <a:prstGeom prst="rect">
                <a:avLst/>
              </a:prstGeom>
              <a:blipFill rotWithShape="1">
                <a:blip r:embed="rId1"/>
                <a:stretch>
                  <a:fillRect l="-76" t="-142" r="-7495" b="192"/>
                </a:stretch>
              </a:blipFill>
            </p:spPr>
            <p:txBody>
              <a:bodyPr/>
              <a:lstStyle/>
              <a:p>
                <a:r>
                  <a:rPr lang="zh-CN" altLang="en-US">
                    <a:noFill/>
                  </a:rPr>
                  <a:t> </a:t>
                </a:r>
              </a:p>
            </p:txBody>
          </p:sp>
        </mc:Fallback>
      </mc:AlternateContent>
      <p:cxnSp>
        <p:nvCxnSpPr>
          <p:cNvPr id="9" name="Straight Arrow Connector 8"/>
          <p:cNvCxnSpPr>
            <a:stCxn id="6" idx="0"/>
          </p:cNvCxnSpPr>
          <p:nvPr/>
        </p:nvCxnSpPr>
        <p:spPr>
          <a:xfrm>
            <a:off x="4283968" y="2012472"/>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474259" y="3785065"/>
            <a:ext cx="1809709" cy="2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5132475" y="2093481"/>
                <a:ext cx="28546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𝐴</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132475" y="2093481"/>
                <a:ext cx="285463" cy="310598"/>
              </a:xfrm>
              <a:prstGeom prst="rect">
                <a:avLst/>
              </a:prstGeom>
              <a:blipFill rotWithShape="1">
                <a:blip r:embed="rId2"/>
                <a:stretch>
                  <a:fillRect l="-142" t="-168" r="-17087" b="1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128765" y="3835247"/>
                <a:ext cx="30136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𝐵</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128765" y="3835247"/>
                <a:ext cx="301365" cy="310598"/>
              </a:xfrm>
              <a:prstGeom prst="rect">
                <a:avLst/>
              </a:prstGeom>
              <a:blipFill rotWithShape="1">
                <a:blip r:embed="rId3"/>
                <a:stretch>
                  <a:fillRect l="-40" t="-155" r="-14164" b="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04473" y="1724889"/>
                <a:ext cx="20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204473" y="1724889"/>
                <a:ext cx="205826" cy="276999"/>
              </a:xfrm>
              <a:prstGeom prst="rect">
                <a:avLst/>
              </a:prstGeom>
              <a:blipFill rotWithShape="1">
                <a:blip r:embed="rId4"/>
                <a:stretch>
                  <a:fillRect l="-67" t="-83" r="-15934" b="133"/>
                </a:stretch>
              </a:blipFill>
            </p:spPr>
            <p:txBody>
              <a:bodyPr/>
              <a:lstStyle/>
              <a:p>
                <a:r>
                  <a:rPr lang="zh-CN" altLang="en-US">
                    <a:noFill/>
                  </a:rPr>
                  <a:t> </a:t>
                </a:r>
              </a:p>
            </p:txBody>
          </p:sp>
        </mc:Fallback>
      </mc:AlternateContent>
      <p:cxnSp>
        <p:nvCxnSpPr>
          <p:cNvPr id="19" name="Straight Arrow Connector 18"/>
          <p:cNvCxnSpPr/>
          <p:nvPr/>
        </p:nvCxnSpPr>
        <p:spPr>
          <a:xfrm flipH="1" flipV="1">
            <a:off x="4271156" y="2012471"/>
            <a:ext cx="36230" cy="867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4030694" y="2375833"/>
                <a:ext cx="253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𝐴</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030694" y="2375833"/>
                <a:ext cx="253274" cy="276999"/>
              </a:xfrm>
              <a:prstGeom prst="rect">
                <a:avLst/>
              </a:prstGeom>
              <a:blipFill rotWithShape="1">
                <a:blip r:embed="rId5"/>
                <a:stretch>
                  <a:fillRect l="-138" t="-108" r="-19454" b="158"/>
                </a:stretch>
              </a:blipFill>
            </p:spPr>
            <p:txBody>
              <a:bodyPr/>
              <a:lstStyle/>
              <a:p>
                <a:r>
                  <a:rPr lang="zh-CN" altLang="en-US">
                    <a:noFill/>
                  </a:rPr>
                  <a:t> </a:t>
                </a:r>
              </a:p>
            </p:txBody>
          </p:sp>
        </mc:Fallback>
      </mc:AlternateContent>
      <p:cxnSp>
        <p:nvCxnSpPr>
          <p:cNvPr id="24" name="Straight Arrow Connector 23"/>
          <p:cNvCxnSpPr>
            <a:endCxn id="6" idx="4"/>
          </p:cNvCxnSpPr>
          <p:nvPr/>
        </p:nvCxnSpPr>
        <p:spPr>
          <a:xfrm flipH="1">
            <a:off x="4283968" y="2939520"/>
            <a:ext cx="23419" cy="873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3983406" y="3237596"/>
                <a:ext cx="2691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𝐵</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983406" y="3237596"/>
                <a:ext cx="269176" cy="276999"/>
              </a:xfrm>
              <a:prstGeom prst="rect">
                <a:avLst/>
              </a:prstGeom>
              <a:blipFill rotWithShape="1">
                <a:blip r:embed="rId6"/>
                <a:stretch>
                  <a:fillRect l="-19" t="-132" r="-16046" b="182"/>
                </a:stretch>
              </a:blipFill>
            </p:spPr>
            <p:txBody>
              <a:bodyPr/>
              <a:lstStyle/>
              <a:p>
                <a:r>
                  <a:rPr lang="zh-CN" altLang="en-US">
                    <a:noFill/>
                  </a:rPr>
                  <a:t> </a:t>
                </a:r>
              </a:p>
            </p:txBody>
          </p:sp>
        </mc:Fallback>
      </mc:AlternateContent>
      <p:sp>
        <p:nvSpPr>
          <p:cNvPr id="29" name="TextBox 28"/>
          <p:cNvSpPr txBox="1"/>
          <p:nvPr/>
        </p:nvSpPr>
        <p:spPr>
          <a:xfrm>
            <a:off x="174586" y="4041930"/>
            <a:ext cx="2659702" cy="369332"/>
          </a:xfrm>
          <a:prstGeom prst="rect">
            <a:avLst/>
          </a:prstGeom>
          <a:noFill/>
        </p:spPr>
        <p:txBody>
          <a:bodyPr wrap="none" rtlCol="0">
            <a:spAutoFit/>
          </a:bodyPr>
          <a:lstStyle/>
          <a:p>
            <a:r>
              <a:rPr lang="en-GB" dirty="0"/>
              <a:t>The net torque about O is: </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4189392" y="3872081"/>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189392" y="3872081"/>
                <a:ext cx="216213" cy="276999"/>
              </a:xfrm>
              <a:prstGeom prst="rect">
                <a:avLst/>
              </a:prstGeom>
              <a:blipFill rotWithShape="1">
                <a:blip r:embed="rId7"/>
                <a:stretch>
                  <a:fillRect l="-137" t="-175" r="-13815" b="226"/>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lstStyle/>
          <a:p>
            <a:r>
              <a:rPr lang="en-GB" sz="2800" b="1" dirty="0">
                <a:solidFill>
                  <a:srgbClr val="FF0000"/>
                </a:solidFill>
              </a:rPr>
              <a:t>Warning</a:t>
            </a:r>
            <a:r>
              <a:rPr lang="en-GB" sz="2800" dirty="0"/>
              <a:t>: </a:t>
            </a:r>
            <a:r>
              <a:rPr lang="en-GB" sz="2800" dirty="0">
                <a:solidFill>
                  <a:srgbClr val="FF0000"/>
                </a:solidFill>
              </a:rPr>
              <a:t>net torque on a body is not “the torque by the net force”</a:t>
            </a:r>
            <a:endParaRPr lang="en-GB" sz="2800" dirty="0">
              <a:solidFill>
                <a:srgbClr val="FF0000"/>
              </a:solidFill>
            </a:endParaRPr>
          </a:p>
        </p:txBody>
      </p:sp>
      <p:sp>
        <p:nvSpPr>
          <p:cNvPr id="4" name="Slide Number Placeholder 3"/>
          <p:cNvSpPr>
            <a:spLocks noGrp="1"/>
          </p:cNvSpPr>
          <p:nvPr>
            <p:ph type="sldNum" sz="quarter" idx="10"/>
          </p:nvPr>
        </p:nvSpPr>
        <p:spPr>
          <a:xfrm>
            <a:off x="6732588" y="6115084"/>
            <a:ext cx="2133600" cy="412750"/>
          </a:xfrm>
        </p:spPr>
        <p:txBody>
          <a:bodyPr/>
          <a:lstStyle/>
          <a:p>
            <a:fld id="{41A7B2A6-4997-4D6A-A223-B65D77C6B4A9}" type="slidenum">
              <a:rPr lang="en-US" altLang="zh-CN" smtClean="0"/>
            </a:fld>
            <a:endParaRPr lang="en-US" altLang="zh-CN"/>
          </a:p>
        </p:txBody>
      </p:sp>
      <p:sp>
        <p:nvSpPr>
          <p:cNvPr id="5" name="TextBox 4"/>
          <p:cNvSpPr txBox="1"/>
          <p:nvPr/>
        </p:nvSpPr>
        <p:spPr>
          <a:xfrm>
            <a:off x="466241" y="934457"/>
            <a:ext cx="7344816" cy="1200329"/>
          </a:xfrm>
          <a:prstGeom prst="rect">
            <a:avLst/>
          </a:prstGeom>
          <a:noFill/>
        </p:spPr>
        <p:txBody>
          <a:bodyPr wrap="square" rtlCol="0">
            <a:spAutoFit/>
          </a:bodyPr>
          <a:lstStyle/>
          <a:p>
            <a:r>
              <a:rPr lang="en-GB" dirty="0"/>
              <a:t>Imagine a disk who can turns only around its axis of symmetry. Two tension forces using ropes, applied at A and B are used to rotate the disk. They are opposite and have same magnitude (other forces are ignored, they don’t participate to the rotation). </a:t>
            </a:r>
            <a:endParaRPr lang="en-US" dirty="0"/>
          </a:p>
        </p:txBody>
      </p:sp>
      <p:sp>
        <p:nvSpPr>
          <p:cNvPr id="6" name="Oval 5"/>
          <p:cNvSpPr/>
          <p:nvPr/>
        </p:nvSpPr>
        <p:spPr>
          <a:xfrm>
            <a:off x="3491880" y="2012472"/>
            <a:ext cx="1584176"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4189392" y="2774072"/>
                <a:ext cx="3919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𝑂</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189392" y="2774072"/>
                <a:ext cx="391967" cy="276999"/>
              </a:xfrm>
              <a:prstGeom prst="rect">
                <a:avLst/>
              </a:prstGeom>
              <a:blipFill rotWithShape="1">
                <a:blip r:embed="rId1"/>
                <a:stretch>
                  <a:fillRect l="-76" t="-142" r="-7495" b="192"/>
                </a:stretch>
              </a:blipFill>
            </p:spPr>
            <p:txBody>
              <a:bodyPr/>
              <a:lstStyle/>
              <a:p>
                <a:r>
                  <a:rPr lang="zh-CN" altLang="en-US">
                    <a:noFill/>
                  </a:rPr>
                  <a:t> </a:t>
                </a:r>
              </a:p>
            </p:txBody>
          </p:sp>
        </mc:Fallback>
      </mc:AlternateContent>
      <p:cxnSp>
        <p:nvCxnSpPr>
          <p:cNvPr id="9" name="Straight Arrow Connector 8"/>
          <p:cNvCxnSpPr>
            <a:stCxn id="6" idx="0"/>
          </p:cNvCxnSpPr>
          <p:nvPr/>
        </p:nvCxnSpPr>
        <p:spPr>
          <a:xfrm>
            <a:off x="4283968" y="2012472"/>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474259" y="3785065"/>
            <a:ext cx="1809709" cy="2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128765" y="3835247"/>
                <a:ext cx="30136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𝐵</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128765" y="3835247"/>
                <a:ext cx="301365" cy="310598"/>
              </a:xfrm>
              <a:prstGeom prst="rect">
                <a:avLst/>
              </a:prstGeom>
              <a:blipFill rotWithShape="1">
                <a:blip r:embed="rId2"/>
                <a:stretch>
                  <a:fillRect l="-40" t="-155" r="-14164" b="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04473" y="1724889"/>
                <a:ext cx="20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204473" y="1724889"/>
                <a:ext cx="205826" cy="276999"/>
              </a:xfrm>
              <a:prstGeom prst="rect">
                <a:avLst/>
              </a:prstGeom>
              <a:blipFill rotWithShape="1">
                <a:blip r:embed="rId3"/>
                <a:stretch>
                  <a:fillRect l="-67" t="-83" r="-15934"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723059" y="4161608"/>
                <a:ext cx="3121817"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rPr>
                            <m:t>𝐴</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ea typeface="Cambria Math" panose="02040503050406030204" pitchFamily="18" charset="0"/>
                            </a:rPr>
                            <m:t>𝐵</m:t>
                          </m:r>
                        </m:sub>
                      </m:sSub>
                      <m:r>
                        <a:rPr lang="en-GB" b="0" i="1" smtClean="0">
                          <a:latin typeface="Cambria Math" panose="02040503050406030204" pitchFamily="18" charset="0"/>
                        </a:rPr>
                        <m:t>=</m:t>
                      </m:r>
                      <m:r>
                        <a:rPr lang="en-GB" b="0" i="1" smtClean="0">
                          <a:latin typeface="Cambria Math" panose="02040503050406030204" pitchFamily="18" charset="0"/>
                        </a:rPr>
                        <m:t>2</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i="1">
                              <a:latin typeface="Cambria Math" panose="02040503050406030204" pitchFamily="18" charset="0"/>
                            </a:rPr>
                            <m:t>𝐴</m:t>
                          </m:r>
                        </m:sub>
                      </m:sSub>
                      <m:r>
                        <a:rPr lang="en-GB" b="0" i="1" smtClean="0">
                          <a:latin typeface="Cambria Math" panose="02040503050406030204" pitchFamily="18" charset="0"/>
                        </a:rPr>
                        <m:t>=</m:t>
                      </m:r>
                      <m:r>
                        <a:rPr lang="en-GB" i="1">
                          <a:latin typeface="Cambria Math" panose="02040503050406030204" pitchFamily="18" charset="0"/>
                        </a:rPr>
                        <m:t>2</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ea typeface="Cambria Math" panose="02040503050406030204" pitchFamily="18" charset="0"/>
                            </a:rPr>
                            <m:t>𝐵</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2723059" y="4161608"/>
                <a:ext cx="3121817" cy="404791"/>
              </a:xfrm>
              <a:prstGeom prst="rect">
                <a:avLst/>
              </a:prstGeom>
              <a:blipFill rotWithShape="1">
                <a:blip r:embed="rId4"/>
                <a:stretch>
                  <a:fillRect l="-6" t="-112" r="11" b="28"/>
                </a:stretch>
              </a:blipFill>
            </p:spPr>
            <p:txBody>
              <a:bodyPr/>
              <a:lstStyle/>
              <a:p>
                <a:r>
                  <a:rPr lang="zh-CN" altLang="en-US">
                    <a:noFill/>
                  </a:rPr>
                  <a:t> </a:t>
                </a:r>
              </a:p>
            </p:txBody>
          </p:sp>
        </mc:Fallback>
      </mc:AlternateContent>
      <p:cxnSp>
        <p:nvCxnSpPr>
          <p:cNvPr id="19" name="Straight Arrow Connector 18"/>
          <p:cNvCxnSpPr/>
          <p:nvPr/>
        </p:nvCxnSpPr>
        <p:spPr>
          <a:xfrm flipH="1" flipV="1">
            <a:off x="4271156" y="2012471"/>
            <a:ext cx="36230" cy="867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4030694" y="2375833"/>
                <a:ext cx="253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𝐴</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030694" y="2375833"/>
                <a:ext cx="253274" cy="276999"/>
              </a:xfrm>
              <a:prstGeom prst="rect">
                <a:avLst/>
              </a:prstGeom>
              <a:blipFill rotWithShape="1">
                <a:blip r:embed="rId5"/>
                <a:stretch>
                  <a:fillRect l="-138" t="-108" r="-19454" b="158"/>
                </a:stretch>
              </a:blipFill>
            </p:spPr>
            <p:txBody>
              <a:bodyPr/>
              <a:lstStyle/>
              <a:p>
                <a:r>
                  <a:rPr lang="zh-CN" altLang="en-US">
                    <a:noFill/>
                  </a:rPr>
                  <a:t> </a:t>
                </a:r>
              </a:p>
            </p:txBody>
          </p:sp>
        </mc:Fallback>
      </mc:AlternateContent>
      <p:cxnSp>
        <p:nvCxnSpPr>
          <p:cNvPr id="24" name="Straight Arrow Connector 23"/>
          <p:cNvCxnSpPr>
            <a:endCxn id="6" idx="4"/>
          </p:cNvCxnSpPr>
          <p:nvPr/>
        </p:nvCxnSpPr>
        <p:spPr>
          <a:xfrm flipH="1">
            <a:off x="4283968" y="2939520"/>
            <a:ext cx="23419" cy="873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3983406" y="3237596"/>
                <a:ext cx="2691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𝐵</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983406" y="3237596"/>
                <a:ext cx="269176" cy="276999"/>
              </a:xfrm>
              <a:prstGeom prst="rect">
                <a:avLst/>
              </a:prstGeom>
              <a:blipFill rotWithShape="1">
                <a:blip r:embed="rId6"/>
                <a:stretch>
                  <a:fillRect l="-19" t="-132" r="-16046" b="182"/>
                </a:stretch>
              </a:blipFill>
            </p:spPr>
            <p:txBody>
              <a:bodyPr/>
              <a:lstStyle/>
              <a:p>
                <a:r>
                  <a:rPr lang="zh-CN" altLang="en-US">
                    <a:noFill/>
                  </a:rPr>
                  <a:t> </a:t>
                </a:r>
              </a:p>
            </p:txBody>
          </p:sp>
        </mc:Fallback>
      </mc:AlternateContent>
      <p:sp>
        <p:nvSpPr>
          <p:cNvPr id="29" name="TextBox 28"/>
          <p:cNvSpPr txBox="1"/>
          <p:nvPr/>
        </p:nvSpPr>
        <p:spPr>
          <a:xfrm>
            <a:off x="174586" y="4041930"/>
            <a:ext cx="2659702" cy="369332"/>
          </a:xfrm>
          <a:prstGeom prst="rect">
            <a:avLst/>
          </a:prstGeom>
          <a:noFill/>
        </p:spPr>
        <p:txBody>
          <a:bodyPr wrap="none" rtlCol="0">
            <a:spAutoFit/>
          </a:bodyPr>
          <a:lstStyle/>
          <a:p>
            <a:r>
              <a:rPr lang="en-GB" dirty="0"/>
              <a:t>The net torque about O is: </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4189392" y="3872081"/>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189392" y="3872081"/>
                <a:ext cx="216213" cy="276999"/>
              </a:xfrm>
              <a:prstGeom prst="rect">
                <a:avLst/>
              </a:prstGeom>
              <a:blipFill rotWithShape="1">
                <a:blip r:embed="rId7"/>
                <a:stretch>
                  <a:fillRect l="-137" t="-175" r="-13815" b="226"/>
                </a:stretch>
              </a:blipFill>
            </p:spPr>
            <p:txBody>
              <a:bodyPr/>
              <a:lstStyle/>
              <a:p>
                <a:r>
                  <a:rPr lang="zh-CN" altLang="en-US">
                    <a:noFill/>
                  </a:rPr>
                  <a:t> </a:t>
                </a:r>
              </a:p>
            </p:txBody>
          </p:sp>
        </mc:Fallback>
      </mc:AlternateContent>
      <p:sp>
        <p:nvSpPr>
          <p:cNvPr id="33" name="TextBox 32"/>
          <p:cNvSpPr txBox="1"/>
          <p:nvPr/>
        </p:nvSpPr>
        <p:spPr>
          <a:xfrm>
            <a:off x="1547664" y="4572957"/>
            <a:ext cx="2641728" cy="369332"/>
          </a:xfrm>
          <a:prstGeom prst="rect">
            <a:avLst/>
          </a:prstGeom>
          <a:noFill/>
        </p:spPr>
        <p:txBody>
          <a:bodyPr wrap="square" rtlCol="0">
            <a:spAutoFit/>
          </a:bodyPr>
          <a:lstStyle/>
          <a:p>
            <a:r>
              <a:rPr lang="en-GB" dirty="0"/>
              <a:t>(excepted if</a:t>
            </a:r>
            <a:endParaRPr lang="en-US" dirty="0"/>
          </a:p>
        </p:txBody>
      </p:sp>
      <mc:AlternateContent xmlns:mc="http://schemas.openxmlformats.org/markup-compatibility/2006">
        <mc:Choice xmlns:a14="http://schemas.microsoft.com/office/drawing/2010/main" Requires="a14">
          <p:sp>
            <p:nvSpPr>
              <p:cNvPr id="34" name="TextBox 33"/>
              <p:cNvSpPr txBox="1"/>
              <p:nvPr/>
            </p:nvSpPr>
            <p:spPr>
              <a:xfrm>
                <a:off x="2834288" y="4596877"/>
                <a:ext cx="8229600" cy="864596"/>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𝑟</m:t>
                            </m:r>
                          </m:e>
                        </m:acc>
                      </m:e>
                      <m:sub>
                        <m:r>
                          <a:rPr lang="en-GB" i="1">
                            <a:latin typeface="Cambria Math" panose="02040503050406030204" pitchFamily="18" charset="0"/>
                          </a:rPr>
                          <m:t>𝐴</m:t>
                        </m:r>
                      </m:sub>
                    </m:sSub>
                    <m:r>
                      <a:rPr lang="en-GB" b="0" i="1" smtClean="0">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𝐹</m:t>
                            </m:r>
                          </m:e>
                        </m:acc>
                      </m:e>
                      <m:sub>
                        <m:r>
                          <a:rPr lang="en-GB" i="1">
                            <a:latin typeface="Cambria Math" panose="02040503050406030204" pitchFamily="18" charset="0"/>
                          </a:rPr>
                          <m:t>𝐴</m:t>
                        </m:r>
                      </m:sub>
                    </m:sSub>
                  </m:oMath>
                </a14:m>
                <a:r>
                  <a:rPr lang="en-US" dirty="0"/>
                  <a:t> have same direction,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𝑟</m:t>
                            </m:r>
                          </m:e>
                        </m:acc>
                      </m:e>
                      <m:sub>
                        <m:r>
                          <a:rPr lang="en-GB" b="0" i="1" smtClean="0">
                            <a:latin typeface="Cambria Math" panose="02040503050406030204" pitchFamily="18" charset="0"/>
                          </a:rPr>
                          <m:t>𝐵</m:t>
                        </m:r>
                      </m:sub>
                    </m:sSub>
                    <m:r>
                      <a:rPr lang="en-GB"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𝐹</m:t>
                            </m:r>
                          </m:e>
                        </m:acc>
                      </m:e>
                      <m:sub>
                        <m:r>
                          <a:rPr lang="en-GB" b="0" i="1" smtClean="0">
                            <a:latin typeface="Cambria Math" panose="02040503050406030204" pitchFamily="18" charset="0"/>
                          </a:rPr>
                          <m:t>𝐵</m:t>
                        </m:r>
                      </m:sub>
                    </m:sSub>
                  </m:oMath>
                </a14:m>
                <a:r>
                  <a:rPr lang="en-US" dirty="0"/>
                  <a:t> have same direction or opposite direction)</a:t>
                </a:r>
                <a:endParaRPr lang="en-US" dirty="0"/>
              </a:p>
              <a:p>
                <a:endParaRPr lang="en-US" dirty="0"/>
              </a:p>
              <a:p>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834288" y="4596877"/>
                <a:ext cx="8229600" cy="864596"/>
              </a:xfrm>
              <a:prstGeom prst="rect">
                <a:avLst/>
              </a:prstGeom>
              <a:blipFill rotWithShape="1">
                <a:blip r:embed="rId8"/>
                <a:stretch>
                  <a:fillRect l="-3" t="-13" r="3" b="-9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132475" y="2093481"/>
                <a:ext cx="28546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𝐴</m:t>
                          </m:r>
                        </m:sub>
                      </m:sSub>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132475" y="2093481"/>
                <a:ext cx="285463" cy="310598"/>
              </a:xfrm>
              <a:prstGeom prst="rect">
                <a:avLst/>
              </a:prstGeom>
              <a:blipFill rotWithShape="1">
                <a:blip r:embed="rId9"/>
                <a:stretch>
                  <a:fillRect l="-142" t="-168" r="-17087" b="194"/>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lstStyle/>
          <a:p>
            <a:r>
              <a:rPr lang="en-GB" sz="2800" b="1" dirty="0">
                <a:solidFill>
                  <a:srgbClr val="FF0000"/>
                </a:solidFill>
              </a:rPr>
              <a:t>Warning</a:t>
            </a:r>
            <a:r>
              <a:rPr lang="en-GB" sz="2800" dirty="0"/>
              <a:t>: net torque on a body is not “the torque by the net force”</a:t>
            </a:r>
            <a:endParaRPr lang="en-US" sz="2800" dirty="0"/>
          </a:p>
        </p:txBody>
      </p:sp>
      <p:sp>
        <p:nvSpPr>
          <p:cNvPr id="4" name="Slide Number Placeholder 3"/>
          <p:cNvSpPr>
            <a:spLocks noGrp="1"/>
          </p:cNvSpPr>
          <p:nvPr>
            <p:ph type="sldNum" sz="quarter" idx="10"/>
          </p:nvPr>
        </p:nvSpPr>
        <p:spPr>
          <a:xfrm>
            <a:off x="6732588" y="6115084"/>
            <a:ext cx="2133600" cy="412750"/>
          </a:xfrm>
        </p:spPr>
        <p:txBody>
          <a:bodyPr/>
          <a:lstStyle/>
          <a:p>
            <a:fld id="{41A7B2A6-4997-4D6A-A223-B65D77C6B4A9}" type="slidenum">
              <a:rPr lang="en-US" altLang="zh-CN" smtClean="0"/>
            </a:fld>
            <a:endParaRPr lang="en-US" altLang="zh-CN"/>
          </a:p>
        </p:txBody>
      </p:sp>
      <p:sp>
        <p:nvSpPr>
          <p:cNvPr id="5" name="TextBox 4"/>
          <p:cNvSpPr txBox="1"/>
          <p:nvPr/>
        </p:nvSpPr>
        <p:spPr>
          <a:xfrm>
            <a:off x="466241" y="934457"/>
            <a:ext cx="7344816" cy="1200329"/>
          </a:xfrm>
          <a:prstGeom prst="rect">
            <a:avLst/>
          </a:prstGeom>
          <a:noFill/>
        </p:spPr>
        <p:txBody>
          <a:bodyPr wrap="square" rtlCol="0">
            <a:spAutoFit/>
          </a:bodyPr>
          <a:lstStyle/>
          <a:p>
            <a:r>
              <a:rPr lang="en-GB" dirty="0"/>
              <a:t>Imagine a disk who can turns only around its axis of symmetry. Two tension forces using ropes, applied at A and B are used to rotate the disk. They are opposite and have same magnitude (other forces are ignored, they don’t participate to the rotation). </a:t>
            </a:r>
            <a:endParaRPr lang="en-US" dirty="0"/>
          </a:p>
        </p:txBody>
      </p:sp>
      <p:sp>
        <p:nvSpPr>
          <p:cNvPr id="6" name="Oval 5"/>
          <p:cNvSpPr/>
          <p:nvPr/>
        </p:nvSpPr>
        <p:spPr>
          <a:xfrm>
            <a:off x="3491880" y="2012472"/>
            <a:ext cx="1584176"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4189392" y="2774072"/>
                <a:ext cx="3919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𝑂</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189392" y="2774072"/>
                <a:ext cx="391967" cy="276999"/>
              </a:xfrm>
              <a:prstGeom prst="rect">
                <a:avLst/>
              </a:prstGeom>
              <a:blipFill rotWithShape="1">
                <a:blip r:embed="rId1"/>
                <a:stretch>
                  <a:fillRect l="-76" t="-142" r="-7495" b="192"/>
                </a:stretch>
              </a:blipFill>
            </p:spPr>
            <p:txBody>
              <a:bodyPr/>
              <a:lstStyle/>
              <a:p>
                <a:r>
                  <a:rPr lang="zh-CN" altLang="en-US">
                    <a:noFill/>
                  </a:rPr>
                  <a:t> </a:t>
                </a:r>
              </a:p>
            </p:txBody>
          </p:sp>
        </mc:Fallback>
      </mc:AlternateContent>
      <p:cxnSp>
        <p:nvCxnSpPr>
          <p:cNvPr id="9" name="Straight Arrow Connector 8"/>
          <p:cNvCxnSpPr>
            <a:stCxn id="6" idx="0"/>
          </p:cNvCxnSpPr>
          <p:nvPr/>
        </p:nvCxnSpPr>
        <p:spPr>
          <a:xfrm>
            <a:off x="4283968" y="2012472"/>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474259" y="3785065"/>
            <a:ext cx="1809709" cy="2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128765" y="3835247"/>
                <a:ext cx="30136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𝐵</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128765" y="3835247"/>
                <a:ext cx="301365" cy="310598"/>
              </a:xfrm>
              <a:prstGeom prst="rect">
                <a:avLst/>
              </a:prstGeom>
              <a:blipFill rotWithShape="1">
                <a:blip r:embed="rId2"/>
                <a:stretch>
                  <a:fillRect l="-40" t="-155" r="-14164" b="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04473" y="1724889"/>
                <a:ext cx="20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204473" y="1724889"/>
                <a:ext cx="205826" cy="276999"/>
              </a:xfrm>
              <a:prstGeom prst="rect">
                <a:avLst/>
              </a:prstGeom>
              <a:blipFill rotWithShape="1">
                <a:blip r:embed="rId3"/>
                <a:stretch>
                  <a:fillRect l="-67" t="-83" r="-15934"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723059" y="4161608"/>
                <a:ext cx="3121817"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rPr>
                            <m:t>𝐴</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ea typeface="Cambria Math" panose="02040503050406030204" pitchFamily="18" charset="0"/>
                            </a:rPr>
                            <m:t>𝐵</m:t>
                          </m:r>
                        </m:sub>
                      </m:sSub>
                      <m:r>
                        <a:rPr lang="en-GB" b="0" i="1" smtClean="0">
                          <a:latin typeface="Cambria Math" panose="02040503050406030204" pitchFamily="18" charset="0"/>
                        </a:rPr>
                        <m:t>=</m:t>
                      </m:r>
                      <m:r>
                        <a:rPr lang="en-GB" b="0" i="1" smtClean="0">
                          <a:latin typeface="Cambria Math" panose="02040503050406030204" pitchFamily="18" charset="0"/>
                        </a:rPr>
                        <m:t>2</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i="1">
                              <a:latin typeface="Cambria Math" panose="02040503050406030204" pitchFamily="18" charset="0"/>
                            </a:rPr>
                            <m:t>𝐴</m:t>
                          </m:r>
                        </m:sub>
                      </m:sSub>
                      <m:r>
                        <a:rPr lang="en-GB" b="0" i="1" smtClean="0">
                          <a:latin typeface="Cambria Math" panose="02040503050406030204" pitchFamily="18" charset="0"/>
                        </a:rPr>
                        <m:t>=</m:t>
                      </m:r>
                      <m:r>
                        <a:rPr lang="en-GB" i="1">
                          <a:latin typeface="Cambria Math" panose="02040503050406030204" pitchFamily="18" charset="0"/>
                        </a:rPr>
                        <m:t>2</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ea typeface="Cambria Math" panose="02040503050406030204" pitchFamily="18" charset="0"/>
                            </a:rPr>
                            <m:t>𝐵</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2723059" y="4161608"/>
                <a:ext cx="3121817" cy="404791"/>
              </a:xfrm>
              <a:prstGeom prst="rect">
                <a:avLst/>
              </a:prstGeom>
              <a:blipFill rotWithShape="1">
                <a:blip r:embed="rId4"/>
                <a:stretch>
                  <a:fillRect l="-6" t="-112" r="11" b="28"/>
                </a:stretch>
              </a:blipFill>
            </p:spPr>
            <p:txBody>
              <a:bodyPr/>
              <a:lstStyle/>
              <a:p>
                <a:r>
                  <a:rPr lang="zh-CN" altLang="en-US">
                    <a:noFill/>
                  </a:rPr>
                  <a:t> </a:t>
                </a:r>
              </a:p>
            </p:txBody>
          </p:sp>
        </mc:Fallback>
      </mc:AlternateContent>
      <p:cxnSp>
        <p:nvCxnSpPr>
          <p:cNvPr id="19" name="Straight Arrow Connector 18"/>
          <p:cNvCxnSpPr/>
          <p:nvPr/>
        </p:nvCxnSpPr>
        <p:spPr>
          <a:xfrm flipH="1" flipV="1">
            <a:off x="4271156" y="2012471"/>
            <a:ext cx="36230" cy="867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4030694" y="2375833"/>
                <a:ext cx="253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𝐴</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030694" y="2375833"/>
                <a:ext cx="253274" cy="276999"/>
              </a:xfrm>
              <a:prstGeom prst="rect">
                <a:avLst/>
              </a:prstGeom>
              <a:blipFill rotWithShape="1">
                <a:blip r:embed="rId5"/>
                <a:stretch>
                  <a:fillRect l="-138" t="-108" r="-19454" b="158"/>
                </a:stretch>
              </a:blipFill>
            </p:spPr>
            <p:txBody>
              <a:bodyPr/>
              <a:lstStyle/>
              <a:p>
                <a:r>
                  <a:rPr lang="zh-CN" altLang="en-US">
                    <a:noFill/>
                  </a:rPr>
                  <a:t> </a:t>
                </a:r>
              </a:p>
            </p:txBody>
          </p:sp>
        </mc:Fallback>
      </mc:AlternateContent>
      <p:cxnSp>
        <p:nvCxnSpPr>
          <p:cNvPr id="24" name="Straight Arrow Connector 23"/>
          <p:cNvCxnSpPr>
            <a:endCxn id="6" idx="4"/>
          </p:cNvCxnSpPr>
          <p:nvPr/>
        </p:nvCxnSpPr>
        <p:spPr>
          <a:xfrm flipH="1">
            <a:off x="4283968" y="2939520"/>
            <a:ext cx="23419" cy="873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3983406" y="3237596"/>
                <a:ext cx="2691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𝐵</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983406" y="3237596"/>
                <a:ext cx="269176" cy="276999"/>
              </a:xfrm>
              <a:prstGeom prst="rect">
                <a:avLst/>
              </a:prstGeom>
              <a:blipFill rotWithShape="1">
                <a:blip r:embed="rId6"/>
                <a:stretch>
                  <a:fillRect l="-19" t="-132" r="-16046" b="182"/>
                </a:stretch>
              </a:blipFill>
            </p:spPr>
            <p:txBody>
              <a:bodyPr/>
              <a:lstStyle/>
              <a:p>
                <a:r>
                  <a:rPr lang="zh-CN" altLang="en-US">
                    <a:noFill/>
                  </a:rPr>
                  <a:t> </a:t>
                </a:r>
              </a:p>
            </p:txBody>
          </p:sp>
        </mc:Fallback>
      </mc:AlternateContent>
      <p:sp>
        <p:nvSpPr>
          <p:cNvPr id="29" name="TextBox 28"/>
          <p:cNvSpPr txBox="1"/>
          <p:nvPr/>
        </p:nvSpPr>
        <p:spPr>
          <a:xfrm>
            <a:off x="174586" y="4041930"/>
            <a:ext cx="2659702" cy="369332"/>
          </a:xfrm>
          <a:prstGeom prst="rect">
            <a:avLst/>
          </a:prstGeom>
          <a:noFill/>
        </p:spPr>
        <p:txBody>
          <a:bodyPr wrap="none" rtlCol="0">
            <a:spAutoFit/>
          </a:bodyPr>
          <a:lstStyle/>
          <a:p>
            <a:r>
              <a:rPr lang="en-GB" dirty="0"/>
              <a:t>The net torque about O is: </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4189392" y="3872081"/>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189392" y="3872081"/>
                <a:ext cx="216213" cy="276999"/>
              </a:xfrm>
              <a:prstGeom prst="rect">
                <a:avLst/>
              </a:prstGeom>
              <a:blipFill rotWithShape="1">
                <a:blip r:embed="rId7"/>
                <a:stretch>
                  <a:fillRect l="-137" t="-175" r="-13815" b="226"/>
                </a:stretch>
              </a:blipFill>
            </p:spPr>
            <p:txBody>
              <a:bodyPr/>
              <a:lstStyle/>
              <a:p>
                <a:r>
                  <a:rPr lang="zh-CN" altLang="en-US">
                    <a:noFill/>
                  </a:rPr>
                  <a:t> </a:t>
                </a:r>
              </a:p>
            </p:txBody>
          </p:sp>
        </mc:Fallback>
      </mc:AlternateContent>
      <p:sp>
        <p:nvSpPr>
          <p:cNvPr id="33" name="TextBox 32"/>
          <p:cNvSpPr txBox="1"/>
          <p:nvPr/>
        </p:nvSpPr>
        <p:spPr>
          <a:xfrm>
            <a:off x="1547664" y="4572957"/>
            <a:ext cx="2641728" cy="369332"/>
          </a:xfrm>
          <a:prstGeom prst="rect">
            <a:avLst/>
          </a:prstGeom>
          <a:noFill/>
        </p:spPr>
        <p:txBody>
          <a:bodyPr wrap="square" rtlCol="0">
            <a:spAutoFit/>
          </a:bodyPr>
          <a:lstStyle/>
          <a:p>
            <a:r>
              <a:rPr lang="en-GB" dirty="0"/>
              <a:t>(excepted if</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20236" y="5005824"/>
                <a:ext cx="7101200" cy="705642"/>
              </a:xfrm>
              <a:prstGeom prst="rect">
                <a:avLst/>
              </a:prstGeom>
              <a:noFill/>
            </p:spPr>
            <p:txBody>
              <a:bodyPr wrap="square" rtlCol="0">
                <a:spAutoFit/>
              </a:bodyPr>
              <a:lstStyle/>
              <a:p>
                <a:r>
                  <a:rPr lang="en-GB" dirty="0"/>
                  <a:t>But the “torque done by the net force about O” is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𝑂</m:t>
                        </m:r>
                      </m:e>
                    </m:acc>
                  </m:oMath>
                </a14:m>
                <a:r>
                  <a:rPr lang="en-GB" dirty="0"/>
                  <a:t> because O is the center of mass of the disk (the net force is applied at the center of mass) …  </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20236" y="5005824"/>
                <a:ext cx="7101200" cy="705642"/>
              </a:xfrm>
              <a:prstGeom prst="rect">
                <a:avLst/>
              </a:prstGeom>
              <a:blipFill rotWithShape="1">
                <a:blip r:embed="rId8"/>
                <a:stretch>
                  <a:fillRect l="-7" t="-17" r="7"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132475" y="2093481"/>
                <a:ext cx="28546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𝐴</m:t>
                          </m:r>
                        </m:sub>
                      </m:sSub>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132475" y="2093481"/>
                <a:ext cx="285463" cy="310598"/>
              </a:xfrm>
              <a:prstGeom prst="rect">
                <a:avLst/>
              </a:prstGeom>
              <a:blipFill rotWithShape="1">
                <a:blip r:embed="rId9"/>
                <a:stretch>
                  <a:fillRect l="-142" t="-168" r="-17087" b="1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834288" y="4596877"/>
                <a:ext cx="8229600" cy="864596"/>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𝑟</m:t>
                            </m:r>
                          </m:e>
                        </m:acc>
                      </m:e>
                      <m:sub>
                        <m:r>
                          <a:rPr lang="en-GB" i="1">
                            <a:latin typeface="Cambria Math" panose="02040503050406030204" pitchFamily="18" charset="0"/>
                          </a:rPr>
                          <m:t>𝐴</m:t>
                        </m:r>
                      </m:sub>
                    </m:sSub>
                    <m:r>
                      <a:rPr lang="en-GB" b="0" i="1" smtClean="0">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𝐹</m:t>
                            </m:r>
                          </m:e>
                        </m:acc>
                      </m:e>
                      <m:sub>
                        <m:r>
                          <a:rPr lang="en-GB" i="1">
                            <a:latin typeface="Cambria Math" panose="02040503050406030204" pitchFamily="18" charset="0"/>
                          </a:rPr>
                          <m:t>𝐴</m:t>
                        </m:r>
                      </m:sub>
                    </m:sSub>
                  </m:oMath>
                </a14:m>
                <a:r>
                  <a:rPr lang="en-US" dirty="0"/>
                  <a:t> have same direction,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𝑟</m:t>
                            </m:r>
                          </m:e>
                        </m:acc>
                      </m:e>
                      <m:sub>
                        <m:r>
                          <a:rPr lang="en-GB" b="0" i="1" smtClean="0">
                            <a:latin typeface="Cambria Math" panose="02040503050406030204" pitchFamily="18" charset="0"/>
                          </a:rPr>
                          <m:t>𝐵</m:t>
                        </m:r>
                      </m:sub>
                    </m:sSub>
                    <m:r>
                      <a:rPr lang="en-GB"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𝐹</m:t>
                            </m:r>
                          </m:e>
                        </m:acc>
                      </m:e>
                      <m:sub>
                        <m:r>
                          <a:rPr lang="en-GB" b="0" i="1" smtClean="0">
                            <a:latin typeface="Cambria Math" panose="02040503050406030204" pitchFamily="18" charset="0"/>
                          </a:rPr>
                          <m:t>𝐵</m:t>
                        </m:r>
                      </m:sub>
                    </m:sSub>
                  </m:oMath>
                </a14:m>
                <a:r>
                  <a:rPr lang="en-US" dirty="0"/>
                  <a:t> have same direction or opposite direction)</a:t>
                </a:r>
                <a:endParaRPr lang="en-US" dirty="0"/>
              </a:p>
              <a:p>
                <a:endParaRPr lang="en-US" dirty="0"/>
              </a:p>
              <a:p>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834288" y="4596877"/>
                <a:ext cx="8229600" cy="864596"/>
              </a:xfrm>
              <a:prstGeom prst="rect">
                <a:avLst/>
              </a:prstGeom>
              <a:blipFill rotWithShape="1">
                <a:blip r:embed="rId10"/>
                <a:stretch>
                  <a:fillRect l="-3" t="-13" r="3" b="-900"/>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466241" y="5733256"/>
            <a:ext cx="8136421" cy="90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16632"/>
            <a:ext cx="8229600" cy="1143000"/>
          </a:xfrm>
        </p:spPr>
        <p:txBody>
          <a:bodyPr/>
          <a:lstStyle/>
          <a:p>
            <a:r>
              <a:rPr lang="en-GB" sz="2800" b="1" dirty="0">
                <a:solidFill>
                  <a:srgbClr val="FF0000"/>
                </a:solidFill>
              </a:rPr>
              <a:t>Warning</a:t>
            </a:r>
            <a:r>
              <a:rPr lang="en-GB" sz="2800" dirty="0"/>
              <a:t>: net torque on a body is not “the torque by the net force”</a:t>
            </a:r>
            <a:endParaRPr lang="en-US" sz="2800" dirty="0"/>
          </a:p>
        </p:txBody>
      </p:sp>
      <p:sp>
        <p:nvSpPr>
          <p:cNvPr id="4" name="Slide Number Placeholder 3"/>
          <p:cNvSpPr>
            <a:spLocks noGrp="1"/>
          </p:cNvSpPr>
          <p:nvPr>
            <p:ph type="sldNum" sz="quarter" idx="10"/>
          </p:nvPr>
        </p:nvSpPr>
        <p:spPr>
          <a:xfrm>
            <a:off x="6732588" y="6115084"/>
            <a:ext cx="2133600" cy="412750"/>
          </a:xfrm>
        </p:spPr>
        <p:txBody>
          <a:bodyPr/>
          <a:lstStyle/>
          <a:p>
            <a:fld id="{41A7B2A6-4997-4D6A-A223-B65D77C6B4A9}" type="slidenum">
              <a:rPr lang="en-US" altLang="zh-CN" smtClean="0"/>
            </a:fld>
            <a:endParaRPr lang="en-US" altLang="zh-CN"/>
          </a:p>
        </p:txBody>
      </p:sp>
      <p:sp>
        <p:nvSpPr>
          <p:cNvPr id="5" name="TextBox 4"/>
          <p:cNvSpPr txBox="1"/>
          <p:nvPr/>
        </p:nvSpPr>
        <p:spPr>
          <a:xfrm>
            <a:off x="466241" y="934457"/>
            <a:ext cx="7344816" cy="1200329"/>
          </a:xfrm>
          <a:prstGeom prst="rect">
            <a:avLst/>
          </a:prstGeom>
          <a:noFill/>
        </p:spPr>
        <p:txBody>
          <a:bodyPr wrap="square" rtlCol="0">
            <a:spAutoFit/>
          </a:bodyPr>
          <a:lstStyle/>
          <a:p>
            <a:r>
              <a:rPr lang="en-GB" dirty="0"/>
              <a:t>Imagine a disk who can turns only around its axis of symmetry. Two tension forces using ropes, applied at A and B are used to rotate the disk. They are opposite and have same magnitude (other forces are ignored, they don’t participate to the rotation). </a:t>
            </a:r>
            <a:endParaRPr lang="en-US" dirty="0"/>
          </a:p>
        </p:txBody>
      </p:sp>
      <p:sp>
        <p:nvSpPr>
          <p:cNvPr id="6" name="Oval 5"/>
          <p:cNvSpPr/>
          <p:nvPr/>
        </p:nvSpPr>
        <p:spPr>
          <a:xfrm>
            <a:off x="3491880" y="2012472"/>
            <a:ext cx="1584176"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4189392" y="2774072"/>
                <a:ext cx="3919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𝑂</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189392" y="2774072"/>
                <a:ext cx="391967" cy="276999"/>
              </a:xfrm>
              <a:prstGeom prst="rect">
                <a:avLst/>
              </a:prstGeom>
              <a:blipFill rotWithShape="1">
                <a:blip r:embed="rId1"/>
                <a:stretch>
                  <a:fillRect l="-76" t="-142" r="-7495" b="192"/>
                </a:stretch>
              </a:blipFill>
            </p:spPr>
            <p:txBody>
              <a:bodyPr/>
              <a:lstStyle/>
              <a:p>
                <a:r>
                  <a:rPr lang="zh-CN" altLang="en-US">
                    <a:noFill/>
                  </a:rPr>
                  <a:t> </a:t>
                </a:r>
              </a:p>
            </p:txBody>
          </p:sp>
        </mc:Fallback>
      </mc:AlternateContent>
      <p:cxnSp>
        <p:nvCxnSpPr>
          <p:cNvPr id="9" name="Straight Arrow Connector 8"/>
          <p:cNvCxnSpPr>
            <a:stCxn id="6" idx="0"/>
          </p:cNvCxnSpPr>
          <p:nvPr/>
        </p:nvCxnSpPr>
        <p:spPr>
          <a:xfrm>
            <a:off x="4283968" y="2012472"/>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474259" y="3785065"/>
            <a:ext cx="1809709" cy="2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128765" y="3835247"/>
                <a:ext cx="301365"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𝐵</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128765" y="3835247"/>
                <a:ext cx="301365" cy="310598"/>
              </a:xfrm>
              <a:prstGeom prst="rect">
                <a:avLst/>
              </a:prstGeom>
              <a:blipFill rotWithShape="1">
                <a:blip r:embed="rId2"/>
                <a:stretch>
                  <a:fillRect l="-40" t="-155" r="-14164" b="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04473" y="1724889"/>
                <a:ext cx="20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204473" y="1724889"/>
                <a:ext cx="205826" cy="276999"/>
              </a:xfrm>
              <a:prstGeom prst="rect">
                <a:avLst/>
              </a:prstGeom>
              <a:blipFill rotWithShape="1">
                <a:blip r:embed="rId3"/>
                <a:stretch>
                  <a:fillRect l="-67" t="-83" r="-15934"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723059" y="4161608"/>
                <a:ext cx="3121817"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rPr>
                            <m:t>𝐴</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ea typeface="Cambria Math" panose="02040503050406030204" pitchFamily="18" charset="0"/>
                            </a:rPr>
                            <m:t>𝐵</m:t>
                          </m:r>
                        </m:sub>
                      </m:sSub>
                      <m:r>
                        <a:rPr lang="en-GB" b="0" i="1" smtClean="0">
                          <a:latin typeface="Cambria Math" panose="02040503050406030204" pitchFamily="18" charset="0"/>
                        </a:rPr>
                        <m:t>=</m:t>
                      </m:r>
                      <m:r>
                        <a:rPr lang="en-GB" b="0" i="1" smtClean="0">
                          <a:latin typeface="Cambria Math" panose="02040503050406030204" pitchFamily="18" charset="0"/>
                        </a:rPr>
                        <m:t>2</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i="1">
                              <a:latin typeface="Cambria Math" panose="02040503050406030204" pitchFamily="18" charset="0"/>
                            </a:rPr>
                            <m:t>𝐴</m:t>
                          </m:r>
                        </m:sub>
                      </m:sSub>
                      <m:r>
                        <a:rPr lang="en-GB" b="0" i="1" smtClean="0">
                          <a:latin typeface="Cambria Math" panose="02040503050406030204" pitchFamily="18" charset="0"/>
                        </a:rPr>
                        <m:t>=</m:t>
                      </m:r>
                      <m:r>
                        <a:rPr lang="en-GB" i="1">
                          <a:latin typeface="Cambria Math" panose="02040503050406030204" pitchFamily="18" charset="0"/>
                        </a:rPr>
                        <m:t>2</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𝜏</m:t>
                              </m:r>
                            </m:e>
                          </m:acc>
                        </m:e>
                        <m:sub>
                          <m:r>
                            <a:rPr lang="en-GB" b="0" i="1" smtClean="0">
                              <a:latin typeface="Cambria Math" panose="02040503050406030204" pitchFamily="18" charset="0"/>
                              <a:ea typeface="Cambria Math" panose="02040503050406030204" pitchFamily="18" charset="0"/>
                            </a:rPr>
                            <m:t>𝐵</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2723059" y="4161608"/>
                <a:ext cx="3121817" cy="404791"/>
              </a:xfrm>
              <a:prstGeom prst="rect">
                <a:avLst/>
              </a:prstGeom>
              <a:blipFill rotWithShape="1">
                <a:blip r:embed="rId4"/>
                <a:stretch>
                  <a:fillRect l="-6" t="-112" r="11" b="28"/>
                </a:stretch>
              </a:blipFill>
            </p:spPr>
            <p:txBody>
              <a:bodyPr/>
              <a:lstStyle/>
              <a:p>
                <a:r>
                  <a:rPr lang="zh-CN" altLang="en-US">
                    <a:noFill/>
                  </a:rPr>
                  <a:t> </a:t>
                </a:r>
              </a:p>
            </p:txBody>
          </p:sp>
        </mc:Fallback>
      </mc:AlternateContent>
      <p:cxnSp>
        <p:nvCxnSpPr>
          <p:cNvPr id="19" name="Straight Arrow Connector 18"/>
          <p:cNvCxnSpPr/>
          <p:nvPr/>
        </p:nvCxnSpPr>
        <p:spPr>
          <a:xfrm flipH="1" flipV="1">
            <a:off x="4271156" y="2012471"/>
            <a:ext cx="36230" cy="867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4030694" y="2375833"/>
                <a:ext cx="253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𝐴</m:t>
                          </m:r>
                        </m:sub>
                      </m:sSub>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030694" y="2375833"/>
                <a:ext cx="253274" cy="276999"/>
              </a:xfrm>
              <a:prstGeom prst="rect">
                <a:avLst/>
              </a:prstGeom>
              <a:blipFill rotWithShape="1">
                <a:blip r:embed="rId5"/>
                <a:stretch>
                  <a:fillRect l="-138" t="-108" r="-19454" b="158"/>
                </a:stretch>
              </a:blipFill>
            </p:spPr>
            <p:txBody>
              <a:bodyPr/>
              <a:lstStyle/>
              <a:p>
                <a:r>
                  <a:rPr lang="zh-CN" altLang="en-US">
                    <a:noFill/>
                  </a:rPr>
                  <a:t> </a:t>
                </a:r>
              </a:p>
            </p:txBody>
          </p:sp>
        </mc:Fallback>
      </mc:AlternateContent>
      <p:cxnSp>
        <p:nvCxnSpPr>
          <p:cNvPr id="24" name="Straight Arrow Connector 23"/>
          <p:cNvCxnSpPr>
            <a:endCxn id="6" idx="4"/>
          </p:cNvCxnSpPr>
          <p:nvPr/>
        </p:nvCxnSpPr>
        <p:spPr>
          <a:xfrm flipH="1">
            <a:off x="4283968" y="2939520"/>
            <a:ext cx="23419" cy="873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3983406" y="3237596"/>
                <a:ext cx="2691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𝐵</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983406" y="3237596"/>
                <a:ext cx="269176" cy="276999"/>
              </a:xfrm>
              <a:prstGeom prst="rect">
                <a:avLst/>
              </a:prstGeom>
              <a:blipFill rotWithShape="1">
                <a:blip r:embed="rId6"/>
                <a:stretch>
                  <a:fillRect l="-19" t="-132" r="-16046" b="182"/>
                </a:stretch>
              </a:blipFill>
            </p:spPr>
            <p:txBody>
              <a:bodyPr/>
              <a:lstStyle/>
              <a:p>
                <a:r>
                  <a:rPr lang="zh-CN" altLang="en-US">
                    <a:noFill/>
                  </a:rPr>
                  <a:t> </a:t>
                </a:r>
              </a:p>
            </p:txBody>
          </p:sp>
        </mc:Fallback>
      </mc:AlternateContent>
      <p:sp>
        <p:nvSpPr>
          <p:cNvPr id="29" name="TextBox 28"/>
          <p:cNvSpPr txBox="1"/>
          <p:nvPr/>
        </p:nvSpPr>
        <p:spPr>
          <a:xfrm>
            <a:off x="174586" y="4041930"/>
            <a:ext cx="2659702" cy="369332"/>
          </a:xfrm>
          <a:prstGeom prst="rect">
            <a:avLst/>
          </a:prstGeom>
          <a:noFill/>
        </p:spPr>
        <p:txBody>
          <a:bodyPr wrap="none" rtlCol="0">
            <a:spAutoFit/>
          </a:bodyPr>
          <a:lstStyle/>
          <a:p>
            <a:r>
              <a:rPr lang="en-GB" dirty="0"/>
              <a:t>The net torque about O is: </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4189392" y="3872081"/>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189392" y="3872081"/>
                <a:ext cx="216213" cy="276999"/>
              </a:xfrm>
              <a:prstGeom prst="rect">
                <a:avLst/>
              </a:prstGeom>
              <a:blipFill rotWithShape="1">
                <a:blip r:embed="rId7"/>
                <a:stretch>
                  <a:fillRect l="-137" t="-175" r="-13815" b="226"/>
                </a:stretch>
              </a:blipFill>
            </p:spPr>
            <p:txBody>
              <a:bodyPr/>
              <a:lstStyle/>
              <a:p>
                <a:r>
                  <a:rPr lang="zh-CN" altLang="en-US">
                    <a:noFill/>
                  </a:rPr>
                  <a:t> </a:t>
                </a:r>
              </a:p>
            </p:txBody>
          </p:sp>
        </mc:Fallback>
      </mc:AlternateContent>
      <p:sp>
        <p:nvSpPr>
          <p:cNvPr id="33" name="TextBox 32"/>
          <p:cNvSpPr txBox="1"/>
          <p:nvPr/>
        </p:nvSpPr>
        <p:spPr>
          <a:xfrm>
            <a:off x="1547664" y="4572957"/>
            <a:ext cx="2641728" cy="369332"/>
          </a:xfrm>
          <a:prstGeom prst="rect">
            <a:avLst/>
          </a:prstGeom>
          <a:noFill/>
        </p:spPr>
        <p:txBody>
          <a:bodyPr wrap="square" rtlCol="0">
            <a:spAutoFit/>
          </a:bodyPr>
          <a:lstStyle/>
          <a:p>
            <a:r>
              <a:rPr lang="en-GB" dirty="0"/>
              <a:t>(excepted if</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20236" y="5005824"/>
                <a:ext cx="7101200" cy="705642"/>
              </a:xfrm>
              <a:prstGeom prst="rect">
                <a:avLst/>
              </a:prstGeom>
              <a:noFill/>
            </p:spPr>
            <p:txBody>
              <a:bodyPr wrap="square" rtlCol="0">
                <a:spAutoFit/>
              </a:bodyPr>
              <a:lstStyle/>
              <a:p>
                <a:r>
                  <a:rPr lang="en-GB" dirty="0"/>
                  <a:t>But the “torque done by the net force about O” is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𝑂</m:t>
                        </m:r>
                      </m:e>
                    </m:acc>
                  </m:oMath>
                </a14:m>
                <a:r>
                  <a:rPr lang="en-GB" dirty="0"/>
                  <a:t> because O is the center of mass of the disk (the net force is applied at the center of mass) …  </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20236" y="5005824"/>
                <a:ext cx="7101200" cy="705642"/>
              </a:xfrm>
              <a:prstGeom prst="rect">
                <a:avLst/>
              </a:prstGeom>
              <a:blipFill rotWithShape="1">
                <a:blip r:embed="rId8"/>
                <a:stretch>
                  <a:fillRect l="-7" t="-17" r="7" b="39"/>
                </a:stretch>
              </a:blipFill>
            </p:spPr>
            <p:txBody>
              <a:bodyPr/>
              <a:lstStyle/>
              <a:p>
                <a:r>
                  <a:rPr lang="zh-CN" altLang="en-US">
                    <a:noFill/>
                  </a:rPr>
                  <a:t> </a:t>
                </a:r>
              </a:p>
            </p:txBody>
          </p:sp>
        </mc:Fallback>
      </mc:AlternateContent>
      <p:sp>
        <p:nvSpPr>
          <p:cNvPr id="36" name="TextBox 35"/>
          <p:cNvSpPr txBox="1"/>
          <p:nvPr/>
        </p:nvSpPr>
        <p:spPr>
          <a:xfrm>
            <a:off x="478774" y="5733256"/>
            <a:ext cx="8255651" cy="923330"/>
          </a:xfrm>
          <a:prstGeom prst="rect">
            <a:avLst/>
          </a:prstGeom>
          <a:noFill/>
        </p:spPr>
        <p:txBody>
          <a:bodyPr wrap="square" rtlCol="0">
            <a:spAutoFit/>
          </a:bodyPr>
          <a:lstStyle/>
          <a:p>
            <a:r>
              <a:rPr lang="en-GB" dirty="0">
                <a:solidFill>
                  <a:srgbClr val="FF0000"/>
                </a:solidFill>
              </a:rPr>
              <a:t>It is meaningless to speak about “torque by net force” for a rigid body, “torque by net force” is only meaningful for a particle, which is an ideal point-like body. Net force on a body is used to describe its translational motion, not its rotational motion.</a:t>
            </a:r>
            <a:endParaRPr lang="en-GB" dirty="0">
              <a:solidFill>
                <a:srgbClr val="FF0000"/>
              </a:solidFill>
            </a:endParaRPr>
          </a:p>
        </p:txBody>
      </p:sp>
      <mc:AlternateContent xmlns:mc="http://schemas.openxmlformats.org/markup-compatibility/2006">
        <mc:Choice xmlns:a14="http://schemas.microsoft.com/office/drawing/2010/main" Requires="a14">
          <p:sp>
            <p:nvSpPr>
              <p:cNvPr id="25" name="TextBox 24"/>
              <p:cNvSpPr txBox="1"/>
              <p:nvPr/>
            </p:nvSpPr>
            <p:spPr>
              <a:xfrm>
                <a:off x="5132475" y="2093481"/>
                <a:ext cx="28546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𝐴</m:t>
                          </m:r>
                        </m:sub>
                      </m:sSub>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132475" y="2093481"/>
                <a:ext cx="285463" cy="310598"/>
              </a:xfrm>
              <a:prstGeom prst="rect">
                <a:avLst/>
              </a:prstGeom>
              <a:blipFill rotWithShape="1">
                <a:blip r:embed="rId9"/>
                <a:stretch>
                  <a:fillRect l="-142" t="-168" r="-17087" b="1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2834288" y="4596877"/>
                <a:ext cx="8229600" cy="864596"/>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𝑟</m:t>
                            </m:r>
                          </m:e>
                        </m:acc>
                      </m:e>
                      <m:sub>
                        <m:r>
                          <a:rPr lang="en-GB" i="1">
                            <a:latin typeface="Cambria Math" panose="02040503050406030204" pitchFamily="18" charset="0"/>
                          </a:rPr>
                          <m:t>𝐴</m:t>
                        </m:r>
                      </m:sub>
                    </m:sSub>
                    <m:r>
                      <a:rPr lang="en-GB" b="0" i="1" smtClean="0">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𝐹</m:t>
                            </m:r>
                          </m:e>
                        </m:acc>
                      </m:e>
                      <m:sub>
                        <m:r>
                          <a:rPr lang="en-GB" i="1">
                            <a:latin typeface="Cambria Math" panose="02040503050406030204" pitchFamily="18" charset="0"/>
                          </a:rPr>
                          <m:t>𝐴</m:t>
                        </m:r>
                      </m:sub>
                    </m:sSub>
                  </m:oMath>
                </a14:m>
                <a:r>
                  <a:rPr lang="en-US" dirty="0"/>
                  <a:t> have same direction,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𝑟</m:t>
                            </m:r>
                          </m:e>
                        </m:acc>
                      </m:e>
                      <m:sub>
                        <m:r>
                          <a:rPr lang="en-GB" b="0" i="1" smtClean="0">
                            <a:latin typeface="Cambria Math" panose="02040503050406030204" pitchFamily="18" charset="0"/>
                          </a:rPr>
                          <m:t>𝐵</m:t>
                        </m:r>
                      </m:sub>
                    </m:sSub>
                    <m:r>
                      <a:rPr lang="en-GB"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𝐹</m:t>
                            </m:r>
                          </m:e>
                        </m:acc>
                      </m:e>
                      <m:sub>
                        <m:r>
                          <a:rPr lang="en-GB" b="0" i="1" smtClean="0">
                            <a:latin typeface="Cambria Math" panose="02040503050406030204" pitchFamily="18" charset="0"/>
                          </a:rPr>
                          <m:t>𝐵</m:t>
                        </m:r>
                      </m:sub>
                    </m:sSub>
                  </m:oMath>
                </a14:m>
                <a:r>
                  <a:rPr lang="en-US" dirty="0"/>
                  <a:t> have same direction or opposite direction)</a:t>
                </a:r>
                <a:endParaRPr lang="en-US" dirty="0"/>
              </a:p>
              <a:p>
                <a:endParaRPr lang="en-US" dirty="0"/>
              </a:p>
              <a:p>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2834288" y="4596877"/>
                <a:ext cx="8229600" cy="864596"/>
              </a:xfrm>
              <a:prstGeom prst="rect">
                <a:avLst/>
              </a:prstGeom>
              <a:blipFill rotWithShape="1">
                <a:blip r:embed="rId10"/>
                <a:stretch>
                  <a:fillRect l="-3" t="-13" r="3" b="-900"/>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
        <p:nvSpPr>
          <p:cNvPr id="22" name="Oval 21"/>
          <p:cNvSpPr/>
          <p:nvPr/>
        </p:nvSpPr>
        <p:spPr>
          <a:xfrm>
            <a:off x="2051720" y="225326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043608" y="4125471"/>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043608" y="1965231"/>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95536" y="4125471"/>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3779912" y="403841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3779912" y="4038413"/>
                <a:ext cx="188128" cy="276999"/>
              </a:xfrm>
              <a:prstGeom prst="rect">
                <a:avLst/>
              </a:prstGeom>
              <a:blipFill rotWithShape="1">
                <a:blip r:embed="rId2"/>
                <a:stretch>
                  <a:fillRect l="-208" t="-162" r="-15904" b="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251520" y="498956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51520" y="4989567"/>
                <a:ext cx="173894" cy="276999"/>
              </a:xfrm>
              <a:prstGeom prst="rect">
                <a:avLst/>
              </a:prstGeom>
              <a:blipFill rotWithShape="1">
                <a:blip r:embed="rId3"/>
                <a:stretch>
                  <a:fillRect l="-35" t="-134" r="-17914"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680383" y="162880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680383" y="1628800"/>
                <a:ext cx="191526" cy="276999"/>
              </a:xfrm>
              <a:prstGeom prst="rect">
                <a:avLst/>
              </a:prstGeom>
              <a:blipFill rotWithShape="1">
                <a:blip r:embed="rId4"/>
                <a:stretch>
                  <a:fillRect l="-156" t="-9" r="-16218" b="59"/>
                </a:stretch>
              </a:blipFill>
            </p:spPr>
            <p:txBody>
              <a:bodyPr/>
              <a:lstStyle/>
              <a:p>
                <a:r>
                  <a:rPr lang="zh-CN" altLang="en-US">
                    <a:noFill/>
                  </a:rPr>
                  <a:t> </a:t>
                </a:r>
              </a:p>
            </p:txBody>
          </p:sp>
        </mc:Fallback>
      </mc:AlternateContent>
      <p:cxnSp>
        <p:nvCxnSpPr>
          <p:cNvPr id="36" name="Straight Arrow Connector 35"/>
          <p:cNvCxnSpPr/>
          <p:nvPr/>
        </p:nvCxnSpPr>
        <p:spPr>
          <a:xfrm flipV="1">
            <a:off x="1043608" y="2382360"/>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1758525" y="312287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1758525" y="3122875"/>
                <a:ext cx="171777" cy="276999"/>
              </a:xfrm>
              <a:prstGeom prst="rect">
                <a:avLst/>
              </a:prstGeom>
              <a:blipFill rotWithShape="1">
                <a:blip r:embed="rId5"/>
                <a:stretch>
                  <a:fillRect l="-122" t="-209" r="-18171" b="30"/>
                </a:stretch>
              </a:blipFill>
            </p:spPr>
            <p:txBody>
              <a:bodyPr/>
              <a:lstStyle/>
              <a:p>
                <a:r>
                  <a:rPr lang="zh-CN" altLang="en-US">
                    <a:noFill/>
                  </a:rPr>
                  <a:t> </a:t>
                </a:r>
              </a:p>
            </p:txBody>
          </p:sp>
        </mc:Fallback>
      </mc:AlternateContent>
      <p:cxnSp>
        <p:nvCxnSpPr>
          <p:cNvPr id="38" name="Straight Arrow Connector 37"/>
          <p:cNvCxnSpPr/>
          <p:nvPr/>
        </p:nvCxnSpPr>
        <p:spPr>
          <a:xfrm flipV="1">
            <a:off x="2131469" y="2397279"/>
            <a:ext cx="908160" cy="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2670938" y="1867702"/>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𝐹</m:t>
                          </m:r>
                        </m:e>
                      </m:acc>
                    </m:oMath>
                  </m:oMathPara>
                </a14:m>
                <a:endParaRPr lang="en-US" sz="3200" dirty="0">
                  <a:solidFill>
                    <a:srgbClr val="FF0000"/>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2670938" y="1867702"/>
                <a:ext cx="368691" cy="552331"/>
              </a:xfrm>
              <a:prstGeom prst="rect">
                <a:avLst/>
              </a:prstGeom>
              <a:blipFill rotWithShape="1">
                <a:blip r:embed="rId6"/>
                <a:stretch>
                  <a:fillRect l="-35" t="-30" r="-14154" b="9"/>
                </a:stretch>
              </a:blipFill>
            </p:spPr>
            <p:txBody>
              <a:bodyPr/>
              <a:lstStyle/>
              <a:p>
                <a:r>
                  <a:rPr lang="zh-CN" altLang="en-US">
                    <a:noFill/>
                  </a:rPr>
                  <a:t> </a:t>
                </a:r>
              </a:p>
            </p:txBody>
          </p:sp>
        </mc:Fallback>
      </mc:AlternateContent>
      <p:sp>
        <p:nvSpPr>
          <p:cNvPr id="40" name="TextBox 39"/>
          <p:cNvSpPr txBox="1"/>
          <p:nvPr/>
        </p:nvSpPr>
        <p:spPr>
          <a:xfrm>
            <a:off x="655779" y="3877761"/>
            <a:ext cx="351378" cy="369332"/>
          </a:xfrm>
          <a:prstGeom prst="rect">
            <a:avLst/>
          </a:prstGeom>
          <a:noFill/>
        </p:spPr>
        <p:txBody>
          <a:bodyPr wrap="square" rtlCol="0">
            <a:spAutoFit/>
          </a:bodyPr>
          <a:lstStyle/>
          <a:p>
            <a:r>
              <a:rPr lang="en-GB" dirty="0"/>
              <a:t>O</a:t>
            </a:r>
            <a:endParaRPr lang="en-US" dirty="0"/>
          </a:p>
        </p:txBody>
      </p:sp>
      <p:sp>
        <p:nvSpPr>
          <p:cNvPr id="41" name="TextBox 40"/>
          <p:cNvSpPr txBox="1"/>
          <p:nvPr/>
        </p:nvSpPr>
        <p:spPr>
          <a:xfrm>
            <a:off x="1758525" y="1747824"/>
            <a:ext cx="889987" cy="369332"/>
          </a:xfrm>
          <a:prstGeom prst="rect">
            <a:avLst/>
          </a:prstGeom>
          <a:noFill/>
        </p:spPr>
        <p:txBody>
          <a:bodyPr wrap="none" rtlCol="0">
            <a:spAutoFit/>
          </a:bodyPr>
          <a:lstStyle/>
          <a:p>
            <a:r>
              <a:rPr lang="en-GB" dirty="0"/>
              <a:t>Particle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07904" y="1798246"/>
                <a:ext cx="1544141"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7904" y="1798246"/>
                <a:ext cx="1544141" cy="546432"/>
              </a:xfrm>
              <a:prstGeom prst="rect">
                <a:avLst/>
              </a:prstGeom>
              <a:blipFill rotWithShape="1">
                <a:blip r:embed="rId2"/>
                <a:stretch>
                  <a:fillRect l="-9" t="-103" r="-866" b="47"/>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
        <p:nvSpPr>
          <p:cNvPr id="8" name="Oval 7"/>
          <p:cNvSpPr/>
          <p:nvPr/>
        </p:nvSpPr>
        <p:spPr>
          <a:xfrm>
            <a:off x="2051720" y="225326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1043608" y="4125471"/>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043608" y="1965231"/>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5536" y="4125471"/>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3779912" y="403841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779912" y="4038413"/>
                <a:ext cx="188128" cy="276999"/>
              </a:xfrm>
              <a:prstGeom prst="rect">
                <a:avLst/>
              </a:prstGeom>
              <a:blipFill rotWithShape="1">
                <a:blip r:embed="rId3"/>
                <a:stretch>
                  <a:fillRect l="-208" t="-162" r="-15904" b="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51520" y="498956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51520" y="4989567"/>
                <a:ext cx="173894" cy="276999"/>
              </a:xfrm>
              <a:prstGeom prst="rect">
                <a:avLst/>
              </a:prstGeom>
              <a:blipFill rotWithShape="1">
                <a:blip r:embed="rId4"/>
                <a:stretch>
                  <a:fillRect l="-35" t="-134" r="-17914"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80383" y="162880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680383" y="1628800"/>
                <a:ext cx="191526" cy="276999"/>
              </a:xfrm>
              <a:prstGeom prst="rect">
                <a:avLst/>
              </a:prstGeom>
              <a:blipFill rotWithShape="1">
                <a:blip r:embed="rId5"/>
                <a:stretch>
                  <a:fillRect l="-156" t="-9" r="-16218" b="59"/>
                </a:stretch>
              </a:blipFill>
            </p:spPr>
            <p:txBody>
              <a:bodyPr/>
              <a:lstStyle/>
              <a:p>
                <a:r>
                  <a:rPr lang="zh-CN" altLang="en-US">
                    <a:noFill/>
                  </a:rPr>
                  <a:t> </a:t>
                </a:r>
              </a:p>
            </p:txBody>
          </p:sp>
        </mc:Fallback>
      </mc:AlternateContent>
      <p:cxnSp>
        <p:nvCxnSpPr>
          <p:cNvPr id="15" name="Straight Arrow Connector 14"/>
          <p:cNvCxnSpPr/>
          <p:nvPr/>
        </p:nvCxnSpPr>
        <p:spPr>
          <a:xfrm flipV="1">
            <a:off x="1043608" y="2382360"/>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1758525" y="312287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758525" y="3122875"/>
                <a:ext cx="171777" cy="276999"/>
              </a:xfrm>
              <a:prstGeom prst="rect">
                <a:avLst/>
              </a:prstGeom>
              <a:blipFill rotWithShape="1">
                <a:blip r:embed="rId6"/>
                <a:stretch>
                  <a:fillRect l="-122" t="-209" r="-18171" b="30"/>
                </a:stretch>
              </a:blipFill>
            </p:spPr>
            <p:txBody>
              <a:bodyPr/>
              <a:lstStyle/>
              <a:p>
                <a:r>
                  <a:rPr lang="zh-CN" altLang="en-US">
                    <a:noFill/>
                  </a:rPr>
                  <a:t> </a:t>
                </a:r>
              </a:p>
            </p:txBody>
          </p:sp>
        </mc:Fallback>
      </mc:AlternateContent>
      <p:cxnSp>
        <p:nvCxnSpPr>
          <p:cNvPr id="19" name="Straight Arrow Connector 18"/>
          <p:cNvCxnSpPr/>
          <p:nvPr/>
        </p:nvCxnSpPr>
        <p:spPr>
          <a:xfrm flipV="1">
            <a:off x="2131469" y="2397279"/>
            <a:ext cx="908160" cy="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670938" y="1867702"/>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𝐹</m:t>
                          </m:r>
                        </m:e>
                      </m:acc>
                    </m:oMath>
                  </m:oMathPara>
                </a14:m>
                <a:endParaRPr lang="en-US" sz="3200" dirty="0">
                  <a:solidFill>
                    <a:srgbClr val="FF000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2670938" y="1867702"/>
                <a:ext cx="368691" cy="552331"/>
              </a:xfrm>
              <a:prstGeom prst="rect">
                <a:avLst/>
              </a:prstGeom>
              <a:blipFill rotWithShape="1">
                <a:blip r:embed="rId7"/>
                <a:stretch>
                  <a:fillRect l="-35" t="-30" r="-14154" b="9"/>
                </a:stretch>
              </a:blipFill>
            </p:spPr>
            <p:txBody>
              <a:bodyPr/>
              <a:lstStyle/>
              <a:p>
                <a:r>
                  <a:rPr lang="zh-CN" altLang="en-US">
                    <a:noFill/>
                  </a:rPr>
                  <a:t> </a:t>
                </a:r>
              </a:p>
            </p:txBody>
          </p:sp>
        </mc:Fallback>
      </mc:AlternateContent>
      <p:sp>
        <p:nvSpPr>
          <p:cNvPr id="22" name="TextBox 21"/>
          <p:cNvSpPr txBox="1"/>
          <p:nvPr/>
        </p:nvSpPr>
        <p:spPr>
          <a:xfrm>
            <a:off x="655779" y="3877761"/>
            <a:ext cx="351378" cy="369332"/>
          </a:xfrm>
          <a:prstGeom prst="rect">
            <a:avLst/>
          </a:prstGeom>
          <a:noFill/>
        </p:spPr>
        <p:txBody>
          <a:bodyPr wrap="square" rtlCol="0">
            <a:spAutoFit/>
          </a:bodyPr>
          <a:lstStyle/>
          <a:p>
            <a:r>
              <a:rPr lang="en-GB" dirty="0"/>
              <a:t>O</a:t>
            </a:r>
            <a:endParaRPr lang="en-US" dirty="0"/>
          </a:p>
        </p:txBody>
      </p:sp>
      <p:sp>
        <p:nvSpPr>
          <p:cNvPr id="23" name="TextBox 22"/>
          <p:cNvSpPr txBox="1"/>
          <p:nvPr/>
        </p:nvSpPr>
        <p:spPr>
          <a:xfrm>
            <a:off x="1758525" y="1747824"/>
            <a:ext cx="889987" cy="369332"/>
          </a:xfrm>
          <a:prstGeom prst="rect">
            <a:avLst/>
          </a:prstGeom>
          <a:noFill/>
        </p:spPr>
        <p:txBody>
          <a:bodyPr wrap="none" rtlCol="0">
            <a:spAutoFit/>
          </a:bodyPr>
          <a:lstStyle/>
          <a:p>
            <a:r>
              <a:rPr lang="en-GB" dirty="0"/>
              <a:t>Particle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07904" y="1798246"/>
                <a:ext cx="1544141"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7904" y="1798246"/>
                <a:ext cx="1544141" cy="546432"/>
              </a:xfrm>
              <a:prstGeom prst="rect">
                <a:avLst/>
              </a:prstGeom>
              <a:blipFill rotWithShape="1">
                <a:blip r:embed="rId2"/>
                <a:stretch>
                  <a:fillRect l="-9" t="-103" r="-866"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054074" y="2654483"/>
                <a:ext cx="1123000"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54074" y="2654483"/>
                <a:ext cx="1123000" cy="546432"/>
              </a:xfrm>
              <a:prstGeom prst="rect">
                <a:avLst/>
              </a:prstGeom>
              <a:blipFill rotWithShape="1">
                <a:blip r:embed="rId3"/>
                <a:stretch>
                  <a:fillRect l="-21" t="-33" r="-1760" b="94"/>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21" name="TextBox 20"/>
          <p:cNvSpPr txBox="1"/>
          <p:nvPr/>
        </p:nvSpPr>
        <p:spPr>
          <a:xfrm>
            <a:off x="6251880" y="2679797"/>
            <a:ext cx="2892120" cy="646331"/>
          </a:xfrm>
          <a:prstGeom prst="rect">
            <a:avLst/>
          </a:prstGeom>
          <a:noFill/>
        </p:spPr>
        <p:txBody>
          <a:bodyPr wrap="square" rtlCol="0">
            <a:spAutoFit/>
          </a:bodyPr>
          <a:lstStyle/>
          <a:p>
            <a:r>
              <a:rPr lang="en-GB" dirty="0"/>
              <a:t> Net torque on the particle abut O.</a:t>
            </a:r>
            <a:endParaRPr lang="en-GB" dirty="0"/>
          </a:p>
        </p:txBody>
      </p:sp>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
        <p:nvSpPr>
          <p:cNvPr id="10" name="Oval 9"/>
          <p:cNvSpPr/>
          <p:nvPr/>
        </p:nvSpPr>
        <p:spPr>
          <a:xfrm>
            <a:off x="2051720" y="225326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043608" y="4125471"/>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043608" y="1965231"/>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5536" y="4125471"/>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3779912" y="403841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779912" y="4038413"/>
                <a:ext cx="188128" cy="276999"/>
              </a:xfrm>
              <a:prstGeom prst="rect">
                <a:avLst/>
              </a:prstGeom>
              <a:blipFill rotWithShape="1">
                <a:blip r:embed="rId4"/>
                <a:stretch>
                  <a:fillRect l="-208" t="-162" r="-15904" b="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51520" y="498956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51520" y="4989567"/>
                <a:ext cx="173894" cy="276999"/>
              </a:xfrm>
              <a:prstGeom prst="rect">
                <a:avLst/>
              </a:prstGeom>
              <a:blipFill rotWithShape="1">
                <a:blip r:embed="rId5"/>
                <a:stretch>
                  <a:fillRect l="-35" t="-134" r="-17914"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80383" y="162880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80383" y="1628800"/>
                <a:ext cx="191526" cy="276999"/>
              </a:xfrm>
              <a:prstGeom prst="rect">
                <a:avLst/>
              </a:prstGeom>
              <a:blipFill rotWithShape="1">
                <a:blip r:embed="rId6"/>
                <a:stretch>
                  <a:fillRect l="-156" t="-9" r="-16218" b="59"/>
                </a:stretch>
              </a:blipFill>
            </p:spPr>
            <p:txBody>
              <a:bodyPr/>
              <a:lstStyle/>
              <a:p>
                <a:r>
                  <a:rPr lang="zh-CN" altLang="en-US">
                    <a:noFill/>
                  </a:rPr>
                  <a:t> </a:t>
                </a:r>
              </a:p>
            </p:txBody>
          </p:sp>
        </mc:Fallback>
      </mc:AlternateContent>
      <p:cxnSp>
        <p:nvCxnSpPr>
          <p:cNvPr id="22" name="Straight Arrow Connector 21"/>
          <p:cNvCxnSpPr/>
          <p:nvPr/>
        </p:nvCxnSpPr>
        <p:spPr>
          <a:xfrm flipV="1">
            <a:off x="1043608" y="2382360"/>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1758525" y="312287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758525" y="3122875"/>
                <a:ext cx="171777" cy="276999"/>
              </a:xfrm>
              <a:prstGeom prst="rect">
                <a:avLst/>
              </a:prstGeom>
              <a:blipFill rotWithShape="1">
                <a:blip r:embed="rId7"/>
                <a:stretch>
                  <a:fillRect l="-122" t="-209" r="-18171" b="30"/>
                </a:stretch>
              </a:blipFill>
            </p:spPr>
            <p:txBody>
              <a:bodyPr/>
              <a:lstStyle/>
              <a:p>
                <a:r>
                  <a:rPr lang="zh-CN" altLang="en-US">
                    <a:noFill/>
                  </a:rPr>
                  <a:t> </a:t>
                </a:r>
              </a:p>
            </p:txBody>
          </p:sp>
        </mc:Fallback>
      </mc:AlternateContent>
      <p:cxnSp>
        <p:nvCxnSpPr>
          <p:cNvPr id="24" name="Straight Arrow Connector 23"/>
          <p:cNvCxnSpPr/>
          <p:nvPr/>
        </p:nvCxnSpPr>
        <p:spPr>
          <a:xfrm flipV="1">
            <a:off x="2131469" y="2397279"/>
            <a:ext cx="908160" cy="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670938" y="1867702"/>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𝐹</m:t>
                          </m:r>
                        </m:e>
                      </m:acc>
                    </m:oMath>
                  </m:oMathPara>
                </a14:m>
                <a:endParaRPr lang="en-US" sz="3200" dirty="0">
                  <a:solidFill>
                    <a:srgbClr val="FF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2670938" y="1867702"/>
                <a:ext cx="368691" cy="552331"/>
              </a:xfrm>
              <a:prstGeom prst="rect">
                <a:avLst/>
              </a:prstGeom>
              <a:blipFill rotWithShape="1">
                <a:blip r:embed="rId8"/>
                <a:stretch>
                  <a:fillRect l="-35" t="-30" r="-14154" b="9"/>
                </a:stretch>
              </a:blipFill>
            </p:spPr>
            <p:txBody>
              <a:bodyPr/>
              <a:lstStyle/>
              <a:p>
                <a:r>
                  <a:rPr lang="zh-CN" altLang="en-US">
                    <a:noFill/>
                  </a:rPr>
                  <a:t> </a:t>
                </a:r>
              </a:p>
            </p:txBody>
          </p:sp>
        </mc:Fallback>
      </mc:AlternateContent>
      <p:sp>
        <p:nvSpPr>
          <p:cNvPr id="26" name="TextBox 25"/>
          <p:cNvSpPr txBox="1"/>
          <p:nvPr/>
        </p:nvSpPr>
        <p:spPr>
          <a:xfrm>
            <a:off x="655779" y="3877761"/>
            <a:ext cx="351378" cy="369332"/>
          </a:xfrm>
          <a:prstGeom prst="rect">
            <a:avLst/>
          </a:prstGeom>
          <a:noFill/>
        </p:spPr>
        <p:txBody>
          <a:bodyPr wrap="square" rtlCol="0">
            <a:spAutoFit/>
          </a:bodyPr>
          <a:lstStyle/>
          <a:p>
            <a:r>
              <a:rPr lang="en-GB" dirty="0"/>
              <a:t>O</a:t>
            </a:r>
            <a:endParaRPr lang="en-US" dirty="0"/>
          </a:p>
        </p:txBody>
      </p:sp>
      <p:sp>
        <p:nvSpPr>
          <p:cNvPr id="27" name="TextBox 26"/>
          <p:cNvSpPr txBox="1"/>
          <p:nvPr/>
        </p:nvSpPr>
        <p:spPr>
          <a:xfrm>
            <a:off x="1758525" y="1747824"/>
            <a:ext cx="889987" cy="369332"/>
          </a:xfrm>
          <a:prstGeom prst="rect">
            <a:avLst/>
          </a:prstGeom>
          <a:noFill/>
        </p:spPr>
        <p:txBody>
          <a:bodyPr wrap="none" rtlCol="0">
            <a:spAutoFit/>
          </a:bodyPr>
          <a:lstStyle/>
          <a:p>
            <a:r>
              <a:rPr lang="en-GB" dirty="0"/>
              <a:t>Particle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07904" y="1798246"/>
                <a:ext cx="1544141"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7904" y="1798246"/>
                <a:ext cx="1544141" cy="546432"/>
              </a:xfrm>
              <a:prstGeom prst="rect">
                <a:avLst/>
              </a:prstGeom>
              <a:blipFill rotWithShape="1">
                <a:blip r:embed="rId2"/>
                <a:stretch>
                  <a:fillRect l="-9" t="-103" r="-866"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054074" y="2654483"/>
                <a:ext cx="1123000"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54074" y="2654483"/>
                <a:ext cx="1123000" cy="546432"/>
              </a:xfrm>
              <a:prstGeom prst="rect">
                <a:avLst/>
              </a:prstGeom>
              <a:blipFill rotWithShape="1">
                <a:blip r:embed="rId3"/>
                <a:stretch>
                  <a:fillRect l="-21" t="-33" r="-1760" b="94"/>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21" name="TextBox 20"/>
          <p:cNvSpPr txBox="1"/>
          <p:nvPr/>
        </p:nvSpPr>
        <p:spPr>
          <a:xfrm>
            <a:off x="6251880" y="2679797"/>
            <a:ext cx="2544286" cy="369332"/>
          </a:xfrm>
          <a:prstGeom prst="rect">
            <a:avLst/>
          </a:prstGeom>
          <a:noFill/>
        </p:spPr>
        <p:txBody>
          <a:bodyPr wrap="none" rtlCol="0">
            <a:spAutoFit/>
          </a:bodyPr>
          <a:lstStyle/>
          <a:p>
            <a:r>
              <a:rPr lang="en-GB" dirty="0"/>
              <a:t>Net torque on the particle</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2768209" y="3331997"/>
                <a:ext cx="4849789" cy="8234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num>
                        <m:den>
                          <m:r>
                            <a:rPr lang="en-GB" b="0" i="1" smtClean="0">
                              <a:latin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num>
                        <m:den>
                          <m:r>
                            <a:rPr lang="en-GB" b="0" i="1" smtClean="0">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𝑑</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num>
                        <m:den>
                          <m:r>
                            <a:rPr lang="en-GB" i="1">
                              <a:latin typeface="Cambria Math" panose="02040503050406030204" pitchFamily="18" charset="0"/>
                              <a:ea typeface="Cambria Math" panose="02040503050406030204" pitchFamily="18" charset="0"/>
                            </a:rPr>
                            <m:t>𝑑𝑡</m:t>
                          </m:r>
                        </m:den>
                      </m:f>
                    </m:oMath>
                  </m:oMathPara>
                </a14:m>
                <a:endParaRPr lang="en-US" dirty="0"/>
              </a:p>
              <a:p>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768209" y="3331997"/>
                <a:ext cx="4849789" cy="823431"/>
              </a:xfrm>
              <a:prstGeom prst="rect">
                <a:avLst/>
              </a:prstGeom>
              <a:blipFill rotWithShape="1">
                <a:blip r:embed="rId4"/>
                <a:stretch>
                  <a:fillRect l="-5" t="-18" r="11" b="76"/>
                </a:stretch>
              </a:blipFill>
            </p:spPr>
            <p:txBody>
              <a:bodyPr/>
              <a:lstStyle/>
              <a:p>
                <a:r>
                  <a:rPr lang="zh-CN" altLang="en-US">
                    <a:noFill/>
                  </a:rPr>
                  <a:t> </a:t>
                </a:r>
              </a:p>
            </p:txBody>
          </p:sp>
        </mc:Fallback>
      </mc:AlternateContent>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
        <p:nvSpPr>
          <p:cNvPr id="11" name="Oval 10"/>
          <p:cNvSpPr/>
          <p:nvPr/>
        </p:nvSpPr>
        <p:spPr>
          <a:xfrm>
            <a:off x="2051720" y="225326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043608" y="4125471"/>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43608" y="1965231"/>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95536" y="4125471"/>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3779912" y="403841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779912" y="4038413"/>
                <a:ext cx="188128" cy="276999"/>
              </a:xfrm>
              <a:prstGeom prst="rect">
                <a:avLst/>
              </a:prstGeom>
              <a:blipFill rotWithShape="1">
                <a:blip r:embed="rId5"/>
                <a:stretch>
                  <a:fillRect l="-208" t="-162" r="-15904" b="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251520" y="498956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51520" y="4989567"/>
                <a:ext cx="173894" cy="276999"/>
              </a:xfrm>
              <a:prstGeom prst="rect">
                <a:avLst/>
              </a:prstGeom>
              <a:blipFill rotWithShape="1">
                <a:blip r:embed="rId6"/>
                <a:stretch>
                  <a:fillRect l="-35" t="-134" r="-17914"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680383" y="162880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680383" y="1628800"/>
                <a:ext cx="191526" cy="276999"/>
              </a:xfrm>
              <a:prstGeom prst="rect">
                <a:avLst/>
              </a:prstGeom>
              <a:blipFill rotWithShape="1">
                <a:blip r:embed="rId7"/>
                <a:stretch>
                  <a:fillRect l="-156" t="-9" r="-16218" b="59"/>
                </a:stretch>
              </a:blipFill>
            </p:spPr>
            <p:txBody>
              <a:bodyPr/>
              <a:lstStyle/>
              <a:p>
                <a:r>
                  <a:rPr lang="zh-CN" altLang="en-US">
                    <a:noFill/>
                  </a:rPr>
                  <a:t> </a:t>
                </a:r>
              </a:p>
            </p:txBody>
          </p:sp>
        </mc:Fallback>
      </mc:AlternateContent>
      <p:cxnSp>
        <p:nvCxnSpPr>
          <p:cNvPr id="23" name="Straight Arrow Connector 22"/>
          <p:cNvCxnSpPr/>
          <p:nvPr/>
        </p:nvCxnSpPr>
        <p:spPr>
          <a:xfrm flipV="1">
            <a:off x="1043608" y="2382360"/>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758525" y="3122875"/>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758525" y="3122875"/>
                <a:ext cx="171777" cy="276999"/>
              </a:xfrm>
              <a:prstGeom prst="rect">
                <a:avLst/>
              </a:prstGeom>
              <a:blipFill rotWithShape="1">
                <a:blip r:embed="rId8"/>
                <a:stretch>
                  <a:fillRect l="-122" t="-209" r="-18171" b="30"/>
                </a:stretch>
              </a:blipFill>
            </p:spPr>
            <p:txBody>
              <a:bodyPr/>
              <a:lstStyle/>
              <a:p>
                <a:r>
                  <a:rPr lang="zh-CN" altLang="en-US">
                    <a:noFill/>
                  </a:rPr>
                  <a:t> </a:t>
                </a:r>
              </a:p>
            </p:txBody>
          </p:sp>
        </mc:Fallback>
      </mc:AlternateContent>
      <p:cxnSp>
        <p:nvCxnSpPr>
          <p:cNvPr id="26" name="Straight Arrow Connector 25"/>
          <p:cNvCxnSpPr/>
          <p:nvPr/>
        </p:nvCxnSpPr>
        <p:spPr>
          <a:xfrm flipV="1">
            <a:off x="2131469" y="2397279"/>
            <a:ext cx="908160" cy="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670938" y="1867702"/>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𝐹</m:t>
                          </m:r>
                        </m:e>
                      </m:acc>
                    </m:oMath>
                  </m:oMathPara>
                </a14:m>
                <a:endParaRPr lang="en-US" sz="3200"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670938" y="1867702"/>
                <a:ext cx="368691" cy="552331"/>
              </a:xfrm>
              <a:prstGeom prst="rect">
                <a:avLst/>
              </a:prstGeom>
              <a:blipFill rotWithShape="1">
                <a:blip r:embed="rId9"/>
                <a:stretch>
                  <a:fillRect l="-35" t="-30" r="-14154" b="9"/>
                </a:stretch>
              </a:blipFill>
            </p:spPr>
            <p:txBody>
              <a:bodyPr/>
              <a:lstStyle/>
              <a:p>
                <a:r>
                  <a:rPr lang="zh-CN" altLang="en-US">
                    <a:noFill/>
                  </a:rPr>
                  <a:t> </a:t>
                </a:r>
              </a:p>
            </p:txBody>
          </p:sp>
        </mc:Fallback>
      </mc:AlternateContent>
      <p:sp>
        <p:nvSpPr>
          <p:cNvPr id="28" name="TextBox 27"/>
          <p:cNvSpPr txBox="1"/>
          <p:nvPr/>
        </p:nvSpPr>
        <p:spPr>
          <a:xfrm>
            <a:off x="655779" y="3877761"/>
            <a:ext cx="351378" cy="369332"/>
          </a:xfrm>
          <a:prstGeom prst="rect">
            <a:avLst/>
          </a:prstGeom>
          <a:noFill/>
        </p:spPr>
        <p:txBody>
          <a:bodyPr wrap="square" rtlCol="0">
            <a:spAutoFit/>
          </a:bodyPr>
          <a:lstStyle/>
          <a:p>
            <a:r>
              <a:rPr lang="en-GB" dirty="0"/>
              <a:t>O</a:t>
            </a:r>
            <a:endParaRPr lang="en-US" dirty="0"/>
          </a:p>
        </p:txBody>
      </p:sp>
      <p:sp>
        <p:nvSpPr>
          <p:cNvPr id="29" name="TextBox 28"/>
          <p:cNvSpPr txBox="1"/>
          <p:nvPr/>
        </p:nvSpPr>
        <p:spPr>
          <a:xfrm>
            <a:off x="1758525" y="1747824"/>
            <a:ext cx="889987" cy="369332"/>
          </a:xfrm>
          <a:prstGeom prst="rect">
            <a:avLst/>
          </a:prstGeom>
          <a:noFill/>
        </p:spPr>
        <p:txBody>
          <a:bodyPr wrap="none" rtlCol="0">
            <a:spAutoFit/>
          </a:bodyPr>
          <a:lstStyle/>
          <a:p>
            <a:r>
              <a:rPr lang="en-GB" dirty="0"/>
              <a:t>Particle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07904" y="1798246"/>
                <a:ext cx="1544141"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7904" y="1798246"/>
                <a:ext cx="1544141" cy="546432"/>
              </a:xfrm>
              <a:prstGeom prst="rect">
                <a:avLst/>
              </a:prstGeom>
              <a:blipFill rotWithShape="1">
                <a:blip r:embed="rId2"/>
                <a:stretch>
                  <a:fillRect l="-9" t="-103" r="-866"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054074" y="2654483"/>
                <a:ext cx="1123000"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54074" y="2654483"/>
                <a:ext cx="1123000" cy="546432"/>
              </a:xfrm>
              <a:prstGeom prst="rect">
                <a:avLst/>
              </a:prstGeom>
              <a:blipFill rotWithShape="1">
                <a:blip r:embed="rId3"/>
                <a:stretch>
                  <a:fillRect l="-21" t="-33" r="-1760" b="94"/>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21" name="TextBox 20"/>
          <p:cNvSpPr txBox="1"/>
          <p:nvPr/>
        </p:nvSpPr>
        <p:spPr>
          <a:xfrm>
            <a:off x="5804624" y="2715817"/>
            <a:ext cx="3339376" cy="369332"/>
          </a:xfrm>
          <a:prstGeom prst="rect">
            <a:avLst/>
          </a:prstGeom>
          <a:noFill/>
        </p:spPr>
        <p:txBody>
          <a:bodyPr wrap="none" rtlCol="0">
            <a:spAutoFit/>
          </a:bodyPr>
          <a:lstStyle/>
          <a:p>
            <a:r>
              <a:rPr lang="en-GB" dirty="0"/>
              <a:t>Net torque on the particle about O</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2768209" y="3331997"/>
                <a:ext cx="4849789" cy="8234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num>
                        <m:den>
                          <m:r>
                            <a:rPr lang="en-GB" b="0" i="1" smtClean="0">
                              <a:latin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num>
                        <m:den>
                          <m:r>
                            <a:rPr lang="en-GB" b="0" i="1" smtClean="0">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𝑑</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num>
                        <m:den>
                          <m:r>
                            <a:rPr lang="en-GB" i="1">
                              <a:latin typeface="Cambria Math" panose="02040503050406030204" pitchFamily="18" charset="0"/>
                              <a:ea typeface="Cambria Math" panose="02040503050406030204" pitchFamily="18" charset="0"/>
                            </a:rPr>
                            <m:t>𝑑𝑡</m:t>
                          </m:r>
                        </m:den>
                      </m:f>
                    </m:oMath>
                  </m:oMathPara>
                </a14:m>
                <a:endParaRPr lang="en-US" dirty="0"/>
              </a:p>
              <a:p>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768209" y="3331997"/>
                <a:ext cx="4849789" cy="823431"/>
              </a:xfrm>
              <a:prstGeom prst="rect">
                <a:avLst/>
              </a:prstGeom>
              <a:blipFill rotWithShape="1">
                <a:blip r:embed="rId4"/>
                <a:stretch>
                  <a:fillRect l="-5" t="-18" r="11" b="76"/>
                </a:stretch>
              </a:blipFill>
            </p:spPr>
            <p:txBody>
              <a:bodyPr/>
              <a:lstStyle/>
              <a:p>
                <a:r>
                  <a:rPr lang="zh-CN" altLang="en-US">
                    <a:noFill/>
                  </a:rPr>
                  <a:t> </a:t>
                </a:r>
              </a:p>
            </p:txBody>
          </p:sp>
        </mc:Fallback>
      </mc:AlternateContent>
      <p:sp>
        <p:nvSpPr>
          <p:cNvPr id="28" name="Left Brace 27"/>
          <p:cNvSpPr/>
          <p:nvPr/>
        </p:nvSpPr>
        <p:spPr>
          <a:xfrm rot="16370171">
            <a:off x="6096599" y="3718371"/>
            <a:ext cx="310563" cy="5373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Rectangle 29"/>
              <p:cNvSpPr/>
              <p:nvPr/>
            </p:nvSpPr>
            <p:spPr>
              <a:xfrm>
                <a:off x="5551303" y="4193756"/>
                <a:ext cx="1401153"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5551303" y="4193756"/>
                <a:ext cx="1401153" cy="404791"/>
              </a:xfrm>
              <a:prstGeom prst="rect">
                <a:avLst/>
              </a:prstGeom>
              <a:blipFill rotWithShape="1">
                <a:blip r:embed="rId5"/>
                <a:stretch>
                  <a:fillRect l="-9" t="-53" r="34" b="126"/>
                </a:stretch>
              </a:blipFill>
            </p:spPr>
            <p:txBody>
              <a:bodyPr/>
              <a:lstStyle/>
              <a:p>
                <a:r>
                  <a:rPr lang="zh-CN" altLang="en-US">
                    <a:noFill/>
                  </a:rPr>
                  <a:t> </a:t>
                </a:r>
              </a:p>
            </p:txBody>
          </p:sp>
        </mc:Fallback>
      </mc:AlternateContent>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3707904" y="4378422"/>
            <a:ext cx="1843399" cy="113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07904" y="1798246"/>
                <a:ext cx="1544141"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7904" y="1798246"/>
                <a:ext cx="1544141" cy="546432"/>
              </a:xfrm>
              <a:prstGeom prst="rect">
                <a:avLst/>
              </a:prstGeom>
              <a:blipFill rotWithShape="1">
                <a:blip r:embed="rId2"/>
                <a:stretch>
                  <a:fillRect l="-9" t="-103" r="-866"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054074" y="2654483"/>
                <a:ext cx="1123000"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54074" y="2654483"/>
                <a:ext cx="1123000" cy="546432"/>
              </a:xfrm>
              <a:prstGeom prst="rect">
                <a:avLst/>
              </a:prstGeom>
              <a:blipFill rotWithShape="1">
                <a:blip r:embed="rId3"/>
                <a:stretch>
                  <a:fillRect l="-21" t="-33" r="-1760" b="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894190" y="4692290"/>
                <a:ext cx="1442767"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e>
                      </m:d>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894190" y="4692290"/>
                <a:ext cx="1442767" cy="525913"/>
              </a:xfrm>
              <a:prstGeom prst="rect">
                <a:avLst/>
              </a:prstGeom>
              <a:blipFill rotWithShape="1">
                <a:blip r:embed="rId4"/>
                <a:stretch>
                  <a:fillRect l="-26" t="-52" r="-1291" b="78"/>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21" name="TextBox 20"/>
          <p:cNvSpPr txBox="1"/>
          <p:nvPr/>
        </p:nvSpPr>
        <p:spPr>
          <a:xfrm>
            <a:off x="6251880" y="2679797"/>
            <a:ext cx="2544286" cy="369332"/>
          </a:xfrm>
          <a:prstGeom prst="rect">
            <a:avLst/>
          </a:prstGeom>
          <a:noFill/>
        </p:spPr>
        <p:txBody>
          <a:bodyPr wrap="none" rtlCol="0">
            <a:spAutoFit/>
          </a:bodyPr>
          <a:lstStyle/>
          <a:p>
            <a:r>
              <a:rPr lang="en-GB" dirty="0"/>
              <a:t>Net torque on the particle</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2768209" y="3331997"/>
                <a:ext cx="4849789" cy="8234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num>
                        <m:den>
                          <m:r>
                            <a:rPr lang="en-GB" b="0" i="1" smtClean="0">
                              <a:latin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num>
                        <m:den>
                          <m:r>
                            <a:rPr lang="en-GB" b="0" i="1" smtClean="0">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𝑑</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num>
                        <m:den>
                          <m:r>
                            <a:rPr lang="en-GB" i="1">
                              <a:latin typeface="Cambria Math" panose="02040503050406030204" pitchFamily="18" charset="0"/>
                              <a:ea typeface="Cambria Math" panose="02040503050406030204" pitchFamily="18" charset="0"/>
                            </a:rPr>
                            <m:t>𝑑𝑡</m:t>
                          </m:r>
                        </m:den>
                      </m:f>
                    </m:oMath>
                  </m:oMathPara>
                </a14:m>
                <a:endParaRPr lang="en-US" dirty="0"/>
              </a:p>
              <a:p>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768209" y="3331997"/>
                <a:ext cx="4849789" cy="823431"/>
              </a:xfrm>
              <a:prstGeom prst="rect">
                <a:avLst/>
              </a:prstGeom>
              <a:blipFill rotWithShape="1">
                <a:blip r:embed="rId5"/>
                <a:stretch>
                  <a:fillRect l="-5" t="-18" r="11" b="76"/>
                </a:stretch>
              </a:blipFill>
            </p:spPr>
            <p:txBody>
              <a:bodyPr/>
              <a:lstStyle/>
              <a:p>
                <a:r>
                  <a:rPr lang="zh-CN" altLang="en-US">
                    <a:noFill/>
                  </a:rPr>
                  <a:t> </a:t>
                </a:r>
              </a:p>
            </p:txBody>
          </p:sp>
        </mc:Fallback>
      </mc:AlternateContent>
      <p:sp>
        <p:nvSpPr>
          <p:cNvPr id="26" name="Right Arrow 25"/>
          <p:cNvSpPr/>
          <p:nvPr/>
        </p:nvSpPr>
        <p:spPr>
          <a:xfrm>
            <a:off x="2555776" y="4797152"/>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Brace 27"/>
          <p:cNvSpPr/>
          <p:nvPr/>
        </p:nvSpPr>
        <p:spPr>
          <a:xfrm rot="16370171">
            <a:off x="6096599" y="3718371"/>
            <a:ext cx="310563" cy="5373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Rectangle 29"/>
              <p:cNvSpPr/>
              <p:nvPr/>
            </p:nvSpPr>
            <p:spPr>
              <a:xfrm>
                <a:off x="5551303" y="4193756"/>
                <a:ext cx="1401153"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5551303" y="4193756"/>
                <a:ext cx="1401153" cy="404791"/>
              </a:xfrm>
              <a:prstGeom prst="rect">
                <a:avLst/>
              </a:prstGeom>
              <a:blipFill rotWithShape="1">
                <a:blip r:embed="rId6"/>
                <a:stretch>
                  <a:fillRect l="-9" t="-53" r="34" b="126"/>
                </a:stretch>
              </a:blipFill>
            </p:spPr>
            <p:txBody>
              <a:bodyPr/>
              <a:lstStyle/>
              <a:p>
                <a:r>
                  <a:rPr lang="zh-CN" altLang="en-US">
                    <a:noFill/>
                  </a:rPr>
                  <a:t> </a:t>
                </a:r>
              </a:p>
            </p:txBody>
          </p:sp>
        </mc:Fallback>
      </mc:AlternateContent>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2627784" y="988295"/>
            <a:ext cx="3135412" cy="3428940"/>
          </a:xfrm>
          <a:prstGeom prst="rect">
            <a:avLst/>
          </a:prstGeom>
        </p:spPr>
      </p:pic>
      <p:sp>
        <p:nvSpPr>
          <p:cNvPr id="2"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Arrow Connector 6"/>
          <p:cNvCxnSpPr/>
          <p:nvPr/>
        </p:nvCxnSpPr>
        <p:spPr>
          <a:xfrm>
            <a:off x="3203848" y="3949183"/>
            <a:ext cx="0" cy="936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9552" y="4966335"/>
            <a:ext cx="8136904" cy="1200329"/>
          </a:xfrm>
          <a:prstGeom prst="rect">
            <a:avLst/>
          </a:prstGeom>
        </p:spPr>
        <p:txBody>
          <a:bodyPr wrap="square">
            <a:spAutoFit/>
          </a:bodyPr>
          <a:lstStyle/>
          <a:p>
            <a:r>
              <a:rPr lang="en-US" dirty="0">
                <a:latin typeface="Times-Roman"/>
              </a:rPr>
              <a:t>A frictionless pulley has the shape of a uniform solid disk of mass 2.50 kg and radius 20.0 cm. A 1.50-kg stone is attached to a very light wire that is wrapped around the rim of the pulley, and the system is released from rest. How far must the stone fall so that the pulley has 4.50 J of kinetic energy? </a:t>
            </a:r>
            <a:r>
              <a:rPr lang="en-US" b="1" dirty="0">
                <a:latin typeface="Times-Roman"/>
              </a:rPr>
              <a:t>Friction is ignored.</a:t>
            </a:r>
            <a:endParaRPr lang="en-US" b="1" dirty="0"/>
          </a:p>
        </p:txBody>
      </p:sp>
      <mc:AlternateContent xmlns:mc="http://schemas.openxmlformats.org/markup-compatibility/2006">
        <mc:Choice xmlns:a14="http://schemas.microsoft.com/office/drawing/2010/main" Requires="a14">
          <p:sp>
            <p:nvSpPr>
              <p:cNvPr id="3" name="TextBox 2"/>
              <p:cNvSpPr txBox="1"/>
              <p:nvPr/>
            </p:nvSpPr>
            <p:spPr>
              <a:xfrm flipH="1">
                <a:off x="4608004" y="6138195"/>
                <a:ext cx="1713384" cy="61093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𝑝</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flipH="1">
                <a:off x="4608004" y="6138195"/>
                <a:ext cx="1713384" cy="610936"/>
              </a:xfrm>
              <a:prstGeom prst="rect">
                <a:avLst/>
              </a:prstGeom>
              <a:blipFill rotWithShape="1">
                <a:blip r:embed="rId2"/>
                <a:stretch>
                  <a:fillRect l="-26" t="-47" r="35"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801294" y="6237288"/>
                <a:ext cx="4490785" cy="646331"/>
              </a:xfrm>
              <a:prstGeom prst="rect">
                <a:avLst/>
              </a:prstGeom>
              <a:noFill/>
            </p:spPr>
            <p:txBody>
              <a:bodyPr wrap="square" rtlCol="0">
                <a:spAutoFit/>
              </a:bodyPr>
              <a:lstStyle/>
              <a:p>
                <a:r>
                  <a:rPr lang="en-US" dirty="0"/>
                  <a:t>Moment of inertia of disk of mass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𝑃</m:t>
                        </m:r>
                      </m:sub>
                    </m:sSub>
                  </m:oMath>
                </a14:m>
                <a:r>
                  <a:rPr lang="en-US" dirty="0"/>
                  <a:t> and radius R about its axis is:</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801294" y="6237288"/>
                <a:ext cx="4490785" cy="646331"/>
              </a:xfrm>
              <a:prstGeom prst="rect">
                <a:avLst/>
              </a:prstGeom>
              <a:blipFill rotWithShape="1">
                <a:blip r:embed="rId3"/>
                <a:stretch>
                  <a:fillRect l="-12" t="-49" r="14" b="34"/>
                </a:stretch>
              </a:blipFill>
            </p:spPr>
            <p:txBody>
              <a:bodyPr/>
              <a:lstStyle/>
              <a:p>
                <a:r>
                  <a:rPr lang="zh-CN" altLang="en-US">
                    <a:noFill/>
                  </a:rPr>
                  <a:t> </a:t>
                </a:r>
              </a:p>
            </p:txBody>
          </p:sp>
        </mc:Fallback>
      </mc:AlternateContent>
      <p:cxnSp>
        <p:nvCxnSpPr>
          <p:cNvPr id="8" name="Straight Arrow Connector 7"/>
          <p:cNvCxnSpPr/>
          <p:nvPr/>
        </p:nvCxnSpPr>
        <p:spPr>
          <a:xfrm flipV="1">
            <a:off x="3203848" y="853457"/>
            <a:ext cx="0" cy="3888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063775" y="619302"/>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063775" y="619302"/>
                <a:ext cx="173894" cy="276999"/>
              </a:xfrm>
              <a:prstGeom prst="rect">
                <a:avLst/>
              </a:prstGeom>
              <a:blipFill rotWithShape="1">
                <a:blip r:embed="rId4"/>
                <a:stretch>
                  <a:fillRect l="-308" t="-64" r="-17641" b="114"/>
                </a:stretch>
              </a:blipFill>
            </p:spPr>
            <p:txBody>
              <a:bodyPr/>
              <a:lstStyle/>
              <a:p>
                <a:r>
                  <a:rPr lang="zh-CN" altLang="en-US">
                    <a:noFill/>
                  </a:rPr>
                  <a:t> </a:t>
                </a:r>
              </a:p>
            </p:txBody>
          </p:sp>
        </mc:Fallback>
      </mc:AlternateContent>
      <p:cxnSp>
        <p:nvCxnSpPr>
          <p:cNvPr id="13" name="Straight Connector 12"/>
          <p:cNvCxnSpPr/>
          <p:nvPr/>
        </p:nvCxnSpPr>
        <p:spPr>
          <a:xfrm>
            <a:off x="2627784" y="2996952"/>
            <a:ext cx="15121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2868930" y="2602309"/>
            <a:ext cx="628650" cy="754683"/>
          </a:xfrm>
          <a:custGeom>
            <a:avLst/>
            <a:gdLst>
              <a:gd name="connsiteX0" fmla="*/ 0 w 628650"/>
              <a:gd name="connsiteY0" fmla="*/ 125730 h 754683"/>
              <a:gd name="connsiteX1" fmla="*/ 308610 w 628650"/>
              <a:gd name="connsiteY1" fmla="*/ 0 h 754683"/>
              <a:gd name="connsiteX2" fmla="*/ 308610 w 628650"/>
              <a:gd name="connsiteY2" fmla="*/ 0 h 754683"/>
              <a:gd name="connsiteX3" fmla="*/ 628650 w 628650"/>
              <a:gd name="connsiteY3" fmla="*/ 125730 h 754683"/>
              <a:gd name="connsiteX4" fmla="*/ 628650 w 628650"/>
              <a:gd name="connsiteY4" fmla="*/ 125730 h 754683"/>
              <a:gd name="connsiteX5" fmla="*/ 594360 w 628650"/>
              <a:gd name="connsiteY5" fmla="*/ 491490 h 754683"/>
              <a:gd name="connsiteX6" fmla="*/ 594360 w 628650"/>
              <a:gd name="connsiteY6" fmla="*/ 491490 h 754683"/>
              <a:gd name="connsiteX7" fmla="*/ 594360 w 628650"/>
              <a:gd name="connsiteY7" fmla="*/ 640080 h 754683"/>
              <a:gd name="connsiteX8" fmla="*/ 434340 w 628650"/>
              <a:gd name="connsiteY8" fmla="*/ 731520 h 754683"/>
              <a:gd name="connsiteX9" fmla="*/ 114300 w 628650"/>
              <a:gd name="connsiteY9" fmla="*/ 697230 h 754683"/>
              <a:gd name="connsiteX10" fmla="*/ 0 w 628650"/>
              <a:gd name="connsiteY10" fmla="*/ 125730 h 75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8650" h="754683">
                <a:moveTo>
                  <a:pt x="0" y="125730"/>
                </a:moveTo>
                <a:lnTo>
                  <a:pt x="308610" y="0"/>
                </a:lnTo>
                <a:lnTo>
                  <a:pt x="308610" y="0"/>
                </a:lnTo>
                <a:lnTo>
                  <a:pt x="628650" y="125730"/>
                </a:lnTo>
                <a:lnTo>
                  <a:pt x="628650" y="125730"/>
                </a:lnTo>
                <a:lnTo>
                  <a:pt x="594360" y="491490"/>
                </a:lnTo>
                <a:lnTo>
                  <a:pt x="594360" y="491490"/>
                </a:lnTo>
                <a:cubicBezTo>
                  <a:pt x="594360" y="516255"/>
                  <a:pt x="621030" y="600075"/>
                  <a:pt x="594360" y="640080"/>
                </a:cubicBezTo>
                <a:cubicBezTo>
                  <a:pt x="567690" y="680085"/>
                  <a:pt x="514350" y="721995"/>
                  <a:pt x="434340" y="731520"/>
                </a:cubicBezTo>
                <a:cubicBezTo>
                  <a:pt x="354330" y="741045"/>
                  <a:pt x="184785" y="794385"/>
                  <a:pt x="114300" y="697230"/>
                </a:cubicBezTo>
                <a:cubicBezTo>
                  <a:pt x="43815" y="600075"/>
                  <a:pt x="27622" y="374332"/>
                  <a:pt x="0" y="125730"/>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699792" y="3933056"/>
            <a:ext cx="15121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11760" y="2979650"/>
            <a:ext cx="0" cy="9695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13825" y="3290500"/>
                <a:ext cx="1899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ℎ</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13825" y="3290500"/>
                <a:ext cx="189924" cy="276999"/>
              </a:xfrm>
              <a:prstGeom prst="rect">
                <a:avLst/>
              </a:prstGeom>
              <a:blipFill rotWithShape="1">
                <a:blip r:embed="rId5"/>
                <a:stretch>
                  <a:fillRect l="-287" t="-204" r="-16399" b="25"/>
                </a:stretch>
              </a:blipFill>
            </p:spPr>
            <p:txBody>
              <a:bodyPr/>
              <a:lstStyle/>
              <a:p>
                <a:r>
                  <a:rPr lang="zh-CN" altLang="en-US">
                    <a:noFill/>
                  </a:rPr>
                  <a:t> </a:t>
                </a:r>
              </a:p>
            </p:txBody>
          </p:sp>
        </mc:Fallback>
      </mc:AlternateContent>
      <p:cxnSp>
        <p:nvCxnSpPr>
          <p:cNvPr id="20" name="Straight Arrow Connector 19"/>
          <p:cNvCxnSpPr/>
          <p:nvPr/>
        </p:nvCxnSpPr>
        <p:spPr>
          <a:xfrm flipH="1">
            <a:off x="4355976" y="2996952"/>
            <a:ext cx="6732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20072" y="2602309"/>
            <a:ext cx="3456384" cy="923330"/>
          </a:xfrm>
          <a:prstGeom prst="rect">
            <a:avLst/>
          </a:prstGeom>
          <a:noFill/>
        </p:spPr>
        <p:txBody>
          <a:bodyPr wrap="square" rtlCol="0">
            <a:spAutoFit/>
          </a:bodyPr>
          <a:lstStyle/>
          <a:p>
            <a:r>
              <a:rPr lang="en-US" dirty="0"/>
              <a:t>The potential energy of the stone is chosen to be zero when the stone is released.</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2034605" y="2786975"/>
                <a:ext cx="6034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2034605" y="2786975"/>
                <a:ext cx="603499" cy="276999"/>
              </a:xfrm>
              <a:prstGeom prst="rect">
                <a:avLst/>
              </a:prstGeom>
              <a:blipFill rotWithShape="1">
                <a:blip r:embed="rId6"/>
                <a:stretch>
                  <a:fillRect l="-11" t="-215" r="-4788"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1919194" y="3851418"/>
                <a:ext cx="7805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ℎ</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919194" y="3851418"/>
                <a:ext cx="780598" cy="276999"/>
              </a:xfrm>
              <a:prstGeom prst="rect">
                <a:avLst/>
              </a:prstGeom>
              <a:blipFill rotWithShape="1">
                <a:blip r:embed="rId7"/>
                <a:stretch>
                  <a:fillRect l="-29" t="-52" r="-2551" b="102"/>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3707904" y="4378422"/>
            <a:ext cx="1843399" cy="113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69862"/>
            <a:ext cx="8229600" cy="1143000"/>
          </a:xfrm>
        </p:spPr>
        <p:txBody>
          <a:bodyPr/>
          <a:lstStyle/>
          <a:p>
            <a:r>
              <a:rPr lang="en-GB" sz="3600" dirty="0"/>
              <a:t>The angular momentum: introduction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6" name="TextBox 15"/>
              <p:cNvSpPr txBox="1"/>
              <p:nvPr/>
            </p:nvSpPr>
            <p:spPr>
              <a:xfrm>
                <a:off x="4225275" y="928462"/>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225275" y="928462"/>
                <a:ext cx="780598" cy="544636"/>
              </a:xfrm>
              <a:prstGeom prst="rect">
                <a:avLst/>
              </a:prstGeom>
              <a:blipFill rotWithShape="1">
                <a:blip r:embed="rId1"/>
                <a:stretch>
                  <a:fillRect l="-79" t="-17" r="-2744"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07904" y="1798246"/>
                <a:ext cx="1544141"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7904" y="1798246"/>
                <a:ext cx="1544141" cy="546432"/>
              </a:xfrm>
              <a:prstGeom prst="rect">
                <a:avLst/>
              </a:prstGeom>
              <a:blipFill rotWithShape="1">
                <a:blip r:embed="rId2"/>
                <a:stretch>
                  <a:fillRect l="-9" t="-103" r="-866"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054074" y="2654483"/>
                <a:ext cx="1123000"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054074" y="2654483"/>
                <a:ext cx="1123000" cy="546432"/>
              </a:xfrm>
              <a:prstGeom prst="rect">
                <a:avLst/>
              </a:prstGeom>
              <a:blipFill rotWithShape="1">
                <a:blip r:embed="rId3"/>
                <a:stretch>
                  <a:fillRect l="-21" t="-33" r="-1760" b="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894190" y="4692290"/>
                <a:ext cx="1442767"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e>
                      </m:d>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894190" y="4692290"/>
                <a:ext cx="1442767" cy="525913"/>
              </a:xfrm>
              <a:prstGeom prst="rect">
                <a:avLst/>
              </a:prstGeom>
              <a:blipFill rotWithShape="1">
                <a:blip r:embed="rId4"/>
                <a:stretch>
                  <a:fillRect l="-26" t="-52" r="-1291" b="78"/>
                </a:stretch>
              </a:blipFill>
            </p:spPr>
            <p:txBody>
              <a:bodyPr/>
              <a:lstStyle/>
              <a:p>
                <a:r>
                  <a:rPr lang="zh-CN" altLang="en-US">
                    <a:noFill/>
                  </a:rPr>
                  <a:t> </a:t>
                </a:r>
              </a:p>
            </p:txBody>
          </p:sp>
        </mc:Fallback>
      </mc:AlternateContent>
      <p:sp>
        <p:nvSpPr>
          <p:cNvPr id="20" name="TextBox 19"/>
          <p:cNvSpPr txBox="1"/>
          <p:nvPr/>
        </p:nvSpPr>
        <p:spPr>
          <a:xfrm>
            <a:off x="6444208" y="1038452"/>
            <a:ext cx="2159630" cy="369332"/>
          </a:xfrm>
          <a:prstGeom prst="rect">
            <a:avLst/>
          </a:prstGeom>
          <a:noFill/>
        </p:spPr>
        <p:txBody>
          <a:bodyPr wrap="none" rtlCol="0">
            <a:spAutoFit/>
          </a:bodyPr>
          <a:lstStyle/>
          <a:p>
            <a:r>
              <a:rPr lang="en-GB" dirty="0"/>
              <a:t>Newton’s second law</a:t>
            </a:r>
            <a:endParaRPr lang="en-US" dirty="0"/>
          </a:p>
        </p:txBody>
      </p:sp>
      <p:sp>
        <p:nvSpPr>
          <p:cNvPr id="21" name="TextBox 20"/>
          <p:cNvSpPr txBox="1"/>
          <p:nvPr/>
        </p:nvSpPr>
        <p:spPr>
          <a:xfrm>
            <a:off x="6251880" y="2679797"/>
            <a:ext cx="2544286" cy="369332"/>
          </a:xfrm>
          <a:prstGeom prst="rect">
            <a:avLst/>
          </a:prstGeom>
          <a:noFill/>
        </p:spPr>
        <p:txBody>
          <a:bodyPr wrap="none" rtlCol="0">
            <a:spAutoFit/>
          </a:bodyPr>
          <a:lstStyle/>
          <a:p>
            <a:r>
              <a:rPr lang="en-GB" dirty="0"/>
              <a:t>Net torque on the particle</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2768209" y="3331997"/>
                <a:ext cx="4849789" cy="8234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num>
                        <m:den>
                          <m:r>
                            <a:rPr lang="en-GB" b="0" i="1" smtClean="0">
                              <a:latin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num>
                        <m:den>
                          <m:r>
                            <a:rPr lang="en-GB" b="0" i="1" smtClean="0">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𝑑</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𝑝</m:t>
                              </m:r>
                            </m:e>
                          </m:acc>
                        </m:num>
                        <m:den>
                          <m:r>
                            <a:rPr lang="en-GB" i="1">
                              <a:latin typeface="Cambria Math" panose="02040503050406030204" pitchFamily="18" charset="0"/>
                              <a:ea typeface="Cambria Math" panose="02040503050406030204" pitchFamily="18" charset="0"/>
                            </a:rPr>
                            <m:t>𝑑𝑡</m:t>
                          </m:r>
                        </m:den>
                      </m:f>
                    </m:oMath>
                  </m:oMathPara>
                </a14:m>
                <a:endParaRPr lang="en-US" dirty="0"/>
              </a:p>
              <a:p>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768209" y="3331997"/>
                <a:ext cx="4849789" cy="823431"/>
              </a:xfrm>
              <a:prstGeom prst="rect">
                <a:avLst/>
              </a:prstGeom>
              <a:blipFill rotWithShape="1">
                <a:blip r:embed="rId5"/>
                <a:stretch>
                  <a:fillRect l="-5" t="-18" r="11" b="76"/>
                </a:stretch>
              </a:blipFill>
            </p:spPr>
            <p:txBody>
              <a:bodyPr/>
              <a:lstStyle/>
              <a:p>
                <a:r>
                  <a:rPr lang="zh-CN" altLang="en-US">
                    <a:noFill/>
                  </a:rPr>
                  <a:t> </a:t>
                </a:r>
              </a:p>
            </p:txBody>
          </p:sp>
        </mc:Fallback>
      </mc:AlternateContent>
      <p:sp>
        <p:nvSpPr>
          <p:cNvPr id="26" name="Right Arrow 25"/>
          <p:cNvSpPr/>
          <p:nvPr/>
        </p:nvSpPr>
        <p:spPr>
          <a:xfrm>
            <a:off x="2555776" y="4797152"/>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Brace 27"/>
          <p:cNvSpPr/>
          <p:nvPr/>
        </p:nvSpPr>
        <p:spPr>
          <a:xfrm rot="16370171">
            <a:off x="6096599" y="3718371"/>
            <a:ext cx="310563" cy="5373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Rectangle 29"/>
              <p:cNvSpPr/>
              <p:nvPr/>
            </p:nvSpPr>
            <p:spPr>
              <a:xfrm>
                <a:off x="5551303" y="4193756"/>
                <a:ext cx="1401153"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𝑣</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5551303" y="4193756"/>
                <a:ext cx="1401153" cy="404791"/>
              </a:xfrm>
              <a:prstGeom prst="rect">
                <a:avLst/>
              </a:prstGeom>
              <a:blipFill rotWithShape="1">
                <a:blip r:embed="rId6"/>
                <a:stretch>
                  <a:fillRect l="-9" t="-53" r="34" b="126"/>
                </a:stretch>
              </a:blipFill>
            </p:spPr>
            <p:txBody>
              <a:bodyPr/>
              <a:lstStyle/>
              <a:p>
                <a:r>
                  <a:rPr lang="zh-CN" altLang="en-US">
                    <a:noFill/>
                  </a:rPr>
                  <a:t> </a:t>
                </a:r>
              </a:p>
            </p:txBody>
          </p:sp>
        </mc:Fallback>
      </mc:AlternateContent>
      <p:cxnSp>
        <p:nvCxnSpPr>
          <p:cNvPr id="33" name="Straight Arrow Connector 32"/>
          <p:cNvCxnSpPr/>
          <p:nvPr/>
        </p:nvCxnSpPr>
        <p:spPr>
          <a:xfrm flipV="1">
            <a:off x="4932040" y="5218203"/>
            <a:ext cx="0" cy="875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79506" y="6036087"/>
            <a:ext cx="2108269" cy="369332"/>
          </a:xfrm>
          <a:prstGeom prst="rect">
            <a:avLst/>
          </a:prstGeom>
          <a:noFill/>
        </p:spPr>
        <p:txBody>
          <a:bodyPr wrap="none" rtlCol="0">
            <a:spAutoFit/>
          </a:bodyPr>
          <a:lstStyle/>
          <a:p>
            <a:r>
              <a:rPr lang="en-GB" dirty="0">
                <a:solidFill>
                  <a:srgbClr val="FF0000"/>
                </a:solidFill>
              </a:rPr>
              <a:t>Angular momentum </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TextBox 2"/>
              <p:cNvSpPr txBox="1"/>
              <p:nvPr/>
            </p:nvSpPr>
            <p:spPr>
              <a:xfrm>
                <a:off x="5721894" y="6093296"/>
                <a:ext cx="1000081"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𝑝</m:t>
                          </m:r>
                        </m:e>
                      </m:acc>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5721894" y="6093296"/>
                <a:ext cx="1000081" cy="310598"/>
              </a:xfrm>
              <a:prstGeom prst="rect">
                <a:avLst/>
              </a:prstGeom>
              <a:blipFill rotWithShape="1">
                <a:blip r:embed="rId7"/>
                <a:stretch>
                  <a:fillRect l="-54" t="-152" r="-2236" b="178"/>
                </a:stretch>
              </a:blipFill>
            </p:spPr>
            <p:txBody>
              <a:bodyPr/>
              <a:lstStyle/>
              <a:p>
                <a:r>
                  <a:rPr lang="zh-CN" altLang="en-US">
                    <a:noFill/>
                  </a:rPr>
                  <a:t> </a:t>
                </a:r>
              </a:p>
            </p:txBody>
          </p:sp>
        </mc:Fallback>
      </mc:AlternateContent>
      <p:sp>
        <p:nvSpPr>
          <p:cNvPr id="5" name="TextBox 4"/>
          <p:cNvSpPr txBox="1"/>
          <p:nvPr/>
        </p:nvSpPr>
        <p:spPr>
          <a:xfrm flipH="1">
            <a:off x="754990" y="673251"/>
            <a:ext cx="5466944" cy="369332"/>
          </a:xfrm>
          <a:prstGeom prst="rect">
            <a:avLst/>
          </a:prstGeom>
          <a:noFill/>
        </p:spPr>
        <p:txBody>
          <a:bodyPr wrap="square" rtlCol="0">
            <a:spAutoFit/>
          </a:bodyPr>
          <a:lstStyle/>
          <a:p>
            <a:r>
              <a:rPr lang="en-GB" dirty="0"/>
              <a:t>We consider the net force on a particle: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2843808" y="3429000"/>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67744" y="1412776"/>
            <a:ext cx="446484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particle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483768" y="1628800"/>
                <a:ext cx="4025846" cy="11753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𝐿</m:t>
                          </m:r>
                        </m:e>
                      </m:acc>
                      <m:r>
                        <a:rPr lang="en-GB" sz="3600" b="0" i="1" smtClean="0">
                          <a:solidFill>
                            <a:srgbClr val="FF0000"/>
                          </a:solidFill>
                          <a:latin typeface="Cambria Math" panose="02040503050406030204" pitchFamily="18" charset="0"/>
                        </a:rPr>
                        <m:t>=</m:t>
                      </m:r>
                      <m:acc>
                        <m:accPr>
                          <m:chr m:val="⃗"/>
                          <m:ctrlPr>
                            <a:rPr lang="en-GB" sz="3600" i="1">
                              <a:solidFill>
                                <a:srgbClr val="FF0000"/>
                              </a:solidFill>
                              <a:latin typeface="Cambria Math" panose="02040503050406030204" pitchFamily="18" charset="0"/>
                            </a:rPr>
                          </m:ctrlPr>
                        </m:accPr>
                        <m:e>
                          <m:r>
                            <a:rPr lang="en-GB" sz="3600" i="1">
                              <a:solidFill>
                                <a:srgbClr val="FF0000"/>
                              </a:solidFill>
                              <a:latin typeface="Cambria Math" panose="02040503050406030204" pitchFamily="18" charset="0"/>
                            </a:rPr>
                            <m:t>𝑟</m:t>
                          </m:r>
                        </m:e>
                      </m:acc>
                      <m:r>
                        <a:rPr lang="en-US" sz="3600" i="1">
                          <a:solidFill>
                            <a:srgbClr val="FF0000"/>
                          </a:solidFill>
                          <a:latin typeface="Cambria Math" panose="02040503050406030204" pitchFamily="18" charset="0"/>
                          <a:ea typeface="Cambria Math" panose="02040503050406030204" pitchFamily="18" charset="0"/>
                        </a:rPr>
                        <m:t>×</m:t>
                      </m:r>
                      <m:acc>
                        <m:accPr>
                          <m:chr m:val="⃗"/>
                          <m:ctrlPr>
                            <a:rPr lang="en-US" sz="3600" i="1">
                              <a:solidFill>
                                <a:srgbClr val="FF0000"/>
                              </a:solidFill>
                              <a:latin typeface="Cambria Math" panose="02040503050406030204" pitchFamily="18" charset="0"/>
                              <a:ea typeface="Cambria Math" panose="02040503050406030204" pitchFamily="18" charset="0"/>
                            </a:rPr>
                          </m:ctrlPr>
                        </m:accPr>
                        <m:e>
                          <m:r>
                            <a:rPr lang="en-GB" sz="3600" b="0" i="1" smtClean="0">
                              <a:solidFill>
                                <a:srgbClr val="FF0000"/>
                              </a:solidFill>
                              <a:latin typeface="Cambria Math" panose="02040503050406030204" pitchFamily="18" charset="0"/>
                              <a:ea typeface="Cambria Math" panose="02040503050406030204" pitchFamily="18" charset="0"/>
                            </a:rPr>
                            <m:t>𝑝</m:t>
                          </m:r>
                        </m:e>
                      </m:acc>
                      <m:r>
                        <a:rPr lang="en-GB" sz="3600" b="0" i="1" smtClean="0">
                          <a:solidFill>
                            <a:srgbClr val="FF0000"/>
                          </a:solidFill>
                          <a:latin typeface="Cambria Math" panose="02040503050406030204" pitchFamily="18" charset="0"/>
                          <a:ea typeface="Cambria Math" panose="02040503050406030204" pitchFamily="18" charset="0"/>
                        </a:rPr>
                        <m:t>=</m:t>
                      </m:r>
                      <m:acc>
                        <m:accPr>
                          <m:chr m:val="⃗"/>
                          <m:ctrlPr>
                            <a:rPr lang="en-GB" sz="3600" i="1">
                              <a:solidFill>
                                <a:srgbClr val="FF0000"/>
                              </a:solidFill>
                              <a:latin typeface="Cambria Math" panose="02040503050406030204" pitchFamily="18" charset="0"/>
                            </a:rPr>
                          </m:ctrlPr>
                        </m:accPr>
                        <m:e>
                          <m:r>
                            <a:rPr lang="en-GB" sz="3600" i="1">
                              <a:solidFill>
                                <a:srgbClr val="FF0000"/>
                              </a:solidFill>
                              <a:latin typeface="Cambria Math" panose="02040503050406030204" pitchFamily="18" charset="0"/>
                            </a:rPr>
                            <m:t>𝑟</m:t>
                          </m:r>
                        </m:e>
                      </m:acc>
                      <m:r>
                        <a:rPr lang="en-US" sz="3600" i="1">
                          <a:solidFill>
                            <a:srgbClr val="FF0000"/>
                          </a:solidFill>
                          <a:latin typeface="Cambria Math" panose="02040503050406030204" pitchFamily="18" charset="0"/>
                          <a:ea typeface="Cambria Math" panose="02040503050406030204" pitchFamily="18" charset="0"/>
                        </a:rPr>
                        <m:t>×</m:t>
                      </m:r>
                      <m:r>
                        <a:rPr lang="en-GB" sz="3600" b="0" i="1" smtClean="0">
                          <a:solidFill>
                            <a:srgbClr val="FF0000"/>
                          </a:solidFill>
                          <a:latin typeface="Cambria Math" panose="02040503050406030204" pitchFamily="18" charset="0"/>
                          <a:ea typeface="Cambria Math" panose="02040503050406030204" pitchFamily="18" charset="0"/>
                        </a:rPr>
                        <m:t>𝑚</m:t>
                      </m:r>
                      <m:acc>
                        <m:accPr>
                          <m:chr m:val="⃗"/>
                          <m:ctrlPr>
                            <a:rPr lang="en-US" sz="3600" i="1">
                              <a:solidFill>
                                <a:srgbClr val="FF0000"/>
                              </a:solidFill>
                              <a:latin typeface="Cambria Math" panose="02040503050406030204" pitchFamily="18" charset="0"/>
                              <a:ea typeface="Cambria Math" panose="02040503050406030204" pitchFamily="18" charset="0"/>
                            </a:rPr>
                          </m:ctrlPr>
                        </m:accPr>
                        <m:e>
                          <m:r>
                            <a:rPr lang="en-GB" sz="3600" b="0" i="1" smtClean="0">
                              <a:solidFill>
                                <a:srgbClr val="FF0000"/>
                              </a:solidFill>
                              <a:latin typeface="Cambria Math" panose="02040503050406030204" pitchFamily="18" charset="0"/>
                              <a:ea typeface="Cambria Math" panose="02040503050406030204" pitchFamily="18" charset="0"/>
                            </a:rPr>
                            <m:t>𝑣</m:t>
                          </m:r>
                        </m:e>
                      </m:acc>
                    </m:oMath>
                  </m:oMathPara>
                </a14:m>
                <a:endParaRPr lang="en-US" sz="3600" dirty="0"/>
              </a:p>
              <a:p>
                <a:endParaRPr lang="en-US" sz="3600" dirty="0"/>
              </a:p>
            </p:txBody>
          </p:sp>
        </mc:Choice>
        <mc:Fallback>
          <p:sp>
            <p:nvSpPr>
              <p:cNvPr id="7" name="TextBox 6"/>
              <p:cNvSpPr txBox="1">
                <a:spLocks noRot="1" noChangeAspect="1" noMove="1" noResize="1" noEditPoints="1" noAdjustHandles="1" noChangeArrowheads="1" noChangeShapeType="1" noTextEdit="1"/>
              </p:cNvSpPr>
              <p:nvPr/>
            </p:nvSpPr>
            <p:spPr>
              <a:xfrm>
                <a:off x="2483768" y="1628800"/>
                <a:ext cx="4025846" cy="1175322"/>
              </a:xfrm>
              <a:prstGeom prst="rect">
                <a:avLst/>
              </a:prstGeom>
              <a:blipFill rotWithShape="1">
                <a:blip r:embed="rId1"/>
                <a:stretch>
                  <a:fillRect l="-7" t="-2" r="-578"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59632" y="836712"/>
                <a:ext cx="7465826" cy="369332"/>
              </a:xfrm>
              <a:prstGeom prst="rect">
                <a:avLst/>
              </a:prstGeom>
              <a:noFill/>
            </p:spPr>
            <p:txBody>
              <a:bodyPr wrap="none" rtlCol="0">
                <a:spAutoFit/>
              </a:bodyPr>
              <a:lstStyle/>
              <a:p>
                <a:r>
                  <a:rPr lang="en-GB" dirty="0"/>
                  <a:t>Angular momentum about point O of a particle of mass m moving at velocity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259632" y="836712"/>
                <a:ext cx="7465826" cy="369332"/>
              </a:xfrm>
              <a:prstGeom prst="rect">
                <a:avLst/>
              </a:prstGeom>
              <a:blipFill rotWithShape="1">
                <a:blip r:embed="rId2"/>
                <a:stretch>
                  <a:fillRect l="-6" t="-113" r="7" b="48"/>
                </a:stretch>
              </a:blipFill>
            </p:spPr>
            <p:txBody>
              <a:bodyPr/>
              <a:lstStyle/>
              <a:p>
                <a:r>
                  <a:rPr lang="zh-CN" altLang="en-US">
                    <a:noFill/>
                  </a:rPr>
                  <a:t> </a:t>
                </a:r>
              </a:p>
            </p:txBody>
          </p:sp>
        </mc:Fallback>
      </mc:AlternateContent>
      <p:sp>
        <p:nvSpPr>
          <p:cNvPr id="10" name="TextBox 9"/>
          <p:cNvSpPr txBox="1"/>
          <p:nvPr/>
        </p:nvSpPr>
        <p:spPr>
          <a:xfrm>
            <a:off x="6817722" y="1774358"/>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cxnSp>
        <p:nvCxnSpPr>
          <p:cNvPr id="5" name="Straight Arrow Connector 4"/>
          <p:cNvCxnSpPr/>
          <p:nvPr/>
        </p:nvCxnSpPr>
        <p:spPr>
          <a:xfrm>
            <a:off x="1835696" y="53012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696" y="31409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187624" y="53012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572000" y="52141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72000" y="5214150"/>
                <a:ext cx="188128" cy="276999"/>
              </a:xfrm>
              <a:prstGeom prst="rect">
                <a:avLst/>
              </a:prstGeom>
              <a:blipFill rotWithShape="1">
                <a:blip r:embed="rId3"/>
                <a:stretch>
                  <a:fillRect t="-60" r="-16112"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43608" y="61653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043608" y="6165304"/>
                <a:ext cx="173894" cy="276999"/>
              </a:xfrm>
              <a:prstGeom prst="rect">
                <a:avLst/>
              </a:prstGeom>
              <a:blipFill rotWithShape="1">
                <a:blip r:embed="rId4"/>
                <a:stretch>
                  <a:fillRect l="-174" t="-32" r="-17774"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72471" y="28045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472471" y="2804537"/>
                <a:ext cx="191526" cy="276999"/>
              </a:xfrm>
              <a:prstGeom prst="rect">
                <a:avLst/>
              </a:prstGeom>
              <a:blipFill rotWithShape="1">
                <a:blip r:embed="rId5"/>
                <a:stretch>
                  <a:fillRect l="-282" t="-136" r="-16091" b="186"/>
                </a:stretch>
              </a:blipFill>
            </p:spPr>
            <p:txBody>
              <a:bodyPr/>
              <a:lstStyle/>
              <a:p>
                <a:r>
                  <a:rPr lang="zh-CN" altLang="en-US">
                    <a:noFill/>
                  </a:rPr>
                  <a:t> </a:t>
                </a:r>
              </a:p>
            </p:txBody>
          </p:sp>
        </mc:Fallback>
      </mc:AlternateContent>
      <p:cxnSp>
        <p:nvCxnSpPr>
          <p:cNvPr id="22" name="Straight Arrow Connector 21"/>
          <p:cNvCxnSpPr/>
          <p:nvPr/>
        </p:nvCxnSpPr>
        <p:spPr>
          <a:xfrm flipV="1">
            <a:off x="1835696" y="35580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50613" y="429861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50613" y="4298612"/>
                <a:ext cx="171777" cy="276999"/>
              </a:xfrm>
              <a:prstGeom prst="rect">
                <a:avLst/>
              </a:prstGeom>
              <a:blipFill rotWithShape="1">
                <a:blip r:embed="rId6"/>
                <a:stretch>
                  <a:fillRect l="-264" t="-107" r="-18029" b="157"/>
                </a:stretch>
              </a:blipFill>
            </p:spPr>
            <p:txBody>
              <a:bodyPr/>
              <a:lstStyle/>
              <a:p>
                <a:r>
                  <a:rPr lang="zh-CN" altLang="en-US">
                    <a:noFill/>
                  </a:rPr>
                  <a:t> </a:t>
                </a:r>
              </a:p>
            </p:txBody>
          </p:sp>
        </mc:Fallback>
      </mc:AlternateContent>
      <p:cxnSp>
        <p:nvCxnSpPr>
          <p:cNvPr id="26" name="Straight Arrow Connector 25"/>
          <p:cNvCxnSpPr/>
          <p:nvPr/>
        </p:nvCxnSpPr>
        <p:spPr>
          <a:xfrm flipH="1" flipV="1">
            <a:off x="2404098" y="3020465"/>
            <a:ext cx="464806" cy="5530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679590" y="3028179"/>
                <a:ext cx="8198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𝑝</m:t>
                          </m:r>
                        </m:e>
                      </m:acc>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𝑚</m:t>
                      </m:r>
                      <m:acc>
                        <m:accPr>
                          <m:chr m:val="⃗"/>
                          <m:ctrlPr>
                            <a:rPr lang="en-GB" b="0"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𝑣</m:t>
                          </m:r>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679590" y="3028179"/>
                <a:ext cx="819840" cy="276999"/>
              </a:xfrm>
              <a:prstGeom prst="rect">
                <a:avLst/>
              </a:prstGeom>
              <a:blipFill rotWithShape="1">
                <a:blip r:embed="rId7"/>
                <a:stretch>
                  <a:fillRect l="-64" t="-180" r="-2873" b="-457"/>
                </a:stretch>
              </a:blipFill>
            </p:spPr>
            <p:txBody>
              <a:bodyPr/>
              <a:lstStyle/>
              <a:p>
                <a:r>
                  <a:rPr lang="zh-CN" altLang="en-US">
                    <a:noFill/>
                  </a:rPr>
                  <a:t> </a:t>
                </a:r>
              </a:p>
            </p:txBody>
          </p:sp>
        </mc:Fallback>
      </mc:AlternateContent>
      <p:sp>
        <p:nvSpPr>
          <p:cNvPr id="28" name="TextBox 27"/>
          <p:cNvSpPr txBox="1"/>
          <p:nvPr/>
        </p:nvSpPr>
        <p:spPr>
          <a:xfrm>
            <a:off x="1447867" y="5053498"/>
            <a:ext cx="351378" cy="369332"/>
          </a:xfrm>
          <a:prstGeom prst="rect">
            <a:avLst/>
          </a:prstGeom>
          <a:noFill/>
        </p:spPr>
        <p:txBody>
          <a:bodyPr wrap="square" rtlCol="0">
            <a:spAutoFit/>
          </a:bodyPr>
          <a:lstStyle/>
          <a:p>
            <a:r>
              <a:rPr lang="en-GB" dirty="0"/>
              <a:t>O</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508104" y="3717032"/>
            <a:ext cx="244827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43808" y="3429000"/>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67744" y="1412776"/>
            <a:ext cx="446484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particle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483768" y="1628800"/>
                <a:ext cx="4025846" cy="11753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𝐿</m:t>
                          </m:r>
                        </m:e>
                      </m:acc>
                      <m:r>
                        <a:rPr lang="en-GB" sz="3600" b="0" i="1" smtClean="0">
                          <a:solidFill>
                            <a:srgbClr val="FF0000"/>
                          </a:solidFill>
                          <a:latin typeface="Cambria Math" panose="02040503050406030204" pitchFamily="18" charset="0"/>
                        </a:rPr>
                        <m:t>=</m:t>
                      </m:r>
                      <m:acc>
                        <m:accPr>
                          <m:chr m:val="⃗"/>
                          <m:ctrlPr>
                            <a:rPr lang="en-GB" sz="3600" i="1">
                              <a:solidFill>
                                <a:srgbClr val="FF0000"/>
                              </a:solidFill>
                              <a:latin typeface="Cambria Math" panose="02040503050406030204" pitchFamily="18" charset="0"/>
                            </a:rPr>
                          </m:ctrlPr>
                        </m:accPr>
                        <m:e>
                          <m:r>
                            <a:rPr lang="en-GB" sz="3600" i="1">
                              <a:solidFill>
                                <a:srgbClr val="FF0000"/>
                              </a:solidFill>
                              <a:latin typeface="Cambria Math" panose="02040503050406030204" pitchFamily="18" charset="0"/>
                            </a:rPr>
                            <m:t>𝑟</m:t>
                          </m:r>
                        </m:e>
                      </m:acc>
                      <m:r>
                        <a:rPr lang="en-US" sz="3600" i="1">
                          <a:solidFill>
                            <a:srgbClr val="FF0000"/>
                          </a:solidFill>
                          <a:latin typeface="Cambria Math" panose="02040503050406030204" pitchFamily="18" charset="0"/>
                          <a:ea typeface="Cambria Math" panose="02040503050406030204" pitchFamily="18" charset="0"/>
                        </a:rPr>
                        <m:t>×</m:t>
                      </m:r>
                      <m:acc>
                        <m:accPr>
                          <m:chr m:val="⃗"/>
                          <m:ctrlPr>
                            <a:rPr lang="en-US" sz="3600" i="1">
                              <a:solidFill>
                                <a:srgbClr val="FF0000"/>
                              </a:solidFill>
                              <a:latin typeface="Cambria Math" panose="02040503050406030204" pitchFamily="18" charset="0"/>
                              <a:ea typeface="Cambria Math" panose="02040503050406030204" pitchFamily="18" charset="0"/>
                            </a:rPr>
                          </m:ctrlPr>
                        </m:accPr>
                        <m:e>
                          <m:r>
                            <a:rPr lang="en-GB" sz="3600" b="0" i="1" smtClean="0">
                              <a:solidFill>
                                <a:srgbClr val="FF0000"/>
                              </a:solidFill>
                              <a:latin typeface="Cambria Math" panose="02040503050406030204" pitchFamily="18" charset="0"/>
                              <a:ea typeface="Cambria Math" panose="02040503050406030204" pitchFamily="18" charset="0"/>
                            </a:rPr>
                            <m:t>𝑝</m:t>
                          </m:r>
                        </m:e>
                      </m:acc>
                      <m:r>
                        <a:rPr lang="en-GB" sz="3600" b="0" i="1" smtClean="0">
                          <a:solidFill>
                            <a:srgbClr val="FF0000"/>
                          </a:solidFill>
                          <a:latin typeface="Cambria Math" panose="02040503050406030204" pitchFamily="18" charset="0"/>
                          <a:ea typeface="Cambria Math" panose="02040503050406030204" pitchFamily="18" charset="0"/>
                        </a:rPr>
                        <m:t>=</m:t>
                      </m:r>
                      <m:acc>
                        <m:accPr>
                          <m:chr m:val="⃗"/>
                          <m:ctrlPr>
                            <a:rPr lang="en-GB" sz="3600" i="1">
                              <a:solidFill>
                                <a:srgbClr val="FF0000"/>
                              </a:solidFill>
                              <a:latin typeface="Cambria Math" panose="02040503050406030204" pitchFamily="18" charset="0"/>
                            </a:rPr>
                          </m:ctrlPr>
                        </m:accPr>
                        <m:e>
                          <m:r>
                            <a:rPr lang="en-GB" sz="3600" i="1">
                              <a:solidFill>
                                <a:srgbClr val="FF0000"/>
                              </a:solidFill>
                              <a:latin typeface="Cambria Math" panose="02040503050406030204" pitchFamily="18" charset="0"/>
                            </a:rPr>
                            <m:t>𝑟</m:t>
                          </m:r>
                        </m:e>
                      </m:acc>
                      <m:r>
                        <a:rPr lang="en-US" sz="3600" i="1">
                          <a:solidFill>
                            <a:srgbClr val="FF0000"/>
                          </a:solidFill>
                          <a:latin typeface="Cambria Math" panose="02040503050406030204" pitchFamily="18" charset="0"/>
                          <a:ea typeface="Cambria Math" panose="02040503050406030204" pitchFamily="18" charset="0"/>
                        </a:rPr>
                        <m:t>×</m:t>
                      </m:r>
                      <m:r>
                        <a:rPr lang="en-GB" sz="3600" b="0" i="1" smtClean="0">
                          <a:solidFill>
                            <a:srgbClr val="FF0000"/>
                          </a:solidFill>
                          <a:latin typeface="Cambria Math" panose="02040503050406030204" pitchFamily="18" charset="0"/>
                          <a:ea typeface="Cambria Math" panose="02040503050406030204" pitchFamily="18" charset="0"/>
                        </a:rPr>
                        <m:t>𝑚</m:t>
                      </m:r>
                      <m:acc>
                        <m:accPr>
                          <m:chr m:val="⃗"/>
                          <m:ctrlPr>
                            <a:rPr lang="en-US" sz="3600" i="1">
                              <a:solidFill>
                                <a:srgbClr val="FF0000"/>
                              </a:solidFill>
                              <a:latin typeface="Cambria Math" panose="02040503050406030204" pitchFamily="18" charset="0"/>
                              <a:ea typeface="Cambria Math" panose="02040503050406030204" pitchFamily="18" charset="0"/>
                            </a:rPr>
                          </m:ctrlPr>
                        </m:accPr>
                        <m:e>
                          <m:r>
                            <a:rPr lang="en-GB" sz="3600" b="0" i="1" smtClean="0">
                              <a:solidFill>
                                <a:srgbClr val="FF0000"/>
                              </a:solidFill>
                              <a:latin typeface="Cambria Math" panose="02040503050406030204" pitchFamily="18" charset="0"/>
                              <a:ea typeface="Cambria Math" panose="02040503050406030204" pitchFamily="18" charset="0"/>
                            </a:rPr>
                            <m:t>𝑣</m:t>
                          </m:r>
                        </m:e>
                      </m:acc>
                    </m:oMath>
                  </m:oMathPara>
                </a14:m>
                <a:endParaRPr lang="en-US" sz="3600" dirty="0"/>
              </a:p>
              <a:p>
                <a:endParaRPr lang="en-US" sz="3600" dirty="0"/>
              </a:p>
            </p:txBody>
          </p:sp>
        </mc:Choice>
        <mc:Fallback>
          <p:sp>
            <p:nvSpPr>
              <p:cNvPr id="7" name="TextBox 6"/>
              <p:cNvSpPr txBox="1">
                <a:spLocks noRot="1" noChangeAspect="1" noMove="1" noResize="1" noEditPoints="1" noAdjustHandles="1" noChangeArrowheads="1" noChangeShapeType="1" noTextEdit="1"/>
              </p:cNvSpPr>
              <p:nvPr/>
            </p:nvSpPr>
            <p:spPr>
              <a:xfrm>
                <a:off x="2483768" y="1628800"/>
                <a:ext cx="4025846" cy="1175322"/>
              </a:xfrm>
              <a:prstGeom prst="rect">
                <a:avLst/>
              </a:prstGeom>
              <a:blipFill rotWithShape="1">
                <a:blip r:embed="rId1"/>
                <a:stretch>
                  <a:fillRect l="-7" t="-2" r="-578"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59632" y="836712"/>
                <a:ext cx="7465826" cy="369332"/>
              </a:xfrm>
              <a:prstGeom prst="rect">
                <a:avLst/>
              </a:prstGeom>
              <a:noFill/>
            </p:spPr>
            <p:txBody>
              <a:bodyPr wrap="none" rtlCol="0">
                <a:spAutoFit/>
              </a:bodyPr>
              <a:lstStyle/>
              <a:p>
                <a:r>
                  <a:rPr lang="en-GB" dirty="0"/>
                  <a:t>Angular momentum about point O of a particle of mass m moving at velocity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259632" y="836712"/>
                <a:ext cx="7465826" cy="369332"/>
              </a:xfrm>
              <a:prstGeom prst="rect">
                <a:avLst/>
              </a:prstGeom>
              <a:blipFill rotWithShape="1">
                <a:blip r:embed="rId2"/>
                <a:stretch>
                  <a:fillRect l="-6" t="-113" r="7" b="48"/>
                </a:stretch>
              </a:blipFill>
            </p:spPr>
            <p:txBody>
              <a:bodyPr/>
              <a:lstStyle/>
              <a:p>
                <a:r>
                  <a:rPr lang="zh-CN" altLang="en-US">
                    <a:noFill/>
                  </a:rPr>
                  <a:t> </a:t>
                </a:r>
              </a:p>
            </p:txBody>
          </p:sp>
        </mc:Fallback>
      </mc:AlternateContent>
      <p:sp>
        <p:nvSpPr>
          <p:cNvPr id="10" name="TextBox 9"/>
          <p:cNvSpPr txBox="1"/>
          <p:nvPr/>
        </p:nvSpPr>
        <p:spPr>
          <a:xfrm>
            <a:off x="6817722" y="1774358"/>
            <a:ext cx="2303780" cy="645160"/>
          </a:xfrm>
          <a:prstGeom prst="rect">
            <a:avLst/>
          </a:prstGeom>
          <a:noFill/>
        </p:spPr>
        <p:txBody>
          <a:bodyPr wrap="none" rtlCol="0">
            <a:spAutoFit/>
          </a:bodyPr>
          <a:lstStyle/>
          <a:p>
            <a:r>
              <a:rPr lang="en-GB" dirty="0">
                <a:solidFill>
                  <a:srgbClr val="FF0000"/>
                </a:solidFill>
              </a:rPr>
              <a:t>Important to remember</a:t>
            </a:r>
            <a:endParaRPr lang="en-GB" dirty="0">
              <a:solidFill>
                <a:srgbClr val="FF0000"/>
              </a:solidFill>
            </a:endParaRPr>
          </a:p>
          <a:p>
            <a:r>
              <a:rPr lang="en-US" dirty="0">
                <a:solidFill>
                  <a:srgbClr val="FF0000"/>
                </a:solidFill>
              </a:rPr>
              <a:t>  p</a:t>
            </a:r>
            <a:r>
              <a:rPr lang="zh-CN" altLang="en-US" dirty="0">
                <a:solidFill>
                  <a:srgbClr val="FF0000"/>
                </a:solidFill>
              </a:rPr>
              <a:t>是动量</a:t>
            </a:r>
            <a:endParaRPr lang="zh-CN" altLang="en-US" dirty="0">
              <a:solidFill>
                <a:srgbClr val="FF0000"/>
              </a:solidFill>
            </a:endParaRPr>
          </a:p>
        </p:txBody>
      </p:sp>
      <p:cxnSp>
        <p:nvCxnSpPr>
          <p:cNvPr id="5" name="Straight Arrow Connector 4"/>
          <p:cNvCxnSpPr/>
          <p:nvPr/>
        </p:nvCxnSpPr>
        <p:spPr>
          <a:xfrm>
            <a:off x="1835696" y="53012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696" y="31409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187624" y="53012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572000" y="52141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72000" y="5214150"/>
                <a:ext cx="188128" cy="276999"/>
              </a:xfrm>
              <a:prstGeom prst="rect">
                <a:avLst/>
              </a:prstGeom>
              <a:blipFill rotWithShape="1">
                <a:blip r:embed="rId3"/>
                <a:stretch>
                  <a:fillRect t="-60" r="-16112"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43608" y="61653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043608" y="6165304"/>
                <a:ext cx="173894" cy="276999"/>
              </a:xfrm>
              <a:prstGeom prst="rect">
                <a:avLst/>
              </a:prstGeom>
              <a:blipFill rotWithShape="1">
                <a:blip r:embed="rId4"/>
                <a:stretch>
                  <a:fillRect l="-174" t="-32" r="-17774"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72471" y="28045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472471" y="2804537"/>
                <a:ext cx="191526" cy="276999"/>
              </a:xfrm>
              <a:prstGeom prst="rect">
                <a:avLst/>
              </a:prstGeom>
              <a:blipFill rotWithShape="1">
                <a:blip r:embed="rId5"/>
                <a:stretch>
                  <a:fillRect l="-282" t="-136" r="-16091" b="186"/>
                </a:stretch>
              </a:blipFill>
            </p:spPr>
            <p:txBody>
              <a:bodyPr/>
              <a:lstStyle/>
              <a:p>
                <a:r>
                  <a:rPr lang="zh-CN" altLang="en-US">
                    <a:noFill/>
                  </a:rPr>
                  <a:t> </a:t>
                </a:r>
              </a:p>
            </p:txBody>
          </p:sp>
        </mc:Fallback>
      </mc:AlternateContent>
      <p:cxnSp>
        <p:nvCxnSpPr>
          <p:cNvPr id="22" name="Straight Arrow Connector 21"/>
          <p:cNvCxnSpPr/>
          <p:nvPr/>
        </p:nvCxnSpPr>
        <p:spPr>
          <a:xfrm flipV="1">
            <a:off x="1835696" y="35580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50613" y="429861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50613" y="4298612"/>
                <a:ext cx="171777" cy="276999"/>
              </a:xfrm>
              <a:prstGeom prst="rect">
                <a:avLst/>
              </a:prstGeom>
              <a:blipFill rotWithShape="1">
                <a:blip r:embed="rId6"/>
                <a:stretch>
                  <a:fillRect l="-264" t="-107" r="-18029" b="157"/>
                </a:stretch>
              </a:blipFill>
            </p:spPr>
            <p:txBody>
              <a:bodyPr/>
              <a:lstStyle/>
              <a:p>
                <a:r>
                  <a:rPr lang="zh-CN" altLang="en-US">
                    <a:noFill/>
                  </a:rPr>
                  <a:t> </a:t>
                </a:r>
              </a:p>
            </p:txBody>
          </p:sp>
        </mc:Fallback>
      </mc:AlternateContent>
      <p:cxnSp>
        <p:nvCxnSpPr>
          <p:cNvPr id="26" name="Straight Arrow Connector 25"/>
          <p:cNvCxnSpPr/>
          <p:nvPr/>
        </p:nvCxnSpPr>
        <p:spPr>
          <a:xfrm flipH="1" flipV="1">
            <a:off x="2404098" y="3020465"/>
            <a:ext cx="464806" cy="5530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679590" y="3028179"/>
                <a:ext cx="8198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𝑝</m:t>
                          </m:r>
                        </m:e>
                      </m:acc>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𝑚</m:t>
                      </m:r>
                      <m:acc>
                        <m:accPr>
                          <m:chr m:val="⃗"/>
                          <m:ctrlPr>
                            <a:rPr lang="en-GB" b="0"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𝑣</m:t>
                          </m:r>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679590" y="3028179"/>
                <a:ext cx="819840" cy="276999"/>
              </a:xfrm>
              <a:prstGeom prst="rect">
                <a:avLst/>
              </a:prstGeom>
              <a:blipFill rotWithShape="1">
                <a:blip r:embed="rId7"/>
                <a:stretch>
                  <a:fillRect l="-64" t="-180" r="-2873" b="-457"/>
                </a:stretch>
              </a:blipFill>
            </p:spPr>
            <p:txBody>
              <a:bodyPr/>
              <a:lstStyle/>
              <a:p>
                <a:r>
                  <a:rPr lang="zh-CN" altLang="en-US">
                    <a:noFill/>
                  </a:rPr>
                  <a:t> </a:t>
                </a:r>
              </a:p>
            </p:txBody>
          </p:sp>
        </mc:Fallback>
      </mc:AlternateContent>
      <p:sp>
        <p:nvSpPr>
          <p:cNvPr id="28" name="TextBox 27"/>
          <p:cNvSpPr txBox="1"/>
          <p:nvPr/>
        </p:nvSpPr>
        <p:spPr>
          <a:xfrm>
            <a:off x="1447867" y="5053498"/>
            <a:ext cx="351378" cy="369332"/>
          </a:xfrm>
          <a:prstGeom prst="rect">
            <a:avLst/>
          </a:prstGeom>
          <a:noFill/>
        </p:spPr>
        <p:txBody>
          <a:bodyPr wrap="square" rtlCol="0">
            <a:spAutoFit/>
          </a:bodyPr>
          <a:lstStyle/>
          <a:p>
            <a:r>
              <a:rPr lang="en-GB" dirty="0"/>
              <a:t>O</a:t>
            </a:r>
            <a:endParaRPr lang="en-US" dirty="0"/>
          </a:p>
        </p:txBody>
      </p:sp>
      <p:sp>
        <p:nvSpPr>
          <p:cNvPr id="29" name="TextBox 28"/>
          <p:cNvSpPr txBox="1"/>
          <p:nvPr/>
        </p:nvSpPr>
        <p:spPr>
          <a:xfrm>
            <a:off x="4540652" y="2982012"/>
            <a:ext cx="4383872" cy="923330"/>
          </a:xfrm>
          <a:prstGeom prst="rect">
            <a:avLst/>
          </a:prstGeom>
          <a:noFill/>
        </p:spPr>
        <p:txBody>
          <a:bodyPr wrap="square" rtlCol="0">
            <a:spAutoFit/>
          </a:bodyPr>
          <a:lstStyle/>
          <a:p>
            <a:r>
              <a:rPr lang="en-GB" dirty="0"/>
              <a:t>The net torque on a particle about point O is the rate change of its angular momentum about O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5599366" y="3859137"/>
                <a:ext cx="2173608" cy="7869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ea typeface="Cambria Math" panose="02040503050406030204" pitchFamily="18" charset="0"/>
                            </a:rPr>
                            <m:t>𝜏</m:t>
                          </m:r>
                        </m:e>
                      </m:acc>
                      <m:r>
                        <a:rPr lang="en-GB" sz="2400" b="0" i="1" smtClean="0">
                          <a:solidFill>
                            <a:srgbClr val="FF0000"/>
                          </a:solidFill>
                          <a:latin typeface="Cambria Math" panose="02040503050406030204" pitchFamily="18" charset="0"/>
                        </a:rPr>
                        <m:t>=</m:t>
                      </m:r>
                      <m:f>
                        <m:fPr>
                          <m:ctrlPr>
                            <a:rPr lang="en-GB" sz="2400" b="0" i="1" smtClean="0">
                              <a:solidFill>
                                <a:srgbClr val="FF0000"/>
                              </a:solidFill>
                              <a:latin typeface="Cambria Math" panose="02040503050406030204" pitchFamily="18" charset="0"/>
                            </a:rPr>
                          </m:ctrlPr>
                        </m:fPr>
                        <m:num>
                          <m:r>
                            <a:rPr lang="en-GB" sz="2400" b="0" i="1" smtClean="0">
                              <a:solidFill>
                                <a:srgbClr val="FF0000"/>
                              </a:solidFill>
                              <a:latin typeface="Cambria Math" panose="02040503050406030204" pitchFamily="18" charset="0"/>
                            </a:rPr>
                            <m:t>𝑑</m:t>
                          </m:r>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𝐿</m:t>
                              </m:r>
                            </m:e>
                          </m:acc>
                        </m:num>
                        <m:den>
                          <m:r>
                            <a:rPr lang="en-GB" sz="2400" b="0" i="1" smtClean="0">
                              <a:solidFill>
                                <a:srgbClr val="FF0000"/>
                              </a:solidFill>
                              <a:latin typeface="Cambria Math" panose="02040503050406030204" pitchFamily="18" charset="0"/>
                            </a:rPr>
                            <m:t>𝑑𝑡</m:t>
                          </m:r>
                        </m:den>
                      </m:f>
                      <m:r>
                        <a:rPr lang="en-GB" sz="2400" b="0" i="1" smtClean="0">
                          <a:solidFill>
                            <a:srgbClr val="FF0000"/>
                          </a:solidFill>
                          <a:latin typeface="Cambria Math" panose="02040503050406030204" pitchFamily="18" charset="0"/>
                        </a:rPr>
                        <m:t>=</m:t>
                      </m:r>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𝑟</m:t>
                          </m:r>
                        </m:e>
                      </m:acc>
                      <m:r>
                        <a:rPr lang="en-GB" sz="2400" b="0" i="1" smtClean="0">
                          <a:solidFill>
                            <a:srgbClr val="FF0000"/>
                          </a:solidFill>
                          <a:latin typeface="Cambria Math" panose="02040503050406030204" pitchFamily="18" charset="0"/>
                          <a:ea typeface="Cambria Math" panose="02040503050406030204" pitchFamily="18" charset="0"/>
                        </a:rPr>
                        <m:t>×</m:t>
                      </m:r>
                      <m:acc>
                        <m:accPr>
                          <m:chr m:val="⃗"/>
                          <m:ctrlPr>
                            <a:rPr lang="en-GB" sz="2400" b="0" i="1" smtClean="0">
                              <a:solidFill>
                                <a:srgbClr val="FF0000"/>
                              </a:solidFill>
                              <a:latin typeface="Cambria Math" panose="02040503050406030204" pitchFamily="18" charset="0"/>
                              <a:ea typeface="Cambria Math" panose="02040503050406030204" pitchFamily="18" charset="0"/>
                            </a:rPr>
                          </m:ctrlPr>
                        </m:accPr>
                        <m:e>
                          <m:r>
                            <a:rPr lang="en-GB" sz="2400" b="0" i="1" smtClean="0">
                              <a:solidFill>
                                <a:srgbClr val="FF0000"/>
                              </a:solidFill>
                              <a:latin typeface="Cambria Math" panose="02040503050406030204" pitchFamily="18" charset="0"/>
                              <a:ea typeface="Cambria Math" panose="02040503050406030204" pitchFamily="18" charset="0"/>
                            </a:rPr>
                            <m:t>𝐹</m:t>
                          </m:r>
                        </m:e>
                      </m:acc>
                    </m:oMath>
                  </m:oMathPara>
                </a14:m>
                <a:endParaRPr lang="en-GB" sz="24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5599366" y="3859137"/>
                <a:ext cx="2173608" cy="786947"/>
              </a:xfrm>
              <a:prstGeom prst="rect">
                <a:avLst/>
              </a:prstGeom>
              <a:blipFill rotWithShape="1">
                <a:blip r:embed="rId8"/>
                <a:stretch>
                  <a:fillRect l="-26" t="-31" r="26"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5436097" y="5053498"/>
                <a:ext cx="3168352" cy="679930"/>
              </a:xfrm>
              <a:prstGeom prst="rect">
                <a:avLst/>
              </a:prstGeom>
              <a:noFill/>
            </p:spPr>
            <p:txBody>
              <a:bodyPr wrap="square" rtlCol="0">
                <a:spAutoFit/>
              </a:bodyPr>
              <a:lstStyle/>
              <a:p>
                <a:r>
                  <a:rPr lang="en-GB" dirty="0"/>
                  <a:t>where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is the net force exerted on the particle</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5436097" y="5053498"/>
                <a:ext cx="3168352" cy="679930"/>
              </a:xfrm>
              <a:prstGeom prst="rect">
                <a:avLst/>
              </a:prstGeom>
              <a:blipFill rotWithShape="1">
                <a:blip r:embed="rId9"/>
                <a:stretch>
                  <a:fillRect l="-16" t="-25" r="6" b="2"/>
                </a:stretch>
              </a:blipFill>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0" y="15050"/>
            <a:ext cx="8229600" cy="1143000"/>
          </a:xfrm>
        </p:spPr>
        <p:txBody>
          <a:bodyPr/>
          <a:lstStyle/>
          <a:p>
            <a:r>
              <a:rPr lang="en-GB" sz="3200" dirty="0"/>
              <a:t>Question: What can we say about the angular momentum of a falling cat about its center of mass ?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396351" y="1710396"/>
            <a:ext cx="8497139" cy="2680057"/>
          </a:xfrm>
          <a:prstGeom prst="rect">
            <a:avLst/>
          </a:prstGeom>
        </p:spPr>
      </p:pic>
      <p:sp>
        <p:nvSpPr>
          <p:cNvPr id="6" name="TextBox 5"/>
          <p:cNvSpPr txBox="1"/>
          <p:nvPr/>
        </p:nvSpPr>
        <p:spPr>
          <a:xfrm>
            <a:off x="835991" y="4619633"/>
            <a:ext cx="6984776" cy="923330"/>
          </a:xfrm>
          <a:prstGeom prst="rect">
            <a:avLst/>
          </a:prstGeom>
          <a:noFill/>
        </p:spPr>
        <p:txBody>
          <a:bodyPr wrap="square" rtlCol="0">
            <a:spAutoFit/>
          </a:bodyPr>
          <a:lstStyle/>
          <a:p>
            <a:r>
              <a:rPr lang="en-GB" dirty="0"/>
              <a:t>A western joke: a falling cat lands always on his feet and a bread fall always on the buttered side. Put them together and you have a levitating cat !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290289" y="2804537"/>
            <a:ext cx="4326647" cy="4015619"/>
          </a:xfrm>
          <a:custGeom>
            <a:avLst/>
            <a:gdLst>
              <a:gd name="connsiteX0" fmla="*/ 411728 w 4326647"/>
              <a:gd name="connsiteY0" fmla="*/ 634339 h 4015619"/>
              <a:gd name="connsiteX1" fmla="*/ 3729693 w 4326647"/>
              <a:gd name="connsiteY1" fmla="*/ 72636 h 4015619"/>
              <a:gd name="connsiteX2" fmla="*/ 4239145 w 4326647"/>
              <a:gd name="connsiteY2" fmla="*/ 2136568 h 4015619"/>
              <a:gd name="connsiteX3" fmla="*/ 2684665 w 4326647"/>
              <a:gd name="connsiteY3" fmla="*/ 2959528 h 4015619"/>
              <a:gd name="connsiteX4" fmla="*/ 2162151 w 4326647"/>
              <a:gd name="connsiteY4" fmla="*/ 4004556 h 4015619"/>
              <a:gd name="connsiteX5" fmla="*/ 241911 w 4326647"/>
              <a:gd name="connsiteY5" fmla="*/ 2254133 h 4015619"/>
              <a:gd name="connsiteX6" fmla="*/ 411728 w 4326647"/>
              <a:gd name="connsiteY6" fmla="*/ 634339 h 40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647" h="4015619">
                <a:moveTo>
                  <a:pt x="411728" y="634339"/>
                </a:moveTo>
                <a:cubicBezTo>
                  <a:pt x="993025" y="270756"/>
                  <a:pt x="3091790" y="-177736"/>
                  <a:pt x="3729693" y="72636"/>
                </a:cubicBezTo>
                <a:cubicBezTo>
                  <a:pt x="4367596" y="323007"/>
                  <a:pt x="4413316" y="1655420"/>
                  <a:pt x="4239145" y="2136568"/>
                </a:cubicBezTo>
                <a:cubicBezTo>
                  <a:pt x="4064974" y="2617716"/>
                  <a:pt x="3030830" y="2648197"/>
                  <a:pt x="2684665" y="2959528"/>
                </a:cubicBezTo>
                <a:cubicBezTo>
                  <a:pt x="2338500" y="3270859"/>
                  <a:pt x="2569277" y="4122122"/>
                  <a:pt x="2162151" y="4004556"/>
                </a:cubicBezTo>
                <a:cubicBezTo>
                  <a:pt x="1755025" y="3886990"/>
                  <a:pt x="531471" y="2813659"/>
                  <a:pt x="241911" y="2254133"/>
                </a:cubicBezTo>
                <a:cubicBezTo>
                  <a:pt x="-47649" y="1694607"/>
                  <a:pt x="-169569" y="997922"/>
                  <a:pt x="411728" y="63433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43808" y="3429000"/>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1835696" y="53012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696" y="31409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187624" y="53012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572000" y="52141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72000" y="5214150"/>
                <a:ext cx="188128" cy="276999"/>
              </a:xfrm>
              <a:prstGeom prst="rect">
                <a:avLst/>
              </a:prstGeom>
              <a:blipFill rotWithShape="1">
                <a:blip r:embed="rId1"/>
                <a:stretch>
                  <a:fillRect t="-60" r="-16112"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43608" y="61653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043608" y="6165304"/>
                <a:ext cx="173894" cy="276999"/>
              </a:xfrm>
              <a:prstGeom prst="rect">
                <a:avLst/>
              </a:prstGeom>
              <a:blipFill rotWithShape="1">
                <a:blip r:embed="rId2"/>
                <a:stretch>
                  <a:fillRect l="-174" t="-32" r="-17774"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72471" y="28045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472471" y="2804537"/>
                <a:ext cx="191526" cy="276999"/>
              </a:xfrm>
              <a:prstGeom prst="rect">
                <a:avLst/>
              </a:prstGeom>
              <a:blipFill rotWithShape="1">
                <a:blip r:embed="rId3"/>
                <a:stretch>
                  <a:fillRect l="-282" t="-136" r="-16091" b="186"/>
                </a:stretch>
              </a:blipFill>
            </p:spPr>
            <p:txBody>
              <a:bodyPr/>
              <a:lstStyle/>
              <a:p>
                <a:r>
                  <a:rPr lang="zh-CN" altLang="en-US">
                    <a:noFill/>
                  </a:rPr>
                  <a:t> </a:t>
                </a:r>
              </a:p>
            </p:txBody>
          </p:sp>
        </mc:Fallback>
      </mc:AlternateContent>
      <p:cxnSp>
        <p:nvCxnSpPr>
          <p:cNvPr id="22" name="Straight Arrow Connector 21"/>
          <p:cNvCxnSpPr/>
          <p:nvPr/>
        </p:nvCxnSpPr>
        <p:spPr>
          <a:xfrm flipV="1">
            <a:off x="1835696" y="35580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50613" y="4298612"/>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50613" y="4298612"/>
                <a:ext cx="215957" cy="276999"/>
              </a:xfrm>
              <a:prstGeom prst="rect">
                <a:avLst/>
              </a:prstGeom>
              <a:blipFill rotWithShape="1">
                <a:blip r:embed="rId4"/>
                <a:stretch>
                  <a:fillRect l="-210" t="-107" r="-19759" b="-301"/>
                </a:stretch>
              </a:blipFill>
            </p:spPr>
            <p:txBody>
              <a:bodyPr/>
              <a:lstStyle/>
              <a:p>
                <a:r>
                  <a:rPr lang="zh-CN" altLang="en-US">
                    <a:noFill/>
                  </a:rPr>
                  <a:t> </a:t>
                </a:r>
              </a:p>
            </p:txBody>
          </p:sp>
        </mc:Fallback>
      </mc:AlternateContent>
      <p:cxnSp>
        <p:nvCxnSpPr>
          <p:cNvPr id="26" name="Straight Arrow Connector 25"/>
          <p:cNvCxnSpPr/>
          <p:nvPr/>
        </p:nvCxnSpPr>
        <p:spPr>
          <a:xfrm flipH="1" flipV="1">
            <a:off x="2458672" y="3140968"/>
            <a:ext cx="529152" cy="432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843808" y="3052220"/>
                <a:ext cx="1020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𝑖</m:t>
                              </m:r>
                            </m:sub>
                          </m:sSub>
                        </m:e>
                      </m:acc>
                      <m:r>
                        <a:rPr lang="en-GB" b="0" i="1" smtClean="0">
                          <a:solidFill>
                            <a:srgbClr val="FF0000"/>
                          </a:solidFill>
                          <a:latin typeface="Cambria Math" panose="02040503050406030204" pitchFamily="18" charset="0"/>
                        </a:rPr>
                        <m:t>=</m:t>
                      </m:r>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𝑚</m:t>
                          </m:r>
                        </m:e>
                        <m:sub>
                          <m:r>
                            <a:rPr lang="en-GB" b="0" i="1" smtClean="0">
                              <a:solidFill>
                                <a:srgbClr val="FF0000"/>
                              </a:solidFill>
                              <a:latin typeface="Cambria Math" panose="02040503050406030204" pitchFamily="18" charset="0"/>
                            </a:rPr>
                            <m:t>𝑖</m:t>
                          </m:r>
                        </m:sub>
                      </m:sSub>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𝑣</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843808" y="3052220"/>
                <a:ext cx="1020664" cy="276999"/>
              </a:xfrm>
              <a:prstGeom prst="rect">
                <a:avLst/>
              </a:prstGeom>
              <a:blipFill rotWithShape="1">
                <a:blip r:embed="rId5"/>
                <a:stretch>
                  <a:fillRect l="-27" t="-148" r="-2315" b="198"/>
                </a:stretch>
              </a:blipFill>
            </p:spPr>
            <p:txBody>
              <a:bodyPr/>
              <a:lstStyle/>
              <a:p>
                <a:r>
                  <a:rPr lang="zh-CN" altLang="en-US">
                    <a:noFill/>
                  </a:rPr>
                  <a:t> </a:t>
                </a:r>
              </a:p>
            </p:txBody>
          </p:sp>
        </mc:Fallback>
      </mc:AlternateContent>
      <p:sp>
        <p:nvSpPr>
          <p:cNvPr id="28" name="TextBox 27"/>
          <p:cNvSpPr txBox="1"/>
          <p:nvPr/>
        </p:nvSpPr>
        <p:spPr>
          <a:xfrm>
            <a:off x="1447867" y="5053498"/>
            <a:ext cx="351378" cy="369332"/>
          </a:xfrm>
          <a:prstGeom prst="rect">
            <a:avLst/>
          </a:prstGeom>
          <a:noFill/>
        </p:spPr>
        <p:txBody>
          <a:bodyPr wrap="square" rtlCol="0">
            <a:spAutoFit/>
          </a:bodyPr>
          <a:lstStyle/>
          <a:p>
            <a:r>
              <a:rPr lang="en-GB" dirty="0"/>
              <a:t>O</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flipH="1">
                <a:off x="1799244" y="863001"/>
                <a:ext cx="7165243" cy="679930"/>
              </a:xfrm>
              <a:prstGeom prst="rect">
                <a:avLst/>
              </a:prstGeom>
              <a:noFill/>
            </p:spPr>
            <p:txBody>
              <a:bodyPr wrap="square" rtlCol="0">
                <a:spAutoFit/>
              </a:bodyPr>
              <a:lstStyle/>
              <a:p>
                <a:r>
                  <a:rPr lang="en-GB" dirty="0"/>
                  <a:t>A rigid body in rotation around the z-axis is considered as a system of N particles of angular momentum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1799244" y="863001"/>
                <a:ext cx="7165243" cy="679930"/>
              </a:xfrm>
              <a:prstGeom prst="rect">
                <a:avLst/>
              </a:prstGeom>
              <a:blipFill rotWithShape="1">
                <a:blip r:embed="rId6"/>
                <a:stretch>
                  <a:fillRect l="-4" t="-5" r="3" b="76"/>
                </a:stretch>
              </a:blipFill>
            </p:spPr>
            <p:txBody>
              <a:bodyPr/>
              <a:lstStyle/>
              <a:p>
                <a:r>
                  <a:rPr lang="zh-CN" altLang="en-US">
                    <a:noFill/>
                  </a:rPr>
                  <a:t> </a:t>
                </a:r>
              </a:p>
            </p:txBody>
          </p:sp>
        </mc:Fallback>
      </mc:AlternateContent>
      <p:sp>
        <p:nvSpPr>
          <p:cNvPr id="12" name="Oval 11"/>
          <p:cNvSpPr/>
          <p:nvPr/>
        </p:nvSpPr>
        <p:spPr>
          <a:xfrm>
            <a:off x="-1072413" y="3081536"/>
            <a:ext cx="5040560" cy="4656911"/>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1511660" y="5301208"/>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65354" y="5775623"/>
                <a:ext cx="1525365" cy="923330"/>
              </a:xfrm>
              <a:prstGeom prst="rect">
                <a:avLst/>
              </a:prstGeom>
              <a:noFill/>
            </p:spPr>
            <p:txBody>
              <a:bodyPr wrap="square" rtlCol="0">
                <a:spAutoFit/>
              </a:bodyPr>
              <a:lstStyle/>
              <a:p>
                <a:r>
                  <a:rPr lang="en-GB" dirty="0"/>
                  <a:t>Slice of the rigid body in the plane </a:t>
                </a:r>
                <a14:m>
                  <m:oMath xmlns:m="http://schemas.openxmlformats.org/officeDocument/2006/math">
                    <m:r>
                      <a:rPr lang="en-GB" i="1" dirty="0" smtClean="0">
                        <a:latin typeface="Cambria Math" panose="02040503050406030204" pitchFamily="18" charset="0"/>
                      </a:rPr>
                      <m:t>𝑥𝑂</m:t>
                    </m:r>
                    <m:r>
                      <a:rPr lang="en-GB" b="0" i="1" dirty="0" smtClean="0">
                        <a:latin typeface="Cambria Math" panose="02040503050406030204" pitchFamily="18" charset="0"/>
                      </a:rPr>
                      <m:t>𝑦</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65354" y="5775623"/>
                <a:ext cx="1525365" cy="923330"/>
              </a:xfrm>
              <a:prstGeom prst="rect">
                <a:avLst/>
              </a:prstGeom>
              <a:blipFill rotWithShape="1">
                <a:blip r:embed="rId7"/>
                <a:stretch>
                  <a:fillRect l="-16" t="-32" r="22" b="37"/>
                </a:stretch>
              </a:blipFill>
            </p:spPr>
            <p:txBody>
              <a:bodyPr/>
              <a:lstStyle/>
              <a:p>
                <a:r>
                  <a:rPr lang="zh-CN" altLang="en-US">
                    <a:noFill/>
                  </a:rPr>
                  <a:t> </a:t>
                </a:r>
              </a:p>
            </p:txBody>
          </p:sp>
        </mc:Fallback>
      </mc:AlternateContent>
      <p:cxnSp>
        <p:nvCxnSpPr>
          <p:cNvPr id="30" name="Straight Arrow Connector 29"/>
          <p:cNvCxnSpPr/>
          <p:nvPr/>
        </p:nvCxnSpPr>
        <p:spPr>
          <a:xfrm flipH="1" flipV="1">
            <a:off x="4743617" y="4812346"/>
            <a:ext cx="754143" cy="688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91239" y="5498624"/>
                <a:ext cx="2557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691239" y="5498624"/>
                <a:ext cx="255776" cy="310598"/>
              </a:xfrm>
              <a:prstGeom prst="rect">
                <a:avLst/>
              </a:prstGeom>
              <a:blipFill rotWithShape="1">
                <a:blip r:embed="rId8"/>
                <a:stretch>
                  <a:fillRect l="-91" t="-51" r="-11379" b="78"/>
                </a:stretch>
              </a:blipFill>
            </p:spPr>
            <p:txBody>
              <a:bodyPr/>
              <a:lstStyle/>
              <a:p>
                <a:r>
                  <a:rPr lang="zh-CN"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290289" y="2804537"/>
            <a:ext cx="4326647" cy="4015619"/>
          </a:xfrm>
          <a:custGeom>
            <a:avLst/>
            <a:gdLst>
              <a:gd name="connsiteX0" fmla="*/ 411728 w 4326647"/>
              <a:gd name="connsiteY0" fmla="*/ 634339 h 4015619"/>
              <a:gd name="connsiteX1" fmla="*/ 3729693 w 4326647"/>
              <a:gd name="connsiteY1" fmla="*/ 72636 h 4015619"/>
              <a:gd name="connsiteX2" fmla="*/ 4239145 w 4326647"/>
              <a:gd name="connsiteY2" fmla="*/ 2136568 h 4015619"/>
              <a:gd name="connsiteX3" fmla="*/ 2684665 w 4326647"/>
              <a:gd name="connsiteY3" fmla="*/ 2959528 h 4015619"/>
              <a:gd name="connsiteX4" fmla="*/ 2162151 w 4326647"/>
              <a:gd name="connsiteY4" fmla="*/ 4004556 h 4015619"/>
              <a:gd name="connsiteX5" fmla="*/ 241911 w 4326647"/>
              <a:gd name="connsiteY5" fmla="*/ 2254133 h 4015619"/>
              <a:gd name="connsiteX6" fmla="*/ 411728 w 4326647"/>
              <a:gd name="connsiteY6" fmla="*/ 634339 h 40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647" h="4015619">
                <a:moveTo>
                  <a:pt x="411728" y="634339"/>
                </a:moveTo>
                <a:cubicBezTo>
                  <a:pt x="993025" y="270756"/>
                  <a:pt x="3091790" y="-177736"/>
                  <a:pt x="3729693" y="72636"/>
                </a:cubicBezTo>
                <a:cubicBezTo>
                  <a:pt x="4367596" y="323007"/>
                  <a:pt x="4413316" y="1655420"/>
                  <a:pt x="4239145" y="2136568"/>
                </a:cubicBezTo>
                <a:cubicBezTo>
                  <a:pt x="4064974" y="2617716"/>
                  <a:pt x="3030830" y="2648197"/>
                  <a:pt x="2684665" y="2959528"/>
                </a:cubicBezTo>
                <a:cubicBezTo>
                  <a:pt x="2338500" y="3270859"/>
                  <a:pt x="2569277" y="4122122"/>
                  <a:pt x="2162151" y="4004556"/>
                </a:cubicBezTo>
                <a:cubicBezTo>
                  <a:pt x="1755025" y="3886990"/>
                  <a:pt x="531471" y="2813659"/>
                  <a:pt x="241911" y="2254133"/>
                </a:cubicBezTo>
                <a:cubicBezTo>
                  <a:pt x="-47649" y="1694607"/>
                  <a:pt x="-169569" y="997922"/>
                  <a:pt x="411728" y="63433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43808" y="3429000"/>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1835696" y="53012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696" y="31409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187624" y="53012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572000" y="52141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72000" y="5214150"/>
                <a:ext cx="188128" cy="276999"/>
              </a:xfrm>
              <a:prstGeom prst="rect">
                <a:avLst/>
              </a:prstGeom>
              <a:blipFill rotWithShape="1">
                <a:blip r:embed="rId1"/>
                <a:stretch>
                  <a:fillRect t="-60" r="-16112"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43608" y="61653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043608" y="6165304"/>
                <a:ext cx="173894" cy="276999"/>
              </a:xfrm>
              <a:prstGeom prst="rect">
                <a:avLst/>
              </a:prstGeom>
              <a:blipFill rotWithShape="1">
                <a:blip r:embed="rId2"/>
                <a:stretch>
                  <a:fillRect l="-174" t="-32" r="-17774"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72471" y="28045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472471" y="2804537"/>
                <a:ext cx="191526" cy="276999"/>
              </a:xfrm>
              <a:prstGeom prst="rect">
                <a:avLst/>
              </a:prstGeom>
              <a:blipFill rotWithShape="1">
                <a:blip r:embed="rId3"/>
                <a:stretch>
                  <a:fillRect l="-282" t="-136" r="-16091" b="186"/>
                </a:stretch>
              </a:blipFill>
            </p:spPr>
            <p:txBody>
              <a:bodyPr/>
              <a:lstStyle/>
              <a:p>
                <a:r>
                  <a:rPr lang="zh-CN" altLang="en-US">
                    <a:noFill/>
                  </a:rPr>
                  <a:t> </a:t>
                </a:r>
              </a:p>
            </p:txBody>
          </p:sp>
        </mc:Fallback>
      </mc:AlternateContent>
      <p:cxnSp>
        <p:nvCxnSpPr>
          <p:cNvPr id="22" name="Straight Arrow Connector 21"/>
          <p:cNvCxnSpPr/>
          <p:nvPr/>
        </p:nvCxnSpPr>
        <p:spPr>
          <a:xfrm flipV="1">
            <a:off x="1835696" y="35580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50613" y="4298612"/>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50613" y="4298612"/>
                <a:ext cx="215957" cy="276999"/>
              </a:xfrm>
              <a:prstGeom prst="rect">
                <a:avLst/>
              </a:prstGeom>
              <a:blipFill rotWithShape="1">
                <a:blip r:embed="rId4"/>
                <a:stretch>
                  <a:fillRect l="-210" t="-107" r="-19759" b="-301"/>
                </a:stretch>
              </a:blipFill>
            </p:spPr>
            <p:txBody>
              <a:bodyPr/>
              <a:lstStyle/>
              <a:p>
                <a:r>
                  <a:rPr lang="zh-CN" altLang="en-US">
                    <a:noFill/>
                  </a:rPr>
                  <a:t> </a:t>
                </a:r>
              </a:p>
            </p:txBody>
          </p:sp>
        </mc:Fallback>
      </mc:AlternateContent>
      <p:cxnSp>
        <p:nvCxnSpPr>
          <p:cNvPr id="26" name="Straight Arrow Connector 25"/>
          <p:cNvCxnSpPr/>
          <p:nvPr/>
        </p:nvCxnSpPr>
        <p:spPr>
          <a:xfrm flipH="1" flipV="1">
            <a:off x="2458672" y="3140968"/>
            <a:ext cx="529152" cy="432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843808" y="3052220"/>
                <a:ext cx="1020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𝑖</m:t>
                              </m:r>
                            </m:sub>
                          </m:sSub>
                        </m:e>
                      </m:acc>
                      <m:r>
                        <a:rPr lang="en-GB" b="0" i="1" smtClean="0">
                          <a:solidFill>
                            <a:srgbClr val="FF0000"/>
                          </a:solidFill>
                          <a:latin typeface="Cambria Math" panose="02040503050406030204" pitchFamily="18" charset="0"/>
                        </a:rPr>
                        <m:t>=</m:t>
                      </m:r>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𝑚</m:t>
                          </m:r>
                        </m:e>
                        <m:sub>
                          <m:r>
                            <a:rPr lang="en-GB" b="0" i="1" smtClean="0">
                              <a:solidFill>
                                <a:srgbClr val="FF0000"/>
                              </a:solidFill>
                              <a:latin typeface="Cambria Math" panose="02040503050406030204" pitchFamily="18" charset="0"/>
                            </a:rPr>
                            <m:t>𝑖</m:t>
                          </m:r>
                        </m:sub>
                      </m:sSub>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𝑣</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843808" y="3052220"/>
                <a:ext cx="1020664" cy="276999"/>
              </a:xfrm>
              <a:prstGeom prst="rect">
                <a:avLst/>
              </a:prstGeom>
              <a:blipFill rotWithShape="1">
                <a:blip r:embed="rId5"/>
                <a:stretch>
                  <a:fillRect l="-27" t="-148" r="-2315" b="198"/>
                </a:stretch>
              </a:blipFill>
            </p:spPr>
            <p:txBody>
              <a:bodyPr/>
              <a:lstStyle/>
              <a:p>
                <a:r>
                  <a:rPr lang="zh-CN" altLang="en-US">
                    <a:noFill/>
                  </a:rPr>
                  <a:t> </a:t>
                </a:r>
              </a:p>
            </p:txBody>
          </p:sp>
        </mc:Fallback>
      </mc:AlternateContent>
      <p:sp>
        <p:nvSpPr>
          <p:cNvPr id="28" name="TextBox 27"/>
          <p:cNvSpPr txBox="1"/>
          <p:nvPr/>
        </p:nvSpPr>
        <p:spPr>
          <a:xfrm>
            <a:off x="1447867" y="5053498"/>
            <a:ext cx="351378" cy="369332"/>
          </a:xfrm>
          <a:prstGeom prst="rect">
            <a:avLst/>
          </a:prstGeom>
          <a:noFill/>
        </p:spPr>
        <p:txBody>
          <a:bodyPr wrap="square" rtlCol="0">
            <a:spAutoFit/>
          </a:bodyPr>
          <a:lstStyle/>
          <a:p>
            <a:r>
              <a:rPr lang="en-GB" dirty="0"/>
              <a:t>O</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flipH="1">
                <a:off x="1799244" y="863001"/>
                <a:ext cx="7165243" cy="679930"/>
              </a:xfrm>
              <a:prstGeom prst="rect">
                <a:avLst/>
              </a:prstGeom>
              <a:noFill/>
            </p:spPr>
            <p:txBody>
              <a:bodyPr wrap="square" rtlCol="0">
                <a:spAutoFit/>
              </a:bodyPr>
              <a:lstStyle/>
              <a:p>
                <a:r>
                  <a:rPr lang="en-GB" dirty="0"/>
                  <a:t>A rigid body in rotation around the z-axis is considered as a system of N particles of angular momentum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1799244" y="863001"/>
                <a:ext cx="7165243" cy="679930"/>
              </a:xfrm>
              <a:prstGeom prst="rect">
                <a:avLst/>
              </a:prstGeom>
              <a:blipFill rotWithShape="1">
                <a:blip r:embed="rId6"/>
                <a:stretch>
                  <a:fillRect l="-4" t="-5" r="3" b="76"/>
                </a:stretch>
              </a:blipFill>
            </p:spPr>
            <p:txBody>
              <a:bodyPr/>
              <a:lstStyle/>
              <a:p>
                <a:r>
                  <a:rPr lang="zh-CN" altLang="en-US">
                    <a:noFill/>
                  </a:rPr>
                  <a:t> </a:t>
                </a:r>
              </a:p>
            </p:txBody>
          </p:sp>
        </mc:Fallback>
      </mc:AlternateContent>
      <p:sp>
        <p:nvSpPr>
          <p:cNvPr id="12" name="Oval 11"/>
          <p:cNvSpPr/>
          <p:nvPr/>
        </p:nvSpPr>
        <p:spPr>
          <a:xfrm>
            <a:off x="-1072413" y="3081536"/>
            <a:ext cx="5040560" cy="4656911"/>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1511660" y="5301208"/>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65354" y="5775623"/>
                <a:ext cx="1525365" cy="923330"/>
              </a:xfrm>
              <a:prstGeom prst="rect">
                <a:avLst/>
              </a:prstGeom>
              <a:noFill/>
            </p:spPr>
            <p:txBody>
              <a:bodyPr wrap="square" rtlCol="0">
                <a:spAutoFit/>
              </a:bodyPr>
              <a:lstStyle/>
              <a:p>
                <a:r>
                  <a:rPr lang="en-GB" dirty="0"/>
                  <a:t>Slice of the rigid body in the plane </a:t>
                </a:r>
                <a14:m>
                  <m:oMath xmlns:m="http://schemas.openxmlformats.org/officeDocument/2006/math">
                    <m:r>
                      <a:rPr lang="en-GB" i="1" dirty="0" smtClean="0">
                        <a:latin typeface="Cambria Math" panose="02040503050406030204" pitchFamily="18" charset="0"/>
                      </a:rPr>
                      <m:t>𝑥𝑂</m:t>
                    </m:r>
                    <m:r>
                      <a:rPr lang="en-GB" b="0" i="1" dirty="0" smtClean="0">
                        <a:latin typeface="Cambria Math" panose="02040503050406030204" pitchFamily="18" charset="0"/>
                      </a:rPr>
                      <m:t>𝑦</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65354" y="5775623"/>
                <a:ext cx="1525365" cy="923330"/>
              </a:xfrm>
              <a:prstGeom prst="rect">
                <a:avLst/>
              </a:prstGeom>
              <a:blipFill rotWithShape="1">
                <a:blip r:embed="rId7"/>
                <a:stretch>
                  <a:fillRect l="-16" t="-32" r="22" b="37"/>
                </a:stretch>
              </a:blipFill>
            </p:spPr>
            <p:txBody>
              <a:bodyPr/>
              <a:lstStyle/>
              <a:p>
                <a:r>
                  <a:rPr lang="zh-CN" altLang="en-US">
                    <a:noFill/>
                  </a:rPr>
                  <a:t> </a:t>
                </a:r>
              </a:p>
            </p:txBody>
          </p:sp>
        </mc:Fallback>
      </mc:AlternateContent>
      <p:cxnSp>
        <p:nvCxnSpPr>
          <p:cNvPr id="30" name="Straight Arrow Connector 29"/>
          <p:cNvCxnSpPr/>
          <p:nvPr/>
        </p:nvCxnSpPr>
        <p:spPr>
          <a:xfrm flipH="1" flipV="1">
            <a:off x="4743617" y="4812346"/>
            <a:ext cx="754143" cy="688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91239" y="5498624"/>
                <a:ext cx="2557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691239" y="5498624"/>
                <a:ext cx="255776" cy="310598"/>
              </a:xfrm>
              <a:prstGeom prst="rect">
                <a:avLst/>
              </a:prstGeom>
              <a:blipFill rotWithShape="1">
                <a:blip r:embed="rId8"/>
                <a:stretch>
                  <a:fillRect l="-91" t="-51" r="-11379" b="78"/>
                </a:stretch>
              </a:blipFill>
            </p:spPr>
            <p:txBody>
              <a:bodyPr/>
              <a:lstStyle/>
              <a:p>
                <a:r>
                  <a:rPr lang="zh-CN" altLang="en-US">
                    <a:noFill/>
                  </a:rPr>
                  <a:t> </a:t>
                </a:r>
              </a:p>
            </p:txBody>
          </p:sp>
        </mc:Fallback>
      </mc:AlternateContent>
      <p:sp>
        <p:nvSpPr>
          <p:cNvPr id="34" name="TextBox 33"/>
          <p:cNvSpPr txBox="1"/>
          <p:nvPr/>
        </p:nvSpPr>
        <p:spPr>
          <a:xfrm>
            <a:off x="3491880" y="1838102"/>
            <a:ext cx="5666936" cy="369332"/>
          </a:xfrm>
          <a:prstGeom prst="rect">
            <a:avLst/>
          </a:prstGeom>
          <a:noFill/>
        </p:spPr>
        <p:txBody>
          <a:bodyPr wrap="none" rtlCol="0">
            <a:spAutoFit/>
          </a:bodyPr>
          <a:lstStyle/>
          <a:p>
            <a:r>
              <a:rPr lang="en-GB" dirty="0"/>
              <a:t>The angular momentum of the rigid body about point O is: </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572000" y="2270896"/>
                <a:ext cx="4591129"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𝐿</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𝐿</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i="1">
                                  <a:latin typeface="Cambria Math" panose="02040503050406030204" pitchFamily="18" charset="0"/>
                                </a:rPr>
                              </m:ctrlPr>
                            </m:accPr>
                            <m:e>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𝑟</m:t>
                                  </m:r>
                                </m:e>
                                <m:sub>
                                  <m:r>
                                    <a:rPr lang="en-GB" sz="3600" b="0" i="1" smtClean="0">
                                      <a:latin typeface="Cambria Math" panose="02040503050406030204" pitchFamily="18" charset="0"/>
                                    </a:rPr>
                                    <m:t>𝑖</m:t>
                                  </m:r>
                                </m:sub>
                              </m:sSub>
                            </m:e>
                          </m:acc>
                          <m:r>
                            <a:rPr lang="en-US" sz="3600" i="1">
                              <a:latin typeface="Cambria Math" panose="02040503050406030204" pitchFamily="18" charset="0"/>
                              <a:ea typeface="Cambria Math" panose="02040503050406030204" pitchFamily="18" charset="0"/>
                            </a:rPr>
                            <m:t>×</m:t>
                          </m:r>
                          <m:acc>
                            <m:accPr>
                              <m:chr m:val="⃗"/>
                              <m:ctrlPr>
                                <a:rPr lang="en-US" sz="3600" i="1">
                                  <a:latin typeface="Cambria Math" panose="02040503050406030204" pitchFamily="18" charset="0"/>
                                  <a:ea typeface="Cambria Math" panose="02040503050406030204" pitchFamily="18" charset="0"/>
                                </a:rPr>
                              </m:ctrlPr>
                            </m:accPr>
                            <m:e>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𝑝</m:t>
                                  </m:r>
                                </m:e>
                                <m:sub>
                                  <m:r>
                                    <a:rPr lang="en-GB" sz="3600" b="0" i="1" smtClean="0">
                                      <a:latin typeface="Cambria Math" panose="02040503050406030204" pitchFamily="18" charset="0"/>
                                      <a:ea typeface="Cambria Math" panose="02040503050406030204" pitchFamily="18" charset="0"/>
                                    </a:rPr>
                                    <m:t>𝑖</m:t>
                                  </m:r>
                                </m:sub>
                              </m:sSub>
                            </m:e>
                          </m:acc>
                        </m:e>
                      </m:nary>
                    </m:oMath>
                  </m:oMathPara>
                </a14:m>
                <a:endParaRPr lang="en-US" sz="3600" dirty="0"/>
              </a:p>
            </p:txBody>
          </p:sp>
        </mc:Choice>
        <mc:Fallback>
          <p:sp>
            <p:nvSpPr>
              <p:cNvPr id="35" name="TextBox 34"/>
              <p:cNvSpPr txBox="1">
                <a:spLocks noRot="1" noChangeAspect="1" noMove="1" noResize="1" noEditPoints="1" noAdjustHandles="1" noChangeArrowheads="1" noChangeShapeType="1" noTextEdit="1"/>
              </p:cNvSpPr>
              <p:nvPr/>
            </p:nvSpPr>
            <p:spPr>
              <a:xfrm>
                <a:off x="4572000" y="2270896"/>
                <a:ext cx="4591129" cy="1344279"/>
              </a:xfrm>
              <a:prstGeom prst="rect">
                <a:avLst/>
              </a:prstGeom>
              <a:blipFill rotWithShape="1">
                <a:blip r:embed="rId9"/>
                <a:stretch>
                  <a:fillRect t="-10" r="-1188" b="9"/>
                </a:stretch>
              </a:blipFill>
            </p:spPr>
            <p:txBody>
              <a:bodyPr/>
              <a:lstStyle/>
              <a:p>
                <a:r>
                  <a:rPr lang="zh-CN"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290289" y="2804537"/>
            <a:ext cx="4326647" cy="4015619"/>
          </a:xfrm>
          <a:custGeom>
            <a:avLst/>
            <a:gdLst>
              <a:gd name="connsiteX0" fmla="*/ 411728 w 4326647"/>
              <a:gd name="connsiteY0" fmla="*/ 634339 h 4015619"/>
              <a:gd name="connsiteX1" fmla="*/ 3729693 w 4326647"/>
              <a:gd name="connsiteY1" fmla="*/ 72636 h 4015619"/>
              <a:gd name="connsiteX2" fmla="*/ 4239145 w 4326647"/>
              <a:gd name="connsiteY2" fmla="*/ 2136568 h 4015619"/>
              <a:gd name="connsiteX3" fmla="*/ 2684665 w 4326647"/>
              <a:gd name="connsiteY3" fmla="*/ 2959528 h 4015619"/>
              <a:gd name="connsiteX4" fmla="*/ 2162151 w 4326647"/>
              <a:gd name="connsiteY4" fmla="*/ 4004556 h 4015619"/>
              <a:gd name="connsiteX5" fmla="*/ 241911 w 4326647"/>
              <a:gd name="connsiteY5" fmla="*/ 2254133 h 4015619"/>
              <a:gd name="connsiteX6" fmla="*/ 411728 w 4326647"/>
              <a:gd name="connsiteY6" fmla="*/ 634339 h 40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647" h="4015619">
                <a:moveTo>
                  <a:pt x="411728" y="634339"/>
                </a:moveTo>
                <a:cubicBezTo>
                  <a:pt x="993025" y="270756"/>
                  <a:pt x="3091790" y="-177736"/>
                  <a:pt x="3729693" y="72636"/>
                </a:cubicBezTo>
                <a:cubicBezTo>
                  <a:pt x="4367596" y="323007"/>
                  <a:pt x="4413316" y="1655420"/>
                  <a:pt x="4239145" y="2136568"/>
                </a:cubicBezTo>
                <a:cubicBezTo>
                  <a:pt x="4064974" y="2617716"/>
                  <a:pt x="3030830" y="2648197"/>
                  <a:pt x="2684665" y="2959528"/>
                </a:cubicBezTo>
                <a:cubicBezTo>
                  <a:pt x="2338500" y="3270859"/>
                  <a:pt x="2569277" y="4122122"/>
                  <a:pt x="2162151" y="4004556"/>
                </a:cubicBezTo>
                <a:cubicBezTo>
                  <a:pt x="1755025" y="3886990"/>
                  <a:pt x="531471" y="2813659"/>
                  <a:pt x="241911" y="2254133"/>
                </a:cubicBezTo>
                <a:cubicBezTo>
                  <a:pt x="-47649" y="1694607"/>
                  <a:pt x="-169569" y="997922"/>
                  <a:pt x="411728" y="63433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43808" y="3429000"/>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1835696" y="53012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696" y="31409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187624" y="53012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572000" y="52141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72000" y="5214150"/>
                <a:ext cx="188128" cy="276999"/>
              </a:xfrm>
              <a:prstGeom prst="rect">
                <a:avLst/>
              </a:prstGeom>
              <a:blipFill rotWithShape="1">
                <a:blip r:embed="rId1"/>
                <a:stretch>
                  <a:fillRect t="-60" r="-16112"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43608" y="61653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043608" y="6165304"/>
                <a:ext cx="173894" cy="276999"/>
              </a:xfrm>
              <a:prstGeom prst="rect">
                <a:avLst/>
              </a:prstGeom>
              <a:blipFill rotWithShape="1">
                <a:blip r:embed="rId2"/>
                <a:stretch>
                  <a:fillRect l="-174" t="-32" r="-17774"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72471" y="28045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472471" y="2804537"/>
                <a:ext cx="191526" cy="276999"/>
              </a:xfrm>
              <a:prstGeom prst="rect">
                <a:avLst/>
              </a:prstGeom>
              <a:blipFill rotWithShape="1">
                <a:blip r:embed="rId3"/>
                <a:stretch>
                  <a:fillRect l="-282" t="-136" r="-16091" b="186"/>
                </a:stretch>
              </a:blipFill>
            </p:spPr>
            <p:txBody>
              <a:bodyPr/>
              <a:lstStyle/>
              <a:p>
                <a:r>
                  <a:rPr lang="zh-CN" altLang="en-US">
                    <a:noFill/>
                  </a:rPr>
                  <a:t> </a:t>
                </a:r>
              </a:p>
            </p:txBody>
          </p:sp>
        </mc:Fallback>
      </mc:AlternateContent>
      <p:cxnSp>
        <p:nvCxnSpPr>
          <p:cNvPr id="22" name="Straight Arrow Connector 21"/>
          <p:cNvCxnSpPr/>
          <p:nvPr/>
        </p:nvCxnSpPr>
        <p:spPr>
          <a:xfrm flipV="1">
            <a:off x="1835696" y="35580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50613" y="4298612"/>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50613" y="4298612"/>
                <a:ext cx="215957" cy="276999"/>
              </a:xfrm>
              <a:prstGeom prst="rect">
                <a:avLst/>
              </a:prstGeom>
              <a:blipFill rotWithShape="1">
                <a:blip r:embed="rId4"/>
                <a:stretch>
                  <a:fillRect l="-210" t="-107" r="-19759" b="-301"/>
                </a:stretch>
              </a:blipFill>
            </p:spPr>
            <p:txBody>
              <a:bodyPr/>
              <a:lstStyle/>
              <a:p>
                <a:r>
                  <a:rPr lang="zh-CN" altLang="en-US">
                    <a:noFill/>
                  </a:rPr>
                  <a:t> </a:t>
                </a:r>
              </a:p>
            </p:txBody>
          </p:sp>
        </mc:Fallback>
      </mc:AlternateContent>
      <p:cxnSp>
        <p:nvCxnSpPr>
          <p:cNvPr id="26" name="Straight Arrow Connector 25"/>
          <p:cNvCxnSpPr/>
          <p:nvPr/>
        </p:nvCxnSpPr>
        <p:spPr>
          <a:xfrm flipH="1" flipV="1">
            <a:off x="2458672" y="3140968"/>
            <a:ext cx="529152" cy="432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843808" y="3052220"/>
                <a:ext cx="1020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𝑖</m:t>
                              </m:r>
                            </m:sub>
                          </m:sSub>
                        </m:e>
                      </m:acc>
                      <m:r>
                        <a:rPr lang="en-GB" b="0" i="1" smtClean="0">
                          <a:solidFill>
                            <a:srgbClr val="FF0000"/>
                          </a:solidFill>
                          <a:latin typeface="Cambria Math" panose="02040503050406030204" pitchFamily="18" charset="0"/>
                        </a:rPr>
                        <m:t>=</m:t>
                      </m:r>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𝑚</m:t>
                          </m:r>
                        </m:e>
                        <m:sub>
                          <m:r>
                            <a:rPr lang="en-GB" b="0" i="1" smtClean="0">
                              <a:solidFill>
                                <a:srgbClr val="FF0000"/>
                              </a:solidFill>
                              <a:latin typeface="Cambria Math" panose="02040503050406030204" pitchFamily="18" charset="0"/>
                            </a:rPr>
                            <m:t>𝑖</m:t>
                          </m:r>
                        </m:sub>
                      </m:sSub>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𝑣</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843808" y="3052220"/>
                <a:ext cx="1020664" cy="276999"/>
              </a:xfrm>
              <a:prstGeom prst="rect">
                <a:avLst/>
              </a:prstGeom>
              <a:blipFill rotWithShape="1">
                <a:blip r:embed="rId5"/>
                <a:stretch>
                  <a:fillRect l="-27" t="-148" r="-2315" b="198"/>
                </a:stretch>
              </a:blipFill>
            </p:spPr>
            <p:txBody>
              <a:bodyPr/>
              <a:lstStyle/>
              <a:p>
                <a:r>
                  <a:rPr lang="zh-CN" altLang="en-US">
                    <a:noFill/>
                  </a:rPr>
                  <a:t> </a:t>
                </a:r>
              </a:p>
            </p:txBody>
          </p:sp>
        </mc:Fallback>
      </mc:AlternateContent>
      <p:sp>
        <p:nvSpPr>
          <p:cNvPr id="28" name="TextBox 27"/>
          <p:cNvSpPr txBox="1"/>
          <p:nvPr/>
        </p:nvSpPr>
        <p:spPr>
          <a:xfrm>
            <a:off x="1447867" y="5053498"/>
            <a:ext cx="351378" cy="369332"/>
          </a:xfrm>
          <a:prstGeom prst="rect">
            <a:avLst/>
          </a:prstGeom>
          <a:noFill/>
        </p:spPr>
        <p:txBody>
          <a:bodyPr wrap="square" rtlCol="0">
            <a:spAutoFit/>
          </a:bodyPr>
          <a:lstStyle/>
          <a:p>
            <a:r>
              <a:rPr lang="en-GB" dirty="0"/>
              <a:t>O</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flipH="1">
                <a:off x="1799244" y="863001"/>
                <a:ext cx="7165243" cy="679930"/>
              </a:xfrm>
              <a:prstGeom prst="rect">
                <a:avLst/>
              </a:prstGeom>
              <a:noFill/>
            </p:spPr>
            <p:txBody>
              <a:bodyPr wrap="square" rtlCol="0">
                <a:spAutoFit/>
              </a:bodyPr>
              <a:lstStyle/>
              <a:p>
                <a:r>
                  <a:rPr lang="en-GB" dirty="0"/>
                  <a:t>A rigid body in rotation around the z-axis is considered as a system of N particles of angular momentum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1799244" y="863001"/>
                <a:ext cx="7165243" cy="679930"/>
              </a:xfrm>
              <a:prstGeom prst="rect">
                <a:avLst/>
              </a:prstGeom>
              <a:blipFill rotWithShape="1">
                <a:blip r:embed="rId6"/>
                <a:stretch>
                  <a:fillRect l="-4" t="-5" r="3" b="76"/>
                </a:stretch>
              </a:blipFill>
            </p:spPr>
            <p:txBody>
              <a:bodyPr/>
              <a:lstStyle/>
              <a:p>
                <a:r>
                  <a:rPr lang="zh-CN" altLang="en-US">
                    <a:noFill/>
                  </a:rPr>
                  <a:t> </a:t>
                </a:r>
              </a:p>
            </p:txBody>
          </p:sp>
        </mc:Fallback>
      </mc:AlternateContent>
      <p:sp>
        <p:nvSpPr>
          <p:cNvPr id="12" name="Oval 11"/>
          <p:cNvSpPr/>
          <p:nvPr/>
        </p:nvSpPr>
        <p:spPr>
          <a:xfrm>
            <a:off x="-1072413" y="3081536"/>
            <a:ext cx="5040560" cy="4656911"/>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1511660" y="5301208"/>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65354" y="5775623"/>
                <a:ext cx="1525365" cy="923330"/>
              </a:xfrm>
              <a:prstGeom prst="rect">
                <a:avLst/>
              </a:prstGeom>
              <a:noFill/>
            </p:spPr>
            <p:txBody>
              <a:bodyPr wrap="square" rtlCol="0">
                <a:spAutoFit/>
              </a:bodyPr>
              <a:lstStyle/>
              <a:p>
                <a:r>
                  <a:rPr lang="en-GB" dirty="0"/>
                  <a:t>Slice of the rigid body in the plane </a:t>
                </a:r>
                <a14:m>
                  <m:oMath xmlns:m="http://schemas.openxmlformats.org/officeDocument/2006/math">
                    <m:r>
                      <a:rPr lang="en-GB" i="1" dirty="0" smtClean="0">
                        <a:latin typeface="Cambria Math" panose="02040503050406030204" pitchFamily="18" charset="0"/>
                      </a:rPr>
                      <m:t>𝑥𝑂</m:t>
                    </m:r>
                    <m:r>
                      <a:rPr lang="en-GB" b="0" i="1" dirty="0" smtClean="0">
                        <a:latin typeface="Cambria Math" panose="02040503050406030204" pitchFamily="18" charset="0"/>
                      </a:rPr>
                      <m:t>𝑦</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65354" y="5775623"/>
                <a:ext cx="1525365" cy="923330"/>
              </a:xfrm>
              <a:prstGeom prst="rect">
                <a:avLst/>
              </a:prstGeom>
              <a:blipFill rotWithShape="1">
                <a:blip r:embed="rId7"/>
                <a:stretch>
                  <a:fillRect l="-16" t="-32" r="22" b="37"/>
                </a:stretch>
              </a:blipFill>
            </p:spPr>
            <p:txBody>
              <a:bodyPr/>
              <a:lstStyle/>
              <a:p>
                <a:r>
                  <a:rPr lang="zh-CN" altLang="en-US">
                    <a:noFill/>
                  </a:rPr>
                  <a:t> </a:t>
                </a:r>
              </a:p>
            </p:txBody>
          </p:sp>
        </mc:Fallback>
      </mc:AlternateContent>
      <p:cxnSp>
        <p:nvCxnSpPr>
          <p:cNvPr id="30" name="Straight Arrow Connector 29"/>
          <p:cNvCxnSpPr/>
          <p:nvPr/>
        </p:nvCxnSpPr>
        <p:spPr>
          <a:xfrm flipH="1" flipV="1">
            <a:off x="4743617" y="4812346"/>
            <a:ext cx="754143" cy="688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91239" y="5498624"/>
                <a:ext cx="2557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691239" y="5498624"/>
                <a:ext cx="255776" cy="310598"/>
              </a:xfrm>
              <a:prstGeom prst="rect">
                <a:avLst/>
              </a:prstGeom>
              <a:blipFill rotWithShape="1">
                <a:blip r:embed="rId8"/>
                <a:stretch>
                  <a:fillRect l="-91" t="-51" r="-11379" b="78"/>
                </a:stretch>
              </a:blipFill>
            </p:spPr>
            <p:txBody>
              <a:bodyPr/>
              <a:lstStyle/>
              <a:p>
                <a:r>
                  <a:rPr lang="zh-CN" altLang="en-US">
                    <a:noFill/>
                  </a:rPr>
                  <a:t> </a:t>
                </a:r>
              </a:p>
            </p:txBody>
          </p:sp>
        </mc:Fallback>
      </mc:AlternateContent>
      <p:sp>
        <p:nvSpPr>
          <p:cNvPr id="34" name="TextBox 33"/>
          <p:cNvSpPr txBox="1"/>
          <p:nvPr/>
        </p:nvSpPr>
        <p:spPr>
          <a:xfrm>
            <a:off x="3491880" y="1838102"/>
            <a:ext cx="5666936" cy="369332"/>
          </a:xfrm>
          <a:prstGeom prst="rect">
            <a:avLst/>
          </a:prstGeom>
          <a:noFill/>
        </p:spPr>
        <p:txBody>
          <a:bodyPr wrap="none" rtlCol="0">
            <a:spAutoFit/>
          </a:bodyPr>
          <a:lstStyle/>
          <a:p>
            <a:r>
              <a:rPr lang="en-GB" dirty="0"/>
              <a:t>The angular momentum of the rigid body about point O is: </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572000" y="2270896"/>
                <a:ext cx="4591129"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𝐿</m:t>
                          </m:r>
                        </m:e>
                      </m:acc>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b="0" i="1" smtClean="0">
                                  <a:latin typeface="Cambria Math" panose="02040503050406030204" pitchFamily="18" charset="0"/>
                                </a:rPr>
                              </m:ctrlPr>
                            </m:accPr>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𝐿</m:t>
                                  </m:r>
                                </m:e>
                                <m:sub>
                                  <m:r>
                                    <a:rPr lang="en-GB" sz="3600" b="0" i="1" smtClean="0">
                                      <a:latin typeface="Cambria Math" panose="02040503050406030204" pitchFamily="18" charset="0"/>
                                    </a:rPr>
                                    <m:t>𝑖</m:t>
                                  </m:r>
                                </m:sub>
                              </m:sSub>
                            </m:e>
                          </m:acc>
                        </m:e>
                      </m:nary>
                      <m:r>
                        <a:rPr lang="en-GB" sz="3600" b="0" i="1" smtClean="0">
                          <a:latin typeface="Cambria Math" panose="02040503050406030204" pitchFamily="18" charset="0"/>
                        </a:rPr>
                        <m:t>=</m:t>
                      </m:r>
                      <m:nary>
                        <m:naryPr>
                          <m:chr m:val="∑"/>
                          <m:supHide m:val="on"/>
                          <m:ctrlPr>
                            <a:rPr lang="en-GB" sz="3600" b="0" i="1" smtClean="0">
                              <a:latin typeface="Cambria Math" panose="02040503050406030204" pitchFamily="18" charset="0"/>
                            </a:rPr>
                          </m:ctrlPr>
                        </m:naryPr>
                        <m:sub>
                          <m:r>
                            <m:rPr>
                              <m:brk m:alnAt="7"/>
                            </m:rPr>
                            <a:rPr lang="en-GB" sz="3600" b="0" i="1" smtClean="0">
                              <a:latin typeface="Cambria Math" panose="02040503050406030204" pitchFamily="18" charset="0"/>
                            </a:rPr>
                            <m:t>𝑖</m:t>
                          </m:r>
                        </m:sub>
                        <m:sup/>
                        <m:e>
                          <m:acc>
                            <m:accPr>
                              <m:chr m:val="⃗"/>
                              <m:ctrlPr>
                                <a:rPr lang="en-GB" sz="3600" i="1">
                                  <a:latin typeface="Cambria Math" panose="02040503050406030204" pitchFamily="18" charset="0"/>
                                </a:rPr>
                              </m:ctrlPr>
                            </m:accPr>
                            <m:e>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𝑟</m:t>
                                  </m:r>
                                </m:e>
                                <m:sub>
                                  <m:r>
                                    <a:rPr lang="en-GB" sz="3600" b="0" i="1" smtClean="0">
                                      <a:latin typeface="Cambria Math" panose="02040503050406030204" pitchFamily="18" charset="0"/>
                                    </a:rPr>
                                    <m:t>𝑖</m:t>
                                  </m:r>
                                </m:sub>
                              </m:sSub>
                            </m:e>
                          </m:acc>
                          <m:r>
                            <a:rPr lang="en-US" sz="3600" i="1">
                              <a:latin typeface="Cambria Math" panose="02040503050406030204" pitchFamily="18" charset="0"/>
                              <a:ea typeface="Cambria Math" panose="02040503050406030204" pitchFamily="18" charset="0"/>
                            </a:rPr>
                            <m:t>×</m:t>
                          </m:r>
                          <m:acc>
                            <m:accPr>
                              <m:chr m:val="⃗"/>
                              <m:ctrlPr>
                                <a:rPr lang="en-US" sz="3600" i="1">
                                  <a:latin typeface="Cambria Math" panose="02040503050406030204" pitchFamily="18" charset="0"/>
                                  <a:ea typeface="Cambria Math" panose="02040503050406030204" pitchFamily="18" charset="0"/>
                                </a:rPr>
                              </m:ctrlPr>
                            </m:accPr>
                            <m:e>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𝑝</m:t>
                                  </m:r>
                                </m:e>
                                <m:sub>
                                  <m:r>
                                    <a:rPr lang="en-GB" sz="3600" b="0" i="1" smtClean="0">
                                      <a:latin typeface="Cambria Math" panose="02040503050406030204" pitchFamily="18" charset="0"/>
                                      <a:ea typeface="Cambria Math" panose="02040503050406030204" pitchFamily="18" charset="0"/>
                                    </a:rPr>
                                    <m:t>𝑖</m:t>
                                  </m:r>
                                </m:sub>
                              </m:sSub>
                            </m:e>
                          </m:acc>
                        </m:e>
                      </m:nary>
                    </m:oMath>
                  </m:oMathPara>
                </a14:m>
                <a:endParaRPr lang="en-US" sz="3600" dirty="0"/>
              </a:p>
            </p:txBody>
          </p:sp>
        </mc:Choice>
        <mc:Fallback>
          <p:sp>
            <p:nvSpPr>
              <p:cNvPr id="35" name="TextBox 34"/>
              <p:cNvSpPr txBox="1">
                <a:spLocks noRot="1" noChangeAspect="1" noMove="1" noResize="1" noEditPoints="1" noAdjustHandles="1" noChangeArrowheads="1" noChangeShapeType="1" noTextEdit="1"/>
              </p:cNvSpPr>
              <p:nvPr/>
            </p:nvSpPr>
            <p:spPr>
              <a:xfrm>
                <a:off x="4572000" y="2270896"/>
                <a:ext cx="4591129" cy="1344279"/>
              </a:xfrm>
              <a:prstGeom prst="rect">
                <a:avLst/>
              </a:prstGeom>
              <a:blipFill rotWithShape="1">
                <a:blip r:embed="rId9"/>
                <a:stretch>
                  <a:fillRect t="-10" r="-1188"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5501851" y="3793897"/>
                <a:ext cx="3438809" cy="1477328"/>
              </a:xfrm>
              <a:prstGeom prst="rect">
                <a:avLst/>
              </a:prstGeom>
              <a:noFill/>
            </p:spPr>
            <p:txBody>
              <a:bodyPr wrap="square" rtlCol="0">
                <a:spAutoFit/>
              </a:bodyPr>
              <a:lstStyle/>
              <a:p>
                <a:r>
                  <a:rPr lang="en-GB" dirty="0">
                    <a:solidFill>
                      <a:srgbClr val="FF0000"/>
                    </a:solidFill>
                  </a:rPr>
                  <a:t>Warning</a:t>
                </a:r>
                <a:r>
                  <a:rPr lang="en-GB" dirty="0"/>
                  <a:t>: </a:t>
                </a:r>
                <a:r>
                  <a:rPr lang="en-GB" dirty="0">
                    <a:solidFill>
                      <a:srgbClr val="FF0000"/>
                    </a:solidFill>
                  </a:rPr>
                  <a:t>in many cases, the total angular momentum </a:t>
                </a:r>
                <a:r>
                  <a:rPr lang="en-GB" b="1" dirty="0">
                    <a:solidFill>
                      <a:srgbClr val="FF0000"/>
                    </a:solidFill>
                  </a:rPr>
                  <a:t>is not directed along </a:t>
                </a:r>
                <a:r>
                  <a:rPr lang="en-GB" dirty="0">
                    <a:solidFill>
                      <a:srgbClr val="FF0000"/>
                    </a:solidFill>
                  </a:rPr>
                  <a:t>the axis of rotation of the body (because of z-component of </a:t>
                </a:r>
                <a14:m>
                  <m:oMath xmlns:m="http://schemas.openxmlformats.org/officeDocument/2006/math">
                    <m:sSub>
                      <m:sSubPr>
                        <m:ctrlPr>
                          <a:rPr lang="en-GB" i="1" smtClean="0">
                            <a:solidFill>
                              <a:srgbClr val="FF0000"/>
                            </a:solidFill>
                            <a:latin typeface="Cambria Math" panose="02040503050406030204" pitchFamily="18" charset="0"/>
                          </a:rPr>
                        </m:ctrlPr>
                      </m:sSubPr>
                      <m:e>
                        <m:acc>
                          <m:accPr>
                            <m:chr m:val="⃗"/>
                            <m:ctrlPr>
                              <a:rPr lang="en-GB"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𝑟</m:t>
                            </m:r>
                          </m:e>
                        </m:acc>
                      </m:e>
                      <m:sub>
                        <m:r>
                          <a:rPr lang="en-GB" b="0" i="1" smtClean="0">
                            <a:solidFill>
                              <a:srgbClr val="FF0000"/>
                            </a:solidFill>
                            <a:latin typeface="Cambria Math" panose="02040503050406030204" pitchFamily="18" charset="0"/>
                          </a:rPr>
                          <m:t>𝑖</m:t>
                        </m:r>
                      </m:sub>
                    </m:sSub>
                  </m:oMath>
                </a14:m>
                <a:r>
                  <a:rPr lang="en-GB" dirty="0">
                    <a:solidFill>
                      <a:srgbClr val="FF0000"/>
                    </a:solidFill>
                  </a:rPr>
                  <a:t>).</a:t>
                </a:r>
                <a:endParaRPr lang="en-GB" dirty="0">
                  <a:solidFill>
                    <a:srgbClr val="FF0000"/>
                  </a:solidFill>
                </a:endParaRPr>
              </a:p>
            </p:txBody>
          </p:sp>
        </mc:Choice>
        <mc:Fallback>
          <p:sp>
            <p:nvSpPr>
              <p:cNvPr id="36" name="TextBox 35"/>
              <p:cNvSpPr txBox="1">
                <a:spLocks noRot="1" noChangeAspect="1" noMove="1" noResize="1" noEditPoints="1" noAdjustHandles="1" noChangeArrowheads="1" noChangeShapeType="1" noTextEdit="1"/>
              </p:cNvSpPr>
              <p:nvPr/>
            </p:nvSpPr>
            <p:spPr>
              <a:xfrm>
                <a:off x="5501851" y="3793897"/>
                <a:ext cx="3438809" cy="1477328"/>
              </a:xfrm>
              <a:prstGeom prst="rect">
                <a:avLst/>
              </a:prstGeom>
              <a:blipFill rotWithShape="1">
                <a:blip r:embed="rId10"/>
                <a:stretch>
                  <a:fillRect l="-6" t="-28" r="14" b="6"/>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290289" y="2804537"/>
            <a:ext cx="4326647" cy="4015619"/>
          </a:xfrm>
          <a:custGeom>
            <a:avLst/>
            <a:gdLst>
              <a:gd name="connsiteX0" fmla="*/ 411728 w 4326647"/>
              <a:gd name="connsiteY0" fmla="*/ 634339 h 4015619"/>
              <a:gd name="connsiteX1" fmla="*/ 3729693 w 4326647"/>
              <a:gd name="connsiteY1" fmla="*/ 72636 h 4015619"/>
              <a:gd name="connsiteX2" fmla="*/ 4239145 w 4326647"/>
              <a:gd name="connsiteY2" fmla="*/ 2136568 h 4015619"/>
              <a:gd name="connsiteX3" fmla="*/ 2684665 w 4326647"/>
              <a:gd name="connsiteY3" fmla="*/ 2959528 h 4015619"/>
              <a:gd name="connsiteX4" fmla="*/ 2162151 w 4326647"/>
              <a:gd name="connsiteY4" fmla="*/ 4004556 h 4015619"/>
              <a:gd name="connsiteX5" fmla="*/ 241911 w 4326647"/>
              <a:gd name="connsiteY5" fmla="*/ 2254133 h 4015619"/>
              <a:gd name="connsiteX6" fmla="*/ 411728 w 4326647"/>
              <a:gd name="connsiteY6" fmla="*/ 634339 h 40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647" h="4015619">
                <a:moveTo>
                  <a:pt x="411728" y="634339"/>
                </a:moveTo>
                <a:cubicBezTo>
                  <a:pt x="993025" y="270756"/>
                  <a:pt x="3091790" y="-177736"/>
                  <a:pt x="3729693" y="72636"/>
                </a:cubicBezTo>
                <a:cubicBezTo>
                  <a:pt x="4367596" y="323007"/>
                  <a:pt x="4413316" y="1655420"/>
                  <a:pt x="4239145" y="2136568"/>
                </a:cubicBezTo>
                <a:cubicBezTo>
                  <a:pt x="4064974" y="2617716"/>
                  <a:pt x="3030830" y="2648197"/>
                  <a:pt x="2684665" y="2959528"/>
                </a:cubicBezTo>
                <a:cubicBezTo>
                  <a:pt x="2338500" y="3270859"/>
                  <a:pt x="2569277" y="4122122"/>
                  <a:pt x="2162151" y="4004556"/>
                </a:cubicBezTo>
                <a:cubicBezTo>
                  <a:pt x="1755025" y="3886990"/>
                  <a:pt x="531471" y="2813659"/>
                  <a:pt x="241911" y="2254133"/>
                </a:cubicBezTo>
                <a:cubicBezTo>
                  <a:pt x="-47649" y="1694607"/>
                  <a:pt x="-169569" y="997922"/>
                  <a:pt x="411728" y="63433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43808" y="3429000"/>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1835696" y="5301208"/>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696" y="3140968"/>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187624" y="5301208"/>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572000" y="521415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72000" y="5214150"/>
                <a:ext cx="188128" cy="276999"/>
              </a:xfrm>
              <a:prstGeom prst="rect">
                <a:avLst/>
              </a:prstGeom>
              <a:blipFill rotWithShape="1">
                <a:blip r:embed="rId1"/>
                <a:stretch>
                  <a:fillRect t="-60" r="-16112"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43608" y="616530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043608" y="6165304"/>
                <a:ext cx="173894" cy="276999"/>
              </a:xfrm>
              <a:prstGeom prst="rect">
                <a:avLst/>
              </a:prstGeom>
              <a:blipFill rotWithShape="1">
                <a:blip r:embed="rId2"/>
                <a:stretch>
                  <a:fillRect l="-174" t="-32" r="-17774"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72471" y="2804537"/>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472471" y="2804537"/>
                <a:ext cx="191526" cy="276999"/>
              </a:xfrm>
              <a:prstGeom prst="rect">
                <a:avLst/>
              </a:prstGeom>
              <a:blipFill rotWithShape="1">
                <a:blip r:embed="rId3"/>
                <a:stretch>
                  <a:fillRect l="-282" t="-136" r="-16091" b="186"/>
                </a:stretch>
              </a:blipFill>
            </p:spPr>
            <p:txBody>
              <a:bodyPr/>
              <a:lstStyle/>
              <a:p>
                <a:r>
                  <a:rPr lang="zh-CN" altLang="en-US">
                    <a:noFill/>
                  </a:rPr>
                  <a:t> </a:t>
                </a:r>
              </a:p>
            </p:txBody>
          </p:sp>
        </mc:Fallback>
      </mc:AlternateContent>
      <p:cxnSp>
        <p:nvCxnSpPr>
          <p:cNvPr id="22" name="Straight Arrow Connector 21"/>
          <p:cNvCxnSpPr/>
          <p:nvPr/>
        </p:nvCxnSpPr>
        <p:spPr>
          <a:xfrm flipV="1">
            <a:off x="1835696" y="3558097"/>
            <a:ext cx="1152128"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550613" y="4298612"/>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550613" y="4298612"/>
                <a:ext cx="215957" cy="276999"/>
              </a:xfrm>
              <a:prstGeom prst="rect">
                <a:avLst/>
              </a:prstGeom>
              <a:blipFill rotWithShape="1">
                <a:blip r:embed="rId4"/>
                <a:stretch>
                  <a:fillRect l="-210" t="-107" r="-19759" b="-301"/>
                </a:stretch>
              </a:blipFill>
            </p:spPr>
            <p:txBody>
              <a:bodyPr/>
              <a:lstStyle/>
              <a:p>
                <a:r>
                  <a:rPr lang="zh-CN" altLang="en-US">
                    <a:noFill/>
                  </a:rPr>
                  <a:t> </a:t>
                </a:r>
              </a:p>
            </p:txBody>
          </p:sp>
        </mc:Fallback>
      </mc:AlternateContent>
      <p:cxnSp>
        <p:nvCxnSpPr>
          <p:cNvPr id="26" name="Straight Arrow Connector 25"/>
          <p:cNvCxnSpPr/>
          <p:nvPr/>
        </p:nvCxnSpPr>
        <p:spPr>
          <a:xfrm flipH="1" flipV="1">
            <a:off x="2458672" y="3140968"/>
            <a:ext cx="529152" cy="432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843808" y="3052220"/>
                <a:ext cx="1020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𝑖</m:t>
                              </m:r>
                            </m:sub>
                          </m:sSub>
                        </m:e>
                      </m:acc>
                      <m:r>
                        <a:rPr lang="en-GB" b="0" i="1" smtClean="0">
                          <a:solidFill>
                            <a:srgbClr val="FF0000"/>
                          </a:solidFill>
                          <a:latin typeface="Cambria Math" panose="02040503050406030204" pitchFamily="18" charset="0"/>
                        </a:rPr>
                        <m:t>=</m:t>
                      </m:r>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𝑚</m:t>
                          </m:r>
                        </m:e>
                        <m:sub>
                          <m:r>
                            <a:rPr lang="en-GB" b="0" i="1" smtClean="0">
                              <a:solidFill>
                                <a:srgbClr val="FF0000"/>
                              </a:solidFill>
                              <a:latin typeface="Cambria Math" panose="02040503050406030204" pitchFamily="18" charset="0"/>
                            </a:rPr>
                            <m:t>𝑖</m:t>
                          </m:r>
                        </m:sub>
                      </m:sSub>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𝑣</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843808" y="3052220"/>
                <a:ext cx="1020664" cy="276999"/>
              </a:xfrm>
              <a:prstGeom prst="rect">
                <a:avLst/>
              </a:prstGeom>
              <a:blipFill rotWithShape="1">
                <a:blip r:embed="rId5"/>
                <a:stretch>
                  <a:fillRect l="-27" t="-148" r="-2315" b="198"/>
                </a:stretch>
              </a:blipFill>
            </p:spPr>
            <p:txBody>
              <a:bodyPr/>
              <a:lstStyle/>
              <a:p>
                <a:r>
                  <a:rPr lang="zh-CN" altLang="en-US">
                    <a:noFill/>
                  </a:rPr>
                  <a:t> </a:t>
                </a:r>
              </a:p>
            </p:txBody>
          </p:sp>
        </mc:Fallback>
      </mc:AlternateContent>
      <p:sp>
        <p:nvSpPr>
          <p:cNvPr id="28" name="TextBox 27"/>
          <p:cNvSpPr txBox="1"/>
          <p:nvPr/>
        </p:nvSpPr>
        <p:spPr>
          <a:xfrm>
            <a:off x="1447867" y="5053498"/>
            <a:ext cx="351378" cy="369332"/>
          </a:xfrm>
          <a:prstGeom prst="rect">
            <a:avLst/>
          </a:prstGeom>
          <a:noFill/>
        </p:spPr>
        <p:txBody>
          <a:bodyPr wrap="square" rtlCol="0">
            <a:spAutoFit/>
          </a:bodyPr>
          <a:lstStyle/>
          <a:p>
            <a:r>
              <a:rPr lang="en-GB" dirty="0"/>
              <a:t>O</a:t>
            </a:r>
            <a:endParaRPr lang="en-US" dirty="0"/>
          </a:p>
        </p:txBody>
      </p:sp>
      <p:sp>
        <p:nvSpPr>
          <p:cNvPr id="12" name="Oval 11"/>
          <p:cNvSpPr/>
          <p:nvPr/>
        </p:nvSpPr>
        <p:spPr>
          <a:xfrm>
            <a:off x="-1072413" y="3081536"/>
            <a:ext cx="5040560" cy="4656911"/>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1511660" y="5301208"/>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91239" y="5498624"/>
                <a:ext cx="2557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𝑖</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691239" y="5498624"/>
                <a:ext cx="255776" cy="310598"/>
              </a:xfrm>
              <a:prstGeom prst="rect">
                <a:avLst/>
              </a:prstGeom>
              <a:blipFill rotWithShape="1">
                <a:blip r:embed="rId6"/>
                <a:stretch>
                  <a:fillRect l="-91" t="-51" r="-11379" b="78"/>
                </a:stretch>
              </a:blipFill>
            </p:spPr>
            <p:txBody>
              <a:bodyPr/>
              <a:lstStyle/>
              <a:p>
                <a:r>
                  <a:rPr lang="zh-CN" altLang="en-US">
                    <a:noFill/>
                  </a:rPr>
                  <a:t> </a:t>
                </a:r>
              </a:p>
            </p:txBody>
          </p:sp>
        </mc:Fallback>
      </mc:AlternateContent>
      <p:sp>
        <p:nvSpPr>
          <p:cNvPr id="34" name="TextBox 33"/>
          <p:cNvSpPr txBox="1"/>
          <p:nvPr/>
        </p:nvSpPr>
        <p:spPr>
          <a:xfrm>
            <a:off x="3491880" y="1838102"/>
            <a:ext cx="5666936" cy="369332"/>
          </a:xfrm>
          <a:prstGeom prst="rect">
            <a:avLst/>
          </a:prstGeom>
          <a:noFill/>
        </p:spPr>
        <p:txBody>
          <a:bodyPr wrap="none" rtlCol="0">
            <a:spAutoFit/>
          </a:bodyPr>
          <a:lstStyle/>
          <a:p>
            <a:r>
              <a:rPr lang="en-GB" dirty="0"/>
              <a:t>The angular momentum of the rigid body about point O is: </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572000" y="2270896"/>
                <a:ext cx="4591129"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𝐿</m:t>
                          </m:r>
                        </m:e>
                      </m:acc>
                      <m:r>
                        <a:rPr lang="en-GB" sz="3600" b="0" i="1" smtClean="0">
                          <a:solidFill>
                            <a:srgbClr val="FF0000"/>
                          </a:solidFill>
                          <a:latin typeface="Cambria Math" panose="02040503050406030204" pitchFamily="18" charset="0"/>
                        </a:rPr>
                        <m:t>=</m:t>
                      </m:r>
                      <m:nary>
                        <m:naryPr>
                          <m:chr m:val="∑"/>
                          <m:supHide m:val="on"/>
                          <m:ctrlPr>
                            <a:rPr lang="en-GB" sz="3600" b="0" i="1" smtClean="0">
                              <a:solidFill>
                                <a:srgbClr val="FF0000"/>
                              </a:solidFill>
                              <a:latin typeface="Cambria Math" panose="02040503050406030204" pitchFamily="18" charset="0"/>
                            </a:rPr>
                          </m:ctrlPr>
                        </m:naryPr>
                        <m:sub>
                          <m:r>
                            <m:rPr>
                              <m:brk m:alnAt="7"/>
                            </m:rPr>
                            <a:rPr lang="en-GB" sz="3600" b="0" i="1" smtClean="0">
                              <a:solidFill>
                                <a:srgbClr val="FF0000"/>
                              </a:solidFill>
                              <a:latin typeface="Cambria Math" panose="02040503050406030204" pitchFamily="18" charset="0"/>
                            </a:rPr>
                            <m:t>𝑖</m:t>
                          </m:r>
                        </m:sub>
                        <m:sup/>
                        <m:e>
                          <m:acc>
                            <m:accPr>
                              <m:chr m:val="⃗"/>
                              <m:ctrlPr>
                                <a:rPr lang="en-GB" sz="3600" b="0" i="1" smtClean="0">
                                  <a:solidFill>
                                    <a:srgbClr val="FF0000"/>
                                  </a:solidFill>
                                  <a:latin typeface="Cambria Math" panose="02040503050406030204" pitchFamily="18" charset="0"/>
                                </a:rPr>
                              </m:ctrlPr>
                            </m:accPr>
                            <m:e>
                              <m:sSub>
                                <m:sSubPr>
                                  <m:ctrlPr>
                                    <a:rPr lang="en-GB" sz="3600" b="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𝐿</m:t>
                                  </m:r>
                                </m:e>
                                <m:sub>
                                  <m:r>
                                    <a:rPr lang="en-GB" sz="3600" b="0" i="1" smtClean="0">
                                      <a:solidFill>
                                        <a:srgbClr val="FF0000"/>
                                      </a:solidFill>
                                      <a:latin typeface="Cambria Math" panose="02040503050406030204" pitchFamily="18" charset="0"/>
                                    </a:rPr>
                                    <m:t>𝑖</m:t>
                                  </m:r>
                                </m:sub>
                              </m:sSub>
                            </m:e>
                          </m:acc>
                        </m:e>
                      </m:nary>
                      <m:r>
                        <a:rPr lang="en-GB" sz="3600" b="0" i="1" smtClean="0">
                          <a:solidFill>
                            <a:srgbClr val="FF0000"/>
                          </a:solidFill>
                          <a:latin typeface="Cambria Math" panose="02040503050406030204" pitchFamily="18" charset="0"/>
                        </a:rPr>
                        <m:t>=</m:t>
                      </m:r>
                      <m:nary>
                        <m:naryPr>
                          <m:chr m:val="∑"/>
                          <m:supHide m:val="on"/>
                          <m:ctrlPr>
                            <a:rPr lang="en-GB" sz="3600" b="0" i="1" smtClean="0">
                              <a:solidFill>
                                <a:srgbClr val="FF0000"/>
                              </a:solidFill>
                              <a:latin typeface="Cambria Math" panose="02040503050406030204" pitchFamily="18" charset="0"/>
                            </a:rPr>
                          </m:ctrlPr>
                        </m:naryPr>
                        <m:sub>
                          <m:r>
                            <m:rPr>
                              <m:brk m:alnAt="7"/>
                            </m:rPr>
                            <a:rPr lang="en-GB" sz="3600" b="0" i="1" smtClean="0">
                              <a:solidFill>
                                <a:srgbClr val="FF0000"/>
                              </a:solidFill>
                              <a:latin typeface="Cambria Math" panose="02040503050406030204" pitchFamily="18" charset="0"/>
                            </a:rPr>
                            <m:t>𝑖</m:t>
                          </m:r>
                        </m:sub>
                        <m:sup/>
                        <m:e>
                          <m:acc>
                            <m:accPr>
                              <m:chr m:val="⃗"/>
                              <m:ctrlPr>
                                <a:rPr lang="en-GB" sz="3600" i="1">
                                  <a:solidFill>
                                    <a:srgbClr val="FF0000"/>
                                  </a:solidFill>
                                  <a:latin typeface="Cambria Math" panose="02040503050406030204" pitchFamily="18" charset="0"/>
                                </a:rPr>
                              </m:ctrlPr>
                            </m:accPr>
                            <m:e>
                              <m:sSub>
                                <m:sSubPr>
                                  <m:ctrlPr>
                                    <a:rPr lang="en-GB" sz="360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𝑟</m:t>
                                  </m:r>
                                </m:e>
                                <m:sub>
                                  <m:r>
                                    <a:rPr lang="en-GB" sz="3600" b="0" i="1" smtClean="0">
                                      <a:solidFill>
                                        <a:srgbClr val="FF0000"/>
                                      </a:solidFill>
                                      <a:latin typeface="Cambria Math" panose="02040503050406030204" pitchFamily="18" charset="0"/>
                                    </a:rPr>
                                    <m:t>𝑖</m:t>
                                  </m:r>
                                </m:sub>
                              </m:sSub>
                            </m:e>
                          </m:acc>
                          <m:r>
                            <a:rPr lang="en-US" sz="3600" i="1">
                              <a:solidFill>
                                <a:srgbClr val="FF0000"/>
                              </a:solidFill>
                              <a:latin typeface="Cambria Math" panose="02040503050406030204" pitchFamily="18" charset="0"/>
                              <a:ea typeface="Cambria Math" panose="02040503050406030204" pitchFamily="18" charset="0"/>
                            </a:rPr>
                            <m:t>×</m:t>
                          </m:r>
                          <m:acc>
                            <m:accPr>
                              <m:chr m:val="⃗"/>
                              <m:ctrlPr>
                                <a:rPr lang="en-US" sz="3600" i="1">
                                  <a:solidFill>
                                    <a:srgbClr val="FF0000"/>
                                  </a:solidFill>
                                  <a:latin typeface="Cambria Math" panose="02040503050406030204" pitchFamily="18" charset="0"/>
                                  <a:ea typeface="Cambria Math" panose="02040503050406030204" pitchFamily="18" charset="0"/>
                                </a:rPr>
                              </m:ctrlPr>
                            </m:accPr>
                            <m:e>
                              <m:sSub>
                                <m:sSubPr>
                                  <m:ctrlPr>
                                    <a:rPr lang="en-US" sz="3600" i="1" smtClean="0">
                                      <a:solidFill>
                                        <a:srgbClr val="FF0000"/>
                                      </a:solidFill>
                                      <a:latin typeface="Cambria Math" panose="02040503050406030204" pitchFamily="18" charset="0"/>
                                      <a:ea typeface="Cambria Math" panose="02040503050406030204" pitchFamily="18" charset="0"/>
                                    </a:rPr>
                                  </m:ctrlPr>
                                </m:sSubPr>
                                <m:e>
                                  <m:r>
                                    <a:rPr lang="en-GB" sz="3600" b="0" i="1" smtClean="0">
                                      <a:solidFill>
                                        <a:srgbClr val="FF0000"/>
                                      </a:solidFill>
                                      <a:latin typeface="Cambria Math" panose="02040503050406030204" pitchFamily="18" charset="0"/>
                                      <a:ea typeface="Cambria Math" panose="02040503050406030204" pitchFamily="18" charset="0"/>
                                    </a:rPr>
                                    <m:t>𝑝</m:t>
                                  </m:r>
                                </m:e>
                                <m:sub>
                                  <m:r>
                                    <a:rPr lang="en-GB" sz="3600" b="0" i="1" smtClean="0">
                                      <a:solidFill>
                                        <a:srgbClr val="FF0000"/>
                                      </a:solidFill>
                                      <a:latin typeface="Cambria Math" panose="02040503050406030204" pitchFamily="18" charset="0"/>
                                      <a:ea typeface="Cambria Math" panose="02040503050406030204" pitchFamily="18" charset="0"/>
                                    </a:rPr>
                                    <m:t>𝑖</m:t>
                                  </m:r>
                                </m:sub>
                              </m:sSub>
                            </m:e>
                          </m:acc>
                        </m:e>
                      </m:nary>
                    </m:oMath>
                  </m:oMathPara>
                </a14:m>
                <a:endParaRPr lang="en-GB" sz="36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4572000" y="2270896"/>
                <a:ext cx="4591129" cy="1344279"/>
              </a:xfrm>
              <a:prstGeom prst="rect">
                <a:avLst/>
              </a:prstGeom>
              <a:blipFill rotWithShape="1">
                <a:blip r:embed="rId7"/>
                <a:stretch>
                  <a:fillRect t="-10" r="-1188" b="9"/>
                </a:stretch>
              </a:blipFill>
            </p:spPr>
            <p:txBody>
              <a:bodyPr/>
              <a:lstStyle/>
              <a:p>
                <a:r>
                  <a:rPr lang="zh-CN" altLang="en-US">
                    <a:noFill/>
                  </a:rPr>
                  <a:t> </a:t>
                </a:r>
              </a:p>
            </p:txBody>
          </p:sp>
        </mc:Fallback>
      </mc:AlternateContent>
      <p:sp>
        <p:nvSpPr>
          <p:cNvPr id="7" name="TextBox 6"/>
          <p:cNvSpPr txBox="1"/>
          <p:nvPr/>
        </p:nvSpPr>
        <p:spPr>
          <a:xfrm>
            <a:off x="4932040" y="3933056"/>
            <a:ext cx="4032447" cy="923330"/>
          </a:xfrm>
          <a:prstGeom prst="rect">
            <a:avLst/>
          </a:prstGeom>
          <a:noFill/>
        </p:spPr>
        <p:txBody>
          <a:bodyPr wrap="square" rtlCol="0">
            <a:spAutoFit/>
          </a:bodyPr>
          <a:lstStyle/>
          <a:p>
            <a:r>
              <a:rPr lang="en-GB" dirty="0"/>
              <a:t>The net torque on the rigid body about point O is the rate of change of its angular momentum about point O:</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flipH="1">
                <a:off x="4865482" y="4899706"/>
                <a:ext cx="2813544" cy="104624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US" sz="3200" i="1" smtClean="0">
                              <a:solidFill>
                                <a:srgbClr val="FF0000"/>
                              </a:solidFill>
                              <a:latin typeface="Cambria Math" panose="02040503050406030204" pitchFamily="18" charset="0"/>
                              <a:ea typeface="Cambria Math" panose="02040503050406030204" pitchFamily="18" charset="0"/>
                            </a:rPr>
                            <m:t>𝜏</m:t>
                          </m:r>
                        </m:e>
                      </m:acc>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r>
                            <a:rPr lang="en-GB" sz="3200" b="0" i="1" smtClean="0">
                              <a:solidFill>
                                <a:srgbClr val="FF0000"/>
                              </a:solidFill>
                              <a:latin typeface="Cambria Math" panose="02040503050406030204" pitchFamily="18" charset="0"/>
                            </a:rPr>
                            <m:t>𝑑</m:t>
                          </m:r>
                          <m:acc>
                            <m:accPr>
                              <m:chr m:val="⃗"/>
                              <m:ctrlPr>
                                <a:rPr lang="en-GB" sz="3200" b="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𝐿</m:t>
                              </m:r>
                            </m:e>
                          </m:acc>
                        </m:num>
                        <m:den>
                          <m:r>
                            <a:rPr lang="en-GB" sz="3200" b="0" i="1" smtClean="0">
                              <a:solidFill>
                                <a:srgbClr val="FF0000"/>
                              </a:solidFill>
                              <a:latin typeface="Cambria Math" panose="02040503050406030204" pitchFamily="18" charset="0"/>
                            </a:rPr>
                            <m:t>𝑑𝑡</m:t>
                          </m:r>
                        </m:den>
                      </m:f>
                    </m:oMath>
                  </m:oMathPara>
                </a14:m>
                <a:endParaRPr lang="en-GB" sz="32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flipH="1">
                <a:off x="4865482" y="4899706"/>
                <a:ext cx="2813544" cy="1046248"/>
              </a:xfrm>
              <a:prstGeom prst="rect">
                <a:avLst/>
              </a:prstGeom>
              <a:blipFill rotWithShape="1">
                <a:blip r:embed="rId8"/>
                <a:stretch>
                  <a:fillRect l="-4" t="-4" r="22"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flipH="1">
                <a:off x="1799244" y="863001"/>
                <a:ext cx="7165243" cy="679930"/>
              </a:xfrm>
              <a:prstGeom prst="rect">
                <a:avLst/>
              </a:prstGeom>
              <a:noFill/>
            </p:spPr>
            <p:txBody>
              <a:bodyPr wrap="square" rtlCol="0">
                <a:spAutoFit/>
              </a:bodyPr>
              <a:lstStyle/>
              <a:p>
                <a:r>
                  <a:rPr lang="en-GB" dirty="0"/>
                  <a:t>A rigid body in rotation around the z-axis is considered as a system of N particles of angular momentum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oMath>
                </a14:m>
                <a:r>
                  <a:rPr lang="en-GB" dirty="0"/>
                  <a:t>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flipH="1">
                <a:off x="1799244" y="863001"/>
                <a:ext cx="7165243" cy="679930"/>
              </a:xfrm>
              <a:prstGeom prst="rect">
                <a:avLst/>
              </a:prstGeom>
              <a:blipFill rotWithShape="1">
                <a:blip r:embed="rId9"/>
                <a:stretch>
                  <a:fillRect l="-4" t="-5" r="3" b="76"/>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22" name="Picture 21"/>
          <p:cNvPicPr>
            <a:picLocks noChangeAspect="1"/>
          </p:cNvPicPr>
          <p:nvPr/>
        </p:nvPicPr>
        <p:blipFill>
          <a:blip r:embed="rId1"/>
          <a:stretch>
            <a:fillRect/>
          </a:stretch>
        </p:blipFill>
        <p:spPr>
          <a:xfrm>
            <a:off x="1824037" y="1162050"/>
            <a:ext cx="5495925" cy="4533900"/>
          </a:xfrm>
          <a:prstGeom prst="rect">
            <a:avLst/>
          </a:prstGeom>
        </p:spPr>
      </p:pic>
      <p:sp>
        <p:nvSpPr>
          <p:cNvPr id="23" name="TextBox 22"/>
          <p:cNvSpPr txBox="1"/>
          <p:nvPr/>
        </p:nvSpPr>
        <p:spPr>
          <a:xfrm>
            <a:off x="971600" y="5949280"/>
            <a:ext cx="7200800" cy="646331"/>
          </a:xfrm>
          <a:prstGeom prst="rect">
            <a:avLst/>
          </a:prstGeom>
          <a:noFill/>
        </p:spPr>
        <p:txBody>
          <a:bodyPr wrap="square" rtlCol="0">
            <a:spAutoFit/>
          </a:bodyPr>
          <a:lstStyle/>
          <a:p>
            <a:r>
              <a:rPr lang="en-US" dirty="0"/>
              <a:t>Question: What does the figure skater to spin faster  and why ? (i.e. to have a greater angular velocity)  </a:t>
            </a:r>
            <a:endParaRPr lang="en-US" dirty="0"/>
          </a:p>
        </p:txBody>
      </p:sp>
      <p:sp>
        <p:nvSpPr>
          <p:cNvPr id="24" name="Rectangle: Rounded Corners 23"/>
          <p:cNvSpPr/>
          <p:nvPr/>
        </p:nvSpPr>
        <p:spPr>
          <a:xfrm>
            <a:off x="5508104" y="836712"/>
            <a:ext cx="2133600" cy="496855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22" name="Picture 21"/>
          <p:cNvPicPr>
            <a:picLocks noChangeAspect="1"/>
          </p:cNvPicPr>
          <p:nvPr/>
        </p:nvPicPr>
        <p:blipFill>
          <a:blip r:embed="rId1"/>
          <a:stretch>
            <a:fillRect/>
          </a:stretch>
        </p:blipFill>
        <p:spPr>
          <a:xfrm>
            <a:off x="1824037" y="1162050"/>
            <a:ext cx="5495925" cy="4533900"/>
          </a:xfrm>
          <a:prstGeom prst="rect">
            <a:avLst/>
          </a:prstGeom>
        </p:spPr>
      </p:pic>
      <p:sp>
        <p:nvSpPr>
          <p:cNvPr id="23" name="TextBox 22"/>
          <p:cNvSpPr txBox="1"/>
          <p:nvPr/>
        </p:nvSpPr>
        <p:spPr>
          <a:xfrm>
            <a:off x="971600" y="5949280"/>
            <a:ext cx="7200800" cy="646331"/>
          </a:xfrm>
          <a:prstGeom prst="rect">
            <a:avLst/>
          </a:prstGeom>
          <a:noFill/>
        </p:spPr>
        <p:txBody>
          <a:bodyPr wrap="square" rtlCol="0">
            <a:spAutoFit/>
          </a:bodyPr>
          <a:lstStyle/>
          <a:p>
            <a:r>
              <a:rPr lang="en-US" dirty="0"/>
              <a:t>Question: What does the figure skater to spin faster and why ? (i.e. to have a greater angular velocity)  </a:t>
            </a:r>
            <a:endParaRPr lang="en-US" dirty="0"/>
          </a:p>
        </p:txBody>
      </p:sp>
      <p:sp>
        <p:nvSpPr>
          <p:cNvPr id="6"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539552" y="1168447"/>
            <a:ext cx="4354718" cy="369332"/>
          </a:xfrm>
          <a:prstGeom prst="rect">
            <a:avLst/>
          </a:prstGeom>
          <a:noFill/>
        </p:spPr>
        <p:txBody>
          <a:bodyPr wrap="none" rtlCol="0">
            <a:spAutoFit/>
          </a:bodyPr>
          <a:lstStyle/>
          <a:p>
            <a:r>
              <a:rPr lang="en-GB" dirty="0"/>
              <a:t>The rotational kinetic energy of the pulley is:</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594165" y="1581644"/>
                <a:ext cx="2314993"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𝐾</m:t>
                          </m:r>
                          <m:r>
                            <a:rPr lang="en-GB" sz="2400" b="0" i="1" smtClean="0">
                              <a:latin typeface="Cambria Math" panose="02040503050406030204" pitchFamily="18" charset="0"/>
                            </a:rPr>
                            <m:t>,</m:t>
                          </m:r>
                          <m:r>
                            <a:rPr lang="en-GB" sz="2400" b="0" i="1" smtClean="0">
                              <a:latin typeface="Cambria Math" panose="02040503050406030204" pitchFamily="18" charset="0"/>
                            </a:rPr>
                            <m:t>𝑝𝑢𝑙𝑙𝑒𝑦</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594165" y="1581644"/>
                <a:ext cx="2314993" cy="691471"/>
              </a:xfrm>
              <a:prstGeom prst="rect">
                <a:avLst/>
              </a:prstGeom>
              <a:blipFill rotWithShape="1">
                <a:blip r:embed="rId1"/>
                <a:stretch>
                  <a:fillRect l="-8" t="-71" r="-1263" b="65"/>
                </a:stretch>
              </a:blipFill>
            </p:spPr>
            <p:txBody>
              <a:bodyPr/>
              <a:lstStyle/>
              <a:p>
                <a:r>
                  <a:rPr lang="zh-CN" altLang="en-US">
                    <a:noFill/>
                  </a:rPr>
                  <a:t> </a:t>
                </a:r>
              </a:p>
            </p:txBody>
          </p:sp>
        </mc:Fallback>
      </mc:AlternateContent>
      <p:sp>
        <p:nvSpPr>
          <p:cNvPr id="16"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072105" y="2683631"/>
            <a:ext cx="2271201" cy="1769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826539" y="3237385"/>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4208695" y="3575869"/>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08695" y="1415629"/>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60623" y="3575869"/>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6944999" y="34888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944999" y="3488811"/>
                <a:ext cx="188128" cy="276999"/>
              </a:xfrm>
              <a:prstGeom prst="rect">
                <a:avLst/>
              </a:prstGeom>
              <a:blipFill rotWithShape="1">
                <a:blip r:embed="rId1"/>
                <a:stretch>
                  <a:fillRect l="-2" t="-44" r="-16110" b="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3416607" y="443996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416607" y="4439965"/>
                <a:ext cx="173894" cy="276999"/>
              </a:xfrm>
              <a:prstGeom prst="rect">
                <a:avLst/>
              </a:prstGeom>
              <a:blipFill rotWithShape="1">
                <a:blip r:embed="rId2"/>
                <a:stretch>
                  <a:fillRect l="-177" t="-16" r="-17772"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845470" y="1079198"/>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845470" y="1079198"/>
                <a:ext cx="191526" cy="276999"/>
              </a:xfrm>
              <a:prstGeom prst="rect">
                <a:avLst/>
              </a:prstGeom>
              <a:blipFill rotWithShape="1">
                <a:blip r:embed="rId3"/>
                <a:stretch>
                  <a:fillRect l="-285" t="-120" r="-16089" b="170"/>
                </a:stretch>
              </a:blipFill>
            </p:spPr>
            <p:txBody>
              <a:bodyPr/>
              <a:lstStyle/>
              <a:p>
                <a:r>
                  <a:rPr lang="zh-CN" altLang="en-US">
                    <a:noFill/>
                  </a:rPr>
                  <a:t> </a:t>
                </a:r>
              </a:p>
            </p:txBody>
          </p:sp>
        </mc:Fallback>
      </mc:AlternateContent>
      <p:cxnSp>
        <p:nvCxnSpPr>
          <p:cNvPr id="22" name="Straight Arrow Connector 21"/>
          <p:cNvCxnSpPr/>
          <p:nvPr/>
        </p:nvCxnSpPr>
        <p:spPr>
          <a:xfrm flipV="1">
            <a:off x="4208695" y="3366444"/>
            <a:ext cx="718295" cy="194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4463766" y="3074526"/>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463766" y="3074526"/>
                <a:ext cx="243336" cy="276999"/>
              </a:xfrm>
              <a:prstGeom prst="rect">
                <a:avLst/>
              </a:prstGeom>
              <a:blipFill rotWithShape="1">
                <a:blip r:embed="rId4"/>
                <a:stretch>
                  <a:fillRect l="-144" t="-177" r="-19635" b="-231"/>
                </a:stretch>
              </a:blipFill>
            </p:spPr>
            <p:txBody>
              <a:bodyPr/>
              <a:lstStyle/>
              <a:p>
                <a:r>
                  <a:rPr lang="zh-CN" altLang="en-US">
                    <a:noFill/>
                  </a:rPr>
                  <a:t> </a:t>
                </a:r>
              </a:p>
            </p:txBody>
          </p:sp>
        </mc:Fallback>
      </mc:AlternateContent>
      <p:cxnSp>
        <p:nvCxnSpPr>
          <p:cNvPr id="26" name="Straight Arrow Connector 25"/>
          <p:cNvCxnSpPr/>
          <p:nvPr/>
        </p:nvCxnSpPr>
        <p:spPr>
          <a:xfrm flipH="1" flipV="1">
            <a:off x="4792350" y="2937437"/>
            <a:ext cx="142201" cy="443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4902236" y="2872715"/>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4902236" y="2872715"/>
                <a:ext cx="280654" cy="276999"/>
              </a:xfrm>
              <a:prstGeom prst="rect">
                <a:avLst/>
              </a:prstGeom>
              <a:blipFill rotWithShape="1">
                <a:blip r:embed="rId5"/>
                <a:stretch>
                  <a:fillRect l="-13" t="-220" r="-13795" b="-188"/>
                </a:stretch>
              </a:blipFill>
            </p:spPr>
            <p:txBody>
              <a:bodyPr/>
              <a:lstStyle/>
              <a:p>
                <a:r>
                  <a:rPr lang="zh-CN" altLang="en-US">
                    <a:noFill/>
                  </a:rPr>
                  <a:t> </a:t>
                </a:r>
              </a:p>
            </p:txBody>
          </p:sp>
        </mc:Fallback>
      </mc:AlternateContent>
      <p:sp>
        <p:nvSpPr>
          <p:cNvPr id="28" name="TextBox 27"/>
          <p:cNvSpPr txBox="1"/>
          <p:nvPr/>
        </p:nvSpPr>
        <p:spPr>
          <a:xfrm>
            <a:off x="3884659" y="3199078"/>
            <a:ext cx="351378" cy="369332"/>
          </a:xfrm>
          <a:prstGeom prst="rect">
            <a:avLst/>
          </a:prstGeom>
          <a:noFill/>
        </p:spPr>
        <p:txBody>
          <a:bodyPr wrap="square" rtlCol="0">
            <a:spAutoFit/>
          </a:bodyPr>
          <a:lstStyle/>
          <a:p>
            <a:r>
              <a:rPr lang="en-GB" dirty="0"/>
              <a:t>O</a:t>
            </a:r>
            <a:endParaRPr lang="en-US" dirty="0"/>
          </a:p>
        </p:txBody>
      </p:sp>
      <p:cxnSp>
        <p:nvCxnSpPr>
          <p:cNvPr id="15" name="Straight Arrow Connector 14"/>
          <p:cNvCxnSpPr/>
          <p:nvPr/>
        </p:nvCxnSpPr>
        <p:spPr>
          <a:xfrm flipH="1">
            <a:off x="3884659" y="3575869"/>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31033" y="4161854"/>
                <a:ext cx="1525365" cy="923330"/>
              </a:xfrm>
              <a:prstGeom prst="rect">
                <a:avLst/>
              </a:prstGeom>
              <a:noFill/>
            </p:spPr>
            <p:txBody>
              <a:bodyPr wrap="square" rtlCol="0">
                <a:spAutoFit/>
              </a:bodyPr>
              <a:lstStyle/>
              <a:p>
                <a:r>
                  <a:rPr lang="en-GB" dirty="0"/>
                  <a:t>Slice of the body in the plane </a:t>
                </a:r>
                <a14:m>
                  <m:oMath xmlns:m="http://schemas.openxmlformats.org/officeDocument/2006/math">
                    <m:r>
                      <a:rPr lang="en-GB" i="1" dirty="0" smtClean="0">
                        <a:latin typeface="Cambria Math" panose="02040503050406030204" pitchFamily="18" charset="0"/>
                      </a:rPr>
                      <m:t>𝑥𝑂</m:t>
                    </m:r>
                    <m:r>
                      <a:rPr lang="en-US" b="0" i="1" dirty="0" smtClean="0">
                        <a:latin typeface="Cambria Math" panose="02040503050406030204" pitchFamily="18" charset="0"/>
                      </a:rPr>
                      <m:t>𝑦</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31033" y="4161854"/>
                <a:ext cx="1525365" cy="923330"/>
              </a:xfrm>
              <a:prstGeom prst="rect">
                <a:avLst/>
              </a:prstGeom>
              <a:blipFill rotWithShape="1">
                <a:blip r:embed="rId6"/>
                <a:stretch>
                  <a:fillRect l="-14" t="-7" r="20"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064238" y="3773285"/>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4064238" y="3773285"/>
                <a:ext cx="283154" cy="310598"/>
              </a:xfrm>
              <a:prstGeom prst="rect">
                <a:avLst/>
              </a:prstGeom>
              <a:blipFill rotWithShape="1">
                <a:blip r:embed="rId7"/>
                <a:stretch>
                  <a:fillRect l="-84" t="-37" r="-12046" b="64"/>
                </a:stretch>
              </a:blipFill>
            </p:spPr>
            <p:txBody>
              <a:bodyPr/>
              <a:lstStyle/>
              <a:p>
                <a:r>
                  <a:rPr lang="zh-CN" altLang="en-US">
                    <a:noFill/>
                  </a:rPr>
                  <a:t> </a:t>
                </a:r>
              </a:p>
            </p:txBody>
          </p:sp>
        </mc:Fallback>
      </mc:AlternateContent>
      <p:sp>
        <p:nvSpPr>
          <p:cNvPr id="7" name="TextBox 6"/>
          <p:cNvSpPr txBox="1"/>
          <p:nvPr/>
        </p:nvSpPr>
        <p:spPr>
          <a:xfrm>
            <a:off x="1217502" y="908720"/>
            <a:ext cx="7900561" cy="369332"/>
          </a:xfrm>
          <a:prstGeom prst="rect">
            <a:avLst/>
          </a:prstGeom>
          <a:noFill/>
        </p:spPr>
        <p:txBody>
          <a:bodyPr wrap="none" rtlCol="0">
            <a:spAutoFit/>
          </a:bodyPr>
          <a:lstStyle/>
          <a:p>
            <a:r>
              <a:rPr lang="en-GB" b="1" dirty="0"/>
              <a:t>Particular case</a:t>
            </a:r>
            <a:r>
              <a:rPr lang="en-GB" dirty="0"/>
              <a:t>: if the axis of rotation is also an axis of symmetry of the rigid body</a:t>
            </a:r>
            <a:endParaRPr lang="en-US" dirty="0"/>
          </a:p>
        </p:txBody>
      </p:sp>
      <p:sp>
        <p:nvSpPr>
          <p:cNvPr id="33" name="Oval 32"/>
          <p:cNvSpPr/>
          <p:nvPr/>
        </p:nvSpPr>
        <p:spPr>
          <a:xfrm>
            <a:off x="3460719" y="3599478"/>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3508313" y="3561955"/>
            <a:ext cx="697239" cy="254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30913" y="3815503"/>
            <a:ext cx="144078" cy="3614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3604735" y="3322479"/>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3604735" y="3322479"/>
                <a:ext cx="248658" cy="276999"/>
              </a:xfrm>
              <a:prstGeom prst="rect">
                <a:avLst/>
              </a:prstGeom>
              <a:blipFill rotWithShape="1">
                <a:blip r:embed="rId8"/>
                <a:stretch>
                  <a:fillRect l="-191" t="-57" r="-18046" b="-3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3059832" y="4068081"/>
                <a:ext cx="11680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2</m:t>
                              </m:r>
                            </m:sub>
                          </m:sSub>
                        </m:e>
                      </m:acc>
                      <m:r>
                        <a:rPr lang="en-GB" b="0" i="1" smtClean="0">
                          <a:solidFill>
                            <a:srgbClr val="FF0000"/>
                          </a:solidFill>
                          <a:latin typeface="Cambria Math" panose="02040503050406030204" pitchFamily="18" charset="0"/>
                        </a:rPr>
                        <m:t>=−</m:t>
                      </m:r>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29" name="Rectangle 28"/>
              <p:cNvSpPr>
                <a:spLocks noRot="1" noChangeAspect="1" noMove="1" noResize="1" noEditPoints="1" noAdjustHandles="1" noChangeArrowheads="1" noChangeShapeType="1" noTextEdit="1"/>
              </p:cNvSpPr>
              <p:nvPr/>
            </p:nvSpPr>
            <p:spPr>
              <a:xfrm>
                <a:off x="3059832" y="4068081"/>
                <a:ext cx="1168076" cy="369332"/>
              </a:xfrm>
              <a:prstGeom prst="rect">
                <a:avLst/>
              </a:prstGeom>
              <a:blipFill rotWithShape="1">
                <a:blip r:embed="rId9"/>
                <a:stretch>
                  <a:fillRect l="-34" t="-73" r="7" b="9"/>
                </a:stretch>
              </a:blipFill>
            </p:spPr>
            <p:txBody>
              <a:bodyPr/>
              <a:lstStyle/>
              <a:p>
                <a:r>
                  <a:rPr lang="zh-CN" altLang="en-US">
                    <a:noFill/>
                  </a:rPr>
                  <a:t> </a:t>
                </a:r>
              </a:p>
            </p:txBody>
          </p:sp>
        </mc:Fallback>
      </mc:AlternateContent>
      <p:cxnSp>
        <p:nvCxnSpPr>
          <p:cNvPr id="40" name="Straight Arrow Connector 39"/>
          <p:cNvCxnSpPr/>
          <p:nvPr/>
        </p:nvCxnSpPr>
        <p:spPr>
          <a:xfrm flipH="1" flipV="1">
            <a:off x="4728699" y="3887510"/>
            <a:ext cx="352319" cy="549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740410" y="5271960"/>
                <a:ext cx="7690048" cy="1544525"/>
              </a:xfrm>
              <a:prstGeom prst="rect">
                <a:avLst/>
              </a:prstGeom>
              <a:noFill/>
            </p:spPr>
            <p:txBody>
              <a:bodyPr wrap="square" rtlCol="0">
                <a:spAutoFit/>
              </a:bodyPr>
              <a:lstStyle/>
              <a:p>
                <a:r>
                  <a:rPr lang="en-US" dirty="0"/>
                  <a:t>Exercise (</a:t>
                </a:r>
                <a:r>
                  <a:rPr lang="en-US" b="1" dirty="0"/>
                  <a:t>5 minutes</a:t>
                </a:r>
                <a:r>
                  <a:rPr lang="en-US" dirty="0"/>
                  <a:t>):We consider the axis of rotation of a rigid body (the z-axis ) is also its axis of symmetry. The body is divided in particles. Considering two symmetric particles of the body in the plane </a:t>
                </a:r>
                <a14:m>
                  <m:oMath xmlns:m="http://schemas.openxmlformats.org/officeDocument/2006/math">
                    <m:r>
                      <a:rPr lang="en-US" i="1" dirty="0" smtClean="0">
                        <a:latin typeface="Cambria Math" panose="02040503050406030204" pitchFamily="18" charset="0"/>
                      </a:rPr>
                      <m:t>𝑥𝑂𝑦</m:t>
                    </m:r>
                  </m:oMath>
                </a14:m>
                <a:r>
                  <a:rPr lang="en-US" dirty="0"/>
                  <a:t>, describe a relationship between their angular momentum about O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𝐿</m:t>
                            </m:r>
                          </m:e>
                        </m:acc>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𝐿</m:t>
                            </m:r>
                          </m:e>
                        </m:acc>
                      </m:e>
                      <m:sub>
                        <m:r>
                          <a:rPr lang="en-US" b="0" i="1" smtClean="0">
                            <a:latin typeface="Cambria Math" panose="02040503050406030204" pitchFamily="18" charset="0"/>
                          </a:rPr>
                          <m:t>2</m:t>
                        </m:r>
                      </m:sub>
                    </m:sSub>
                  </m:oMath>
                </a14:m>
                <a:r>
                  <a:rPr lang="en-US" dirty="0"/>
                  <a:t>. What can you deduce about momentum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b="0" i="1" smtClean="0">
                            <a:latin typeface="Cambria Math" panose="02040503050406030204" pitchFamily="18" charset="0"/>
                          </a:rPr>
                          <m:t>2</m:t>
                        </m:r>
                      </m:sub>
                    </m:sSub>
                  </m:oMath>
                </a14:m>
                <a:r>
                  <a:rPr lang="en-US"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40410" y="5271960"/>
                <a:ext cx="7690048" cy="1544525"/>
              </a:xfrm>
              <a:prstGeom prst="rect">
                <a:avLst/>
              </a:prstGeom>
              <a:blipFill rotWithShape="1">
                <a:blip r:embed="rId10"/>
                <a:stretch>
                  <a:fillRect t="-12" r="3" b="26"/>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71018" y="3233233"/>
            <a:ext cx="2271201" cy="1769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25452" y="3786987"/>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2007608" y="4125471"/>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007608" y="1965231"/>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359536" y="4125471"/>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743912" y="403841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743912" y="4038413"/>
                <a:ext cx="188128" cy="276999"/>
              </a:xfrm>
              <a:prstGeom prst="rect">
                <a:avLst/>
              </a:prstGeom>
              <a:blipFill rotWithShape="1">
                <a:blip r:embed="rId1"/>
                <a:stretch>
                  <a:fillRect l="-246" t="-162" r="-15867" b="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215520" y="498956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215520" y="4989567"/>
                <a:ext cx="173894" cy="276999"/>
              </a:xfrm>
              <a:prstGeom prst="rect">
                <a:avLst/>
              </a:prstGeom>
              <a:blipFill rotWithShape="1">
                <a:blip r:embed="rId2"/>
                <a:stretch>
                  <a:fillRect l="-75" t="-134" r="-17874"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644383" y="162880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644383" y="1628800"/>
                <a:ext cx="191526" cy="276999"/>
              </a:xfrm>
              <a:prstGeom prst="rect">
                <a:avLst/>
              </a:prstGeom>
              <a:blipFill rotWithShape="1">
                <a:blip r:embed="rId3"/>
                <a:stretch>
                  <a:fillRect l="-192" t="-9" r="-16181" b="59"/>
                </a:stretch>
              </a:blipFill>
            </p:spPr>
            <p:txBody>
              <a:bodyPr/>
              <a:lstStyle/>
              <a:p>
                <a:r>
                  <a:rPr lang="zh-CN" altLang="en-US">
                    <a:noFill/>
                  </a:rPr>
                  <a:t> </a:t>
                </a:r>
              </a:p>
            </p:txBody>
          </p:sp>
        </mc:Fallback>
      </mc:AlternateContent>
      <p:cxnSp>
        <p:nvCxnSpPr>
          <p:cNvPr id="22" name="Straight Arrow Connector 21"/>
          <p:cNvCxnSpPr/>
          <p:nvPr/>
        </p:nvCxnSpPr>
        <p:spPr>
          <a:xfrm flipV="1">
            <a:off x="2007608" y="3916046"/>
            <a:ext cx="718295" cy="194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262679" y="3624128"/>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262679" y="3624128"/>
                <a:ext cx="243336" cy="276999"/>
              </a:xfrm>
              <a:prstGeom prst="rect">
                <a:avLst/>
              </a:prstGeom>
              <a:blipFill rotWithShape="1">
                <a:blip r:embed="rId4"/>
                <a:stretch>
                  <a:fillRect l="-72" t="-66" r="-19707" b="-342"/>
                </a:stretch>
              </a:blipFill>
            </p:spPr>
            <p:txBody>
              <a:bodyPr/>
              <a:lstStyle/>
              <a:p>
                <a:r>
                  <a:rPr lang="zh-CN" altLang="en-US">
                    <a:noFill/>
                  </a:rPr>
                  <a:t> </a:t>
                </a:r>
              </a:p>
            </p:txBody>
          </p:sp>
        </mc:Fallback>
      </mc:AlternateContent>
      <p:cxnSp>
        <p:nvCxnSpPr>
          <p:cNvPr id="26" name="Straight Arrow Connector 25"/>
          <p:cNvCxnSpPr/>
          <p:nvPr/>
        </p:nvCxnSpPr>
        <p:spPr>
          <a:xfrm flipH="1" flipV="1">
            <a:off x="2591263" y="3487039"/>
            <a:ext cx="142201" cy="443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701149" y="3422317"/>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701149" y="3422317"/>
                <a:ext cx="280654" cy="276999"/>
              </a:xfrm>
              <a:prstGeom prst="rect">
                <a:avLst/>
              </a:prstGeom>
              <a:blipFill rotWithShape="1">
                <a:blip r:embed="rId5"/>
                <a:stretch>
                  <a:fillRect l="-176" t="-109" r="-13631" b="-299"/>
                </a:stretch>
              </a:blipFill>
            </p:spPr>
            <p:txBody>
              <a:bodyPr/>
              <a:lstStyle/>
              <a:p>
                <a:r>
                  <a:rPr lang="zh-CN" altLang="en-US">
                    <a:noFill/>
                  </a:rPr>
                  <a:t> </a:t>
                </a:r>
              </a:p>
            </p:txBody>
          </p:sp>
        </mc:Fallback>
      </mc:AlternateContent>
      <p:sp>
        <p:nvSpPr>
          <p:cNvPr id="28" name="TextBox 27"/>
          <p:cNvSpPr txBox="1"/>
          <p:nvPr/>
        </p:nvSpPr>
        <p:spPr>
          <a:xfrm>
            <a:off x="1683572" y="3748680"/>
            <a:ext cx="351378" cy="369332"/>
          </a:xfrm>
          <a:prstGeom prst="rect">
            <a:avLst/>
          </a:prstGeom>
          <a:noFill/>
        </p:spPr>
        <p:txBody>
          <a:bodyPr wrap="square" rtlCol="0">
            <a:spAutoFit/>
          </a:bodyPr>
          <a:lstStyle/>
          <a:p>
            <a:r>
              <a:rPr lang="en-GB" dirty="0"/>
              <a:t>O</a:t>
            </a:r>
            <a:endParaRPr lang="en-US" dirty="0"/>
          </a:p>
        </p:txBody>
      </p:sp>
      <p:cxnSp>
        <p:nvCxnSpPr>
          <p:cNvPr id="15" name="Straight Arrow Connector 14"/>
          <p:cNvCxnSpPr/>
          <p:nvPr/>
        </p:nvCxnSpPr>
        <p:spPr>
          <a:xfrm flipH="1">
            <a:off x="1683572" y="4125471"/>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129946" y="4711456"/>
                <a:ext cx="1525365" cy="923330"/>
              </a:xfrm>
              <a:prstGeom prst="rect">
                <a:avLst/>
              </a:prstGeom>
              <a:noFill/>
            </p:spPr>
            <p:txBody>
              <a:bodyPr wrap="square" rtlCol="0">
                <a:spAutoFit/>
              </a:bodyPr>
              <a:lstStyle/>
              <a:p>
                <a:r>
                  <a:rPr lang="en-GB" dirty="0"/>
                  <a:t>Slice of the body in the plane </a:t>
                </a:r>
                <a14:m>
                  <m:oMath xmlns:m="http://schemas.openxmlformats.org/officeDocument/2006/math">
                    <m:r>
                      <a:rPr lang="en-GB" i="1" dirty="0" smtClean="0">
                        <a:latin typeface="Cambria Math" panose="02040503050406030204" pitchFamily="18" charset="0"/>
                      </a:rPr>
                      <m:t>𝑥𝑂</m:t>
                    </m:r>
                    <m:r>
                      <a:rPr lang="en-US" b="0" i="1" dirty="0" smtClean="0">
                        <a:latin typeface="Cambria Math" panose="02040503050406030204" pitchFamily="18" charset="0"/>
                      </a:rPr>
                      <m:t>𝑦</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129946" y="4711456"/>
                <a:ext cx="1525365" cy="923330"/>
              </a:xfrm>
              <a:prstGeom prst="rect">
                <a:avLst/>
              </a:prstGeom>
              <a:blipFill rotWithShape="1">
                <a:blip r:embed="rId6"/>
                <a:stretch>
                  <a:fillRect l="-2" t="-42" r="8"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1863151" y="4322887"/>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863151" y="4322887"/>
                <a:ext cx="283154" cy="310598"/>
              </a:xfrm>
              <a:prstGeom prst="rect">
                <a:avLst/>
              </a:prstGeom>
              <a:blipFill rotWithShape="1">
                <a:blip r:embed="rId7"/>
                <a:stretch>
                  <a:fillRect l="-22" t="-142" r="-12108" b="169"/>
                </a:stretch>
              </a:blipFill>
            </p:spPr>
            <p:txBody>
              <a:bodyPr/>
              <a:lstStyle/>
              <a:p>
                <a:r>
                  <a:rPr lang="zh-CN" altLang="en-US">
                    <a:noFill/>
                  </a:rPr>
                  <a:t> </a:t>
                </a:r>
              </a:p>
            </p:txBody>
          </p:sp>
        </mc:Fallback>
      </mc:AlternateContent>
      <p:sp>
        <p:nvSpPr>
          <p:cNvPr id="7" name="TextBox 6"/>
          <p:cNvSpPr txBox="1"/>
          <p:nvPr/>
        </p:nvSpPr>
        <p:spPr>
          <a:xfrm>
            <a:off x="1217502" y="908720"/>
            <a:ext cx="7900561" cy="369332"/>
          </a:xfrm>
          <a:prstGeom prst="rect">
            <a:avLst/>
          </a:prstGeom>
          <a:noFill/>
        </p:spPr>
        <p:txBody>
          <a:bodyPr wrap="none" rtlCol="0">
            <a:spAutoFit/>
          </a:bodyPr>
          <a:lstStyle/>
          <a:p>
            <a:r>
              <a:rPr lang="en-GB" b="1" dirty="0"/>
              <a:t>Particular case</a:t>
            </a:r>
            <a:r>
              <a:rPr lang="en-GB" dirty="0"/>
              <a:t>: if the axis of rotation is also an axis of symmetry of the rigid body</a:t>
            </a:r>
            <a:endParaRPr lang="en-US" dirty="0"/>
          </a:p>
        </p:txBody>
      </p:sp>
      <p:sp>
        <p:nvSpPr>
          <p:cNvPr id="33" name="Oval 32"/>
          <p:cNvSpPr/>
          <p:nvPr/>
        </p:nvSpPr>
        <p:spPr>
          <a:xfrm>
            <a:off x="1259632" y="4149080"/>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1307226" y="4111557"/>
            <a:ext cx="697239" cy="254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329826" y="4365105"/>
            <a:ext cx="144078" cy="3614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1403648" y="3872081"/>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1403648" y="3872081"/>
                <a:ext cx="248658" cy="276999"/>
              </a:xfrm>
              <a:prstGeom prst="rect">
                <a:avLst/>
              </a:prstGeom>
              <a:blipFill rotWithShape="1">
                <a:blip r:embed="rId8"/>
                <a:stretch>
                  <a:fillRect l="-120" t="-175" r="-18117" b="-2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858745" y="4617683"/>
                <a:ext cx="11680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2</m:t>
                              </m:r>
                            </m:sub>
                          </m:sSub>
                        </m:e>
                      </m:acc>
                      <m:r>
                        <a:rPr lang="en-GB" b="0" i="1" smtClean="0">
                          <a:solidFill>
                            <a:srgbClr val="FF0000"/>
                          </a:solidFill>
                          <a:latin typeface="Cambria Math" panose="02040503050406030204" pitchFamily="18" charset="0"/>
                        </a:rPr>
                        <m:t>=−</m:t>
                      </m:r>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29" name="Rectangle 28"/>
              <p:cNvSpPr>
                <a:spLocks noRot="1" noChangeAspect="1" noMove="1" noResize="1" noEditPoints="1" noAdjustHandles="1" noChangeArrowheads="1" noChangeShapeType="1" noTextEdit="1"/>
              </p:cNvSpPr>
              <p:nvPr/>
            </p:nvSpPr>
            <p:spPr>
              <a:xfrm>
                <a:off x="858745" y="4617683"/>
                <a:ext cx="1168076" cy="369332"/>
              </a:xfrm>
              <a:prstGeom prst="rect">
                <a:avLst/>
              </a:prstGeom>
              <a:blipFill rotWithShape="1">
                <a:blip r:embed="rId9"/>
                <a:stretch>
                  <a:fillRect l="-19" t="-162" r="46" b="97"/>
                </a:stretch>
              </a:blipFill>
            </p:spPr>
            <p:txBody>
              <a:bodyPr/>
              <a:lstStyle/>
              <a:p>
                <a:r>
                  <a:rPr lang="zh-CN" altLang="en-US">
                    <a:noFill/>
                  </a:rPr>
                  <a:t> </a:t>
                </a:r>
              </a:p>
            </p:txBody>
          </p:sp>
        </mc:Fallback>
      </mc:AlternateContent>
      <p:cxnSp>
        <p:nvCxnSpPr>
          <p:cNvPr id="40" name="Straight Arrow Connector 39"/>
          <p:cNvCxnSpPr/>
          <p:nvPr/>
        </p:nvCxnSpPr>
        <p:spPr>
          <a:xfrm flipH="1" flipV="1">
            <a:off x="2527612" y="4437112"/>
            <a:ext cx="352319" cy="549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p:cNvSpPr txBox="1"/>
              <p:nvPr/>
            </p:nvSpPr>
            <p:spPr>
              <a:xfrm flipH="1">
                <a:off x="4499992" y="1601162"/>
                <a:ext cx="3888429" cy="646331"/>
              </a:xfrm>
              <a:prstGeom prst="rect">
                <a:avLst/>
              </a:prstGeom>
              <a:noFill/>
            </p:spPr>
            <p:txBody>
              <a:bodyPr wrap="square" rtlCol="0">
                <a:spAutoFit/>
              </a:bodyPr>
              <a:lstStyle/>
              <a:p>
                <a:r>
                  <a:rPr lang="en-GB" dirty="0"/>
                  <a:t>For two symmetrical particles in the plane </a:t>
                </a:r>
                <a14:m>
                  <m:oMath xmlns:m="http://schemas.openxmlformats.org/officeDocument/2006/math">
                    <m:r>
                      <a:rPr lang="en-GB" i="1" dirty="0" smtClean="0">
                        <a:latin typeface="Cambria Math" panose="02040503050406030204" pitchFamily="18" charset="0"/>
                      </a:rPr>
                      <m:t>𝑥𝑂</m:t>
                    </m:r>
                    <m:r>
                      <a:rPr lang="en-GB" b="0" i="1" dirty="0" smtClean="0">
                        <a:latin typeface="Cambria Math" panose="02040503050406030204" pitchFamily="18" charset="0"/>
                      </a:rPr>
                      <m:t>𝑦</m:t>
                    </m:r>
                  </m:oMath>
                </a14:m>
                <a:r>
                  <a:rPr lang="en-US" dirty="0"/>
                  <a:t>:</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flipH="1">
                <a:off x="4499992" y="1601162"/>
                <a:ext cx="3888429" cy="646331"/>
              </a:xfrm>
              <a:prstGeom prst="rect">
                <a:avLst/>
              </a:prstGeom>
              <a:blipFill rotWithShape="1">
                <a:blip r:embed="rId10"/>
                <a:stretch>
                  <a:fillRect l="-10" t="-51" r="2"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5148064" y="2395057"/>
                <a:ext cx="1264577"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𝐿</m:t>
                              </m:r>
                            </m:e>
                          </m:acc>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𝐿</m:t>
                              </m:r>
                            </m:e>
                            <m:sub>
                              <m:r>
                                <a:rPr lang="en-GB" sz="2800" b="0" i="1" smtClean="0">
                                  <a:latin typeface="Cambria Math" panose="02040503050406030204" pitchFamily="18" charset="0"/>
                                </a:rPr>
                                <m:t>2</m:t>
                              </m:r>
                            </m:sub>
                          </m:sSub>
                        </m:e>
                      </m:acc>
                    </m:oMath>
                  </m:oMathPara>
                </a14:m>
                <a:endParaRPr lang="en-US" sz="2800" dirty="0"/>
              </a:p>
            </p:txBody>
          </p:sp>
        </mc:Choice>
        <mc:Fallback>
          <p:sp>
            <p:nvSpPr>
              <p:cNvPr id="42" name="TextBox 41"/>
              <p:cNvSpPr txBox="1">
                <a:spLocks noRot="1" noChangeAspect="1" noMove="1" noResize="1" noEditPoints="1" noAdjustHandles="1" noChangeArrowheads="1" noChangeShapeType="1" noTextEdit="1"/>
              </p:cNvSpPr>
              <p:nvPr/>
            </p:nvSpPr>
            <p:spPr>
              <a:xfrm>
                <a:off x="5148064" y="2395057"/>
                <a:ext cx="1264577" cy="483146"/>
              </a:xfrm>
              <a:prstGeom prst="rect">
                <a:avLst/>
              </a:prstGeom>
              <a:blipFill rotWithShape="1">
                <a:blip r:embed="rId11"/>
                <a:stretch>
                  <a:fillRect l="-9" t="-98" r="-3784" b="79"/>
                </a:stretch>
              </a:blipFill>
            </p:spPr>
            <p:txBody>
              <a:bodyPr/>
              <a:lstStyle/>
              <a:p>
                <a:r>
                  <a:rPr lang="zh-CN" alt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71018" y="3233233"/>
            <a:ext cx="2271201" cy="1769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25452" y="3786987"/>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a:off x="2007608" y="4125471"/>
            <a:ext cx="273630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007608" y="1965231"/>
            <a:ext cx="0" cy="216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359536" y="4125471"/>
            <a:ext cx="648072"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743912" y="403841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743912" y="4038413"/>
                <a:ext cx="188128" cy="276999"/>
              </a:xfrm>
              <a:prstGeom prst="rect">
                <a:avLst/>
              </a:prstGeom>
              <a:blipFill rotWithShape="1">
                <a:blip r:embed="rId1"/>
                <a:stretch>
                  <a:fillRect l="-246" t="-162" r="-15867" b="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215520" y="4989567"/>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215520" y="4989567"/>
                <a:ext cx="173894" cy="276999"/>
              </a:xfrm>
              <a:prstGeom prst="rect">
                <a:avLst/>
              </a:prstGeom>
              <a:blipFill rotWithShape="1">
                <a:blip r:embed="rId2"/>
                <a:stretch>
                  <a:fillRect l="-75" t="-134" r="-17874"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644383" y="162880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644383" y="1628800"/>
                <a:ext cx="191526" cy="276999"/>
              </a:xfrm>
              <a:prstGeom prst="rect">
                <a:avLst/>
              </a:prstGeom>
              <a:blipFill rotWithShape="1">
                <a:blip r:embed="rId3"/>
                <a:stretch>
                  <a:fillRect l="-192" t="-9" r="-16181" b="59"/>
                </a:stretch>
              </a:blipFill>
            </p:spPr>
            <p:txBody>
              <a:bodyPr/>
              <a:lstStyle/>
              <a:p>
                <a:r>
                  <a:rPr lang="zh-CN" altLang="en-US">
                    <a:noFill/>
                  </a:rPr>
                  <a:t> </a:t>
                </a:r>
              </a:p>
            </p:txBody>
          </p:sp>
        </mc:Fallback>
      </mc:AlternateContent>
      <p:cxnSp>
        <p:nvCxnSpPr>
          <p:cNvPr id="22" name="Straight Arrow Connector 21"/>
          <p:cNvCxnSpPr/>
          <p:nvPr/>
        </p:nvCxnSpPr>
        <p:spPr>
          <a:xfrm flipV="1">
            <a:off x="2007608" y="3916046"/>
            <a:ext cx="718295" cy="194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2262679" y="3624128"/>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262679" y="3624128"/>
                <a:ext cx="243336" cy="276999"/>
              </a:xfrm>
              <a:prstGeom prst="rect">
                <a:avLst/>
              </a:prstGeom>
              <a:blipFill rotWithShape="1">
                <a:blip r:embed="rId4"/>
                <a:stretch>
                  <a:fillRect l="-72" t="-66" r="-19707" b="-342"/>
                </a:stretch>
              </a:blipFill>
            </p:spPr>
            <p:txBody>
              <a:bodyPr/>
              <a:lstStyle/>
              <a:p>
                <a:r>
                  <a:rPr lang="zh-CN" altLang="en-US">
                    <a:noFill/>
                  </a:rPr>
                  <a:t> </a:t>
                </a:r>
              </a:p>
            </p:txBody>
          </p:sp>
        </mc:Fallback>
      </mc:AlternateContent>
      <p:cxnSp>
        <p:nvCxnSpPr>
          <p:cNvPr id="26" name="Straight Arrow Connector 25"/>
          <p:cNvCxnSpPr/>
          <p:nvPr/>
        </p:nvCxnSpPr>
        <p:spPr>
          <a:xfrm flipH="1" flipV="1">
            <a:off x="2591263" y="3487039"/>
            <a:ext cx="142201" cy="443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701149" y="3422317"/>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2701149" y="3422317"/>
                <a:ext cx="280654" cy="276999"/>
              </a:xfrm>
              <a:prstGeom prst="rect">
                <a:avLst/>
              </a:prstGeom>
              <a:blipFill rotWithShape="1">
                <a:blip r:embed="rId5"/>
                <a:stretch>
                  <a:fillRect l="-176" t="-109" r="-13631" b="-299"/>
                </a:stretch>
              </a:blipFill>
            </p:spPr>
            <p:txBody>
              <a:bodyPr/>
              <a:lstStyle/>
              <a:p>
                <a:r>
                  <a:rPr lang="zh-CN" altLang="en-US">
                    <a:noFill/>
                  </a:rPr>
                  <a:t> </a:t>
                </a:r>
              </a:p>
            </p:txBody>
          </p:sp>
        </mc:Fallback>
      </mc:AlternateContent>
      <p:sp>
        <p:nvSpPr>
          <p:cNvPr id="28" name="TextBox 27"/>
          <p:cNvSpPr txBox="1"/>
          <p:nvPr/>
        </p:nvSpPr>
        <p:spPr>
          <a:xfrm>
            <a:off x="1683572" y="3748680"/>
            <a:ext cx="351378" cy="369332"/>
          </a:xfrm>
          <a:prstGeom prst="rect">
            <a:avLst/>
          </a:prstGeom>
          <a:noFill/>
        </p:spPr>
        <p:txBody>
          <a:bodyPr wrap="square" rtlCol="0">
            <a:spAutoFit/>
          </a:bodyPr>
          <a:lstStyle/>
          <a:p>
            <a:r>
              <a:rPr lang="en-GB" dirty="0"/>
              <a:t>O</a:t>
            </a:r>
            <a:endParaRPr lang="en-US" dirty="0"/>
          </a:p>
        </p:txBody>
      </p:sp>
      <p:cxnSp>
        <p:nvCxnSpPr>
          <p:cNvPr id="15" name="Straight Arrow Connector 14"/>
          <p:cNvCxnSpPr/>
          <p:nvPr/>
        </p:nvCxnSpPr>
        <p:spPr>
          <a:xfrm flipH="1">
            <a:off x="1683572" y="4125471"/>
            <a:ext cx="324037" cy="398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129946" y="4711456"/>
                <a:ext cx="1525365" cy="923330"/>
              </a:xfrm>
              <a:prstGeom prst="rect">
                <a:avLst/>
              </a:prstGeom>
              <a:noFill/>
            </p:spPr>
            <p:txBody>
              <a:bodyPr wrap="square" rtlCol="0">
                <a:spAutoFit/>
              </a:bodyPr>
              <a:lstStyle/>
              <a:p>
                <a:r>
                  <a:rPr lang="en-GB" dirty="0"/>
                  <a:t>Slice of the body in the plane </a:t>
                </a:r>
                <a14:m>
                  <m:oMath xmlns:m="http://schemas.openxmlformats.org/officeDocument/2006/math">
                    <m:r>
                      <a:rPr lang="en-GB" i="1" dirty="0" smtClean="0">
                        <a:latin typeface="Cambria Math" panose="02040503050406030204" pitchFamily="18" charset="0"/>
                      </a:rPr>
                      <m:t>𝑥𝑂𝑧</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129946" y="4711456"/>
                <a:ext cx="1525365" cy="923330"/>
              </a:xfrm>
              <a:prstGeom prst="rect">
                <a:avLst/>
              </a:prstGeom>
              <a:blipFill rotWithShape="1">
                <a:blip r:embed="rId6"/>
                <a:stretch>
                  <a:fillRect l="-2" t="-42" r="8"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1863151" y="4322887"/>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𝐿</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863151" y="4322887"/>
                <a:ext cx="283154" cy="310598"/>
              </a:xfrm>
              <a:prstGeom prst="rect">
                <a:avLst/>
              </a:prstGeom>
              <a:blipFill rotWithShape="1">
                <a:blip r:embed="rId7"/>
                <a:stretch>
                  <a:fillRect l="-22" t="-142" r="-12108" b="169"/>
                </a:stretch>
              </a:blipFill>
            </p:spPr>
            <p:txBody>
              <a:bodyPr/>
              <a:lstStyle/>
              <a:p>
                <a:r>
                  <a:rPr lang="zh-CN" altLang="en-US">
                    <a:noFill/>
                  </a:rPr>
                  <a:t> </a:t>
                </a:r>
              </a:p>
            </p:txBody>
          </p:sp>
        </mc:Fallback>
      </mc:AlternateContent>
      <p:sp>
        <p:nvSpPr>
          <p:cNvPr id="7" name="TextBox 6"/>
          <p:cNvSpPr txBox="1"/>
          <p:nvPr/>
        </p:nvSpPr>
        <p:spPr>
          <a:xfrm>
            <a:off x="1217502" y="908720"/>
            <a:ext cx="7900561" cy="369332"/>
          </a:xfrm>
          <a:prstGeom prst="rect">
            <a:avLst/>
          </a:prstGeom>
          <a:noFill/>
        </p:spPr>
        <p:txBody>
          <a:bodyPr wrap="none" rtlCol="0">
            <a:spAutoFit/>
          </a:bodyPr>
          <a:lstStyle/>
          <a:p>
            <a:r>
              <a:rPr lang="en-GB" b="1" dirty="0"/>
              <a:t>Particular case</a:t>
            </a:r>
            <a:r>
              <a:rPr lang="en-GB" dirty="0"/>
              <a:t>: if the axis of rotation is also an axis of symmetry of the rigid body</a:t>
            </a:r>
            <a:endParaRPr lang="en-US" dirty="0"/>
          </a:p>
        </p:txBody>
      </p:sp>
      <p:sp>
        <p:nvSpPr>
          <p:cNvPr id="33" name="Oval 32"/>
          <p:cNvSpPr/>
          <p:nvPr/>
        </p:nvSpPr>
        <p:spPr>
          <a:xfrm>
            <a:off x="1259632" y="4149080"/>
            <a:ext cx="216024"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1307226" y="4111557"/>
            <a:ext cx="697239" cy="254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329826" y="4365105"/>
            <a:ext cx="144078" cy="3614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1403648" y="3872081"/>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1403648" y="3872081"/>
                <a:ext cx="248658" cy="276999"/>
              </a:xfrm>
              <a:prstGeom prst="rect">
                <a:avLst/>
              </a:prstGeom>
              <a:blipFill rotWithShape="1">
                <a:blip r:embed="rId8"/>
                <a:stretch>
                  <a:fillRect l="-120" t="-175" r="-18117" b="-2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858745" y="4617683"/>
                <a:ext cx="11680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2</m:t>
                              </m:r>
                            </m:sub>
                          </m:sSub>
                        </m:e>
                      </m:acc>
                      <m:r>
                        <a:rPr lang="en-GB" b="0" i="1" smtClean="0">
                          <a:solidFill>
                            <a:srgbClr val="FF0000"/>
                          </a:solidFill>
                          <a:latin typeface="Cambria Math" panose="02040503050406030204" pitchFamily="18" charset="0"/>
                        </a:rPr>
                        <m:t>=−</m:t>
                      </m:r>
                      <m:acc>
                        <m:accPr>
                          <m:chr m:val="⃗"/>
                          <m:ctrlPr>
                            <a:rPr lang="en-GB" b="0" i="1" smtClean="0">
                              <a:solidFill>
                                <a:srgbClr val="FF0000"/>
                              </a:solidFill>
                              <a:latin typeface="Cambria Math" panose="02040503050406030204" pitchFamily="18" charset="0"/>
                            </a:rPr>
                          </m:ctrlPr>
                        </m:acc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𝑝</m:t>
                              </m:r>
                            </m:e>
                            <m:sub>
                              <m:r>
                                <a:rPr lang="en-GB" b="0" i="1" smtClean="0">
                                  <a:solidFill>
                                    <a:srgbClr val="FF0000"/>
                                  </a:solidFill>
                                  <a:latin typeface="Cambria Math" panose="02040503050406030204" pitchFamily="18" charset="0"/>
                                </a:rPr>
                                <m:t>1</m:t>
                              </m:r>
                            </m:sub>
                          </m:sSub>
                        </m:e>
                      </m:acc>
                    </m:oMath>
                  </m:oMathPara>
                </a14:m>
                <a:endParaRPr lang="en-US" dirty="0">
                  <a:solidFill>
                    <a:srgbClr val="FF0000"/>
                  </a:solidFill>
                </a:endParaRPr>
              </a:p>
            </p:txBody>
          </p:sp>
        </mc:Choice>
        <mc:Fallback>
          <p:sp>
            <p:nvSpPr>
              <p:cNvPr id="29" name="Rectangle 28"/>
              <p:cNvSpPr>
                <a:spLocks noRot="1" noChangeAspect="1" noMove="1" noResize="1" noEditPoints="1" noAdjustHandles="1" noChangeArrowheads="1" noChangeShapeType="1" noTextEdit="1"/>
              </p:cNvSpPr>
              <p:nvPr/>
            </p:nvSpPr>
            <p:spPr>
              <a:xfrm>
                <a:off x="858745" y="4617683"/>
                <a:ext cx="1168076" cy="369332"/>
              </a:xfrm>
              <a:prstGeom prst="rect">
                <a:avLst/>
              </a:prstGeom>
              <a:blipFill rotWithShape="1">
                <a:blip r:embed="rId9"/>
                <a:stretch>
                  <a:fillRect l="-19" t="-162" r="46" b="97"/>
                </a:stretch>
              </a:blipFill>
            </p:spPr>
            <p:txBody>
              <a:bodyPr/>
              <a:lstStyle/>
              <a:p>
                <a:r>
                  <a:rPr lang="zh-CN" altLang="en-US">
                    <a:noFill/>
                  </a:rPr>
                  <a:t> </a:t>
                </a:r>
              </a:p>
            </p:txBody>
          </p:sp>
        </mc:Fallback>
      </mc:AlternateContent>
      <p:cxnSp>
        <p:nvCxnSpPr>
          <p:cNvPr id="40" name="Straight Arrow Connector 39"/>
          <p:cNvCxnSpPr/>
          <p:nvPr/>
        </p:nvCxnSpPr>
        <p:spPr>
          <a:xfrm flipH="1" flipV="1">
            <a:off x="2527612" y="4437112"/>
            <a:ext cx="352319" cy="549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p:cNvSpPr txBox="1"/>
              <p:nvPr/>
            </p:nvSpPr>
            <p:spPr>
              <a:xfrm flipH="1">
                <a:off x="4499992" y="1601162"/>
                <a:ext cx="3888429" cy="646331"/>
              </a:xfrm>
              <a:prstGeom prst="rect">
                <a:avLst/>
              </a:prstGeom>
              <a:noFill/>
            </p:spPr>
            <p:txBody>
              <a:bodyPr wrap="square" rtlCol="0">
                <a:spAutoFit/>
              </a:bodyPr>
              <a:lstStyle/>
              <a:p>
                <a:r>
                  <a:rPr lang="en-GB" dirty="0"/>
                  <a:t>For two symmetrical particles in the plane </a:t>
                </a:r>
                <a14:m>
                  <m:oMath xmlns:m="http://schemas.openxmlformats.org/officeDocument/2006/math">
                    <m:r>
                      <a:rPr lang="en-GB" i="1" dirty="0" smtClean="0">
                        <a:latin typeface="Cambria Math" panose="02040503050406030204" pitchFamily="18" charset="0"/>
                      </a:rPr>
                      <m:t>𝑥𝑂</m:t>
                    </m:r>
                    <m:r>
                      <a:rPr lang="en-GB" b="0" i="1" dirty="0" smtClean="0">
                        <a:latin typeface="Cambria Math" panose="02040503050406030204" pitchFamily="18" charset="0"/>
                      </a:rPr>
                      <m:t>𝑦</m:t>
                    </m:r>
                  </m:oMath>
                </a14:m>
                <a:r>
                  <a:rPr lang="en-US" dirty="0"/>
                  <a:t>:</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flipH="1">
                <a:off x="4499992" y="1601162"/>
                <a:ext cx="3888429" cy="646331"/>
              </a:xfrm>
              <a:prstGeom prst="rect">
                <a:avLst/>
              </a:prstGeom>
              <a:blipFill rotWithShape="1">
                <a:blip r:embed="rId10"/>
                <a:stretch>
                  <a:fillRect l="-10" t="-51" r="2"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5148064" y="2395057"/>
                <a:ext cx="1264577"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𝐿</m:t>
                              </m:r>
                            </m:e>
                          </m:acc>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𝐿</m:t>
                              </m:r>
                            </m:e>
                            <m:sub>
                              <m:r>
                                <a:rPr lang="en-GB" sz="2800" b="0" i="1" smtClean="0">
                                  <a:latin typeface="Cambria Math" panose="02040503050406030204" pitchFamily="18" charset="0"/>
                                </a:rPr>
                                <m:t>2</m:t>
                              </m:r>
                            </m:sub>
                          </m:sSub>
                        </m:e>
                      </m:acc>
                    </m:oMath>
                  </m:oMathPara>
                </a14:m>
                <a:endParaRPr lang="en-US" sz="2800" dirty="0"/>
              </a:p>
            </p:txBody>
          </p:sp>
        </mc:Choice>
        <mc:Fallback>
          <p:sp>
            <p:nvSpPr>
              <p:cNvPr id="42" name="TextBox 41"/>
              <p:cNvSpPr txBox="1">
                <a:spLocks noRot="1" noChangeAspect="1" noMove="1" noResize="1" noEditPoints="1" noAdjustHandles="1" noChangeArrowheads="1" noChangeShapeType="1" noTextEdit="1"/>
              </p:cNvSpPr>
              <p:nvPr/>
            </p:nvSpPr>
            <p:spPr>
              <a:xfrm>
                <a:off x="5148064" y="2395057"/>
                <a:ext cx="1264577" cy="483146"/>
              </a:xfrm>
              <a:prstGeom prst="rect">
                <a:avLst/>
              </a:prstGeom>
              <a:blipFill rotWithShape="1">
                <a:blip r:embed="rId11"/>
                <a:stretch>
                  <a:fillRect l="-9" t="-98" r="-3784" b="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416774" y="2988906"/>
                <a:ext cx="3944670" cy="4029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1</m:t>
                        </m:r>
                      </m:sub>
                    </m:sSub>
                    <m:r>
                      <a:rPr lang="en-GB" b="0" i="1" smtClean="0">
                        <a:latin typeface="Cambria Math" panose="02040503050406030204" pitchFamily="18" charset="0"/>
                      </a:rPr>
                      <m:t>+</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2</m:t>
                            </m:r>
                          </m:sub>
                        </m:sSub>
                      </m:e>
                    </m:acc>
                  </m:oMath>
                </a14:m>
                <a:r>
                  <a:rPr lang="en-US" dirty="0"/>
                  <a:t> directed toward the +z-direction</a:t>
                </a:r>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4416774" y="2988906"/>
                <a:ext cx="3944670" cy="402931"/>
              </a:xfrm>
              <a:prstGeom prst="rect">
                <a:avLst/>
              </a:prstGeom>
              <a:blipFill rotWithShape="1">
                <a:blip r:embed="rId12"/>
                <a:stretch>
                  <a:fillRect l="-9" t="-148" r="10"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843217" y="5915233"/>
                <a:ext cx="4572000" cy="40293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𝐿</m:t>
                              </m:r>
                            </m:e>
                          </m:acc>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acc>
                        <m:accPr>
                          <m:chr m:val="⃗"/>
                          <m:ctrlPr>
                            <a:rPr lang="en-GB" sz="1800" i="1" smtClean="0">
                              <a:latin typeface="Cambria Math" panose="02040503050406030204" pitchFamily="18" charset="0"/>
                            </a:rPr>
                          </m:ctrlPr>
                        </m:acc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𝑟</m:t>
                              </m:r>
                            </m:e>
                            <m:sub>
                              <m:r>
                                <a:rPr lang="en-US" sz="1800" b="0" i="1" smtClean="0">
                                  <a:latin typeface="Cambria Math" panose="02040503050406030204" pitchFamily="18" charset="0"/>
                                </a:rPr>
                                <m:t>1</m:t>
                              </m:r>
                            </m:sub>
                          </m:sSub>
                        </m:e>
                      </m:acc>
                      <m:r>
                        <a:rPr lang="en-US" sz="1800" i="1">
                          <a:latin typeface="Cambria Math" panose="02040503050406030204" pitchFamily="18" charset="0"/>
                          <a:ea typeface="Cambria Math" panose="02040503050406030204" pitchFamily="18" charset="0"/>
                        </a:rPr>
                        <m:t>×</m:t>
                      </m:r>
                      <m:acc>
                        <m:accPr>
                          <m:chr m:val="⃗"/>
                          <m:ctrlPr>
                            <a:rPr lang="en-US" sz="1800" i="1">
                              <a:latin typeface="Cambria Math" panose="02040503050406030204" pitchFamily="18" charset="0"/>
                              <a:ea typeface="Cambria Math" panose="02040503050406030204" pitchFamily="18" charset="0"/>
                            </a:rPr>
                          </m:ctrlPr>
                        </m:accPr>
                        <m:e>
                          <m:sSub>
                            <m:sSubPr>
                              <m:ctrlPr>
                                <a:rPr lang="en-US" sz="180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1</m:t>
                              </m:r>
                            </m:sub>
                          </m:sSub>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843217" y="5915233"/>
                <a:ext cx="4572000" cy="402931"/>
              </a:xfrm>
              <a:prstGeom prst="rect">
                <a:avLst/>
              </a:prstGeom>
              <a:blipFill rotWithShape="1">
                <a:blip r:embed="rId13"/>
                <a:stretch>
                  <a:fillRect l="13" t="-52" r="1"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15149" y="6292667"/>
                <a:ext cx="4572000" cy="4119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𝐿</m:t>
                              </m:r>
                            </m:e>
                          </m:acc>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acc>
                        <m:accPr>
                          <m:chr m:val="⃗"/>
                          <m:ctrlPr>
                            <a:rPr lang="en-GB" sz="1800" i="1" smtClean="0">
                              <a:latin typeface="Cambria Math" panose="02040503050406030204" pitchFamily="18" charset="0"/>
                            </a:rPr>
                          </m:ctrlPr>
                        </m:acc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𝑟</m:t>
                              </m:r>
                            </m:e>
                            <m:sub>
                              <m:r>
                                <a:rPr lang="en-US" sz="1800" b="0" i="1" smtClean="0">
                                  <a:latin typeface="Cambria Math" panose="02040503050406030204" pitchFamily="18" charset="0"/>
                                </a:rPr>
                                <m:t>2</m:t>
                              </m:r>
                            </m:sub>
                          </m:sSub>
                        </m:e>
                      </m:acc>
                      <m:r>
                        <a:rPr lang="en-US" sz="1800" i="1">
                          <a:latin typeface="Cambria Math" panose="02040503050406030204" pitchFamily="18" charset="0"/>
                          <a:ea typeface="Cambria Math" panose="02040503050406030204" pitchFamily="18" charset="0"/>
                        </a:rPr>
                        <m:t>×</m:t>
                      </m:r>
                      <m:acc>
                        <m:accPr>
                          <m:chr m:val="⃗"/>
                          <m:ctrlPr>
                            <a:rPr lang="en-US" sz="1800" i="1">
                              <a:latin typeface="Cambria Math" panose="02040503050406030204" pitchFamily="18" charset="0"/>
                              <a:ea typeface="Cambria Math" panose="02040503050406030204" pitchFamily="18" charset="0"/>
                            </a:rPr>
                          </m:ctrlPr>
                        </m:accPr>
                        <m:e>
                          <m:sSub>
                            <m:sSubPr>
                              <m:ctrlPr>
                                <a:rPr lang="en-US" sz="180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2</m:t>
                              </m:r>
                            </m:sub>
                          </m:sSub>
                        </m:e>
                      </m:acc>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US" b="0" i="1" smtClean="0">
                                      <a:latin typeface="Cambria Math" panose="02040503050406030204" pitchFamily="18" charset="0"/>
                                    </a:rPr>
                                    <m:t>1</m:t>
                                  </m:r>
                                </m:sub>
                              </m:sSub>
                            </m:e>
                          </m:acc>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e>
                          </m:acc>
                        </m:e>
                      </m:d>
                      <m:r>
                        <a:rPr lang="en-US" b="0" i="1" smtClean="0">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US" b="0" i="1" smtClean="0">
                                  <a:latin typeface="Cambria Math" panose="02040503050406030204" pitchFamily="18" charset="0"/>
                                </a:rPr>
                                <m:t>1</m:t>
                              </m:r>
                            </m:sub>
                          </m:sSub>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e>
                      </m:acc>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15149" y="6292667"/>
                <a:ext cx="4572000" cy="411972"/>
              </a:xfrm>
              <a:prstGeom prst="rect">
                <a:avLst/>
              </a:prstGeom>
              <a:blipFill rotWithShape="1">
                <a:blip r:embed="rId14"/>
                <a:stretch>
                  <a:fillRect l="-11" t="-110" r="11" b="75"/>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71600" y="2027105"/>
            <a:ext cx="2505472" cy="377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p:sp>
        <p:nvSpPr>
          <p:cNvPr id="43" name="TextBox 42"/>
          <p:cNvSpPr txBox="1"/>
          <p:nvPr/>
        </p:nvSpPr>
        <p:spPr>
          <a:xfrm>
            <a:off x="3995936" y="1644605"/>
            <a:ext cx="4176464" cy="646331"/>
          </a:xfrm>
          <a:prstGeom prst="rect">
            <a:avLst/>
          </a:prstGeom>
          <a:noFill/>
        </p:spPr>
        <p:txBody>
          <a:bodyPr wrap="square" rtlCol="0">
            <a:spAutoFit/>
          </a:bodyPr>
          <a:lstStyle/>
          <a:p>
            <a:r>
              <a:rPr lang="en-GB" dirty="0"/>
              <a:t>What about pairs of symmetrical particles in the other slices of the body ?</a:t>
            </a:r>
            <a:endParaRPr lang="en-US" dirty="0"/>
          </a:p>
        </p:txBody>
      </p:sp>
      <p:cxnSp>
        <p:nvCxnSpPr>
          <p:cNvPr id="6" name="Straight Arrow Connector 5"/>
          <p:cNvCxnSpPr/>
          <p:nvPr/>
        </p:nvCxnSpPr>
        <p:spPr>
          <a:xfrm flipH="1" flipV="1">
            <a:off x="2195736" y="1844824"/>
            <a:ext cx="72008" cy="2880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32572" y="151721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032572" y="1517215"/>
                <a:ext cx="173894" cy="276999"/>
              </a:xfrm>
              <a:prstGeom prst="rect">
                <a:avLst/>
              </a:prstGeom>
              <a:blipFill rotWithShape="1">
                <a:blip r:embed="rId1"/>
                <a:stretch>
                  <a:fillRect l="-329" t="-72" r="-17619"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829802" y="27816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802" y="2781641"/>
                <a:ext cx="460061" cy="492443"/>
              </a:xfrm>
              <a:prstGeom prst="rect">
                <a:avLst/>
              </a:prstGeom>
              <a:blipFill rotWithShape="1">
                <a:blip r:embed="rId2"/>
                <a:stretch>
                  <a:fillRect l="-53" t="-69" r="-208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210610" y="27925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210610" y="2792541"/>
                <a:ext cx="460061" cy="492443"/>
              </a:xfrm>
              <a:prstGeom prst="rect">
                <a:avLst/>
              </a:prstGeom>
              <a:blipFill rotWithShape="1">
                <a:blip r:embed="rId3"/>
                <a:stretch>
                  <a:fillRect l="-65" t="-91" r="-207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42855" y="3311110"/>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942855" y="3311110"/>
                <a:ext cx="280654" cy="276999"/>
              </a:xfrm>
              <a:prstGeom prst="rect">
                <a:avLst/>
              </a:prstGeom>
              <a:blipFill rotWithShape="1">
                <a:blip r:embed="rId4"/>
                <a:stretch>
                  <a:fillRect l="-94" t="-79" r="-13713"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70283" y="3311110"/>
                <a:ext cx="28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283" y="3311110"/>
                <a:ext cx="285976" cy="276999"/>
              </a:xfrm>
              <a:prstGeom prst="rect">
                <a:avLst/>
              </a:prstGeom>
              <a:blipFill rotWithShape="1">
                <a:blip r:embed="rId5"/>
                <a:stretch>
                  <a:fillRect l="-108" t="-79" r="-12470" b="-329"/>
                </a:stretch>
              </a:blipFill>
            </p:spPr>
            <p:txBody>
              <a:bodyPr/>
              <a:lstStyle/>
              <a:p>
                <a:r>
                  <a:rPr lang="zh-CN" altLang="en-US">
                    <a:noFill/>
                  </a:rPr>
                  <a:t> </a:t>
                </a:r>
              </a:p>
            </p:txBody>
          </p:sp>
        </mc:Fallback>
      </mc:AlternateContent>
      <p:cxnSp>
        <p:nvCxnSpPr>
          <p:cNvPr id="30" name="Straight Connector 29"/>
          <p:cNvCxnSpPr/>
          <p:nvPr/>
        </p:nvCxnSpPr>
        <p:spPr>
          <a:xfrm>
            <a:off x="2123728"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961331" y="4509120"/>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961331" y="4509120"/>
                <a:ext cx="218842" cy="276999"/>
              </a:xfrm>
              <a:prstGeom prst="rect">
                <a:avLst/>
              </a:prstGeom>
              <a:blipFill rotWithShape="1">
                <a:blip r:embed="rId6"/>
                <a:stretch>
                  <a:fillRect l="-206" t="-224" r="-13828" b="45"/>
                </a:stretch>
              </a:blipFill>
            </p:spPr>
            <p:txBody>
              <a:bodyPr/>
              <a:lstStyle/>
              <a:p>
                <a:r>
                  <a:rPr lang="zh-CN" altLang="en-US">
                    <a:noFill/>
                  </a:rPr>
                  <a:t> </a:t>
                </a:r>
              </a:p>
            </p:txBody>
          </p:sp>
        </mc:Fallback>
      </mc:AlternateContent>
      <p:cxnSp>
        <p:nvCxnSpPr>
          <p:cNvPr id="45" name="Straight Arrow Connector 44"/>
          <p:cNvCxnSpPr/>
          <p:nvPr/>
        </p:nvCxnSpPr>
        <p:spPr>
          <a:xfrm flipV="1">
            <a:off x="2252181" y="3064580"/>
            <a:ext cx="807651"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440641" y="3064580"/>
            <a:ext cx="827103"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671141" y="3786850"/>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71141" y="3786850"/>
                <a:ext cx="243336" cy="276999"/>
              </a:xfrm>
              <a:prstGeom prst="rect">
                <a:avLst/>
              </a:prstGeom>
              <a:blipFill rotWithShape="1">
                <a:blip r:embed="rId7"/>
                <a:stretch>
                  <a:fillRect l="-136" t="-125" r="-19643"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664368" y="3861048"/>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664368" y="3861048"/>
                <a:ext cx="248658" cy="276999"/>
              </a:xfrm>
              <a:prstGeom prst="rect">
                <a:avLst/>
              </a:prstGeom>
              <a:blipFill rotWithShape="1">
                <a:blip r:embed="rId8"/>
                <a:stretch>
                  <a:fillRect l="-13" t="-90" r="-18223" b="140"/>
                </a:stretch>
              </a:blipFill>
            </p:spPr>
            <p:txBody>
              <a:bodyPr/>
              <a:lstStyle/>
              <a:p>
                <a:r>
                  <a:rPr lang="zh-CN" altLang="en-US">
                    <a:noFill/>
                  </a:rPr>
                  <a:t> </a:t>
                </a:r>
              </a:p>
            </p:txBody>
          </p:sp>
        </mc:Fallback>
      </mc:AlternateContent>
      <p:cxnSp>
        <p:nvCxnSpPr>
          <p:cNvPr id="54" name="Straight Arrow Connector 53"/>
          <p:cNvCxnSpPr/>
          <p:nvPr/>
        </p:nvCxnSpPr>
        <p:spPr>
          <a:xfrm flipH="1" flipV="1">
            <a:off x="2456658" y="2551814"/>
            <a:ext cx="548280" cy="4467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459166" y="2556126"/>
            <a:ext cx="465518" cy="50131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2730798" y="2438580"/>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2730798" y="2438580"/>
                <a:ext cx="283154" cy="310598"/>
              </a:xfrm>
              <a:prstGeom prst="rect">
                <a:avLst/>
              </a:prstGeom>
              <a:blipFill rotWithShape="1">
                <a:blip r:embed="rId9"/>
                <a:stretch>
                  <a:fillRect l="-105" t="-58" r="-12025"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1475656" y="2420888"/>
                <a:ext cx="2884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2</m:t>
                          </m:r>
                        </m:sub>
                      </m:sSub>
                    </m:oMath>
                  </m:oMathPara>
                </a14:m>
                <a:endParaRPr lang="en-US" dirty="0">
                  <a:solidFill>
                    <a:srgbClr val="0000FF"/>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1475656" y="2420888"/>
                <a:ext cx="288476" cy="310598"/>
              </a:xfrm>
              <a:prstGeom prst="rect">
                <a:avLst/>
              </a:prstGeom>
              <a:blipFill rotWithShape="1">
                <a:blip r:embed="rId10"/>
                <a:stretch>
                  <a:fillRect l="-191" t="-86" r="-10751" b="113"/>
                </a:stretch>
              </a:blipFill>
            </p:spPr>
            <p:txBody>
              <a:bodyPr/>
              <a:lstStyle/>
              <a:p>
                <a:r>
                  <a:rPr lang="zh-CN" altLang="en-US">
                    <a:noFill/>
                  </a:rPr>
                  <a:t> </a:t>
                </a:r>
              </a:p>
            </p:txBody>
          </p:sp>
        </mc:Fallback>
      </mc:AlternateContent>
      <p:cxnSp>
        <p:nvCxnSpPr>
          <p:cNvPr id="64" name="Straight Connector 63"/>
          <p:cNvCxnSpPr/>
          <p:nvPr/>
        </p:nvCxnSpPr>
        <p:spPr>
          <a:xfrm flipV="1">
            <a:off x="1440641" y="3057436"/>
            <a:ext cx="1619191" cy="7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267744" y="4509120"/>
            <a:ext cx="17945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3937876" y="455464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3937876" y="4554645"/>
                <a:ext cx="188128" cy="276999"/>
              </a:xfrm>
              <a:prstGeom prst="rect">
                <a:avLst/>
              </a:prstGeom>
              <a:blipFill rotWithShape="1">
                <a:blip r:embed="rId11"/>
                <a:stretch>
                  <a:fillRect l="-128" t="-153" r="-15984" b="204"/>
                </a:stretch>
              </a:blipFill>
            </p:spPr>
            <p:txBody>
              <a:bodyPr/>
              <a:lstStyle/>
              <a:p>
                <a:r>
                  <a:rPr lang="zh-CN"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71600" y="2027105"/>
            <a:ext cx="2505472" cy="377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p:sp>
        <p:nvSpPr>
          <p:cNvPr id="43" name="TextBox 42"/>
          <p:cNvSpPr txBox="1"/>
          <p:nvPr/>
        </p:nvSpPr>
        <p:spPr>
          <a:xfrm>
            <a:off x="3995936" y="1644605"/>
            <a:ext cx="4176464" cy="646331"/>
          </a:xfrm>
          <a:prstGeom prst="rect">
            <a:avLst/>
          </a:prstGeom>
          <a:noFill/>
        </p:spPr>
        <p:txBody>
          <a:bodyPr wrap="square" rtlCol="0">
            <a:spAutoFit/>
          </a:bodyPr>
          <a:lstStyle/>
          <a:p>
            <a:r>
              <a:rPr lang="en-GB" dirty="0"/>
              <a:t>What about pairs of symmetrical particles in the other slices of the body ?</a:t>
            </a:r>
            <a:endParaRPr lang="en-US" dirty="0"/>
          </a:p>
        </p:txBody>
      </p:sp>
      <p:cxnSp>
        <p:nvCxnSpPr>
          <p:cNvPr id="6" name="Straight Arrow Connector 5"/>
          <p:cNvCxnSpPr/>
          <p:nvPr/>
        </p:nvCxnSpPr>
        <p:spPr>
          <a:xfrm flipH="1" flipV="1">
            <a:off x="2195736" y="1844824"/>
            <a:ext cx="72008" cy="2880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32572" y="151721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032572" y="1517215"/>
                <a:ext cx="173894" cy="276999"/>
              </a:xfrm>
              <a:prstGeom prst="rect">
                <a:avLst/>
              </a:prstGeom>
              <a:blipFill rotWithShape="1">
                <a:blip r:embed="rId1"/>
                <a:stretch>
                  <a:fillRect l="-329" t="-72" r="-17619"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829802" y="27816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802" y="2781641"/>
                <a:ext cx="460061" cy="492443"/>
              </a:xfrm>
              <a:prstGeom prst="rect">
                <a:avLst/>
              </a:prstGeom>
              <a:blipFill rotWithShape="1">
                <a:blip r:embed="rId2"/>
                <a:stretch>
                  <a:fillRect l="-53" t="-69" r="-208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210610" y="27925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210610" y="2792541"/>
                <a:ext cx="460061" cy="492443"/>
              </a:xfrm>
              <a:prstGeom prst="rect">
                <a:avLst/>
              </a:prstGeom>
              <a:blipFill rotWithShape="1">
                <a:blip r:embed="rId3"/>
                <a:stretch>
                  <a:fillRect l="-65" t="-91" r="-207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42855" y="3311110"/>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942855" y="3311110"/>
                <a:ext cx="280654" cy="276999"/>
              </a:xfrm>
              <a:prstGeom prst="rect">
                <a:avLst/>
              </a:prstGeom>
              <a:blipFill rotWithShape="1">
                <a:blip r:embed="rId4"/>
                <a:stretch>
                  <a:fillRect l="-94" t="-79" r="-13713"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70283" y="3311110"/>
                <a:ext cx="28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283" y="3311110"/>
                <a:ext cx="285976" cy="276999"/>
              </a:xfrm>
              <a:prstGeom prst="rect">
                <a:avLst/>
              </a:prstGeom>
              <a:blipFill rotWithShape="1">
                <a:blip r:embed="rId5"/>
                <a:stretch>
                  <a:fillRect l="-108" t="-79" r="-12470" b="-329"/>
                </a:stretch>
              </a:blipFill>
            </p:spPr>
            <p:txBody>
              <a:bodyPr/>
              <a:lstStyle/>
              <a:p>
                <a:r>
                  <a:rPr lang="zh-CN" altLang="en-US">
                    <a:noFill/>
                  </a:rPr>
                  <a:t> </a:t>
                </a:r>
              </a:p>
            </p:txBody>
          </p:sp>
        </mc:Fallback>
      </mc:AlternateContent>
      <p:cxnSp>
        <p:nvCxnSpPr>
          <p:cNvPr id="30" name="Straight Connector 29"/>
          <p:cNvCxnSpPr/>
          <p:nvPr/>
        </p:nvCxnSpPr>
        <p:spPr>
          <a:xfrm>
            <a:off x="2123728"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961331" y="4509120"/>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961331" y="4509120"/>
                <a:ext cx="218842" cy="276999"/>
              </a:xfrm>
              <a:prstGeom prst="rect">
                <a:avLst/>
              </a:prstGeom>
              <a:blipFill rotWithShape="1">
                <a:blip r:embed="rId6"/>
                <a:stretch>
                  <a:fillRect l="-206" t="-224" r="-13828" b="45"/>
                </a:stretch>
              </a:blipFill>
            </p:spPr>
            <p:txBody>
              <a:bodyPr/>
              <a:lstStyle/>
              <a:p>
                <a:r>
                  <a:rPr lang="zh-CN" altLang="en-US">
                    <a:noFill/>
                  </a:rPr>
                  <a:t> </a:t>
                </a:r>
              </a:p>
            </p:txBody>
          </p:sp>
        </mc:Fallback>
      </mc:AlternateContent>
      <p:cxnSp>
        <p:nvCxnSpPr>
          <p:cNvPr id="45" name="Straight Arrow Connector 44"/>
          <p:cNvCxnSpPr/>
          <p:nvPr/>
        </p:nvCxnSpPr>
        <p:spPr>
          <a:xfrm flipV="1">
            <a:off x="2252181" y="3064580"/>
            <a:ext cx="807651"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440641" y="3064580"/>
            <a:ext cx="827103"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671141" y="3786850"/>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71141" y="3786850"/>
                <a:ext cx="243336" cy="276999"/>
              </a:xfrm>
              <a:prstGeom prst="rect">
                <a:avLst/>
              </a:prstGeom>
              <a:blipFill rotWithShape="1">
                <a:blip r:embed="rId7"/>
                <a:stretch>
                  <a:fillRect l="-136" t="-125" r="-19643"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664368" y="3861048"/>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664368" y="3861048"/>
                <a:ext cx="248658" cy="276999"/>
              </a:xfrm>
              <a:prstGeom prst="rect">
                <a:avLst/>
              </a:prstGeom>
              <a:blipFill rotWithShape="1">
                <a:blip r:embed="rId8"/>
                <a:stretch>
                  <a:fillRect l="-13" t="-90" r="-18223" b="140"/>
                </a:stretch>
              </a:blipFill>
            </p:spPr>
            <p:txBody>
              <a:bodyPr/>
              <a:lstStyle/>
              <a:p>
                <a:r>
                  <a:rPr lang="zh-CN" altLang="en-US">
                    <a:noFill/>
                  </a:rPr>
                  <a:t> </a:t>
                </a:r>
              </a:p>
            </p:txBody>
          </p:sp>
        </mc:Fallback>
      </mc:AlternateContent>
      <p:cxnSp>
        <p:nvCxnSpPr>
          <p:cNvPr id="54" name="Straight Arrow Connector 53"/>
          <p:cNvCxnSpPr/>
          <p:nvPr/>
        </p:nvCxnSpPr>
        <p:spPr>
          <a:xfrm flipH="1" flipV="1">
            <a:off x="2456658" y="2551814"/>
            <a:ext cx="548280" cy="4467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459166" y="2556126"/>
            <a:ext cx="465518" cy="50131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2730798" y="2438580"/>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2730798" y="2438580"/>
                <a:ext cx="283154" cy="310598"/>
              </a:xfrm>
              <a:prstGeom prst="rect">
                <a:avLst/>
              </a:prstGeom>
              <a:blipFill rotWithShape="1">
                <a:blip r:embed="rId9"/>
                <a:stretch>
                  <a:fillRect l="-105" t="-58" r="-12025"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1475656" y="2420888"/>
                <a:ext cx="2884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2</m:t>
                          </m:r>
                        </m:sub>
                      </m:sSub>
                    </m:oMath>
                  </m:oMathPara>
                </a14:m>
                <a:endParaRPr lang="en-US" dirty="0">
                  <a:solidFill>
                    <a:srgbClr val="0000FF"/>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1475656" y="2420888"/>
                <a:ext cx="288476" cy="310598"/>
              </a:xfrm>
              <a:prstGeom prst="rect">
                <a:avLst/>
              </a:prstGeom>
              <a:blipFill rotWithShape="1">
                <a:blip r:embed="rId10"/>
                <a:stretch>
                  <a:fillRect l="-191" t="-86" r="-10751"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4062337" y="2437687"/>
                <a:ext cx="4398095" cy="587597"/>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2</m:t>
                        </m:r>
                      </m:sub>
                    </m:sSub>
                  </m:oMath>
                </a14:m>
                <a:r>
                  <a:rPr lang="en-US" dirty="0"/>
                  <a:t> is directed toward the axis of rotation (the z-axis here) ! </a:t>
                </a:r>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062337" y="2437687"/>
                <a:ext cx="4398095" cy="587597"/>
              </a:xfrm>
              <a:prstGeom prst="rect">
                <a:avLst/>
              </a:prstGeom>
              <a:blipFill rotWithShape="1">
                <a:blip r:embed="rId11"/>
                <a:stretch>
                  <a:fillRect l="-6" t="-95" r="7" b="-1705"/>
                </a:stretch>
              </a:blipFill>
            </p:spPr>
            <p:txBody>
              <a:bodyPr/>
              <a:lstStyle/>
              <a:p>
                <a:r>
                  <a:rPr lang="zh-CN" altLang="en-US">
                    <a:noFill/>
                  </a:rPr>
                  <a:t> </a:t>
                </a:r>
              </a:p>
            </p:txBody>
          </p:sp>
        </mc:Fallback>
      </mc:AlternateContent>
      <p:cxnSp>
        <p:nvCxnSpPr>
          <p:cNvPr id="64" name="Straight Connector 63"/>
          <p:cNvCxnSpPr/>
          <p:nvPr/>
        </p:nvCxnSpPr>
        <p:spPr>
          <a:xfrm flipV="1">
            <a:off x="1440641" y="3057436"/>
            <a:ext cx="1619191" cy="7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267744" y="4509120"/>
            <a:ext cx="17945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3937876" y="455464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3937876" y="4554645"/>
                <a:ext cx="188128" cy="276999"/>
              </a:xfrm>
              <a:prstGeom prst="rect">
                <a:avLst/>
              </a:prstGeom>
              <a:blipFill rotWithShape="1">
                <a:blip r:embed="rId12"/>
                <a:stretch>
                  <a:fillRect l="-128" t="-153" r="-15984" b="204"/>
                </a:stretch>
              </a:blipFill>
            </p:spPr>
            <p:txBody>
              <a:bodyPr/>
              <a:lstStyle/>
              <a:p>
                <a:r>
                  <a:rPr lang="zh-CN" altLang="en-US">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71600" y="2027105"/>
            <a:ext cx="2505472" cy="377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p:sp>
        <p:nvSpPr>
          <p:cNvPr id="43" name="TextBox 42"/>
          <p:cNvSpPr txBox="1"/>
          <p:nvPr/>
        </p:nvSpPr>
        <p:spPr>
          <a:xfrm>
            <a:off x="3995936" y="1644605"/>
            <a:ext cx="4176464" cy="646331"/>
          </a:xfrm>
          <a:prstGeom prst="rect">
            <a:avLst/>
          </a:prstGeom>
          <a:noFill/>
        </p:spPr>
        <p:txBody>
          <a:bodyPr wrap="square" rtlCol="0">
            <a:spAutoFit/>
          </a:bodyPr>
          <a:lstStyle/>
          <a:p>
            <a:r>
              <a:rPr lang="en-GB" dirty="0"/>
              <a:t>What about pairs of symmetrical particles in the other slices of the body ?</a:t>
            </a:r>
            <a:endParaRPr lang="en-US" dirty="0"/>
          </a:p>
        </p:txBody>
      </p:sp>
      <p:cxnSp>
        <p:nvCxnSpPr>
          <p:cNvPr id="6" name="Straight Arrow Connector 5"/>
          <p:cNvCxnSpPr/>
          <p:nvPr/>
        </p:nvCxnSpPr>
        <p:spPr>
          <a:xfrm flipH="1" flipV="1">
            <a:off x="2195736" y="1844824"/>
            <a:ext cx="72008" cy="2880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32572" y="151721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032572" y="1517215"/>
                <a:ext cx="173894" cy="276999"/>
              </a:xfrm>
              <a:prstGeom prst="rect">
                <a:avLst/>
              </a:prstGeom>
              <a:blipFill rotWithShape="1">
                <a:blip r:embed="rId1"/>
                <a:stretch>
                  <a:fillRect l="-329" t="-72" r="-17619"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829802" y="27816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802" y="2781641"/>
                <a:ext cx="460061" cy="492443"/>
              </a:xfrm>
              <a:prstGeom prst="rect">
                <a:avLst/>
              </a:prstGeom>
              <a:blipFill rotWithShape="1">
                <a:blip r:embed="rId2"/>
                <a:stretch>
                  <a:fillRect l="-53" t="-69" r="-208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210610" y="27925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210610" y="2792541"/>
                <a:ext cx="460061" cy="492443"/>
              </a:xfrm>
              <a:prstGeom prst="rect">
                <a:avLst/>
              </a:prstGeom>
              <a:blipFill rotWithShape="1">
                <a:blip r:embed="rId3"/>
                <a:stretch>
                  <a:fillRect l="-65" t="-91" r="-207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42855" y="3311110"/>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942855" y="3311110"/>
                <a:ext cx="280654" cy="276999"/>
              </a:xfrm>
              <a:prstGeom prst="rect">
                <a:avLst/>
              </a:prstGeom>
              <a:blipFill rotWithShape="1">
                <a:blip r:embed="rId4"/>
                <a:stretch>
                  <a:fillRect l="-94" t="-79" r="-13713"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70283" y="3311110"/>
                <a:ext cx="28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283" y="3311110"/>
                <a:ext cx="285976" cy="276999"/>
              </a:xfrm>
              <a:prstGeom prst="rect">
                <a:avLst/>
              </a:prstGeom>
              <a:blipFill rotWithShape="1">
                <a:blip r:embed="rId5"/>
                <a:stretch>
                  <a:fillRect l="-108" t="-79" r="-12470" b="-329"/>
                </a:stretch>
              </a:blipFill>
            </p:spPr>
            <p:txBody>
              <a:bodyPr/>
              <a:lstStyle/>
              <a:p>
                <a:r>
                  <a:rPr lang="zh-CN" altLang="en-US">
                    <a:noFill/>
                  </a:rPr>
                  <a:t> </a:t>
                </a:r>
              </a:p>
            </p:txBody>
          </p:sp>
        </mc:Fallback>
      </mc:AlternateContent>
      <p:cxnSp>
        <p:nvCxnSpPr>
          <p:cNvPr id="30" name="Straight Connector 29"/>
          <p:cNvCxnSpPr/>
          <p:nvPr/>
        </p:nvCxnSpPr>
        <p:spPr>
          <a:xfrm>
            <a:off x="2123728"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961331" y="4509120"/>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961331" y="4509120"/>
                <a:ext cx="218842" cy="276999"/>
              </a:xfrm>
              <a:prstGeom prst="rect">
                <a:avLst/>
              </a:prstGeom>
              <a:blipFill rotWithShape="1">
                <a:blip r:embed="rId6"/>
                <a:stretch>
                  <a:fillRect l="-206" t="-224" r="-13828" b="45"/>
                </a:stretch>
              </a:blipFill>
            </p:spPr>
            <p:txBody>
              <a:bodyPr/>
              <a:lstStyle/>
              <a:p>
                <a:r>
                  <a:rPr lang="zh-CN" altLang="en-US">
                    <a:noFill/>
                  </a:rPr>
                  <a:t> </a:t>
                </a:r>
              </a:p>
            </p:txBody>
          </p:sp>
        </mc:Fallback>
      </mc:AlternateContent>
      <p:cxnSp>
        <p:nvCxnSpPr>
          <p:cNvPr id="45" name="Straight Arrow Connector 44"/>
          <p:cNvCxnSpPr/>
          <p:nvPr/>
        </p:nvCxnSpPr>
        <p:spPr>
          <a:xfrm flipV="1">
            <a:off x="2252181" y="3064580"/>
            <a:ext cx="807651"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440641" y="3064580"/>
            <a:ext cx="827103"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671141" y="3786850"/>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71141" y="3786850"/>
                <a:ext cx="243336" cy="276999"/>
              </a:xfrm>
              <a:prstGeom prst="rect">
                <a:avLst/>
              </a:prstGeom>
              <a:blipFill rotWithShape="1">
                <a:blip r:embed="rId7"/>
                <a:stretch>
                  <a:fillRect l="-136" t="-125" r="-19643"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664368" y="3861048"/>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664368" y="3861048"/>
                <a:ext cx="248658" cy="276999"/>
              </a:xfrm>
              <a:prstGeom prst="rect">
                <a:avLst/>
              </a:prstGeom>
              <a:blipFill rotWithShape="1">
                <a:blip r:embed="rId8"/>
                <a:stretch>
                  <a:fillRect l="-13" t="-90" r="-18223" b="140"/>
                </a:stretch>
              </a:blipFill>
            </p:spPr>
            <p:txBody>
              <a:bodyPr/>
              <a:lstStyle/>
              <a:p>
                <a:r>
                  <a:rPr lang="zh-CN" altLang="en-US">
                    <a:noFill/>
                  </a:rPr>
                  <a:t> </a:t>
                </a:r>
              </a:p>
            </p:txBody>
          </p:sp>
        </mc:Fallback>
      </mc:AlternateContent>
      <p:cxnSp>
        <p:nvCxnSpPr>
          <p:cNvPr id="54" name="Straight Arrow Connector 53"/>
          <p:cNvCxnSpPr/>
          <p:nvPr/>
        </p:nvCxnSpPr>
        <p:spPr>
          <a:xfrm flipH="1" flipV="1">
            <a:off x="2456658" y="2551814"/>
            <a:ext cx="548280" cy="4467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459166" y="2556126"/>
            <a:ext cx="465518" cy="50131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2730798" y="2438580"/>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2730798" y="2438580"/>
                <a:ext cx="283154" cy="310598"/>
              </a:xfrm>
              <a:prstGeom prst="rect">
                <a:avLst/>
              </a:prstGeom>
              <a:blipFill rotWithShape="1">
                <a:blip r:embed="rId9"/>
                <a:stretch>
                  <a:fillRect l="-105" t="-58" r="-12025"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1475656" y="2420888"/>
                <a:ext cx="2884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2</m:t>
                          </m:r>
                        </m:sub>
                      </m:sSub>
                    </m:oMath>
                  </m:oMathPara>
                </a14:m>
                <a:endParaRPr lang="en-US" dirty="0">
                  <a:solidFill>
                    <a:srgbClr val="0000FF"/>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1475656" y="2420888"/>
                <a:ext cx="288476" cy="310598"/>
              </a:xfrm>
              <a:prstGeom prst="rect">
                <a:avLst/>
              </a:prstGeom>
              <a:blipFill rotWithShape="1">
                <a:blip r:embed="rId10"/>
                <a:stretch>
                  <a:fillRect l="-191" t="-86" r="-10751"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4062337" y="2437687"/>
                <a:ext cx="4398095" cy="587597"/>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2</m:t>
                        </m:r>
                      </m:sub>
                    </m:sSub>
                  </m:oMath>
                </a14:m>
                <a:r>
                  <a:rPr lang="en-US" dirty="0"/>
                  <a:t> is directed toward the axis of rotation (the z-axis here) ! </a:t>
                </a:r>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062337" y="2437687"/>
                <a:ext cx="4398095" cy="587597"/>
              </a:xfrm>
              <a:prstGeom prst="rect">
                <a:avLst/>
              </a:prstGeom>
              <a:blipFill rotWithShape="1">
                <a:blip r:embed="rId11"/>
                <a:stretch>
                  <a:fillRect l="-6" t="-95" r="7" b="-1705"/>
                </a:stretch>
              </a:blipFill>
            </p:spPr>
            <p:txBody>
              <a:bodyPr/>
              <a:lstStyle/>
              <a:p>
                <a:r>
                  <a:rPr lang="zh-CN" altLang="en-US">
                    <a:noFill/>
                  </a:rPr>
                  <a:t> </a:t>
                </a:r>
              </a:p>
            </p:txBody>
          </p:sp>
        </mc:Fallback>
      </mc:AlternateContent>
      <p:sp>
        <p:nvSpPr>
          <p:cNvPr id="62" name="Right Arrow 61"/>
          <p:cNvSpPr/>
          <p:nvPr/>
        </p:nvSpPr>
        <p:spPr>
          <a:xfrm>
            <a:off x="4062337" y="3107144"/>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1440641" y="3057436"/>
            <a:ext cx="1619191" cy="7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4860032" y="3064580"/>
                <a:ext cx="4355976" cy="864596"/>
              </a:xfrm>
              <a:prstGeom prst="rect">
                <a:avLst/>
              </a:prstGeom>
              <a:noFill/>
            </p:spPr>
            <p:txBody>
              <a:bodyPr wrap="square" lIns="0" tIns="0" rIns="0" bIns="0" rtlCol="0">
                <a:spAutoFit/>
              </a:bodyPr>
              <a:lstStyle/>
              <a:p>
                <a:r>
                  <a:rPr lang="en-US" dirty="0"/>
                  <a:t>The total angular momentum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about O of the rigid body in rotation is directed along the axis of rotation of the body: </a:t>
                </a:r>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4860032" y="3064580"/>
                <a:ext cx="4355976" cy="864596"/>
              </a:xfrm>
              <a:prstGeom prst="rect">
                <a:avLst/>
              </a:prstGeom>
              <a:blipFill rotWithShape="1">
                <a:blip r:embed="rId12"/>
                <a:stretch>
                  <a:fillRect l="-9" t="-8" r="6" b="50"/>
                </a:stretch>
              </a:blipFill>
            </p:spPr>
            <p:txBody>
              <a:bodyPr/>
              <a:lstStyle/>
              <a:p>
                <a:r>
                  <a:rPr lang="zh-CN" altLang="en-US">
                    <a:noFill/>
                  </a:rPr>
                  <a:t> </a:t>
                </a:r>
              </a:p>
            </p:txBody>
          </p:sp>
        </mc:Fallback>
      </mc:AlternateContent>
      <p:cxnSp>
        <p:nvCxnSpPr>
          <p:cNvPr id="73" name="Straight Arrow Connector 72"/>
          <p:cNvCxnSpPr/>
          <p:nvPr/>
        </p:nvCxnSpPr>
        <p:spPr>
          <a:xfrm>
            <a:off x="2267744" y="4509120"/>
            <a:ext cx="17945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3937876" y="455464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3937876" y="4554645"/>
                <a:ext cx="188128" cy="276999"/>
              </a:xfrm>
              <a:prstGeom prst="rect">
                <a:avLst/>
              </a:prstGeom>
              <a:blipFill rotWithShape="1">
                <a:blip r:embed="rId13"/>
                <a:stretch>
                  <a:fillRect l="-128" t="-153" r="-15984" b="204"/>
                </a:stretch>
              </a:blipFill>
            </p:spPr>
            <p:txBody>
              <a:bodyPr/>
              <a:lstStyle/>
              <a:p>
                <a:r>
                  <a:rPr lang="zh-CN" altLang="en-US">
                    <a:noFill/>
                  </a:rPr>
                  <a:t> </a:t>
                </a:r>
              </a:p>
            </p:txBody>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71600" y="2027105"/>
            <a:ext cx="2505472" cy="377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p:sp>
        <p:nvSpPr>
          <p:cNvPr id="43" name="TextBox 42"/>
          <p:cNvSpPr txBox="1"/>
          <p:nvPr/>
        </p:nvSpPr>
        <p:spPr>
          <a:xfrm>
            <a:off x="3995936" y="1644605"/>
            <a:ext cx="4176464" cy="646331"/>
          </a:xfrm>
          <a:prstGeom prst="rect">
            <a:avLst/>
          </a:prstGeom>
          <a:noFill/>
        </p:spPr>
        <p:txBody>
          <a:bodyPr wrap="square" rtlCol="0">
            <a:spAutoFit/>
          </a:bodyPr>
          <a:lstStyle/>
          <a:p>
            <a:r>
              <a:rPr lang="en-GB" dirty="0"/>
              <a:t>What about pairs of symmetrical particles in the other slices of the body ?</a:t>
            </a:r>
            <a:endParaRPr lang="en-US" dirty="0"/>
          </a:p>
        </p:txBody>
      </p:sp>
      <p:cxnSp>
        <p:nvCxnSpPr>
          <p:cNvPr id="6" name="Straight Arrow Connector 5"/>
          <p:cNvCxnSpPr/>
          <p:nvPr/>
        </p:nvCxnSpPr>
        <p:spPr>
          <a:xfrm flipH="1" flipV="1">
            <a:off x="2195736" y="1844824"/>
            <a:ext cx="72008" cy="2880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32572" y="151721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032572" y="1517215"/>
                <a:ext cx="173894" cy="276999"/>
              </a:xfrm>
              <a:prstGeom prst="rect">
                <a:avLst/>
              </a:prstGeom>
              <a:blipFill rotWithShape="1">
                <a:blip r:embed="rId1"/>
                <a:stretch>
                  <a:fillRect l="-329" t="-72" r="-17619"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829802" y="27816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802" y="2781641"/>
                <a:ext cx="460061" cy="492443"/>
              </a:xfrm>
              <a:prstGeom prst="rect">
                <a:avLst/>
              </a:prstGeom>
              <a:blipFill rotWithShape="1">
                <a:blip r:embed="rId2"/>
                <a:stretch>
                  <a:fillRect l="-53" t="-69" r="-208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210610" y="27925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210610" y="2792541"/>
                <a:ext cx="460061" cy="492443"/>
              </a:xfrm>
              <a:prstGeom prst="rect">
                <a:avLst/>
              </a:prstGeom>
              <a:blipFill rotWithShape="1">
                <a:blip r:embed="rId3"/>
                <a:stretch>
                  <a:fillRect l="-65" t="-91" r="-207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42855" y="3311110"/>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942855" y="3311110"/>
                <a:ext cx="280654" cy="276999"/>
              </a:xfrm>
              <a:prstGeom prst="rect">
                <a:avLst/>
              </a:prstGeom>
              <a:blipFill rotWithShape="1">
                <a:blip r:embed="rId4"/>
                <a:stretch>
                  <a:fillRect l="-94" t="-79" r="-13713"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70283" y="3311110"/>
                <a:ext cx="28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283" y="3311110"/>
                <a:ext cx="285976" cy="276999"/>
              </a:xfrm>
              <a:prstGeom prst="rect">
                <a:avLst/>
              </a:prstGeom>
              <a:blipFill rotWithShape="1">
                <a:blip r:embed="rId5"/>
                <a:stretch>
                  <a:fillRect l="-108" t="-79" r="-12470" b="-329"/>
                </a:stretch>
              </a:blipFill>
            </p:spPr>
            <p:txBody>
              <a:bodyPr/>
              <a:lstStyle/>
              <a:p>
                <a:r>
                  <a:rPr lang="zh-CN" altLang="en-US">
                    <a:noFill/>
                  </a:rPr>
                  <a:t> </a:t>
                </a:r>
              </a:p>
            </p:txBody>
          </p:sp>
        </mc:Fallback>
      </mc:AlternateContent>
      <p:cxnSp>
        <p:nvCxnSpPr>
          <p:cNvPr id="30" name="Straight Connector 29"/>
          <p:cNvCxnSpPr/>
          <p:nvPr/>
        </p:nvCxnSpPr>
        <p:spPr>
          <a:xfrm>
            <a:off x="2123728"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961331" y="4509120"/>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961331" y="4509120"/>
                <a:ext cx="218842" cy="276999"/>
              </a:xfrm>
              <a:prstGeom prst="rect">
                <a:avLst/>
              </a:prstGeom>
              <a:blipFill rotWithShape="1">
                <a:blip r:embed="rId6"/>
                <a:stretch>
                  <a:fillRect l="-206" t="-224" r="-13828" b="45"/>
                </a:stretch>
              </a:blipFill>
            </p:spPr>
            <p:txBody>
              <a:bodyPr/>
              <a:lstStyle/>
              <a:p>
                <a:r>
                  <a:rPr lang="zh-CN" altLang="en-US">
                    <a:noFill/>
                  </a:rPr>
                  <a:t> </a:t>
                </a:r>
              </a:p>
            </p:txBody>
          </p:sp>
        </mc:Fallback>
      </mc:AlternateContent>
      <p:cxnSp>
        <p:nvCxnSpPr>
          <p:cNvPr id="45" name="Straight Arrow Connector 44"/>
          <p:cNvCxnSpPr/>
          <p:nvPr/>
        </p:nvCxnSpPr>
        <p:spPr>
          <a:xfrm flipV="1">
            <a:off x="2252181" y="3064580"/>
            <a:ext cx="807651"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440641" y="3064580"/>
            <a:ext cx="827103"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671141" y="3786850"/>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71141" y="3786850"/>
                <a:ext cx="243336" cy="276999"/>
              </a:xfrm>
              <a:prstGeom prst="rect">
                <a:avLst/>
              </a:prstGeom>
              <a:blipFill rotWithShape="1">
                <a:blip r:embed="rId7"/>
                <a:stretch>
                  <a:fillRect l="-136" t="-125" r="-19643"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664368" y="3861048"/>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664368" y="3861048"/>
                <a:ext cx="248658" cy="276999"/>
              </a:xfrm>
              <a:prstGeom prst="rect">
                <a:avLst/>
              </a:prstGeom>
              <a:blipFill rotWithShape="1">
                <a:blip r:embed="rId8"/>
                <a:stretch>
                  <a:fillRect l="-13" t="-90" r="-18223" b="140"/>
                </a:stretch>
              </a:blipFill>
            </p:spPr>
            <p:txBody>
              <a:bodyPr/>
              <a:lstStyle/>
              <a:p>
                <a:r>
                  <a:rPr lang="zh-CN" altLang="en-US">
                    <a:noFill/>
                  </a:rPr>
                  <a:t> </a:t>
                </a:r>
              </a:p>
            </p:txBody>
          </p:sp>
        </mc:Fallback>
      </mc:AlternateContent>
      <p:cxnSp>
        <p:nvCxnSpPr>
          <p:cNvPr id="54" name="Straight Arrow Connector 53"/>
          <p:cNvCxnSpPr/>
          <p:nvPr/>
        </p:nvCxnSpPr>
        <p:spPr>
          <a:xfrm flipH="1" flipV="1">
            <a:off x="2456658" y="2551814"/>
            <a:ext cx="548280" cy="4467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459166" y="2556126"/>
            <a:ext cx="465518" cy="50131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2730798" y="2438580"/>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2730798" y="2438580"/>
                <a:ext cx="283154" cy="310598"/>
              </a:xfrm>
              <a:prstGeom prst="rect">
                <a:avLst/>
              </a:prstGeom>
              <a:blipFill rotWithShape="1">
                <a:blip r:embed="rId9"/>
                <a:stretch>
                  <a:fillRect l="-105" t="-58" r="-12025"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1475656" y="2420888"/>
                <a:ext cx="2884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2</m:t>
                          </m:r>
                        </m:sub>
                      </m:sSub>
                    </m:oMath>
                  </m:oMathPara>
                </a14:m>
                <a:endParaRPr lang="en-US" dirty="0">
                  <a:solidFill>
                    <a:srgbClr val="0000FF"/>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1475656" y="2420888"/>
                <a:ext cx="288476" cy="310598"/>
              </a:xfrm>
              <a:prstGeom prst="rect">
                <a:avLst/>
              </a:prstGeom>
              <a:blipFill rotWithShape="1">
                <a:blip r:embed="rId10"/>
                <a:stretch>
                  <a:fillRect l="-191" t="-86" r="-10751"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4062337" y="2437687"/>
                <a:ext cx="4398095" cy="587597"/>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2</m:t>
                        </m:r>
                      </m:sub>
                    </m:sSub>
                  </m:oMath>
                </a14:m>
                <a:r>
                  <a:rPr lang="en-US" dirty="0"/>
                  <a:t> is directed toward the axis of rotation (the z-axis here) ! </a:t>
                </a:r>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062337" y="2437687"/>
                <a:ext cx="4398095" cy="587597"/>
              </a:xfrm>
              <a:prstGeom prst="rect">
                <a:avLst/>
              </a:prstGeom>
              <a:blipFill rotWithShape="1">
                <a:blip r:embed="rId11"/>
                <a:stretch>
                  <a:fillRect l="-6" t="-95" r="7" b="-1705"/>
                </a:stretch>
              </a:blipFill>
            </p:spPr>
            <p:txBody>
              <a:bodyPr/>
              <a:lstStyle/>
              <a:p>
                <a:r>
                  <a:rPr lang="zh-CN" altLang="en-US">
                    <a:noFill/>
                  </a:rPr>
                  <a:t> </a:t>
                </a:r>
              </a:p>
            </p:txBody>
          </p:sp>
        </mc:Fallback>
      </mc:AlternateContent>
      <p:sp>
        <p:nvSpPr>
          <p:cNvPr id="62" name="Right Arrow 61"/>
          <p:cNvSpPr/>
          <p:nvPr/>
        </p:nvSpPr>
        <p:spPr>
          <a:xfrm>
            <a:off x="4062337" y="3107144"/>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1440641" y="3057436"/>
            <a:ext cx="1619191" cy="7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4860032" y="3064580"/>
                <a:ext cx="4355976" cy="864596"/>
              </a:xfrm>
              <a:prstGeom prst="rect">
                <a:avLst/>
              </a:prstGeom>
              <a:noFill/>
            </p:spPr>
            <p:txBody>
              <a:bodyPr wrap="square" lIns="0" tIns="0" rIns="0" bIns="0" rtlCol="0">
                <a:spAutoFit/>
              </a:bodyPr>
              <a:lstStyle/>
              <a:p>
                <a:r>
                  <a:rPr lang="en-US" dirty="0"/>
                  <a:t>The total angular momentum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about O of the rigid body in rotation is directed along the axis of rotation of the body: </a:t>
                </a:r>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4860032" y="3064580"/>
                <a:ext cx="4355976" cy="864596"/>
              </a:xfrm>
              <a:prstGeom prst="rect">
                <a:avLst/>
              </a:prstGeom>
              <a:blipFill rotWithShape="1">
                <a:blip r:embed="rId12"/>
                <a:stretch>
                  <a:fillRect l="-9" t="-8" r="6" b="50"/>
                </a:stretch>
              </a:blipFill>
            </p:spPr>
            <p:txBody>
              <a:bodyPr/>
              <a:lstStyle/>
              <a:p>
                <a:r>
                  <a:rPr lang="zh-CN" altLang="en-US">
                    <a:noFill/>
                  </a:rPr>
                  <a:t> </a:t>
                </a:r>
              </a:p>
            </p:txBody>
          </p:sp>
        </mc:Fallback>
      </mc:AlternateContent>
      <p:sp>
        <p:nvSpPr>
          <p:cNvPr id="66" name="Right Arrow 65"/>
          <p:cNvSpPr/>
          <p:nvPr/>
        </p:nvSpPr>
        <p:spPr>
          <a:xfrm>
            <a:off x="4926433" y="4077072"/>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p:cNvSpPr txBox="1"/>
              <p:nvPr/>
            </p:nvSpPr>
            <p:spPr>
              <a:xfrm>
                <a:off x="5724618" y="4022793"/>
                <a:ext cx="1295611"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𝐿</m:t>
                          </m:r>
                        </m:e>
                      </m:acc>
                      <m:r>
                        <a:rPr lang="en-US" sz="3600" i="1" smtClean="0">
                          <a:latin typeface="Cambria Math" panose="02040503050406030204" pitchFamily="18" charset="0"/>
                          <a:ea typeface="Cambria Math" panose="02040503050406030204" pitchFamily="18" charset="0"/>
                        </a:rPr>
                        <m:t>∝</m:t>
                      </m:r>
                      <m:acc>
                        <m:accPr>
                          <m:chr m:val="⃗"/>
                          <m:ctrlPr>
                            <a:rPr lang="en-US" sz="3600" i="1" smtClean="0">
                              <a:latin typeface="Cambria Math" panose="02040503050406030204" pitchFamily="18" charset="0"/>
                              <a:ea typeface="Cambria Math" panose="02040503050406030204" pitchFamily="18" charset="0"/>
                            </a:rPr>
                          </m:ctrlPr>
                        </m:accPr>
                        <m:e>
                          <m:r>
                            <a:rPr lang="en-US" sz="3600" i="1" smtClean="0">
                              <a:latin typeface="Cambria Math" panose="02040503050406030204" pitchFamily="18" charset="0"/>
                              <a:ea typeface="Cambria Math" panose="02040503050406030204" pitchFamily="18" charset="0"/>
                            </a:rPr>
                            <m:t>𝜔</m:t>
                          </m:r>
                        </m:e>
                      </m:acc>
                    </m:oMath>
                  </m:oMathPara>
                </a14:m>
                <a:endParaRPr lang="en-US" sz="3600" dirty="0"/>
              </a:p>
            </p:txBody>
          </p:sp>
        </mc:Choice>
        <mc:Fallback>
          <p:sp>
            <p:nvSpPr>
              <p:cNvPr id="67" name="TextBox 66"/>
              <p:cNvSpPr txBox="1">
                <a:spLocks noRot="1" noChangeAspect="1" noMove="1" noResize="1" noEditPoints="1" noAdjustHandles="1" noChangeArrowheads="1" noChangeShapeType="1" noTextEdit="1"/>
              </p:cNvSpPr>
              <p:nvPr/>
            </p:nvSpPr>
            <p:spPr>
              <a:xfrm>
                <a:off x="5724618" y="4022793"/>
                <a:ext cx="1295611" cy="621324"/>
              </a:xfrm>
              <a:prstGeom prst="rect">
                <a:avLst/>
              </a:prstGeom>
              <a:blipFill rotWithShape="1">
                <a:blip r:embed="rId13"/>
                <a:stretch>
                  <a:fillRect l="-7" t="-11" r="-4143" b="58"/>
                </a:stretch>
              </a:blipFill>
            </p:spPr>
            <p:txBody>
              <a:bodyPr/>
              <a:lstStyle/>
              <a:p>
                <a:r>
                  <a:rPr lang="zh-CN" altLang="en-US">
                    <a:noFill/>
                  </a:rPr>
                  <a:t> </a:t>
                </a:r>
              </a:p>
            </p:txBody>
          </p:sp>
        </mc:Fallback>
      </mc:AlternateContent>
      <p:cxnSp>
        <p:nvCxnSpPr>
          <p:cNvPr id="73" name="Straight Arrow Connector 72"/>
          <p:cNvCxnSpPr/>
          <p:nvPr/>
        </p:nvCxnSpPr>
        <p:spPr>
          <a:xfrm>
            <a:off x="2267744" y="4509120"/>
            <a:ext cx="17945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3937876" y="455464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3937876" y="4554645"/>
                <a:ext cx="188128" cy="276999"/>
              </a:xfrm>
              <a:prstGeom prst="rect">
                <a:avLst/>
              </a:prstGeom>
              <a:blipFill rotWithShape="1">
                <a:blip r:embed="rId14"/>
                <a:stretch>
                  <a:fillRect l="-128" t="-153" r="-15984" b="204"/>
                </a:stretch>
              </a:blipFill>
            </p:spPr>
            <p:txBody>
              <a:bodyPr/>
              <a:lstStyle/>
              <a:p>
                <a:r>
                  <a:rPr lang="zh-CN" altLang="en-US">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71600" y="2027105"/>
            <a:ext cx="2505472" cy="377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p:sp>
        <p:nvSpPr>
          <p:cNvPr id="43" name="TextBox 42"/>
          <p:cNvSpPr txBox="1"/>
          <p:nvPr/>
        </p:nvSpPr>
        <p:spPr>
          <a:xfrm>
            <a:off x="3995936" y="1644605"/>
            <a:ext cx="4176464" cy="646331"/>
          </a:xfrm>
          <a:prstGeom prst="rect">
            <a:avLst/>
          </a:prstGeom>
          <a:noFill/>
        </p:spPr>
        <p:txBody>
          <a:bodyPr wrap="square" rtlCol="0">
            <a:spAutoFit/>
          </a:bodyPr>
          <a:lstStyle/>
          <a:p>
            <a:r>
              <a:rPr lang="en-GB" dirty="0"/>
              <a:t>What about pairs of symmetrical particles in the other slices of the body ?</a:t>
            </a:r>
            <a:endParaRPr lang="en-US" dirty="0"/>
          </a:p>
        </p:txBody>
      </p:sp>
      <p:cxnSp>
        <p:nvCxnSpPr>
          <p:cNvPr id="6" name="Straight Arrow Connector 5"/>
          <p:cNvCxnSpPr/>
          <p:nvPr/>
        </p:nvCxnSpPr>
        <p:spPr>
          <a:xfrm flipH="1" flipV="1">
            <a:off x="2195736" y="1844824"/>
            <a:ext cx="72008" cy="2880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32572" y="151721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032572" y="1517215"/>
                <a:ext cx="173894" cy="276999"/>
              </a:xfrm>
              <a:prstGeom prst="rect">
                <a:avLst/>
              </a:prstGeom>
              <a:blipFill rotWithShape="1">
                <a:blip r:embed="rId1"/>
                <a:stretch>
                  <a:fillRect l="-329" t="-72" r="-17619"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829802" y="27816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802" y="2781641"/>
                <a:ext cx="460061" cy="492443"/>
              </a:xfrm>
              <a:prstGeom prst="rect">
                <a:avLst/>
              </a:prstGeom>
              <a:blipFill rotWithShape="1">
                <a:blip r:embed="rId2"/>
                <a:stretch>
                  <a:fillRect l="-53" t="-69" r="-208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210610" y="27925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210610" y="2792541"/>
                <a:ext cx="460061" cy="492443"/>
              </a:xfrm>
              <a:prstGeom prst="rect">
                <a:avLst/>
              </a:prstGeom>
              <a:blipFill rotWithShape="1">
                <a:blip r:embed="rId3"/>
                <a:stretch>
                  <a:fillRect l="-65" t="-91" r="-207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42855" y="3311110"/>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942855" y="3311110"/>
                <a:ext cx="280654" cy="276999"/>
              </a:xfrm>
              <a:prstGeom prst="rect">
                <a:avLst/>
              </a:prstGeom>
              <a:blipFill rotWithShape="1">
                <a:blip r:embed="rId4"/>
                <a:stretch>
                  <a:fillRect l="-94" t="-79" r="-13713"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70283" y="3311110"/>
                <a:ext cx="28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283" y="3311110"/>
                <a:ext cx="285976" cy="276999"/>
              </a:xfrm>
              <a:prstGeom prst="rect">
                <a:avLst/>
              </a:prstGeom>
              <a:blipFill rotWithShape="1">
                <a:blip r:embed="rId5"/>
                <a:stretch>
                  <a:fillRect l="-108" t="-79" r="-12470" b="-329"/>
                </a:stretch>
              </a:blipFill>
            </p:spPr>
            <p:txBody>
              <a:bodyPr/>
              <a:lstStyle/>
              <a:p>
                <a:r>
                  <a:rPr lang="zh-CN" altLang="en-US">
                    <a:noFill/>
                  </a:rPr>
                  <a:t> </a:t>
                </a:r>
              </a:p>
            </p:txBody>
          </p:sp>
        </mc:Fallback>
      </mc:AlternateContent>
      <p:cxnSp>
        <p:nvCxnSpPr>
          <p:cNvPr id="30" name="Straight Connector 29"/>
          <p:cNvCxnSpPr/>
          <p:nvPr/>
        </p:nvCxnSpPr>
        <p:spPr>
          <a:xfrm>
            <a:off x="2123728"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961331" y="4509120"/>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961331" y="4509120"/>
                <a:ext cx="218842" cy="276999"/>
              </a:xfrm>
              <a:prstGeom prst="rect">
                <a:avLst/>
              </a:prstGeom>
              <a:blipFill rotWithShape="1">
                <a:blip r:embed="rId6"/>
                <a:stretch>
                  <a:fillRect l="-206" t="-224" r="-13828" b="45"/>
                </a:stretch>
              </a:blipFill>
            </p:spPr>
            <p:txBody>
              <a:bodyPr/>
              <a:lstStyle/>
              <a:p>
                <a:r>
                  <a:rPr lang="zh-CN" altLang="en-US">
                    <a:noFill/>
                  </a:rPr>
                  <a:t> </a:t>
                </a:r>
              </a:p>
            </p:txBody>
          </p:sp>
        </mc:Fallback>
      </mc:AlternateContent>
      <p:cxnSp>
        <p:nvCxnSpPr>
          <p:cNvPr id="45" name="Straight Arrow Connector 44"/>
          <p:cNvCxnSpPr/>
          <p:nvPr/>
        </p:nvCxnSpPr>
        <p:spPr>
          <a:xfrm flipV="1">
            <a:off x="2252181" y="3064580"/>
            <a:ext cx="807651"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440641" y="3064580"/>
            <a:ext cx="827103"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671141" y="3786850"/>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71141" y="3786850"/>
                <a:ext cx="243336" cy="276999"/>
              </a:xfrm>
              <a:prstGeom prst="rect">
                <a:avLst/>
              </a:prstGeom>
              <a:blipFill rotWithShape="1">
                <a:blip r:embed="rId7"/>
                <a:stretch>
                  <a:fillRect l="-136" t="-125" r="-19643"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664368" y="3861048"/>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664368" y="3861048"/>
                <a:ext cx="248658" cy="276999"/>
              </a:xfrm>
              <a:prstGeom prst="rect">
                <a:avLst/>
              </a:prstGeom>
              <a:blipFill rotWithShape="1">
                <a:blip r:embed="rId8"/>
                <a:stretch>
                  <a:fillRect l="-13" t="-90" r="-18223" b="140"/>
                </a:stretch>
              </a:blipFill>
            </p:spPr>
            <p:txBody>
              <a:bodyPr/>
              <a:lstStyle/>
              <a:p>
                <a:r>
                  <a:rPr lang="zh-CN" altLang="en-US">
                    <a:noFill/>
                  </a:rPr>
                  <a:t> </a:t>
                </a:r>
              </a:p>
            </p:txBody>
          </p:sp>
        </mc:Fallback>
      </mc:AlternateContent>
      <p:cxnSp>
        <p:nvCxnSpPr>
          <p:cNvPr id="54" name="Straight Arrow Connector 53"/>
          <p:cNvCxnSpPr/>
          <p:nvPr/>
        </p:nvCxnSpPr>
        <p:spPr>
          <a:xfrm flipH="1" flipV="1">
            <a:off x="2456658" y="2551814"/>
            <a:ext cx="548280" cy="4467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459166" y="2556126"/>
            <a:ext cx="465518" cy="50131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2730798" y="2438580"/>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2730798" y="2438580"/>
                <a:ext cx="283154" cy="310598"/>
              </a:xfrm>
              <a:prstGeom prst="rect">
                <a:avLst/>
              </a:prstGeom>
              <a:blipFill rotWithShape="1">
                <a:blip r:embed="rId9"/>
                <a:stretch>
                  <a:fillRect l="-105" t="-58" r="-12025"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1475656" y="2420888"/>
                <a:ext cx="2884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2</m:t>
                          </m:r>
                        </m:sub>
                      </m:sSub>
                    </m:oMath>
                  </m:oMathPara>
                </a14:m>
                <a:endParaRPr lang="en-US" dirty="0">
                  <a:solidFill>
                    <a:srgbClr val="0000FF"/>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1475656" y="2420888"/>
                <a:ext cx="288476" cy="310598"/>
              </a:xfrm>
              <a:prstGeom prst="rect">
                <a:avLst/>
              </a:prstGeom>
              <a:blipFill rotWithShape="1">
                <a:blip r:embed="rId10"/>
                <a:stretch>
                  <a:fillRect l="-191" t="-86" r="-10751"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4062337" y="2437687"/>
                <a:ext cx="4398095" cy="587597"/>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2</m:t>
                        </m:r>
                      </m:sub>
                    </m:sSub>
                  </m:oMath>
                </a14:m>
                <a:r>
                  <a:rPr lang="en-US" dirty="0"/>
                  <a:t> is directed toward the axis of rotation (the z-axis here) ! </a:t>
                </a:r>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062337" y="2437687"/>
                <a:ext cx="4398095" cy="587597"/>
              </a:xfrm>
              <a:prstGeom prst="rect">
                <a:avLst/>
              </a:prstGeom>
              <a:blipFill rotWithShape="1">
                <a:blip r:embed="rId11"/>
                <a:stretch>
                  <a:fillRect l="-6" t="-95" r="7" b="-1705"/>
                </a:stretch>
              </a:blipFill>
            </p:spPr>
            <p:txBody>
              <a:bodyPr/>
              <a:lstStyle/>
              <a:p>
                <a:r>
                  <a:rPr lang="zh-CN" altLang="en-US">
                    <a:noFill/>
                  </a:rPr>
                  <a:t> </a:t>
                </a:r>
              </a:p>
            </p:txBody>
          </p:sp>
        </mc:Fallback>
      </mc:AlternateContent>
      <p:sp>
        <p:nvSpPr>
          <p:cNvPr id="62" name="Right Arrow 61"/>
          <p:cNvSpPr/>
          <p:nvPr/>
        </p:nvSpPr>
        <p:spPr>
          <a:xfrm>
            <a:off x="4062337" y="3107144"/>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1440641" y="3057436"/>
            <a:ext cx="1619191" cy="7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4860032" y="3064580"/>
                <a:ext cx="4355976" cy="864596"/>
              </a:xfrm>
              <a:prstGeom prst="rect">
                <a:avLst/>
              </a:prstGeom>
              <a:noFill/>
            </p:spPr>
            <p:txBody>
              <a:bodyPr wrap="square" lIns="0" tIns="0" rIns="0" bIns="0" rtlCol="0">
                <a:spAutoFit/>
              </a:bodyPr>
              <a:lstStyle/>
              <a:p>
                <a:r>
                  <a:rPr lang="en-US" dirty="0"/>
                  <a:t>The total angular momentum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about O of the rigid body in rotation is directed along the axis of rotation of the body: </a:t>
                </a:r>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4860032" y="3064580"/>
                <a:ext cx="4355976" cy="864596"/>
              </a:xfrm>
              <a:prstGeom prst="rect">
                <a:avLst/>
              </a:prstGeom>
              <a:blipFill rotWithShape="1">
                <a:blip r:embed="rId12"/>
                <a:stretch>
                  <a:fillRect l="-9" t="-8" r="6" b="50"/>
                </a:stretch>
              </a:blipFill>
            </p:spPr>
            <p:txBody>
              <a:bodyPr/>
              <a:lstStyle/>
              <a:p>
                <a:r>
                  <a:rPr lang="zh-CN" altLang="en-US">
                    <a:noFill/>
                  </a:rPr>
                  <a:t> </a:t>
                </a:r>
              </a:p>
            </p:txBody>
          </p:sp>
        </mc:Fallback>
      </mc:AlternateContent>
      <p:sp>
        <p:nvSpPr>
          <p:cNvPr id="66" name="Right Arrow 65"/>
          <p:cNvSpPr/>
          <p:nvPr/>
        </p:nvSpPr>
        <p:spPr>
          <a:xfrm>
            <a:off x="4926433" y="4077072"/>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p:cNvSpPr txBox="1"/>
              <p:nvPr/>
            </p:nvSpPr>
            <p:spPr>
              <a:xfrm>
                <a:off x="5652228" y="4022793"/>
                <a:ext cx="1295611"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𝐿</m:t>
                          </m:r>
                        </m:e>
                      </m:acc>
                      <m:r>
                        <a:rPr lang="en-US" sz="3600" i="1" smtClean="0">
                          <a:solidFill>
                            <a:srgbClr val="FF0000"/>
                          </a:solidFill>
                          <a:latin typeface="Cambria Math" panose="02040503050406030204" pitchFamily="18" charset="0"/>
                          <a:ea typeface="Cambria Math" panose="02040503050406030204" pitchFamily="18" charset="0"/>
                        </a:rPr>
                        <m:t>∝</m:t>
                      </m:r>
                      <m:acc>
                        <m:accPr>
                          <m:chr m:val="⃗"/>
                          <m:ctrlPr>
                            <a:rPr lang="en-US" sz="3600" i="1" smtClean="0">
                              <a:solidFill>
                                <a:srgbClr val="FF0000"/>
                              </a:solidFill>
                              <a:latin typeface="Cambria Math" panose="02040503050406030204" pitchFamily="18" charset="0"/>
                              <a:ea typeface="Cambria Math" panose="02040503050406030204" pitchFamily="18" charset="0"/>
                            </a:rPr>
                          </m:ctrlPr>
                        </m:accPr>
                        <m:e>
                          <m:r>
                            <a:rPr lang="en-US" sz="3600" i="1" smtClean="0">
                              <a:solidFill>
                                <a:srgbClr val="FF0000"/>
                              </a:solidFill>
                              <a:latin typeface="Cambria Math" panose="02040503050406030204" pitchFamily="18" charset="0"/>
                              <a:ea typeface="Cambria Math" panose="02040503050406030204" pitchFamily="18" charset="0"/>
                            </a:rPr>
                            <m:t>𝜔</m:t>
                          </m:r>
                        </m:e>
                      </m:acc>
                    </m:oMath>
                  </m:oMathPara>
                </a14:m>
                <a:endParaRPr lang="en-US" sz="360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67" name="TextBox 66"/>
              <p:cNvSpPr txBox="1">
                <a:spLocks noRot="1" noChangeAspect="1" noMove="1" noResize="1" noEditPoints="1" noAdjustHandles="1" noChangeArrowheads="1" noChangeShapeType="1" noTextEdit="1"/>
              </p:cNvSpPr>
              <p:nvPr/>
            </p:nvSpPr>
            <p:spPr>
              <a:xfrm>
                <a:off x="5652228" y="4022793"/>
                <a:ext cx="1295611" cy="621324"/>
              </a:xfrm>
              <a:prstGeom prst="rect">
                <a:avLst/>
              </a:prstGeom>
              <a:blipFill rotWithShape="1">
                <a:blip r:embed="rId13"/>
                <a:stretch>
                  <a:fillRect l="-7" t="-11" r="-4143"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4266894" y="4776433"/>
                <a:ext cx="4599294" cy="646331"/>
              </a:xfrm>
              <a:prstGeom prst="rect">
                <a:avLst/>
              </a:prstGeom>
              <a:noFill/>
            </p:spPr>
            <p:txBody>
              <a:bodyPr wrap="square" rtlCol="0">
                <a:spAutoFit/>
              </a:bodyPr>
              <a:lstStyle/>
              <a:p>
                <a:r>
                  <a:rPr lang="en-GB" dirty="0"/>
                  <a:t>For the i-th particle in the </a:t>
                </a:r>
                <a14:m>
                  <m:oMath xmlns:m="http://schemas.openxmlformats.org/officeDocument/2006/math">
                    <m:r>
                      <a:rPr lang="en-GB" i="1" dirty="0" smtClean="0">
                        <a:latin typeface="Cambria Math" panose="02040503050406030204" pitchFamily="18" charset="0"/>
                      </a:rPr>
                      <m:t>𝑥𝑂𝑦</m:t>
                    </m:r>
                    <m:r>
                      <a:rPr lang="en-GB" i="1" dirty="0" smtClean="0">
                        <a:latin typeface="Cambria Math" panose="02040503050406030204" pitchFamily="18" charset="0"/>
                      </a:rPr>
                      <m:t> </m:t>
                    </m:r>
                  </m:oMath>
                </a14:m>
                <a:r>
                  <a:rPr lang="en-GB" dirty="0"/>
                  <a:t>plane, its angular momentum is</a:t>
                </a:r>
                <a:r>
                  <a:rPr lang="en-US" dirty="0"/>
                  <a:t>.</a:t>
                </a:r>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4266894" y="4776433"/>
                <a:ext cx="4599294" cy="646331"/>
              </a:xfrm>
              <a:prstGeom prst="rect">
                <a:avLst/>
              </a:prstGeom>
              <a:blipFill rotWithShape="1">
                <a:blip r:embed="rId14"/>
                <a:stretch>
                  <a:fillRect l="-7" t="-93" r="7"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4329741" y="5371059"/>
                <a:ext cx="3289297" cy="2920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𝑖</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GB" i="1">
                                      <a:latin typeface="Cambria Math" panose="02040503050406030204" pitchFamily="18" charset="0"/>
                                      <a:ea typeface="Cambria Math" panose="02040503050406030204" pitchFamily="18" charset="0"/>
                                    </a:rPr>
                                    <m:t>𝑖</m:t>
                                  </m:r>
                                </m:sub>
                              </m:sSub>
                            </m:e>
                          </m:acc>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sSub>
                        <m:sSubPr>
                          <m:ctrlPr>
                            <a:rPr lang="en-GB" b="0" i="1" smtClean="0">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𝑖</m:t>
                          </m:r>
                        </m:sub>
                      </m:sSub>
                    </m:oMath>
                  </m:oMathPara>
                </a14:m>
                <a:endParaRPr lang="en-US" dirty="0"/>
              </a:p>
            </p:txBody>
          </p:sp>
        </mc:Choice>
        <mc:Fallback>
          <p:sp>
            <p:nvSpPr>
              <p:cNvPr id="71" name="TextBox 70"/>
              <p:cNvSpPr txBox="1">
                <a:spLocks noRot="1" noChangeAspect="1" noMove="1" noResize="1" noEditPoints="1" noAdjustHandles="1" noChangeArrowheads="1" noChangeShapeType="1" noTextEdit="1"/>
              </p:cNvSpPr>
              <p:nvPr/>
            </p:nvSpPr>
            <p:spPr>
              <a:xfrm>
                <a:off x="4329741" y="5371059"/>
                <a:ext cx="3289297" cy="292003"/>
              </a:xfrm>
              <a:prstGeom prst="rect">
                <a:avLst/>
              </a:prstGeom>
              <a:blipFill rotWithShape="1">
                <a:blip r:embed="rId15"/>
                <a:stretch>
                  <a:fillRect l="-9" t="-78" r="-377" b="45"/>
                </a:stretch>
              </a:blipFill>
            </p:spPr>
            <p:txBody>
              <a:bodyPr/>
              <a:lstStyle/>
              <a:p>
                <a:r>
                  <a:rPr lang="zh-CN" altLang="en-US">
                    <a:noFill/>
                  </a:rPr>
                  <a:t> </a:t>
                </a:r>
              </a:p>
            </p:txBody>
          </p:sp>
        </mc:Fallback>
      </mc:AlternateContent>
      <p:cxnSp>
        <p:nvCxnSpPr>
          <p:cNvPr id="73" name="Straight Arrow Connector 72"/>
          <p:cNvCxnSpPr/>
          <p:nvPr/>
        </p:nvCxnSpPr>
        <p:spPr>
          <a:xfrm>
            <a:off x="2267744" y="4509120"/>
            <a:ext cx="17945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3937876" y="455464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3937876" y="4554645"/>
                <a:ext cx="188128" cy="276999"/>
              </a:xfrm>
              <a:prstGeom prst="rect">
                <a:avLst/>
              </a:prstGeom>
              <a:blipFill rotWithShape="1">
                <a:blip r:embed="rId16"/>
                <a:stretch>
                  <a:fillRect l="-128" t="-153" r="-15984" b="204"/>
                </a:stretch>
              </a:blipFill>
            </p:spPr>
            <p:txBody>
              <a:bodyPr/>
              <a:lstStyle/>
              <a:p>
                <a:r>
                  <a:rPr lang="zh-CN" alt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71600" y="2027105"/>
            <a:ext cx="2505472" cy="377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635896" y="6237288"/>
            <a:ext cx="1800200" cy="555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p:sp>
        <p:nvSpPr>
          <p:cNvPr id="43" name="TextBox 42"/>
          <p:cNvSpPr txBox="1"/>
          <p:nvPr/>
        </p:nvSpPr>
        <p:spPr>
          <a:xfrm>
            <a:off x="3995936" y="1644605"/>
            <a:ext cx="4176464" cy="646331"/>
          </a:xfrm>
          <a:prstGeom prst="rect">
            <a:avLst/>
          </a:prstGeom>
          <a:noFill/>
        </p:spPr>
        <p:txBody>
          <a:bodyPr wrap="square" rtlCol="0">
            <a:spAutoFit/>
          </a:bodyPr>
          <a:lstStyle/>
          <a:p>
            <a:r>
              <a:rPr lang="en-GB" dirty="0"/>
              <a:t>What about pairs of symmetrical particles in the other slices of the body ?</a:t>
            </a:r>
            <a:endParaRPr lang="en-US" dirty="0"/>
          </a:p>
        </p:txBody>
      </p:sp>
      <p:cxnSp>
        <p:nvCxnSpPr>
          <p:cNvPr id="6" name="Straight Arrow Connector 5"/>
          <p:cNvCxnSpPr/>
          <p:nvPr/>
        </p:nvCxnSpPr>
        <p:spPr>
          <a:xfrm flipH="1" flipV="1">
            <a:off x="2195736" y="1844824"/>
            <a:ext cx="72008" cy="2880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32572" y="151721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032572" y="1517215"/>
                <a:ext cx="173894" cy="276999"/>
              </a:xfrm>
              <a:prstGeom prst="rect">
                <a:avLst/>
              </a:prstGeom>
              <a:blipFill rotWithShape="1">
                <a:blip r:embed="rId1"/>
                <a:stretch>
                  <a:fillRect l="-329" t="-72" r="-17619"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829802" y="27816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29802" y="2781641"/>
                <a:ext cx="460061" cy="492443"/>
              </a:xfrm>
              <a:prstGeom prst="rect">
                <a:avLst/>
              </a:prstGeom>
              <a:blipFill rotWithShape="1">
                <a:blip r:embed="rId2"/>
                <a:stretch>
                  <a:fillRect l="-53" t="-69" r="-208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210610" y="2792541"/>
                <a:ext cx="46006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1210610" y="2792541"/>
                <a:ext cx="460061" cy="492443"/>
              </a:xfrm>
              <a:prstGeom prst="rect">
                <a:avLst/>
              </a:prstGeom>
              <a:blipFill rotWithShape="1">
                <a:blip r:embed="rId3"/>
                <a:stretch>
                  <a:fillRect l="-65" t="-91" r="-207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42855" y="3311110"/>
                <a:ext cx="2806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942855" y="3311110"/>
                <a:ext cx="280654" cy="276999"/>
              </a:xfrm>
              <a:prstGeom prst="rect">
                <a:avLst/>
              </a:prstGeom>
              <a:blipFill rotWithShape="1">
                <a:blip r:embed="rId4"/>
                <a:stretch>
                  <a:fillRect l="-94" t="-79" r="-13713"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70283" y="3311110"/>
                <a:ext cx="2859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070283" y="3311110"/>
                <a:ext cx="285976" cy="276999"/>
              </a:xfrm>
              <a:prstGeom prst="rect">
                <a:avLst/>
              </a:prstGeom>
              <a:blipFill rotWithShape="1">
                <a:blip r:embed="rId5"/>
                <a:stretch>
                  <a:fillRect l="-108" t="-79" r="-12470" b="-329"/>
                </a:stretch>
              </a:blipFill>
            </p:spPr>
            <p:txBody>
              <a:bodyPr/>
              <a:lstStyle/>
              <a:p>
                <a:r>
                  <a:rPr lang="zh-CN" altLang="en-US">
                    <a:noFill/>
                  </a:rPr>
                  <a:t> </a:t>
                </a:r>
              </a:p>
            </p:txBody>
          </p:sp>
        </mc:Fallback>
      </mc:AlternateContent>
      <p:cxnSp>
        <p:nvCxnSpPr>
          <p:cNvPr id="30" name="Straight Connector 29"/>
          <p:cNvCxnSpPr/>
          <p:nvPr/>
        </p:nvCxnSpPr>
        <p:spPr>
          <a:xfrm>
            <a:off x="2123728"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1961331" y="4509120"/>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961331" y="4509120"/>
                <a:ext cx="218842" cy="276999"/>
              </a:xfrm>
              <a:prstGeom prst="rect">
                <a:avLst/>
              </a:prstGeom>
              <a:blipFill rotWithShape="1">
                <a:blip r:embed="rId6"/>
                <a:stretch>
                  <a:fillRect l="-206" t="-224" r="-13828" b="45"/>
                </a:stretch>
              </a:blipFill>
            </p:spPr>
            <p:txBody>
              <a:bodyPr/>
              <a:lstStyle/>
              <a:p>
                <a:r>
                  <a:rPr lang="zh-CN" altLang="en-US">
                    <a:noFill/>
                  </a:rPr>
                  <a:t> </a:t>
                </a:r>
              </a:p>
            </p:txBody>
          </p:sp>
        </mc:Fallback>
      </mc:AlternateContent>
      <p:cxnSp>
        <p:nvCxnSpPr>
          <p:cNvPr id="45" name="Straight Arrow Connector 44"/>
          <p:cNvCxnSpPr/>
          <p:nvPr/>
        </p:nvCxnSpPr>
        <p:spPr>
          <a:xfrm flipV="1">
            <a:off x="2252181" y="3064580"/>
            <a:ext cx="807651"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440641" y="3064580"/>
            <a:ext cx="827103" cy="1444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671141" y="3786850"/>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671141" y="3786850"/>
                <a:ext cx="243336" cy="276999"/>
              </a:xfrm>
              <a:prstGeom prst="rect">
                <a:avLst/>
              </a:prstGeom>
              <a:blipFill rotWithShape="1">
                <a:blip r:embed="rId7"/>
                <a:stretch>
                  <a:fillRect l="-136" t="-125" r="-19643"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664368" y="3861048"/>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664368" y="3861048"/>
                <a:ext cx="248658" cy="276999"/>
              </a:xfrm>
              <a:prstGeom prst="rect">
                <a:avLst/>
              </a:prstGeom>
              <a:blipFill rotWithShape="1">
                <a:blip r:embed="rId8"/>
                <a:stretch>
                  <a:fillRect l="-13" t="-90" r="-18223" b="140"/>
                </a:stretch>
              </a:blipFill>
            </p:spPr>
            <p:txBody>
              <a:bodyPr/>
              <a:lstStyle/>
              <a:p>
                <a:r>
                  <a:rPr lang="zh-CN" altLang="en-US">
                    <a:noFill/>
                  </a:rPr>
                  <a:t> </a:t>
                </a:r>
              </a:p>
            </p:txBody>
          </p:sp>
        </mc:Fallback>
      </mc:AlternateContent>
      <p:cxnSp>
        <p:nvCxnSpPr>
          <p:cNvPr id="54" name="Straight Arrow Connector 53"/>
          <p:cNvCxnSpPr/>
          <p:nvPr/>
        </p:nvCxnSpPr>
        <p:spPr>
          <a:xfrm flipH="1" flipV="1">
            <a:off x="2456658" y="2551814"/>
            <a:ext cx="548280" cy="4467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459166" y="2556126"/>
            <a:ext cx="465518" cy="50131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2730798" y="2438580"/>
                <a:ext cx="28315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2730798" y="2438580"/>
                <a:ext cx="283154" cy="310598"/>
              </a:xfrm>
              <a:prstGeom prst="rect">
                <a:avLst/>
              </a:prstGeom>
              <a:blipFill rotWithShape="1">
                <a:blip r:embed="rId9"/>
                <a:stretch>
                  <a:fillRect l="-105" t="-58" r="-12025"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1475656" y="2420888"/>
                <a:ext cx="28847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2</m:t>
                          </m:r>
                        </m:sub>
                      </m:sSub>
                    </m:oMath>
                  </m:oMathPara>
                </a14:m>
                <a:endParaRPr lang="en-US" dirty="0">
                  <a:solidFill>
                    <a:srgbClr val="0000FF"/>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1475656" y="2420888"/>
                <a:ext cx="288476" cy="310598"/>
              </a:xfrm>
              <a:prstGeom prst="rect">
                <a:avLst/>
              </a:prstGeom>
              <a:blipFill rotWithShape="1">
                <a:blip r:embed="rId10"/>
                <a:stretch>
                  <a:fillRect l="-191" t="-86" r="-10751"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4062337" y="2437687"/>
                <a:ext cx="4398095" cy="587597"/>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2</m:t>
                        </m:r>
                      </m:sub>
                    </m:sSub>
                  </m:oMath>
                </a14:m>
                <a:r>
                  <a:rPr lang="en-US" dirty="0"/>
                  <a:t> is directed toward the axis of rotation (the z-axis here) ! </a:t>
                </a:r>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062337" y="2437687"/>
                <a:ext cx="4398095" cy="587597"/>
              </a:xfrm>
              <a:prstGeom prst="rect">
                <a:avLst/>
              </a:prstGeom>
              <a:blipFill rotWithShape="1">
                <a:blip r:embed="rId11"/>
                <a:stretch>
                  <a:fillRect l="-6" t="-95" r="7" b="-1705"/>
                </a:stretch>
              </a:blipFill>
            </p:spPr>
            <p:txBody>
              <a:bodyPr/>
              <a:lstStyle/>
              <a:p>
                <a:r>
                  <a:rPr lang="zh-CN" altLang="en-US">
                    <a:noFill/>
                  </a:rPr>
                  <a:t> </a:t>
                </a:r>
              </a:p>
            </p:txBody>
          </p:sp>
        </mc:Fallback>
      </mc:AlternateContent>
      <p:sp>
        <p:nvSpPr>
          <p:cNvPr id="62" name="Right Arrow 61"/>
          <p:cNvSpPr/>
          <p:nvPr/>
        </p:nvSpPr>
        <p:spPr>
          <a:xfrm>
            <a:off x="4062337" y="3107144"/>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1440641" y="3057436"/>
            <a:ext cx="1619191" cy="7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4860032" y="3064580"/>
                <a:ext cx="4355976" cy="864596"/>
              </a:xfrm>
              <a:prstGeom prst="rect">
                <a:avLst/>
              </a:prstGeom>
              <a:noFill/>
            </p:spPr>
            <p:txBody>
              <a:bodyPr wrap="square" lIns="0" tIns="0" rIns="0" bIns="0" rtlCol="0">
                <a:spAutoFit/>
              </a:bodyPr>
              <a:lstStyle/>
              <a:p>
                <a:r>
                  <a:rPr lang="en-US" dirty="0"/>
                  <a:t>The total angular momentum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about O of the rigid body in rotation is directed along the axis of rotation of the body: </a:t>
                </a:r>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4860032" y="3064580"/>
                <a:ext cx="4355976" cy="864596"/>
              </a:xfrm>
              <a:prstGeom prst="rect">
                <a:avLst/>
              </a:prstGeom>
              <a:blipFill rotWithShape="1">
                <a:blip r:embed="rId12"/>
                <a:stretch>
                  <a:fillRect l="-9" t="-8" r="6" b="50"/>
                </a:stretch>
              </a:blipFill>
            </p:spPr>
            <p:txBody>
              <a:bodyPr/>
              <a:lstStyle/>
              <a:p>
                <a:r>
                  <a:rPr lang="zh-CN" altLang="en-US">
                    <a:noFill/>
                  </a:rPr>
                  <a:t> </a:t>
                </a:r>
              </a:p>
            </p:txBody>
          </p:sp>
        </mc:Fallback>
      </mc:AlternateContent>
      <p:sp>
        <p:nvSpPr>
          <p:cNvPr id="66" name="Right Arrow 65"/>
          <p:cNvSpPr/>
          <p:nvPr/>
        </p:nvSpPr>
        <p:spPr>
          <a:xfrm>
            <a:off x="4926433" y="4077072"/>
            <a:ext cx="725687" cy="51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TextBox 66"/>
              <p:cNvSpPr txBox="1"/>
              <p:nvPr/>
            </p:nvSpPr>
            <p:spPr>
              <a:xfrm>
                <a:off x="5724618" y="4022793"/>
                <a:ext cx="1295611"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𝐿</m:t>
                          </m:r>
                        </m:e>
                      </m:acc>
                      <m:r>
                        <a:rPr lang="en-US" sz="3600" i="1" smtClean="0">
                          <a:latin typeface="Cambria Math" panose="02040503050406030204" pitchFamily="18" charset="0"/>
                          <a:ea typeface="Cambria Math" panose="02040503050406030204" pitchFamily="18" charset="0"/>
                        </a:rPr>
                        <m:t>∝</m:t>
                      </m:r>
                      <m:acc>
                        <m:accPr>
                          <m:chr m:val="⃗"/>
                          <m:ctrlPr>
                            <a:rPr lang="en-US" sz="3600" i="1" smtClean="0">
                              <a:latin typeface="Cambria Math" panose="02040503050406030204" pitchFamily="18" charset="0"/>
                              <a:ea typeface="Cambria Math" panose="02040503050406030204" pitchFamily="18" charset="0"/>
                            </a:rPr>
                          </m:ctrlPr>
                        </m:accPr>
                        <m:e>
                          <m:r>
                            <a:rPr lang="en-US" sz="3600" i="1" smtClean="0">
                              <a:latin typeface="Cambria Math" panose="02040503050406030204" pitchFamily="18" charset="0"/>
                              <a:ea typeface="Cambria Math" panose="02040503050406030204" pitchFamily="18" charset="0"/>
                            </a:rPr>
                            <m:t>𝜔</m:t>
                          </m:r>
                        </m:e>
                      </m:acc>
                    </m:oMath>
                  </m:oMathPara>
                </a14:m>
                <a:endParaRPr lang="en-US" sz="3600" dirty="0"/>
              </a:p>
            </p:txBody>
          </p:sp>
        </mc:Choice>
        <mc:Fallback>
          <p:sp>
            <p:nvSpPr>
              <p:cNvPr id="67" name="TextBox 66"/>
              <p:cNvSpPr txBox="1">
                <a:spLocks noRot="1" noChangeAspect="1" noMove="1" noResize="1" noEditPoints="1" noAdjustHandles="1" noChangeArrowheads="1" noChangeShapeType="1" noTextEdit="1"/>
              </p:cNvSpPr>
              <p:nvPr/>
            </p:nvSpPr>
            <p:spPr>
              <a:xfrm>
                <a:off x="5724618" y="4022793"/>
                <a:ext cx="1295611" cy="621324"/>
              </a:xfrm>
              <a:prstGeom prst="rect">
                <a:avLst/>
              </a:prstGeom>
              <a:blipFill rotWithShape="1">
                <a:blip r:embed="rId13"/>
                <a:stretch>
                  <a:fillRect l="-7" t="-11" r="-4143"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4266894" y="4776433"/>
                <a:ext cx="4599294" cy="646331"/>
              </a:xfrm>
              <a:prstGeom prst="rect">
                <a:avLst/>
              </a:prstGeom>
              <a:noFill/>
            </p:spPr>
            <p:txBody>
              <a:bodyPr wrap="square" rtlCol="0">
                <a:spAutoFit/>
              </a:bodyPr>
              <a:lstStyle/>
              <a:p>
                <a:r>
                  <a:rPr lang="en-GB" dirty="0"/>
                  <a:t>For the i-th particle in the </a:t>
                </a:r>
                <a14:m>
                  <m:oMath xmlns:m="http://schemas.openxmlformats.org/officeDocument/2006/math">
                    <m:r>
                      <a:rPr lang="en-GB" i="1" dirty="0" smtClean="0">
                        <a:latin typeface="Cambria Math" panose="02040503050406030204" pitchFamily="18" charset="0"/>
                      </a:rPr>
                      <m:t>𝑥𝑂𝑦</m:t>
                    </m:r>
                    <m:r>
                      <a:rPr lang="en-GB" i="1" dirty="0" smtClean="0">
                        <a:latin typeface="Cambria Math" panose="02040503050406030204" pitchFamily="18" charset="0"/>
                      </a:rPr>
                      <m:t> </m:t>
                    </m:r>
                  </m:oMath>
                </a14:m>
                <a:r>
                  <a:rPr lang="en-GB" dirty="0"/>
                  <a:t>plane, its angular momentum is</a:t>
                </a:r>
                <a:r>
                  <a:rPr lang="en-US" dirty="0"/>
                  <a:t>.</a:t>
                </a:r>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4266894" y="4776433"/>
                <a:ext cx="4599294" cy="646331"/>
              </a:xfrm>
              <a:prstGeom prst="rect">
                <a:avLst/>
              </a:prstGeom>
              <a:blipFill rotWithShape="1">
                <a:blip r:embed="rId14"/>
                <a:stretch>
                  <a:fillRect l="-7" t="-93" r="7"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4329741" y="5371059"/>
                <a:ext cx="3289297" cy="2920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𝑖</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GB" i="1">
                                      <a:latin typeface="Cambria Math" panose="02040503050406030204" pitchFamily="18" charset="0"/>
                                      <a:ea typeface="Cambria Math" panose="02040503050406030204" pitchFamily="18" charset="0"/>
                                    </a:rPr>
                                    <m:t>𝑖</m:t>
                                  </m:r>
                                </m:sub>
                              </m:sSub>
                            </m:e>
                          </m:acc>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sSub>
                        <m:sSubPr>
                          <m:ctrlPr>
                            <a:rPr lang="en-GB" b="0" i="1" smtClean="0">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𝑖</m:t>
                          </m:r>
                        </m:sub>
                      </m:sSub>
                    </m:oMath>
                  </m:oMathPara>
                </a14:m>
                <a:endParaRPr lang="en-US" dirty="0"/>
              </a:p>
            </p:txBody>
          </p:sp>
        </mc:Choice>
        <mc:Fallback>
          <p:sp>
            <p:nvSpPr>
              <p:cNvPr id="71" name="TextBox 70"/>
              <p:cNvSpPr txBox="1">
                <a:spLocks noRot="1" noChangeAspect="1" noMove="1" noResize="1" noEditPoints="1" noAdjustHandles="1" noChangeArrowheads="1" noChangeShapeType="1" noTextEdit="1"/>
              </p:cNvSpPr>
              <p:nvPr/>
            </p:nvSpPr>
            <p:spPr>
              <a:xfrm>
                <a:off x="4329741" y="5371059"/>
                <a:ext cx="3289297" cy="292003"/>
              </a:xfrm>
              <a:prstGeom prst="rect">
                <a:avLst/>
              </a:prstGeom>
              <a:blipFill rotWithShape="1">
                <a:blip r:embed="rId15"/>
                <a:stretch>
                  <a:fillRect l="-9" t="-78" r="-377" b="45"/>
                </a:stretch>
              </a:blipFill>
            </p:spPr>
            <p:txBody>
              <a:bodyPr/>
              <a:lstStyle/>
              <a:p>
                <a:r>
                  <a:rPr lang="zh-CN" altLang="en-US">
                    <a:noFill/>
                  </a:rPr>
                  <a:t> </a:t>
                </a:r>
              </a:p>
            </p:txBody>
          </p:sp>
        </mc:Fallback>
      </mc:AlternateContent>
      <p:cxnSp>
        <p:nvCxnSpPr>
          <p:cNvPr id="73" name="Straight Arrow Connector 72"/>
          <p:cNvCxnSpPr/>
          <p:nvPr/>
        </p:nvCxnSpPr>
        <p:spPr>
          <a:xfrm>
            <a:off x="2267744" y="4509120"/>
            <a:ext cx="17945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3937876" y="455464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3937876" y="4554645"/>
                <a:ext cx="188128" cy="276999"/>
              </a:xfrm>
              <a:prstGeom prst="rect">
                <a:avLst/>
              </a:prstGeom>
              <a:blipFill rotWithShape="1">
                <a:blip r:embed="rId16"/>
                <a:stretch>
                  <a:fillRect l="-128" t="-153" r="-15984" b="2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Rectangle 74"/>
              <p:cNvSpPr/>
              <p:nvPr/>
            </p:nvSpPr>
            <p:spPr>
              <a:xfrm>
                <a:off x="3763539" y="6148194"/>
                <a:ext cx="1523559" cy="6446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i="1">
                              <a:latin typeface="Cambria Math" panose="02040503050406030204" pitchFamily="18" charset="0"/>
                            </a:rPr>
                            <m:t>𝐿</m:t>
                          </m:r>
                        </m:e>
                      </m:acc>
                      <m:r>
                        <a:rPr lang="en-GB" sz="3200" b="0" i="1" smtClean="0">
                          <a:latin typeface="Cambria Math" panose="02040503050406030204" pitchFamily="18" charset="0"/>
                        </a:rPr>
                        <m:t>=</m:t>
                      </m:r>
                      <m:r>
                        <a:rPr lang="en-GB" sz="3200" b="0" i="1" smtClean="0">
                          <a:latin typeface="Cambria Math" panose="02040503050406030204" pitchFamily="18" charset="0"/>
                        </a:rPr>
                        <m:t>𝐼</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𝜔</m:t>
                          </m:r>
                        </m:e>
                      </m:acc>
                    </m:oMath>
                  </m:oMathPara>
                </a14:m>
                <a:endParaRPr lang="en-US" sz="3200" dirty="0"/>
              </a:p>
            </p:txBody>
          </p:sp>
        </mc:Choice>
        <mc:Fallback>
          <p:sp>
            <p:nvSpPr>
              <p:cNvPr id="75" name="Rectangle 74"/>
              <p:cNvSpPr>
                <a:spLocks noRot="1" noChangeAspect="1" noMove="1" noResize="1" noEditPoints="1" noAdjustHandles="1" noChangeArrowheads="1" noChangeShapeType="1" noTextEdit="1"/>
              </p:cNvSpPr>
              <p:nvPr/>
            </p:nvSpPr>
            <p:spPr>
              <a:xfrm>
                <a:off x="3763539" y="6148194"/>
                <a:ext cx="1523559" cy="644664"/>
              </a:xfrm>
              <a:prstGeom prst="rect">
                <a:avLst/>
              </a:prstGeom>
              <a:blipFill rotWithShape="1">
                <a:blip r:embed="rId17"/>
                <a:stretch>
                  <a:fillRect l="-35" t="-19" r="6" b="41"/>
                </a:stretch>
              </a:blipFill>
            </p:spPr>
            <p:txBody>
              <a:bodyPr/>
              <a:lstStyle/>
              <a:p>
                <a:r>
                  <a:rPr lang="zh-CN" altLang="en-US">
                    <a:noFill/>
                  </a:rPr>
                  <a:t> </a:t>
                </a:r>
              </a:p>
            </p:txBody>
          </p:sp>
        </mc:Fallback>
      </mc:AlternateContent>
      <p:sp>
        <p:nvSpPr>
          <p:cNvPr id="76" name="TextBox 75"/>
          <p:cNvSpPr txBox="1"/>
          <p:nvPr/>
        </p:nvSpPr>
        <p:spPr>
          <a:xfrm>
            <a:off x="914400" y="5746361"/>
            <a:ext cx="8301607" cy="646331"/>
          </a:xfrm>
          <a:prstGeom prst="rect">
            <a:avLst/>
          </a:prstGeom>
          <a:noFill/>
        </p:spPr>
        <p:txBody>
          <a:bodyPr wrap="square" rtlCol="0">
            <a:spAutoFit/>
          </a:bodyPr>
          <a:lstStyle/>
          <a:p>
            <a:r>
              <a:rPr lang="en-GB" dirty="0"/>
              <a:t>The total angular momentum of a rigid body rotating around an axis of symmetry is about a point O on this axis: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3635896" y="2365966"/>
            <a:ext cx="1800200" cy="555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mc:AlternateContent xmlns:mc="http://schemas.openxmlformats.org/markup-compatibility/2006">
        <mc:Choice xmlns:a14="http://schemas.microsoft.com/office/drawing/2010/main" Requires="a14">
          <p:sp>
            <p:nvSpPr>
              <p:cNvPr id="75" name="Rectangle 74"/>
              <p:cNvSpPr/>
              <p:nvPr/>
            </p:nvSpPr>
            <p:spPr>
              <a:xfrm>
                <a:off x="3763539" y="2276872"/>
                <a:ext cx="1523559" cy="6446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i="1">
                              <a:solidFill>
                                <a:srgbClr val="FF0000"/>
                              </a:solidFill>
                              <a:latin typeface="Cambria Math" panose="02040503050406030204" pitchFamily="18" charset="0"/>
                            </a:rPr>
                            <m:t>𝐿</m:t>
                          </m:r>
                        </m:e>
                      </m:acc>
                      <m:r>
                        <a:rPr lang="en-GB" sz="3200" b="0" i="1" smtClean="0">
                          <a:solidFill>
                            <a:srgbClr val="FF0000"/>
                          </a:solidFill>
                          <a:latin typeface="Cambria Math" panose="02040503050406030204" pitchFamily="18" charset="0"/>
                        </a:rPr>
                        <m:t>=</m:t>
                      </m:r>
                      <m:r>
                        <a:rPr lang="en-GB" sz="3200" b="0" i="1" smtClean="0">
                          <a:solidFill>
                            <a:srgbClr val="FF0000"/>
                          </a:solidFill>
                          <a:latin typeface="Cambria Math" panose="02040503050406030204" pitchFamily="18" charset="0"/>
                        </a:rPr>
                        <m:t>𝐼</m:t>
                      </m:r>
                      <m:acc>
                        <m:accPr>
                          <m:chr m:val="⃗"/>
                          <m:ctrlPr>
                            <a:rPr lang="en-US" sz="3200" i="1">
                              <a:solidFill>
                                <a:srgbClr val="FF0000"/>
                              </a:solidFill>
                              <a:latin typeface="Cambria Math" panose="02040503050406030204" pitchFamily="18" charset="0"/>
                              <a:ea typeface="Cambria Math" panose="02040503050406030204" pitchFamily="18" charset="0"/>
                            </a:rPr>
                          </m:ctrlPr>
                        </m:accPr>
                        <m:e>
                          <m:r>
                            <a:rPr lang="en-US" sz="3200" i="1">
                              <a:solidFill>
                                <a:srgbClr val="FF0000"/>
                              </a:solidFill>
                              <a:latin typeface="Cambria Math" panose="02040503050406030204" pitchFamily="18" charset="0"/>
                              <a:ea typeface="Cambria Math" panose="02040503050406030204" pitchFamily="18" charset="0"/>
                            </a:rPr>
                            <m:t>𝜔</m:t>
                          </m:r>
                        </m:e>
                      </m:acc>
                    </m:oMath>
                  </m:oMathPara>
                </a14:m>
                <a:endParaRPr lang="en-US" sz="3200" i="1" dirty="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75" name="Rectangle 74"/>
              <p:cNvSpPr>
                <a:spLocks noRot="1" noChangeAspect="1" noMove="1" noResize="1" noEditPoints="1" noAdjustHandles="1" noChangeArrowheads="1" noChangeShapeType="1" noTextEdit="1"/>
              </p:cNvSpPr>
              <p:nvPr/>
            </p:nvSpPr>
            <p:spPr>
              <a:xfrm>
                <a:off x="3763539" y="2276872"/>
                <a:ext cx="1523559" cy="644664"/>
              </a:xfrm>
              <a:prstGeom prst="rect">
                <a:avLst/>
              </a:prstGeom>
              <a:blipFill rotWithShape="1">
                <a:blip r:embed="rId1"/>
                <a:stretch>
                  <a:fillRect l="-35" t="-62" r="6" b="83"/>
                </a:stretch>
              </a:blipFill>
            </p:spPr>
            <p:txBody>
              <a:bodyPr/>
              <a:lstStyle/>
              <a:p>
                <a:r>
                  <a:rPr lang="zh-CN" altLang="en-US">
                    <a:noFill/>
                  </a:rPr>
                  <a:t> </a:t>
                </a:r>
              </a:p>
            </p:txBody>
          </p:sp>
        </mc:Fallback>
      </mc:AlternateContent>
      <p:sp>
        <p:nvSpPr>
          <p:cNvPr id="76" name="TextBox 75"/>
          <p:cNvSpPr txBox="1"/>
          <p:nvPr/>
        </p:nvSpPr>
        <p:spPr>
          <a:xfrm>
            <a:off x="538982" y="1526040"/>
            <a:ext cx="8301607" cy="646331"/>
          </a:xfrm>
          <a:prstGeom prst="rect">
            <a:avLst/>
          </a:prstGeom>
          <a:noFill/>
        </p:spPr>
        <p:txBody>
          <a:bodyPr wrap="square" rtlCol="0">
            <a:spAutoFit/>
          </a:bodyPr>
          <a:lstStyle/>
          <a:p>
            <a:r>
              <a:rPr lang="en-GB" dirty="0"/>
              <a:t>The total angular momentum of a rigid body rotating around an axis of symmetry is about a point O on this axis:</a:t>
            </a:r>
            <a:endParaRPr lang="en-US" dirty="0"/>
          </a:p>
        </p:txBody>
      </p:sp>
      <p:sp>
        <p:nvSpPr>
          <p:cNvPr id="5" name="TextBox 4"/>
          <p:cNvSpPr txBox="1"/>
          <p:nvPr/>
        </p:nvSpPr>
        <p:spPr>
          <a:xfrm>
            <a:off x="6038449" y="2320247"/>
            <a:ext cx="2565999" cy="1200329"/>
          </a:xfrm>
          <a:prstGeom prst="rect">
            <a:avLst/>
          </a:prstGeom>
          <a:noFill/>
        </p:spPr>
        <p:txBody>
          <a:bodyPr wrap="square" rtlCol="0">
            <a:spAutoFit/>
          </a:bodyPr>
          <a:lstStyle/>
          <a:p>
            <a:r>
              <a:rPr lang="en-GB" dirty="0">
                <a:solidFill>
                  <a:srgbClr val="FF0000"/>
                </a:solidFill>
              </a:rPr>
              <a:t>Important to remember (you don’t need to remember the demonstration)</a:t>
            </a:r>
            <a:endParaRPr lang="en-US" dirty="0">
              <a:solidFill>
                <a:srgbClr val="FF0000"/>
              </a:solidFill>
            </a:endParaRPr>
          </a:p>
        </p:txBody>
      </p:sp>
      <p:sp>
        <p:nvSpPr>
          <p:cNvPr id="8" name="TextBox 7"/>
          <p:cNvSpPr txBox="1"/>
          <p:nvPr/>
        </p:nvSpPr>
        <p:spPr>
          <a:xfrm>
            <a:off x="755576" y="3605366"/>
            <a:ext cx="74892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1700025" y="3651533"/>
                <a:ext cx="589834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𝐼</m:t>
                    </m:r>
                  </m:oMath>
                </a14:m>
                <a:r>
                  <a:rPr lang="en-US" dirty="0"/>
                  <a:t> is the moment of inertia of the body about the axis of rotation</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700025" y="3651533"/>
                <a:ext cx="5898346" cy="276999"/>
              </a:xfrm>
              <a:prstGeom prst="rect">
                <a:avLst/>
              </a:prstGeom>
              <a:blipFill rotWithShape="1">
                <a:blip r:embed="rId2"/>
                <a:stretch>
                  <a:fillRect l="-2" t="-102" r="10" b="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1700025" y="4194929"/>
                <a:ext cx="5230856" cy="276999"/>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 is the velocity vector describing the rotational motion </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1700025" y="4194929"/>
                <a:ext cx="5230856" cy="276999"/>
              </a:xfrm>
              <a:prstGeom prst="rect">
                <a:avLst/>
              </a:prstGeom>
              <a:blipFill rotWithShape="1">
                <a:blip r:embed="rId3"/>
                <a:stretch>
                  <a:fillRect l="-2" t="-43" r="-1253" b="-365"/>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539552" y="1168447"/>
            <a:ext cx="4354718" cy="369332"/>
          </a:xfrm>
          <a:prstGeom prst="rect">
            <a:avLst/>
          </a:prstGeom>
          <a:noFill/>
        </p:spPr>
        <p:txBody>
          <a:bodyPr wrap="none" rtlCol="0">
            <a:spAutoFit/>
          </a:bodyPr>
          <a:lstStyle/>
          <a:p>
            <a:r>
              <a:rPr lang="en-GB" dirty="0"/>
              <a:t>The rotational kinetic energy of the pulley is:</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594165" y="1581644"/>
                <a:ext cx="2314993"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𝐾</m:t>
                          </m:r>
                          <m:r>
                            <a:rPr lang="en-GB" sz="2400" b="0" i="1" smtClean="0">
                              <a:latin typeface="Cambria Math" panose="02040503050406030204" pitchFamily="18" charset="0"/>
                            </a:rPr>
                            <m:t>,</m:t>
                          </m:r>
                          <m:r>
                            <a:rPr lang="en-GB" sz="2400" b="0" i="1" smtClean="0">
                              <a:latin typeface="Cambria Math" panose="02040503050406030204" pitchFamily="18" charset="0"/>
                            </a:rPr>
                            <m:t>𝑝𝑢𝑙𝑙𝑒𝑦</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594165" y="1581644"/>
                <a:ext cx="2314993" cy="691471"/>
              </a:xfrm>
              <a:prstGeom prst="rect">
                <a:avLst/>
              </a:prstGeom>
              <a:blipFill rotWithShape="1">
                <a:blip r:embed="rId1"/>
                <a:stretch>
                  <a:fillRect l="-8" t="-71" r="-1263"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331640" y="2348880"/>
                <a:ext cx="6692153" cy="369332"/>
              </a:xfrm>
              <a:prstGeom prst="rect">
                <a:avLst/>
              </a:prstGeom>
              <a:noFill/>
            </p:spPr>
            <p:txBody>
              <a:bodyPr wrap="none" rtlCol="0">
                <a:spAutoFit/>
              </a:bodyPr>
              <a:lstStyle/>
              <a:p>
                <a:r>
                  <a:rPr lang="en-GB" dirty="0"/>
                  <a:t>where </a:t>
                </a:r>
                <a14:m>
                  <m:oMath xmlns:m="http://schemas.openxmlformats.org/officeDocument/2006/math">
                    <m:r>
                      <a:rPr lang="en-GB" b="0" i="1" smtClean="0">
                        <a:latin typeface="Cambria Math" panose="02040503050406030204" pitchFamily="18" charset="0"/>
                      </a:rPr>
                      <m:t>𝐼</m:t>
                    </m:r>
                  </m:oMath>
                </a14:m>
                <a:r>
                  <a:rPr lang="en-GB" dirty="0"/>
                  <a:t> is the moment of inertia of the pulley about its axis of rotation:</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331640" y="2348880"/>
                <a:ext cx="6692153" cy="369332"/>
              </a:xfrm>
              <a:prstGeom prst="rect">
                <a:avLst/>
              </a:prstGeom>
              <a:blipFill rotWithShape="1">
                <a:blip r:embed="rId2"/>
                <a:stretch>
                  <a:fillRect l="-1" t="-4" r="8"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717034" y="2677549"/>
                <a:ext cx="2960682"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𝑝</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0500</m:t>
                      </m:r>
                      <m:r>
                        <a:rPr lang="en-GB" b="0" i="1" smtClean="0">
                          <a:latin typeface="Cambria Math" panose="02040503050406030204" pitchFamily="18" charset="0"/>
                        </a:rPr>
                        <m:t> </m:t>
                      </m:r>
                      <m:r>
                        <a:rPr lang="en-GB" b="0" i="1" smtClean="0">
                          <a:latin typeface="Cambria Math" panose="02040503050406030204" pitchFamily="18" charset="0"/>
                        </a:rPr>
                        <m:t>𝑘𝑔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2</m:t>
                          </m:r>
                        </m:sup>
                      </m:sSup>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717034" y="2677549"/>
                <a:ext cx="2960682" cy="518604"/>
              </a:xfrm>
              <a:prstGeom prst="rect">
                <a:avLst/>
              </a:prstGeom>
              <a:blipFill rotWithShape="1">
                <a:blip r:embed="rId3"/>
                <a:stretch>
                  <a:fillRect l="-21" t="-75" r="10" b="38"/>
                </a:stretch>
              </a:blipFill>
            </p:spPr>
            <p:txBody>
              <a:bodyPr/>
              <a:lstStyle/>
              <a:p>
                <a:r>
                  <a:rPr lang="zh-CN" altLang="en-US">
                    <a:noFill/>
                  </a:rPr>
                  <a:t> </a:t>
                </a:r>
              </a:p>
            </p:txBody>
          </p:sp>
        </mc:Fallback>
      </mc:AlternateContent>
      <p:sp>
        <p:nvSpPr>
          <p:cNvPr id="16"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3635896" y="2365966"/>
            <a:ext cx="1800200" cy="555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1217502" y="908720"/>
            <a:ext cx="6098785" cy="369332"/>
          </a:xfrm>
          <a:prstGeom prst="rect">
            <a:avLst/>
          </a:prstGeom>
          <a:noFill/>
        </p:spPr>
        <p:txBody>
          <a:bodyPr wrap="none" rtlCol="0">
            <a:spAutoFit/>
          </a:bodyPr>
          <a:lstStyle/>
          <a:p>
            <a:r>
              <a:rPr lang="en-GB" b="1" dirty="0"/>
              <a:t>Particular case</a:t>
            </a:r>
            <a:r>
              <a:rPr lang="en-GB" dirty="0"/>
              <a:t>: the axis of rotation is also an axis of symmetry</a:t>
            </a:r>
            <a:endParaRPr lang="en-US" dirty="0"/>
          </a:p>
        </p:txBody>
      </p:sp>
      <mc:AlternateContent xmlns:mc="http://schemas.openxmlformats.org/markup-compatibility/2006">
        <mc:Choice xmlns:a14="http://schemas.microsoft.com/office/drawing/2010/main" Requires="a14">
          <p:sp>
            <p:nvSpPr>
              <p:cNvPr id="75" name="Rectangle 74"/>
              <p:cNvSpPr/>
              <p:nvPr/>
            </p:nvSpPr>
            <p:spPr>
              <a:xfrm>
                <a:off x="3763539" y="2276872"/>
                <a:ext cx="1523559" cy="6446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i="1">
                              <a:solidFill>
                                <a:srgbClr val="FF0000"/>
                              </a:solidFill>
                              <a:latin typeface="Cambria Math" panose="02040503050406030204" pitchFamily="18" charset="0"/>
                            </a:rPr>
                            <m:t>𝐿</m:t>
                          </m:r>
                        </m:e>
                      </m:acc>
                      <m:r>
                        <a:rPr lang="en-GB" sz="3200" b="0" i="1" smtClean="0">
                          <a:solidFill>
                            <a:srgbClr val="FF0000"/>
                          </a:solidFill>
                          <a:latin typeface="Cambria Math" panose="02040503050406030204" pitchFamily="18" charset="0"/>
                        </a:rPr>
                        <m:t>=</m:t>
                      </m:r>
                      <m:r>
                        <a:rPr lang="en-GB" sz="3200" b="0" i="1" smtClean="0">
                          <a:solidFill>
                            <a:srgbClr val="FF0000"/>
                          </a:solidFill>
                          <a:latin typeface="Cambria Math" panose="02040503050406030204" pitchFamily="18" charset="0"/>
                        </a:rPr>
                        <m:t>𝐼</m:t>
                      </m:r>
                      <m:acc>
                        <m:accPr>
                          <m:chr m:val="⃗"/>
                          <m:ctrlPr>
                            <a:rPr lang="en-US" sz="3200" i="1">
                              <a:solidFill>
                                <a:srgbClr val="FF0000"/>
                              </a:solidFill>
                              <a:latin typeface="Cambria Math" panose="02040503050406030204" pitchFamily="18" charset="0"/>
                              <a:ea typeface="Cambria Math" panose="02040503050406030204" pitchFamily="18" charset="0"/>
                            </a:rPr>
                          </m:ctrlPr>
                        </m:accPr>
                        <m:e>
                          <m:r>
                            <a:rPr lang="en-US" sz="3200" i="1">
                              <a:solidFill>
                                <a:srgbClr val="FF0000"/>
                              </a:solidFill>
                              <a:latin typeface="Cambria Math" panose="02040503050406030204" pitchFamily="18" charset="0"/>
                              <a:ea typeface="Cambria Math" panose="02040503050406030204" pitchFamily="18" charset="0"/>
                            </a:rPr>
                            <m:t>𝜔</m:t>
                          </m:r>
                        </m:e>
                      </m:acc>
                    </m:oMath>
                  </m:oMathPara>
                </a14:m>
                <a:endParaRPr lang="en-US" sz="3200" i="1" dirty="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75" name="Rectangle 74"/>
              <p:cNvSpPr>
                <a:spLocks noRot="1" noChangeAspect="1" noMove="1" noResize="1" noEditPoints="1" noAdjustHandles="1" noChangeArrowheads="1" noChangeShapeType="1" noTextEdit="1"/>
              </p:cNvSpPr>
              <p:nvPr/>
            </p:nvSpPr>
            <p:spPr>
              <a:xfrm>
                <a:off x="3763539" y="2276872"/>
                <a:ext cx="1523559" cy="644664"/>
              </a:xfrm>
              <a:prstGeom prst="rect">
                <a:avLst/>
              </a:prstGeom>
              <a:blipFill rotWithShape="1">
                <a:blip r:embed="rId1"/>
                <a:stretch>
                  <a:fillRect l="-35" t="-62" r="6" b="83"/>
                </a:stretch>
              </a:blipFill>
            </p:spPr>
            <p:txBody>
              <a:bodyPr/>
              <a:lstStyle/>
              <a:p>
                <a:r>
                  <a:rPr lang="zh-CN" altLang="en-US">
                    <a:noFill/>
                  </a:rPr>
                  <a:t> </a:t>
                </a:r>
              </a:p>
            </p:txBody>
          </p:sp>
        </mc:Fallback>
      </mc:AlternateContent>
      <p:sp>
        <p:nvSpPr>
          <p:cNvPr id="76" name="TextBox 75"/>
          <p:cNvSpPr txBox="1"/>
          <p:nvPr/>
        </p:nvSpPr>
        <p:spPr>
          <a:xfrm>
            <a:off x="538982" y="1526040"/>
            <a:ext cx="8301607" cy="646331"/>
          </a:xfrm>
          <a:prstGeom prst="rect">
            <a:avLst/>
          </a:prstGeom>
          <a:noFill/>
        </p:spPr>
        <p:txBody>
          <a:bodyPr wrap="square" rtlCol="0">
            <a:spAutoFit/>
          </a:bodyPr>
          <a:lstStyle/>
          <a:p>
            <a:r>
              <a:rPr lang="en-GB" dirty="0"/>
              <a:t>The total angular momentum of a rigid body </a:t>
            </a:r>
            <a:r>
              <a:rPr lang="en-GB" dirty="0">
                <a:solidFill>
                  <a:srgbClr val="FF0000"/>
                </a:solidFill>
              </a:rPr>
              <a:t>rotating around an axis of symmetry </a:t>
            </a:r>
            <a:r>
              <a:rPr lang="en-GB" dirty="0"/>
              <a:t>is about a point O on this axis:</a:t>
            </a:r>
            <a:endParaRPr lang="en-US" dirty="0"/>
          </a:p>
        </p:txBody>
      </p:sp>
      <p:sp>
        <p:nvSpPr>
          <p:cNvPr id="3" name="TextBox 2"/>
          <p:cNvSpPr txBox="1"/>
          <p:nvPr/>
        </p:nvSpPr>
        <p:spPr>
          <a:xfrm>
            <a:off x="548799" y="4857320"/>
            <a:ext cx="5865708" cy="369332"/>
          </a:xfrm>
          <a:prstGeom prst="rect">
            <a:avLst/>
          </a:prstGeom>
          <a:noFill/>
        </p:spPr>
        <p:txBody>
          <a:bodyPr wrap="none" rtlCol="0">
            <a:spAutoFit/>
          </a:bodyPr>
          <a:lstStyle/>
          <a:p>
            <a:r>
              <a:rPr lang="en-GB" dirty="0">
                <a:solidFill>
                  <a:srgbClr val="FF0000"/>
                </a:solidFill>
              </a:rPr>
              <a:t>If the axis of rotation is not an axis of symmetry of the body</a:t>
            </a:r>
            <a:r>
              <a:rPr lang="en-GB" dirty="0"/>
              <a:t>: </a:t>
            </a:r>
            <a:endParaRPr lang="en-US" dirty="0"/>
          </a:p>
        </p:txBody>
      </p:sp>
      <p:sp>
        <p:nvSpPr>
          <p:cNvPr id="38" name="Rounded Rectangle 37"/>
          <p:cNvSpPr/>
          <p:nvPr/>
        </p:nvSpPr>
        <p:spPr>
          <a:xfrm>
            <a:off x="3608797" y="5390302"/>
            <a:ext cx="1800200" cy="555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0" name="Rectangle 39"/>
              <p:cNvSpPr/>
              <p:nvPr/>
            </p:nvSpPr>
            <p:spPr>
              <a:xfrm>
                <a:off x="3736440" y="5301208"/>
                <a:ext cx="1523559" cy="6446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GB" sz="3200" i="1">
                              <a:solidFill>
                                <a:srgbClr val="FF0000"/>
                              </a:solidFill>
                              <a:latin typeface="Cambria Math" panose="02040503050406030204" pitchFamily="18" charset="0"/>
                            </a:rPr>
                            <m:t>𝐿</m:t>
                          </m:r>
                        </m:e>
                      </m:acc>
                      <m:r>
                        <a:rPr lang="en-GB" sz="3200" i="1">
                          <a:solidFill>
                            <a:srgbClr val="FF0000"/>
                          </a:solidFill>
                          <a:latin typeface="Cambria Math" panose="02040503050406030204" pitchFamily="18" charset="0"/>
                          <a:ea typeface="Cambria Math" panose="02040503050406030204" pitchFamily="18" charset="0"/>
                        </a:rPr>
                        <m:t>≠</m:t>
                      </m:r>
                      <m:r>
                        <a:rPr lang="en-GB" sz="3200" b="0" i="1" smtClean="0">
                          <a:solidFill>
                            <a:srgbClr val="FF0000"/>
                          </a:solidFill>
                          <a:latin typeface="Cambria Math" panose="02040503050406030204" pitchFamily="18" charset="0"/>
                        </a:rPr>
                        <m:t>𝐼</m:t>
                      </m:r>
                      <m:acc>
                        <m:accPr>
                          <m:chr m:val="⃗"/>
                          <m:ctrlPr>
                            <a:rPr lang="en-US" sz="3200" i="1">
                              <a:solidFill>
                                <a:srgbClr val="FF0000"/>
                              </a:solidFill>
                              <a:latin typeface="Cambria Math" panose="02040503050406030204" pitchFamily="18" charset="0"/>
                              <a:ea typeface="Cambria Math" panose="02040503050406030204" pitchFamily="18" charset="0"/>
                            </a:rPr>
                          </m:ctrlPr>
                        </m:accPr>
                        <m:e>
                          <m:r>
                            <a:rPr lang="en-US" sz="3200" i="1">
                              <a:solidFill>
                                <a:srgbClr val="FF0000"/>
                              </a:solidFill>
                              <a:latin typeface="Cambria Math" panose="02040503050406030204" pitchFamily="18" charset="0"/>
                              <a:ea typeface="Cambria Math" panose="02040503050406030204" pitchFamily="18" charset="0"/>
                            </a:rPr>
                            <m:t>𝜔</m:t>
                          </m:r>
                        </m:e>
                      </m:acc>
                    </m:oMath>
                  </m:oMathPara>
                </a14:m>
                <a:endParaRPr lang="en-US" sz="3200" i="1" dirty="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40" name="Rectangle 39"/>
              <p:cNvSpPr>
                <a:spLocks noRot="1" noChangeAspect="1" noMove="1" noResize="1" noEditPoints="1" noAdjustHandles="1" noChangeArrowheads="1" noChangeShapeType="1" noTextEdit="1"/>
              </p:cNvSpPr>
              <p:nvPr/>
            </p:nvSpPr>
            <p:spPr>
              <a:xfrm>
                <a:off x="3736440" y="5301208"/>
                <a:ext cx="1523559" cy="644664"/>
              </a:xfrm>
              <a:prstGeom prst="rect">
                <a:avLst/>
              </a:prstGeom>
              <a:blipFill rotWithShape="1">
                <a:blip r:embed="rId2"/>
                <a:stretch>
                  <a:fillRect l="-7" t="-35" r="19" b="57"/>
                </a:stretch>
              </a:blipFill>
            </p:spPr>
            <p:txBody>
              <a:bodyPr/>
              <a:lstStyle/>
              <a:p>
                <a:r>
                  <a:rPr lang="zh-CN" altLang="en-US">
                    <a:noFill/>
                  </a:rPr>
                  <a:t> </a:t>
                </a:r>
              </a:p>
            </p:txBody>
          </p:sp>
        </mc:Fallback>
      </mc:AlternateContent>
      <p:sp>
        <p:nvSpPr>
          <p:cNvPr id="5" name="TextBox 4"/>
          <p:cNvSpPr txBox="1"/>
          <p:nvPr/>
        </p:nvSpPr>
        <p:spPr>
          <a:xfrm>
            <a:off x="6038449" y="2320247"/>
            <a:ext cx="2565999" cy="1200329"/>
          </a:xfrm>
          <a:prstGeom prst="rect">
            <a:avLst/>
          </a:prstGeom>
          <a:noFill/>
        </p:spPr>
        <p:txBody>
          <a:bodyPr wrap="square" rtlCol="0">
            <a:spAutoFit/>
          </a:bodyPr>
          <a:lstStyle/>
          <a:p>
            <a:r>
              <a:rPr lang="en-GB" dirty="0">
                <a:solidFill>
                  <a:srgbClr val="FF0000"/>
                </a:solidFill>
              </a:rPr>
              <a:t>Important to remember (you don’t need to remember the demonstration)</a:t>
            </a:r>
            <a:endParaRPr lang="en-US" dirty="0">
              <a:solidFill>
                <a:srgbClr val="FF0000"/>
              </a:solidFill>
            </a:endParaRPr>
          </a:p>
        </p:txBody>
      </p:sp>
      <p:sp>
        <p:nvSpPr>
          <p:cNvPr id="8" name="TextBox 7"/>
          <p:cNvSpPr txBox="1"/>
          <p:nvPr/>
        </p:nvSpPr>
        <p:spPr>
          <a:xfrm>
            <a:off x="755576" y="3605366"/>
            <a:ext cx="74892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1700025" y="3651533"/>
                <a:ext cx="589834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𝐼</m:t>
                    </m:r>
                  </m:oMath>
                </a14:m>
                <a:r>
                  <a:rPr lang="en-US" dirty="0"/>
                  <a:t> is the moment of inertia of the body about the axis of rotation</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700025" y="3651533"/>
                <a:ext cx="5898346" cy="276999"/>
              </a:xfrm>
              <a:prstGeom prst="rect">
                <a:avLst/>
              </a:prstGeom>
              <a:blipFill rotWithShape="1">
                <a:blip r:embed="rId3"/>
                <a:stretch>
                  <a:fillRect l="-2" t="-102" r="10" b="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1700025" y="4194929"/>
                <a:ext cx="5230856" cy="276999"/>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 is the velocity vector describing the rotational motion </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1700025" y="4194929"/>
                <a:ext cx="5230856" cy="276999"/>
              </a:xfrm>
              <a:prstGeom prst="rect">
                <a:avLst/>
              </a:prstGeom>
              <a:blipFill rotWithShape="1">
                <a:blip r:embed="rId4"/>
                <a:stretch>
                  <a:fillRect l="-2" t="-43" r="-1253" b="-365"/>
                </a:stretch>
              </a:blipFill>
            </p:spPr>
            <p:txBody>
              <a:bodyPr/>
              <a:lstStyle/>
              <a:p>
                <a:r>
                  <a:rPr lang="zh-CN" altLang="en-US">
                    <a:noFill/>
                  </a:rPr>
                  <a:t> </a:t>
                </a:r>
              </a:p>
            </p:txBody>
          </p:sp>
        </mc:Fallback>
      </mc:AlternateContent>
      <p:sp>
        <p:nvSpPr>
          <p:cNvPr id="13" name="TextBox 12"/>
          <p:cNvSpPr txBox="1"/>
          <p:nvPr/>
        </p:nvSpPr>
        <p:spPr>
          <a:xfrm>
            <a:off x="662509" y="6130257"/>
            <a:ext cx="4016869" cy="369332"/>
          </a:xfrm>
          <a:prstGeom prst="rect">
            <a:avLst/>
          </a:prstGeom>
          <a:noFill/>
        </p:spPr>
        <p:txBody>
          <a:bodyPr wrap="none" rtlCol="0">
            <a:spAutoFit/>
          </a:bodyPr>
          <a:lstStyle/>
          <a:p>
            <a:r>
              <a:rPr lang="en-GB" dirty="0"/>
              <a:t>Usually, we will not consider this case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1331640" y="836712"/>
            <a:ext cx="4775666" cy="369332"/>
          </a:xfrm>
          <a:prstGeom prst="rect">
            <a:avLst/>
          </a:prstGeom>
          <a:noFill/>
        </p:spPr>
        <p:txBody>
          <a:bodyPr wrap="none" rtlCol="0">
            <a:spAutoFit/>
          </a:bodyPr>
          <a:lstStyle/>
          <a:p>
            <a:r>
              <a:rPr lang="en-GB" dirty="0"/>
              <a:t>Principle of conservation of “linear”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331640" y="1401121"/>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331640" y="1401121"/>
                <a:ext cx="780598" cy="544636"/>
              </a:xfrm>
              <a:prstGeom prst="rect">
                <a:avLst/>
              </a:prstGeom>
              <a:blipFill rotWithShape="1">
                <a:blip r:embed="rId1"/>
                <a:stretch>
                  <a:fillRect l="-6" t="-57" r="-2818" b="21"/>
                </a:stretch>
              </a:blipFill>
            </p:spPr>
            <p:txBody>
              <a:bodyPr/>
              <a:lstStyle/>
              <a:p>
                <a:r>
                  <a:rPr lang="zh-CN" altLang="en-US">
                    <a:noFill/>
                  </a:rPr>
                  <a:t> </a:t>
                </a:r>
              </a:p>
            </p:txBody>
          </p:sp>
        </mc:Fallback>
      </mc:AlternateContent>
      <p:sp>
        <p:nvSpPr>
          <p:cNvPr id="8" name="Right Arrow 7"/>
          <p:cNvSpPr/>
          <p:nvPr/>
        </p:nvSpPr>
        <p:spPr>
          <a:xfrm>
            <a:off x="2411760" y="1401121"/>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87824" y="1404731"/>
            <a:ext cx="6060313" cy="369332"/>
          </a:xfrm>
          <a:prstGeom prst="rect">
            <a:avLst/>
          </a:prstGeom>
          <a:noFill/>
        </p:spPr>
        <p:txBody>
          <a:bodyPr wrap="none" rtlCol="0">
            <a:spAutoFit/>
          </a:bodyPr>
          <a:lstStyle/>
          <a:p>
            <a:r>
              <a:rPr lang="en-GB" dirty="0"/>
              <a:t>If the net force on the body is zero, its momentum don’t change </a:t>
            </a:r>
            <a:endParaRPr lang="en-US" dirty="0"/>
          </a:p>
        </p:txBody>
      </p:sp>
      <mc:AlternateContent xmlns:mc="http://schemas.openxmlformats.org/markup-compatibility/2006">
        <mc:Choice xmlns:a14="http://schemas.microsoft.com/office/drawing/2010/main" Requires="a14">
          <p:sp>
            <p:nvSpPr>
              <p:cNvPr id="40" name="TextBox 39"/>
              <p:cNvSpPr txBox="1"/>
              <p:nvPr/>
            </p:nvSpPr>
            <p:spPr>
              <a:xfrm>
                <a:off x="4023909" y="1941375"/>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023909" y="1941375"/>
                <a:ext cx="637419" cy="312458"/>
              </a:xfrm>
              <a:prstGeom prst="rect">
                <a:avLst/>
              </a:prstGeom>
              <a:blipFill rotWithShape="1">
                <a:blip r:embed="rId2"/>
                <a:stretch>
                  <a:fillRect l="-86" t="-58" r="-4017" b="70"/>
                </a:stretch>
              </a:blipFill>
            </p:spPr>
            <p:txBody>
              <a:bodyPr/>
              <a:lstStyle/>
              <a:p>
                <a:r>
                  <a:rPr lang="zh-CN" altLang="en-US">
                    <a:noFill/>
                  </a:rPr>
                  <a:t> </a:t>
                </a:r>
              </a:p>
            </p:txBody>
          </p:sp>
        </mc:Fallback>
      </mc:AlternateContent>
      <p:sp>
        <p:nvSpPr>
          <p:cNvPr id="13" name="Right Arrow 12"/>
          <p:cNvSpPr/>
          <p:nvPr/>
        </p:nvSpPr>
        <p:spPr>
          <a:xfrm>
            <a:off x="4860032" y="1823483"/>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5436096" y="1777673"/>
                <a:ext cx="758734"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436096" y="1777673"/>
                <a:ext cx="758734" cy="546432"/>
              </a:xfrm>
              <a:prstGeom prst="rect">
                <a:avLst/>
              </a:prstGeom>
              <a:blipFill rotWithShape="1">
                <a:blip r:embed="rId3"/>
                <a:stretch>
                  <a:fillRect l="-65" t="-56" r="-3378" b="1"/>
                </a:stretch>
              </a:blipFill>
            </p:spPr>
            <p:txBody>
              <a:bodyPr/>
              <a:lstStyle/>
              <a:p>
                <a:r>
                  <a:rPr lang="zh-CN" alt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1331640" y="836712"/>
            <a:ext cx="4775666" cy="369332"/>
          </a:xfrm>
          <a:prstGeom prst="rect">
            <a:avLst/>
          </a:prstGeom>
          <a:noFill/>
        </p:spPr>
        <p:txBody>
          <a:bodyPr wrap="none" rtlCol="0">
            <a:spAutoFit/>
          </a:bodyPr>
          <a:lstStyle/>
          <a:p>
            <a:r>
              <a:rPr lang="en-GB" dirty="0"/>
              <a:t>Principle of conservation of “linear”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331640" y="1401121"/>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331640" y="1401121"/>
                <a:ext cx="780598" cy="544636"/>
              </a:xfrm>
              <a:prstGeom prst="rect">
                <a:avLst/>
              </a:prstGeom>
              <a:blipFill rotWithShape="1">
                <a:blip r:embed="rId1"/>
                <a:stretch>
                  <a:fillRect l="-6" t="-57" r="-2818" b="21"/>
                </a:stretch>
              </a:blipFill>
            </p:spPr>
            <p:txBody>
              <a:bodyPr/>
              <a:lstStyle/>
              <a:p>
                <a:r>
                  <a:rPr lang="zh-CN" altLang="en-US">
                    <a:noFill/>
                  </a:rPr>
                  <a:t> </a:t>
                </a:r>
              </a:p>
            </p:txBody>
          </p:sp>
        </mc:Fallback>
      </mc:AlternateContent>
      <p:sp>
        <p:nvSpPr>
          <p:cNvPr id="8" name="Right Arrow 7"/>
          <p:cNvSpPr/>
          <p:nvPr/>
        </p:nvSpPr>
        <p:spPr>
          <a:xfrm>
            <a:off x="2411760" y="1401121"/>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87824" y="1404731"/>
            <a:ext cx="6060313" cy="369332"/>
          </a:xfrm>
          <a:prstGeom prst="rect">
            <a:avLst/>
          </a:prstGeom>
          <a:noFill/>
        </p:spPr>
        <p:txBody>
          <a:bodyPr wrap="none" rtlCol="0">
            <a:spAutoFit/>
          </a:bodyPr>
          <a:lstStyle/>
          <a:p>
            <a:r>
              <a:rPr lang="en-GB" dirty="0"/>
              <a:t>If the net force on the body is zero, its momentum don’t change </a:t>
            </a:r>
            <a:endParaRPr lang="en-US" dirty="0"/>
          </a:p>
        </p:txBody>
      </p:sp>
      <mc:AlternateContent xmlns:mc="http://schemas.openxmlformats.org/markup-compatibility/2006">
        <mc:Choice xmlns:a14="http://schemas.microsoft.com/office/drawing/2010/main" Requires="a14">
          <p:sp>
            <p:nvSpPr>
              <p:cNvPr id="40" name="TextBox 39"/>
              <p:cNvSpPr txBox="1"/>
              <p:nvPr/>
            </p:nvSpPr>
            <p:spPr>
              <a:xfrm>
                <a:off x="4023909" y="1941375"/>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023909" y="1941375"/>
                <a:ext cx="637419" cy="312458"/>
              </a:xfrm>
              <a:prstGeom prst="rect">
                <a:avLst/>
              </a:prstGeom>
              <a:blipFill rotWithShape="1">
                <a:blip r:embed="rId2"/>
                <a:stretch>
                  <a:fillRect l="-86" t="-58" r="-4017" b="70"/>
                </a:stretch>
              </a:blipFill>
            </p:spPr>
            <p:txBody>
              <a:bodyPr/>
              <a:lstStyle/>
              <a:p>
                <a:r>
                  <a:rPr lang="zh-CN" altLang="en-US">
                    <a:noFill/>
                  </a:rPr>
                  <a:t> </a:t>
                </a:r>
              </a:p>
            </p:txBody>
          </p:sp>
        </mc:Fallback>
      </mc:AlternateContent>
      <p:sp>
        <p:nvSpPr>
          <p:cNvPr id="13" name="Right Arrow 12"/>
          <p:cNvSpPr/>
          <p:nvPr/>
        </p:nvSpPr>
        <p:spPr>
          <a:xfrm>
            <a:off x="4860032" y="1823483"/>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5436096" y="1777673"/>
                <a:ext cx="758734"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436096" y="1777673"/>
                <a:ext cx="758734" cy="546432"/>
              </a:xfrm>
              <a:prstGeom prst="rect">
                <a:avLst/>
              </a:prstGeom>
              <a:blipFill rotWithShape="1">
                <a:blip r:embed="rId3"/>
                <a:stretch>
                  <a:fillRect l="-65" t="-56" r="-3378" b="1"/>
                </a:stretch>
              </a:blipFill>
            </p:spPr>
            <p:txBody>
              <a:bodyPr/>
              <a:lstStyle/>
              <a:p>
                <a:r>
                  <a:rPr lang="zh-CN" altLang="en-US">
                    <a:noFill/>
                  </a:rPr>
                  <a:t> </a:t>
                </a:r>
              </a:p>
            </p:txBody>
          </p:sp>
        </mc:Fallback>
      </mc:AlternateContent>
      <p:sp>
        <p:nvSpPr>
          <p:cNvPr id="44" name="TextBox 43"/>
          <p:cNvSpPr txBox="1"/>
          <p:nvPr/>
        </p:nvSpPr>
        <p:spPr>
          <a:xfrm>
            <a:off x="1307989" y="2420888"/>
            <a:ext cx="4794902" cy="369332"/>
          </a:xfrm>
          <a:prstGeom prst="rect">
            <a:avLst/>
          </a:prstGeom>
          <a:noFill/>
        </p:spPr>
        <p:txBody>
          <a:bodyPr wrap="none" rtlCol="0">
            <a:spAutoFit/>
          </a:bodyPr>
          <a:lstStyle/>
          <a:p>
            <a:r>
              <a:rPr lang="en-GB" dirty="0"/>
              <a:t>Principle of conservation of angular momentum: </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1307989" y="2985297"/>
                <a:ext cx="738343"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1307989" y="2985297"/>
                <a:ext cx="738343" cy="590226"/>
              </a:xfrm>
              <a:prstGeom prst="rect">
                <a:avLst/>
              </a:prstGeom>
              <a:blipFill rotWithShape="1">
                <a:blip r:embed="rId4"/>
                <a:stretch>
                  <a:fillRect l="-71" t="-27" r="-2961" b="80"/>
                </a:stretch>
              </a:blipFill>
            </p:spPr>
            <p:txBody>
              <a:bodyPr/>
              <a:lstStyle/>
              <a:p>
                <a:r>
                  <a:rPr lang="zh-CN" altLang="en-US">
                    <a:noFill/>
                  </a:rPr>
                  <a:t> </a:t>
                </a:r>
              </a:p>
            </p:txBody>
          </p:sp>
        </mc:Fallback>
      </mc:AlternateContent>
      <p:sp>
        <p:nvSpPr>
          <p:cNvPr id="47" name="Right Arrow 46"/>
          <p:cNvSpPr/>
          <p:nvPr/>
        </p:nvSpPr>
        <p:spPr>
          <a:xfrm>
            <a:off x="2388109" y="2985297"/>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64173" y="2988907"/>
            <a:ext cx="5902015" cy="923330"/>
          </a:xfrm>
          <a:prstGeom prst="rect">
            <a:avLst/>
          </a:prstGeom>
          <a:noFill/>
        </p:spPr>
        <p:txBody>
          <a:bodyPr wrap="square" rtlCol="0">
            <a:spAutoFit/>
          </a:bodyPr>
          <a:lstStyle/>
          <a:p>
            <a:r>
              <a:rPr lang="en-GB" dirty="0"/>
              <a:t>If the net torque on the body about a point O on axis of rotation is zero, its angular momentum about this point don’t change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1331640" y="836712"/>
            <a:ext cx="4775666" cy="369332"/>
          </a:xfrm>
          <a:prstGeom prst="rect">
            <a:avLst/>
          </a:prstGeom>
          <a:noFill/>
        </p:spPr>
        <p:txBody>
          <a:bodyPr wrap="none" rtlCol="0">
            <a:spAutoFit/>
          </a:bodyPr>
          <a:lstStyle/>
          <a:p>
            <a:r>
              <a:rPr lang="en-GB" dirty="0"/>
              <a:t>Principle of conservation of “linear”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331640" y="1401121"/>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331640" y="1401121"/>
                <a:ext cx="780598" cy="544636"/>
              </a:xfrm>
              <a:prstGeom prst="rect">
                <a:avLst/>
              </a:prstGeom>
              <a:blipFill rotWithShape="1">
                <a:blip r:embed="rId1"/>
                <a:stretch>
                  <a:fillRect l="-6" t="-57" r="-2818" b="21"/>
                </a:stretch>
              </a:blipFill>
            </p:spPr>
            <p:txBody>
              <a:bodyPr/>
              <a:lstStyle/>
              <a:p>
                <a:r>
                  <a:rPr lang="zh-CN" altLang="en-US">
                    <a:noFill/>
                  </a:rPr>
                  <a:t> </a:t>
                </a:r>
              </a:p>
            </p:txBody>
          </p:sp>
        </mc:Fallback>
      </mc:AlternateContent>
      <p:sp>
        <p:nvSpPr>
          <p:cNvPr id="8" name="Right Arrow 7"/>
          <p:cNvSpPr/>
          <p:nvPr/>
        </p:nvSpPr>
        <p:spPr>
          <a:xfrm>
            <a:off x="2411760" y="1401121"/>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87824" y="1404731"/>
            <a:ext cx="6060313" cy="369332"/>
          </a:xfrm>
          <a:prstGeom prst="rect">
            <a:avLst/>
          </a:prstGeom>
          <a:noFill/>
        </p:spPr>
        <p:txBody>
          <a:bodyPr wrap="none" rtlCol="0">
            <a:spAutoFit/>
          </a:bodyPr>
          <a:lstStyle/>
          <a:p>
            <a:r>
              <a:rPr lang="en-GB" dirty="0"/>
              <a:t>If the net force on the body is zero, its momentum don’t change </a:t>
            </a:r>
            <a:endParaRPr lang="en-US" dirty="0"/>
          </a:p>
        </p:txBody>
      </p:sp>
      <mc:AlternateContent xmlns:mc="http://schemas.openxmlformats.org/markup-compatibility/2006">
        <mc:Choice xmlns:a14="http://schemas.microsoft.com/office/drawing/2010/main" Requires="a14">
          <p:sp>
            <p:nvSpPr>
              <p:cNvPr id="40" name="TextBox 39"/>
              <p:cNvSpPr txBox="1"/>
              <p:nvPr/>
            </p:nvSpPr>
            <p:spPr>
              <a:xfrm>
                <a:off x="4023909" y="1941375"/>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023909" y="1941375"/>
                <a:ext cx="637419" cy="312458"/>
              </a:xfrm>
              <a:prstGeom prst="rect">
                <a:avLst/>
              </a:prstGeom>
              <a:blipFill rotWithShape="1">
                <a:blip r:embed="rId2"/>
                <a:stretch>
                  <a:fillRect l="-86" t="-58" r="-4017" b="70"/>
                </a:stretch>
              </a:blipFill>
            </p:spPr>
            <p:txBody>
              <a:bodyPr/>
              <a:lstStyle/>
              <a:p>
                <a:r>
                  <a:rPr lang="zh-CN" altLang="en-US">
                    <a:noFill/>
                  </a:rPr>
                  <a:t> </a:t>
                </a:r>
              </a:p>
            </p:txBody>
          </p:sp>
        </mc:Fallback>
      </mc:AlternateContent>
      <p:sp>
        <p:nvSpPr>
          <p:cNvPr id="13" name="Right Arrow 12"/>
          <p:cNvSpPr/>
          <p:nvPr/>
        </p:nvSpPr>
        <p:spPr>
          <a:xfrm>
            <a:off x="4860032" y="1823483"/>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5436096" y="1777673"/>
                <a:ext cx="758734"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436096" y="1777673"/>
                <a:ext cx="758734" cy="546432"/>
              </a:xfrm>
              <a:prstGeom prst="rect">
                <a:avLst/>
              </a:prstGeom>
              <a:blipFill rotWithShape="1">
                <a:blip r:embed="rId3"/>
                <a:stretch>
                  <a:fillRect l="-65" t="-56" r="-3378" b="1"/>
                </a:stretch>
              </a:blipFill>
            </p:spPr>
            <p:txBody>
              <a:bodyPr/>
              <a:lstStyle/>
              <a:p>
                <a:r>
                  <a:rPr lang="zh-CN" altLang="en-US">
                    <a:noFill/>
                  </a:rPr>
                  <a:t> </a:t>
                </a:r>
              </a:p>
            </p:txBody>
          </p:sp>
        </mc:Fallback>
      </mc:AlternateContent>
      <p:sp>
        <p:nvSpPr>
          <p:cNvPr id="44" name="TextBox 43"/>
          <p:cNvSpPr txBox="1"/>
          <p:nvPr/>
        </p:nvSpPr>
        <p:spPr>
          <a:xfrm>
            <a:off x="1307989" y="2420888"/>
            <a:ext cx="4794902" cy="369332"/>
          </a:xfrm>
          <a:prstGeom prst="rect">
            <a:avLst/>
          </a:prstGeom>
          <a:noFill/>
        </p:spPr>
        <p:txBody>
          <a:bodyPr wrap="none" rtlCol="0">
            <a:spAutoFit/>
          </a:bodyPr>
          <a:lstStyle/>
          <a:p>
            <a:r>
              <a:rPr lang="en-GB" dirty="0"/>
              <a:t>Principle of conservation of angular momentum: </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1307989" y="2985297"/>
                <a:ext cx="738343"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1307989" y="2985297"/>
                <a:ext cx="738343" cy="590226"/>
              </a:xfrm>
              <a:prstGeom prst="rect">
                <a:avLst/>
              </a:prstGeom>
              <a:blipFill rotWithShape="1">
                <a:blip r:embed="rId4"/>
                <a:stretch>
                  <a:fillRect l="-71" t="-27" r="-2961" b="80"/>
                </a:stretch>
              </a:blipFill>
            </p:spPr>
            <p:txBody>
              <a:bodyPr/>
              <a:lstStyle/>
              <a:p>
                <a:r>
                  <a:rPr lang="zh-CN" altLang="en-US">
                    <a:noFill/>
                  </a:rPr>
                  <a:t> </a:t>
                </a:r>
              </a:p>
            </p:txBody>
          </p:sp>
        </mc:Fallback>
      </mc:AlternateContent>
      <p:sp>
        <p:nvSpPr>
          <p:cNvPr id="47" name="Right Arrow 46"/>
          <p:cNvSpPr/>
          <p:nvPr/>
        </p:nvSpPr>
        <p:spPr>
          <a:xfrm>
            <a:off x="2388109" y="2985297"/>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0" name="TextBox 49"/>
              <p:cNvSpPr txBox="1"/>
              <p:nvPr/>
            </p:nvSpPr>
            <p:spPr>
              <a:xfrm>
                <a:off x="3985252" y="3798342"/>
                <a:ext cx="59804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3985252" y="3798342"/>
                <a:ext cx="598049" cy="312458"/>
              </a:xfrm>
              <a:prstGeom prst="rect">
                <a:avLst/>
              </a:prstGeom>
              <a:blipFill rotWithShape="1">
                <a:blip r:embed="rId5"/>
                <a:stretch>
                  <a:fillRect l="-105" t="-130" r="-4693" b="142"/>
                </a:stretch>
              </a:blipFill>
            </p:spPr>
            <p:txBody>
              <a:bodyPr/>
              <a:lstStyle/>
              <a:p>
                <a:r>
                  <a:rPr lang="zh-CN" altLang="en-US">
                    <a:noFill/>
                  </a:rPr>
                  <a:t> </a:t>
                </a:r>
              </a:p>
            </p:txBody>
          </p:sp>
        </mc:Fallback>
      </mc:AlternateContent>
      <p:sp>
        <p:nvSpPr>
          <p:cNvPr id="53" name="Right Arrow 52"/>
          <p:cNvSpPr/>
          <p:nvPr/>
        </p:nvSpPr>
        <p:spPr>
          <a:xfrm>
            <a:off x="4795972" y="3734813"/>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TextBox 54"/>
              <p:cNvSpPr txBox="1"/>
              <p:nvPr/>
            </p:nvSpPr>
            <p:spPr>
              <a:xfrm>
                <a:off x="5512700" y="3534690"/>
                <a:ext cx="755848"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5512700" y="3534690"/>
                <a:ext cx="755848" cy="590226"/>
              </a:xfrm>
              <a:prstGeom prst="rect">
                <a:avLst/>
              </a:prstGeom>
              <a:blipFill rotWithShape="1">
                <a:blip r:embed="rId6"/>
                <a:stretch>
                  <a:fillRect l="-35" t="-47" r="-3215" b="100"/>
                </a:stretch>
              </a:blipFill>
            </p:spPr>
            <p:txBody>
              <a:bodyPr/>
              <a:lstStyle/>
              <a:p>
                <a:r>
                  <a:rPr lang="zh-CN" altLang="en-US">
                    <a:noFill/>
                  </a:rPr>
                  <a:t> </a:t>
                </a:r>
              </a:p>
            </p:txBody>
          </p:sp>
        </mc:Fallback>
      </mc:AlternateContent>
      <p:sp>
        <p:nvSpPr>
          <p:cNvPr id="18" name="TextBox 17"/>
          <p:cNvSpPr txBox="1"/>
          <p:nvPr/>
        </p:nvSpPr>
        <p:spPr>
          <a:xfrm>
            <a:off x="2964173" y="2988907"/>
            <a:ext cx="5902015" cy="923330"/>
          </a:xfrm>
          <a:prstGeom prst="rect">
            <a:avLst/>
          </a:prstGeom>
          <a:noFill/>
        </p:spPr>
        <p:txBody>
          <a:bodyPr wrap="square" rtlCol="0">
            <a:spAutoFit/>
          </a:bodyPr>
          <a:lstStyle/>
          <a:p>
            <a:r>
              <a:rPr lang="en-GB" dirty="0"/>
              <a:t>If the net torque on the body about a point O on axis of rotation is zero, its angular momentum about this point don’t change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83568" y="4509120"/>
            <a:ext cx="836456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1331640" y="836712"/>
            <a:ext cx="4775666" cy="369332"/>
          </a:xfrm>
          <a:prstGeom prst="rect">
            <a:avLst/>
          </a:prstGeom>
          <a:noFill/>
        </p:spPr>
        <p:txBody>
          <a:bodyPr wrap="none" rtlCol="0">
            <a:spAutoFit/>
          </a:bodyPr>
          <a:lstStyle/>
          <a:p>
            <a:r>
              <a:rPr lang="en-GB" dirty="0"/>
              <a:t>Principle of conservation of “linear”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331640" y="1401121"/>
                <a:ext cx="780598" cy="5446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331640" y="1401121"/>
                <a:ext cx="780598" cy="544636"/>
              </a:xfrm>
              <a:prstGeom prst="rect">
                <a:avLst/>
              </a:prstGeom>
              <a:blipFill rotWithShape="1">
                <a:blip r:embed="rId1"/>
                <a:stretch>
                  <a:fillRect l="-6" t="-57" r="-2818" b="21"/>
                </a:stretch>
              </a:blipFill>
            </p:spPr>
            <p:txBody>
              <a:bodyPr/>
              <a:lstStyle/>
              <a:p>
                <a:r>
                  <a:rPr lang="zh-CN" altLang="en-US">
                    <a:noFill/>
                  </a:rPr>
                  <a:t> </a:t>
                </a:r>
              </a:p>
            </p:txBody>
          </p:sp>
        </mc:Fallback>
      </mc:AlternateContent>
      <p:sp>
        <p:nvSpPr>
          <p:cNvPr id="8" name="Right Arrow 7"/>
          <p:cNvSpPr/>
          <p:nvPr/>
        </p:nvSpPr>
        <p:spPr>
          <a:xfrm>
            <a:off x="2411760" y="1401121"/>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87824" y="1404731"/>
            <a:ext cx="6060313" cy="369332"/>
          </a:xfrm>
          <a:prstGeom prst="rect">
            <a:avLst/>
          </a:prstGeom>
          <a:noFill/>
        </p:spPr>
        <p:txBody>
          <a:bodyPr wrap="none" rtlCol="0">
            <a:spAutoFit/>
          </a:bodyPr>
          <a:lstStyle/>
          <a:p>
            <a:r>
              <a:rPr lang="en-GB" dirty="0">
                <a:solidFill>
                  <a:srgbClr val="FF0000"/>
                </a:solidFill>
              </a:rPr>
              <a:t>If the net force on the body is zero, its momentum don’t change</a:t>
            </a:r>
            <a:r>
              <a:rPr lang="en-GB" dirty="0"/>
              <a:t> </a:t>
            </a:r>
            <a:endParaRPr lang="en-US" dirty="0"/>
          </a:p>
        </p:txBody>
      </p:sp>
      <mc:AlternateContent xmlns:mc="http://schemas.openxmlformats.org/markup-compatibility/2006">
        <mc:Choice xmlns:a14="http://schemas.microsoft.com/office/drawing/2010/main" Requires="a14">
          <p:sp>
            <p:nvSpPr>
              <p:cNvPr id="40" name="TextBox 39"/>
              <p:cNvSpPr txBox="1"/>
              <p:nvPr/>
            </p:nvSpPr>
            <p:spPr>
              <a:xfrm>
                <a:off x="4023909" y="1941375"/>
                <a:ext cx="63741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4023909" y="1941375"/>
                <a:ext cx="637419" cy="312458"/>
              </a:xfrm>
              <a:prstGeom prst="rect">
                <a:avLst/>
              </a:prstGeom>
              <a:blipFill rotWithShape="1">
                <a:blip r:embed="rId2"/>
                <a:stretch>
                  <a:fillRect l="-86" t="-58" r="-4017" b="70"/>
                </a:stretch>
              </a:blipFill>
            </p:spPr>
            <p:txBody>
              <a:bodyPr/>
              <a:lstStyle/>
              <a:p>
                <a:r>
                  <a:rPr lang="zh-CN" altLang="en-US">
                    <a:noFill/>
                  </a:rPr>
                  <a:t> </a:t>
                </a:r>
              </a:p>
            </p:txBody>
          </p:sp>
        </mc:Fallback>
      </mc:AlternateContent>
      <p:sp>
        <p:nvSpPr>
          <p:cNvPr id="13" name="Right Arrow 12"/>
          <p:cNvSpPr/>
          <p:nvPr/>
        </p:nvSpPr>
        <p:spPr>
          <a:xfrm>
            <a:off x="4860032" y="1823483"/>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5436096" y="1777673"/>
                <a:ext cx="758734"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436096" y="1777673"/>
                <a:ext cx="758734" cy="546432"/>
              </a:xfrm>
              <a:prstGeom prst="rect">
                <a:avLst/>
              </a:prstGeom>
              <a:blipFill rotWithShape="1">
                <a:blip r:embed="rId3"/>
                <a:stretch>
                  <a:fillRect l="-65" t="-56" r="-3378" b="1"/>
                </a:stretch>
              </a:blipFill>
            </p:spPr>
            <p:txBody>
              <a:bodyPr/>
              <a:lstStyle/>
              <a:p>
                <a:r>
                  <a:rPr lang="zh-CN" altLang="en-US">
                    <a:noFill/>
                  </a:rPr>
                  <a:t> </a:t>
                </a:r>
              </a:p>
            </p:txBody>
          </p:sp>
        </mc:Fallback>
      </mc:AlternateContent>
      <p:sp>
        <p:nvSpPr>
          <p:cNvPr id="44" name="TextBox 43"/>
          <p:cNvSpPr txBox="1"/>
          <p:nvPr/>
        </p:nvSpPr>
        <p:spPr>
          <a:xfrm>
            <a:off x="1307989" y="2420888"/>
            <a:ext cx="4794902" cy="369332"/>
          </a:xfrm>
          <a:prstGeom prst="rect">
            <a:avLst/>
          </a:prstGeom>
          <a:noFill/>
        </p:spPr>
        <p:txBody>
          <a:bodyPr wrap="none" rtlCol="0">
            <a:spAutoFit/>
          </a:bodyPr>
          <a:lstStyle/>
          <a:p>
            <a:r>
              <a:rPr lang="en-GB" dirty="0"/>
              <a:t>Principle of conservation of angular momentum: </a:t>
            </a:r>
            <a:endParaRPr lang="en-US" dirty="0"/>
          </a:p>
        </p:txBody>
      </p:sp>
      <mc:AlternateContent xmlns:mc="http://schemas.openxmlformats.org/markup-compatibility/2006">
        <mc:Choice xmlns:a14="http://schemas.microsoft.com/office/drawing/2010/main" Requires="a14">
          <p:sp>
            <p:nvSpPr>
              <p:cNvPr id="46" name="TextBox 45"/>
              <p:cNvSpPr txBox="1"/>
              <p:nvPr/>
            </p:nvSpPr>
            <p:spPr>
              <a:xfrm>
                <a:off x="1307989" y="2985297"/>
                <a:ext cx="738343"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1307989" y="2985297"/>
                <a:ext cx="738343" cy="590226"/>
              </a:xfrm>
              <a:prstGeom prst="rect">
                <a:avLst/>
              </a:prstGeom>
              <a:blipFill rotWithShape="1">
                <a:blip r:embed="rId4"/>
                <a:stretch>
                  <a:fillRect l="-71" t="-27" r="-2961" b="80"/>
                </a:stretch>
              </a:blipFill>
            </p:spPr>
            <p:txBody>
              <a:bodyPr/>
              <a:lstStyle/>
              <a:p>
                <a:r>
                  <a:rPr lang="zh-CN" altLang="en-US">
                    <a:noFill/>
                  </a:rPr>
                  <a:t> </a:t>
                </a:r>
              </a:p>
            </p:txBody>
          </p:sp>
        </mc:Fallback>
      </mc:AlternateContent>
      <p:sp>
        <p:nvSpPr>
          <p:cNvPr id="47" name="Right Arrow 46"/>
          <p:cNvSpPr/>
          <p:nvPr/>
        </p:nvSpPr>
        <p:spPr>
          <a:xfrm>
            <a:off x="2388109" y="2985297"/>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964173" y="2988907"/>
            <a:ext cx="5902015" cy="923330"/>
          </a:xfrm>
          <a:prstGeom prst="rect">
            <a:avLst/>
          </a:prstGeom>
          <a:noFill/>
        </p:spPr>
        <p:txBody>
          <a:bodyPr wrap="square" rtlCol="0">
            <a:spAutoFit/>
          </a:bodyPr>
          <a:lstStyle/>
          <a:p>
            <a:r>
              <a:rPr lang="en-GB" dirty="0">
                <a:solidFill>
                  <a:srgbClr val="FF0000"/>
                </a:solidFill>
              </a:rPr>
              <a:t>If the net torque on the body about a point O on axis of rotation is zero, its angular momentum about this point don’t change</a:t>
            </a:r>
            <a:r>
              <a:rPr lang="en-GB" dirty="0"/>
              <a:t> </a:t>
            </a:r>
            <a:endParaRPr lang="en-US" dirty="0"/>
          </a:p>
        </p:txBody>
      </p:sp>
      <mc:AlternateContent xmlns:mc="http://schemas.openxmlformats.org/markup-compatibility/2006">
        <mc:Choice xmlns:a14="http://schemas.microsoft.com/office/drawing/2010/main" Requires="a14">
          <p:sp>
            <p:nvSpPr>
              <p:cNvPr id="50" name="TextBox 49"/>
              <p:cNvSpPr txBox="1"/>
              <p:nvPr/>
            </p:nvSpPr>
            <p:spPr>
              <a:xfrm>
                <a:off x="3985252" y="3798342"/>
                <a:ext cx="59804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3985252" y="3798342"/>
                <a:ext cx="598049" cy="312458"/>
              </a:xfrm>
              <a:prstGeom prst="rect">
                <a:avLst/>
              </a:prstGeom>
              <a:blipFill rotWithShape="1">
                <a:blip r:embed="rId5"/>
                <a:stretch>
                  <a:fillRect l="-105" t="-130" r="-4693" b="142"/>
                </a:stretch>
              </a:blipFill>
            </p:spPr>
            <p:txBody>
              <a:bodyPr/>
              <a:lstStyle/>
              <a:p>
                <a:r>
                  <a:rPr lang="zh-CN" altLang="en-US">
                    <a:noFill/>
                  </a:rPr>
                  <a:t> </a:t>
                </a:r>
              </a:p>
            </p:txBody>
          </p:sp>
        </mc:Fallback>
      </mc:AlternateContent>
      <p:sp>
        <p:nvSpPr>
          <p:cNvPr id="53" name="Right Arrow 52"/>
          <p:cNvSpPr/>
          <p:nvPr/>
        </p:nvSpPr>
        <p:spPr>
          <a:xfrm>
            <a:off x="4795972" y="3734813"/>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TextBox 54"/>
              <p:cNvSpPr txBox="1"/>
              <p:nvPr/>
            </p:nvSpPr>
            <p:spPr>
              <a:xfrm>
                <a:off x="5512700" y="3534690"/>
                <a:ext cx="755848"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5512700" y="3534690"/>
                <a:ext cx="755848" cy="590226"/>
              </a:xfrm>
              <a:prstGeom prst="rect">
                <a:avLst/>
              </a:prstGeom>
              <a:blipFill rotWithShape="1">
                <a:blip r:embed="rId6"/>
                <a:stretch>
                  <a:fillRect l="-35" t="-47" r="-3215" b="1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55576" y="4509120"/>
                <a:ext cx="8110611" cy="646331"/>
              </a:xfrm>
              <a:prstGeom prst="rect">
                <a:avLst/>
              </a:prstGeom>
              <a:noFill/>
            </p:spPr>
            <p:txBody>
              <a:bodyPr wrap="square" rtlCol="0">
                <a:spAutoFit/>
              </a:bodyPr>
              <a:lstStyle/>
              <a:p>
                <a:r>
                  <a:rPr lang="en-GB" dirty="0"/>
                  <a:t>The body </a:t>
                </a:r>
                <a:r>
                  <a:rPr lang="en-GB" dirty="0">
                    <a:solidFill>
                      <a:srgbClr val="FF0000"/>
                    </a:solidFill>
                  </a:rPr>
                  <a:t>continue to rotates</a:t>
                </a:r>
                <a:r>
                  <a:rPr lang="en-GB" dirty="0"/>
                  <a:t> (at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oMath>
                </a14:m>
                <a:r>
                  <a:rPr lang="en-GB" dirty="0"/>
                  <a:t> if the its rotates around an axis of symmetry)  </a:t>
                </a:r>
                <a:r>
                  <a:rPr lang="en-GB" dirty="0">
                    <a:solidFill>
                      <a:srgbClr val="FF0000"/>
                    </a:solidFill>
                  </a:rPr>
                  <a:t>or stay at rest</a:t>
                </a:r>
                <a:r>
                  <a:rPr lang="en-GB" dirty="0"/>
                  <a:t> (it don’t rotates).</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55576" y="4509120"/>
                <a:ext cx="8110611" cy="646331"/>
              </a:xfrm>
              <a:prstGeom prst="rect">
                <a:avLst/>
              </a:prstGeom>
              <a:blipFill rotWithShape="1">
                <a:blip r:embed="rId7"/>
                <a:stretch>
                  <a:fillRect l="-7" t="-96" r="4" b="81"/>
                </a:stretch>
              </a:blipFill>
            </p:spPr>
            <p:txBody>
              <a:bodyPr/>
              <a:lstStyle/>
              <a:p>
                <a:r>
                  <a:rPr lang="zh-CN" alt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83568" y="2060848"/>
            <a:ext cx="836456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8229600" cy="1143000"/>
          </a:xfrm>
        </p:spPr>
        <p:txBody>
          <a:bodyPr/>
          <a:lstStyle/>
          <a:p>
            <a:r>
              <a:rPr lang="en-GB" sz="3200" dirty="0"/>
              <a:t>The angular momentum of a rigid body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6" name="TextBox 45"/>
              <p:cNvSpPr txBox="1"/>
              <p:nvPr/>
            </p:nvSpPr>
            <p:spPr>
              <a:xfrm>
                <a:off x="1307989" y="655793"/>
                <a:ext cx="738343"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1307989" y="655793"/>
                <a:ext cx="738343" cy="590226"/>
              </a:xfrm>
              <a:prstGeom prst="rect">
                <a:avLst/>
              </a:prstGeom>
              <a:blipFill rotWithShape="1">
                <a:blip r:embed="rId1"/>
                <a:stretch>
                  <a:fillRect l="-71" t="-80" r="-2961" b="25"/>
                </a:stretch>
              </a:blipFill>
            </p:spPr>
            <p:txBody>
              <a:bodyPr/>
              <a:lstStyle/>
              <a:p>
                <a:r>
                  <a:rPr lang="zh-CN" altLang="en-US">
                    <a:noFill/>
                  </a:rPr>
                  <a:t> </a:t>
                </a:r>
              </a:p>
            </p:txBody>
          </p:sp>
        </mc:Fallback>
      </mc:AlternateContent>
      <p:sp>
        <p:nvSpPr>
          <p:cNvPr id="47" name="Right Arrow 46"/>
          <p:cNvSpPr/>
          <p:nvPr/>
        </p:nvSpPr>
        <p:spPr>
          <a:xfrm>
            <a:off x="2388109" y="655793"/>
            <a:ext cx="576064" cy="54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964173" y="659403"/>
            <a:ext cx="5902015" cy="646331"/>
          </a:xfrm>
          <a:prstGeom prst="rect">
            <a:avLst/>
          </a:prstGeom>
          <a:noFill/>
        </p:spPr>
        <p:txBody>
          <a:bodyPr wrap="square" rtlCol="0">
            <a:spAutoFit/>
          </a:bodyPr>
          <a:lstStyle/>
          <a:p>
            <a:r>
              <a:rPr lang="en-GB" dirty="0"/>
              <a:t>If the net torque on the body is zero, its angular momentum don’t change </a:t>
            </a:r>
            <a:endParaRPr lang="en-US" dirty="0"/>
          </a:p>
        </p:txBody>
      </p:sp>
      <mc:AlternateContent xmlns:mc="http://schemas.openxmlformats.org/markup-compatibility/2006">
        <mc:Choice xmlns:a14="http://schemas.microsoft.com/office/drawing/2010/main" Requires="a14">
          <p:sp>
            <p:nvSpPr>
              <p:cNvPr id="50" name="TextBox 49"/>
              <p:cNvSpPr txBox="1"/>
              <p:nvPr/>
            </p:nvSpPr>
            <p:spPr>
              <a:xfrm>
                <a:off x="3985252" y="1468838"/>
                <a:ext cx="59804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3985252" y="1468838"/>
                <a:ext cx="598049" cy="312458"/>
              </a:xfrm>
              <a:prstGeom prst="rect">
                <a:avLst/>
              </a:prstGeom>
              <a:blipFill rotWithShape="1">
                <a:blip r:embed="rId2"/>
                <a:stretch>
                  <a:fillRect l="-105" t="-27" r="-4693" b="39"/>
                </a:stretch>
              </a:blipFill>
            </p:spPr>
            <p:txBody>
              <a:bodyPr/>
              <a:lstStyle/>
              <a:p>
                <a:r>
                  <a:rPr lang="zh-CN" altLang="en-US">
                    <a:noFill/>
                  </a:rPr>
                  <a:t> </a:t>
                </a:r>
              </a:p>
            </p:txBody>
          </p:sp>
        </mc:Fallback>
      </mc:AlternateContent>
      <p:sp>
        <p:nvSpPr>
          <p:cNvPr id="53" name="Right Arrow 52"/>
          <p:cNvSpPr/>
          <p:nvPr/>
        </p:nvSpPr>
        <p:spPr>
          <a:xfrm>
            <a:off x="4795972" y="1405309"/>
            <a:ext cx="504056" cy="439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TextBox 54"/>
              <p:cNvSpPr txBox="1"/>
              <p:nvPr/>
            </p:nvSpPr>
            <p:spPr>
              <a:xfrm>
                <a:off x="5512700" y="1205186"/>
                <a:ext cx="755848" cy="590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5512700" y="1205186"/>
                <a:ext cx="755848" cy="590226"/>
              </a:xfrm>
              <a:prstGeom prst="rect">
                <a:avLst/>
              </a:prstGeom>
              <a:blipFill rotWithShape="1">
                <a:blip r:embed="rId3"/>
                <a:stretch>
                  <a:fillRect l="-35" t="-100" r="-321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55576" y="2060848"/>
                <a:ext cx="8110611" cy="646331"/>
              </a:xfrm>
              <a:prstGeom prst="rect">
                <a:avLst/>
              </a:prstGeom>
              <a:noFill/>
            </p:spPr>
            <p:txBody>
              <a:bodyPr wrap="square" rtlCol="0">
                <a:spAutoFit/>
              </a:bodyPr>
              <a:lstStyle/>
              <a:p>
                <a:r>
                  <a:rPr lang="en-GB" dirty="0"/>
                  <a:t>The body continue to rotates (at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oMath>
                </a14:m>
                <a:r>
                  <a:rPr lang="en-GB" dirty="0"/>
                  <a:t> if the its rotates around axis of symmetry)  or stay at rest (it don’t rotates).</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55576" y="2060848"/>
                <a:ext cx="8110611" cy="646331"/>
              </a:xfrm>
              <a:prstGeom prst="rect">
                <a:avLst/>
              </a:prstGeom>
              <a:blipFill rotWithShape="1">
                <a:blip r:embed="rId4"/>
                <a:stretch>
                  <a:fillRect l="-7" t="-42" r="4" b="27"/>
                </a:stretch>
              </a:blipFill>
            </p:spPr>
            <p:txBody>
              <a:bodyPr/>
              <a:lstStyle/>
              <a:p>
                <a:r>
                  <a:rPr lang="zh-CN" altLang="en-US">
                    <a:noFill/>
                  </a:rPr>
                  <a:t> </a:t>
                </a:r>
              </a:p>
            </p:txBody>
          </p:sp>
        </mc:Fallback>
      </mc:AlternateContent>
      <p:sp>
        <p:nvSpPr>
          <p:cNvPr id="16" name="Right Arrow 15"/>
          <p:cNvSpPr/>
          <p:nvPr/>
        </p:nvSpPr>
        <p:spPr>
          <a:xfrm>
            <a:off x="323528" y="3161992"/>
            <a:ext cx="864096" cy="360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87704" y="3161992"/>
            <a:ext cx="7282991" cy="1200329"/>
          </a:xfrm>
          <a:prstGeom prst="rect">
            <a:avLst/>
          </a:prstGeom>
          <a:noFill/>
        </p:spPr>
        <p:txBody>
          <a:bodyPr wrap="square" rtlCol="0">
            <a:spAutoFit/>
          </a:bodyPr>
          <a:lstStyle/>
          <a:p>
            <a:r>
              <a:rPr lang="en-GB" dirty="0"/>
              <a:t>This explains the rotation of a ping pong ball in air or spinning top in table when no torque is applied during its motion (but the angular velocity will decrease and rotation stop because of the friction, so the net torque is not strictly zero).</a:t>
            </a:r>
            <a:endParaRPr lang="en-US" dirty="0"/>
          </a:p>
        </p:txBody>
      </p:sp>
      <p:pic>
        <p:nvPicPr>
          <p:cNvPr id="6" name="Picture 5"/>
          <p:cNvPicPr>
            <a:picLocks noChangeAspect="1"/>
          </p:cNvPicPr>
          <p:nvPr/>
        </p:nvPicPr>
        <p:blipFill>
          <a:blip r:embed="rId5"/>
          <a:stretch>
            <a:fillRect/>
          </a:stretch>
        </p:blipFill>
        <p:spPr>
          <a:xfrm>
            <a:off x="4583301" y="4425622"/>
            <a:ext cx="3042585" cy="2010519"/>
          </a:xfrm>
          <a:prstGeom prst="rect">
            <a:avLst/>
          </a:prstGeom>
        </p:spPr>
      </p:pic>
      <p:pic>
        <p:nvPicPr>
          <p:cNvPr id="7" name="Picture 6"/>
          <p:cNvPicPr>
            <a:picLocks noChangeAspect="1"/>
          </p:cNvPicPr>
          <p:nvPr/>
        </p:nvPicPr>
        <p:blipFill>
          <a:blip r:embed="rId6"/>
          <a:stretch>
            <a:fillRect/>
          </a:stretch>
        </p:blipFill>
        <p:spPr>
          <a:xfrm>
            <a:off x="755576" y="4357548"/>
            <a:ext cx="2885306" cy="2146668"/>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229600" cy="1143000"/>
          </a:xfrm>
        </p:spPr>
        <p:txBody>
          <a:bodyPr/>
          <a:lstStyle/>
          <a:p>
            <a:r>
              <a:rPr lang="en-GB" sz="2800" dirty="0"/>
              <a:t>Angular momentum of a rigid body around its axis of symmetry: example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3580261" y="5321702"/>
            <a:ext cx="1800200" cy="555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Rectangle 5"/>
              <p:cNvSpPr/>
              <p:nvPr/>
            </p:nvSpPr>
            <p:spPr>
              <a:xfrm>
                <a:off x="3707904" y="5232608"/>
                <a:ext cx="1523559" cy="6446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i="1">
                              <a:latin typeface="Cambria Math" panose="02040503050406030204" pitchFamily="18" charset="0"/>
                            </a:rPr>
                            <m:t>𝐿</m:t>
                          </m:r>
                        </m:e>
                      </m:acc>
                      <m:r>
                        <a:rPr lang="en-GB" sz="3200" b="0" i="1" smtClean="0">
                          <a:latin typeface="Cambria Math" panose="02040503050406030204" pitchFamily="18" charset="0"/>
                        </a:rPr>
                        <m:t>=</m:t>
                      </m:r>
                      <m:r>
                        <a:rPr lang="en-GB" sz="3200" b="0" i="1" smtClean="0">
                          <a:latin typeface="Cambria Math" panose="02040503050406030204" pitchFamily="18" charset="0"/>
                        </a:rPr>
                        <m:t>𝐼</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𝜔</m:t>
                          </m:r>
                        </m:e>
                      </m:acc>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3707904" y="5232608"/>
                <a:ext cx="1523559" cy="644664"/>
              </a:xfrm>
              <a:prstGeom prst="rect">
                <a:avLst/>
              </a:prstGeom>
              <a:blipFill rotWithShape="1">
                <a:blip r:embed="rId1"/>
                <a:stretch>
                  <a:fillRect l="-9" t="-32" r="22" b="54"/>
                </a:stretch>
              </a:blipFill>
            </p:spPr>
            <p:txBody>
              <a:bodyPr/>
              <a:lstStyle/>
              <a:p>
                <a:r>
                  <a:rPr lang="zh-CN" altLang="en-US">
                    <a:noFill/>
                  </a:rPr>
                  <a:t> </a:t>
                </a:r>
              </a:p>
            </p:txBody>
          </p:sp>
        </mc:Fallback>
      </mc:AlternateContent>
      <p:sp>
        <p:nvSpPr>
          <p:cNvPr id="7" name="TextBox 6"/>
          <p:cNvSpPr txBox="1"/>
          <p:nvPr/>
        </p:nvSpPr>
        <p:spPr>
          <a:xfrm>
            <a:off x="827584" y="4728552"/>
            <a:ext cx="6517553" cy="369332"/>
          </a:xfrm>
          <a:prstGeom prst="rect">
            <a:avLst/>
          </a:prstGeom>
          <a:noFill/>
        </p:spPr>
        <p:txBody>
          <a:bodyPr wrap="none" rtlCol="0">
            <a:spAutoFit/>
          </a:bodyPr>
          <a:lstStyle/>
          <a:p>
            <a:r>
              <a:rPr lang="en-GB" dirty="0"/>
              <a:t>If the axis of rotation is axis of symmetry, the angular momentum is </a:t>
            </a:r>
            <a:endParaRPr lang="en-US" dirty="0"/>
          </a:p>
        </p:txBody>
      </p:sp>
      <p:sp>
        <p:nvSpPr>
          <p:cNvPr id="8" name="Right Arrow 7"/>
          <p:cNvSpPr/>
          <p:nvPr/>
        </p:nvSpPr>
        <p:spPr>
          <a:xfrm>
            <a:off x="5724128" y="5321702"/>
            <a:ext cx="576064" cy="48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6477198" y="5416440"/>
                <a:ext cx="7471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𝐼</m:t>
                      </m:r>
                      <m:r>
                        <a:rPr lang="en-GB" b="0" i="1" smtClean="0">
                          <a:latin typeface="Cambria Math" panose="02040503050406030204" pitchFamily="18" charset="0"/>
                          <a:ea typeface="Cambria Math" panose="02040503050406030204" pitchFamily="18" charset="0"/>
                        </a:rPr>
                        <m:t>𝜔</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477198" y="5416440"/>
                <a:ext cx="747192" cy="276999"/>
              </a:xfrm>
              <a:prstGeom prst="rect">
                <a:avLst/>
              </a:prstGeom>
              <a:blipFill rotWithShape="1">
                <a:blip r:embed="rId2"/>
                <a:stretch>
                  <a:fillRect l="-26" t="-190" r="-3315" b="10"/>
                </a:stretch>
              </a:blipFill>
            </p:spPr>
            <p:txBody>
              <a:bodyPr/>
              <a:lstStyle/>
              <a:p>
                <a:r>
                  <a:rPr lang="zh-CN" altLang="en-US">
                    <a:noFill/>
                  </a:rPr>
                  <a:t> </a:t>
                </a:r>
              </a:p>
            </p:txBody>
          </p:sp>
        </mc:Fallback>
      </mc:AlternateContent>
      <p:sp>
        <p:nvSpPr>
          <p:cNvPr id="10" name="TextBox 9"/>
          <p:cNvSpPr txBox="1"/>
          <p:nvPr/>
        </p:nvSpPr>
        <p:spPr>
          <a:xfrm>
            <a:off x="683568" y="5997060"/>
            <a:ext cx="4025461" cy="369332"/>
          </a:xfrm>
          <a:prstGeom prst="rect">
            <a:avLst/>
          </a:prstGeom>
          <a:noFill/>
        </p:spPr>
        <p:txBody>
          <a:bodyPr wrap="none" rtlCol="0">
            <a:spAutoFit/>
          </a:bodyPr>
          <a:lstStyle/>
          <a:p>
            <a:r>
              <a:rPr lang="en-GB" dirty="0"/>
              <a:t>No net torque exerted during the rotation </a:t>
            </a:r>
            <a:endParaRPr lang="en-US" dirty="0"/>
          </a:p>
        </p:txBody>
      </p:sp>
      <p:sp>
        <p:nvSpPr>
          <p:cNvPr id="11" name="Right Arrow 10"/>
          <p:cNvSpPr/>
          <p:nvPr/>
        </p:nvSpPr>
        <p:spPr>
          <a:xfrm>
            <a:off x="4709029" y="5971772"/>
            <a:ext cx="576064" cy="48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492310" y="5987663"/>
                <a:ext cx="1166923"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𝐿</m:t>
                    </m:r>
                  </m:oMath>
                </a14:m>
                <a:r>
                  <a:rPr lang="en-US" dirty="0"/>
                  <a:t> is constant</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492310" y="5987663"/>
                <a:ext cx="1166923" cy="276999"/>
              </a:xfrm>
              <a:prstGeom prst="rect">
                <a:avLst/>
              </a:prstGeom>
              <a:blipFill rotWithShape="1">
                <a:blip r:embed="rId3"/>
                <a:stretch>
                  <a:fillRect l="-17" t="-90" r="-3973" b="140"/>
                </a:stretch>
              </a:blipFill>
            </p:spPr>
            <p:txBody>
              <a:bodyPr/>
              <a:lstStyle/>
              <a:p>
                <a:r>
                  <a:rPr lang="zh-CN" altLang="en-US">
                    <a:noFill/>
                  </a:rPr>
                  <a:t> </a:t>
                </a:r>
              </a:p>
            </p:txBody>
          </p:sp>
        </mc:Fallback>
      </mc:AlternateContent>
      <p:sp>
        <p:nvSpPr>
          <p:cNvPr id="13" name="Right Arrow 12"/>
          <p:cNvSpPr/>
          <p:nvPr/>
        </p:nvSpPr>
        <p:spPr>
          <a:xfrm>
            <a:off x="1043608" y="6366392"/>
            <a:ext cx="360040" cy="283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10905" y="6329119"/>
            <a:ext cx="6122189" cy="369332"/>
          </a:xfrm>
          <a:prstGeom prst="rect">
            <a:avLst/>
          </a:prstGeom>
          <a:noFill/>
        </p:spPr>
        <p:txBody>
          <a:bodyPr wrap="none" rtlCol="0">
            <a:spAutoFit/>
          </a:bodyPr>
          <a:lstStyle/>
          <a:p>
            <a:r>
              <a:rPr lang="en-GB" dirty="0"/>
              <a:t>If the moment of inertia decrease, the angular velocity increase</a:t>
            </a:r>
            <a:endParaRPr lang="en-US" dirty="0"/>
          </a:p>
        </p:txBody>
      </p:sp>
      <p:sp>
        <p:nvSpPr>
          <p:cNvPr id="17" name="Right Arrow 16"/>
          <p:cNvSpPr/>
          <p:nvPr/>
        </p:nvSpPr>
        <p:spPr>
          <a:xfrm>
            <a:off x="4037635" y="2705229"/>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stretch>
            <a:fillRect/>
          </a:stretch>
        </p:blipFill>
        <p:spPr>
          <a:xfrm>
            <a:off x="4997061" y="1099000"/>
            <a:ext cx="2438070" cy="3653000"/>
          </a:xfrm>
          <a:prstGeom prst="rect">
            <a:avLst/>
          </a:prstGeom>
        </p:spPr>
      </p:pic>
      <p:pic>
        <p:nvPicPr>
          <p:cNvPr id="19" name="Picture 18"/>
          <p:cNvPicPr>
            <a:picLocks noChangeAspect="1"/>
          </p:cNvPicPr>
          <p:nvPr/>
        </p:nvPicPr>
        <p:blipFill>
          <a:blip r:embed="rId5"/>
          <a:stretch>
            <a:fillRect/>
          </a:stretch>
        </p:blipFill>
        <p:spPr>
          <a:xfrm>
            <a:off x="860606" y="1259632"/>
            <a:ext cx="2990850" cy="34194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About the falling cat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402716" y="1268760"/>
            <a:ext cx="1384712" cy="5126380"/>
          </a:xfrm>
          <a:prstGeom prst="rect">
            <a:avLst/>
          </a:prstGeom>
        </p:spPr>
      </p:pic>
      <p:sp>
        <p:nvSpPr>
          <p:cNvPr id="6" name="TextBox 5"/>
          <p:cNvSpPr txBox="1"/>
          <p:nvPr/>
        </p:nvSpPr>
        <p:spPr>
          <a:xfrm>
            <a:off x="3419872" y="673403"/>
            <a:ext cx="3837670" cy="1569660"/>
          </a:xfrm>
          <a:prstGeom prst="rect">
            <a:avLst/>
          </a:prstGeom>
          <a:noFill/>
        </p:spPr>
        <p:txBody>
          <a:bodyPr wrap="square" rtlCol="0">
            <a:spAutoFit/>
          </a:bodyPr>
          <a:lstStyle/>
          <a:p>
            <a:r>
              <a:rPr lang="en-GB" sz="2400" dirty="0"/>
              <a:t>No net external torque on the cat about its center of mass (friction ignored, weight applied at its center of mass)   </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7492082" y="1000422"/>
                <a:ext cx="92858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𝜏</m:t>
                          </m:r>
                        </m:e>
                      </m:acc>
                      <m:r>
                        <a:rPr lang="en-GB" sz="2800" b="0" i="1" smtClean="0">
                          <a:latin typeface="Cambria Math" panose="02040503050406030204" pitchFamily="18" charset="0"/>
                        </a:rPr>
                        <m:t>=</m:t>
                      </m:r>
                      <m:r>
                        <a:rPr lang="en-GB" sz="2800" b="0" i="1" smtClean="0">
                          <a:latin typeface="Cambria Math" panose="02040503050406030204" pitchFamily="18" charset="0"/>
                        </a:rPr>
                        <m:t>0</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7492082" y="1000422"/>
                <a:ext cx="928588" cy="430887"/>
              </a:xfrm>
              <a:prstGeom prst="rect">
                <a:avLst/>
              </a:prstGeom>
              <a:blipFill rotWithShape="1">
                <a:blip r:embed="rId2"/>
                <a:stretch>
                  <a:fillRect l="-38" t="-69" r="-4931" b="4"/>
                </a:stretch>
              </a:blipFill>
            </p:spPr>
            <p:txBody>
              <a:bodyPr/>
              <a:lstStyle/>
              <a:p>
                <a:r>
                  <a:rPr lang="zh-CN" altLang="en-US">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About the falling cat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402716" y="1268760"/>
            <a:ext cx="1384712" cy="5126380"/>
          </a:xfrm>
          <a:prstGeom prst="rect">
            <a:avLst/>
          </a:prstGeom>
        </p:spPr>
      </p:pic>
      <p:sp>
        <p:nvSpPr>
          <p:cNvPr id="6" name="TextBox 5"/>
          <p:cNvSpPr txBox="1"/>
          <p:nvPr/>
        </p:nvSpPr>
        <p:spPr>
          <a:xfrm>
            <a:off x="3419872" y="673403"/>
            <a:ext cx="3837670" cy="1569660"/>
          </a:xfrm>
          <a:prstGeom prst="rect">
            <a:avLst/>
          </a:prstGeom>
          <a:noFill/>
        </p:spPr>
        <p:txBody>
          <a:bodyPr wrap="square" rtlCol="0">
            <a:spAutoFit/>
          </a:bodyPr>
          <a:lstStyle/>
          <a:p>
            <a:r>
              <a:rPr lang="en-GB" sz="2400" dirty="0"/>
              <a:t>No net external torque on the cat about its center of mass (friction ignored, weight applied at its center of mass)   </a:t>
            </a:r>
            <a:endParaRPr lang="en-US" sz="2400" dirty="0"/>
          </a:p>
        </p:txBody>
      </p:sp>
      <p:sp>
        <p:nvSpPr>
          <p:cNvPr id="7" name="Down Arrow 6"/>
          <p:cNvSpPr/>
          <p:nvPr/>
        </p:nvSpPr>
        <p:spPr>
          <a:xfrm>
            <a:off x="4973615" y="2272003"/>
            <a:ext cx="50405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99892" y="3045425"/>
            <a:ext cx="4032448" cy="646331"/>
          </a:xfrm>
          <a:prstGeom prst="rect">
            <a:avLst/>
          </a:prstGeom>
          <a:noFill/>
        </p:spPr>
        <p:txBody>
          <a:bodyPr wrap="square" rtlCol="0">
            <a:spAutoFit/>
          </a:bodyPr>
          <a:lstStyle/>
          <a:p>
            <a:r>
              <a:rPr lang="en-GB" dirty="0"/>
              <a:t>Its angular momentum about center of mass remains constant during the fall </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7492082" y="1000422"/>
                <a:ext cx="92858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𝜏</m:t>
                          </m:r>
                        </m:e>
                      </m:acc>
                      <m:r>
                        <a:rPr lang="en-GB" sz="2800" b="0" i="1" smtClean="0">
                          <a:latin typeface="Cambria Math" panose="02040503050406030204" pitchFamily="18" charset="0"/>
                        </a:rPr>
                        <m:t>=</m:t>
                      </m:r>
                      <m:r>
                        <a:rPr lang="en-GB" sz="2800" b="0" i="1" smtClean="0">
                          <a:latin typeface="Cambria Math" panose="02040503050406030204" pitchFamily="18" charset="0"/>
                        </a:rPr>
                        <m:t>0</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7492082" y="1000422"/>
                <a:ext cx="928588" cy="430887"/>
              </a:xfrm>
              <a:prstGeom prst="rect">
                <a:avLst/>
              </a:prstGeom>
              <a:blipFill rotWithShape="1">
                <a:blip r:embed="rId2"/>
                <a:stretch>
                  <a:fillRect l="-38" t="-69" r="-4931"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427630" y="3073477"/>
                <a:ext cx="876334" cy="5902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427630" y="3073477"/>
                <a:ext cx="876334" cy="590226"/>
              </a:xfrm>
              <a:prstGeom prst="rect">
                <a:avLst/>
              </a:prstGeom>
              <a:blipFill rotWithShape="1">
                <a:blip r:embed="rId3"/>
                <a:stretch>
                  <a:fillRect l="-4" t="-13" r="8" b="66"/>
                </a:stretch>
              </a:blipFill>
            </p:spPr>
            <p:txBody>
              <a:bodyPr/>
              <a:lstStyle/>
              <a:p>
                <a:r>
                  <a:rPr lang="zh-CN" altLang="en-US">
                    <a:noFill/>
                  </a:rPr>
                  <a:t> </a:t>
                </a:r>
              </a:p>
            </p:txBody>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About the falling cat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402716" y="1268760"/>
            <a:ext cx="1384712" cy="5126380"/>
          </a:xfrm>
          <a:prstGeom prst="rect">
            <a:avLst/>
          </a:prstGeom>
        </p:spPr>
      </p:pic>
      <p:sp>
        <p:nvSpPr>
          <p:cNvPr id="6" name="TextBox 5"/>
          <p:cNvSpPr txBox="1"/>
          <p:nvPr/>
        </p:nvSpPr>
        <p:spPr>
          <a:xfrm>
            <a:off x="3419872" y="673403"/>
            <a:ext cx="3837670" cy="1569660"/>
          </a:xfrm>
          <a:prstGeom prst="rect">
            <a:avLst/>
          </a:prstGeom>
          <a:noFill/>
        </p:spPr>
        <p:txBody>
          <a:bodyPr wrap="square" rtlCol="0">
            <a:spAutoFit/>
          </a:bodyPr>
          <a:lstStyle/>
          <a:p>
            <a:r>
              <a:rPr lang="en-GB" sz="2400" dirty="0"/>
              <a:t>No net external torque on the cat about its center of mass (friction ignored, weight applied at its center of mass)   </a:t>
            </a:r>
            <a:endParaRPr lang="en-US" sz="2400" dirty="0"/>
          </a:p>
        </p:txBody>
      </p:sp>
      <p:sp>
        <p:nvSpPr>
          <p:cNvPr id="7" name="Down Arrow 6"/>
          <p:cNvSpPr/>
          <p:nvPr/>
        </p:nvSpPr>
        <p:spPr>
          <a:xfrm>
            <a:off x="4973615" y="2272003"/>
            <a:ext cx="50405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99892" y="3045425"/>
            <a:ext cx="4032448" cy="646331"/>
          </a:xfrm>
          <a:prstGeom prst="rect">
            <a:avLst/>
          </a:prstGeom>
          <a:noFill/>
        </p:spPr>
        <p:txBody>
          <a:bodyPr wrap="square" rtlCol="0">
            <a:spAutoFit/>
          </a:bodyPr>
          <a:lstStyle/>
          <a:p>
            <a:r>
              <a:rPr lang="en-GB" dirty="0"/>
              <a:t>Its angular momentum about center of mass remains constant during the fall </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7492082" y="1000422"/>
                <a:ext cx="92858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𝜏</m:t>
                          </m:r>
                        </m:e>
                      </m:acc>
                      <m:r>
                        <a:rPr lang="en-GB" sz="2800" b="0" i="1" smtClean="0">
                          <a:latin typeface="Cambria Math" panose="02040503050406030204" pitchFamily="18" charset="0"/>
                        </a:rPr>
                        <m:t>=</m:t>
                      </m:r>
                      <m:r>
                        <a:rPr lang="en-GB" sz="2800" b="0" i="1" smtClean="0">
                          <a:latin typeface="Cambria Math" panose="02040503050406030204" pitchFamily="18" charset="0"/>
                        </a:rPr>
                        <m:t>0</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7492082" y="1000422"/>
                <a:ext cx="928588" cy="430887"/>
              </a:xfrm>
              <a:prstGeom prst="rect">
                <a:avLst/>
              </a:prstGeom>
              <a:blipFill rotWithShape="1">
                <a:blip r:embed="rId2"/>
                <a:stretch>
                  <a:fillRect l="-38" t="-69" r="-4931"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427630" y="3073477"/>
                <a:ext cx="876334" cy="5902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427630" y="3073477"/>
                <a:ext cx="876334" cy="590226"/>
              </a:xfrm>
              <a:prstGeom prst="rect">
                <a:avLst/>
              </a:prstGeom>
              <a:blipFill rotWithShape="1">
                <a:blip r:embed="rId3"/>
                <a:stretch>
                  <a:fillRect l="-4" t="-13" r="8" b="66"/>
                </a:stretch>
              </a:blipFill>
            </p:spPr>
            <p:txBody>
              <a:bodyPr/>
              <a:lstStyle/>
              <a:p>
                <a:r>
                  <a:rPr lang="zh-CN" altLang="en-US">
                    <a:noFill/>
                  </a:rPr>
                  <a:t> </a:t>
                </a:r>
              </a:p>
            </p:txBody>
          </p:sp>
        </mc:Fallback>
      </mc:AlternateContent>
      <p:sp>
        <p:nvSpPr>
          <p:cNvPr id="11" name="Down Arrow 10"/>
          <p:cNvSpPr/>
          <p:nvPr/>
        </p:nvSpPr>
        <p:spPr>
          <a:xfrm>
            <a:off x="5054775" y="3632651"/>
            <a:ext cx="50405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flipH="1">
            <a:off x="2894426" y="4672846"/>
            <a:ext cx="5139164" cy="830997"/>
          </a:xfrm>
          <a:prstGeom prst="rect">
            <a:avLst/>
          </a:prstGeom>
          <a:noFill/>
        </p:spPr>
        <p:txBody>
          <a:bodyPr wrap="square" rtlCol="0">
            <a:spAutoFit/>
          </a:bodyPr>
          <a:lstStyle/>
          <a:p>
            <a:r>
              <a:rPr lang="en-GB" sz="1600" dirty="0"/>
              <a:t>Just after to begin to fall, its angular momentum about center of mass was (because the velocity of every parts of the cat is zero just before to fall)  </a:t>
            </a:r>
            <a:endParaRPr lang="en-US" sz="1600" dirty="0"/>
          </a:p>
        </p:txBody>
      </p:sp>
      <mc:AlternateContent xmlns:mc="http://schemas.openxmlformats.org/markup-compatibility/2006">
        <mc:Choice xmlns:a14="http://schemas.microsoft.com/office/drawing/2010/main" Requires="a14">
          <p:sp>
            <p:nvSpPr>
              <p:cNvPr id="13" name="Rectangle 12"/>
              <p:cNvSpPr/>
              <p:nvPr/>
            </p:nvSpPr>
            <p:spPr>
              <a:xfrm>
                <a:off x="7634487" y="4677410"/>
                <a:ext cx="800154"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0</m:t>
                          </m:r>
                        </m:e>
                      </m:acc>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7634487" y="4677410"/>
                <a:ext cx="800154" cy="404791"/>
              </a:xfrm>
              <a:prstGeom prst="rect">
                <a:avLst/>
              </a:prstGeom>
              <a:blipFill rotWithShape="1">
                <a:blip r:embed="rId4"/>
                <a:stretch>
                  <a:fillRect l="-65" r="71" b="73"/>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539552" y="1168447"/>
            <a:ext cx="4354718" cy="369332"/>
          </a:xfrm>
          <a:prstGeom prst="rect">
            <a:avLst/>
          </a:prstGeom>
          <a:noFill/>
        </p:spPr>
        <p:txBody>
          <a:bodyPr wrap="none" rtlCol="0">
            <a:spAutoFit/>
          </a:bodyPr>
          <a:lstStyle/>
          <a:p>
            <a:r>
              <a:rPr lang="en-GB" dirty="0"/>
              <a:t>The rotational kinetic energy of the pulley is:</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594165" y="1581644"/>
                <a:ext cx="2314993"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𝐾</m:t>
                          </m:r>
                          <m:r>
                            <a:rPr lang="en-GB" sz="2400" b="0" i="1" smtClean="0">
                              <a:latin typeface="Cambria Math" panose="02040503050406030204" pitchFamily="18" charset="0"/>
                            </a:rPr>
                            <m:t>,</m:t>
                          </m:r>
                          <m:r>
                            <a:rPr lang="en-GB" sz="2400" b="0" i="1" smtClean="0">
                              <a:latin typeface="Cambria Math" panose="02040503050406030204" pitchFamily="18" charset="0"/>
                            </a:rPr>
                            <m:t>𝑝𝑢𝑙𝑙𝑒𝑦</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594165" y="1581644"/>
                <a:ext cx="2314993" cy="691471"/>
              </a:xfrm>
              <a:prstGeom prst="rect">
                <a:avLst/>
              </a:prstGeom>
              <a:blipFill rotWithShape="1">
                <a:blip r:embed="rId1"/>
                <a:stretch>
                  <a:fillRect l="-8" t="-71" r="-1263"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331640" y="2348880"/>
                <a:ext cx="6692153" cy="369332"/>
              </a:xfrm>
              <a:prstGeom prst="rect">
                <a:avLst/>
              </a:prstGeom>
              <a:noFill/>
            </p:spPr>
            <p:txBody>
              <a:bodyPr wrap="none" rtlCol="0">
                <a:spAutoFit/>
              </a:bodyPr>
              <a:lstStyle/>
              <a:p>
                <a:r>
                  <a:rPr lang="en-GB" dirty="0"/>
                  <a:t>where </a:t>
                </a:r>
                <a14:m>
                  <m:oMath xmlns:m="http://schemas.openxmlformats.org/officeDocument/2006/math">
                    <m:r>
                      <a:rPr lang="en-GB" b="0" i="1" smtClean="0">
                        <a:latin typeface="Cambria Math" panose="02040503050406030204" pitchFamily="18" charset="0"/>
                      </a:rPr>
                      <m:t>𝐼</m:t>
                    </m:r>
                  </m:oMath>
                </a14:m>
                <a:r>
                  <a:rPr lang="en-GB" dirty="0"/>
                  <a:t> is the moment of inertia of the pulley about its axis of rotation:</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331640" y="2348880"/>
                <a:ext cx="6692153" cy="369332"/>
              </a:xfrm>
              <a:prstGeom prst="rect">
                <a:avLst/>
              </a:prstGeom>
              <a:blipFill rotWithShape="1">
                <a:blip r:embed="rId2"/>
                <a:stretch>
                  <a:fillRect l="-1" t="-4" r="8"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717034" y="2677549"/>
                <a:ext cx="2960682"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𝑝</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0500</m:t>
                      </m:r>
                      <m:r>
                        <a:rPr lang="en-GB" b="0" i="1" smtClean="0">
                          <a:latin typeface="Cambria Math" panose="02040503050406030204" pitchFamily="18" charset="0"/>
                        </a:rPr>
                        <m:t> </m:t>
                      </m:r>
                      <m:r>
                        <a:rPr lang="en-GB" b="0" i="1" smtClean="0">
                          <a:latin typeface="Cambria Math" panose="02040503050406030204" pitchFamily="18" charset="0"/>
                        </a:rPr>
                        <m:t>𝑘𝑔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2</m:t>
                          </m:r>
                        </m:sup>
                      </m:sSup>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717034" y="2677549"/>
                <a:ext cx="2960682" cy="518604"/>
              </a:xfrm>
              <a:prstGeom prst="rect">
                <a:avLst/>
              </a:prstGeom>
              <a:blipFill rotWithShape="1">
                <a:blip r:embed="rId3"/>
                <a:stretch>
                  <a:fillRect l="-21" t="-75" r="10" b="38"/>
                </a:stretch>
              </a:blipFill>
            </p:spPr>
            <p:txBody>
              <a:bodyPr/>
              <a:lstStyle/>
              <a:p>
                <a:r>
                  <a:rPr lang="zh-CN" altLang="en-US">
                    <a:noFill/>
                  </a:rPr>
                  <a:t> </a:t>
                </a:r>
              </a:p>
            </p:txBody>
          </p:sp>
        </mc:Fallback>
      </mc:AlternateContent>
      <p:sp>
        <p:nvSpPr>
          <p:cNvPr id="11" name="TextBox 10"/>
          <p:cNvSpPr txBox="1"/>
          <p:nvPr/>
        </p:nvSpPr>
        <p:spPr>
          <a:xfrm>
            <a:off x="539552" y="3287076"/>
            <a:ext cx="8279639" cy="369332"/>
          </a:xfrm>
          <a:prstGeom prst="rect">
            <a:avLst/>
          </a:prstGeom>
          <a:noFill/>
        </p:spPr>
        <p:txBody>
          <a:bodyPr wrap="none" rtlCol="0">
            <a:spAutoFit/>
          </a:bodyPr>
          <a:lstStyle/>
          <a:p>
            <a:r>
              <a:rPr lang="en-GB" dirty="0"/>
              <a:t>We obtain the angular velocity corresponding to a rotational kinetic energy of </a:t>
            </a:r>
            <a:r>
              <a:rPr lang="en-US" dirty="0">
                <a:latin typeface="Times-Roman"/>
              </a:rPr>
              <a:t>4.50 J</a:t>
            </a:r>
            <a:r>
              <a:rPr lang="en-GB" dirty="0"/>
              <a:t> :  </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563888" y="3698015"/>
                <a:ext cx="3507820" cy="563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𝐾</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𝑝𝑢𝑙𝑙𝑒𝑦</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e>
                      </m:ra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13</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𝑟𝑎𝑑</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563888" y="3698015"/>
                <a:ext cx="3507820" cy="563680"/>
              </a:xfrm>
              <a:prstGeom prst="rect">
                <a:avLst/>
              </a:prstGeom>
              <a:blipFill rotWithShape="1">
                <a:blip r:embed="rId4"/>
                <a:stretch>
                  <a:fillRect l="-8" t="-73" r="10" b="37"/>
                </a:stretch>
              </a:blipFill>
            </p:spPr>
            <p:txBody>
              <a:bodyPr/>
              <a:lstStyle/>
              <a:p>
                <a:r>
                  <a:rPr lang="zh-CN" altLang="en-US">
                    <a:noFill/>
                  </a:rPr>
                  <a:t> </a:t>
                </a:r>
              </a:p>
            </p:txBody>
          </p:sp>
        </mc:Fallback>
      </mc:AlternateContent>
      <p:sp>
        <p:nvSpPr>
          <p:cNvPr id="16"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About the falling cat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402716" y="1268760"/>
            <a:ext cx="1384712" cy="5126380"/>
          </a:xfrm>
          <a:prstGeom prst="rect">
            <a:avLst/>
          </a:prstGeom>
        </p:spPr>
      </p:pic>
      <p:sp>
        <p:nvSpPr>
          <p:cNvPr id="6" name="TextBox 5"/>
          <p:cNvSpPr txBox="1"/>
          <p:nvPr/>
        </p:nvSpPr>
        <p:spPr>
          <a:xfrm>
            <a:off x="3419872" y="673403"/>
            <a:ext cx="3837670" cy="1569660"/>
          </a:xfrm>
          <a:prstGeom prst="rect">
            <a:avLst/>
          </a:prstGeom>
          <a:noFill/>
        </p:spPr>
        <p:txBody>
          <a:bodyPr wrap="square" rtlCol="0">
            <a:spAutoFit/>
          </a:bodyPr>
          <a:lstStyle/>
          <a:p>
            <a:r>
              <a:rPr lang="en-GB" sz="2400" dirty="0"/>
              <a:t>No net external torque on the cat about its center of mass (friction ignored, weight applied at its center of mass)   </a:t>
            </a:r>
            <a:endParaRPr lang="en-US" sz="2400" dirty="0"/>
          </a:p>
        </p:txBody>
      </p:sp>
      <p:sp>
        <p:nvSpPr>
          <p:cNvPr id="7" name="Down Arrow 6"/>
          <p:cNvSpPr/>
          <p:nvPr/>
        </p:nvSpPr>
        <p:spPr>
          <a:xfrm>
            <a:off x="4973615" y="2272003"/>
            <a:ext cx="50405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99892" y="3045425"/>
            <a:ext cx="4032448" cy="646331"/>
          </a:xfrm>
          <a:prstGeom prst="rect">
            <a:avLst/>
          </a:prstGeom>
          <a:noFill/>
        </p:spPr>
        <p:txBody>
          <a:bodyPr wrap="square" rtlCol="0">
            <a:spAutoFit/>
          </a:bodyPr>
          <a:lstStyle/>
          <a:p>
            <a:r>
              <a:rPr lang="en-GB" dirty="0"/>
              <a:t>Its angular momentum about center of mass remains constant during the fall </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7492082" y="1000422"/>
                <a:ext cx="92858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𝜏</m:t>
                          </m:r>
                        </m:e>
                      </m:acc>
                      <m:r>
                        <a:rPr lang="en-GB" sz="2800" b="0" i="1" smtClean="0">
                          <a:latin typeface="Cambria Math" panose="02040503050406030204" pitchFamily="18" charset="0"/>
                        </a:rPr>
                        <m:t>=</m:t>
                      </m:r>
                      <m:r>
                        <a:rPr lang="en-GB" sz="2800" b="0" i="1" smtClean="0">
                          <a:latin typeface="Cambria Math" panose="02040503050406030204" pitchFamily="18" charset="0"/>
                        </a:rPr>
                        <m:t>0</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7492082" y="1000422"/>
                <a:ext cx="928588" cy="430887"/>
              </a:xfrm>
              <a:prstGeom prst="rect">
                <a:avLst/>
              </a:prstGeom>
              <a:blipFill rotWithShape="1">
                <a:blip r:embed="rId2"/>
                <a:stretch>
                  <a:fillRect l="-38" t="-69" r="-4931"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427630" y="3073477"/>
                <a:ext cx="876334" cy="5902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427630" y="3073477"/>
                <a:ext cx="876334" cy="590226"/>
              </a:xfrm>
              <a:prstGeom prst="rect">
                <a:avLst/>
              </a:prstGeom>
              <a:blipFill rotWithShape="1">
                <a:blip r:embed="rId3"/>
                <a:stretch>
                  <a:fillRect l="-4" t="-13" r="8" b="66"/>
                </a:stretch>
              </a:blipFill>
            </p:spPr>
            <p:txBody>
              <a:bodyPr/>
              <a:lstStyle/>
              <a:p>
                <a:r>
                  <a:rPr lang="zh-CN" altLang="en-US">
                    <a:noFill/>
                  </a:rPr>
                  <a:t> </a:t>
                </a:r>
              </a:p>
            </p:txBody>
          </p:sp>
        </mc:Fallback>
      </mc:AlternateContent>
      <p:sp>
        <p:nvSpPr>
          <p:cNvPr id="11" name="Down Arrow 10"/>
          <p:cNvSpPr/>
          <p:nvPr/>
        </p:nvSpPr>
        <p:spPr>
          <a:xfrm>
            <a:off x="5054775" y="3632651"/>
            <a:ext cx="50405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flipH="1">
            <a:off x="2894426" y="4672846"/>
            <a:ext cx="5139164" cy="830997"/>
          </a:xfrm>
          <a:prstGeom prst="rect">
            <a:avLst/>
          </a:prstGeom>
          <a:noFill/>
        </p:spPr>
        <p:txBody>
          <a:bodyPr wrap="square" rtlCol="0">
            <a:spAutoFit/>
          </a:bodyPr>
          <a:lstStyle/>
          <a:p>
            <a:r>
              <a:rPr lang="en-GB" sz="1600" dirty="0"/>
              <a:t>Just after to begin to fall, its angular momentum about center of mass was (because the velocity of every parts of the cat is zero just before to fall)  </a:t>
            </a:r>
            <a:endParaRPr lang="en-US" sz="1600" dirty="0"/>
          </a:p>
        </p:txBody>
      </p:sp>
      <mc:AlternateContent xmlns:mc="http://schemas.openxmlformats.org/markup-compatibility/2006">
        <mc:Choice xmlns:a14="http://schemas.microsoft.com/office/drawing/2010/main" Requires="a14">
          <p:sp>
            <p:nvSpPr>
              <p:cNvPr id="13" name="Rectangle 12"/>
              <p:cNvSpPr/>
              <p:nvPr/>
            </p:nvSpPr>
            <p:spPr>
              <a:xfrm>
                <a:off x="7634487" y="4677410"/>
                <a:ext cx="800154" cy="4047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0</m:t>
                          </m:r>
                        </m:e>
                      </m:acc>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7634487" y="4677410"/>
                <a:ext cx="800154" cy="404791"/>
              </a:xfrm>
              <a:prstGeom prst="rect">
                <a:avLst/>
              </a:prstGeom>
              <a:blipFill rotWithShape="1">
                <a:blip r:embed="rId4"/>
                <a:stretch>
                  <a:fillRect l="-65" r="71" b="73"/>
                </a:stretch>
              </a:blipFill>
            </p:spPr>
            <p:txBody>
              <a:bodyPr/>
              <a:lstStyle/>
              <a:p>
                <a:r>
                  <a:rPr lang="zh-CN" altLang="en-US">
                    <a:noFill/>
                  </a:rPr>
                  <a:t> </a:t>
                </a:r>
              </a:p>
            </p:txBody>
          </p:sp>
        </mc:Fallback>
      </mc:AlternateContent>
      <p:sp>
        <p:nvSpPr>
          <p:cNvPr id="14" name="Right Arrow 13"/>
          <p:cNvSpPr/>
          <p:nvPr/>
        </p:nvSpPr>
        <p:spPr>
          <a:xfrm>
            <a:off x="3419872" y="5579350"/>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05518" y="5478759"/>
            <a:ext cx="5060670" cy="646331"/>
          </a:xfrm>
          <a:prstGeom prst="rect">
            <a:avLst/>
          </a:prstGeom>
          <a:noFill/>
        </p:spPr>
        <p:txBody>
          <a:bodyPr wrap="square" rtlCol="0">
            <a:spAutoFit/>
          </a:bodyPr>
          <a:lstStyle/>
          <a:p>
            <a:r>
              <a:rPr lang="en-GB" dirty="0"/>
              <a:t>During the fall, the cat has no angular momentum about its center of mass </a:t>
            </a:r>
            <a:endParaRPr lang="en-US" dirty="0"/>
          </a:p>
        </p:txBody>
      </p:sp>
      <mc:AlternateContent xmlns:mc="http://schemas.openxmlformats.org/markup-compatibility/2006">
        <mc:Choice xmlns:a14="http://schemas.microsoft.com/office/drawing/2010/main" Requires="a14">
          <p:sp>
            <p:nvSpPr>
              <p:cNvPr id="16" name="Rectangle 15"/>
              <p:cNvSpPr/>
              <p:nvPr/>
            </p:nvSpPr>
            <p:spPr>
              <a:xfrm>
                <a:off x="5558831" y="6096244"/>
                <a:ext cx="1554044" cy="40479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0</m:t>
                          </m:r>
                        </m:e>
                      </m:acc>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5558831" y="6096244"/>
                <a:ext cx="1554044" cy="404791"/>
              </a:xfrm>
              <a:prstGeom prst="rect">
                <a:avLst/>
              </a:prstGeom>
              <a:blipFill rotWithShape="1">
                <a:blip r:embed="rId5"/>
                <a:stretch>
                  <a:fillRect l="-3" t="-60" r="15" b="133"/>
                </a:stretch>
              </a:blipFill>
            </p:spPr>
            <p:txBody>
              <a:bodyPr/>
              <a:lstStyle/>
              <a:p>
                <a:r>
                  <a:rPr lang="zh-CN" altLang="en-US">
                    <a:noFill/>
                  </a:rPr>
                  <a:t> </a:t>
                </a:r>
              </a:p>
            </p:txBody>
          </p:sp>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31" y="96264"/>
            <a:ext cx="9145016" cy="1143000"/>
          </a:xfrm>
        </p:spPr>
        <p:txBody>
          <a:bodyPr/>
          <a:lstStyle/>
          <a:p>
            <a:r>
              <a:rPr lang="en-GB" sz="2400" dirty="0"/>
              <a:t>Ex. A ball only submitted to its weight (</a:t>
            </a:r>
            <a:r>
              <a:rPr lang="en-GB" sz="2400" b="1" dirty="0"/>
              <a:t>5 minutes</a:t>
            </a:r>
            <a:r>
              <a:rPr lang="en-GB" sz="2400" dirty="0"/>
              <a:t>)</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635896" y="908720"/>
            <a:ext cx="936104" cy="106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103948" y="1442940"/>
            <a:ext cx="0" cy="1914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892341" y="122080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oMath>
                  </m:oMathPara>
                </a14:m>
                <a:endParaRPr lang="en-US" sz="1100" dirty="0"/>
              </a:p>
            </p:txBody>
          </p:sp>
        </mc:Choice>
        <mc:Fallback>
          <p:sp>
            <p:nvSpPr>
              <p:cNvPr id="8" name="TextBox 7"/>
              <p:cNvSpPr txBox="1">
                <a:spLocks noRot="1" noChangeAspect="1" noMove="1" noResize="1" noEditPoints="1" noAdjustHandles="1" noChangeArrowheads="1" noChangeShapeType="1" noTextEdit="1"/>
              </p:cNvSpPr>
              <p:nvPr/>
            </p:nvSpPr>
            <p:spPr>
              <a:xfrm>
                <a:off x="3892341" y="1220805"/>
                <a:ext cx="408765" cy="492443"/>
              </a:xfrm>
              <a:prstGeom prst="rect">
                <a:avLst/>
              </a:prstGeom>
              <a:blipFill rotWithShape="1">
                <a:blip r:embed="rId1"/>
                <a:stretch>
                  <a:fillRect l="-104" t="-68" r="61" b="4"/>
                </a:stretch>
              </a:blipFill>
            </p:spPr>
            <p:txBody>
              <a:bodyPr/>
              <a:lstStyle/>
              <a:p>
                <a:r>
                  <a:rPr lang="zh-CN" altLang="en-US">
                    <a:noFill/>
                  </a:rPr>
                  <a:t> </a:t>
                </a:r>
              </a:p>
            </p:txBody>
          </p:sp>
        </mc:Fallback>
      </mc:AlternateContent>
      <p:sp>
        <p:nvSpPr>
          <p:cNvPr id="9" name="Curved Down Arrow 8"/>
          <p:cNvSpPr/>
          <p:nvPr/>
        </p:nvSpPr>
        <p:spPr>
          <a:xfrm rot="5400000">
            <a:off x="4392574" y="1319219"/>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6381136">
            <a:off x="2488462" y="1262945"/>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12" name="TextBox 11"/>
              <p:cNvSpPr txBox="1"/>
              <p:nvPr/>
            </p:nvSpPr>
            <p:spPr>
              <a:xfrm>
                <a:off x="499965" y="4449335"/>
                <a:ext cx="8502846" cy="1536639"/>
              </a:xfrm>
              <a:prstGeom prst="rect">
                <a:avLst/>
              </a:prstGeom>
              <a:noFill/>
            </p:spPr>
            <p:txBody>
              <a:bodyPr wrap="square" rtlCol="0">
                <a:spAutoFit/>
              </a:bodyPr>
              <a:lstStyle/>
              <a:p>
                <a:r>
                  <a:rPr lang="en-GB" dirty="0"/>
                  <a:t>A rotating ball is only submitted to its weight (gravitational force) applied on its center of mass. The axis of rotation pass through the center of mass. The friction with air is ignored. What is net torque done on the ball about point O ? What you can say about its angular momentum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𝐿</m:t>
                        </m:r>
                      </m:e>
                    </m:acc>
                  </m:oMath>
                </a14:m>
                <a:r>
                  <a:rPr lang="en-GB" dirty="0"/>
                  <a:t> about O ? What you can say about its angular velocity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r>
                  <a:rPr lang="en-GB" dirty="0"/>
                  <a:t>?</a:t>
                </a:r>
                <a:endParaRPr lang="en-US" dirty="0"/>
              </a:p>
              <a:p>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99965" y="4449335"/>
                <a:ext cx="8502846" cy="1536639"/>
              </a:xfrm>
              <a:prstGeom prst="rect">
                <a:avLst/>
              </a:prstGeom>
              <a:blipFill rotWithShape="1">
                <a:blip r:embed="rId2"/>
                <a:stretch>
                  <a:fillRect l="-3" t="-34" r="5"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129724" y="2485103"/>
                <a:ext cx="52155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𝑤</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4129724" y="2485103"/>
                <a:ext cx="521553" cy="615553"/>
              </a:xfrm>
              <a:prstGeom prst="rect">
                <a:avLst/>
              </a:prstGeom>
              <a:blipFill rotWithShape="1">
                <a:blip r:embed="rId3"/>
                <a:stretch>
                  <a:fillRect l="-61" t="-57" r="-12924" b="95"/>
                </a:stretch>
              </a:blipFill>
            </p:spPr>
            <p:txBody>
              <a:bodyPr/>
              <a:lstStyle/>
              <a:p>
                <a:r>
                  <a:rPr lang="zh-CN" altLang="en-US">
                    <a:noFill/>
                  </a:rPr>
                  <a:t> </a:t>
                </a:r>
              </a:p>
            </p:txBody>
          </p:sp>
        </mc:Fallback>
      </mc:AlternateContent>
      <p:sp>
        <p:nvSpPr>
          <p:cNvPr id="20" name="TextBox 19"/>
          <p:cNvSpPr txBox="1"/>
          <p:nvPr/>
        </p:nvSpPr>
        <p:spPr>
          <a:xfrm>
            <a:off x="3802455" y="1146961"/>
            <a:ext cx="351378" cy="369332"/>
          </a:xfrm>
          <a:prstGeom prst="rect">
            <a:avLst/>
          </a:prstGeom>
          <a:noFill/>
        </p:spPr>
        <p:txBody>
          <a:bodyPr wrap="none" rtlCol="0">
            <a:spAutoFit/>
          </a:bodyPr>
          <a:lstStyle/>
          <a:p>
            <a:r>
              <a:rPr lang="en-GB" dirty="0"/>
              <a:t>O</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6576"/>
            <a:ext cx="8229600" cy="1143000"/>
          </a:xfrm>
        </p:spPr>
        <p:txBody>
          <a:bodyPr/>
          <a:lstStyle/>
          <a:p>
            <a:r>
              <a:rPr lang="en-GB" sz="3200" dirty="0"/>
              <a:t>Ex. A ball only submitted to its weight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635896" y="908720"/>
            <a:ext cx="936104" cy="106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103948" y="1442940"/>
            <a:ext cx="0" cy="1914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892341" y="122080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oMath>
                  </m:oMathPara>
                </a14:m>
                <a:endParaRPr lang="en-US" sz="1100" dirty="0"/>
              </a:p>
            </p:txBody>
          </p:sp>
        </mc:Choice>
        <mc:Fallback>
          <p:sp>
            <p:nvSpPr>
              <p:cNvPr id="8" name="TextBox 7"/>
              <p:cNvSpPr txBox="1">
                <a:spLocks noRot="1" noChangeAspect="1" noMove="1" noResize="1" noEditPoints="1" noAdjustHandles="1" noChangeArrowheads="1" noChangeShapeType="1" noTextEdit="1"/>
              </p:cNvSpPr>
              <p:nvPr/>
            </p:nvSpPr>
            <p:spPr>
              <a:xfrm>
                <a:off x="3892341" y="1220805"/>
                <a:ext cx="408765" cy="492443"/>
              </a:xfrm>
              <a:prstGeom prst="rect">
                <a:avLst/>
              </a:prstGeom>
              <a:blipFill rotWithShape="1">
                <a:blip r:embed="rId1"/>
                <a:stretch>
                  <a:fillRect l="-104" t="-68" r="61" b="4"/>
                </a:stretch>
              </a:blipFill>
            </p:spPr>
            <p:txBody>
              <a:bodyPr/>
              <a:lstStyle/>
              <a:p>
                <a:r>
                  <a:rPr lang="zh-CN" altLang="en-US">
                    <a:noFill/>
                  </a:rPr>
                  <a:t> </a:t>
                </a:r>
              </a:p>
            </p:txBody>
          </p:sp>
        </mc:Fallback>
      </mc:AlternateContent>
      <p:sp>
        <p:nvSpPr>
          <p:cNvPr id="9" name="Curved Down Arrow 8"/>
          <p:cNvSpPr/>
          <p:nvPr/>
        </p:nvSpPr>
        <p:spPr>
          <a:xfrm rot="5400000">
            <a:off x="4392574" y="1319219"/>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6381136">
            <a:off x="2488462" y="1262945"/>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13" name="TextBox 12"/>
              <p:cNvSpPr txBox="1"/>
              <p:nvPr/>
            </p:nvSpPr>
            <p:spPr>
              <a:xfrm>
                <a:off x="4129724" y="2485103"/>
                <a:ext cx="52155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𝑤</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4129724" y="2485103"/>
                <a:ext cx="521553" cy="615553"/>
              </a:xfrm>
              <a:prstGeom prst="rect">
                <a:avLst/>
              </a:prstGeom>
              <a:blipFill rotWithShape="1">
                <a:blip r:embed="rId2"/>
                <a:stretch>
                  <a:fillRect l="-61" t="-57" r="-12924" b="95"/>
                </a:stretch>
              </a:blipFill>
            </p:spPr>
            <p:txBody>
              <a:bodyPr/>
              <a:lstStyle/>
              <a:p>
                <a:r>
                  <a:rPr lang="zh-CN" altLang="en-US">
                    <a:noFill/>
                  </a:rPr>
                  <a:t> </a:t>
                </a:r>
              </a:p>
            </p:txBody>
          </p:sp>
        </mc:Fallback>
      </mc:AlternateContent>
      <p:sp>
        <p:nvSpPr>
          <p:cNvPr id="16" name="TextBox 15"/>
          <p:cNvSpPr txBox="1"/>
          <p:nvPr/>
        </p:nvSpPr>
        <p:spPr>
          <a:xfrm>
            <a:off x="551362" y="4567885"/>
            <a:ext cx="3749744" cy="369332"/>
          </a:xfrm>
          <a:prstGeom prst="rect">
            <a:avLst/>
          </a:prstGeom>
          <a:noFill/>
        </p:spPr>
        <p:txBody>
          <a:bodyPr wrap="none" rtlCol="0">
            <a:spAutoFit/>
          </a:bodyPr>
          <a:lstStyle/>
          <a:p>
            <a:r>
              <a:rPr lang="en-GB" dirty="0"/>
              <a:t>The net torque on the ball about O  is: </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4600351" y="4547276"/>
                <a:ext cx="1457835"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600351" y="4547276"/>
                <a:ext cx="1457835" cy="312458"/>
              </a:xfrm>
              <a:prstGeom prst="rect">
                <a:avLst/>
              </a:prstGeom>
              <a:blipFill rotWithShape="1">
                <a:blip r:embed="rId3"/>
                <a:stretch>
                  <a:fillRect l="-28" t="-13" r="-1244" b="25"/>
                </a:stretch>
              </a:blipFill>
            </p:spPr>
            <p:txBody>
              <a:bodyPr/>
              <a:lstStyle/>
              <a:p>
                <a:r>
                  <a:rPr lang="zh-CN" altLang="en-US">
                    <a:noFill/>
                  </a:rPr>
                  <a:t> </a:t>
                </a:r>
              </a:p>
            </p:txBody>
          </p:sp>
        </mc:Fallback>
      </mc:AlternateContent>
      <p:sp>
        <p:nvSpPr>
          <p:cNvPr id="18" name="TextBox 17"/>
          <p:cNvSpPr txBox="1"/>
          <p:nvPr/>
        </p:nvSpPr>
        <p:spPr>
          <a:xfrm>
            <a:off x="6093618" y="4612358"/>
            <a:ext cx="973343" cy="369332"/>
          </a:xfrm>
          <a:prstGeom prst="rect">
            <a:avLst/>
          </a:prstGeom>
          <a:noFill/>
        </p:spPr>
        <p:txBody>
          <a:bodyPr wrap="none" rtlCol="0">
            <a:spAutoFit/>
          </a:bodyPr>
          <a:lstStyle/>
          <a:p>
            <a:r>
              <a:rPr lang="en-GB" dirty="0"/>
              <a:t>because </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7066961" y="4665457"/>
                <a:ext cx="601383"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066961" y="4665457"/>
                <a:ext cx="601383" cy="312458"/>
              </a:xfrm>
              <a:prstGeom prst="rect">
                <a:avLst/>
              </a:prstGeom>
              <a:blipFill rotWithShape="1">
                <a:blip r:embed="rId4"/>
                <a:stretch>
                  <a:fillRect l="-8" t="-36" r="-4843" b="48"/>
                </a:stretch>
              </a:blipFill>
            </p:spPr>
            <p:txBody>
              <a:bodyPr/>
              <a:lstStyle/>
              <a:p>
                <a:r>
                  <a:rPr lang="zh-CN" altLang="en-US">
                    <a:noFill/>
                  </a:rPr>
                  <a:t> </a:t>
                </a:r>
              </a:p>
            </p:txBody>
          </p:sp>
        </mc:Fallback>
      </mc:AlternateContent>
      <p:sp>
        <p:nvSpPr>
          <p:cNvPr id="20" name="TextBox 19"/>
          <p:cNvSpPr txBox="1"/>
          <p:nvPr/>
        </p:nvSpPr>
        <p:spPr>
          <a:xfrm>
            <a:off x="3802455" y="1146961"/>
            <a:ext cx="351378" cy="369332"/>
          </a:xfrm>
          <a:prstGeom prst="rect">
            <a:avLst/>
          </a:prstGeom>
          <a:noFill/>
        </p:spPr>
        <p:txBody>
          <a:bodyPr wrap="none" rtlCol="0">
            <a:spAutoFit/>
          </a:bodyPr>
          <a:lstStyle/>
          <a:p>
            <a:r>
              <a:rPr lang="en-GB" dirty="0"/>
              <a:t>O</a:t>
            </a:r>
            <a:endParaRPr lang="en-US" dirty="0"/>
          </a:p>
        </p:txBody>
      </p:sp>
      <p:sp>
        <p:nvSpPr>
          <p:cNvPr id="6" name="TextBox 5"/>
          <p:cNvSpPr txBox="1"/>
          <p:nvPr/>
        </p:nvSpPr>
        <p:spPr>
          <a:xfrm>
            <a:off x="747131" y="3830862"/>
            <a:ext cx="7590011" cy="646331"/>
          </a:xfrm>
          <a:prstGeom prst="rect">
            <a:avLst/>
          </a:prstGeom>
          <a:noFill/>
        </p:spPr>
        <p:txBody>
          <a:bodyPr wrap="square" rtlCol="0">
            <a:spAutoFit/>
          </a:bodyPr>
          <a:lstStyle/>
          <a:p>
            <a:r>
              <a:rPr lang="en-GB" dirty="0"/>
              <a:t>The only force exerted on the ball is the weight (gravitational force) applied on the center of mass (at O) of the ball.</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6576"/>
            <a:ext cx="8229600" cy="1143000"/>
          </a:xfrm>
        </p:spPr>
        <p:txBody>
          <a:bodyPr/>
          <a:lstStyle/>
          <a:p>
            <a:r>
              <a:rPr lang="en-GB" sz="3200" dirty="0"/>
              <a:t>Ex. A ball only submitted to its weight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635896" y="908720"/>
            <a:ext cx="936104" cy="106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103948" y="1442940"/>
            <a:ext cx="0" cy="1914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892341" y="122080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oMath>
                  </m:oMathPara>
                </a14:m>
                <a:endParaRPr lang="en-US" sz="1100" dirty="0"/>
              </a:p>
            </p:txBody>
          </p:sp>
        </mc:Choice>
        <mc:Fallback>
          <p:sp>
            <p:nvSpPr>
              <p:cNvPr id="8" name="TextBox 7"/>
              <p:cNvSpPr txBox="1">
                <a:spLocks noRot="1" noChangeAspect="1" noMove="1" noResize="1" noEditPoints="1" noAdjustHandles="1" noChangeArrowheads="1" noChangeShapeType="1" noTextEdit="1"/>
              </p:cNvSpPr>
              <p:nvPr/>
            </p:nvSpPr>
            <p:spPr>
              <a:xfrm>
                <a:off x="3892341" y="1220805"/>
                <a:ext cx="408765" cy="492443"/>
              </a:xfrm>
              <a:prstGeom prst="rect">
                <a:avLst/>
              </a:prstGeom>
              <a:blipFill rotWithShape="1">
                <a:blip r:embed="rId1"/>
                <a:stretch>
                  <a:fillRect l="-104" t="-68" r="61" b="4"/>
                </a:stretch>
              </a:blipFill>
            </p:spPr>
            <p:txBody>
              <a:bodyPr/>
              <a:lstStyle/>
              <a:p>
                <a:r>
                  <a:rPr lang="zh-CN" altLang="en-US">
                    <a:noFill/>
                  </a:rPr>
                  <a:t> </a:t>
                </a:r>
              </a:p>
            </p:txBody>
          </p:sp>
        </mc:Fallback>
      </mc:AlternateContent>
      <p:sp>
        <p:nvSpPr>
          <p:cNvPr id="9" name="Curved Down Arrow 8"/>
          <p:cNvSpPr/>
          <p:nvPr/>
        </p:nvSpPr>
        <p:spPr>
          <a:xfrm rot="5400000">
            <a:off x="4392574" y="1319219"/>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6381136">
            <a:off x="2488462" y="1262945"/>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13" name="TextBox 12"/>
              <p:cNvSpPr txBox="1"/>
              <p:nvPr/>
            </p:nvSpPr>
            <p:spPr>
              <a:xfrm>
                <a:off x="4129724" y="2485103"/>
                <a:ext cx="52155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𝑤</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4129724" y="2485103"/>
                <a:ext cx="521553" cy="615553"/>
              </a:xfrm>
              <a:prstGeom prst="rect">
                <a:avLst/>
              </a:prstGeom>
              <a:blipFill rotWithShape="1">
                <a:blip r:embed="rId2"/>
                <a:stretch>
                  <a:fillRect l="-61" t="-57" r="-12924" b="95"/>
                </a:stretch>
              </a:blipFill>
            </p:spPr>
            <p:txBody>
              <a:bodyPr/>
              <a:lstStyle/>
              <a:p>
                <a:r>
                  <a:rPr lang="zh-CN" altLang="en-US">
                    <a:noFill/>
                  </a:rPr>
                  <a:t> </a:t>
                </a:r>
              </a:p>
            </p:txBody>
          </p:sp>
        </mc:Fallback>
      </mc:AlternateContent>
      <p:sp>
        <p:nvSpPr>
          <p:cNvPr id="16" name="TextBox 15"/>
          <p:cNvSpPr txBox="1"/>
          <p:nvPr/>
        </p:nvSpPr>
        <p:spPr>
          <a:xfrm>
            <a:off x="551362" y="4567885"/>
            <a:ext cx="3749744" cy="369332"/>
          </a:xfrm>
          <a:prstGeom prst="rect">
            <a:avLst/>
          </a:prstGeom>
          <a:noFill/>
        </p:spPr>
        <p:txBody>
          <a:bodyPr wrap="none" rtlCol="0">
            <a:spAutoFit/>
          </a:bodyPr>
          <a:lstStyle/>
          <a:p>
            <a:r>
              <a:rPr lang="en-GB" dirty="0"/>
              <a:t>The net torque on the ball about O  is: </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4600351" y="4547276"/>
                <a:ext cx="1457835"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600351" y="4547276"/>
                <a:ext cx="1457835" cy="312458"/>
              </a:xfrm>
              <a:prstGeom prst="rect">
                <a:avLst/>
              </a:prstGeom>
              <a:blipFill rotWithShape="1">
                <a:blip r:embed="rId3"/>
                <a:stretch>
                  <a:fillRect l="-28" t="-13" r="-1244" b="25"/>
                </a:stretch>
              </a:blipFill>
            </p:spPr>
            <p:txBody>
              <a:bodyPr/>
              <a:lstStyle/>
              <a:p>
                <a:r>
                  <a:rPr lang="zh-CN" altLang="en-US">
                    <a:noFill/>
                  </a:rPr>
                  <a:t> </a:t>
                </a:r>
              </a:p>
            </p:txBody>
          </p:sp>
        </mc:Fallback>
      </mc:AlternateContent>
      <p:sp>
        <p:nvSpPr>
          <p:cNvPr id="18" name="TextBox 17"/>
          <p:cNvSpPr txBox="1"/>
          <p:nvPr/>
        </p:nvSpPr>
        <p:spPr>
          <a:xfrm>
            <a:off x="6093618" y="4612358"/>
            <a:ext cx="973343" cy="369332"/>
          </a:xfrm>
          <a:prstGeom prst="rect">
            <a:avLst/>
          </a:prstGeom>
          <a:noFill/>
        </p:spPr>
        <p:txBody>
          <a:bodyPr wrap="none" rtlCol="0">
            <a:spAutoFit/>
          </a:bodyPr>
          <a:lstStyle/>
          <a:p>
            <a:r>
              <a:rPr lang="en-GB" dirty="0"/>
              <a:t>because </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7066961" y="4665457"/>
                <a:ext cx="601383"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066961" y="4665457"/>
                <a:ext cx="601383" cy="312458"/>
              </a:xfrm>
              <a:prstGeom prst="rect">
                <a:avLst/>
              </a:prstGeom>
              <a:blipFill rotWithShape="1">
                <a:blip r:embed="rId4"/>
                <a:stretch>
                  <a:fillRect l="-8" t="-36" r="-4843" b="48"/>
                </a:stretch>
              </a:blipFill>
            </p:spPr>
            <p:txBody>
              <a:bodyPr/>
              <a:lstStyle/>
              <a:p>
                <a:r>
                  <a:rPr lang="zh-CN" altLang="en-US">
                    <a:noFill/>
                  </a:rPr>
                  <a:t> </a:t>
                </a:r>
              </a:p>
            </p:txBody>
          </p:sp>
        </mc:Fallback>
      </mc:AlternateContent>
      <p:sp>
        <p:nvSpPr>
          <p:cNvPr id="20" name="TextBox 19"/>
          <p:cNvSpPr txBox="1"/>
          <p:nvPr/>
        </p:nvSpPr>
        <p:spPr>
          <a:xfrm>
            <a:off x="3802455" y="1146961"/>
            <a:ext cx="351378" cy="369332"/>
          </a:xfrm>
          <a:prstGeom prst="rect">
            <a:avLst/>
          </a:prstGeom>
          <a:noFill/>
        </p:spPr>
        <p:txBody>
          <a:bodyPr wrap="none" rtlCol="0">
            <a:spAutoFit/>
          </a:bodyPr>
          <a:lstStyle/>
          <a:p>
            <a:r>
              <a:rPr lang="en-GB" dirty="0"/>
              <a:t>O</a:t>
            </a:r>
            <a:endParaRPr lang="en-US" dirty="0"/>
          </a:p>
        </p:txBody>
      </p:sp>
      <p:sp>
        <p:nvSpPr>
          <p:cNvPr id="22" name="TextBox 21"/>
          <p:cNvSpPr txBox="1"/>
          <p:nvPr/>
        </p:nvSpPr>
        <p:spPr>
          <a:xfrm>
            <a:off x="865753" y="4999478"/>
            <a:ext cx="3288080" cy="369332"/>
          </a:xfrm>
          <a:prstGeom prst="rect">
            <a:avLst/>
          </a:prstGeom>
          <a:noFill/>
        </p:spPr>
        <p:txBody>
          <a:bodyPr wrap="none" rtlCol="0">
            <a:spAutoFit/>
          </a:bodyPr>
          <a:lstStyle/>
          <a:p>
            <a:r>
              <a:rPr lang="en-GB" dirty="0"/>
              <a:t>The net torque on the ball is zero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4070507" y="5007300"/>
                <a:ext cx="598048"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070507" y="5007300"/>
                <a:ext cx="598048" cy="312458"/>
              </a:xfrm>
              <a:prstGeom prst="rect">
                <a:avLst/>
              </a:prstGeom>
              <a:blipFill rotWithShape="1">
                <a:blip r:embed="rId5"/>
                <a:stretch>
                  <a:fillRect l="-26" t="-104" r="-4772" b="116"/>
                </a:stretch>
              </a:blipFill>
            </p:spPr>
            <p:txBody>
              <a:bodyPr/>
              <a:lstStyle/>
              <a:p>
                <a:r>
                  <a:rPr lang="zh-CN" altLang="en-US">
                    <a:noFill/>
                  </a:rPr>
                  <a:t> </a:t>
                </a:r>
              </a:p>
            </p:txBody>
          </p:sp>
        </mc:Fallback>
      </mc:AlternateContent>
      <p:sp>
        <p:nvSpPr>
          <p:cNvPr id="24" name="Right Arrow 23"/>
          <p:cNvSpPr/>
          <p:nvPr/>
        </p:nvSpPr>
        <p:spPr>
          <a:xfrm>
            <a:off x="4730980" y="5013310"/>
            <a:ext cx="564334" cy="319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5379443" y="5011818"/>
                <a:ext cx="3314946" cy="310598"/>
              </a:xfrm>
              <a:prstGeom prst="rect">
                <a:avLst/>
              </a:prstGeom>
              <a:noFill/>
            </p:spPr>
            <p:txBody>
              <a:bodyPr wrap="none" lIns="0" tIns="0" rIns="0" bIns="0" rtlCol="0">
                <a:spAutoFit/>
              </a:bodyPr>
              <a:lstStyle/>
              <a:p>
                <a:r>
                  <a:rPr lang="en-US" dirty="0"/>
                  <a:t>its angular momentum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is constant</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379443" y="5011818"/>
                <a:ext cx="3314946" cy="310598"/>
              </a:xfrm>
              <a:prstGeom prst="rect">
                <a:avLst/>
              </a:prstGeom>
              <a:blipFill rotWithShape="1">
                <a:blip r:embed="rId6"/>
                <a:stretch>
                  <a:fillRect l="-11" t="-128" r="-384" b="155"/>
                </a:stretch>
              </a:blipFill>
            </p:spPr>
            <p:txBody>
              <a:bodyPr/>
              <a:lstStyle/>
              <a:p>
                <a:r>
                  <a:rPr lang="zh-CN" altLang="en-US">
                    <a:noFill/>
                  </a:rPr>
                  <a:t> </a:t>
                </a:r>
              </a:p>
            </p:txBody>
          </p:sp>
        </mc:Fallback>
      </mc:AlternateContent>
      <p:sp>
        <p:nvSpPr>
          <p:cNvPr id="6" name="TextBox 5"/>
          <p:cNvSpPr txBox="1"/>
          <p:nvPr/>
        </p:nvSpPr>
        <p:spPr>
          <a:xfrm>
            <a:off x="747131" y="3830862"/>
            <a:ext cx="7590011" cy="646331"/>
          </a:xfrm>
          <a:prstGeom prst="rect">
            <a:avLst/>
          </a:prstGeom>
          <a:noFill/>
        </p:spPr>
        <p:txBody>
          <a:bodyPr wrap="square" rtlCol="0">
            <a:spAutoFit/>
          </a:bodyPr>
          <a:lstStyle/>
          <a:p>
            <a:r>
              <a:rPr lang="en-GB" dirty="0"/>
              <a:t>The only force exerted on the ball is the weight (gravitational force) applied on the center of mass (at O) of the ball.</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6576"/>
            <a:ext cx="8229600" cy="1143000"/>
          </a:xfrm>
        </p:spPr>
        <p:txBody>
          <a:bodyPr/>
          <a:lstStyle/>
          <a:p>
            <a:r>
              <a:rPr lang="en-GB" sz="3200" dirty="0"/>
              <a:t>Ex. A ball only submitted to its weight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635896" y="908720"/>
            <a:ext cx="936104" cy="106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103948" y="1442940"/>
            <a:ext cx="0" cy="1914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892341" y="122080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oMath>
                  </m:oMathPara>
                </a14:m>
                <a:endParaRPr lang="en-US" sz="1100" dirty="0"/>
              </a:p>
            </p:txBody>
          </p:sp>
        </mc:Choice>
        <mc:Fallback>
          <p:sp>
            <p:nvSpPr>
              <p:cNvPr id="8" name="TextBox 7"/>
              <p:cNvSpPr txBox="1">
                <a:spLocks noRot="1" noChangeAspect="1" noMove="1" noResize="1" noEditPoints="1" noAdjustHandles="1" noChangeArrowheads="1" noChangeShapeType="1" noTextEdit="1"/>
              </p:cNvSpPr>
              <p:nvPr/>
            </p:nvSpPr>
            <p:spPr>
              <a:xfrm>
                <a:off x="3892341" y="1220805"/>
                <a:ext cx="408765" cy="492443"/>
              </a:xfrm>
              <a:prstGeom prst="rect">
                <a:avLst/>
              </a:prstGeom>
              <a:blipFill rotWithShape="1">
                <a:blip r:embed="rId1"/>
                <a:stretch>
                  <a:fillRect l="-104" t="-68" r="61" b="4"/>
                </a:stretch>
              </a:blipFill>
            </p:spPr>
            <p:txBody>
              <a:bodyPr/>
              <a:lstStyle/>
              <a:p>
                <a:r>
                  <a:rPr lang="zh-CN" altLang="en-US">
                    <a:noFill/>
                  </a:rPr>
                  <a:t> </a:t>
                </a:r>
              </a:p>
            </p:txBody>
          </p:sp>
        </mc:Fallback>
      </mc:AlternateContent>
      <p:sp>
        <p:nvSpPr>
          <p:cNvPr id="9" name="Curved Down Arrow 8"/>
          <p:cNvSpPr/>
          <p:nvPr/>
        </p:nvSpPr>
        <p:spPr>
          <a:xfrm rot="5400000">
            <a:off x="4392574" y="1319219"/>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6381136">
            <a:off x="2488462" y="1262945"/>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13" name="TextBox 12"/>
              <p:cNvSpPr txBox="1"/>
              <p:nvPr/>
            </p:nvSpPr>
            <p:spPr>
              <a:xfrm>
                <a:off x="4129724" y="2485103"/>
                <a:ext cx="52155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𝑤</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4129724" y="2485103"/>
                <a:ext cx="521553" cy="615553"/>
              </a:xfrm>
              <a:prstGeom prst="rect">
                <a:avLst/>
              </a:prstGeom>
              <a:blipFill rotWithShape="1">
                <a:blip r:embed="rId2"/>
                <a:stretch>
                  <a:fillRect l="-61" t="-57" r="-12924" b="95"/>
                </a:stretch>
              </a:blipFill>
            </p:spPr>
            <p:txBody>
              <a:bodyPr/>
              <a:lstStyle/>
              <a:p>
                <a:r>
                  <a:rPr lang="zh-CN" altLang="en-US">
                    <a:noFill/>
                  </a:rPr>
                  <a:t> </a:t>
                </a:r>
              </a:p>
            </p:txBody>
          </p:sp>
        </mc:Fallback>
      </mc:AlternateContent>
      <p:sp>
        <p:nvSpPr>
          <p:cNvPr id="16" name="TextBox 15"/>
          <p:cNvSpPr txBox="1"/>
          <p:nvPr/>
        </p:nvSpPr>
        <p:spPr>
          <a:xfrm>
            <a:off x="551362" y="4567885"/>
            <a:ext cx="3749744" cy="369332"/>
          </a:xfrm>
          <a:prstGeom prst="rect">
            <a:avLst/>
          </a:prstGeom>
          <a:noFill/>
        </p:spPr>
        <p:txBody>
          <a:bodyPr wrap="none" rtlCol="0">
            <a:spAutoFit/>
          </a:bodyPr>
          <a:lstStyle/>
          <a:p>
            <a:r>
              <a:rPr lang="en-GB" dirty="0"/>
              <a:t>The net torque on the ball about O  is: </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4600351" y="4547276"/>
                <a:ext cx="1457835"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𝑟</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600351" y="4547276"/>
                <a:ext cx="1457835" cy="312458"/>
              </a:xfrm>
              <a:prstGeom prst="rect">
                <a:avLst/>
              </a:prstGeom>
              <a:blipFill rotWithShape="1">
                <a:blip r:embed="rId3"/>
                <a:stretch>
                  <a:fillRect l="-28" t="-13" r="-1244" b="25"/>
                </a:stretch>
              </a:blipFill>
            </p:spPr>
            <p:txBody>
              <a:bodyPr/>
              <a:lstStyle/>
              <a:p>
                <a:r>
                  <a:rPr lang="zh-CN" altLang="en-US">
                    <a:noFill/>
                  </a:rPr>
                  <a:t> </a:t>
                </a:r>
              </a:p>
            </p:txBody>
          </p:sp>
        </mc:Fallback>
      </mc:AlternateContent>
      <p:sp>
        <p:nvSpPr>
          <p:cNvPr id="18" name="TextBox 17"/>
          <p:cNvSpPr txBox="1"/>
          <p:nvPr/>
        </p:nvSpPr>
        <p:spPr>
          <a:xfrm>
            <a:off x="6093618" y="4612358"/>
            <a:ext cx="973343" cy="369332"/>
          </a:xfrm>
          <a:prstGeom prst="rect">
            <a:avLst/>
          </a:prstGeom>
          <a:noFill/>
        </p:spPr>
        <p:txBody>
          <a:bodyPr wrap="none" rtlCol="0">
            <a:spAutoFit/>
          </a:bodyPr>
          <a:lstStyle/>
          <a:p>
            <a:r>
              <a:rPr lang="en-GB" dirty="0"/>
              <a:t>because </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7066961" y="4665457"/>
                <a:ext cx="601383"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066961" y="4665457"/>
                <a:ext cx="601383" cy="312458"/>
              </a:xfrm>
              <a:prstGeom prst="rect">
                <a:avLst/>
              </a:prstGeom>
              <a:blipFill rotWithShape="1">
                <a:blip r:embed="rId4"/>
                <a:stretch>
                  <a:fillRect l="-8" t="-36" r="-4843" b="48"/>
                </a:stretch>
              </a:blipFill>
            </p:spPr>
            <p:txBody>
              <a:bodyPr/>
              <a:lstStyle/>
              <a:p>
                <a:r>
                  <a:rPr lang="zh-CN" altLang="en-US">
                    <a:noFill/>
                  </a:rPr>
                  <a:t> </a:t>
                </a:r>
              </a:p>
            </p:txBody>
          </p:sp>
        </mc:Fallback>
      </mc:AlternateContent>
      <p:sp>
        <p:nvSpPr>
          <p:cNvPr id="20" name="TextBox 19"/>
          <p:cNvSpPr txBox="1"/>
          <p:nvPr/>
        </p:nvSpPr>
        <p:spPr>
          <a:xfrm>
            <a:off x="3802455" y="1146961"/>
            <a:ext cx="351378" cy="369332"/>
          </a:xfrm>
          <a:prstGeom prst="rect">
            <a:avLst/>
          </a:prstGeom>
          <a:noFill/>
        </p:spPr>
        <p:txBody>
          <a:bodyPr wrap="none" rtlCol="0">
            <a:spAutoFit/>
          </a:bodyPr>
          <a:lstStyle/>
          <a:p>
            <a:r>
              <a:rPr lang="en-GB" dirty="0"/>
              <a:t>O</a:t>
            </a:r>
            <a:endParaRPr lang="en-US" dirty="0"/>
          </a:p>
        </p:txBody>
      </p:sp>
      <p:sp>
        <p:nvSpPr>
          <p:cNvPr id="21" name="TextBox 20"/>
          <p:cNvSpPr txBox="1"/>
          <p:nvPr/>
        </p:nvSpPr>
        <p:spPr>
          <a:xfrm>
            <a:off x="865753" y="5431071"/>
            <a:ext cx="5570756" cy="369332"/>
          </a:xfrm>
          <a:prstGeom prst="rect">
            <a:avLst/>
          </a:prstGeom>
          <a:noFill/>
        </p:spPr>
        <p:txBody>
          <a:bodyPr wrap="none" rtlCol="0">
            <a:spAutoFit/>
          </a:bodyPr>
          <a:lstStyle/>
          <a:p>
            <a:r>
              <a:rPr lang="en-GB" dirty="0"/>
              <a:t>The axis of rotation is also an axis of symmetry of the ball</a:t>
            </a:r>
            <a:endParaRPr lang="en-US" dirty="0"/>
          </a:p>
        </p:txBody>
      </p:sp>
      <p:sp>
        <p:nvSpPr>
          <p:cNvPr id="22" name="TextBox 21"/>
          <p:cNvSpPr txBox="1"/>
          <p:nvPr/>
        </p:nvSpPr>
        <p:spPr>
          <a:xfrm>
            <a:off x="865753" y="4999478"/>
            <a:ext cx="3288080" cy="369332"/>
          </a:xfrm>
          <a:prstGeom prst="rect">
            <a:avLst/>
          </a:prstGeom>
          <a:noFill/>
        </p:spPr>
        <p:txBody>
          <a:bodyPr wrap="none" rtlCol="0">
            <a:spAutoFit/>
          </a:bodyPr>
          <a:lstStyle/>
          <a:p>
            <a:r>
              <a:rPr lang="en-GB" dirty="0"/>
              <a:t>The net torque on the ball is zero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4070507" y="5007300"/>
                <a:ext cx="598048"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0</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070507" y="5007300"/>
                <a:ext cx="598048" cy="312458"/>
              </a:xfrm>
              <a:prstGeom prst="rect">
                <a:avLst/>
              </a:prstGeom>
              <a:blipFill rotWithShape="1">
                <a:blip r:embed="rId5"/>
                <a:stretch>
                  <a:fillRect l="-26" t="-104" r="-4772" b="116"/>
                </a:stretch>
              </a:blipFill>
            </p:spPr>
            <p:txBody>
              <a:bodyPr/>
              <a:lstStyle/>
              <a:p>
                <a:r>
                  <a:rPr lang="zh-CN" altLang="en-US">
                    <a:noFill/>
                  </a:rPr>
                  <a:t> </a:t>
                </a:r>
              </a:p>
            </p:txBody>
          </p:sp>
        </mc:Fallback>
      </mc:AlternateContent>
      <p:sp>
        <p:nvSpPr>
          <p:cNvPr id="24" name="Right Arrow 23"/>
          <p:cNvSpPr/>
          <p:nvPr/>
        </p:nvSpPr>
        <p:spPr>
          <a:xfrm>
            <a:off x="4730980" y="5013310"/>
            <a:ext cx="564334" cy="319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5379443" y="5011818"/>
                <a:ext cx="3314946" cy="310598"/>
              </a:xfrm>
              <a:prstGeom prst="rect">
                <a:avLst/>
              </a:prstGeom>
              <a:noFill/>
            </p:spPr>
            <p:txBody>
              <a:bodyPr wrap="none" lIns="0" tIns="0" rIns="0" bIns="0" rtlCol="0">
                <a:spAutoFit/>
              </a:bodyPr>
              <a:lstStyle/>
              <a:p>
                <a:r>
                  <a:rPr lang="en-US" dirty="0"/>
                  <a:t>its angular momentum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is constant</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379443" y="5011818"/>
                <a:ext cx="3314946" cy="310598"/>
              </a:xfrm>
              <a:prstGeom prst="rect">
                <a:avLst/>
              </a:prstGeom>
              <a:blipFill rotWithShape="1">
                <a:blip r:embed="rId6"/>
                <a:stretch>
                  <a:fillRect l="-11" t="-128" r="-384" b="155"/>
                </a:stretch>
              </a:blipFill>
            </p:spPr>
            <p:txBody>
              <a:bodyPr/>
              <a:lstStyle/>
              <a:p>
                <a:r>
                  <a:rPr lang="zh-CN" altLang="en-US">
                    <a:noFill/>
                  </a:rPr>
                  <a:t> </a:t>
                </a:r>
              </a:p>
            </p:txBody>
          </p:sp>
        </mc:Fallback>
      </mc:AlternateContent>
      <p:sp>
        <p:nvSpPr>
          <p:cNvPr id="26" name="Right Arrow 25"/>
          <p:cNvSpPr/>
          <p:nvPr/>
        </p:nvSpPr>
        <p:spPr>
          <a:xfrm>
            <a:off x="6467982" y="5480786"/>
            <a:ext cx="564334" cy="319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7092450" y="5480786"/>
                <a:ext cx="754502"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r>
                        <a:rPr lang="en-GB" b="0" i="1" smtClean="0">
                          <a:latin typeface="Cambria Math" panose="02040503050406030204" pitchFamily="18" charset="0"/>
                        </a:rPr>
                        <m:t>𝐼</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𝜔</m:t>
                          </m:r>
                        </m:e>
                      </m:acc>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092450" y="5480786"/>
                <a:ext cx="754502" cy="310598"/>
              </a:xfrm>
              <a:prstGeom prst="rect">
                <a:avLst/>
              </a:prstGeom>
              <a:blipFill rotWithShape="1">
                <a:blip r:embed="rId7"/>
                <a:stretch>
                  <a:fillRect l="-18" t="-33" r="-2827" b="59"/>
                </a:stretch>
              </a:blipFill>
            </p:spPr>
            <p:txBody>
              <a:bodyPr/>
              <a:lstStyle/>
              <a:p>
                <a:r>
                  <a:rPr lang="zh-CN" altLang="en-US">
                    <a:noFill/>
                  </a:rPr>
                  <a:t> </a:t>
                </a:r>
              </a:p>
            </p:txBody>
          </p:sp>
        </mc:Fallback>
      </mc:AlternateContent>
      <p:sp>
        <p:nvSpPr>
          <p:cNvPr id="6" name="TextBox 5"/>
          <p:cNvSpPr txBox="1"/>
          <p:nvPr/>
        </p:nvSpPr>
        <p:spPr>
          <a:xfrm>
            <a:off x="747131" y="3830862"/>
            <a:ext cx="7590011" cy="646331"/>
          </a:xfrm>
          <a:prstGeom prst="rect">
            <a:avLst/>
          </a:prstGeom>
          <a:noFill/>
        </p:spPr>
        <p:txBody>
          <a:bodyPr wrap="square" rtlCol="0">
            <a:spAutoFit/>
          </a:bodyPr>
          <a:lstStyle/>
          <a:p>
            <a:r>
              <a:rPr lang="en-GB" dirty="0"/>
              <a:t>The only force exerted on the ball is the weight (gravitational force) applied on the center of mass (at O) of the ball.</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6576"/>
            <a:ext cx="8229600" cy="1143000"/>
          </a:xfrm>
        </p:spPr>
        <p:txBody>
          <a:bodyPr/>
          <a:lstStyle/>
          <a:p>
            <a:r>
              <a:rPr lang="en-GB" sz="3200" dirty="0"/>
              <a:t>Ex. A ball only submitted to its weight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3635896" y="908720"/>
            <a:ext cx="936104" cy="106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103948" y="1442940"/>
            <a:ext cx="0" cy="1914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892341" y="122080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oMath>
                  </m:oMathPara>
                </a14:m>
                <a:endParaRPr lang="en-US" sz="1100" dirty="0"/>
              </a:p>
            </p:txBody>
          </p:sp>
        </mc:Choice>
        <mc:Fallback>
          <p:sp>
            <p:nvSpPr>
              <p:cNvPr id="8" name="TextBox 7"/>
              <p:cNvSpPr txBox="1">
                <a:spLocks noRot="1" noChangeAspect="1" noMove="1" noResize="1" noEditPoints="1" noAdjustHandles="1" noChangeArrowheads="1" noChangeShapeType="1" noTextEdit="1"/>
              </p:cNvSpPr>
              <p:nvPr/>
            </p:nvSpPr>
            <p:spPr>
              <a:xfrm>
                <a:off x="3892341" y="1220805"/>
                <a:ext cx="408765" cy="492443"/>
              </a:xfrm>
              <a:prstGeom prst="rect">
                <a:avLst/>
              </a:prstGeom>
              <a:blipFill rotWithShape="1">
                <a:blip r:embed="rId1"/>
                <a:stretch>
                  <a:fillRect l="-104" t="-68" r="61" b="4"/>
                </a:stretch>
              </a:blipFill>
            </p:spPr>
            <p:txBody>
              <a:bodyPr/>
              <a:lstStyle/>
              <a:p>
                <a:r>
                  <a:rPr lang="zh-CN" altLang="en-US">
                    <a:noFill/>
                  </a:rPr>
                  <a:t> </a:t>
                </a:r>
              </a:p>
            </p:txBody>
          </p:sp>
        </mc:Fallback>
      </mc:AlternateContent>
      <p:sp>
        <p:nvSpPr>
          <p:cNvPr id="9" name="Curved Down Arrow 8"/>
          <p:cNvSpPr/>
          <p:nvPr/>
        </p:nvSpPr>
        <p:spPr>
          <a:xfrm rot="5400000">
            <a:off x="4392574" y="1319219"/>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6381136">
            <a:off x="2488462" y="1262945"/>
            <a:ext cx="1224136" cy="42280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13" name="TextBox 12"/>
              <p:cNvSpPr txBox="1"/>
              <p:nvPr/>
            </p:nvSpPr>
            <p:spPr>
              <a:xfrm>
                <a:off x="4129724" y="2485103"/>
                <a:ext cx="52155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𝑤</m:t>
                          </m:r>
                        </m:e>
                      </m:acc>
                    </m:oMath>
                  </m:oMathPara>
                </a14:m>
                <a:endParaRPr lang="en-US" sz="4000" dirty="0"/>
              </a:p>
            </p:txBody>
          </p:sp>
        </mc:Choice>
        <mc:Fallback>
          <p:sp>
            <p:nvSpPr>
              <p:cNvPr id="13" name="TextBox 12"/>
              <p:cNvSpPr txBox="1">
                <a:spLocks noRot="1" noChangeAspect="1" noMove="1" noResize="1" noEditPoints="1" noAdjustHandles="1" noChangeArrowheads="1" noChangeShapeType="1" noTextEdit="1"/>
              </p:cNvSpPr>
              <p:nvPr/>
            </p:nvSpPr>
            <p:spPr>
              <a:xfrm>
                <a:off x="4129724" y="2485103"/>
                <a:ext cx="521553" cy="615553"/>
              </a:xfrm>
              <a:prstGeom prst="rect">
                <a:avLst/>
              </a:prstGeom>
              <a:blipFill rotWithShape="1">
                <a:blip r:embed="rId2"/>
                <a:stretch>
                  <a:fillRect l="-61" t="-57" r="-12924" b="95"/>
                </a:stretch>
              </a:blipFill>
            </p:spPr>
            <p:txBody>
              <a:bodyPr/>
              <a:lstStyle/>
              <a:p>
                <a:r>
                  <a:rPr lang="zh-CN" altLang="en-US">
                    <a:noFill/>
                  </a:rPr>
                  <a:t> </a:t>
                </a:r>
              </a:p>
            </p:txBody>
          </p:sp>
        </mc:Fallback>
      </mc:AlternateContent>
      <p:sp>
        <p:nvSpPr>
          <p:cNvPr id="16" name="TextBox 15"/>
          <p:cNvSpPr txBox="1"/>
          <p:nvPr/>
        </p:nvSpPr>
        <p:spPr>
          <a:xfrm>
            <a:off x="551362" y="4567885"/>
            <a:ext cx="3749744" cy="369332"/>
          </a:xfrm>
          <a:prstGeom prst="rect">
            <a:avLst/>
          </a:prstGeom>
          <a:noFill/>
        </p:spPr>
        <p:txBody>
          <a:bodyPr wrap="none" rtlCol="0">
            <a:spAutoFit/>
          </a:bodyPr>
          <a:lstStyle/>
          <a:p>
            <a:r>
              <a:rPr lang="en-GB" dirty="0">
                <a:solidFill>
                  <a:srgbClr val="FF0000"/>
                </a:solidFill>
              </a:rPr>
              <a:t>The net torque on the ball about O  is: </a:t>
            </a:r>
            <a:endParaRPr lang="en-GB" dirty="0">
              <a:solidFill>
                <a:srgbClr val="FF0000"/>
              </a:solidFill>
            </a:endParaRPr>
          </a:p>
        </p:txBody>
      </p:sp>
      <mc:AlternateContent xmlns:mc="http://schemas.openxmlformats.org/markup-compatibility/2006">
        <mc:Choice xmlns:a14="http://schemas.microsoft.com/office/drawing/2010/main" Requires="a14">
          <p:sp>
            <p:nvSpPr>
              <p:cNvPr id="17" name="TextBox 16"/>
              <p:cNvSpPr txBox="1"/>
              <p:nvPr/>
            </p:nvSpPr>
            <p:spPr>
              <a:xfrm>
                <a:off x="4600351" y="4547276"/>
                <a:ext cx="1457835"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r>
                        <a:rPr lang="en-GB" b="0" i="1" smtClean="0">
                          <a:solidFill>
                            <a:srgbClr val="FF0000"/>
                          </a:solidFill>
                          <a:latin typeface="Cambria Math" panose="02040503050406030204" pitchFamily="18" charset="0"/>
                        </a:rPr>
                        <m:t>=</m:t>
                      </m:r>
                      <m:acc>
                        <m:accPr>
                          <m:chr m:val="⃗"/>
                          <m:ctrlPr>
                            <a:rPr lang="en-GB" i="1">
                              <a:solidFill>
                                <a:srgbClr val="FF0000"/>
                              </a:solidFill>
                              <a:latin typeface="Cambria Math" panose="02040503050406030204" pitchFamily="18" charset="0"/>
                            </a:rPr>
                          </m:ctrlPr>
                        </m:accPr>
                        <m:e>
                          <m:r>
                            <a:rPr lang="en-GB" i="1">
                              <a:solidFill>
                                <a:srgbClr val="FF0000"/>
                              </a:solidFill>
                              <a:latin typeface="Cambria Math" panose="02040503050406030204" pitchFamily="18" charset="0"/>
                            </a:rPr>
                            <m:t>𝑟</m:t>
                          </m:r>
                        </m:e>
                      </m:acc>
                      <m:r>
                        <a:rPr lang="en-US" i="1">
                          <a:solidFill>
                            <a:srgbClr val="FF0000"/>
                          </a:solidFill>
                          <a:latin typeface="Cambria Math" panose="02040503050406030204" pitchFamily="18" charset="0"/>
                          <a:ea typeface="Cambria Math" panose="02040503050406030204" pitchFamily="18" charset="0"/>
                        </a:rPr>
                        <m:t>×</m:t>
                      </m:r>
                      <m:acc>
                        <m:accPr>
                          <m:chr m:val="⃗"/>
                          <m:ctrlPr>
                            <a:rPr lang="en-US" i="1">
                              <a:solidFill>
                                <a:srgbClr val="FF0000"/>
                              </a:solidFill>
                              <a:latin typeface="Cambria Math" panose="02040503050406030204" pitchFamily="18" charset="0"/>
                              <a:ea typeface="Cambria Math" panose="02040503050406030204" pitchFamily="18" charset="0"/>
                            </a:rPr>
                          </m:ctrlPr>
                        </m:accPr>
                        <m:e>
                          <m:r>
                            <a:rPr lang="en-GB" b="0" i="1" smtClean="0">
                              <a:solidFill>
                                <a:srgbClr val="FF0000"/>
                              </a:solidFill>
                              <a:latin typeface="Cambria Math" panose="02040503050406030204" pitchFamily="18" charset="0"/>
                              <a:ea typeface="Cambria Math" panose="02040503050406030204" pitchFamily="18" charset="0"/>
                            </a:rPr>
                            <m:t>𝑤</m:t>
                          </m:r>
                        </m:e>
                      </m:acc>
                      <m:r>
                        <a:rPr lang="en-GB" b="0" i="1" smtClean="0">
                          <a:solidFill>
                            <a:srgbClr val="FF0000"/>
                          </a:solidFill>
                          <a:latin typeface="Cambria Math" panose="02040503050406030204" pitchFamily="18" charset="0"/>
                        </a:rPr>
                        <m:t>=</m:t>
                      </m:r>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0</m:t>
                          </m:r>
                        </m:e>
                      </m:acc>
                    </m:oMath>
                  </m:oMathPara>
                </a14:m>
                <a:endParaRPr lang="en-GB"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4600351" y="4547276"/>
                <a:ext cx="1457835" cy="312458"/>
              </a:xfrm>
              <a:prstGeom prst="rect">
                <a:avLst/>
              </a:prstGeom>
              <a:blipFill rotWithShape="1">
                <a:blip r:embed="rId3"/>
                <a:stretch>
                  <a:fillRect l="-28" t="-13" r="-1244" b="25"/>
                </a:stretch>
              </a:blipFill>
            </p:spPr>
            <p:txBody>
              <a:bodyPr/>
              <a:lstStyle/>
              <a:p>
                <a:r>
                  <a:rPr lang="zh-CN" altLang="en-US">
                    <a:noFill/>
                  </a:rPr>
                  <a:t> </a:t>
                </a:r>
              </a:p>
            </p:txBody>
          </p:sp>
        </mc:Fallback>
      </mc:AlternateContent>
      <p:sp>
        <p:nvSpPr>
          <p:cNvPr id="18" name="TextBox 17"/>
          <p:cNvSpPr txBox="1"/>
          <p:nvPr/>
        </p:nvSpPr>
        <p:spPr>
          <a:xfrm>
            <a:off x="6093618" y="4612358"/>
            <a:ext cx="973343" cy="369332"/>
          </a:xfrm>
          <a:prstGeom prst="rect">
            <a:avLst/>
          </a:prstGeom>
          <a:noFill/>
        </p:spPr>
        <p:txBody>
          <a:bodyPr wrap="none" rtlCol="0">
            <a:spAutoFit/>
          </a:bodyPr>
          <a:lstStyle/>
          <a:p>
            <a:r>
              <a:rPr lang="en-GB" dirty="0">
                <a:solidFill>
                  <a:srgbClr val="FF0000"/>
                </a:solidFill>
              </a:rPr>
              <a:t>because </a:t>
            </a:r>
            <a:endParaRPr lang="en-GB" dirty="0">
              <a:solidFill>
                <a:srgbClr val="FF0000"/>
              </a:solidFill>
            </a:endParaRPr>
          </a:p>
        </p:txBody>
      </p:sp>
      <mc:AlternateContent xmlns:mc="http://schemas.openxmlformats.org/markup-compatibility/2006">
        <mc:Choice xmlns:a14="http://schemas.microsoft.com/office/drawing/2010/main" Requires="a14">
          <p:sp>
            <p:nvSpPr>
              <p:cNvPr id="19" name="TextBox 18"/>
              <p:cNvSpPr txBox="1"/>
              <p:nvPr/>
            </p:nvSpPr>
            <p:spPr>
              <a:xfrm>
                <a:off x="7066961" y="4665457"/>
                <a:ext cx="601383"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𝑟</m:t>
                          </m:r>
                        </m:e>
                      </m:acc>
                      <m:r>
                        <a:rPr lang="en-GB" b="0" i="1" smtClean="0">
                          <a:solidFill>
                            <a:srgbClr val="FF0000"/>
                          </a:solidFill>
                          <a:latin typeface="Cambria Math" panose="02040503050406030204" pitchFamily="18" charset="0"/>
                        </a:rPr>
                        <m:t>=</m:t>
                      </m:r>
                      <m:acc>
                        <m:accPr>
                          <m:chr m:val="⃗"/>
                          <m:ctrlPr>
                            <a:rPr lang="en-GB" b="0"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0</m:t>
                          </m:r>
                        </m:e>
                      </m:acc>
                    </m:oMath>
                  </m:oMathPara>
                </a14:m>
                <a:endParaRPr lang="en-GB"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7066961" y="4665457"/>
                <a:ext cx="601383" cy="312458"/>
              </a:xfrm>
              <a:prstGeom prst="rect">
                <a:avLst/>
              </a:prstGeom>
              <a:blipFill rotWithShape="1">
                <a:blip r:embed="rId4"/>
                <a:stretch>
                  <a:fillRect l="-8" t="-36" r="-4843" b="48"/>
                </a:stretch>
              </a:blipFill>
            </p:spPr>
            <p:txBody>
              <a:bodyPr/>
              <a:lstStyle/>
              <a:p>
                <a:r>
                  <a:rPr lang="zh-CN" altLang="en-US">
                    <a:noFill/>
                  </a:rPr>
                  <a:t> </a:t>
                </a:r>
              </a:p>
            </p:txBody>
          </p:sp>
        </mc:Fallback>
      </mc:AlternateContent>
      <p:sp>
        <p:nvSpPr>
          <p:cNvPr id="20" name="TextBox 19"/>
          <p:cNvSpPr txBox="1"/>
          <p:nvPr/>
        </p:nvSpPr>
        <p:spPr>
          <a:xfrm>
            <a:off x="3802455" y="1146961"/>
            <a:ext cx="351378" cy="369332"/>
          </a:xfrm>
          <a:prstGeom prst="rect">
            <a:avLst/>
          </a:prstGeom>
          <a:noFill/>
        </p:spPr>
        <p:txBody>
          <a:bodyPr wrap="none" rtlCol="0">
            <a:spAutoFit/>
          </a:bodyPr>
          <a:lstStyle/>
          <a:p>
            <a:r>
              <a:rPr lang="en-GB" dirty="0"/>
              <a:t>O</a:t>
            </a:r>
            <a:endParaRPr lang="en-US" dirty="0"/>
          </a:p>
        </p:txBody>
      </p:sp>
      <p:sp>
        <p:nvSpPr>
          <p:cNvPr id="21" name="TextBox 20"/>
          <p:cNvSpPr txBox="1"/>
          <p:nvPr/>
        </p:nvSpPr>
        <p:spPr>
          <a:xfrm>
            <a:off x="865753" y="5431071"/>
            <a:ext cx="5570756" cy="369332"/>
          </a:xfrm>
          <a:prstGeom prst="rect">
            <a:avLst/>
          </a:prstGeom>
          <a:noFill/>
        </p:spPr>
        <p:txBody>
          <a:bodyPr wrap="none" rtlCol="0">
            <a:spAutoFit/>
          </a:bodyPr>
          <a:lstStyle/>
          <a:p>
            <a:r>
              <a:rPr lang="en-GB" dirty="0"/>
              <a:t>The axis of rotation is also an axis of symmetry of the ball</a:t>
            </a:r>
            <a:endParaRPr lang="en-US" dirty="0"/>
          </a:p>
        </p:txBody>
      </p:sp>
      <p:sp>
        <p:nvSpPr>
          <p:cNvPr id="22" name="TextBox 21"/>
          <p:cNvSpPr txBox="1"/>
          <p:nvPr/>
        </p:nvSpPr>
        <p:spPr>
          <a:xfrm>
            <a:off x="865753" y="4999478"/>
            <a:ext cx="3288080" cy="369332"/>
          </a:xfrm>
          <a:prstGeom prst="rect">
            <a:avLst/>
          </a:prstGeom>
          <a:noFill/>
        </p:spPr>
        <p:txBody>
          <a:bodyPr wrap="none" rtlCol="0">
            <a:spAutoFit/>
          </a:bodyPr>
          <a:lstStyle/>
          <a:p>
            <a:r>
              <a:rPr lang="en-GB" dirty="0">
                <a:solidFill>
                  <a:srgbClr val="FF0000"/>
                </a:solidFill>
              </a:rPr>
              <a:t>The net torque on the ball is zero </a:t>
            </a:r>
            <a:endParaRPr lang="en-GB" dirty="0">
              <a:solidFill>
                <a:srgbClr val="FF0000"/>
              </a:solidFill>
            </a:endParaRPr>
          </a:p>
        </p:txBody>
      </p:sp>
      <mc:AlternateContent xmlns:mc="http://schemas.openxmlformats.org/markup-compatibility/2006">
        <mc:Choice xmlns:a14="http://schemas.microsoft.com/office/drawing/2010/main" Requires="a14">
          <p:sp>
            <p:nvSpPr>
              <p:cNvPr id="23" name="TextBox 22"/>
              <p:cNvSpPr txBox="1"/>
              <p:nvPr/>
            </p:nvSpPr>
            <p:spPr>
              <a:xfrm>
                <a:off x="4070507" y="5007300"/>
                <a:ext cx="598048"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r>
                        <a:rPr lang="en-GB" b="0" i="1" smtClean="0">
                          <a:solidFill>
                            <a:srgbClr val="FF0000"/>
                          </a:solidFill>
                          <a:latin typeface="Cambria Math" panose="02040503050406030204" pitchFamily="18" charset="0"/>
                        </a:rPr>
                        <m:t>=</m:t>
                      </m:r>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0</m:t>
                          </m:r>
                        </m:e>
                      </m:acc>
                    </m:oMath>
                  </m:oMathPara>
                </a14:m>
                <a:endParaRPr lang="en-GB"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4070507" y="5007300"/>
                <a:ext cx="598048" cy="312458"/>
              </a:xfrm>
              <a:prstGeom prst="rect">
                <a:avLst/>
              </a:prstGeom>
              <a:blipFill rotWithShape="1">
                <a:blip r:embed="rId5"/>
                <a:stretch>
                  <a:fillRect l="-26" t="-104" r="-4772" b="116"/>
                </a:stretch>
              </a:blipFill>
            </p:spPr>
            <p:txBody>
              <a:bodyPr/>
              <a:lstStyle/>
              <a:p>
                <a:r>
                  <a:rPr lang="zh-CN" altLang="en-US">
                    <a:noFill/>
                  </a:rPr>
                  <a:t> </a:t>
                </a:r>
              </a:p>
            </p:txBody>
          </p:sp>
        </mc:Fallback>
      </mc:AlternateContent>
      <p:sp>
        <p:nvSpPr>
          <p:cNvPr id="24" name="Right Arrow 23"/>
          <p:cNvSpPr/>
          <p:nvPr/>
        </p:nvSpPr>
        <p:spPr>
          <a:xfrm>
            <a:off x="4730980" y="5013310"/>
            <a:ext cx="564334" cy="319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5379443" y="5011818"/>
                <a:ext cx="3314946" cy="310598"/>
              </a:xfrm>
              <a:prstGeom prst="rect">
                <a:avLst/>
              </a:prstGeom>
              <a:noFill/>
            </p:spPr>
            <p:txBody>
              <a:bodyPr wrap="none" lIns="0" tIns="0" rIns="0" bIns="0" rtlCol="0">
                <a:spAutoFit/>
              </a:bodyPr>
              <a:lstStyle/>
              <a:p>
                <a:r>
                  <a:rPr lang="en-US" dirty="0">
                    <a:solidFill>
                      <a:srgbClr val="FF0000"/>
                    </a:solidFill>
                  </a:rPr>
                  <a:t>its angular momentum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𝐿</m:t>
                        </m:r>
                      </m:e>
                    </m:acc>
                  </m:oMath>
                </a14:m>
                <a:r>
                  <a:rPr lang="en-US" dirty="0">
                    <a:solidFill>
                      <a:srgbClr val="FF0000"/>
                    </a:solidFill>
                  </a:rPr>
                  <a:t> is constant</a:t>
                </a:r>
                <a:endParaRPr lang="en-US" dirty="0">
                  <a:solidFill>
                    <a:srgbClr val="FF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5379443" y="5011818"/>
                <a:ext cx="3314946" cy="310598"/>
              </a:xfrm>
              <a:prstGeom prst="rect">
                <a:avLst/>
              </a:prstGeom>
              <a:blipFill rotWithShape="1">
                <a:blip r:embed="rId6"/>
                <a:stretch>
                  <a:fillRect l="-11" t="-128" r="-384" b="155"/>
                </a:stretch>
              </a:blipFill>
            </p:spPr>
            <p:txBody>
              <a:bodyPr/>
              <a:lstStyle/>
              <a:p>
                <a:r>
                  <a:rPr lang="zh-CN" altLang="en-US">
                    <a:noFill/>
                  </a:rPr>
                  <a:t> </a:t>
                </a:r>
              </a:p>
            </p:txBody>
          </p:sp>
        </mc:Fallback>
      </mc:AlternateContent>
      <p:sp>
        <p:nvSpPr>
          <p:cNvPr id="26" name="Right Arrow 25"/>
          <p:cNvSpPr/>
          <p:nvPr/>
        </p:nvSpPr>
        <p:spPr>
          <a:xfrm>
            <a:off x="6467982" y="5480786"/>
            <a:ext cx="564334" cy="319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7092450" y="5480786"/>
                <a:ext cx="754502"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𝐿</m:t>
                          </m:r>
                        </m:e>
                      </m:acc>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𝐼</m:t>
                      </m:r>
                      <m:acc>
                        <m:accPr>
                          <m:chr m:val="⃗"/>
                          <m:ctrlPr>
                            <a:rPr lang="en-GB" b="0"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ea typeface="Cambria Math" panose="02040503050406030204" pitchFamily="18" charset="0"/>
                            </a:rPr>
                            <m:t>𝜔</m:t>
                          </m:r>
                        </m:e>
                      </m:acc>
                    </m:oMath>
                  </m:oMathPara>
                </a14:m>
                <a:endParaRPr lang="en-GB"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7092450" y="5480786"/>
                <a:ext cx="754502" cy="310598"/>
              </a:xfrm>
              <a:prstGeom prst="rect">
                <a:avLst/>
              </a:prstGeom>
              <a:blipFill rotWithShape="1">
                <a:blip r:embed="rId7"/>
                <a:stretch>
                  <a:fillRect l="-18" t="-33" r="-2827" b="59"/>
                </a:stretch>
              </a:blipFill>
            </p:spPr>
            <p:txBody>
              <a:bodyPr/>
              <a:lstStyle/>
              <a:p>
                <a:r>
                  <a:rPr lang="zh-CN" altLang="en-US">
                    <a:noFill/>
                  </a:rPr>
                  <a:t> </a:t>
                </a:r>
              </a:p>
            </p:txBody>
          </p:sp>
        </mc:Fallback>
      </mc:AlternateContent>
      <p:sp>
        <p:nvSpPr>
          <p:cNvPr id="28" name="Right Arrow 27"/>
          <p:cNvSpPr/>
          <p:nvPr/>
        </p:nvSpPr>
        <p:spPr>
          <a:xfrm>
            <a:off x="1588490" y="5850096"/>
            <a:ext cx="564334" cy="319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flipH="1">
                <a:off x="2181871" y="5850096"/>
                <a:ext cx="6155271" cy="646331"/>
              </a:xfrm>
              <a:prstGeom prst="rect">
                <a:avLst/>
              </a:prstGeom>
              <a:noFill/>
            </p:spPr>
            <p:txBody>
              <a:bodyPr wrap="square" rtlCol="0">
                <a:spAutoFit/>
              </a:bodyPr>
              <a:lstStyle/>
              <a:p>
                <a:r>
                  <a:rPr lang="en-GB" dirty="0">
                    <a:solidFill>
                      <a:srgbClr val="FF0000"/>
                    </a:solidFill>
                  </a:rPr>
                  <a:t>The angular velocity </a:t>
                </a:r>
                <a14:m>
                  <m:oMath xmlns:m="http://schemas.openxmlformats.org/officeDocument/2006/math">
                    <m:acc>
                      <m:accPr>
                        <m:chr m:val="⃗"/>
                        <m:ctrlPr>
                          <a:rPr lang="en-GB" i="1">
                            <a:solidFill>
                              <a:srgbClr val="FF0000"/>
                            </a:solidFill>
                            <a:latin typeface="Cambria Math" panose="02040503050406030204" pitchFamily="18" charset="0"/>
                          </a:rPr>
                        </m:ctrlPr>
                      </m:accPr>
                      <m:e>
                        <m:r>
                          <a:rPr lang="en-GB" i="1">
                            <a:solidFill>
                              <a:srgbClr val="FF0000"/>
                            </a:solidFill>
                            <a:latin typeface="Cambria Math" panose="02040503050406030204" pitchFamily="18" charset="0"/>
                            <a:ea typeface="Cambria Math" panose="02040503050406030204" pitchFamily="18" charset="0"/>
                          </a:rPr>
                          <m:t>𝜔</m:t>
                        </m:r>
                      </m:e>
                    </m:acc>
                    <m:r>
                      <a:rPr lang="en-GB" b="0" i="0" smtClean="0">
                        <a:solidFill>
                          <a:srgbClr val="FF0000"/>
                        </a:solidFill>
                        <a:latin typeface="Cambria Math" panose="02040503050406030204" pitchFamily="18" charset="0"/>
                        <a:ea typeface="Cambria Math" panose="02040503050406030204" pitchFamily="18" charset="0"/>
                      </a:rPr>
                      <m:t> </m:t>
                    </m:r>
                  </m:oMath>
                </a14:m>
                <a:r>
                  <a:rPr lang="en-GB" dirty="0">
                    <a:solidFill>
                      <a:srgbClr val="FF0000"/>
                    </a:solidFill>
                  </a:rPr>
                  <a:t>is constant !</a:t>
                </a:r>
                <a:r>
                  <a:rPr lang="en-GB" dirty="0"/>
                  <a:t> (in real situation, this is not right because there is friction with air)</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flipH="1">
                <a:off x="2181871" y="5850096"/>
                <a:ext cx="6155271" cy="646331"/>
              </a:xfrm>
              <a:prstGeom prst="rect">
                <a:avLst/>
              </a:prstGeom>
              <a:blipFill rotWithShape="1">
                <a:blip r:embed="rId8"/>
                <a:stretch>
                  <a:fillRect t="-74" r="4" b="58"/>
                </a:stretch>
              </a:blipFill>
            </p:spPr>
            <p:txBody>
              <a:bodyPr/>
              <a:lstStyle/>
              <a:p>
                <a:r>
                  <a:rPr lang="zh-CN" altLang="en-US">
                    <a:noFill/>
                  </a:rPr>
                  <a:t> </a:t>
                </a:r>
              </a:p>
            </p:txBody>
          </p:sp>
        </mc:Fallback>
      </mc:AlternateContent>
      <p:sp>
        <p:nvSpPr>
          <p:cNvPr id="6" name="TextBox 5"/>
          <p:cNvSpPr txBox="1"/>
          <p:nvPr/>
        </p:nvSpPr>
        <p:spPr>
          <a:xfrm>
            <a:off x="747131" y="3830862"/>
            <a:ext cx="7590011" cy="646331"/>
          </a:xfrm>
          <a:prstGeom prst="rect">
            <a:avLst/>
          </a:prstGeom>
          <a:noFill/>
        </p:spPr>
        <p:txBody>
          <a:bodyPr wrap="square" rtlCol="0">
            <a:spAutoFit/>
          </a:bodyPr>
          <a:lstStyle/>
          <a:p>
            <a:r>
              <a:rPr lang="en-GB" dirty="0">
                <a:solidFill>
                  <a:srgbClr val="FF0000"/>
                </a:solidFill>
              </a:rPr>
              <a:t>The only force exerted on the ball is the weight (gravitational force) applied on the center of mass (at O) of the ball.</a:t>
            </a:r>
            <a:endParaRPr lang="en-GB"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Introduction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4" name="TextBox 23"/>
          <p:cNvSpPr txBox="1"/>
          <p:nvPr/>
        </p:nvSpPr>
        <p:spPr>
          <a:xfrm>
            <a:off x="1726670" y="6052622"/>
            <a:ext cx="6102424" cy="369332"/>
          </a:xfrm>
          <a:prstGeom prst="rect">
            <a:avLst/>
          </a:prstGeom>
          <a:noFill/>
        </p:spPr>
        <p:txBody>
          <a:bodyPr wrap="square">
            <a:spAutoFit/>
          </a:bodyPr>
          <a:lstStyle/>
          <a:p>
            <a:r>
              <a:rPr lang="en-US" dirty="0"/>
              <a:t> </a:t>
            </a:r>
            <a:r>
              <a:rPr lang="en-US" dirty="0">
                <a:hlinkClick r:id="rId1"/>
              </a:rPr>
              <a:t>https://www.bilibili.com/video/BV1BW411T7ur/</a:t>
            </a:r>
            <a:r>
              <a:rPr lang="en-US" dirty="0"/>
              <a:t> </a:t>
            </a:r>
            <a:endParaRPr lang="en-US" dirty="0"/>
          </a:p>
        </p:txBody>
      </p:sp>
      <p:pic>
        <p:nvPicPr>
          <p:cNvPr id="10" name="Picture 9"/>
          <p:cNvPicPr>
            <a:picLocks noChangeAspect="1"/>
          </p:cNvPicPr>
          <p:nvPr/>
        </p:nvPicPr>
        <p:blipFill>
          <a:blip r:embed="rId2"/>
          <a:stretch>
            <a:fillRect/>
          </a:stretch>
        </p:blipFill>
        <p:spPr>
          <a:xfrm>
            <a:off x="1115616" y="1772816"/>
            <a:ext cx="6505475" cy="4051722"/>
          </a:xfrm>
          <a:prstGeom prst="rect">
            <a:avLst/>
          </a:prstGeom>
        </p:spPr>
      </p:pic>
      <p:cxnSp>
        <p:nvCxnSpPr>
          <p:cNvPr id="14" name="Straight Arrow Connector 13"/>
          <p:cNvCxnSpPr/>
          <p:nvPr/>
        </p:nvCxnSpPr>
        <p:spPr>
          <a:xfrm flipH="1" flipV="1">
            <a:off x="4139952" y="2060848"/>
            <a:ext cx="432048" cy="19442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3635896" y="1916832"/>
                <a:ext cx="329000"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𝐿</m:t>
                          </m:r>
                        </m:e>
                      </m:acc>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635896" y="1916832"/>
                <a:ext cx="329000" cy="552331"/>
              </a:xfrm>
              <a:prstGeom prst="rect">
                <a:avLst/>
              </a:prstGeom>
              <a:blipFill rotWithShape="1">
                <a:blip r:embed="rId3"/>
                <a:stretch>
                  <a:fillRect l="-158" t="-73" r="-1943" b="51"/>
                </a:stretch>
              </a:blipFill>
            </p:spPr>
            <p:txBody>
              <a:bodyPr/>
              <a:lstStyle/>
              <a:p>
                <a:r>
                  <a:rPr lang="zh-CN" altLang="en-US">
                    <a:noFill/>
                  </a:rPr>
                  <a:t> </a:t>
                </a:r>
              </a:p>
            </p:txBody>
          </p:sp>
        </mc:Fallback>
      </mc:AlternateContent>
      <p:sp>
        <p:nvSpPr>
          <p:cNvPr id="27" name="Oval 26"/>
          <p:cNvSpPr/>
          <p:nvPr/>
        </p:nvSpPr>
        <p:spPr>
          <a:xfrm>
            <a:off x="4293485" y="2349284"/>
            <a:ext cx="792088" cy="23975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2" name="TextBox 11"/>
          <p:cNvSpPr txBox="1"/>
          <p:nvPr/>
        </p:nvSpPr>
        <p:spPr>
          <a:xfrm>
            <a:off x="486485" y="6302905"/>
            <a:ext cx="8352928" cy="369332"/>
          </a:xfrm>
          <a:prstGeom prst="rect">
            <a:avLst/>
          </a:prstGeom>
          <a:noFill/>
        </p:spPr>
        <p:txBody>
          <a:bodyPr wrap="square" rtlCol="0">
            <a:spAutoFit/>
          </a:bodyPr>
          <a:lstStyle/>
          <a:p>
            <a:r>
              <a:rPr lang="en-GB" dirty="0">
                <a:solidFill>
                  <a:srgbClr val="FF0000"/>
                </a:solidFill>
              </a:rPr>
              <a:t>With no initial angular momentum, the wheel is falling </a:t>
            </a:r>
            <a:endParaRPr lang="en-GB" dirty="0">
              <a:solidFill>
                <a:srgbClr val="FF0000"/>
              </a:solidFill>
            </a:endParaRPr>
          </a:p>
        </p:txBody>
      </p:sp>
      <p:pic>
        <p:nvPicPr>
          <p:cNvPr id="13" name="Picture 12"/>
          <p:cNvPicPr>
            <a:picLocks noChangeAspect="1"/>
          </p:cNvPicPr>
          <p:nvPr/>
        </p:nvPicPr>
        <p:blipFill>
          <a:blip r:embed="rId1"/>
          <a:stretch>
            <a:fillRect/>
          </a:stretch>
        </p:blipFill>
        <p:spPr>
          <a:xfrm>
            <a:off x="2670163" y="764704"/>
            <a:ext cx="2867570" cy="4033807"/>
          </a:xfrm>
          <a:prstGeom prst="rect">
            <a:avLst/>
          </a:prstGeom>
        </p:spPr>
      </p:pic>
      <p:cxnSp>
        <p:nvCxnSpPr>
          <p:cNvPr id="15" name="Straight Arrow Connector 14"/>
          <p:cNvCxnSpPr/>
          <p:nvPr/>
        </p:nvCxnSpPr>
        <p:spPr>
          <a:xfrm flipH="1" flipV="1">
            <a:off x="1979712" y="2276872"/>
            <a:ext cx="2304256" cy="720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1722854" y="1586618"/>
                <a:ext cx="411266" cy="6902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𝐿</m:t>
                          </m:r>
                        </m:e>
                      </m:acc>
                    </m:oMath>
                  </m:oMathPara>
                </a14:m>
                <a:endParaRPr lang="en-US" sz="4000" dirty="0"/>
              </a:p>
            </p:txBody>
          </p:sp>
        </mc:Choice>
        <mc:Fallback>
          <p:sp>
            <p:nvSpPr>
              <p:cNvPr id="16" name="TextBox 15"/>
              <p:cNvSpPr txBox="1">
                <a:spLocks noRot="1" noChangeAspect="1" noMove="1" noResize="1" noEditPoints="1" noAdjustHandles="1" noChangeArrowheads="1" noChangeShapeType="1" noTextEdit="1"/>
              </p:cNvSpPr>
              <p:nvPr/>
            </p:nvSpPr>
            <p:spPr>
              <a:xfrm>
                <a:off x="1722854" y="1586618"/>
                <a:ext cx="411266" cy="690254"/>
              </a:xfrm>
              <a:prstGeom prst="rect">
                <a:avLst/>
              </a:prstGeom>
              <a:blipFill rotWithShape="1">
                <a:blip r:embed="rId2"/>
                <a:stretch>
                  <a:fillRect l="-24" t="-56" r="-17012" b="58"/>
                </a:stretch>
              </a:blipFill>
            </p:spPr>
            <p:txBody>
              <a:bodyPr/>
              <a:lstStyle/>
              <a:p>
                <a:r>
                  <a:rPr lang="zh-CN" altLang="en-US">
                    <a:noFill/>
                  </a:rPr>
                  <a:t> </a:t>
                </a:r>
              </a:p>
            </p:txBody>
          </p:sp>
        </mc:Fallback>
      </mc:AlternateContent>
      <p:sp>
        <p:nvSpPr>
          <p:cNvPr id="17" name="Curved Up Arrow 16"/>
          <p:cNvSpPr/>
          <p:nvPr/>
        </p:nvSpPr>
        <p:spPr>
          <a:xfrm rot="10555511">
            <a:off x="3776247" y="1694630"/>
            <a:ext cx="936104" cy="4742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579528" y="5280933"/>
            <a:ext cx="8352928" cy="923330"/>
          </a:xfrm>
          <a:prstGeom prst="rect">
            <a:avLst/>
          </a:prstGeom>
          <a:noFill/>
        </p:spPr>
        <p:txBody>
          <a:bodyPr wrap="square" rtlCol="0">
            <a:spAutoFit/>
          </a:bodyPr>
          <a:lstStyle/>
          <a:p>
            <a:r>
              <a:rPr lang="en-GB" dirty="0"/>
              <a:t>If we </a:t>
            </a:r>
            <a:r>
              <a:rPr lang="en-GB" dirty="0">
                <a:solidFill>
                  <a:srgbClr val="FF0000"/>
                </a:solidFill>
              </a:rPr>
              <a:t>give an initial angular momentum</a:t>
            </a:r>
            <a:r>
              <a:rPr lang="en-GB" dirty="0"/>
              <a:t> to the wheel about its axis, the wheel spins around O, i.e. it has 2 rotational motions, </a:t>
            </a:r>
            <a:r>
              <a:rPr lang="en-GB" dirty="0">
                <a:solidFill>
                  <a:srgbClr val="FF0000"/>
                </a:solidFill>
              </a:rPr>
              <a:t>one around its axis, and one around the pivot O.</a:t>
            </a:r>
            <a:r>
              <a:rPr lang="en-GB" dirty="0"/>
              <a:t> </a:t>
            </a:r>
            <a:endParaRPr lang="en-US" dirty="0"/>
          </a:p>
        </p:txBody>
      </p:sp>
      <p:sp>
        <p:nvSpPr>
          <p:cNvPr id="19" name="Curved Up Arrow 18"/>
          <p:cNvSpPr/>
          <p:nvPr/>
        </p:nvSpPr>
        <p:spPr>
          <a:xfrm rot="21048855">
            <a:off x="4008454" y="2523052"/>
            <a:ext cx="936104" cy="4742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4368231" y="1320007"/>
            <a:ext cx="1895694" cy="1080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44208" y="994882"/>
            <a:ext cx="1050288" cy="369332"/>
          </a:xfrm>
          <a:prstGeom prst="rect">
            <a:avLst/>
          </a:prstGeom>
          <a:noFill/>
        </p:spPr>
        <p:txBody>
          <a:bodyPr wrap="none" rtlCol="0">
            <a:spAutoFit/>
          </a:bodyPr>
          <a:lstStyle/>
          <a:p>
            <a:r>
              <a:rPr lang="en-GB" dirty="0"/>
              <a:t>Pivot (O)</a:t>
            </a:r>
            <a:endParaRPr lang="en-US" dirty="0"/>
          </a:p>
        </p:txBody>
      </p:sp>
      <p:cxnSp>
        <p:nvCxnSpPr>
          <p:cNvPr id="23" name="Straight Arrow Connector 22"/>
          <p:cNvCxnSpPr/>
          <p:nvPr/>
        </p:nvCxnSpPr>
        <p:spPr>
          <a:xfrm flipH="1">
            <a:off x="1914586" y="2414497"/>
            <a:ext cx="2369382" cy="562964"/>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99792" y="2348880"/>
            <a:ext cx="1520552" cy="1323386"/>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91680" y="5943785"/>
            <a:ext cx="5904656" cy="70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48118"/>
            <a:ext cx="8229600" cy="1143000"/>
          </a:xfrm>
        </p:spPr>
        <p:txBody>
          <a:bodyPr/>
          <a:lstStyle/>
          <a:p>
            <a:r>
              <a:rPr lang="en-GB" dirty="0">
                <a:solidFill>
                  <a:srgbClr val="FF0000"/>
                </a:solidFill>
              </a:rPr>
              <a:t>The precession phenomenon</a:t>
            </a:r>
            <a:br>
              <a:rPr lang="en-GB" dirty="0">
                <a:solidFill>
                  <a:srgbClr val="FF0000"/>
                </a:solidFill>
              </a:rPr>
            </a:br>
            <a:r>
              <a:rPr lang="en-US" altLang="en-GB" dirty="0">
                <a:solidFill>
                  <a:srgbClr val="FF0000"/>
                </a:solidFill>
              </a:rPr>
              <a:t>                              </a:t>
            </a:r>
            <a:r>
              <a:rPr lang="zh-CN" altLang="en-GB" dirty="0">
                <a:solidFill>
                  <a:srgbClr val="FF0000"/>
                </a:solidFill>
              </a:rPr>
              <a:t>进动现象</a:t>
            </a:r>
            <a:r>
              <a:rPr lang="en-GB" dirty="0"/>
              <a:t>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260138" y="764599"/>
            <a:ext cx="4720927" cy="383756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9592" y="4691062"/>
                <a:ext cx="6313267" cy="369332"/>
              </a:xfrm>
              <a:prstGeom prst="rect">
                <a:avLst/>
              </a:prstGeom>
              <a:noFill/>
            </p:spPr>
            <p:txBody>
              <a:bodyPr wrap="none" rtlCol="0">
                <a:spAutoFit/>
              </a:bodyPr>
              <a:lstStyle/>
              <a:p>
                <a:r>
                  <a:rPr lang="en-GB" dirty="0">
                    <a:solidFill>
                      <a:srgbClr val="FF0000"/>
                    </a:solidFill>
                  </a:rPr>
                  <a:t>A flywheel spinning at angular velocity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𝜔</m:t>
                    </m:r>
                  </m:oMath>
                </a14:m>
                <a:r>
                  <a:rPr lang="en-US" dirty="0">
                    <a:solidFill>
                      <a:srgbClr val="FF0000"/>
                    </a:solidFill>
                  </a:rPr>
                  <a:t> is connected to a pivot. </a:t>
                </a:r>
                <a:endParaRPr lang="en-US"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899592" y="4691062"/>
                <a:ext cx="6313267" cy="369332"/>
              </a:xfrm>
              <a:prstGeom prst="rect">
                <a:avLst/>
              </a:prstGeom>
              <a:blipFill rotWithShape="1">
                <a:blip r:embed="rId2"/>
                <a:stretch>
                  <a:fillRect l="-7" t="-86" r="8" b="21"/>
                </a:stretch>
              </a:blipFill>
            </p:spPr>
            <p:txBody>
              <a:bodyPr/>
              <a:lstStyle/>
              <a:p>
                <a:r>
                  <a:rPr lang="zh-CN" altLang="en-US">
                    <a:noFill/>
                  </a:rPr>
                  <a:t> </a:t>
                </a:r>
              </a:p>
            </p:txBody>
          </p:sp>
        </mc:Fallback>
      </mc:AlternateContent>
      <p:sp>
        <p:nvSpPr>
          <p:cNvPr id="7" name="Right Arrow 6"/>
          <p:cNvSpPr/>
          <p:nvPr/>
        </p:nvSpPr>
        <p:spPr>
          <a:xfrm>
            <a:off x="899592" y="5301208"/>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47664" y="5301208"/>
                <a:ext cx="7010252" cy="369332"/>
              </a:xfrm>
              <a:prstGeom prst="rect">
                <a:avLst/>
              </a:prstGeom>
              <a:noFill/>
            </p:spPr>
            <p:txBody>
              <a:bodyPr wrap="none" rtlCol="0">
                <a:spAutoFit/>
              </a:bodyPr>
              <a:lstStyle/>
              <a:p>
                <a:r>
                  <a:rPr lang="en-GB" dirty="0">
                    <a:solidFill>
                      <a:srgbClr val="FF0000"/>
                    </a:solidFill>
                  </a:rPr>
                  <a:t>The flywheel turns also around the pivot, at precession angular velocity </a:t>
                </a:r>
                <a14:m>
                  <m:oMath xmlns:m="http://schemas.openxmlformats.org/officeDocument/2006/math">
                    <m:r>
                      <m:rPr>
                        <m:sty m:val="p"/>
                      </m:rPr>
                      <a:rPr lang="el-GR" i="1"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rPr>
                      <m:t>Ω</m:t>
                    </m:r>
                  </m:oMath>
                </a14:m>
                <a:endParaRPr lang="el-GR"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547664" y="5301208"/>
                <a:ext cx="7010252" cy="369332"/>
              </a:xfrm>
              <a:prstGeom prst="rect">
                <a:avLst/>
              </a:prstGeom>
              <a:blipFill rotWithShape="1">
                <a:blip r:embed="rId3"/>
                <a:stretch>
                  <a:fillRect l="-2" t="-62" b="169"/>
                </a:stretch>
              </a:blipFill>
            </p:spPr>
            <p:txBody>
              <a:bodyPr/>
              <a:lstStyle/>
              <a:p>
                <a:r>
                  <a:rPr lang="zh-CN" altLang="en-US">
                    <a:noFill/>
                  </a:rPr>
                  <a:t> </a:t>
                </a:r>
              </a:p>
            </p:txBody>
          </p:sp>
        </mc:Fallback>
      </mc:AlternateContent>
      <p:sp>
        <p:nvSpPr>
          <p:cNvPr id="9" name="TextBox 8"/>
          <p:cNvSpPr txBox="1"/>
          <p:nvPr/>
        </p:nvSpPr>
        <p:spPr>
          <a:xfrm>
            <a:off x="1825118" y="5943785"/>
            <a:ext cx="5921814" cy="523220"/>
          </a:xfrm>
          <a:prstGeom prst="rect">
            <a:avLst/>
          </a:prstGeom>
          <a:noFill/>
        </p:spPr>
        <p:txBody>
          <a:bodyPr wrap="none" rtlCol="0">
            <a:spAutoFit/>
          </a:bodyPr>
          <a:lstStyle/>
          <a:p>
            <a:r>
              <a:rPr lang="en-GB" sz="2800" dirty="0"/>
              <a:t>This phenomenon is named precession. </a:t>
            </a:r>
            <a:endParaRPr lang="en-US" sz="2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1"/>
          <a:stretch>
            <a:fillRect/>
          </a:stretch>
        </p:blipFill>
        <p:spPr>
          <a:xfrm>
            <a:off x="1403648" y="764704"/>
            <a:ext cx="5215458" cy="3380389"/>
          </a:xfrm>
          <a:prstGeom prst="rect">
            <a:avLst/>
          </a:prstGeom>
        </p:spPr>
      </p:pic>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539552" y="1168447"/>
            <a:ext cx="4354718" cy="369332"/>
          </a:xfrm>
          <a:prstGeom prst="rect">
            <a:avLst/>
          </a:prstGeom>
          <a:noFill/>
        </p:spPr>
        <p:txBody>
          <a:bodyPr wrap="none" rtlCol="0">
            <a:spAutoFit/>
          </a:bodyPr>
          <a:lstStyle/>
          <a:p>
            <a:r>
              <a:rPr lang="en-GB" dirty="0"/>
              <a:t>The rotational kinetic energy of the pulley is:</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594165" y="1581644"/>
                <a:ext cx="2314993"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𝐾</m:t>
                          </m:r>
                          <m:r>
                            <a:rPr lang="en-GB" sz="2400" b="0" i="1" smtClean="0">
                              <a:latin typeface="Cambria Math" panose="02040503050406030204" pitchFamily="18" charset="0"/>
                            </a:rPr>
                            <m:t>,</m:t>
                          </m:r>
                          <m:r>
                            <a:rPr lang="en-GB" sz="2400" b="0" i="1" smtClean="0">
                              <a:latin typeface="Cambria Math" panose="02040503050406030204" pitchFamily="18" charset="0"/>
                            </a:rPr>
                            <m:t>𝑝𝑢𝑙𝑙𝑒𝑦</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594165" y="1581644"/>
                <a:ext cx="2314993" cy="691471"/>
              </a:xfrm>
              <a:prstGeom prst="rect">
                <a:avLst/>
              </a:prstGeom>
              <a:blipFill rotWithShape="1">
                <a:blip r:embed="rId1"/>
                <a:stretch>
                  <a:fillRect l="-8" t="-71" r="-1263"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331640" y="2348880"/>
                <a:ext cx="6692153" cy="369332"/>
              </a:xfrm>
              <a:prstGeom prst="rect">
                <a:avLst/>
              </a:prstGeom>
              <a:noFill/>
            </p:spPr>
            <p:txBody>
              <a:bodyPr wrap="none" rtlCol="0">
                <a:spAutoFit/>
              </a:bodyPr>
              <a:lstStyle/>
              <a:p>
                <a:r>
                  <a:rPr lang="en-GB" dirty="0"/>
                  <a:t>where </a:t>
                </a:r>
                <a14:m>
                  <m:oMath xmlns:m="http://schemas.openxmlformats.org/officeDocument/2006/math">
                    <m:r>
                      <a:rPr lang="en-GB" b="0" i="1" smtClean="0">
                        <a:latin typeface="Cambria Math" panose="02040503050406030204" pitchFamily="18" charset="0"/>
                      </a:rPr>
                      <m:t>𝐼</m:t>
                    </m:r>
                  </m:oMath>
                </a14:m>
                <a:r>
                  <a:rPr lang="en-GB" dirty="0"/>
                  <a:t> is the moment of inertia of the pulley about its axis of rotation:</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331640" y="2348880"/>
                <a:ext cx="6692153" cy="369332"/>
              </a:xfrm>
              <a:prstGeom prst="rect">
                <a:avLst/>
              </a:prstGeom>
              <a:blipFill rotWithShape="1">
                <a:blip r:embed="rId2"/>
                <a:stretch>
                  <a:fillRect l="-1" t="-4" r="8"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717034" y="2677549"/>
                <a:ext cx="2960682"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𝑝</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0500</m:t>
                      </m:r>
                      <m:r>
                        <a:rPr lang="en-GB" b="0" i="1" smtClean="0">
                          <a:latin typeface="Cambria Math" panose="02040503050406030204" pitchFamily="18" charset="0"/>
                        </a:rPr>
                        <m:t> </m:t>
                      </m:r>
                      <m:r>
                        <a:rPr lang="en-GB" b="0" i="1" smtClean="0">
                          <a:latin typeface="Cambria Math" panose="02040503050406030204" pitchFamily="18" charset="0"/>
                        </a:rPr>
                        <m:t>𝑘𝑔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2</m:t>
                          </m:r>
                        </m:sup>
                      </m:sSup>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717034" y="2677549"/>
                <a:ext cx="2960682" cy="518604"/>
              </a:xfrm>
              <a:prstGeom prst="rect">
                <a:avLst/>
              </a:prstGeom>
              <a:blipFill rotWithShape="1">
                <a:blip r:embed="rId3"/>
                <a:stretch>
                  <a:fillRect l="-21" t="-75" r="10" b="38"/>
                </a:stretch>
              </a:blipFill>
            </p:spPr>
            <p:txBody>
              <a:bodyPr/>
              <a:lstStyle/>
              <a:p>
                <a:r>
                  <a:rPr lang="zh-CN" altLang="en-US">
                    <a:noFill/>
                  </a:rPr>
                  <a:t> </a:t>
                </a:r>
              </a:p>
            </p:txBody>
          </p:sp>
        </mc:Fallback>
      </mc:AlternateContent>
      <p:sp>
        <p:nvSpPr>
          <p:cNvPr id="11" name="TextBox 10"/>
          <p:cNvSpPr txBox="1"/>
          <p:nvPr/>
        </p:nvSpPr>
        <p:spPr>
          <a:xfrm>
            <a:off x="539552" y="3287076"/>
            <a:ext cx="8279639" cy="369332"/>
          </a:xfrm>
          <a:prstGeom prst="rect">
            <a:avLst/>
          </a:prstGeom>
          <a:noFill/>
        </p:spPr>
        <p:txBody>
          <a:bodyPr wrap="none" rtlCol="0">
            <a:spAutoFit/>
          </a:bodyPr>
          <a:lstStyle/>
          <a:p>
            <a:r>
              <a:rPr lang="en-GB" dirty="0"/>
              <a:t>We obtain the angular velocity corresponding to a rotational kinetic energy of </a:t>
            </a:r>
            <a:r>
              <a:rPr lang="en-US" dirty="0">
                <a:latin typeface="Times-Roman"/>
              </a:rPr>
              <a:t>4.50 J</a:t>
            </a:r>
            <a:r>
              <a:rPr lang="en-GB" dirty="0"/>
              <a:t> :  </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563888" y="3698015"/>
                <a:ext cx="3507820" cy="563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𝐾</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𝑝𝑢𝑙𝑙𝑒𝑦</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m:t>
                          </m:r>
                        </m:e>
                      </m:ra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13</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𝑟𝑎𝑑</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563888" y="3698015"/>
                <a:ext cx="3507820" cy="563680"/>
              </a:xfrm>
              <a:prstGeom prst="rect">
                <a:avLst/>
              </a:prstGeom>
              <a:blipFill rotWithShape="1">
                <a:blip r:embed="rId4"/>
                <a:stretch>
                  <a:fillRect l="-8" t="-73" r="10"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324411" y="4669848"/>
                <a:ext cx="22275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68</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324411" y="4669848"/>
                <a:ext cx="2227597" cy="276999"/>
              </a:xfrm>
              <a:prstGeom prst="rect">
                <a:avLst/>
              </a:prstGeom>
              <a:blipFill rotWithShape="1">
                <a:blip r:embed="rId5"/>
                <a:stretch>
                  <a:fillRect l="-14" t="-21" r="-299" b="-2680"/>
                </a:stretch>
              </a:blipFill>
            </p:spPr>
            <p:txBody>
              <a:bodyPr/>
              <a:lstStyle/>
              <a:p>
                <a:r>
                  <a:rPr lang="zh-CN" altLang="en-US">
                    <a:noFill/>
                  </a:rPr>
                  <a:t> </a:t>
                </a:r>
              </a:p>
            </p:txBody>
          </p:sp>
        </mc:Fallback>
      </mc:AlternateContent>
      <p:sp>
        <p:nvSpPr>
          <p:cNvPr id="3" name="TextBox 2"/>
          <p:cNvSpPr txBox="1"/>
          <p:nvPr/>
        </p:nvSpPr>
        <p:spPr>
          <a:xfrm>
            <a:off x="539552" y="4103361"/>
            <a:ext cx="7344816" cy="646331"/>
          </a:xfrm>
          <a:prstGeom prst="rect">
            <a:avLst/>
          </a:prstGeom>
          <a:noFill/>
        </p:spPr>
        <p:txBody>
          <a:bodyPr wrap="square" rtlCol="0">
            <a:spAutoFit/>
          </a:bodyPr>
          <a:lstStyle/>
          <a:p>
            <a:r>
              <a:rPr lang="en-GB" dirty="0"/>
              <a:t>The corresponding velocity for the stone (or a point of the pulley at distance R from the center) is  </a:t>
            </a:r>
            <a:endParaRPr lang="en-US" dirty="0"/>
          </a:p>
        </p:txBody>
      </p:sp>
      <p:sp>
        <p:nvSpPr>
          <p:cNvPr id="16" name="Title 1"/>
          <p:cNvSpPr>
            <a:spLocks noGrp="1"/>
          </p:cNvSpPr>
          <p:nvPr>
            <p:ph type="title"/>
          </p:nvPr>
        </p:nvSpPr>
        <p:spPr>
          <a:xfrm>
            <a:off x="914400" y="-18418"/>
            <a:ext cx="8229600" cy="1143000"/>
          </a:xfrm>
        </p:spPr>
        <p:txBody>
          <a:bodyPr/>
          <a:lstStyle/>
          <a:p>
            <a:r>
              <a:rPr lang="en-GB" sz="3200" dirty="0"/>
              <a:t>Ex. Energy considerations in a system pulley +stone</a:t>
            </a:r>
            <a:endParaRPr 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1"/>
          <a:stretch>
            <a:fillRect/>
          </a:stretch>
        </p:blipFill>
        <p:spPr>
          <a:xfrm>
            <a:off x="1403648" y="764704"/>
            <a:ext cx="5215458" cy="3380389"/>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586062" y="4873249"/>
                <a:ext cx="3021148" cy="369332"/>
              </a:xfrm>
              <a:prstGeom prst="rect">
                <a:avLst/>
              </a:prstGeom>
              <a:noFill/>
            </p:spPr>
            <p:txBody>
              <a:bodyPr wrap="none" rtlCol="0">
                <a:spAutoFit/>
              </a:bodyPr>
              <a:lstStyle/>
              <a:p>
                <a:r>
                  <a:rPr lang="en-GB" dirty="0"/>
                  <a:t>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a:t> (applied at O):</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86062" y="4873249"/>
                <a:ext cx="3021148" cy="369332"/>
              </a:xfrm>
              <a:prstGeom prst="rect">
                <a:avLst/>
              </a:prstGeom>
              <a:blipFill rotWithShape="1">
                <a:blip r:embed="rId2"/>
                <a:stretch>
                  <a:fillRect l="-20" t="-70" r="14"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599364" y="4927321"/>
                <a:ext cx="312271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m:t>
                      </m:r>
                      <m:r>
                        <a:rPr lang="en-GB" b="0" i="1" smtClean="0">
                          <a:latin typeface="Cambria Math" panose="02040503050406030204" pitchFamily="18" charset="0"/>
                        </a:rPr>
                        <m:t> </m:t>
                      </m:r>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𝑡ℎ𝑒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599364" y="4927321"/>
                <a:ext cx="3122714" cy="276999"/>
              </a:xfrm>
              <a:prstGeom prst="rect">
                <a:avLst/>
              </a:prstGeom>
              <a:blipFill rotWithShape="1">
                <a:blip r:embed="rId3"/>
                <a:stretch>
                  <a:fillRect l="-6" t="-129" r="-21" b="179"/>
                </a:stretch>
              </a:blipFill>
            </p:spPr>
            <p:txBody>
              <a:bodyPr/>
              <a:lstStyle/>
              <a:p>
                <a:r>
                  <a:rPr lang="zh-CN" altLang="en-US">
                    <a:noFill/>
                  </a:rPr>
                  <a:t> </a:t>
                </a:r>
              </a:p>
            </p:txBody>
          </p:sp>
        </mc:Fallback>
      </mc:AlternateContent>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1"/>
          <a:stretch>
            <a:fillRect/>
          </a:stretch>
        </p:blipFill>
        <p:spPr>
          <a:xfrm>
            <a:off x="1403648" y="764704"/>
            <a:ext cx="5215458" cy="3380389"/>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586062" y="4873249"/>
                <a:ext cx="3021148" cy="369332"/>
              </a:xfrm>
              <a:prstGeom prst="rect">
                <a:avLst/>
              </a:prstGeom>
              <a:noFill/>
            </p:spPr>
            <p:txBody>
              <a:bodyPr wrap="none" rtlCol="0">
                <a:spAutoFit/>
              </a:bodyPr>
              <a:lstStyle/>
              <a:p>
                <a:r>
                  <a:rPr lang="en-GB" dirty="0"/>
                  <a:t>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a:t> (applied at O):</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86062" y="4873249"/>
                <a:ext cx="3021148" cy="369332"/>
              </a:xfrm>
              <a:prstGeom prst="rect">
                <a:avLst/>
              </a:prstGeom>
              <a:blipFill rotWithShape="1">
                <a:blip r:embed="rId2"/>
                <a:stretch>
                  <a:fillRect l="-20" t="-70" r="14"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599364" y="4927321"/>
                <a:ext cx="312271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m:t>
                      </m:r>
                      <m:r>
                        <a:rPr lang="en-GB" b="0" i="1" smtClean="0">
                          <a:latin typeface="Cambria Math" panose="02040503050406030204" pitchFamily="18" charset="0"/>
                        </a:rPr>
                        <m:t> </m:t>
                      </m:r>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𝑡ℎ𝑒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599364" y="4927321"/>
                <a:ext cx="3122714" cy="276999"/>
              </a:xfrm>
              <a:prstGeom prst="rect">
                <a:avLst/>
              </a:prstGeom>
              <a:blipFill rotWithShape="1">
                <a:blip r:embed="rId3"/>
                <a:stretch>
                  <a:fillRect l="-6" t="-129" r="-21" b="179"/>
                </a:stretch>
              </a:blipFill>
            </p:spPr>
            <p:txBody>
              <a:bodyPr/>
              <a:lstStyle/>
              <a:p>
                <a:r>
                  <a:rPr lang="zh-CN" altLang="en-US">
                    <a:noFill/>
                  </a:rPr>
                  <a:t> </a:t>
                </a:r>
              </a:p>
            </p:txBody>
          </p:sp>
        </mc:Fallback>
      </mc:AlternateContent>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586062" y="5416739"/>
                <a:ext cx="4287007" cy="369332"/>
              </a:xfrm>
              <a:prstGeom prst="rect">
                <a:avLst/>
              </a:prstGeom>
              <a:noFill/>
            </p:spPr>
            <p:txBody>
              <a:bodyPr wrap="none" rtlCol="0">
                <a:spAutoFit/>
              </a:bodyPr>
              <a:lstStyle/>
              <a:p>
                <a:r>
                  <a:rPr lang="en-GB" dirty="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US" dirty="0"/>
                  <a:t> (directed toward the </a:t>
                </a:r>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𝑧</m:t>
                    </m:r>
                  </m:oMath>
                </a14:m>
                <a:r>
                  <a:rPr lang="en-US" dirty="0"/>
                  <a:t>-direction):</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86062" y="5416739"/>
                <a:ext cx="4287007" cy="369332"/>
              </a:xfrm>
              <a:prstGeom prst="rect">
                <a:avLst/>
              </a:prstGeom>
              <a:blipFill rotWithShape="1">
                <a:blip r:embed="rId4"/>
                <a:stretch>
                  <a:fillRect l="-14" t="-51" r="-324" b="1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960145" y="5473487"/>
                <a:ext cx="28098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𝑡ℎ𝑒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960145" y="5473487"/>
                <a:ext cx="2809872" cy="276999"/>
              </a:xfrm>
              <a:prstGeom prst="rect">
                <a:avLst/>
              </a:prstGeom>
              <a:blipFill rotWithShape="1">
                <a:blip r:embed="rId5"/>
                <a:stretch>
                  <a:fillRect l="-6" t="-152" r="-198"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7770017" y="5452398"/>
                <a:ext cx="10282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7770017" y="5452398"/>
                <a:ext cx="1028230" cy="276999"/>
              </a:xfrm>
              <a:prstGeom prst="rect">
                <a:avLst/>
              </a:prstGeom>
              <a:blipFill rotWithShape="1">
                <a:blip r:embed="rId6"/>
                <a:stretch>
                  <a:fillRect l="-15" t="-104" r="-2068"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651417" y="5857595"/>
                <a:ext cx="6774868" cy="369332"/>
              </a:xfrm>
              <a:prstGeom prst="rect">
                <a:avLst/>
              </a:prstGeom>
              <a:noFill/>
            </p:spPr>
            <p:txBody>
              <a:bodyPr wrap="none" rtlCol="0">
                <a:spAutoFit/>
              </a:bodyPr>
              <a:lstStyle/>
              <a:p>
                <a:r>
                  <a:rPr lang="en-GB" dirty="0"/>
                  <a:t>where the weight is applied at the center of mass (at distance </a:t>
                </a:r>
                <a14:m>
                  <m:oMath xmlns:m="http://schemas.openxmlformats.org/officeDocument/2006/math">
                    <m:r>
                      <a:rPr lang="en-GB" i="1" dirty="0" smtClean="0">
                        <a:latin typeface="Cambria Math" panose="02040503050406030204" pitchFamily="18" charset="0"/>
                      </a:rPr>
                      <m:t>𝑟</m:t>
                    </m:r>
                  </m:oMath>
                </a14:m>
                <a:r>
                  <a:rPr lang="en-GB" dirty="0"/>
                  <a:t> from O)</a:t>
                </a:r>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51417" y="5857595"/>
                <a:ext cx="6774868" cy="369332"/>
              </a:xfrm>
              <a:prstGeom prst="rect">
                <a:avLst/>
              </a:prstGeom>
              <a:blipFill rotWithShape="1">
                <a:blip r:embed="rId7"/>
                <a:stretch>
                  <a:fillRect l="-8" t="-96" r="9" b="32"/>
                </a:stretch>
              </a:blipFill>
            </p:spPr>
            <p:txBody>
              <a:bodyPr/>
              <a:lstStyle/>
              <a:p>
                <a:r>
                  <a:rPr lang="zh-CN" altLang="en-US">
                    <a:noFill/>
                  </a:rPr>
                  <a:t> </a:t>
                </a:r>
              </a:p>
            </p:txBody>
          </p:sp>
        </mc:Fallback>
      </mc:AlternateContent>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1"/>
          <a:stretch>
            <a:fillRect/>
          </a:stretch>
        </p:blipFill>
        <p:spPr>
          <a:xfrm>
            <a:off x="1403648" y="764704"/>
            <a:ext cx="5215458" cy="3380389"/>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586062" y="4873249"/>
                <a:ext cx="3021148" cy="369332"/>
              </a:xfrm>
              <a:prstGeom prst="rect">
                <a:avLst/>
              </a:prstGeom>
              <a:noFill/>
            </p:spPr>
            <p:txBody>
              <a:bodyPr wrap="none" rtlCol="0">
                <a:spAutoFit/>
              </a:bodyPr>
              <a:lstStyle/>
              <a:p>
                <a:r>
                  <a:rPr lang="en-GB" dirty="0"/>
                  <a:t>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a:t> (applied at O):</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86062" y="4873249"/>
                <a:ext cx="3021148" cy="369332"/>
              </a:xfrm>
              <a:prstGeom prst="rect">
                <a:avLst/>
              </a:prstGeom>
              <a:blipFill rotWithShape="1">
                <a:blip r:embed="rId2"/>
                <a:stretch>
                  <a:fillRect l="-20" t="-70" r="14"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599364" y="4927321"/>
                <a:ext cx="312271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m:t>
                      </m:r>
                      <m:r>
                        <a:rPr lang="en-GB" b="0" i="1" smtClean="0">
                          <a:latin typeface="Cambria Math" panose="02040503050406030204" pitchFamily="18" charset="0"/>
                        </a:rPr>
                        <m:t> </m:t>
                      </m:r>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𝑡ℎ𝑒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599364" y="4927321"/>
                <a:ext cx="3122714" cy="276999"/>
              </a:xfrm>
              <a:prstGeom prst="rect">
                <a:avLst/>
              </a:prstGeom>
              <a:blipFill rotWithShape="1">
                <a:blip r:embed="rId3"/>
                <a:stretch>
                  <a:fillRect l="-6" t="-129" r="-21" b="179"/>
                </a:stretch>
              </a:blipFill>
            </p:spPr>
            <p:txBody>
              <a:bodyPr/>
              <a:lstStyle/>
              <a:p>
                <a:r>
                  <a:rPr lang="zh-CN" altLang="en-US">
                    <a:noFill/>
                  </a:rPr>
                  <a:t> </a:t>
                </a:r>
              </a:p>
            </p:txBody>
          </p:sp>
        </mc:Fallback>
      </mc:AlternateContent>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586062" y="5416739"/>
                <a:ext cx="4287007" cy="369332"/>
              </a:xfrm>
              <a:prstGeom prst="rect">
                <a:avLst/>
              </a:prstGeom>
              <a:noFill/>
            </p:spPr>
            <p:txBody>
              <a:bodyPr wrap="none" rtlCol="0">
                <a:spAutoFit/>
              </a:bodyPr>
              <a:lstStyle/>
              <a:p>
                <a:r>
                  <a:rPr lang="en-GB" dirty="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US" dirty="0"/>
                  <a:t> (directed toward the </a:t>
                </a:r>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𝑧</m:t>
                    </m:r>
                  </m:oMath>
                </a14:m>
                <a:r>
                  <a:rPr lang="en-US" dirty="0"/>
                  <a:t>-direction):</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86062" y="5416739"/>
                <a:ext cx="4287007" cy="369332"/>
              </a:xfrm>
              <a:prstGeom prst="rect">
                <a:avLst/>
              </a:prstGeom>
              <a:blipFill rotWithShape="1">
                <a:blip r:embed="rId4"/>
                <a:stretch>
                  <a:fillRect l="-14" t="-51" r="-324" b="1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960145" y="5473487"/>
                <a:ext cx="28098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𝑡ℎ𝑒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960145" y="5473487"/>
                <a:ext cx="2809872" cy="276999"/>
              </a:xfrm>
              <a:prstGeom prst="rect">
                <a:avLst/>
              </a:prstGeom>
              <a:blipFill rotWithShape="1">
                <a:blip r:embed="rId5"/>
                <a:stretch>
                  <a:fillRect l="-6" t="-152" r="-198"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7770017" y="5452398"/>
                <a:ext cx="10282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7770017" y="5452398"/>
                <a:ext cx="1028230" cy="276999"/>
              </a:xfrm>
              <a:prstGeom prst="rect">
                <a:avLst/>
              </a:prstGeom>
              <a:blipFill rotWithShape="1">
                <a:blip r:embed="rId6"/>
                <a:stretch>
                  <a:fillRect l="-15" t="-104" r="-2068"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651417" y="5857595"/>
                <a:ext cx="6774868" cy="369332"/>
              </a:xfrm>
              <a:prstGeom prst="rect">
                <a:avLst/>
              </a:prstGeom>
              <a:noFill/>
            </p:spPr>
            <p:txBody>
              <a:bodyPr wrap="none" rtlCol="0">
                <a:spAutoFit/>
              </a:bodyPr>
              <a:lstStyle/>
              <a:p>
                <a:r>
                  <a:rPr lang="en-GB" dirty="0"/>
                  <a:t>where the weight is applied at the center of mass (at distance </a:t>
                </a:r>
                <a14:m>
                  <m:oMath xmlns:m="http://schemas.openxmlformats.org/officeDocument/2006/math">
                    <m:r>
                      <a:rPr lang="en-GB" i="1" dirty="0" smtClean="0">
                        <a:latin typeface="Cambria Math" panose="02040503050406030204" pitchFamily="18" charset="0"/>
                      </a:rPr>
                      <m:t>𝑟</m:t>
                    </m:r>
                  </m:oMath>
                </a14:m>
                <a:r>
                  <a:rPr lang="en-GB" dirty="0"/>
                  <a:t> from O)</a:t>
                </a:r>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51417" y="5857595"/>
                <a:ext cx="6774868" cy="369332"/>
              </a:xfrm>
              <a:prstGeom prst="rect">
                <a:avLst/>
              </a:prstGeom>
              <a:blipFill rotWithShape="1">
                <a:blip r:embed="rId7"/>
                <a:stretch>
                  <a:fillRect l="-8" t="-96" r="9" b="32"/>
                </a:stretch>
              </a:blipFill>
            </p:spPr>
            <p:txBody>
              <a:bodyPr/>
              <a:lstStyle/>
              <a:p>
                <a:r>
                  <a:rPr lang="zh-CN" altLang="en-US">
                    <a:noFill/>
                  </a:rPr>
                  <a:t> </a:t>
                </a:r>
              </a:p>
            </p:txBody>
          </p:sp>
        </mc:Fallback>
      </mc:AlternateContent>
      <p:sp>
        <p:nvSpPr>
          <p:cNvPr id="18" name="TextBox 17"/>
          <p:cNvSpPr txBox="1"/>
          <p:nvPr/>
        </p:nvSpPr>
        <p:spPr>
          <a:xfrm>
            <a:off x="755576" y="6410291"/>
            <a:ext cx="4870255" cy="369332"/>
          </a:xfrm>
          <a:prstGeom prst="rect">
            <a:avLst/>
          </a:prstGeom>
          <a:noFill/>
        </p:spPr>
        <p:txBody>
          <a:bodyPr wrap="square" rtlCol="0">
            <a:spAutoFit/>
          </a:bodyPr>
          <a:lstStyle/>
          <a:p>
            <a:r>
              <a:rPr lang="en-GB" dirty="0"/>
              <a:t>Net torque on the flywheel about the pivot:  </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4839914" y="6456457"/>
                <a:ext cx="10282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839914" y="6456457"/>
                <a:ext cx="1028230" cy="276999"/>
              </a:xfrm>
              <a:prstGeom prst="rect">
                <a:avLst/>
              </a:prstGeom>
              <a:blipFill rotWithShape="1">
                <a:blip r:embed="rId6"/>
                <a:stretch>
                  <a:fillRect l="-56" t="-149" r="-2027" b="199"/>
                </a:stretch>
              </a:blipFill>
            </p:spPr>
            <p:txBody>
              <a:bodyPr/>
              <a:lstStyle/>
              <a:p>
                <a:r>
                  <a:rPr lang="zh-CN" altLang="en-US">
                    <a:noFill/>
                  </a:rPr>
                  <a:t> </a:t>
                </a:r>
              </a:p>
            </p:txBody>
          </p:sp>
        </mc:Fallback>
      </mc:AlternateContent>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3997522"/>
            <a:ext cx="6613734" cy="369332"/>
          </a:xfrm>
          <a:prstGeom prst="rect">
            <a:avLst/>
          </a:prstGeom>
          <a:noFill/>
        </p:spPr>
        <p:txBody>
          <a:bodyPr wrap="none" rtlCol="0">
            <a:spAutoFit/>
          </a:bodyPr>
          <a:lstStyle/>
          <a:p>
            <a:r>
              <a:rPr lang="en-GB" dirty="0"/>
              <a:t>If the flywheel is not spinning initially, its falls (along a circular path)</a:t>
            </a:r>
            <a:endParaRPr lang="en-US" dirty="0"/>
          </a:p>
        </p:txBody>
      </p:sp>
      <p:pic>
        <p:nvPicPr>
          <p:cNvPr id="3" name="Picture 2"/>
          <p:cNvPicPr>
            <a:picLocks noChangeAspect="1"/>
          </p:cNvPicPr>
          <p:nvPr/>
        </p:nvPicPr>
        <p:blipFill>
          <a:blip r:embed="rId1"/>
          <a:stretch>
            <a:fillRect/>
          </a:stretch>
        </p:blipFill>
        <p:spPr>
          <a:xfrm>
            <a:off x="1403648" y="617133"/>
            <a:ext cx="5215458" cy="3380389"/>
          </a:xfrm>
          <a:prstGeom prst="rect">
            <a:avLst/>
          </a:prstGeom>
        </p:spPr>
      </p:pic>
      <p:sp>
        <p:nvSpPr>
          <p:cNvPr id="18" name="TextBox 17"/>
          <p:cNvSpPr txBox="1"/>
          <p:nvPr/>
        </p:nvSpPr>
        <p:spPr>
          <a:xfrm>
            <a:off x="539552" y="4489621"/>
            <a:ext cx="4870255" cy="369332"/>
          </a:xfrm>
          <a:prstGeom prst="rect">
            <a:avLst/>
          </a:prstGeom>
          <a:noFill/>
        </p:spPr>
        <p:txBody>
          <a:bodyPr wrap="square" rtlCol="0">
            <a:spAutoFit/>
          </a:bodyPr>
          <a:lstStyle/>
          <a:p>
            <a:r>
              <a:rPr lang="en-GB" dirty="0"/>
              <a:t>Net torque on the flywheel:  </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3203848" y="4545547"/>
                <a:ext cx="10282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203848" y="4545547"/>
                <a:ext cx="1028230" cy="276999"/>
              </a:xfrm>
              <a:prstGeom prst="rect">
                <a:avLst/>
              </a:prstGeom>
              <a:blipFill rotWithShape="1">
                <a:blip r:embed="rId2"/>
                <a:stretch>
                  <a:fillRect l="-27" t="-78" r="-2057"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316550" y="4987334"/>
                <a:ext cx="685379" cy="3124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0</m:t>
                          </m:r>
                        </m:e>
                      </m:acc>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316550" y="4987334"/>
                <a:ext cx="685379" cy="312458"/>
              </a:xfrm>
              <a:prstGeom prst="rect">
                <a:avLst/>
              </a:prstGeom>
              <a:blipFill rotWithShape="1">
                <a:blip r:embed="rId3"/>
                <a:stretch>
                  <a:fillRect l="-66" t="-14" r="-3794" b="26"/>
                </a:stretch>
              </a:blipFill>
            </p:spPr>
            <p:txBody>
              <a:bodyPr/>
              <a:lstStyle/>
              <a:p>
                <a:r>
                  <a:rPr lang="zh-CN" altLang="en-US">
                    <a:noFill/>
                  </a:rPr>
                  <a:t> </a:t>
                </a:r>
              </a:p>
            </p:txBody>
          </p:sp>
        </mc:Fallback>
      </mc:AlternateContent>
      <p:sp>
        <p:nvSpPr>
          <p:cNvPr id="7" name="TextBox 6"/>
          <p:cNvSpPr txBox="1"/>
          <p:nvPr/>
        </p:nvSpPr>
        <p:spPr>
          <a:xfrm>
            <a:off x="755576" y="4941168"/>
            <a:ext cx="3659976" cy="369332"/>
          </a:xfrm>
          <a:prstGeom prst="rect">
            <a:avLst/>
          </a:prstGeom>
          <a:noFill/>
        </p:spPr>
        <p:txBody>
          <a:bodyPr wrap="none" rtlCol="0">
            <a:spAutoFit/>
          </a:bodyPr>
          <a:lstStyle/>
          <a:p>
            <a:r>
              <a:rPr lang="en-GB" dirty="0"/>
              <a:t>If the wheel is not spinning initially : </a:t>
            </a:r>
            <a:endParaRPr lang="en-US" dirty="0"/>
          </a:p>
        </p:txBody>
      </p:sp>
      <p:sp>
        <p:nvSpPr>
          <p:cNvPr id="8" name="TextBox 7"/>
          <p:cNvSpPr txBox="1"/>
          <p:nvPr/>
        </p:nvSpPr>
        <p:spPr>
          <a:xfrm flipH="1">
            <a:off x="4617719" y="4499828"/>
            <a:ext cx="3424932" cy="369332"/>
          </a:xfrm>
          <a:prstGeom prst="rect">
            <a:avLst/>
          </a:prstGeom>
          <a:noFill/>
        </p:spPr>
        <p:txBody>
          <a:bodyPr wrap="square" rtlCol="0">
            <a:spAutoFit/>
          </a:bodyPr>
          <a:lstStyle/>
          <a:p>
            <a:r>
              <a:rPr lang="en-GB" dirty="0"/>
              <a:t>directed in the +y-direction</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440110" y="5438881"/>
                <a:ext cx="7142533" cy="369332"/>
              </a:xfrm>
              <a:prstGeom prst="rect">
                <a:avLst/>
              </a:prstGeom>
              <a:noFill/>
            </p:spPr>
            <p:txBody>
              <a:bodyPr wrap="none" rtlCol="0">
                <a:spAutoFit/>
              </a:bodyPr>
              <a:lstStyle/>
              <a:p>
                <a:r>
                  <a:rPr lang="en-GB" dirty="0"/>
                  <a:t>The change of its angular momentum during </a:t>
                </a:r>
                <a14:m>
                  <m:oMath xmlns:m="http://schemas.openxmlformats.org/officeDocument/2006/math">
                    <m:r>
                      <a:rPr lang="en-GB" b="0" i="1" smtClean="0">
                        <a:latin typeface="Cambria Math" panose="02040503050406030204" pitchFamily="18" charset="0"/>
                      </a:rPr>
                      <m:t>𝑑𝑡</m:t>
                    </m:r>
                  </m:oMath>
                </a14:m>
                <a:r>
                  <a:rPr lang="en-US" dirty="0"/>
                  <a:t> is directed in +y direction: </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40110" y="5438881"/>
                <a:ext cx="7142533" cy="369332"/>
              </a:xfrm>
              <a:prstGeom prst="rect">
                <a:avLst/>
              </a:prstGeom>
              <a:blipFill rotWithShape="1">
                <a:blip r:embed="rId4"/>
                <a:stretch>
                  <a:fillRect l="-1" t="-29" r="2"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543824" y="5477023"/>
                <a:ext cx="968407"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543824" y="5477023"/>
                <a:ext cx="968407" cy="310598"/>
              </a:xfrm>
              <a:prstGeom prst="rect">
                <a:avLst/>
              </a:prstGeom>
              <a:blipFill rotWithShape="1">
                <a:blip r:embed="rId5"/>
                <a:stretch>
                  <a:fillRect l="-2" t="-48" r="-1961" b="74"/>
                </a:stretch>
              </a:blipFill>
            </p:spPr>
            <p:txBody>
              <a:bodyPr/>
              <a:lstStyle/>
              <a:p>
                <a:r>
                  <a:rPr lang="zh-CN" altLang="en-US">
                    <a:noFill/>
                  </a:rPr>
                  <a:t> </a:t>
                </a:r>
              </a:p>
            </p:txBody>
          </p:sp>
        </mc:Fallback>
      </mc:AlternateContent>
      <p:sp>
        <p:nvSpPr>
          <p:cNvPr id="20" name="Right Arrow 19"/>
          <p:cNvSpPr/>
          <p:nvPr/>
        </p:nvSpPr>
        <p:spPr>
          <a:xfrm>
            <a:off x="807056" y="6377934"/>
            <a:ext cx="504056"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429182" y="6388141"/>
            <a:ext cx="4365298" cy="369332"/>
          </a:xfrm>
          <a:prstGeom prst="rect">
            <a:avLst/>
          </a:prstGeom>
          <a:noFill/>
        </p:spPr>
        <p:txBody>
          <a:bodyPr wrap="none" rtlCol="0">
            <a:spAutoFit/>
          </a:bodyPr>
          <a:lstStyle/>
          <a:p>
            <a:r>
              <a:rPr lang="en-GB" dirty="0"/>
              <a:t>Rotation around the y-axis (path of free end)</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1295636" y="5793090"/>
                <a:ext cx="5641096" cy="332848"/>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d>
                    <m:r>
                      <a:rPr lang="en-GB" b="0" i="1" smtClean="0">
                        <a:latin typeface="Cambria Math" panose="02040503050406030204" pitchFamily="18" charset="0"/>
                      </a:rPr>
                      <m:t> </m:t>
                    </m:r>
                  </m:oMath>
                </a14:m>
                <a:r>
                  <a:rPr lang="en-US" dirty="0"/>
                  <a:t> increase with the time but its direction remains the same.</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295636" y="5793090"/>
                <a:ext cx="5641096" cy="332848"/>
              </a:xfrm>
              <a:prstGeom prst="rect">
                <a:avLst/>
              </a:prstGeom>
              <a:blipFill rotWithShape="1">
                <a:blip r:embed="rId6"/>
                <a:stretch>
                  <a:fillRect l="-4" t="-186" r="-34" b="28"/>
                </a:stretch>
              </a:blipFill>
            </p:spPr>
            <p:txBody>
              <a:bodyPr/>
              <a:lstStyle/>
              <a:p>
                <a:r>
                  <a:rPr lang="zh-CN" altLang="en-US">
                    <a:noFill/>
                  </a:rPr>
                  <a:t> </a:t>
                </a:r>
              </a:p>
            </p:txBody>
          </p:sp>
        </mc:Fallback>
      </mc:AlternateContent>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rotWithShape="1">
                <a:blip r:embed="rId2"/>
                <a:stretch>
                  <a:fillRect l="-10" t="-5" r="2" b="79"/>
                </a:stretch>
              </a:blipFill>
            </p:spPr>
            <p:txBody>
              <a:bodyPr/>
              <a:lstStyle/>
              <a:p>
                <a:r>
                  <a:rPr lang="zh-CN" alt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3"/>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4"/>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5"/>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6"/>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rotWithShape="1">
                <a:blip r:embed="rId7"/>
                <a:stretch>
                  <a:fillRect l="-6" t="-5" r="3" b="90"/>
                </a:stretch>
              </a:blipFill>
            </p:spPr>
            <p:txBody>
              <a:bodyPr/>
              <a:lstStyle/>
              <a:p>
                <a:r>
                  <a:rPr lang="zh-CN" altLang="en-US">
                    <a:noFill/>
                  </a:rPr>
                  <a:t> </a:t>
                </a:r>
              </a:p>
            </p:txBody>
          </p:sp>
        </mc:Fallback>
      </mc:AlternateContent>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rotWithShape="1">
                <a:blip r:embed="rId2"/>
                <a:stretch>
                  <a:fillRect l="-10" t="-5" r="2" b="79"/>
                </a:stretch>
              </a:blipFill>
            </p:spPr>
            <p:txBody>
              <a:bodyPr/>
              <a:lstStyle/>
              <a:p>
                <a:r>
                  <a:rPr lang="zh-CN" alt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3"/>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4"/>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5"/>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6"/>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rotWithShape="1">
                <a:blip r:embed="rId7"/>
                <a:stretch>
                  <a:fillRect l="-6" t="-5" r="3"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46991" y="5347610"/>
                <a:ext cx="8893561" cy="369332"/>
              </a:xfrm>
              <a:prstGeom prst="rect">
                <a:avLst/>
              </a:prstGeom>
              <a:noFill/>
            </p:spPr>
            <p:txBody>
              <a:bodyPr wrap="square" rtlCol="0">
                <a:spAutoFit/>
              </a:bodyPr>
              <a:lstStyle/>
              <a:p>
                <a:r>
                  <a:rPr lang="en-GB" dirty="0"/>
                  <a:t>The net torque about pivot point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46991" y="5347610"/>
                <a:ext cx="8893561" cy="369332"/>
              </a:xfrm>
              <a:prstGeom prst="rect">
                <a:avLst/>
              </a:prstGeom>
              <a:blipFill rotWithShape="1">
                <a:blip r:embed="rId8"/>
                <a:stretch>
                  <a:fillRect l="-6" t="-74" r="4" b="10"/>
                </a:stretch>
              </a:blipFill>
            </p:spPr>
            <p:txBody>
              <a:bodyPr/>
              <a:lstStyle/>
              <a:p>
                <a:r>
                  <a:rPr lang="zh-CN" altLang="en-US">
                    <a:noFill/>
                  </a:rPr>
                  <a:t> </a:t>
                </a:r>
              </a:p>
            </p:txBody>
          </p:sp>
        </mc:Fallback>
      </mc:AlternateContent>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rotWithShape="1">
                <a:blip r:embed="rId2"/>
                <a:stretch>
                  <a:fillRect l="-10" t="-5" r="2" b="79"/>
                </a:stretch>
              </a:blipFill>
            </p:spPr>
            <p:txBody>
              <a:bodyPr/>
              <a:lstStyle/>
              <a:p>
                <a:r>
                  <a:rPr lang="zh-CN" alt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3"/>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4"/>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5"/>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6"/>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rotWithShape="1">
                <a:blip r:embed="rId7"/>
                <a:stretch>
                  <a:fillRect l="-6" t="-5" r="3"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rotWithShape="1">
                <a:blip r:embed="rId8"/>
                <a:stretch>
                  <a:fillRect l="-7" t="-74" r="1" b="10"/>
                </a:stretch>
              </a:blipFill>
            </p:spPr>
            <p:txBody>
              <a:bodyPr/>
              <a:lstStyle/>
              <a:p>
                <a:r>
                  <a:rPr lang="zh-CN" alt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rotWithShape="1">
                <a:blip r:embed="rId9"/>
                <a:stretch>
                  <a:fillRect l="-2" t="-42" r="6" b="40"/>
                </a:stretch>
              </a:blipFill>
            </p:spPr>
            <p:txBody>
              <a:bodyPr/>
              <a:lstStyle/>
              <a:p>
                <a:r>
                  <a:rPr lang="zh-CN" altLang="en-US">
                    <a:noFill/>
                  </a:rPr>
                  <a:t> </a:t>
                </a:r>
              </a:p>
            </p:txBody>
          </p:sp>
        </mc:Fallback>
      </mc:AlternateContent>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rotWithShape="1">
                <a:blip r:embed="rId2"/>
                <a:stretch>
                  <a:fillRect l="-10" t="-5" r="2" b="79"/>
                </a:stretch>
              </a:blipFill>
            </p:spPr>
            <p:txBody>
              <a:bodyPr/>
              <a:lstStyle/>
              <a:p>
                <a:r>
                  <a:rPr lang="zh-CN" alt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3"/>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4"/>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5"/>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6"/>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rotWithShape="1">
                <a:blip r:embed="rId7"/>
                <a:stretch>
                  <a:fillRect l="-6" t="-5" r="3"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rotWithShape="1">
                <a:blip r:embed="rId8"/>
                <a:stretch>
                  <a:fillRect l="-7" t="-74" r="1" b="10"/>
                </a:stretch>
              </a:blipFill>
            </p:spPr>
            <p:txBody>
              <a:bodyPr/>
              <a:lstStyle/>
              <a:p>
                <a:r>
                  <a:rPr lang="zh-CN" alt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solidFill>
                      <a:srgbClr val="FF0000"/>
                    </a:solidFill>
                  </a:rPr>
                  <a:t>The change of the angular momentum </a:t>
                </a:r>
                <a14:m>
                  <m:oMath xmlns:m="http://schemas.openxmlformats.org/officeDocument/2006/math">
                    <m:r>
                      <a:rPr lang="en-GB" b="0" i="1" smtClean="0">
                        <a:solidFill>
                          <a:srgbClr val="FF0000"/>
                        </a:solidFill>
                        <a:latin typeface="Cambria Math" panose="02040503050406030204" pitchFamily="18" charset="0"/>
                      </a:rPr>
                      <m:t>𝑑</m:t>
                    </m:r>
                    <m:acc>
                      <m:accPr>
                        <m:chr m:val="⃗"/>
                        <m:ctrlPr>
                          <a:rPr lang="en-GB" b="0"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𝐿</m:t>
                        </m:r>
                      </m:e>
                    </m:acc>
                    <m:r>
                      <a:rPr lang="en-GB" b="0" i="1" smtClean="0">
                        <a:solidFill>
                          <a:srgbClr val="FF0000"/>
                        </a:solidFill>
                        <a:latin typeface="Cambria Math" panose="02040503050406030204" pitchFamily="18" charset="0"/>
                      </a:rPr>
                      <m:t>=</m:t>
                    </m:r>
                    <m:acc>
                      <m:accPr>
                        <m:chr m:val="⃗"/>
                        <m:ctrlPr>
                          <a:rPr lang="en-GB" b="0"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ea typeface="Cambria Math" panose="02040503050406030204" pitchFamily="18" charset="0"/>
                          </a:rPr>
                          <m:t>𝜏</m:t>
                        </m:r>
                      </m:e>
                    </m:acc>
                    <m:r>
                      <a:rPr lang="en-GB" b="0" i="1" smtClean="0">
                        <a:solidFill>
                          <a:srgbClr val="FF0000"/>
                        </a:solidFill>
                        <a:latin typeface="Cambria Math" panose="02040503050406030204" pitchFamily="18" charset="0"/>
                      </a:rPr>
                      <m:t>𝑑𝑡</m:t>
                    </m:r>
                  </m:oMath>
                </a14:m>
                <a:r>
                  <a:rPr lang="en-GB" dirty="0">
                    <a:solidFill>
                      <a:srgbClr val="FF0000"/>
                    </a:solidFill>
                  </a:rPr>
                  <a:t> is directed toward the </a:t>
                </a:r>
                <a14:m>
                  <m:oMath xmlns:m="http://schemas.openxmlformats.org/officeDocument/2006/math">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𝑦</m:t>
                    </m:r>
                  </m:oMath>
                </a14:m>
                <a:r>
                  <a:rPr lang="en-GB" dirty="0">
                    <a:solidFill>
                      <a:srgbClr val="FF0000"/>
                    </a:solidFill>
                  </a:rPr>
                  <a:t>-direction, i.e. perpendicular to the angular momentum. </a:t>
                </a:r>
                <a:r>
                  <a:rPr lang="en-GB" dirty="0"/>
                  <a:t> </a:t>
                </a:r>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rotWithShape="1">
                <a:blip r:embed="rId9"/>
                <a:stretch>
                  <a:fillRect l="-2" t="-42" r="6"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rotWithShape="1">
                <a:blip r:embed="rId3"/>
                <a:stretch>
                  <a:fillRect l="-304" t="-209" r="-15808" b="30"/>
                </a:stretch>
              </a:blipFill>
            </p:spPr>
            <p:txBody>
              <a:bodyPr/>
              <a:lstStyle/>
              <a:p>
                <a:r>
                  <a:rPr lang="zh-CN" alt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rotWithShape="1">
                <a:blip r:embed="rId10"/>
                <a:stretch>
                  <a:fillRect l="-173" r="174"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rotWithShape="1">
                <a:blip r:embed="rId4"/>
                <a:stretch>
                  <a:fillRect l="-115" t="-166" r="-1625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rotWithShape="1">
                <a:blip r:embed="rId11"/>
                <a:stretch>
                  <a:fillRect l="-83" t="-90" r="-1274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rotWithShape="1">
                <a:blip r:embed="rId12"/>
                <a:stretch>
                  <a:fillRect l="-73" t="-225" r="178" b="45"/>
                </a:stretch>
              </a:blipFill>
            </p:spPr>
            <p:txBody>
              <a:bodyPr/>
              <a:lstStyle/>
              <a:p>
                <a:r>
                  <a:rPr lang="zh-CN" alt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Rectangle 48"/>
              <p:cNvSpPr/>
              <p:nvPr/>
            </p:nvSpPr>
            <p:spPr>
              <a:xfrm>
                <a:off x="7943871" y="722173"/>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rotWithShape="1">
                <a:blip r:embed="rId13"/>
                <a:stretch>
                  <a:fillRect l="-6" t="-48" r="20" b="156"/>
                </a:stretch>
              </a:blipFill>
            </p:spPr>
            <p:txBody>
              <a:bodyPr/>
              <a:lstStyle/>
              <a:p>
                <a:r>
                  <a:rPr lang="zh-CN" alt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rotWithShape="1">
                <a:blip r:embed="rId14"/>
                <a:stretch>
                  <a:fillRect l="-25" t="-72" r="-8195" b="99"/>
                </a:stretch>
              </a:blipFill>
            </p:spPr>
            <p:txBody>
              <a:bodyPr/>
              <a:lstStyle/>
              <a:p>
                <a:r>
                  <a:rPr lang="zh-CN" altLang="en-US">
                    <a:noFill/>
                  </a:rPr>
                  <a:t> </a:t>
                </a:r>
              </a:p>
            </p:txBody>
          </p:sp>
        </mc:Fallback>
      </mc:AlternateContent>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rotWithShape="1">
                <a:blip r:embed="rId2"/>
                <a:stretch>
                  <a:fillRect l="-10" t="-5" r="2" b="79"/>
                </a:stretch>
              </a:blipFill>
            </p:spPr>
            <p:txBody>
              <a:bodyPr/>
              <a:lstStyle/>
              <a:p>
                <a:r>
                  <a:rPr lang="zh-CN" alt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3"/>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4"/>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5"/>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6"/>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rotWithShape="1">
                <a:blip r:embed="rId7"/>
                <a:stretch>
                  <a:fillRect l="-6" t="-5" r="3"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rotWithShape="1">
                <a:blip r:embed="rId8"/>
                <a:stretch>
                  <a:fillRect l="-7" t="-74" r="1" b="10"/>
                </a:stretch>
              </a:blipFill>
            </p:spPr>
            <p:txBody>
              <a:bodyPr/>
              <a:lstStyle/>
              <a:p>
                <a:r>
                  <a:rPr lang="zh-CN" alt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rotWithShape="1">
                <a:blip r:embed="rId9"/>
                <a:stretch>
                  <a:fillRect l="-2" t="-42" r="6"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rotWithShape="1">
                <a:blip r:embed="rId3"/>
                <a:stretch>
                  <a:fillRect l="-304" t="-209" r="-15808" b="30"/>
                </a:stretch>
              </a:blipFill>
            </p:spPr>
            <p:txBody>
              <a:bodyPr/>
              <a:lstStyle/>
              <a:p>
                <a:r>
                  <a:rPr lang="zh-CN" alt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rotWithShape="1">
                <a:blip r:embed="rId10"/>
                <a:stretch>
                  <a:fillRect l="-173" r="174"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rotWithShape="1">
                <a:blip r:embed="rId4"/>
                <a:stretch>
                  <a:fillRect l="-115" t="-166" r="-1625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rotWithShape="1">
                <a:blip r:embed="rId11"/>
                <a:stretch>
                  <a:fillRect l="-83" t="-90" r="-1274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rotWithShape="1">
                <a:blip r:embed="rId12"/>
                <a:stretch>
                  <a:fillRect l="-73" t="-225" r="178" b="45"/>
                </a:stretch>
              </a:blipFill>
            </p:spPr>
            <p:txBody>
              <a:bodyPr/>
              <a:lstStyle/>
              <a:p>
                <a:r>
                  <a:rPr lang="zh-CN" alt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Rectangle 48"/>
              <p:cNvSpPr/>
              <p:nvPr/>
            </p:nvSpPr>
            <p:spPr>
              <a:xfrm>
                <a:off x="7943871" y="722173"/>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rotWithShape="1">
                <a:blip r:embed="rId13"/>
                <a:stretch>
                  <a:fillRect l="-6" t="-48" r="20" b="156"/>
                </a:stretch>
              </a:blipFill>
            </p:spPr>
            <p:txBody>
              <a:bodyPr/>
              <a:lstStyle/>
              <a:p>
                <a:r>
                  <a:rPr lang="zh-CN" alt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rotWithShape="1">
                <a:blip r:embed="rId14"/>
                <a:stretch>
                  <a:fillRect l="-49" t="-172" r="-2500"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rotWithShape="1">
                <a:blip r:embed="rId15"/>
                <a:stretch>
                  <a:fillRect l="-25" t="-72" r="-8195" b="99"/>
                </a:stretch>
              </a:blipFill>
            </p:spPr>
            <p:txBody>
              <a:bodyPr/>
              <a:lstStyle/>
              <a:p>
                <a:r>
                  <a:rPr lang="zh-CN" altLang="en-US">
                    <a:noFill/>
                  </a:rPr>
                  <a:t> </a:t>
                </a:r>
              </a:p>
            </p:txBody>
          </p:sp>
        </mc:Fallback>
      </mc:AlternateContent>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1"/>
          <a:stretch>
            <a:fillRect/>
          </a:stretch>
        </p:blipFill>
        <p:spPr>
          <a:xfrm>
            <a:off x="1295636" y="1001111"/>
            <a:ext cx="3784823" cy="307662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rotWithShape="1">
                <a:blip r:embed="rId2"/>
                <a:stretch>
                  <a:fillRect l="-10" t="-5" r="2" b="79"/>
                </a:stretch>
              </a:blipFill>
            </p:spPr>
            <p:txBody>
              <a:bodyPr/>
              <a:lstStyle/>
              <a:p>
                <a:r>
                  <a:rPr lang="zh-CN" alt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rotWithShape="1">
                <a:blip r:embed="rId3"/>
                <a:stretch>
                  <a:fillRect l="-319" t="-208" r="-15793" b="29"/>
                </a:stretch>
              </a:blipFill>
            </p:spPr>
            <p:txBody>
              <a:bodyPr/>
              <a:lstStyle/>
              <a:p>
                <a:r>
                  <a:rPr lang="zh-CN" alt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rotWithShape="1">
                <a:blip r:embed="rId4"/>
                <a:stretch>
                  <a:fillRect l="-55" t="-110" r="-16318" b="160"/>
                </a:stretch>
              </a:blipFill>
            </p:spPr>
            <p:txBody>
              <a:bodyPr/>
              <a:lstStyle/>
              <a:p>
                <a:r>
                  <a:rPr lang="zh-CN" alt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rotWithShape="1">
                <a:blip r:embed="rId5"/>
                <a:stretch>
                  <a:fillRect l="-81" t="-164" r="-17867" b="214"/>
                </a:stretch>
              </a:blipFill>
            </p:spPr>
            <p:txBody>
              <a:bodyPr/>
              <a:lstStyle/>
              <a:p>
                <a:r>
                  <a:rPr lang="zh-CN" alt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rotWithShape="1">
                <a:blip r:embed="rId6"/>
                <a:stretch>
                  <a:fillRect l="-15" t="-116" r="-18735"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rotWithShape="1">
                <a:blip r:embed="rId7"/>
                <a:stretch>
                  <a:fillRect l="-6" t="-5" r="3"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rotWithShape="1">
                <a:blip r:embed="rId8"/>
                <a:stretch>
                  <a:fillRect l="-7" t="-74" r="1" b="10"/>
                </a:stretch>
              </a:blipFill>
            </p:spPr>
            <p:txBody>
              <a:bodyPr/>
              <a:lstStyle/>
              <a:p>
                <a:r>
                  <a:rPr lang="zh-CN" alt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rotWithShape="1">
                <a:blip r:embed="rId9"/>
                <a:stretch>
                  <a:fillRect l="-2" t="-42" r="6"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rotWithShape="1">
                <a:blip r:embed="rId3"/>
                <a:stretch>
                  <a:fillRect l="-304" t="-209" r="-15808" b="30"/>
                </a:stretch>
              </a:blipFill>
            </p:spPr>
            <p:txBody>
              <a:bodyPr/>
              <a:lstStyle/>
              <a:p>
                <a:r>
                  <a:rPr lang="zh-CN" alt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rotWithShape="1">
                <a:blip r:embed="rId10"/>
                <a:stretch>
                  <a:fillRect l="-173" r="174"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rotWithShape="1">
                <a:blip r:embed="rId4"/>
                <a:stretch>
                  <a:fillRect l="-115" t="-166" r="-1625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rotWithShape="1">
                <a:blip r:embed="rId11"/>
                <a:stretch>
                  <a:fillRect l="-83" t="-90" r="-12747"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rotWithShape="1">
                <a:blip r:embed="rId12"/>
                <a:stretch>
                  <a:fillRect l="-73" t="-225" r="178" b="45"/>
                </a:stretch>
              </a:blipFill>
            </p:spPr>
            <p:txBody>
              <a:bodyPr/>
              <a:lstStyle/>
              <a:p>
                <a:r>
                  <a:rPr lang="zh-CN" alt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Rectangle 48"/>
              <p:cNvSpPr/>
              <p:nvPr/>
            </p:nvSpPr>
            <p:spPr>
              <a:xfrm>
                <a:off x="7943871" y="722173"/>
                <a:ext cx="3531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rotWithShape="1">
                <a:blip r:embed="rId13"/>
                <a:stretch>
                  <a:fillRect l="-6" t="-48" r="20" b="156"/>
                </a:stretch>
              </a:blipFill>
            </p:spPr>
            <p:txBody>
              <a:bodyPr/>
              <a:lstStyle/>
              <a:p>
                <a:r>
                  <a:rPr lang="zh-CN" alt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rotWithShape="1">
                <a:blip r:embed="rId14"/>
                <a:stretch>
                  <a:fillRect l="-49" t="-172" r="-2500"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rotWithShape="1">
                <a:blip r:embed="rId15"/>
                <a:stretch>
                  <a:fillRect l="-25" t="-72" r="-8195" b="99"/>
                </a:stretch>
              </a:blipFill>
            </p:spPr>
            <p:txBody>
              <a:bodyPr/>
              <a:lstStyle/>
              <a:p>
                <a:r>
                  <a:rPr lang="zh-CN" altLang="en-US">
                    <a:noFill/>
                  </a:rPr>
                  <a:t> </a:t>
                </a:r>
              </a:p>
            </p:txBody>
          </p:sp>
        </mc:Fallback>
      </mc:AlternateContent>
      <p:cxnSp>
        <p:nvCxnSpPr>
          <p:cNvPr id="56" name="Straight Arrow Connector 55"/>
          <p:cNvCxnSpPr/>
          <p:nvPr/>
        </p:nvCxnSpPr>
        <p:spPr>
          <a:xfrm flipV="1">
            <a:off x="6558653" y="1667562"/>
            <a:ext cx="1240735" cy="674527"/>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620629" y="1396754"/>
            <a:ext cx="879430" cy="952769"/>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616282" y="1171208"/>
            <a:ext cx="471873" cy="116227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Down Arrow 62"/>
          <p:cNvSpPr/>
          <p:nvPr/>
        </p:nvSpPr>
        <p:spPr>
          <a:xfrm>
            <a:off x="7060344" y="3355730"/>
            <a:ext cx="411610" cy="43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389432" y="3765994"/>
            <a:ext cx="2636017" cy="523220"/>
          </a:xfrm>
          <a:prstGeom prst="rect">
            <a:avLst/>
          </a:prstGeom>
          <a:noFill/>
        </p:spPr>
        <p:txBody>
          <a:bodyPr wrap="square" rtlCol="0">
            <a:spAutoFit/>
          </a:bodyPr>
          <a:lstStyle/>
          <a:p>
            <a:r>
              <a:rPr lang="en-GB" sz="2800" dirty="0">
                <a:solidFill>
                  <a:srgbClr val="FF0000"/>
                </a:solidFill>
              </a:rPr>
              <a:t>Precession </a:t>
            </a:r>
            <a:endParaRPr lang="en-GB" sz="2800" dirty="0">
              <a:solidFill>
                <a:srgbClr val="FF0000"/>
              </a:solidFill>
            </a:endParaRPr>
          </a:p>
        </p:txBody>
      </p:sp>
      <p:sp>
        <p:nvSpPr>
          <p:cNvPr id="39" name="TextBox 38"/>
          <p:cNvSpPr txBox="1"/>
          <p:nvPr/>
        </p:nvSpPr>
        <p:spPr>
          <a:xfrm>
            <a:off x="5894842" y="2709399"/>
            <a:ext cx="2995532" cy="646331"/>
          </a:xfrm>
          <a:prstGeom prst="rect">
            <a:avLst/>
          </a:prstGeom>
          <a:noFill/>
        </p:spPr>
        <p:txBody>
          <a:bodyPr wrap="square" rtlCol="0">
            <a:spAutoFit/>
          </a:bodyPr>
          <a:lstStyle/>
          <a:p>
            <a:r>
              <a:rPr lang="en-GB" dirty="0">
                <a:solidFill>
                  <a:srgbClr val="FF0000"/>
                </a:solidFill>
              </a:rPr>
              <a:t>Rotation of the angular momentum around the z-axis </a:t>
            </a:r>
            <a:endParaRPr lang="en-GB" dirty="0">
              <a:solidFill>
                <a:srgbClr val="FF0000"/>
              </a:solidFill>
            </a:endParaRP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40781</Words>
  <Application>WPS 演示</Application>
  <PresentationFormat>On-screen Show (4:3)</PresentationFormat>
  <Paragraphs>2376</Paragraphs>
  <Slides>115</Slides>
  <Notes>112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115</vt:i4>
      </vt:variant>
    </vt:vector>
  </HeadingPairs>
  <TitlesOfParts>
    <vt:vector size="125" baseType="lpstr">
      <vt:lpstr>Arial</vt:lpstr>
      <vt:lpstr>宋体</vt:lpstr>
      <vt:lpstr>Wingdings</vt:lpstr>
      <vt:lpstr>Times New Roman</vt:lpstr>
      <vt:lpstr>微软雅黑</vt:lpstr>
      <vt:lpstr>Cambria Math</vt:lpstr>
      <vt:lpstr>Times-Roman</vt:lpstr>
      <vt:lpstr>Arial Unicode MS</vt:lpstr>
      <vt:lpstr>自定义设计方案</vt:lpstr>
      <vt:lpstr>默认设计模板</vt:lpstr>
      <vt:lpstr>University physics, classical mechanics, Lecture 9. Still Lesson 7: Rotation of rigid bodies</vt:lpstr>
      <vt:lpstr>Reminder of the previous lecture</vt:lpstr>
      <vt:lpstr>Reminder of the previous lecture</vt:lpstr>
      <vt:lpstr>Reminder of the previous lecture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Ex. Energy considerations in a system pulley +stone</vt:lpstr>
      <vt:lpstr>	Contents</vt:lpstr>
      <vt:lpstr>PowerPoint 演示文稿</vt:lpstr>
      <vt:lpstr>Rotational work: Introduction </vt:lpstr>
      <vt:lpstr>Rotational work: Introduction </vt:lpstr>
      <vt:lpstr>Rotational work: Introduction </vt:lpstr>
      <vt:lpstr>Rotational work: Introduction </vt:lpstr>
      <vt:lpstr>Rotational work</vt:lpstr>
      <vt:lpstr>Rotational work</vt:lpstr>
      <vt:lpstr>Rotational work</vt:lpstr>
      <vt:lpstr>Rotational work</vt:lpstr>
      <vt:lpstr>Rotational work</vt:lpstr>
      <vt:lpstr>Rotational work</vt:lpstr>
      <vt:lpstr>Rotational work</vt:lpstr>
      <vt:lpstr>Rotational work</vt:lpstr>
      <vt:lpstr>Rotational work</vt:lpstr>
      <vt:lpstr>Rotational work</vt:lpstr>
      <vt:lpstr>Rotational work</vt:lpstr>
      <vt:lpstr>Rotational work</vt:lpstr>
      <vt:lpstr>Rest time (5 minutes) </vt:lpstr>
      <vt:lpstr>7.The angular momentum  角动量</vt:lpstr>
      <vt:lpstr>Net torque acting on a particle</vt:lpstr>
      <vt:lpstr>Net torque acting on a particle</vt:lpstr>
      <vt:lpstr>Warning: net torque on a body is not “the torque by the net force”</vt:lpstr>
      <vt:lpstr>Warning: net torque on a body is not “the torque by the net force”</vt:lpstr>
      <vt:lpstr>Warning: net torque on a body is not “the torque by the net force”</vt:lpstr>
      <vt:lpstr>Warning: net torque on a body is not “the torque by the net force”</vt:lpstr>
      <vt:lpstr>Warning: net torque on a body is not “the torque by the net force”</vt:lpstr>
      <vt:lpstr>The angular momentum: introduction  </vt:lpstr>
      <vt:lpstr>The angular momentum: introduction  </vt:lpstr>
      <vt:lpstr>The angular momentum: introduction  </vt:lpstr>
      <vt:lpstr>The angular momentum: introduction  </vt:lpstr>
      <vt:lpstr>The angular momentum: introduction  </vt:lpstr>
      <vt:lpstr>The angular momentum: introduction  </vt:lpstr>
      <vt:lpstr>The angular momentum: introduction  </vt:lpstr>
      <vt:lpstr>The angular momentum of a particle </vt:lpstr>
      <vt:lpstr>The angular momentum of a particle </vt:lpstr>
      <vt:lpstr>Question: What can we say about the angular momentum of a falling cat about its center of mass ?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The angular momentum of a rigid body </vt:lpstr>
      <vt:lpstr>Angular momentum of a rigid body around its axis of symmetry: example  </vt:lpstr>
      <vt:lpstr>About the falling cat </vt:lpstr>
      <vt:lpstr>About the falling cat </vt:lpstr>
      <vt:lpstr>About the falling cat </vt:lpstr>
      <vt:lpstr>About the falling cat </vt:lpstr>
      <vt:lpstr>Ex. A ball only submitted to its weight (5 minutes)</vt:lpstr>
      <vt:lpstr>Ex. A ball only submitted to its weight </vt:lpstr>
      <vt:lpstr>Ex. A ball only submitted to its weight </vt:lpstr>
      <vt:lpstr>Ex. A ball only submitted to its weight </vt:lpstr>
      <vt:lpstr>Ex. A ball only submitted to its weight </vt:lpstr>
      <vt:lpstr>The precession phenomenon: Introduction </vt:lpstr>
      <vt:lpstr>The precession phenomenon </vt:lpstr>
      <vt:lpstr>The precession phenomenon                               进动现象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Precession angular speed 进动角速度</vt:lpstr>
      <vt:lpstr>Precession angular speed</vt:lpstr>
      <vt:lpstr>Precession angular speed</vt:lpstr>
      <vt:lpstr>Precession angular speed</vt:lpstr>
      <vt:lpstr>Precession angular speed</vt:lpstr>
      <vt:lpstr>Principle of gyroscope陀螺仪原理</vt:lpstr>
      <vt:lpstr>Precession of planets</vt:lpstr>
      <vt:lpstr>Summary</vt:lpstr>
      <vt:lpstr>Summary</vt:lpstr>
      <vt:lpstr>Summary</vt:lpstr>
      <vt:lpstr>Summary</vt:lpstr>
      <vt:lpstr>Summary</vt:lpstr>
      <vt:lpstr>Summary</vt:lpstr>
      <vt:lpstr>End of lecture 10</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1381</cp:revision>
  <dcterms:created xsi:type="dcterms:W3CDTF">2005-09-11T15:39:00Z</dcterms:created>
  <dcterms:modified xsi:type="dcterms:W3CDTF">2022-03-24T14:04:04Z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9FAD35C9AFBB4335922E9F7CE04CE292</vt:lpwstr>
  </property>
  <property fmtid="{D5CDD505-2E9C-101B-9397-08002B2CF9AE}" pid="3" name="KSOProductBuildVer">
    <vt:lpwstr>2052-11.1.0.11365</vt:lpwstr>
  </property>
</Properties>
</file>